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5C_4F8FBCC6.xml" ContentType="application/vnd.ms-powerpoint.comments+xml"/>
  <Override PartName="/ppt/notesSlides/notesSlide28.xml" ContentType="application/vnd.openxmlformats-officedocument.presentationml.notesSlide+xml"/>
  <Override PartName="/ppt/comments/modernComment_13D_41C10E2D.xml" ContentType="application/vnd.ms-powerpoint.comments+xml"/>
  <Override PartName="/ppt/notesSlides/notesSlide29.xml" ContentType="application/vnd.openxmlformats-officedocument.presentationml.notesSlide+xml"/>
  <Override PartName="/ppt/comments/modernComment_13C_80A0CF3D.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7FB47478_83FC286A.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162_78E4049C.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60"/>
  </p:notesMasterIdLst>
  <p:handoutMasterIdLst>
    <p:handoutMasterId r:id="rId61"/>
  </p:handoutMasterIdLst>
  <p:sldIdLst>
    <p:sldId id="303" r:id="rId5"/>
    <p:sldId id="347" r:id="rId6"/>
    <p:sldId id="346" r:id="rId7"/>
    <p:sldId id="345" r:id="rId8"/>
    <p:sldId id="340" r:id="rId9"/>
    <p:sldId id="2142532738" r:id="rId10"/>
    <p:sldId id="343" r:id="rId11"/>
    <p:sldId id="2142532739" r:id="rId12"/>
    <p:sldId id="2142532671" r:id="rId13"/>
    <p:sldId id="2142532724" r:id="rId14"/>
    <p:sldId id="2142532723" r:id="rId15"/>
    <p:sldId id="336" r:id="rId16"/>
    <p:sldId id="334" r:id="rId17"/>
    <p:sldId id="333" r:id="rId18"/>
    <p:sldId id="332" r:id="rId19"/>
    <p:sldId id="331" r:id="rId20"/>
    <p:sldId id="330" r:id="rId21"/>
    <p:sldId id="329" r:id="rId22"/>
    <p:sldId id="328" r:id="rId23"/>
    <p:sldId id="327" r:id="rId24"/>
    <p:sldId id="326" r:id="rId25"/>
    <p:sldId id="335" r:id="rId26"/>
    <p:sldId id="325" r:id="rId27"/>
    <p:sldId id="361" r:id="rId28"/>
    <p:sldId id="324" r:id="rId29"/>
    <p:sldId id="323" r:id="rId30"/>
    <p:sldId id="322" r:id="rId31"/>
    <p:sldId id="321" r:id="rId32"/>
    <p:sldId id="318" r:id="rId33"/>
    <p:sldId id="2142532730" r:id="rId34"/>
    <p:sldId id="2142532731" r:id="rId35"/>
    <p:sldId id="348" r:id="rId36"/>
    <p:sldId id="317" r:id="rId37"/>
    <p:sldId id="316" r:id="rId38"/>
    <p:sldId id="315" r:id="rId39"/>
    <p:sldId id="2142532728" r:id="rId40"/>
    <p:sldId id="313" r:id="rId41"/>
    <p:sldId id="2142532733" r:id="rId42"/>
    <p:sldId id="2142532732" r:id="rId43"/>
    <p:sldId id="2142532734" r:id="rId44"/>
    <p:sldId id="2142532735" r:id="rId45"/>
    <p:sldId id="2142532726" r:id="rId46"/>
    <p:sldId id="354" r:id="rId47"/>
    <p:sldId id="2142532721" r:id="rId48"/>
    <p:sldId id="2142532665" r:id="rId49"/>
    <p:sldId id="2142532679" r:id="rId50"/>
    <p:sldId id="2142532740" r:id="rId51"/>
    <p:sldId id="2142532705" r:id="rId52"/>
    <p:sldId id="2142532704" r:id="rId53"/>
    <p:sldId id="2142532698" r:id="rId54"/>
    <p:sldId id="355" r:id="rId55"/>
    <p:sldId id="356" r:id="rId56"/>
    <p:sldId id="357" r:id="rId57"/>
    <p:sldId id="359" r:id="rId58"/>
    <p:sldId id="358" r:id="rId59"/>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A2FD25-3541-DFE6-8ED1-DFF13113DBF0}" name="Nartatez, Jeffrey P CTR (USA)" initials="NJPC(" userId="S::jeffrey.p.nartatez.ctr@mail.mil::017953db-3898-4e91-87ce-a5e1902d16be" providerId="AD"/>
  <p188:author id="{BAFC073C-3510-18F8-2DF9-228250B6D99E}" name="Salvatore, Frank J CTR (USA)" initials="S(" userId="S::frank.j.salvatore.ctr@mail.mil::4221f49f-ebcd-4246-a423-0fc5798b0206" providerId="AD"/>
  <p188:author id="{B9BF4AEE-F7CC-880B-EB2B-2A87F288AE3F}" name="Henry, Keith D CTR OSD OUSD R-E (USA)" initials="H(" userId="S::keith.d.henry.ctr@mail.mil::2d522258-3d74-4740-a728-1dc603cf86d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C3300"/>
    <a:srgbClr val="22458A"/>
    <a:srgbClr val="2B56AB"/>
    <a:srgbClr val="3366CC"/>
    <a:srgbClr val="00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A4D57A-97F1-4F14-AA3A-2D72267B45BD}" v="3" dt="2024-07-03T14:31:54.5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037" autoAdjust="0"/>
  </p:normalViewPr>
  <p:slideViewPr>
    <p:cSldViewPr snapToGrid="0">
      <p:cViewPr varScale="1">
        <p:scale>
          <a:sx n="90" d="100"/>
          <a:sy n="90" d="100"/>
        </p:scale>
        <p:origin x="1272" y="8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ry, Keith D CTR OSD OUSD R-E (USA)" userId="2d522258-3d74-4740-a728-1dc603cf86d8" providerId="ADAL" clId="{09A4D57A-97F1-4F14-AA3A-2D72267B45BD}"/>
    <pc:docChg chg="undo custSel modSld">
      <pc:chgData name="Henry, Keith D CTR OSD OUSD R-E (USA)" userId="2d522258-3d74-4740-a728-1dc603cf86d8" providerId="ADAL" clId="{09A4D57A-97F1-4F14-AA3A-2D72267B45BD}" dt="2024-07-03T14:31:54.540" v="57" actId="207"/>
      <pc:docMkLst>
        <pc:docMk/>
      </pc:docMkLst>
      <pc:sldChg chg="delCm modNotesTx">
        <pc:chgData name="Henry, Keith D CTR OSD OUSD R-E (USA)" userId="2d522258-3d74-4740-a728-1dc603cf86d8" providerId="ADAL" clId="{09A4D57A-97F1-4F14-AA3A-2D72267B45BD}" dt="2024-07-03T14:24:00.210" v="3"/>
        <pc:sldMkLst>
          <pc:docMk/>
          <pc:sldMk cId="4084291072" sldId="318"/>
        </pc:sldMkLst>
      </pc:sldChg>
      <pc:sldChg chg="modSp mod">
        <pc:chgData name="Henry, Keith D CTR OSD OUSD R-E (USA)" userId="2d522258-3d74-4740-a728-1dc603cf86d8" providerId="ADAL" clId="{09A4D57A-97F1-4F14-AA3A-2D72267B45BD}" dt="2024-07-03T14:27:03.845" v="21" actId="2711"/>
        <pc:sldMkLst>
          <pc:docMk/>
          <pc:sldMk cId="663883431" sldId="326"/>
        </pc:sldMkLst>
        <pc:spChg chg="mod">
          <ac:chgData name="Henry, Keith D CTR OSD OUSD R-E (USA)" userId="2d522258-3d74-4740-a728-1dc603cf86d8" providerId="ADAL" clId="{09A4D57A-97F1-4F14-AA3A-2D72267B45BD}" dt="2024-07-03T14:27:03.845" v="21" actId="2711"/>
          <ac:spMkLst>
            <pc:docMk/>
            <pc:sldMk cId="663883431" sldId="326"/>
            <ac:spMk id="4" creationId="{B51364A7-64B6-B5B6-003B-78F713014DDC}"/>
          </ac:spMkLst>
        </pc:spChg>
      </pc:sldChg>
      <pc:sldChg chg="delCm">
        <pc:chgData name="Henry, Keith D CTR OSD OUSD R-E (USA)" userId="2d522258-3d74-4740-a728-1dc603cf86d8" providerId="ADAL" clId="{09A4D57A-97F1-4F14-AA3A-2D72267B45BD}" dt="2024-07-03T14:23:08.789" v="1"/>
        <pc:sldMkLst>
          <pc:docMk/>
          <pc:sldMk cId="1946823678" sldId="331"/>
        </pc:sldMkLst>
      </pc:sldChg>
      <pc:sldChg chg="modSp mod">
        <pc:chgData name="Henry, Keith D CTR OSD OUSD R-E (USA)" userId="2d522258-3d74-4740-a728-1dc603cf86d8" providerId="ADAL" clId="{09A4D57A-97F1-4F14-AA3A-2D72267B45BD}" dt="2024-07-03T14:27:18.326" v="22" actId="2711"/>
        <pc:sldMkLst>
          <pc:docMk/>
          <pc:sldMk cId="1442006791" sldId="335"/>
        </pc:sldMkLst>
        <pc:spChg chg="mod">
          <ac:chgData name="Henry, Keith D CTR OSD OUSD R-E (USA)" userId="2d522258-3d74-4740-a728-1dc603cf86d8" providerId="ADAL" clId="{09A4D57A-97F1-4F14-AA3A-2D72267B45BD}" dt="2024-07-03T14:27:18.326" v="22" actId="2711"/>
          <ac:spMkLst>
            <pc:docMk/>
            <pc:sldMk cId="1442006791" sldId="335"/>
            <ac:spMk id="4" creationId="{00000000-0000-0000-0000-000000000000}"/>
          </ac:spMkLst>
        </pc:spChg>
      </pc:sldChg>
      <pc:sldChg chg="delCm">
        <pc:chgData name="Henry, Keith D CTR OSD OUSD R-E (USA)" userId="2d522258-3d74-4740-a728-1dc603cf86d8" providerId="ADAL" clId="{09A4D57A-97F1-4F14-AA3A-2D72267B45BD}" dt="2024-07-03T14:22:47.816" v="0"/>
        <pc:sldMkLst>
          <pc:docMk/>
          <pc:sldMk cId="2010306403" sldId="343"/>
        </pc:sldMkLst>
      </pc:sldChg>
      <pc:sldChg chg="modSp mod">
        <pc:chgData name="Henry, Keith D CTR OSD OUSD R-E (USA)" userId="2d522258-3d74-4740-a728-1dc603cf86d8" providerId="ADAL" clId="{09A4D57A-97F1-4F14-AA3A-2D72267B45BD}" dt="2024-07-03T14:25:02.641" v="16" actId="1035"/>
        <pc:sldMkLst>
          <pc:docMk/>
          <pc:sldMk cId="3417454417" sldId="361"/>
        </pc:sldMkLst>
        <pc:spChg chg="mod">
          <ac:chgData name="Henry, Keith D CTR OSD OUSD R-E (USA)" userId="2d522258-3d74-4740-a728-1dc603cf86d8" providerId="ADAL" clId="{09A4D57A-97F1-4F14-AA3A-2D72267B45BD}" dt="2024-07-03T14:25:02.641" v="16" actId="1035"/>
          <ac:spMkLst>
            <pc:docMk/>
            <pc:sldMk cId="3417454417" sldId="361"/>
            <ac:spMk id="21" creationId="{00000000-0000-0000-0000-000000000000}"/>
          </ac:spMkLst>
        </pc:spChg>
      </pc:sldChg>
      <pc:sldChg chg="modSp mod">
        <pc:chgData name="Henry, Keith D CTR OSD OUSD R-E (USA)" userId="2d522258-3d74-4740-a728-1dc603cf86d8" providerId="ADAL" clId="{09A4D57A-97F1-4F14-AA3A-2D72267B45BD}" dt="2024-07-03T14:30:53.653" v="53" actId="403"/>
        <pc:sldMkLst>
          <pc:docMk/>
          <pc:sldMk cId="1131194843" sldId="2142532665"/>
        </pc:sldMkLst>
        <pc:spChg chg="mod">
          <ac:chgData name="Henry, Keith D CTR OSD OUSD R-E (USA)" userId="2d522258-3d74-4740-a728-1dc603cf86d8" providerId="ADAL" clId="{09A4D57A-97F1-4F14-AA3A-2D72267B45BD}" dt="2024-07-03T14:28:51.709" v="24" actId="2711"/>
          <ac:spMkLst>
            <pc:docMk/>
            <pc:sldMk cId="1131194843" sldId="2142532665"/>
            <ac:spMk id="13" creationId="{26239416-5319-2EA0-EC62-9BE8CE90BAC3}"/>
          </ac:spMkLst>
        </pc:spChg>
        <pc:spChg chg="mod">
          <ac:chgData name="Henry, Keith D CTR OSD OUSD R-E (USA)" userId="2d522258-3d74-4740-a728-1dc603cf86d8" providerId="ADAL" clId="{09A4D57A-97F1-4F14-AA3A-2D72267B45BD}" dt="2024-07-03T14:30:17.437" v="48" actId="14100"/>
          <ac:spMkLst>
            <pc:docMk/>
            <pc:sldMk cId="1131194843" sldId="2142532665"/>
            <ac:spMk id="15" creationId="{43CA6167-99B6-56FE-365B-D28ADE138425}"/>
          </ac:spMkLst>
        </pc:spChg>
        <pc:spChg chg="mod">
          <ac:chgData name="Henry, Keith D CTR OSD OUSD R-E (USA)" userId="2d522258-3d74-4740-a728-1dc603cf86d8" providerId="ADAL" clId="{09A4D57A-97F1-4F14-AA3A-2D72267B45BD}" dt="2024-07-03T14:30:53.653" v="53" actId="403"/>
          <ac:spMkLst>
            <pc:docMk/>
            <pc:sldMk cId="1131194843" sldId="2142532665"/>
            <ac:spMk id="16" creationId="{F3D5B322-A33A-4178-F023-AE6ECE0E432D}"/>
          </ac:spMkLst>
        </pc:spChg>
        <pc:spChg chg="mod">
          <ac:chgData name="Henry, Keith D CTR OSD OUSD R-E (USA)" userId="2d522258-3d74-4740-a728-1dc603cf86d8" providerId="ADAL" clId="{09A4D57A-97F1-4F14-AA3A-2D72267B45BD}" dt="2024-07-03T14:29:05.668" v="34" actId="1036"/>
          <ac:spMkLst>
            <pc:docMk/>
            <pc:sldMk cId="1131194843" sldId="2142532665"/>
            <ac:spMk id="25" creationId="{DBAC3156-FA93-D5F1-099C-A2823F41599C}"/>
          </ac:spMkLst>
        </pc:spChg>
        <pc:spChg chg="mod">
          <ac:chgData name="Henry, Keith D CTR OSD OUSD R-E (USA)" userId="2d522258-3d74-4740-a728-1dc603cf86d8" providerId="ADAL" clId="{09A4D57A-97F1-4F14-AA3A-2D72267B45BD}" dt="2024-07-03T14:29:51.851" v="38" actId="14100"/>
          <ac:spMkLst>
            <pc:docMk/>
            <pc:sldMk cId="1131194843" sldId="2142532665"/>
            <ac:spMk id="26" creationId="{E7141867-24F3-52C2-96E2-F2F9B5D0B2D0}"/>
          </ac:spMkLst>
        </pc:spChg>
      </pc:sldChg>
      <pc:sldChg chg="modSp mod">
        <pc:chgData name="Henry, Keith D CTR OSD OUSD R-E (USA)" userId="2d522258-3d74-4740-a728-1dc603cf86d8" providerId="ADAL" clId="{09A4D57A-97F1-4F14-AA3A-2D72267B45BD}" dt="2024-07-03T14:31:54.540" v="57" actId="207"/>
        <pc:sldMkLst>
          <pc:docMk/>
          <pc:sldMk cId="4166933070" sldId="2142532679"/>
        </pc:sldMkLst>
        <pc:spChg chg="mod">
          <ac:chgData name="Henry, Keith D CTR OSD OUSD R-E (USA)" userId="2d522258-3d74-4740-a728-1dc603cf86d8" providerId="ADAL" clId="{09A4D57A-97F1-4F14-AA3A-2D72267B45BD}" dt="2024-07-03T14:31:54.540" v="57" actId="207"/>
          <ac:spMkLst>
            <pc:docMk/>
            <pc:sldMk cId="4166933070" sldId="2142532679"/>
            <ac:spMk id="7" creationId="{90F7D8B5-1C2A-26A9-58F9-66786F0DE848}"/>
          </ac:spMkLst>
        </pc:spChg>
        <pc:spChg chg="mod">
          <ac:chgData name="Henry, Keith D CTR OSD OUSD R-E (USA)" userId="2d522258-3d74-4740-a728-1dc603cf86d8" providerId="ADAL" clId="{09A4D57A-97F1-4F14-AA3A-2D72267B45BD}" dt="2024-07-03T14:31:46.878" v="56" actId="207"/>
          <ac:spMkLst>
            <pc:docMk/>
            <pc:sldMk cId="4166933070" sldId="2142532679"/>
            <ac:spMk id="16" creationId="{90F7D8B5-1C2A-26A9-58F9-66786F0DE848}"/>
          </ac:spMkLst>
        </pc:spChg>
      </pc:sldChg>
      <pc:sldChg chg="modSp mod">
        <pc:chgData name="Henry, Keith D CTR OSD OUSD R-E (USA)" userId="2d522258-3d74-4740-a728-1dc603cf86d8" providerId="ADAL" clId="{09A4D57A-97F1-4F14-AA3A-2D72267B45BD}" dt="2024-07-03T14:26:16.399" v="20" actId="2711"/>
        <pc:sldMkLst>
          <pc:docMk/>
          <pc:sldMk cId="2929635339" sldId="2142532723"/>
        </pc:sldMkLst>
        <pc:spChg chg="mod">
          <ac:chgData name="Henry, Keith D CTR OSD OUSD R-E (USA)" userId="2d522258-3d74-4740-a728-1dc603cf86d8" providerId="ADAL" clId="{09A4D57A-97F1-4F14-AA3A-2D72267B45BD}" dt="2024-07-03T14:26:16.399" v="20" actId="2711"/>
          <ac:spMkLst>
            <pc:docMk/>
            <pc:sldMk cId="2929635339" sldId="2142532723"/>
            <ac:spMk id="9" creationId="{1D8F708B-D066-CC01-C142-9D230949124B}"/>
          </ac:spMkLst>
        </pc:spChg>
        <pc:spChg chg="mod">
          <ac:chgData name="Henry, Keith D CTR OSD OUSD R-E (USA)" userId="2d522258-3d74-4740-a728-1dc603cf86d8" providerId="ADAL" clId="{09A4D57A-97F1-4F14-AA3A-2D72267B45BD}" dt="2024-07-03T14:26:16.399" v="20" actId="2711"/>
          <ac:spMkLst>
            <pc:docMk/>
            <pc:sldMk cId="2929635339" sldId="2142532723"/>
            <ac:spMk id="10" creationId="{876DB6ED-1B0E-6311-74AF-9613B997FE66}"/>
          </ac:spMkLst>
        </pc:spChg>
      </pc:sldChg>
      <pc:sldChg chg="modSp mod">
        <pc:chgData name="Henry, Keith D CTR OSD OUSD R-E (USA)" userId="2d522258-3d74-4740-a728-1dc603cf86d8" providerId="ADAL" clId="{09A4D57A-97F1-4F14-AA3A-2D72267B45BD}" dt="2024-07-03T14:26:00.312" v="19" actId="2711"/>
        <pc:sldMkLst>
          <pc:docMk/>
          <pc:sldMk cId="770958149" sldId="2142532724"/>
        </pc:sldMkLst>
        <pc:spChg chg="mod">
          <ac:chgData name="Henry, Keith D CTR OSD OUSD R-E (USA)" userId="2d522258-3d74-4740-a728-1dc603cf86d8" providerId="ADAL" clId="{09A4D57A-97F1-4F14-AA3A-2D72267B45BD}" dt="2024-07-03T14:26:00.312" v="19" actId="2711"/>
          <ac:spMkLst>
            <pc:docMk/>
            <pc:sldMk cId="770958149" sldId="2142532724"/>
            <ac:spMk id="11" creationId="{4112AA2D-0E34-0BAA-4D16-0B24469B1CE1}"/>
          </ac:spMkLst>
        </pc:spChg>
      </pc:sldChg>
      <pc:sldChg chg="modSp mod">
        <pc:chgData name="Henry, Keith D CTR OSD OUSD R-E (USA)" userId="2d522258-3d74-4740-a728-1dc603cf86d8" providerId="ADAL" clId="{09A4D57A-97F1-4F14-AA3A-2D72267B45BD}" dt="2024-07-03T14:24:41.716" v="4" actId="2711"/>
        <pc:sldMkLst>
          <pc:docMk/>
          <pc:sldMk cId="2026570258" sldId="2142532730"/>
        </pc:sldMkLst>
        <pc:spChg chg="mod">
          <ac:chgData name="Henry, Keith D CTR OSD OUSD R-E (USA)" userId="2d522258-3d74-4740-a728-1dc603cf86d8" providerId="ADAL" clId="{09A4D57A-97F1-4F14-AA3A-2D72267B45BD}" dt="2024-07-03T14:24:41.716" v="4" actId="2711"/>
          <ac:spMkLst>
            <pc:docMk/>
            <pc:sldMk cId="2026570258" sldId="2142532730"/>
            <ac:spMk id="19" creationId="{3C662F72-285C-8384-C559-43D0B2A77A76}"/>
          </ac:spMkLst>
        </pc:spChg>
      </pc:sldChg>
      <pc:sldChg chg="modSp mod">
        <pc:chgData name="Henry, Keith D CTR OSD OUSD R-E (USA)" userId="2d522258-3d74-4740-a728-1dc603cf86d8" providerId="ADAL" clId="{09A4D57A-97F1-4F14-AA3A-2D72267B45BD}" dt="2024-07-03T14:28:29.380" v="23" actId="2711"/>
        <pc:sldMkLst>
          <pc:docMk/>
          <pc:sldMk cId="773442638" sldId="2142532735"/>
        </pc:sldMkLst>
        <pc:spChg chg="mod">
          <ac:chgData name="Henry, Keith D CTR OSD OUSD R-E (USA)" userId="2d522258-3d74-4740-a728-1dc603cf86d8" providerId="ADAL" clId="{09A4D57A-97F1-4F14-AA3A-2D72267B45BD}" dt="2024-07-03T14:28:29.380" v="23" actId="2711"/>
          <ac:spMkLst>
            <pc:docMk/>
            <pc:sldMk cId="773442638" sldId="2142532735"/>
            <ac:spMk id="15" creationId="{CF9B04BB-B397-75D3-9760-84D78A50B425}"/>
          </ac:spMkLst>
        </pc:spChg>
      </pc:sldChg>
    </pc:docChg>
  </pc:docChgLst>
</pc:chgInfo>
</file>

<file path=ppt/comments/modernComment_13C_80A0CF3D.xml><?xml version="1.0" encoding="utf-8"?>
<p188:cmLst xmlns:a="http://schemas.openxmlformats.org/drawingml/2006/main" xmlns:r="http://schemas.openxmlformats.org/officeDocument/2006/relationships" xmlns:p188="http://schemas.microsoft.com/office/powerpoint/2018/8/main">
  <p188:cm id="{E572A529-8489-4197-9A6B-F3D9AAA48B39}" authorId="{BAFC073C-3510-18F8-2DF9-228250B6D99E}" status="resolved" created="2023-06-13T18:27:12.837">
    <pc:sldMkLst xmlns:pc="http://schemas.microsoft.com/office/powerpoint/2013/main/command">
      <pc:docMk/>
      <pc:sldMk cId="4181275301" sldId="415"/>
    </pc:sldMkLst>
    <p188:txBody>
      <a:bodyPr/>
      <a:lstStyle/>
      <a:p>
        <a:r>
          <a:rPr lang="en-US"/>
          <a:t>give this some pop</a:t>
        </a:r>
      </a:p>
    </p188:txBody>
  </p188:cm>
</p188:cmLst>
</file>

<file path=ppt/comments/modernComment_13D_41C10E2D.xml><?xml version="1.0" encoding="utf-8"?>
<p188:cmLst xmlns:a="http://schemas.openxmlformats.org/drawingml/2006/main" xmlns:r="http://schemas.openxmlformats.org/officeDocument/2006/relationships" xmlns:p188="http://schemas.microsoft.com/office/powerpoint/2018/8/main">
  <p188:cm id="{F996386B-3F3F-4B39-9651-2D4E38F9CEBB}" authorId="{BAFC073C-3510-18F8-2DF9-228250B6D99E}" status="resolved" created="2023-06-13T18:26:56.482">
    <pc:sldMkLst xmlns:pc="http://schemas.microsoft.com/office/powerpoint/2013/main/command">
      <pc:docMk/>
      <pc:sldMk cId="744962306" sldId="416"/>
    </pc:sldMkLst>
    <p188:txBody>
      <a:bodyPr/>
      <a:lstStyle/>
      <a:p>
        <a:r>
          <a:rPr lang="en-US"/>
          <a:t>give this some pop</a:t>
        </a:r>
      </a:p>
    </p188:txBody>
  </p188:cm>
  <p188:cm id="{0F4C365C-93A5-4BC3-9EA3-608A20BC21E7}" authorId="{E8A2FD25-3541-DFE6-8ED1-DFF13113DBF0}" created="2024-06-13T15:03:33.106">
    <pc:sldMkLst xmlns:pc="http://schemas.microsoft.com/office/powerpoint/2013/main/command">
      <pc:docMk/>
      <pc:sldMk cId="1103171117" sldId="317"/>
    </pc:sldMkLst>
    <p188:txBody>
      <a:bodyPr/>
      <a:lstStyle/>
      <a:p>
        <a:r>
          <a:rPr lang="en-US"/>
          <a:t>Make sure these reflect the update during Phil's tenure</a:t>
        </a:r>
      </a:p>
    </p188:txBody>
  </p188:cm>
</p188:cmLst>
</file>

<file path=ppt/comments/modernComment_15C_4F8FBCC6.xml><?xml version="1.0" encoding="utf-8"?>
<p188:cmLst xmlns:a="http://schemas.openxmlformats.org/drawingml/2006/main" xmlns:r="http://schemas.openxmlformats.org/officeDocument/2006/relationships" xmlns:p188="http://schemas.microsoft.com/office/powerpoint/2018/8/main">
  <p188:cm id="{15B22E75-A9D6-4EEE-86EB-A7A5D865B8A4}" authorId="{B9BF4AEE-F7CC-880B-EB2B-2A87F288AE3F}" created="2024-06-25T13:31:40.911">
    <pc:sldMkLst xmlns:pc="http://schemas.microsoft.com/office/powerpoint/2013/main/command">
      <pc:docMk/>
      <pc:sldMk cId="1334820038" sldId="348"/>
    </pc:sldMkLst>
    <p188:txBody>
      <a:bodyPr/>
      <a:lstStyle/>
      <a:p>
        <a:r>
          <a:rPr lang="en-US"/>
          <a:t>Check with Orlando for inclusion of M&amp;S continuum</a:t>
        </a:r>
      </a:p>
    </p188:txBody>
  </p188:cm>
</p188:cmLst>
</file>

<file path=ppt/comments/modernComment_162_78E4049C.xml><?xml version="1.0" encoding="utf-8"?>
<p188:cmLst xmlns:a="http://schemas.openxmlformats.org/drawingml/2006/main" xmlns:r="http://schemas.openxmlformats.org/officeDocument/2006/relationships" xmlns:p188="http://schemas.microsoft.com/office/powerpoint/2018/8/main">
  <p188:cm id="{F934F25F-C64E-4784-92F8-134DBEAA7EFB}" authorId="{E8A2FD25-3541-DFE6-8ED1-DFF13113DBF0}" created="2024-06-13T15:08:57.673">
    <pc:sldMkLst xmlns:pc="http://schemas.microsoft.com/office/powerpoint/2013/main/command">
      <pc:docMk/>
      <pc:sldMk cId="2028209308" sldId="354"/>
    </pc:sldMkLst>
    <p188:txBody>
      <a:bodyPr/>
      <a:lstStyle/>
      <a:p>
        <a:r>
          <a:rPr lang="en-US"/>
          <a:t>Collapse the 5 previous slides into this one and verbalize the initiatives/activities</a:t>
        </a:r>
      </a:p>
    </p188:txBody>
  </p188:cm>
</p188:cmLst>
</file>

<file path=ppt/comments/modernComment_7FB47478_83FC286A.xml><?xml version="1.0" encoding="utf-8"?>
<p188:cmLst xmlns:a="http://schemas.openxmlformats.org/drawingml/2006/main" xmlns:r="http://schemas.openxmlformats.org/officeDocument/2006/relationships" xmlns:p188="http://schemas.microsoft.com/office/powerpoint/2018/8/main">
  <p188:cm id="{E22EE92F-D14E-4D03-BE7D-C0164310FFEA}" authorId="{B9BF4AEE-F7CC-880B-EB2B-2A87F288AE3F}" created="2024-06-25T13:33:26.584">
    <pc:sldMkLst xmlns:pc="http://schemas.microsoft.com/office/powerpoint/2013/main/command">
      <pc:docMk/>
      <pc:sldMk cId="2214340714" sldId="2142532728"/>
    </pc:sldMkLst>
    <p188:txBody>
      <a:bodyPr/>
      <a:lstStyle/>
      <a:p>
        <a:r>
          <a:rPr lang="en-US"/>
          <a:t>Slide from use case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ac.cto.mil/wp-content/uploads/2022/02/Eng-Defense-Systems_Feb2022-Cleared-slp.pdf"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ac.cto.mil/wp-content/uploads/2022/02/Systems-Eng-Guidebook_Feb2022-Cleared-slp.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rmy.mil/standto/archive/2020/08/21/?st"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army.mil/standto/archive/2020/10/09/?st" TargetMode="External"/><Relationship Id="rId5" Type="http://schemas.openxmlformats.org/officeDocument/2006/relationships/hyperlink" Target="https://armypubs.army.mil/epubs/DR_pubs/DR_a/ARN32608-PAM_25-2-5-000-WEB-1.pdf" TargetMode="External"/><Relationship Id="rId4" Type="http://schemas.openxmlformats.org/officeDocument/2006/relationships/hyperlink" Target="https://cecom.army.mil/PDF/FactSheet/SEC.pdf"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Frank intro video – Time hack - 4 minutes including video</a:t>
            </a:r>
          </a:p>
          <a:p>
            <a:endParaRPr lang="en-US"/>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13</a:t>
            </a:fld>
            <a:endParaRPr lang="en-US"/>
          </a:p>
        </p:txBody>
      </p:sp>
    </p:spTree>
    <p:extLst>
      <p:ext uri="{BB962C8B-B14F-4D97-AF65-F5344CB8AC3E}">
        <p14:creationId xmlns:p14="http://schemas.microsoft.com/office/powerpoint/2010/main" val="3013139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Frank – Time Hack 3 min</a:t>
            </a:r>
          </a:p>
          <a:p>
            <a:endParaRPr lang="en-US"/>
          </a:p>
          <a:p>
            <a:r>
              <a:rPr lang="en-US"/>
              <a:t>Frank…intro terms and very high-level discussion</a:t>
            </a:r>
          </a:p>
          <a:p>
            <a:endParaRPr lang="en-US"/>
          </a:p>
          <a:p>
            <a:r>
              <a:rPr lang="en-US">
                <a:latin typeface="Arial"/>
                <a:cs typeface="Arial"/>
              </a:rPr>
              <a:t>Terms are important and there needs to be congruence.</a:t>
            </a:r>
          </a:p>
          <a:p>
            <a:r>
              <a:rPr lang="en-US">
                <a:latin typeface="Arial"/>
                <a:cs typeface="Arial"/>
              </a:rPr>
              <a:t>The community is settling in on these terms</a:t>
            </a:r>
          </a:p>
          <a:p>
            <a:r>
              <a:rPr lang="en-US">
                <a:latin typeface="Arial"/>
                <a:cs typeface="Arial"/>
              </a:rPr>
              <a:t>The language is important to be able to translate and interpret between enterprises.</a:t>
            </a:r>
          </a:p>
          <a:p>
            <a:r>
              <a:rPr lang="en-US">
                <a:latin typeface="Arial"/>
                <a:cs typeface="Arial"/>
              </a:rPr>
              <a:t>Having definition of terms helps with communicating with and across domains and enterprises.   </a:t>
            </a:r>
            <a:endParaRPr lang="en-US"/>
          </a:p>
          <a:p>
            <a:r>
              <a:rPr lang="en-US">
                <a:latin typeface="Arial"/>
                <a:cs typeface="Arial"/>
              </a:rPr>
              <a:t>It is a way to mitigate talking past one another</a:t>
            </a:r>
          </a:p>
          <a:p>
            <a:endParaRPr lang="en-US">
              <a:latin typeface="Arial"/>
              <a:cs typeface="Arial"/>
            </a:endParaRPr>
          </a:p>
          <a:p>
            <a:r>
              <a:rPr lang="en-US">
                <a:latin typeface="Arial"/>
                <a:cs typeface="Arial"/>
              </a:rPr>
              <a:t>We don’t have to be in agreement</a:t>
            </a:r>
            <a:r>
              <a:rPr lang="en-US" baseline="0">
                <a:latin typeface="Arial"/>
                <a:cs typeface="Arial"/>
              </a:rPr>
              <a:t> with every single word but we do need to be aligned.</a:t>
            </a:r>
            <a:endParaRPr lang="en-US"/>
          </a:p>
          <a:p>
            <a:r>
              <a:rPr lang="en-US">
                <a:latin typeface="Arial"/>
                <a:cs typeface="Arial"/>
              </a:rPr>
              <a:t>CAUTION:  Be careful of trying to please everyone.....it isn't going to happen.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A71845D-0BBA-4FDB-B5C9-5392FA405068}" type="slidenum">
              <a:rPr lang="en-US" smtClean="0"/>
              <a:t>14</a:t>
            </a:fld>
            <a:endParaRPr lang="en-US"/>
          </a:p>
        </p:txBody>
      </p:sp>
    </p:spTree>
    <p:extLst>
      <p:ext uri="{BB962C8B-B14F-4D97-AF65-F5344CB8AC3E}">
        <p14:creationId xmlns:p14="http://schemas.microsoft.com/office/powerpoint/2010/main" val="3183062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Frank – Time Hack 3 min</a:t>
            </a:r>
          </a:p>
        </p:txBody>
      </p:sp>
      <p:sp>
        <p:nvSpPr>
          <p:cNvPr id="4" name="Slide Number Placeholder 3"/>
          <p:cNvSpPr>
            <a:spLocks noGrp="1"/>
          </p:cNvSpPr>
          <p:nvPr>
            <p:ph type="sldNum" sz="quarter" idx="5"/>
          </p:nvPr>
        </p:nvSpPr>
        <p:spPr/>
        <p:txBody>
          <a:bodyPr/>
          <a:lstStyle/>
          <a:p>
            <a:fld id="{5A71845D-0BBA-4FDB-B5C9-5392FA405068}" type="slidenum">
              <a:rPr lang="en-US" smtClean="0"/>
              <a:t>15</a:t>
            </a:fld>
            <a:endParaRPr lang="en-US"/>
          </a:p>
        </p:txBody>
      </p:sp>
    </p:spTree>
    <p:extLst>
      <p:ext uri="{BB962C8B-B14F-4D97-AF65-F5344CB8AC3E}">
        <p14:creationId xmlns:p14="http://schemas.microsoft.com/office/powerpoint/2010/main" val="1537082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Frank – Time Hack 3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a:cs typeface="Arial"/>
              </a:rPr>
              <a:t>Model - A physical, mathematical, or otherwise logical representation of a system, entity, phenomenon, or process.</a:t>
            </a:r>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16</a:t>
            </a:fld>
            <a:endParaRPr lang="en-US"/>
          </a:p>
        </p:txBody>
      </p:sp>
    </p:spTree>
    <p:extLst>
      <p:ext uri="{BB962C8B-B14F-4D97-AF65-F5344CB8AC3E}">
        <p14:creationId xmlns:p14="http://schemas.microsoft.com/office/powerpoint/2010/main" val="944519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Frank – Time Hack 3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a:cs typeface="Arial"/>
              </a:rPr>
              <a:t>Authoritative Source of Truth (ASOT) - captures the current state and the history of the technical baseline. It serves as the central reference point for models and data across the lifecycle. The authoritative source of truth will provide traceability as the system of interest evolves, capturing historical knowledge, and connecting authoritative versions of the models and data.</a:t>
            </a:r>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17</a:t>
            </a:fld>
            <a:endParaRPr lang="en-US"/>
          </a:p>
        </p:txBody>
      </p:sp>
    </p:spTree>
    <p:extLst>
      <p:ext uri="{BB962C8B-B14F-4D97-AF65-F5344CB8AC3E}">
        <p14:creationId xmlns:p14="http://schemas.microsoft.com/office/powerpoint/2010/main" val="1840896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Frank – Time Hack 3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a:cs typeface="Arial"/>
              </a:rPr>
              <a:t>Digital Artifact - An artifact produced within, or generated from, the digital engineering ecosystem. These artifacts provide data for alternative views to visualize, communicate, and deliver data, information, and knowledge to stakeholders.</a:t>
            </a:r>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18</a:t>
            </a:fld>
            <a:endParaRPr lang="en-US"/>
          </a:p>
        </p:txBody>
      </p:sp>
    </p:spTree>
    <p:extLst>
      <p:ext uri="{BB962C8B-B14F-4D97-AF65-F5344CB8AC3E}">
        <p14:creationId xmlns:p14="http://schemas.microsoft.com/office/powerpoint/2010/main" val="399503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Frank – Time Hack 3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Digital Thread - An extensible, configurable and component enterprise-level analytical framework that seamlessly expedites the controlled interplay of authoritative technical data, software, information, and knowledge in the enterprise data-information-knowledge systems, based on the Digital System Model template, to inform decision makers throughout a system's life cycle by providing the capability to access, integrate and transform disparate data into actionable information.</a:t>
            </a:r>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19</a:t>
            </a:fld>
            <a:endParaRPr lang="en-US"/>
          </a:p>
        </p:txBody>
      </p:sp>
    </p:spTree>
    <p:extLst>
      <p:ext uri="{BB962C8B-B14F-4D97-AF65-F5344CB8AC3E}">
        <p14:creationId xmlns:p14="http://schemas.microsoft.com/office/powerpoint/2010/main" val="2301862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Frank – Time Hack 3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Digital Twin -  An integrated multi physics, multiscale, probabilistic simulation of an as-built system, enabled by Digital Thread, that uses the best available models, sensor information, and input data to mirror and predict activities/performance over the life of its corresponding physical twin.</a:t>
            </a:r>
            <a:endParaRPr lang="en-US" sz="1200">
              <a:cs typeface="Calibri"/>
            </a:endParaRPr>
          </a:p>
          <a:p>
            <a:endParaRPr lang="en-US"/>
          </a:p>
          <a:p>
            <a:r>
              <a:rPr lang="en-US">
                <a:latin typeface="Arial"/>
                <a:cs typeface="Arial"/>
              </a:rPr>
              <a:t>This is an important product since it combines data, models, and digital artifacts together with the analytical framework of the Digital Thread and maintains it as a collection that can be used as part of the technical baseline to be placed on a contract.</a:t>
            </a:r>
          </a:p>
          <a:p>
            <a:r>
              <a:rPr lang="en-US">
                <a:latin typeface="Arial"/>
                <a:cs typeface="Arial"/>
              </a:rPr>
              <a:t>The next page contains a video explaining more about Digital Twin: Digital Industrial Dose: The Digital</a:t>
            </a:r>
          </a:p>
          <a:p>
            <a:r>
              <a:rPr lang="en-US">
                <a:latin typeface="Arial"/>
                <a:cs typeface="Arial"/>
              </a:rPr>
              <a:t>Twin. Source: Digital Industrial Dose: The Digital Twin, YouTube video, GE, 2016.</a:t>
            </a:r>
          </a:p>
          <a:p>
            <a:endParaRPr lang="en-US">
              <a:latin typeface="Arial"/>
              <a:cs typeface="Arial"/>
            </a:endParaRPr>
          </a:p>
          <a:p>
            <a:r>
              <a:rPr lang="en-US">
                <a:latin typeface="Arial"/>
                <a:cs typeface="Arial"/>
              </a:rPr>
              <a:t>Look at the BF Goodrich story for each definition.</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A71845D-0BBA-4FDB-B5C9-5392FA405068}" type="slidenum">
              <a:rPr lang="en-US" smtClean="0"/>
              <a:t>20</a:t>
            </a:fld>
            <a:endParaRPr lang="en-US"/>
          </a:p>
        </p:txBody>
      </p:sp>
    </p:spTree>
    <p:extLst>
      <p:ext uri="{BB962C8B-B14F-4D97-AF65-F5344CB8AC3E}">
        <p14:creationId xmlns:p14="http://schemas.microsoft.com/office/powerpoint/2010/main" val="487778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Frank – Time Hack 3 min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Digital Engineering Ecosystem - The interconnected infrastructure, environment, and methodology (process, methods, and tools) used to store, access, analyze, and visualize evolving systems' data and models to address the needs of the stakeholders.</a:t>
            </a:r>
          </a:p>
          <a:p>
            <a:endParaRPr lang="en-US"/>
          </a:p>
          <a:p>
            <a:pPr algn="l"/>
            <a:r>
              <a:rPr lang="en-US" sz="1200" b="0" i="0" u="none" strike="noStrike" baseline="0">
                <a:solidFill>
                  <a:srgbClr val="290D2F"/>
                </a:solidFill>
                <a:latin typeface="Arial" panose="020B0604020202020204" pitchFamily="34" charset="0"/>
              </a:rPr>
              <a:t>The Digital S</a:t>
            </a:r>
            <a:r>
              <a:rPr lang="en-US" sz="1200" b="0" i="0" u="none" strike="noStrike" baseline="0">
                <a:solidFill>
                  <a:srgbClr val="483D57"/>
                </a:solidFill>
                <a:latin typeface="Arial" panose="020B0604020202020204" pitchFamily="34" charset="0"/>
              </a:rPr>
              <a:t>y</a:t>
            </a:r>
            <a:r>
              <a:rPr lang="en-US" sz="1200" b="0" i="0" u="none" strike="noStrike" baseline="0">
                <a:solidFill>
                  <a:srgbClr val="290D2F"/>
                </a:solidFill>
                <a:latin typeface="Arial" panose="020B0604020202020204" pitchFamily="34" charset="0"/>
              </a:rPr>
              <a:t>stem </a:t>
            </a:r>
            <a:r>
              <a:rPr lang="en-US" sz="1200" b="0" i="0" u="none" strike="noStrike" baseline="0">
                <a:solidFill>
                  <a:srgbClr val="362533"/>
                </a:solidFill>
                <a:latin typeface="Arial" panose="020B0604020202020204" pitchFamily="34" charset="0"/>
              </a:rPr>
              <a:t>Model consists of </a:t>
            </a:r>
            <a:r>
              <a:rPr lang="en-US" sz="1200" b="0" i="0" u="none" strike="noStrike" baseline="0">
                <a:solidFill>
                  <a:srgbClr val="483D57"/>
                </a:solidFill>
                <a:latin typeface="Arial" panose="020B0604020202020204" pitchFamily="34" charset="0"/>
              </a:rPr>
              <a:t>v</a:t>
            </a:r>
            <a:r>
              <a:rPr lang="en-US" sz="1200" b="0" i="0" u="none" strike="noStrike" baseline="0">
                <a:solidFill>
                  <a:srgbClr val="290D2F"/>
                </a:solidFill>
                <a:latin typeface="Arial" panose="020B0604020202020204" pitchFamily="34" charset="0"/>
              </a:rPr>
              <a:t>arious stakeholder models</a:t>
            </a:r>
            <a:r>
              <a:rPr lang="en-US" sz="1200" b="0" i="0" u="none" strike="noStrike" baseline="0">
                <a:solidFill>
                  <a:srgbClr val="483D57"/>
                </a:solidFill>
                <a:latin typeface="Arial" panose="020B0604020202020204" pitchFamily="34" charset="0"/>
              </a:rPr>
              <a:t>: </a:t>
            </a:r>
            <a:r>
              <a:rPr lang="en-US" sz="1200" b="0" i="0" u="none" strike="noStrike" baseline="0">
                <a:solidFill>
                  <a:srgbClr val="362533"/>
                </a:solidFill>
                <a:latin typeface="Arial" panose="020B0604020202020204" pitchFamily="34" charset="0"/>
              </a:rPr>
              <a:t>operational</a:t>
            </a:r>
            <a:r>
              <a:rPr lang="en-US" sz="1200" b="0" i="0" u="none" strike="noStrike" baseline="0">
                <a:solidFill>
                  <a:srgbClr val="483D57"/>
                </a:solidFill>
                <a:latin typeface="Arial" panose="020B0604020202020204" pitchFamily="34" charset="0"/>
              </a:rPr>
              <a:t>, </a:t>
            </a:r>
            <a:r>
              <a:rPr lang="en-US" sz="1200" b="0" i="0" u="none" strike="noStrike" baseline="0">
                <a:solidFill>
                  <a:srgbClr val="290D2F"/>
                </a:solidFill>
                <a:latin typeface="Arial" panose="020B0604020202020204" pitchFamily="34" charset="0"/>
              </a:rPr>
              <a:t>architecture</a:t>
            </a:r>
            <a:r>
              <a:rPr lang="en-US" sz="1200" b="0" i="0" u="none" strike="noStrike" baseline="0">
                <a:solidFill>
                  <a:srgbClr val="483D57"/>
                </a:solidFill>
                <a:latin typeface="Arial" panose="020B0604020202020204" pitchFamily="34" charset="0"/>
              </a:rPr>
              <a:t>, </a:t>
            </a:r>
            <a:r>
              <a:rPr lang="en-US" sz="1200" b="0" i="0" u="none" strike="noStrike" baseline="0">
                <a:solidFill>
                  <a:srgbClr val="290D2F"/>
                </a:solidFill>
                <a:latin typeface="Arial" panose="020B0604020202020204" pitchFamily="34" charset="0"/>
              </a:rPr>
              <a:t>requirements</a:t>
            </a:r>
            <a:r>
              <a:rPr lang="en-US" sz="1200" b="0" i="0" u="none" strike="noStrike" baseline="0">
                <a:solidFill>
                  <a:srgbClr val="483D57"/>
                </a:solidFill>
                <a:latin typeface="Arial" panose="020B0604020202020204" pitchFamily="34" charset="0"/>
              </a:rPr>
              <a:t>, </a:t>
            </a:r>
            <a:r>
              <a:rPr lang="en-US" sz="1200" b="0" i="0" u="none" strike="noStrike" baseline="0">
                <a:solidFill>
                  <a:srgbClr val="290D2F"/>
                </a:solidFill>
                <a:latin typeface="Arial" panose="020B0604020202020204" pitchFamily="34" charset="0"/>
              </a:rPr>
              <a:t>test</a:t>
            </a:r>
            <a:r>
              <a:rPr lang="en-US" sz="1200" b="0" i="0" u="none" strike="noStrike" baseline="0">
                <a:solidFill>
                  <a:srgbClr val="483D57"/>
                </a:solidFill>
                <a:latin typeface="Arial" panose="020B0604020202020204" pitchFamily="34" charset="0"/>
              </a:rPr>
              <a:t>, </a:t>
            </a:r>
            <a:r>
              <a:rPr lang="en-US" sz="1200" b="0" i="0" u="none" strike="noStrike" baseline="0">
                <a:solidFill>
                  <a:srgbClr val="290D2F"/>
                </a:solidFill>
                <a:latin typeface="Arial" panose="020B0604020202020204" pitchFamily="34" charset="0"/>
              </a:rPr>
              <a:t>manufacturing</a:t>
            </a:r>
            <a:r>
              <a:rPr lang="en-US" sz="1200" b="0" i="0" u="none" strike="noStrike" baseline="0">
                <a:solidFill>
                  <a:srgbClr val="483D57"/>
                </a:solidFill>
                <a:latin typeface="Arial" panose="020B0604020202020204" pitchFamily="34" charset="0"/>
              </a:rPr>
              <a:t>, </a:t>
            </a:r>
            <a:r>
              <a:rPr lang="en-US" sz="1200" b="0" i="0" u="none" strike="noStrike" baseline="0">
                <a:solidFill>
                  <a:srgbClr val="290D2F"/>
                </a:solidFill>
                <a:latin typeface="Arial" panose="020B0604020202020204" pitchFamily="34" charset="0"/>
              </a:rPr>
              <a:t>and </a:t>
            </a:r>
            <a:r>
              <a:rPr lang="en-US" sz="1200" b="0" i="0" u="none" strike="noStrike" baseline="0">
                <a:solidFill>
                  <a:srgbClr val="362533"/>
                </a:solidFill>
                <a:latin typeface="Arial" panose="020B0604020202020204" pitchFamily="34" charset="0"/>
              </a:rPr>
              <a:t>engineering</a:t>
            </a:r>
            <a:r>
              <a:rPr lang="en-US" sz="1200" b="0" i="0" u="none" strike="noStrike" baseline="0">
                <a:solidFill>
                  <a:srgbClr val="320000"/>
                </a:solidFill>
                <a:latin typeface="Arial" panose="020B0604020202020204" pitchFamily="34" charset="0"/>
              </a:rPr>
              <a:t>. </a:t>
            </a:r>
            <a:r>
              <a:rPr lang="en-US" sz="1200" b="0" i="0" u="none" strike="noStrike" baseline="0">
                <a:solidFill>
                  <a:srgbClr val="120413"/>
                </a:solidFill>
                <a:latin typeface="Arial" panose="020B0604020202020204" pitchFamily="34" charset="0"/>
              </a:rPr>
              <a:t>I</a:t>
            </a:r>
            <a:r>
              <a:rPr lang="en-US" sz="1200" b="0" i="0" u="none" strike="noStrike" baseline="0">
                <a:solidFill>
                  <a:srgbClr val="290D2F"/>
                </a:solidFill>
                <a:latin typeface="Arial" panose="020B0604020202020204" pitchFamily="34" charset="0"/>
              </a:rPr>
              <a:t>t also </a:t>
            </a:r>
            <a:r>
              <a:rPr lang="en-US" sz="1200" b="0" i="0" u="none" strike="noStrike" baseline="0">
                <a:solidFill>
                  <a:srgbClr val="362533"/>
                </a:solidFill>
                <a:latin typeface="Arial" panose="020B0604020202020204" pitchFamily="34" charset="0"/>
              </a:rPr>
              <a:t>consists of </a:t>
            </a:r>
            <a:r>
              <a:rPr lang="en-US" sz="1200" b="0" i="0" u="none" strike="noStrike" baseline="0">
                <a:solidFill>
                  <a:srgbClr val="290D2F"/>
                </a:solidFill>
                <a:latin typeface="Arial" panose="020B0604020202020204" pitchFamily="34" charset="0"/>
              </a:rPr>
              <a:t>data</a:t>
            </a:r>
            <a:r>
              <a:rPr lang="en-US" sz="1200" b="0" i="0" u="none" strike="noStrike" baseline="0">
                <a:solidFill>
                  <a:srgbClr val="320000"/>
                </a:solidFill>
                <a:latin typeface="Arial" panose="020B0604020202020204" pitchFamily="34" charset="0"/>
              </a:rPr>
              <a:t>. </a:t>
            </a:r>
          </a:p>
          <a:p>
            <a:pPr algn="l"/>
            <a:endParaRPr lang="en-US" sz="1200" b="0" i="0" u="none" strike="noStrike" baseline="0">
              <a:solidFill>
                <a:srgbClr val="320000"/>
              </a:solidFill>
              <a:latin typeface="Arial" panose="020B0604020202020204" pitchFamily="34" charset="0"/>
            </a:endParaRPr>
          </a:p>
          <a:p>
            <a:pPr algn="l"/>
            <a:r>
              <a:rPr lang="en-US" sz="1200" b="0" i="0" u="none" strike="noStrike" baseline="0">
                <a:solidFill>
                  <a:srgbClr val="290D2F"/>
                </a:solidFill>
                <a:latin typeface="Arial" panose="020B0604020202020204" pitchFamily="34" charset="0"/>
              </a:rPr>
              <a:t>The Digital S</a:t>
            </a:r>
            <a:r>
              <a:rPr lang="en-US" sz="1200" b="0" i="0" u="none" strike="noStrike" baseline="0">
                <a:solidFill>
                  <a:srgbClr val="483D57"/>
                </a:solidFill>
                <a:latin typeface="Arial" panose="020B0604020202020204" pitchFamily="34" charset="0"/>
              </a:rPr>
              <a:t>y</a:t>
            </a:r>
            <a:r>
              <a:rPr lang="en-US" sz="1200" b="0" i="0" u="none" strike="noStrike" baseline="0">
                <a:solidFill>
                  <a:srgbClr val="290D2F"/>
                </a:solidFill>
                <a:latin typeface="Arial" panose="020B0604020202020204" pitchFamily="34" charset="0"/>
              </a:rPr>
              <a:t>stem </a:t>
            </a:r>
            <a:r>
              <a:rPr lang="en-US" sz="1200" b="0" i="0" u="none" strike="noStrike" baseline="0">
                <a:solidFill>
                  <a:srgbClr val="362533"/>
                </a:solidFill>
                <a:latin typeface="Arial" panose="020B0604020202020204" pitchFamily="34" charset="0"/>
              </a:rPr>
              <a:t>Model </a:t>
            </a:r>
            <a:r>
              <a:rPr lang="en-US" sz="1200" b="0" i="0" u="none" strike="noStrike" baseline="0">
                <a:solidFill>
                  <a:srgbClr val="290D2F"/>
                </a:solidFill>
                <a:latin typeface="Arial" panose="020B0604020202020204" pitchFamily="34" charset="0"/>
              </a:rPr>
              <a:t>feeds into </a:t>
            </a:r>
            <a:r>
              <a:rPr lang="en-US" sz="1200" b="0" i="0" u="none" strike="noStrike" baseline="0">
                <a:solidFill>
                  <a:srgbClr val="483D57"/>
                </a:solidFill>
                <a:latin typeface="Arial" panose="020B0604020202020204" pitchFamily="34" charset="0"/>
              </a:rPr>
              <a:t>V</a:t>
            </a:r>
            <a:r>
              <a:rPr lang="en-US" sz="1200" b="0" i="0" u="none" strike="noStrike" baseline="0">
                <a:solidFill>
                  <a:srgbClr val="290D2F"/>
                </a:solidFill>
                <a:latin typeface="Arial" panose="020B0604020202020204" pitchFamily="34" charset="0"/>
              </a:rPr>
              <a:t>ie</a:t>
            </a:r>
            <a:r>
              <a:rPr lang="en-US" sz="1200" b="0" i="0" u="none" strike="noStrike" baseline="0">
                <a:solidFill>
                  <a:srgbClr val="483D57"/>
                </a:solidFill>
                <a:latin typeface="Arial" panose="020B0604020202020204" pitchFamily="34" charset="0"/>
              </a:rPr>
              <a:t>w</a:t>
            </a:r>
            <a:r>
              <a:rPr lang="en-US" sz="1200" b="0" i="0" u="none" strike="noStrike" baseline="0">
                <a:solidFill>
                  <a:srgbClr val="290D2F"/>
                </a:solidFill>
                <a:latin typeface="Arial" panose="020B0604020202020204" pitchFamily="34" charset="0"/>
              </a:rPr>
              <a:t>s such as diagrams</a:t>
            </a:r>
            <a:r>
              <a:rPr lang="en-US" sz="1200" b="0" i="0" u="none" strike="noStrike" baseline="0">
                <a:solidFill>
                  <a:srgbClr val="483D57"/>
                </a:solidFill>
                <a:latin typeface="Arial" panose="020B0604020202020204" pitchFamily="34" charset="0"/>
              </a:rPr>
              <a:t>, </a:t>
            </a:r>
            <a:r>
              <a:rPr lang="en-US" sz="1200" b="0" i="0" u="none" strike="noStrike" baseline="0">
                <a:solidFill>
                  <a:srgbClr val="290D2F"/>
                </a:solidFill>
                <a:latin typeface="Arial" panose="020B0604020202020204" pitchFamily="34" charset="0"/>
              </a:rPr>
              <a:t>Bill </a:t>
            </a:r>
            <a:r>
              <a:rPr lang="en-US" sz="1200" b="0" i="0" u="none" strike="noStrike" baseline="0">
                <a:solidFill>
                  <a:srgbClr val="362533"/>
                </a:solidFill>
                <a:latin typeface="Arial" panose="020B0604020202020204" pitchFamily="34" charset="0"/>
              </a:rPr>
              <a:t>of Materials </a:t>
            </a:r>
            <a:r>
              <a:rPr lang="en-US" sz="1200" b="0" i="0" u="none" strike="noStrike" baseline="0">
                <a:solidFill>
                  <a:srgbClr val="5F515D"/>
                </a:solidFill>
                <a:latin typeface="Arial" panose="020B0604020202020204" pitchFamily="34" charset="0"/>
              </a:rPr>
              <a:t>(</a:t>
            </a:r>
            <a:r>
              <a:rPr lang="en-US" sz="1200" b="0" i="0" u="none" strike="noStrike" baseline="0">
                <a:solidFill>
                  <a:srgbClr val="290D2F"/>
                </a:solidFill>
                <a:latin typeface="Arial" panose="020B0604020202020204" pitchFamily="34" charset="0"/>
              </a:rPr>
              <a:t>BOM</a:t>
            </a:r>
            <a:r>
              <a:rPr lang="en-US" sz="1200" b="0" i="0" u="none" strike="noStrike" baseline="0">
                <a:solidFill>
                  <a:srgbClr val="4F506F"/>
                </a:solidFill>
                <a:latin typeface="Arial" panose="020B0604020202020204" pitchFamily="34" charset="0"/>
              </a:rPr>
              <a:t>), </a:t>
            </a:r>
            <a:r>
              <a:rPr lang="en-US" sz="1200" b="0" i="0" u="none" strike="noStrike" baseline="0">
                <a:solidFill>
                  <a:srgbClr val="290D2F"/>
                </a:solidFill>
                <a:latin typeface="Arial" panose="020B0604020202020204" pitchFamily="34" charset="0"/>
              </a:rPr>
              <a:t>risk</a:t>
            </a:r>
            <a:r>
              <a:rPr lang="en-US" sz="1200" b="0" i="0" u="none" strike="noStrike" baseline="0">
                <a:solidFill>
                  <a:srgbClr val="483D57"/>
                </a:solidFill>
                <a:latin typeface="Arial" panose="020B0604020202020204" pitchFamily="34" charset="0"/>
              </a:rPr>
              <a:t>, W</a:t>
            </a:r>
            <a:r>
              <a:rPr lang="en-US" sz="1200" b="0" i="0" u="none" strike="noStrike" baseline="0">
                <a:solidFill>
                  <a:srgbClr val="362533"/>
                </a:solidFill>
                <a:latin typeface="Arial" panose="020B0604020202020204" pitchFamily="34" charset="0"/>
              </a:rPr>
              <a:t>ork </a:t>
            </a:r>
            <a:r>
              <a:rPr lang="en-US" sz="1200" b="0" i="0" u="none" strike="noStrike" baseline="0">
                <a:solidFill>
                  <a:srgbClr val="290D2F"/>
                </a:solidFill>
                <a:latin typeface="Arial" panose="020B0604020202020204" pitchFamily="34" charset="0"/>
              </a:rPr>
              <a:t>Breakdo</a:t>
            </a:r>
            <a:r>
              <a:rPr lang="en-US" sz="1200" b="0" i="0" u="none" strike="noStrike" baseline="0">
                <a:solidFill>
                  <a:srgbClr val="483D57"/>
                </a:solidFill>
                <a:latin typeface="Arial" panose="020B0604020202020204" pitchFamily="34" charset="0"/>
              </a:rPr>
              <a:t>w</a:t>
            </a:r>
            <a:r>
              <a:rPr lang="en-US" sz="1200" b="0" i="0" u="none" strike="noStrike" baseline="0">
                <a:solidFill>
                  <a:srgbClr val="290D2F"/>
                </a:solidFill>
                <a:latin typeface="Arial" panose="020B0604020202020204" pitchFamily="34" charset="0"/>
              </a:rPr>
              <a:t>n Structure </a:t>
            </a:r>
            <a:r>
              <a:rPr lang="en-US" sz="1200" b="0" i="0" u="none" strike="noStrike" baseline="0">
                <a:solidFill>
                  <a:srgbClr val="5F515D"/>
                </a:solidFill>
                <a:latin typeface="Arial" panose="020B0604020202020204" pitchFamily="34" charset="0"/>
              </a:rPr>
              <a:t>(W</a:t>
            </a:r>
            <a:r>
              <a:rPr lang="en-US" sz="1200" b="0" i="0" u="none" strike="noStrike" baseline="0">
                <a:solidFill>
                  <a:srgbClr val="290D2F"/>
                </a:solidFill>
                <a:latin typeface="Arial" panose="020B0604020202020204" pitchFamily="34" charset="0"/>
              </a:rPr>
              <a:t>BS</a:t>
            </a:r>
            <a:r>
              <a:rPr lang="en-US" sz="1200" b="0" i="0" u="none" strike="noStrike" baseline="0">
                <a:solidFill>
                  <a:srgbClr val="4F506F"/>
                </a:solidFill>
                <a:latin typeface="Arial" panose="020B0604020202020204" pitchFamily="34" charset="0"/>
              </a:rPr>
              <a:t>), </a:t>
            </a:r>
            <a:r>
              <a:rPr lang="en-US" sz="1200" b="0" i="0" u="none" strike="noStrike" baseline="0">
                <a:solidFill>
                  <a:srgbClr val="290D2F"/>
                </a:solidFill>
                <a:latin typeface="Arial" panose="020B0604020202020204" pitchFamily="34" charset="0"/>
              </a:rPr>
              <a:t>results</a:t>
            </a:r>
            <a:r>
              <a:rPr lang="en-US" sz="1200" b="0" i="0" u="none" strike="noStrike" baseline="0">
                <a:solidFill>
                  <a:srgbClr val="483D57"/>
                </a:solidFill>
                <a:latin typeface="Arial" panose="020B0604020202020204" pitchFamily="34" charset="0"/>
              </a:rPr>
              <a:t>, </a:t>
            </a:r>
            <a:r>
              <a:rPr lang="en-US" sz="1200" b="0" i="0" u="none" strike="noStrike" baseline="0">
                <a:solidFill>
                  <a:srgbClr val="290D2F"/>
                </a:solidFill>
                <a:latin typeface="Arial" panose="020B0604020202020204" pitchFamily="34" charset="0"/>
              </a:rPr>
              <a:t>and </a:t>
            </a:r>
            <a:r>
              <a:rPr lang="en-US" sz="1200" b="0" i="0" u="none" strike="noStrike" baseline="0">
                <a:solidFill>
                  <a:srgbClr val="362533"/>
                </a:solidFill>
                <a:latin typeface="Arial" panose="020B0604020202020204" pitchFamily="34" charset="0"/>
              </a:rPr>
              <a:t>charts </a:t>
            </a:r>
            <a:r>
              <a:rPr lang="en-US" sz="1200" b="0" i="0" u="none" strike="noStrike" baseline="0">
                <a:solidFill>
                  <a:srgbClr val="290D2F"/>
                </a:solidFill>
                <a:latin typeface="Arial" panose="020B0604020202020204" pitchFamily="34" charset="0"/>
              </a:rPr>
              <a:t>and </a:t>
            </a:r>
            <a:r>
              <a:rPr lang="en-US" sz="1200" b="0" i="0" u="none" strike="noStrike" baseline="0">
                <a:solidFill>
                  <a:srgbClr val="362533"/>
                </a:solidFill>
                <a:latin typeface="Arial" panose="020B0604020202020204" pitchFamily="34" charset="0"/>
              </a:rPr>
              <a:t>graphs</a:t>
            </a:r>
            <a:r>
              <a:rPr lang="en-US" sz="1200" b="0" i="0" u="none" strike="noStrike" baseline="0">
                <a:solidFill>
                  <a:srgbClr val="320000"/>
                </a:solidFill>
                <a:latin typeface="Arial" panose="020B0604020202020204" pitchFamily="34" charset="0"/>
              </a:rPr>
              <a:t>. </a:t>
            </a:r>
            <a:r>
              <a:rPr lang="en-US" sz="1200" b="0" i="0" u="none" strike="noStrike" baseline="0">
                <a:solidFill>
                  <a:srgbClr val="290D2F"/>
                </a:solidFill>
                <a:latin typeface="Arial" panose="020B0604020202020204" pitchFamily="34" charset="0"/>
              </a:rPr>
              <a:t>The data from the Digital S</a:t>
            </a:r>
            <a:r>
              <a:rPr lang="en-US" sz="1200" b="0" i="0" u="none" strike="noStrike" baseline="0">
                <a:solidFill>
                  <a:srgbClr val="483D57"/>
                </a:solidFill>
                <a:latin typeface="Arial" panose="020B0604020202020204" pitchFamily="34" charset="0"/>
              </a:rPr>
              <a:t>y</a:t>
            </a:r>
            <a:r>
              <a:rPr lang="en-US" sz="1200" b="0" i="0" u="none" strike="noStrike" baseline="0">
                <a:solidFill>
                  <a:srgbClr val="290D2F"/>
                </a:solidFill>
                <a:latin typeface="Arial" panose="020B0604020202020204" pitchFamily="34" charset="0"/>
              </a:rPr>
              <a:t>stem </a:t>
            </a:r>
            <a:r>
              <a:rPr lang="en-US" sz="1200" b="0" i="0" u="none" strike="noStrike" baseline="0">
                <a:solidFill>
                  <a:srgbClr val="362533"/>
                </a:solidFill>
                <a:latin typeface="Arial" panose="020B0604020202020204" pitchFamily="34" charset="0"/>
              </a:rPr>
              <a:t>Model </a:t>
            </a:r>
            <a:r>
              <a:rPr lang="en-US" sz="1200" b="0" i="0" u="none" strike="noStrike" baseline="0">
                <a:solidFill>
                  <a:srgbClr val="290D2F"/>
                </a:solidFill>
                <a:latin typeface="Arial" panose="020B0604020202020204" pitchFamily="34" charset="0"/>
              </a:rPr>
              <a:t>is used b</a:t>
            </a:r>
            <a:r>
              <a:rPr lang="en-US" sz="1200" b="0" i="0" u="none" strike="noStrike" baseline="0">
                <a:solidFill>
                  <a:srgbClr val="483D57"/>
                </a:solidFill>
                <a:latin typeface="Arial" panose="020B0604020202020204" pitchFamily="34" charset="0"/>
              </a:rPr>
              <a:t>y </a:t>
            </a:r>
            <a:r>
              <a:rPr lang="en-US" sz="1200" b="0" i="0" u="none" strike="noStrike" baseline="0">
                <a:solidFill>
                  <a:srgbClr val="120413"/>
                </a:solidFill>
                <a:latin typeface="Arial" panose="020B0604020202020204" pitchFamily="34" charset="0"/>
              </a:rPr>
              <a:t>I</a:t>
            </a:r>
            <a:r>
              <a:rPr lang="en-US" sz="1200" b="0" i="0" u="none" strike="noStrike" baseline="0">
                <a:solidFill>
                  <a:srgbClr val="290D2F"/>
                </a:solidFill>
                <a:latin typeface="Arial" panose="020B0604020202020204" pitchFamily="34" charset="0"/>
              </a:rPr>
              <a:t>nfrastructure</a:t>
            </a:r>
            <a:r>
              <a:rPr lang="en-US" sz="1200" b="0" i="0" u="none" strike="noStrike" baseline="0">
                <a:solidFill>
                  <a:srgbClr val="483D57"/>
                </a:solidFill>
                <a:latin typeface="Arial" panose="020B0604020202020204" pitchFamily="34" charset="0"/>
              </a:rPr>
              <a:t>, w</a:t>
            </a:r>
            <a:r>
              <a:rPr lang="en-US" sz="1200" b="0" i="0" u="none" strike="noStrike" baseline="0">
                <a:solidFill>
                  <a:srgbClr val="290D2F"/>
                </a:solidFill>
                <a:latin typeface="Arial" panose="020B0604020202020204" pitchFamily="34" charset="0"/>
              </a:rPr>
              <a:t>hich is made up </a:t>
            </a:r>
            <a:r>
              <a:rPr lang="en-US" sz="1200" b="0" i="0" u="none" strike="noStrike" baseline="0">
                <a:solidFill>
                  <a:srgbClr val="362533"/>
                </a:solidFill>
                <a:latin typeface="Arial" panose="020B0604020202020204" pitchFamily="34" charset="0"/>
              </a:rPr>
              <a:t>of </a:t>
            </a:r>
            <a:r>
              <a:rPr lang="en-US" sz="1200" b="0" i="0" u="none" strike="noStrike" baseline="0">
                <a:solidFill>
                  <a:srgbClr val="290D2F"/>
                </a:solidFill>
                <a:latin typeface="Arial" panose="020B0604020202020204" pitchFamily="34" charset="0"/>
              </a:rPr>
              <a:t>technolog</a:t>
            </a:r>
            <a:r>
              <a:rPr lang="en-US" sz="1200" b="0" i="0" u="none" strike="noStrike" baseline="0">
                <a:solidFill>
                  <a:srgbClr val="483D57"/>
                </a:solidFill>
                <a:latin typeface="Arial" panose="020B0604020202020204" pitchFamily="34" charset="0"/>
              </a:rPr>
              <a:t>y </a:t>
            </a:r>
            <a:r>
              <a:rPr lang="en-US" sz="1200" b="0" i="0" u="none" strike="noStrike" baseline="0">
                <a:solidFill>
                  <a:srgbClr val="5F515D"/>
                </a:solidFill>
                <a:latin typeface="Arial" panose="020B0604020202020204" pitchFamily="34" charset="0"/>
              </a:rPr>
              <a:t>(</a:t>
            </a:r>
            <a:r>
              <a:rPr lang="en-US" sz="1200" b="0" i="0" u="none" strike="noStrike" baseline="0">
                <a:solidFill>
                  <a:srgbClr val="290D2F"/>
                </a:solidFill>
                <a:latin typeface="Arial" panose="020B0604020202020204" pitchFamily="34" charset="0"/>
              </a:rPr>
              <a:t>including hard</a:t>
            </a:r>
            <a:r>
              <a:rPr lang="en-US" sz="1200" b="0" i="0" u="none" strike="noStrike" baseline="0">
                <a:solidFill>
                  <a:srgbClr val="483D57"/>
                </a:solidFill>
                <a:latin typeface="Arial" panose="020B0604020202020204" pitchFamily="34" charset="0"/>
              </a:rPr>
              <a:t>w</a:t>
            </a:r>
            <a:r>
              <a:rPr lang="en-US" sz="1200" b="0" i="0" u="none" strike="noStrike" baseline="0">
                <a:solidFill>
                  <a:srgbClr val="290D2F"/>
                </a:solidFill>
                <a:latin typeface="Arial" panose="020B0604020202020204" pitchFamily="34" charset="0"/>
              </a:rPr>
              <a:t>are</a:t>
            </a:r>
            <a:r>
              <a:rPr lang="en-US" sz="1200" b="0" i="0" u="none" strike="noStrike" baseline="0">
                <a:solidFill>
                  <a:srgbClr val="483D57"/>
                </a:solidFill>
                <a:latin typeface="Arial" panose="020B0604020202020204" pitchFamily="34" charset="0"/>
              </a:rPr>
              <a:t>, </a:t>
            </a:r>
            <a:r>
              <a:rPr lang="en-US" sz="1200" b="0" i="0" u="none" strike="noStrike" baseline="0">
                <a:solidFill>
                  <a:srgbClr val="290D2F"/>
                </a:solidFill>
                <a:latin typeface="Arial" panose="020B0604020202020204" pitchFamily="34" charset="0"/>
              </a:rPr>
              <a:t>net</a:t>
            </a:r>
            <a:r>
              <a:rPr lang="en-US" sz="1200" b="0" i="0" u="none" strike="noStrike" baseline="0">
                <a:solidFill>
                  <a:srgbClr val="483D57"/>
                </a:solidFill>
                <a:latin typeface="Arial" panose="020B0604020202020204" pitchFamily="34" charset="0"/>
              </a:rPr>
              <a:t>w</a:t>
            </a:r>
            <a:r>
              <a:rPr lang="en-US" sz="1200" b="0" i="0" u="none" strike="noStrike" baseline="0">
                <a:solidFill>
                  <a:srgbClr val="362533"/>
                </a:solidFill>
                <a:latin typeface="Arial" panose="020B0604020202020204" pitchFamily="34" charset="0"/>
              </a:rPr>
              <a:t>orks</a:t>
            </a:r>
            <a:r>
              <a:rPr lang="en-US" sz="1200" b="0" i="0" u="none" strike="noStrike" baseline="0">
                <a:solidFill>
                  <a:srgbClr val="483D57"/>
                </a:solidFill>
                <a:latin typeface="Arial" panose="020B0604020202020204" pitchFamily="34" charset="0"/>
              </a:rPr>
              <a:t>, </a:t>
            </a:r>
            <a:r>
              <a:rPr lang="en-US" sz="1200" b="0" i="0" u="none" strike="noStrike" baseline="0">
                <a:solidFill>
                  <a:srgbClr val="290D2F"/>
                </a:solidFill>
                <a:latin typeface="Arial" panose="020B0604020202020204" pitchFamily="34" charset="0"/>
              </a:rPr>
              <a:t>and soft</a:t>
            </a:r>
            <a:r>
              <a:rPr lang="en-US" sz="1200" b="0" i="0" u="none" strike="noStrike" baseline="0">
                <a:solidFill>
                  <a:srgbClr val="483D57"/>
                </a:solidFill>
                <a:latin typeface="Arial" panose="020B0604020202020204" pitchFamily="34" charset="0"/>
              </a:rPr>
              <a:t>w</a:t>
            </a:r>
            <a:r>
              <a:rPr lang="en-US" sz="1200" b="0" i="0" u="none" strike="noStrike" baseline="0">
                <a:solidFill>
                  <a:srgbClr val="290D2F"/>
                </a:solidFill>
                <a:latin typeface="Arial" panose="020B0604020202020204" pitchFamily="34" charset="0"/>
              </a:rPr>
              <a:t>are</a:t>
            </a:r>
            <a:r>
              <a:rPr lang="en-US" sz="1200" b="0" i="0" u="none" strike="noStrike" baseline="0">
                <a:solidFill>
                  <a:srgbClr val="4F506F"/>
                </a:solidFill>
                <a:latin typeface="Arial" panose="020B0604020202020204" pitchFamily="34" charset="0"/>
              </a:rPr>
              <a:t>) </a:t>
            </a:r>
            <a:r>
              <a:rPr lang="en-US" sz="1200" b="0" i="0" u="none" strike="noStrike" baseline="0">
                <a:solidFill>
                  <a:srgbClr val="290D2F"/>
                </a:solidFill>
                <a:latin typeface="Arial" panose="020B0604020202020204" pitchFamily="34" charset="0"/>
              </a:rPr>
              <a:t>and methodolog</a:t>
            </a:r>
            <a:r>
              <a:rPr lang="en-US" sz="1200" b="0" i="0" u="none" strike="noStrike" baseline="0">
                <a:solidFill>
                  <a:srgbClr val="483D57"/>
                </a:solidFill>
                <a:latin typeface="Arial" panose="020B0604020202020204" pitchFamily="34" charset="0"/>
              </a:rPr>
              <a:t>y </a:t>
            </a:r>
            <a:r>
              <a:rPr lang="en-US" sz="1200" b="0" i="0" u="none" strike="noStrike" baseline="0">
                <a:solidFill>
                  <a:srgbClr val="5F515D"/>
                </a:solidFill>
                <a:latin typeface="Arial" panose="020B0604020202020204" pitchFamily="34" charset="0"/>
              </a:rPr>
              <a:t>(</a:t>
            </a:r>
            <a:r>
              <a:rPr lang="en-US" sz="1200" b="0" i="0" u="none" strike="noStrike" baseline="0">
                <a:solidFill>
                  <a:srgbClr val="290D2F"/>
                </a:solidFill>
                <a:latin typeface="Arial" panose="020B0604020202020204" pitchFamily="34" charset="0"/>
              </a:rPr>
              <a:t>including process</a:t>
            </a:r>
            <a:r>
              <a:rPr lang="en-US" sz="1200" b="0" i="0" u="none" strike="noStrike" baseline="0">
                <a:solidFill>
                  <a:srgbClr val="483D57"/>
                </a:solidFill>
                <a:latin typeface="Arial" panose="020B0604020202020204" pitchFamily="34" charset="0"/>
              </a:rPr>
              <a:t>, </a:t>
            </a:r>
            <a:r>
              <a:rPr lang="en-US" sz="1200" b="0" i="0" u="none" strike="noStrike" baseline="0">
                <a:solidFill>
                  <a:srgbClr val="290D2F"/>
                </a:solidFill>
                <a:latin typeface="Arial" panose="020B0604020202020204" pitchFamily="34" charset="0"/>
              </a:rPr>
              <a:t>method</a:t>
            </a:r>
            <a:r>
              <a:rPr lang="en-US" sz="1200" b="0" i="0" u="none" strike="noStrike" baseline="0">
                <a:solidFill>
                  <a:srgbClr val="483D57"/>
                </a:solidFill>
                <a:latin typeface="Arial" panose="020B0604020202020204" pitchFamily="34" charset="0"/>
              </a:rPr>
              <a:t>, </a:t>
            </a:r>
            <a:r>
              <a:rPr lang="en-US" sz="1200" b="0" i="0" u="none" strike="noStrike" baseline="0">
                <a:solidFill>
                  <a:srgbClr val="290D2F"/>
                </a:solidFill>
                <a:latin typeface="Arial" panose="020B0604020202020204" pitchFamily="34" charset="0"/>
              </a:rPr>
              <a:t>and tools </a:t>
            </a:r>
            <a:r>
              <a:rPr lang="en-US" sz="1200" b="0" i="0" u="none" strike="noStrike" baseline="0">
                <a:solidFill>
                  <a:srgbClr val="4F506F"/>
                </a:solidFill>
                <a:latin typeface="Arial" panose="020B0604020202020204" pitchFamily="34" charset="0"/>
              </a:rPr>
              <a:t>)</a:t>
            </a:r>
            <a:r>
              <a:rPr lang="en-US" sz="1200" b="0" i="0" u="none" strike="noStrike" baseline="0">
                <a:solidFill>
                  <a:srgbClr val="320000"/>
                </a:solidFill>
                <a:latin typeface="Arial" panose="020B0604020202020204" pitchFamily="34" charset="0"/>
              </a:rPr>
              <a:t>.  </a:t>
            </a:r>
            <a:r>
              <a:rPr lang="en-US" sz="1200" b="0" i="0" u="none" strike="noStrike" baseline="0">
                <a:solidFill>
                  <a:srgbClr val="120413"/>
                </a:solidFill>
                <a:latin typeface="Arial" panose="020B0604020202020204" pitchFamily="34" charset="0"/>
              </a:rPr>
              <a:t>I</a:t>
            </a:r>
            <a:r>
              <a:rPr lang="en-US" sz="1200" b="0" i="0" u="none" strike="noStrike" baseline="0">
                <a:solidFill>
                  <a:srgbClr val="290D2F"/>
                </a:solidFill>
                <a:latin typeface="Arial" panose="020B0604020202020204" pitchFamily="34" charset="0"/>
              </a:rPr>
              <a:t>nfrastructure also pro</a:t>
            </a:r>
            <a:r>
              <a:rPr lang="en-US" sz="1200" b="0" i="0" u="none" strike="noStrike" baseline="0">
                <a:solidFill>
                  <a:srgbClr val="483D57"/>
                </a:solidFill>
                <a:latin typeface="Arial" panose="020B0604020202020204" pitchFamily="34" charset="0"/>
              </a:rPr>
              <a:t>v</a:t>
            </a:r>
            <a:r>
              <a:rPr lang="en-US" sz="1200" b="0" i="0" u="none" strike="noStrike" baseline="0">
                <a:solidFill>
                  <a:srgbClr val="290D2F"/>
                </a:solidFill>
                <a:latin typeface="Arial" panose="020B0604020202020204" pitchFamily="34" charset="0"/>
              </a:rPr>
              <a:t>ides information </a:t>
            </a:r>
            <a:r>
              <a:rPr lang="en-US" sz="1200" b="0" i="0" u="none" strike="noStrike" baseline="0">
                <a:solidFill>
                  <a:srgbClr val="362533"/>
                </a:solidFill>
                <a:latin typeface="Arial" panose="020B0604020202020204" pitchFamily="34" charset="0"/>
              </a:rPr>
              <a:t>for </a:t>
            </a:r>
            <a:r>
              <a:rPr lang="en-US" sz="1200" b="0" i="0" u="none" strike="noStrike" baseline="0">
                <a:solidFill>
                  <a:srgbClr val="290D2F"/>
                </a:solidFill>
                <a:latin typeface="Arial" panose="020B0604020202020204" pitchFamily="34" charset="0"/>
              </a:rPr>
              <a:t>the Digital Thread</a:t>
            </a:r>
            <a:r>
              <a:rPr lang="en-US" sz="1200" b="0" i="0" u="none" strike="noStrike" baseline="0">
                <a:solidFill>
                  <a:srgbClr val="483D57"/>
                </a:solidFill>
                <a:latin typeface="Arial" panose="020B0604020202020204" pitchFamily="34" charset="0"/>
              </a:rPr>
              <a:t>, w</a:t>
            </a:r>
            <a:r>
              <a:rPr lang="en-US" sz="1200" b="0" i="0" u="none" strike="noStrike" baseline="0">
                <a:solidFill>
                  <a:srgbClr val="290D2F"/>
                </a:solidFill>
                <a:latin typeface="Arial" panose="020B0604020202020204" pitchFamily="34" charset="0"/>
              </a:rPr>
              <a:t>hich is </a:t>
            </a:r>
            <a:r>
              <a:rPr lang="en-US" sz="1200" b="0" i="0" u="none" strike="noStrike" baseline="0">
                <a:solidFill>
                  <a:srgbClr val="362533"/>
                </a:solidFill>
                <a:latin typeface="Arial" panose="020B0604020202020204" pitchFamily="34" charset="0"/>
              </a:rPr>
              <a:t>composed of </a:t>
            </a:r>
            <a:r>
              <a:rPr lang="en-US" sz="1200" b="0" i="0" u="none" strike="noStrike" baseline="0">
                <a:solidFill>
                  <a:srgbClr val="290D2F"/>
                </a:solidFill>
                <a:latin typeface="Arial" panose="020B0604020202020204" pitchFamily="34" charset="0"/>
              </a:rPr>
              <a:t>trade studies</a:t>
            </a:r>
            <a:r>
              <a:rPr lang="en-US" sz="1200" b="0" i="0" u="none" strike="noStrike" baseline="0">
                <a:solidFill>
                  <a:srgbClr val="483D57"/>
                </a:solidFill>
                <a:latin typeface="Arial" panose="020B0604020202020204" pitchFamily="34" charset="0"/>
              </a:rPr>
              <a:t>,</a:t>
            </a:r>
          </a:p>
          <a:p>
            <a:pPr algn="l"/>
            <a:r>
              <a:rPr lang="en-US" sz="1200" b="0" i="0" u="none" strike="noStrike" baseline="0">
                <a:solidFill>
                  <a:srgbClr val="290D2F"/>
                </a:solidFill>
                <a:latin typeface="Arial" panose="020B0604020202020204" pitchFamily="34" charset="0"/>
              </a:rPr>
              <a:t>tech assessment</a:t>
            </a:r>
            <a:r>
              <a:rPr lang="en-US" sz="1200" b="0" i="0" u="none" strike="noStrike" baseline="0">
                <a:solidFill>
                  <a:srgbClr val="483D57"/>
                </a:solidFill>
                <a:latin typeface="Arial" panose="020B0604020202020204" pitchFamily="34" charset="0"/>
              </a:rPr>
              <a:t>, </a:t>
            </a:r>
            <a:r>
              <a:rPr lang="en-US" sz="1200" b="0" i="0" u="none" strike="noStrike" baseline="0">
                <a:solidFill>
                  <a:srgbClr val="290D2F"/>
                </a:solidFill>
                <a:latin typeface="Arial" panose="020B0604020202020204" pitchFamily="34" charset="0"/>
              </a:rPr>
              <a:t>and performance anal</a:t>
            </a:r>
            <a:r>
              <a:rPr lang="en-US" sz="1200" b="0" i="0" u="none" strike="noStrike" baseline="0">
                <a:solidFill>
                  <a:srgbClr val="483D57"/>
                </a:solidFill>
                <a:latin typeface="Arial" panose="020B0604020202020204" pitchFamily="34" charset="0"/>
              </a:rPr>
              <a:t>y</a:t>
            </a:r>
            <a:r>
              <a:rPr lang="en-US" sz="1200" b="0" i="0" u="none" strike="noStrike" baseline="0">
                <a:solidFill>
                  <a:srgbClr val="290D2F"/>
                </a:solidFill>
                <a:latin typeface="Arial" panose="020B0604020202020204" pitchFamily="34" charset="0"/>
              </a:rPr>
              <a:t>sis</a:t>
            </a:r>
            <a:r>
              <a:rPr lang="en-US" sz="1200" b="0" i="0" u="none" strike="noStrike" baseline="0">
                <a:solidFill>
                  <a:srgbClr val="320000"/>
                </a:solidFill>
                <a:latin typeface="Arial" panose="020B0604020202020204" pitchFamily="34" charset="0"/>
              </a:rPr>
              <a:t>. </a:t>
            </a:r>
            <a:r>
              <a:rPr lang="en-US" sz="1200" b="0" i="0" u="none" strike="noStrike" baseline="0">
                <a:solidFill>
                  <a:srgbClr val="290D2F"/>
                </a:solidFill>
                <a:latin typeface="Arial" panose="020B0604020202020204" pitchFamily="34" charset="0"/>
              </a:rPr>
              <a:t>The Digital Thread also produces the </a:t>
            </a:r>
            <a:r>
              <a:rPr lang="en-US" sz="1200" b="0" i="0" u="none" strike="noStrike" baseline="0">
                <a:solidFill>
                  <a:srgbClr val="483D57"/>
                </a:solidFill>
                <a:latin typeface="Arial" panose="020B0604020202020204" pitchFamily="34" charset="0"/>
              </a:rPr>
              <a:t>v</a:t>
            </a:r>
            <a:r>
              <a:rPr lang="en-US" sz="1200" b="0" i="0" u="none" strike="noStrike" baseline="0">
                <a:solidFill>
                  <a:srgbClr val="290D2F"/>
                </a:solidFill>
                <a:latin typeface="Arial" panose="020B0604020202020204" pitchFamily="34" charset="0"/>
              </a:rPr>
              <a:t>ie</a:t>
            </a:r>
            <a:r>
              <a:rPr lang="en-US" sz="1200" b="0" i="0" u="none" strike="noStrike" baseline="0">
                <a:solidFill>
                  <a:srgbClr val="483D57"/>
                </a:solidFill>
                <a:latin typeface="Arial" panose="020B0604020202020204" pitchFamily="34" charset="0"/>
              </a:rPr>
              <a:t>w</a:t>
            </a:r>
            <a:r>
              <a:rPr lang="en-US" sz="1200" b="0" i="0" u="none" strike="noStrike" baseline="0">
                <a:solidFill>
                  <a:srgbClr val="290D2F"/>
                </a:solidFill>
                <a:latin typeface="Arial" panose="020B0604020202020204" pitchFamily="34" charset="0"/>
              </a:rPr>
              <a:t>s mentioned</a:t>
            </a:r>
          </a:p>
          <a:p>
            <a:pPr algn="l"/>
            <a:r>
              <a:rPr lang="en-US" sz="1200" b="0" i="0" u="none" strike="noStrike" baseline="0">
                <a:solidFill>
                  <a:srgbClr val="290D2F"/>
                </a:solidFill>
                <a:latin typeface="Arial" panose="020B0604020202020204" pitchFamily="34" charset="0"/>
              </a:rPr>
              <a:t>abo</a:t>
            </a:r>
            <a:r>
              <a:rPr lang="en-US" sz="1200" b="0" i="0" u="none" strike="noStrike" baseline="0">
                <a:solidFill>
                  <a:srgbClr val="483D57"/>
                </a:solidFill>
                <a:latin typeface="Arial" panose="020B0604020202020204" pitchFamily="34" charset="0"/>
              </a:rPr>
              <a:t>v</a:t>
            </a:r>
            <a:r>
              <a:rPr lang="en-US" sz="1200" b="0" i="0" u="none" strike="noStrike" baseline="0">
                <a:solidFill>
                  <a:srgbClr val="362533"/>
                </a:solidFill>
                <a:latin typeface="Arial" panose="020B0604020202020204" pitchFamily="34" charset="0"/>
              </a:rPr>
              <a:t>e</a:t>
            </a:r>
            <a:r>
              <a:rPr lang="en-US" sz="1200" b="0" i="0" u="none" strike="noStrike" baseline="0">
                <a:solidFill>
                  <a:srgbClr val="483D57"/>
                </a:solidFill>
                <a:latin typeface="Arial" panose="020B0604020202020204" pitchFamily="34" charset="0"/>
              </a:rPr>
              <a:t>, </a:t>
            </a:r>
            <a:r>
              <a:rPr lang="en-US" sz="1200" b="0" i="0" u="none" strike="noStrike" baseline="0">
                <a:solidFill>
                  <a:srgbClr val="290D2F"/>
                </a:solidFill>
                <a:latin typeface="Arial" panose="020B0604020202020204" pitchFamily="34" charset="0"/>
              </a:rPr>
              <a:t>and uses data from the Digital S</a:t>
            </a:r>
            <a:r>
              <a:rPr lang="en-US" sz="1200" b="0" i="0" u="none" strike="noStrike" baseline="0">
                <a:solidFill>
                  <a:srgbClr val="483D57"/>
                </a:solidFill>
                <a:latin typeface="Arial" panose="020B0604020202020204" pitchFamily="34" charset="0"/>
              </a:rPr>
              <a:t>y</a:t>
            </a:r>
            <a:r>
              <a:rPr lang="en-US" sz="1200" b="0" i="0" u="none" strike="noStrike" baseline="0">
                <a:solidFill>
                  <a:srgbClr val="290D2F"/>
                </a:solidFill>
                <a:latin typeface="Arial" panose="020B0604020202020204" pitchFamily="34" charset="0"/>
              </a:rPr>
              <a:t>stem </a:t>
            </a:r>
            <a:r>
              <a:rPr lang="en-US" sz="1200" b="0" i="0" u="none" strike="noStrike" baseline="0">
                <a:solidFill>
                  <a:srgbClr val="362533"/>
                </a:solidFill>
                <a:latin typeface="Arial" panose="020B0604020202020204" pitchFamily="34" charset="0"/>
              </a:rPr>
              <a:t>Model.</a:t>
            </a:r>
          </a:p>
          <a:p>
            <a:pPr algn="l"/>
            <a:endParaRPr lang="en-US" sz="1200" b="0" i="0" u="none" strike="noStrike" baseline="0">
              <a:solidFill>
                <a:srgbClr val="362533"/>
              </a:solidFill>
              <a:latin typeface="Arial" panose="020B0604020202020204" pitchFamily="34" charset="0"/>
            </a:endParaRPr>
          </a:p>
          <a:p>
            <a:pPr algn="l"/>
            <a:r>
              <a:rPr lang="en-US" sz="1200" b="0" i="0" u="none" strike="noStrike" baseline="0">
                <a:solidFill>
                  <a:srgbClr val="483D57"/>
                </a:solidFill>
                <a:latin typeface="Arial" panose="020B0604020202020204" pitchFamily="34" charset="0"/>
              </a:rPr>
              <a:t>A</a:t>
            </a:r>
            <a:r>
              <a:rPr lang="en-US" sz="1200" b="0" i="0" u="none" strike="noStrike" baseline="0">
                <a:solidFill>
                  <a:srgbClr val="290D2F"/>
                </a:solidFill>
                <a:latin typeface="Arial" panose="020B0604020202020204" pitchFamily="34" charset="0"/>
              </a:rPr>
              <a:t>t the </a:t>
            </a:r>
            <a:r>
              <a:rPr lang="en-US" sz="1200" b="0" i="0" u="none" strike="noStrike" baseline="0">
                <a:solidFill>
                  <a:srgbClr val="362533"/>
                </a:solidFill>
                <a:latin typeface="Arial" panose="020B0604020202020204" pitchFamily="34" charset="0"/>
              </a:rPr>
              <a:t>center of </a:t>
            </a:r>
            <a:r>
              <a:rPr lang="en-US" sz="1200" b="0" i="0" u="none" strike="noStrike" baseline="0">
                <a:solidFill>
                  <a:srgbClr val="290D2F"/>
                </a:solidFill>
                <a:latin typeface="Arial" panose="020B0604020202020204" pitchFamily="34" charset="0"/>
              </a:rPr>
              <a:t>all this is the Digital T</a:t>
            </a:r>
            <a:r>
              <a:rPr lang="en-US" sz="1200" b="0" i="0" u="none" strike="noStrike" baseline="0">
                <a:solidFill>
                  <a:srgbClr val="483D57"/>
                </a:solidFill>
                <a:latin typeface="Arial" panose="020B0604020202020204" pitchFamily="34" charset="0"/>
              </a:rPr>
              <a:t>w</a:t>
            </a:r>
            <a:r>
              <a:rPr lang="en-US" sz="1200" b="0" i="0" u="none" strike="noStrike" baseline="0">
                <a:solidFill>
                  <a:srgbClr val="290D2F"/>
                </a:solidFill>
                <a:latin typeface="Arial" panose="020B0604020202020204" pitchFamily="34" charset="0"/>
              </a:rPr>
              <a:t>in</a:t>
            </a:r>
            <a:r>
              <a:rPr lang="en-US" sz="1200" b="0" i="0" u="none" strike="noStrike" baseline="0">
                <a:solidFill>
                  <a:srgbClr val="483D57"/>
                </a:solidFill>
                <a:latin typeface="Arial" panose="020B0604020202020204" pitchFamily="34" charset="0"/>
              </a:rPr>
              <a:t>, w</a:t>
            </a:r>
            <a:r>
              <a:rPr lang="en-US" sz="1200" b="0" i="0" u="none" strike="noStrike" baseline="0">
                <a:solidFill>
                  <a:srgbClr val="290D2F"/>
                </a:solidFill>
                <a:latin typeface="Arial" panose="020B0604020202020204" pitchFamily="34" charset="0"/>
              </a:rPr>
              <a:t>hich </a:t>
            </a:r>
            <a:r>
              <a:rPr lang="en-US" sz="1200" b="0" i="0" u="none" strike="noStrike" baseline="0">
                <a:solidFill>
                  <a:srgbClr val="362533"/>
                </a:solidFill>
                <a:latin typeface="Arial" panose="020B0604020202020204" pitchFamily="34" charset="0"/>
              </a:rPr>
              <a:t>contains </a:t>
            </a:r>
            <a:r>
              <a:rPr lang="en-US" sz="1200" b="0" i="0" u="none" strike="noStrike" baseline="0">
                <a:solidFill>
                  <a:srgbClr val="290D2F"/>
                </a:solidFill>
                <a:latin typeface="Arial" panose="020B0604020202020204" pitchFamily="34" charset="0"/>
              </a:rPr>
              <a:t>the Digital S</a:t>
            </a:r>
            <a:r>
              <a:rPr lang="en-US" sz="1200" b="0" i="0" u="none" strike="noStrike" baseline="0">
                <a:solidFill>
                  <a:srgbClr val="483D57"/>
                </a:solidFill>
                <a:latin typeface="Arial" panose="020B0604020202020204" pitchFamily="34" charset="0"/>
              </a:rPr>
              <a:t>y</a:t>
            </a:r>
            <a:r>
              <a:rPr lang="en-US" sz="1200" b="0" i="0" u="none" strike="noStrike" baseline="0">
                <a:solidFill>
                  <a:srgbClr val="290D2F"/>
                </a:solidFill>
                <a:latin typeface="Arial" panose="020B0604020202020204" pitchFamily="34" charset="0"/>
              </a:rPr>
              <a:t>stem </a:t>
            </a:r>
            <a:r>
              <a:rPr lang="en-US" sz="1200" b="0" i="0" u="none" strike="noStrike" baseline="0">
                <a:solidFill>
                  <a:srgbClr val="362533"/>
                </a:solidFill>
                <a:latin typeface="Arial" panose="020B0604020202020204" pitchFamily="34" charset="0"/>
              </a:rPr>
              <a:t>Model</a:t>
            </a:r>
            <a:r>
              <a:rPr lang="en-US" sz="1200" b="0" i="0" u="none" strike="noStrike" baseline="0">
                <a:solidFill>
                  <a:srgbClr val="483D57"/>
                </a:solidFill>
                <a:latin typeface="Arial" panose="020B0604020202020204" pitchFamily="34" charset="0"/>
              </a:rPr>
              <a:t>, </a:t>
            </a:r>
            <a:r>
              <a:rPr lang="en-US" sz="1200" b="0" i="0" u="none" strike="noStrike" baseline="0">
                <a:solidFill>
                  <a:srgbClr val="290D2F"/>
                </a:solidFill>
                <a:latin typeface="Arial" panose="020B0604020202020204" pitchFamily="34" charset="0"/>
              </a:rPr>
              <a:t>produces </a:t>
            </a:r>
            <a:r>
              <a:rPr lang="en-US" sz="1200" b="0" i="0" u="none" strike="noStrike" baseline="0">
                <a:solidFill>
                  <a:srgbClr val="483D57"/>
                </a:solidFill>
                <a:latin typeface="Arial" panose="020B0604020202020204" pitchFamily="34" charset="0"/>
              </a:rPr>
              <a:t>v</a:t>
            </a:r>
            <a:r>
              <a:rPr lang="en-US" sz="1200" b="0" i="0" u="none" strike="noStrike" baseline="0">
                <a:solidFill>
                  <a:srgbClr val="290D2F"/>
                </a:solidFill>
                <a:latin typeface="Arial" panose="020B0604020202020204" pitchFamily="34" charset="0"/>
              </a:rPr>
              <a:t>ie</a:t>
            </a:r>
            <a:r>
              <a:rPr lang="en-US" sz="1200" b="0" i="0" u="none" strike="noStrike" baseline="0">
                <a:solidFill>
                  <a:srgbClr val="483D57"/>
                </a:solidFill>
                <a:latin typeface="Arial" panose="020B0604020202020204" pitchFamily="34" charset="0"/>
              </a:rPr>
              <a:t>w</a:t>
            </a:r>
            <a:r>
              <a:rPr lang="en-US" sz="1200" b="0" i="0" u="none" strike="noStrike" baseline="0">
                <a:solidFill>
                  <a:srgbClr val="290D2F"/>
                </a:solidFill>
                <a:latin typeface="Arial" panose="020B0604020202020204" pitchFamily="34" charset="0"/>
              </a:rPr>
              <a:t>s </a:t>
            </a:r>
            <a:r>
              <a:rPr lang="en-US" sz="1200" b="0" i="0" u="none" strike="noStrike" baseline="0">
                <a:solidFill>
                  <a:srgbClr val="5F515D"/>
                </a:solidFill>
                <a:latin typeface="Arial" panose="020B0604020202020204" pitchFamily="34" charset="0"/>
              </a:rPr>
              <a:t>(</a:t>
            </a:r>
            <a:r>
              <a:rPr lang="en-US" sz="1200" b="0" i="0" u="none" strike="noStrike" baseline="0">
                <a:solidFill>
                  <a:srgbClr val="290D2F"/>
                </a:solidFill>
                <a:latin typeface="Arial" panose="020B0604020202020204" pitchFamily="34" charset="0"/>
              </a:rPr>
              <a:t>mentioned before</a:t>
            </a:r>
            <a:r>
              <a:rPr lang="en-US" sz="1200" b="0" i="0" u="none" strike="noStrike" baseline="0">
                <a:solidFill>
                  <a:srgbClr val="4F506F"/>
                </a:solidFill>
                <a:latin typeface="Arial" panose="020B0604020202020204" pitchFamily="34" charset="0"/>
              </a:rPr>
              <a:t>), </a:t>
            </a:r>
            <a:r>
              <a:rPr lang="en-US" sz="1200" b="0" i="0" u="none" strike="noStrike" baseline="0">
                <a:solidFill>
                  <a:srgbClr val="290D2F"/>
                </a:solidFill>
                <a:latin typeface="Arial" panose="020B0604020202020204" pitchFamily="34" charset="0"/>
              </a:rPr>
              <a:t>and </a:t>
            </a:r>
            <a:r>
              <a:rPr lang="en-US" sz="1200" b="0" i="0" u="none" strike="noStrike" baseline="0">
                <a:solidFill>
                  <a:srgbClr val="362533"/>
                </a:solidFill>
                <a:latin typeface="Arial" panose="020B0604020202020204" pitchFamily="34" charset="0"/>
              </a:rPr>
              <a:t>contains </a:t>
            </a:r>
            <a:r>
              <a:rPr lang="en-US" sz="1200" b="0" i="0" u="none" strike="noStrike" baseline="0">
                <a:solidFill>
                  <a:srgbClr val="290D2F"/>
                </a:solidFill>
                <a:latin typeface="Arial" panose="020B0604020202020204" pitchFamily="34" charset="0"/>
              </a:rPr>
              <a:t>the Digital Thread</a:t>
            </a:r>
            <a:r>
              <a:rPr lang="en-US" sz="1200" b="0" i="0" u="none" strike="noStrike" baseline="0">
                <a:solidFill>
                  <a:srgbClr val="320000"/>
                </a:solidFill>
                <a:latin typeface="Arial" panose="020B0604020202020204" pitchFamily="34" charset="0"/>
              </a:rPr>
              <a:t>.</a:t>
            </a:r>
          </a:p>
          <a:p>
            <a:pPr algn="l"/>
            <a:endParaRPr lang="en-US" sz="1200" b="0" i="0" u="none" strike="noStrike" baseline="0">
              <a:solidFill>
                <a:srgbClr val="320000"/>
              </a:solidFill>
              <a:latin typeface="Arial" panose="020B0604020202020204" pitchFamily="34" charset="0"/>
            </a:endParaRPr>
          </a:p>
          <a:p>
            <a:pPr algn="l"/>
            <a:r>
              <a:rPr lang="en-US" sz="1200" b="0" i="0" u="none" strike="noStrike" baseline="0">
                <a:solidFill>
                  <a:srgbClr val="290D2F"/>
                </a:solidFill>
                <a:latin typeface="Arial" panose="020B0604020202020204" pitchFamily="34" charset="0"/>
              </a:rPr>
              <a:t>Taken as a </a:t>
            </a:r>
            <a:r>
              <a:rPr lang="en-US" sz="1200" b="0" i="0" u="none" strike="noStrike" baseline="0">
                <a:solidFill>
                  <a:srgbClr val="483D57"/>
                </a:solidFill>
                <a:latin typeface="Arial" panose="020B0604020202020204" pitchFamily="34" charset="0"/>
              </a:rPr>
              <a:t>w</a:t>
            </a:r>
            <a:r>
              <a:rPr lang="en-US" sz="1200" b="0" i="0" u="none" strike="noStrike" baseline="0">
                <a:solidFill>
                  <a:srgbClr val="290D2F"/>
                </a:solidFill>
                <a:latin typeface="Arial" panose="020B0604020202020204" pitchFamily="34" charset="0"/>
              </a:rPr>
              <a:t>hole</a:t>
            </a:r>
            <a:r>
              <a:rPr lang="en-US" sz="1200" b="0" i="0" u="none" strike="noStrike" baseline="0">
                <a:solidFill>
                  <a:srgbClr val="483D57"/>
                </a:solidFill>
                <a:latin typeface="Arial" panose="020B0604020202020204" pitchFamily="34" charset="0"/>
              </a:rPr>
              <a:t>, </a:t>
            </a:r>
            <a:r>
              <a:rPr lang="en-US" sz="1200" b="0" i="0" u="none" strike="noStrike" baseline="0">
                <a:solidFill>
                  <a:srgbClr val="290D2F"/>
                </a:solidFill>
                <a:latin typeface="Arial" panose="020B0604020202020204" pitchFamily="34" charset="0"/>
              </a:rPr>
              <a:t>the Digital S</a:t>
            </a:r>
            <a:r>
              <a:rPr lang="en-US" sz="1200" b="0" i="0" u="none" strike="noStrike" baseline="0">
                <a:solidFill>
                  <a:srgbClr val="483D57"/>
                </a:solidFill>
                <a:latin typeface="Arial" panose="020B0604020202020204" pitchFamily="34" charset="0"/>
              </a:rPr>
              <a:t>y</a:t>
            </a:r>
            <a:r>
              <a:rPr lang="en-US" sz="1200" b="0" i="0" u="none" strike="noStrike" baseline="0">
                <a:solidFill>
                  <a:srgbClr val="290D2F"/>
                </a:solidFill>
                <a:latin typeface="Arial" panose="020B0604020202020204" pitchFamily="34" charset="0"/>
              </a:rPr>
              <a:t>stem </a:t>
            </a:r>
            <a:r>
              <a:rPr lang="en-US" sz="1200" b="0" i="0" u="none" strike="noStrike" baseline="0">
                <a:solidFill>
                  <a:srgbClr val="362533"/>
                </a:solidFill>
                <a:latin typeface="Arial" panose="020B0604020202020204" pitchFamily="34" charset="0"/>
              </a:rPr>
              <a:t>Model</a:t>
            </a:r>
            <a:r>
              <a:rPr lang="en-US" sz="1200" b="0" i="0" u="none" strike="noStrike" baseline="0">
                <a:solidFill>
                  <a:srgbClr val="483D57"/>
                </a:solidFill>
                <a:latin typeface="Arial" panose="020B0604020202020204" pitchFamily="34" charset="0"/>
              </a:rPr>
              <a:t>, </a:t>
            </a:r>
            <a:r>
              <a:rPr lang="en-US" sz="1200" b="0" i="0" u="none" strike="noStrike" baseline="0">
                <a:solidFill>
                  <a:srgbClr val="290D2F"/>
                </a:solidFill>
                <a:latin typeface="Arial" panose="020B0604020202020204" pitchFamily="34" charset="0"/>
              </a:rPr>
              <a:t>Digital T</a:t>
            </a:r>
            <a:r>
              <a:rPr lang="en-US" sz="1200" b="0" i="0" u="none" strike="noStrike" baseline="0">
                <a:solidFill>
                  <a:srgbClr val="483D57"/>
                </a:solidFill>
                <a:latin typeface="Arial" panose="020B0604020202020204" pitchFamily="34" charset="0"/>
              </a:rPr>
              <a:t>w</a:t>
            </a:r>
            <a:r>
              <a:rPr lang="en-US" sz="1200" b="0" i="0" u="none" strike="noStrike" baseline="0">
                <a:solidFill>
                  <a:srgbClr val="290D2F"/>
                </a:solidFill>
                <a:latin typeface="Arial" panose="020B0604020202020204" pitchFamily="34" charset="0"/>
              </a:rPr>
              <a:t>in</a:t>
            </a:r>
            <a:r>
              <a:rPr lang="en-US" sz="1200" b="0" i="0" u="none" strike="noStrike" baseline="0">
                <a:solidFill>
                  <a:srgbClr val="483D57"/>
                </a:solidFill>
                <a:latin typeface="Arial" panose="020B0604020202020204" pitchFamily="34" charset="0"/>
              </a:rPr>
              <a:t>, </a:t>
            </a:r>
            <a:r>
              <a:rPr lang="en-US" sz="1200" b="0" i="0" u="none" strike="noStrike" baseline="0">
                <a:solidFill>
                  <a:srgbClr val="290D2F"/>
                </a:solidFill>
                <a:latin typeface="Arial" panose="020B0604020202020204" pitchFamily="34" charset="0"/>
              </a:rPr>
              <a:t>and </a:t>
            </a:r>
            <a:r>
              <a:rPr lang="en-US" sz="1200" b="0" i="0" u="none" strike="noStrike" baseline="0">
                <a:solidFill>
                  <a:srgbClr val="483D57"/>
                </a:solidFill>
                <a:latin typeface="Arial" panose="020B0604020202020204" pitchFamily="34" charset="0"/>
              </a:rPr>
              <a:t>V</a:t>
            </a:r>
            <a:r>
              <a:rPr lang="en-US" sz="1200" b="0" i="0" u="none" strike="noStrike" baseline="0">
                <a:solidFill>
                  <a:srgbClr val="290D2F"/>
                </a:solidFill>
                <a:latin typeface="Arial" panose="020B0604020202020204" pitchFamily="34" charset="0"/>
              </a:rPr>
              <a:t>ie</a:t>
            </a:r>
            <a:r>
              <a:rPr lang="en-US" sz="1200" b="0" i="0" u="none" strike="noStrike" baseline="0">
                <a:solidFill>
                  <a:srgbClr val="483D57"/>
                </a:solidFill>
                <a:latin typeface="Arial" panose="020B0604020202020204" pitchFamily="34" charset="0"/>
              </a:rPr>
              <a:t>w</a:t>
            </a:r>
            <a:r>
              <a:rPr lang="en-US" sz="1200" b="0" i="0" u="none" strike="noStrike" baseline="0">
                <a:solidFill>
                  <a:srgbClr val="290D2F"/>
                </a:solidFill>
                <a:latin typeface="Arial" panose="020B0604020202020204" pitchFamily="34" charset="0"/>
              </a:rPr>
              <a:t>s produce digital artifacts</a:t>
            </a:r>
            <a:r>
              <a:rPr lang="en-US" sz="1200" b="0" i="0" u="none" strike="noStrike" baseline="0">
                <a:solidFill>
                  <a:srgbClr val="320000"/>
                </a:solidFill>
                <a:latin typeface="Arial" panose="020B0604020202020204" pitchFamily="34" charset="0"/>
              </a:rPr>
              <a:t>.</a:t>
            </a:r>
          </a:p>
        </p:txBody>
      </p:sp>
      <p:sp>
        <p:nvSpPr>
          <p:cNvPr id="4" name="Slide Number Placeholder 3"/>
          <p:cNvSpPr>
            <a:spLocks noGrp="1"/>
          </p:cNvSpPr>
          <p:nvPr>
            <p:ph type="sldNum" sz="quarter" idx="5"/>
          </p:nvPr>
        </p:nvSpPr>
        <p:spPr/>
        <p:txBody>
          <a:bodyPr/>
          <a:lstStyle/>
          <a:p>
            <a:fld id="{5A71845D-0BBA-4FDB-B5C9-5392FA405068}" type="slidenum">
              <a:rPr lang="en-US" smtClean="0"/>
              <a:t>21</a:t>
            </a:fld>
            <a:endParaRPr lang="en-US"/>
          </a:p>
        </p:txBody>
      </p:sp>
    </p:spTree>
    <p:extLst>
      <p:ext uri="{BB962C8B-B14F-4D97-AF65-F5344CB8AC3E}">
        <p14:creationId xmlns:p14="http://schemas.microsoft.com/office/powerpoint/2010/main" val="3199874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Frank – Time Hack 2 min</a:t>
            </a:r>
          </a:p>
          <a:p>
            <a:endParaRPr lang="en-US"/>
          </a:p>
          <a:p>
            <a:r>
              <a:rPr lang="en-US"/>
              <a:t>Digital Engineering is a model-based approach incorporates digital practices and computing infrastructure to enable delivery of high pay off solutions to the warfighter at the speed of relevance. It extends beyond traditional model-based approaches that typically focus on a particular discipline or aspect to encompass the broad spectrum of models as a continuum across the lifecycle. </a:t>
            </a:r>
          </a:p>
          <a:p>
            <a:endParaRPr lang="en-US"/>
          </a:p>
          <a:p>
            <a:r>
              <a:rPr lang="en-US"/>
              <a:t>And essentially connects people, processes, data, and capabilities which is essential to enable all stakeholders the ability to solve problems faster and in new ways.</a:t>
            </a:r>
            <a:endParaRPr lang="en-US">
              <a:cs typeface="Calibri"/>
            </a:endParaRPr>
          </a:p>
          <a:p>
            <a:endParaRPr lang="en-US"/>
          </a:p>
          <a:p>
            <a:r>
              <a:rPr lang="en-US"/>
              <a:t>The strategy was developed around 5 strategic goals, to define the vision for what the Department wants to achieve.  </a:t>
            </a:r>
            <a:endParaRPr lang="en-US">
              <a:cs typeface="Calibri"/>
            </a:endParaRPr>
          </a:p>
          <a:p>
            <a:pPr marL="171450" indent="-171450">
              <a:buFont typeface="Arial"/>
              <a:buChar char="•"/>
            </a:pPr>
            <a:r>
              <a:rPr lang="en-US"/>
              <a:t>The first two goals stems from the model-based community.  </a:t>
            </a:r>
            <a:endParaRPr lang="en-US">
              <a:cs typeface="Calibri"/>
            </a:endParaRPr>
          </a:p>
          <a:p>
            <a:pPr marL="171450" indent="-171450">
              <a:buFont typeface="Arial"/>
              <a:buChar char="•"/>
            </a:pPr>
            <a:r>
              <a:rPr lang="en-US"/>
              <a:t>The third goal incorporates technological innovations</a:t>
            </a:r>
            <a:endParaRPr lang="en-US">
              <a:cs typeface="Calibri"/>
            </a:endParaRPr>
          </a:p>
          <a:p>
            <a:pPr marL="171450" indent="-171450">
              <a:buFont typeface="Arial"/>
              <a:buChar char="•"/>
            </a:pPr>
            <a:r>
              <a:rPr lang="en-US"/>
              <a:t>The fourth goal establishes the supporting infrastructure </a:t>
            </a:r>
            <a:endParaRPr lang="en-US">
              <a:cs typeface="Calibri"/>
            </a:endParaRPr>
          </a:p>
          <a:p>
            <a:pPr marL="171450" indent="-171450">
              <a:buFont typeface="Arial"/>
              <a:buChar char="•"/>
            </a:pPr>
            <a:r>
              <a:rPr lang="en-US"/>
              <a:t>The fifth goal is often overlooked in the technical community, but we as system engineers need to highlights the importance of culture in transformation efforts</a:t>
            </a:r>
            <a:endParaRPr lang="en-US">
              <a:cs typeface="Calibri"/>
            </a:endParaRPr>
          </a:p>
        </p:txBody>
      </p:sp>
      <p:sp>
        <p:nvSpPr>
          <p:cNvPr id="4" name="Slide Number Placeholder 3"/>
          <p:cNvSpPr>
            <a:spLocks noGrp="1"/>
          </p:cNvSpPr>
          <p:nvPr>
            <p:ph type="sldNum" sz="quarter" idx="10"/>
          </p:nvPr>
        </p:nvSpPr>
        <p:spPr/>
        <p:txBody>
          <a:bodyPr/>
          <a:lstStyle/>
          <a:p>
            <a:fld id="{E5BCE00C-EB87-4931-935F-78B70AF9F915}" type="slidenum">
              <a:rPr lang="en-US" smtClean="0"/>
              <a:t>22</a:t>
            </a:fld>
            <a:endParaRPr lang="en-US"/>
          </a:p>
        </p:txBody>
      </p:sp>
    </p:spTree>
    <p:extLst>
      <p:ext uri="{BB962C8B-B14F-4D97-AF65-F5344CB8AC3E}">
        <p14:creationId xmlns:p14="http://schemas.microsoft.com/office/powerpoint/2010/main" val="2360928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From Technology driven to methodology/processes driven</a:t>
            </a:r>
            <a:endParaRPr lang="en-US"/>
          </a:p>
          <a:p>
            <a:r>
              <a:rPr lang="en-US">
                <a:latin typeface="Calibri"/>
                <a:cs typeface="Calibri"/>
              </a:rPr>
              <a:t>Do we ask Microsoft co-pilot- Microsoft takes over the world</a:t>
            </a:r>
            <a:endParaRPr lang="en-US"/>
          </a:p>
        </p:txBody>
      </p:sp>
      <p:sp>
        <p:nvSpPr>
          <p:cNvPr id="4" name="Slide Number Placeholder 3"/>
          <p:cNvSpPr>
            <a:spLocks noGrp="1"/>
          </p:cNvSpPr>
          <p:nvPr>
            <p:ph type="sldNum" sz="quarter" idx="5"/>
          </p:nvPr>
        </p:nvSpPr>
        <p:spPr/>
        <p:txBody>
          <a:bodyPr/>
          <a:lstStyle/>
          <a:p>
            <a:fld id="{85D9B890-3B6E-417C-BD92-47816D5AB620}" type="slidenum">
              <a:rPr lang="en-US"/>
              <a:pPr/>
              <a:t>2</a:t>
            </a:fld>
            <a:endParaRPr lang="en-US"/>
          </a:p>
        </p:txBody>
      </p:sp>
    </p:spTree>
    <p:extLst>
      <p:ext uri="{BB962C8B-B14F-4D97-AF65-F5344CB8AC3E}">
        <p14:creationId xmlns:p14="http://schemas.microsoft.com/office/powerpoint/2010/main" val="321423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panose="020B0604020202020204" pitchFamily="34" charset="0"/>
              <a:buNone/>
            </a:pPr>
            <a:r>
              <a:rPr lang="en-US" spc="-5"/>
              <a:t>Frank;  Time hack 3 Min</a:t>
            </a:r>
          </a:p>
          <a:p>
            <a:pPr marL="0" indent="0">
              <a:buFont typeface="Arial,Sans-Serif" panose="020B0604020202020204" pitchFamily="34" charset="0"/>
              <a:buNone/>
            </a:pPr>
            <a:endParaRPr lang="en-US" spc="-5"/>
          </a:p>
          <a:p>
            <a:pPr marL="171450" indent="-171450">
              <a:buFont typeface="Arial,Sans-Serif" panose="020B0604020202020204" pitchFamily="34" charset="0"/>
              <a:buChar char="•"/>
            </a:pPr>
            <a:r>
              <a:rPr lang="en-US" spc="-5"/>
              <a:t>Model development efforts are now considering use and reuse of their modeling efforts. This is driving modeling practice improving consistency with an aim towards achieving a fully realized digital twin of the final product.</a:t>
            </a:r>
          </a:p>
          <a:p>
            <a:pPr marL="171450" indent="-171450">
              <a:buFont typeface="Arial" panose="020B0604020202020204" pitchFamily="34" charset="0"/>
              <a:buChar char="•"/>
            </a:pPr>
            <a:endParaRPr lang="en-US" spc="-5"/>
          </a:p>
          <a:p>
            <a:pPr marL="171450" indent="-171450">
              <a:buFont typeface="Arial,Sans-Serif" panose="020B0604020202020204" pitchFamily="34" charset="0"/>
              <a:buChar char="•"/>
            </a:pPr>
            <a:r>
              <a:rPr lang="en-US" spc="-5"/>
              <a:t>List below are relevant efforts across the Department: </a:t>
            </a:r>
          </a:p>
          <a:p>
            <a:pPr marL="628650" lvl="1" indent="-171450">
              <a:buFont typeface="Arial,Sans-Serif" panose="020B0604020202020204" pitchFamily="34" charset="0"/>
              <a:buChar char="•"/>
            </a:pPr>
            <a:r>
              <a:rPr lang="en-US" spc="-5"/>
              <a:t>Released SEP 4.0.  Includes planning guidance for modeling, simulation and digital engineering.</a:t>
            </a:r>
          </a:p>
          <a:p>
            <a:pPr marL="628650" lvl="1" indent="-171450">
              <a:buFont typeface="Arial,Sans-Serif" panose="020B0604020202020204" pitchFamily="34" charset="0"/>
              <a:buChar char="•"/>
            </a:pPr>
            <a:r>
              <a:rPr lang="en-US" u="sng" spc="-5">
                <a:hlinkClick r:id="rId3"/>
              </a:rPr>
              <a:t>Released: Engineering of Defense Systems Guidebook</a:t>
            </a:r>
            <a:endParaRPr lang="en-US" spc="-5"/>
          </a:p>
          <a:p>
            <a:pPr marL="628650" lvl="1" indent="-171450">
              <a:buFont typeface="Arial,Sans-Serif" panose="020B0604020202020204" pitchFamily="34" charset="0"/>
              <a:buChar char="•"/>
            </a:pPr>
            <a:r>
              <a:rPr lang="en-US" u="sng" spc="-5">
                <a:hlinkClick r:id="rId4"/>
              </a:rPr>
              <a:t>Released: Systems Engineering Guidebook</a:t>
            </a:r>
            <a:endParaRPr lang="en-US" spc="-5"/>
          </a:p>
          <a:p>
            <a:pPr marL="628650" lvl="1" indent="-171450">
              <a:buFont typeface="Arial,Sans-Serif" panose="020B0604020202020204" pitchFamily="34" charset="0"/>
              <a:buChar char="•"/>
            </a:pPr>
            <a:r>
              <a:rPr lang="en-US" spc="-5"/>
              <a:t>In Process of Development: DODI 5000.DE addressing the use of models to make informed decisions</a:t>
            </a:r>
          </a:p>
          <a:p>
            <a:pPr marL="628650" lvl="1" indent="-171450">
              <a:buFont typeface="Arial,Sans-Serif" panose="020B0604020202020204" pitchFamily="34" charset="0"/>
              <a:buChar char="•"/>
            </a:pPr>
            <a:r>
              <a:rPr lang="en-US" spc="-5"/>
              <a:t>Updating VV&amp;A policy and model practice guidance to address DE i.e. credibility, curation, quality, consistency</a:t>
            </a:r>
          </a:p>
          <a:p>
            <a:pPr marL="628650" lvl="1" indent="-171450">
              <a:buFont typeface="Arial,Sans-Serif" panose="020B0604020202020204" pitchFamily="34" charset="0"/>
              <a:buChar char="•"/>
            </a:pPr>
            <a:r>
              <a:rPr lang="en-US" spc="-5"/>
              <a:t>FMECA DID and Model Profile</a:t>
            </a:r>
          </a:p>
          <a:p>
            <a:pPr marL="628650" indent="-171450">
              <a:buFont typeface="Arial" panose="020B0604020202020204" pitchFamily="34" charset="0"/>
              <a:buChar char="•"/>
            </a:pPr>
            <a:endParaRPr lang="en-US" spc="-5">
              <a:cs typeface="Calibri" panose="020F0502020204030204"/>
            </a:endParaRPr>
          </a:p>
          <a:p>
            <a:r>
              <a:rPr lang="en-US" spc="-5">
                <a:cs typeface="Calibri" panose="020F0502020204030204"/>
              </a:rPr>
              <a:t>Other efforts include Services and Industry developing and maturing model development standards</a:t>
            </a:r>
          </a:p>
          <a:p>
            <a:endParaRPr lang="en-US" spc="-5">
              <a:cs typeface="Calibri" panose="020F0502020204030204"/>
            </a:endParaRPr>
          </a:p>
          <a:p>
            <a:r>
              <a:rPr lang="en-US" b="1" spc="-5"/>
              <a:t>INCOSE DEIXWG are establishing standard modeling methods </a:t>
            </a:r>
            <a:endParaRPr lang="en-US" spc="-5"/>
          </a:p>
          <a:p>
            <a:pPr marL="171450" indent="-171450">
              <a:buFont typeface="Arial,Sans-Serif"/>
              <a:buChar char="•"/>
            </a:pPr>
            <a:r>
              <a:rPr lang="en-US" spc="-5"/>
              <a:t>The INCOSE Digital Engineering Information Exchange Working Group (DEIXWG) grew out of the need to define a list of Digital Artifacts that could be used in place of the documentation that is asked for today.  This need came out of the OUSD R&amp;E ETE team.  The team ran a workshop at the INCOSE International Workshop (IW) with the USAF in 2019 and realized it wasn't as simple as creating a list.  As a result OUSD R&amp;E ETE worked with INCOSE and NDIA to establish the DEIXWG to address this need.  The DEIXWG has regular meetings and will soon be releasing products like the Digital View Model (DVM) and the DEIX Standards Framework.  These products would be used to aid in specifying Digital Artifacts based on Use Cases.</a:t>
            </a:r>
          </a:p>
          <a:p>
            <a:pPr marL="171450" indent="-171450">
              <a:buFont typeface="Arial,Sans-Serif"/>
              <a:buChar char="•"/>
            </a:pPr>
            <a:endParaRPr lang="en-US" spc="-5"/>
          </a:p>
          <a:p>
            <a:r>
              <a:rPr lang="en-US" b="1" spc="-5"/>
              <a:t>The USN Common Modeling Approach: </a:t>
            </a:r>
            <a:endParaRPr lang="en-US" spc="-5"/>
          </a:p>
          <a:p>
            <a:pPr marL="171450" indent="-171450">
              <a:buFont typeface="Arial,Sans-Serif"/>
              <a:buChar char="•"/>
            </a:pPr>
            <a:r>
              <a:rPr lang="en-US" spc="-5"/>
              <a:t>This approach has grown out of the Navy's Digital Systems Engineering Transformation (D-SET ) efforts that have been going on since before the release of the DE Strategy.  This approach was initiated by NAVAIR and has now propagated across all of the Navy Centers.  The Common Modeling Approach includes a widely available Integrated Modeling Environment (IME) as well as the Naval Digital Engineering Body of Knowledge (N-DEBoK).  These environments are accessible by anyone across the DoD.  All you need to access the environment is a CAC and an account. This will allow you access to the modeling tools, model templates, model libraries, modeling policy, procedures, guidance, and model examples. In addition the Navy has established levels of training around this approach.  The approach is growing to include specialty and other engineering domains. Although this Common Modeling Approach is mentioned for Goal 1 it spans across all of the goals. The D-SET  has regular meetings that open to anyone that wants to attend.  </a:t>
            </a:r>
          </a:p>
          <a:p>
            <a:pPr marL="171450" indent="-171450">
              <a:buFont typeface="Arial,Sans-Serif"/>
              <a:buChar char="•"/>
            </a:pPr>
            <a:endParaRPr lang="en-US" spc="-5"/>
          </a:p>
          <a:p>
            <a:pPr marL="171450" indent="-171450">
              <a:buFont typeface="Arial,Sans-Serif"/>
              <a:buChar char="•"/>
            </a:pPr>
            <a:r>
              <a:rPr lang="en-US" spc="-5"/>
              <a:t>Similarly, the Air Force has their Digital Campaign effort to implement Digital Engineering. The Army ASA/ALT and AFC have just recently started a Digital Engineering effort that will span across of there many centers which have all been doing great work.  This, like the Navy effort will drive towards commonality and ultimately will drive more consistency and quality into engineering practice with the goal of better support to the warfighter. </a:t>
            </a:r>
            <a:endParaRPr lang="en-US" spc="-5">
              <a:cs typeface="Calibri"/>
            </a:endParaRPr>
          </a:p>
        </p:txBody>
      </p:sp>
      <p:sp>
        <p:nvSpPr>
          <p:cNvPr id="4" name="Slide Number Placeholder 3"/>
          <p:cNvSpPr>
            <a:spLocks noGrp="1"/>
          </p:cNvSpPr>
          <p:nvPr>
            <p:ph type="sldNum" sz="quarter" idx="10"/>
          </p:nvPr>
        </p:nvSpPr>
        <p:spPr/>
        <p:txBody>
          <a:bodyPr/>
          <a:lstStyle/>
          <a:p>
            <a:fld id="{5A71845D-0BBA-4FDB-B5C9-5392FA405068}" type="slidenum">
              <a:rPr lang="en-US" smtClean="0"/>
              <a:t>23</a:t>
            </a:fld>
            <a:endParaRPr lang="en-US"/>
          </a:p>
        </p:txBody>
      </p:sp>
    </p:spTree>
    <p:extLst>
      <p:ext uri="{BB962C8B-B14F-4D97-AF65-F5344CB8AC3E}">
        <p14:creationId xmlns:p14="http://schemas.microsoft.com/office/powerpoint/2010/main" val="1739725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5"/>
              <a:t>Frank;  Time hack 3 Min</a:t>
            </a:r>
          </a:p>
          <a:p>
            <a:endParaRPr lang="en-US"/>
          </a:p>
          <a:p>
            <a:r>
              <a:rPr lang="en-US"/>
              <a:t>In order to provide an enduring authoritative source of truth, there must exist solid data management practices that include data from across all engineering domains to include traceability and to realize the digital thread.</a:t>
            </a:r>
          </a:p>
          <a:p>
            <a:pPr lvl="1" indent="-171450">
              <a:buFont typeface="Arial,Sans-Serif"/>
              <a:buChar char="•"/>
            </a:pPr>
            <a:r>
              <a:rPr lang="en-US" b="1"/>
              <a:t>INCOSE DEIXWG:</a:t>
            </a:r>
            <a:r>
              <a:rPr lang="en-US"/>
              <a:t>  The primary goal is to support an enduring authoritative source of truth and establish a finite set of digital artifacts that acquiring organizations and their global supply chains should use to request an exchange with each other as well as internally between teams/organizational elements. </a:t>
            </a:r>
            <a:endParaRPr lang="en-US">
              <a:cs typeface="Calibri"/>
            </a:endParaRPr>
          </a:p>
          <a:p>
            <a:pPr lvl="1" indent="-171450">
              <a:buFont typeface="Arial,Sans-Serif"/>
              <a:buChar char="•"/>
            </a:pPr>
            <a:r>
              <a:rPr lang="en-US" b="1"/>
              <a:t>OSD and Service GRA and Mission Thread example: </a:t>
            </a:r>
            <a:r>
              <a:rPr lang="en-US"/>
              <a:t> OSDR R&amp;E Mission Engineering Process - Provides an analytical, data-driven approach to decompose mission elements; collect and analyze trustworthy data for the development of accurate models; develop realistic mission threads and mission engineering threads; and deliver recommendations and artifacts that help inform investment decisions.  Key outputs include Government Reference Architectures and Mission Threads that can be flowed down to stakeholders of interest.</a:t>
            </a:r>
            <a:endParaRPr lang="en-US">
              <a:cs typeface="Calibri" panose="020F0502020204030204"/>
            </a:endParaRPr>
          </a:p>
          <a:p>
            <a:endParaRPr lang="en-US"/>
          </a:p>
          <a:p>
            <a:r>
              <a:rPr lang="en-US" b="1"/>
              <a:t>Examples of Service Digital Models and Digital Twins Providing an Enduring Authoritative Source of Truth: </a:t>
            </a:r>
            <a:endParaRPr lang="en-US"/>
          </a:p>
          <a:p>
            <a:pPr marL="171450" indent="-171450">
              <a:buFont typeface="Arial,Sans-Serif"/>
              <a:buChar char="•"/>
            </a:pPr>
            <a:r>
              <a:rPr lang="en-US"/>
              <a:t>The Army has pilot efforts and initiatives to create digital system models and digital twins at different phases of the lifecycle. A few examples are the Digital Twin for Small Caliber (DT2SC), Echelon for evaluating sensors, and the UH-60 Black Hawk Helicopter Digital Twin. DT2SC is enabling complete analysis and optimization of small caliber ammunition to expedite transition from low-rate initial production to full rate production.  Echelon is looking earlier in the lifecycle to define a digital system model that’s not tied to a current radar system but rather can be used as a reference for requirements development, analysis, and evaluation of a future radar systems and technologies.  The Army’s largest Digital Twin effort is focused on the UH-60 Black Hawk to improve readiness.</a:t>
            </a:r>
            <a:endParaRPr lang="en-US">
              <a:cs typeface="Calibri"/>
            </a:endParaRPr>
          </a:p>
          <a:p>
            <a:pPr marL="171450" indent="-171450">
              <a:buFont typeface="Arial,Sans-Serif"/>
              <a:buChar char="•"/>
            </a:pPr>
            <a:r>
              <a:rPr lang="en-US"/>
              <a:t>The US Army DEVCOM CCDC AC integrated Model Based Engineering environment (</a:t>
            </a:r>
            <a:r>
              <a:rPr lang="en-US" err="1"/>
              <a:t>iMBE</a:t>
            </a:r>
            <a:r>
              <a:rPr lang="en-US"/>
              <a:t>) effort established a prototype environment to integrate tools and data such that a Digital Thread can be established across engineering domains.  This environment was designed so that a digital thread can be created for all programs the organization supports.</a:t>
            </a:r>
            <a:endParaRPr lang="en-US">
              <a:cs typeface="Calibri"/>
            </a:endParaRPr>
          </a:p>
          <a:p>
            <a:pPr marL="171450" indent="-171450">
              <a:buFont typeface="Arial,Sans-Serif"/>
              <a:buChar char="•"/>
            </a:pPr>
            <a:r>
              <a:rPr lang="en-US"/>
              <a:t>The US Navy CVN-78 Gerald Ford has developed what you might call a "limited" Digital Twin to be used to largely support manufacturing, assembly, and maintenance activities.  The Navy is also making investments in technologies to best understand their application for Naval Digital Twins (NDT) that could be used to support Prognostic Health Management (PHM) and Hull, Mechanical and Electrical (HM&amp;E) degradation, remaining useful life, impending casualty and/or stealth implications.</a:t>
            </a:r>
            <a:endParaRPr lang="en-US">
              <a:cs typeface="Calibri"/>
            </a:endParaRPr>
          </a:p>
          <a:p>
            <a:pPr marL="171450" indent="-171450">
              <a:buFont typeface="Arial,Sans-Serif"/>
              <a:buChar char="•"/>
            </a:pPr>
            <a:r>
              <a:rPr lang="en-US"/>
              <a:t>The Air Force is working with Wichita State to scan and generate 3D models and Finite Element Models (FEM) of the F-16 and B-1 and will use flight test data to validate the FEM's. The B-52 Commercial Engine Replacement Program (CERP)leveraged digital twins of the proposed engine designs in a “digital fly-off” to aid decision making early in the program.  The Air Force is also pursuing efforts to develop digital twins of an entire installation to help make base improvement decisions.</a:t>
            </a:r>
          </a:p>
          <a:p>
            <a:endParaRPr lang="en-US"/>
          </a:p>
          <a:p>
            <a:r>
              <a:rPr lang="en-US" b="1"/>
              <a:t>Digital Twin Concept: </a:t>
            </a:r>
            <a:endParaRPr lang="en-US"/>
          </a:p>
          <a:p>
            <a:pPr marL="171450" indent="-171450">
              <a:buFont typeface="Arial,Sans-Serif"/>
              <a:buChar char="•"/>
            </a:pPr>
            <a:r>
              <a:rPr lang="en-US"/>
              <a:t>The Digital Twin concept is being matured by the services,.  It isn't clear that there are any examples a full system realization of a Digital Twin.  It is fair to say that most programs today have a geometric equivalent "Digital Twin" of the physical product.  They also tend to have functional models and simulations used to estimate performance.  That said there are many complex subsystems that will have full digital twins such as aircraft and ground vehicle engines.  In some cases the engines are instrumented and can provide operational data that is used in the Digital Twin to predict performance, and maintenance activities.  In fact, most satellites have on board diagnostics that are feed back to monitor health and to predict how best to maneuver them so that they maintain an optimal orbit.  We know that there are some systems like the A-10, which is in sustainment, that is now starting to realize a digital twin.  As changes are made to this legacy system the twin is establish for the parts of the system that are undergoing upgrades.</a:t>
            </a:r>
            <a:endParaRPr lang="en-US">
              <a:cs typeface="Calibri"/>
            </a:endParaRPr>
          </a:p>
        </p:txBody>
      </p:sp>
      <p:sp>
        <p:nvSpPr>
          <p:cNvPr id="4" name="Slide Number Placeholder 3"/>
          <p:cNvSpPr>
            <a:spLocks noGrp="1"/>
          </p:cNvSpPr>
          <p:nvPr>
            <p:ph type="sldNum" sz="quarter" idx="10"/>
          </p:nvPr>
        </p:nvSpPr>
        <p:spPr/>
        <p:txBody>
          <a:bodyPr/>
          <a:lstStyle/>
          <a:p>
            <a:fld id="{5A71845D-0BBA-4FDB-B5C9-5392FA405068}" type="slidenum">
              <a:rPr lang="en-US" smtClean="0"/>
              <a:t>25</a:t>
            </a:fld>
            <a:endParaRPr lang="en-US"/>
          </a:p>
        </p:txBody>
      </p:sp>
    </p:spTree>
    <p:extLst>
      <p:ext uri="{BB962C8B-B14F-4D97-AF65-F5344CB8AC3E}">
        <p14:creationId xmlns:p14="http://schemas.microsoft.com/office/powerpoint/2010/main" val="4187124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5"/>
              <a:t>Frank;  Time hack 3 Min</a:t>
            </a:r>
          </a:p>
          <a:p>
            <a:endParaRPr lang="en-US"/>
          </a:p>
          <a:p>
            <a:endParaRPr lang="en-US"/>
          </a:p>
          <a:p>
            <a:r>
              <a:rPr lang="en-US"/>
              <a:t>We are focusing on leveraging high performance computing, cloud networks, open standards.  Organizations have vibrant research efforts going on to explore opportunities to use Data Analytics, AI/ML, IOT, Improved Human Machine integration virtual reality, augmented reality.</a:t>
            </a:r>
          </a:p>
          <a:p>
            <a:endParaRPr lang="en-US"/>
          </a:p>
          <a:p>
            <a:r>
              <a:rPr lang="en-US" b="1"/>
              <a:t>Key Implementation Updates on Incorporating Technological Innovation: </a:t>
            </a:r>
            <a:endParaRPr lang="en-US"/>
          </a:p>
          <a:p>
            <a:pPr marL="171450" indent="-171450">
              <a:buFont typeface="Arial,Sans-Serif"/>
              <a:buChar char="•"/>
            </a:pPr>
            <a:r>
              <a:rPr lang="en-US" b="1"/>
              <a:t>USAF Digital Campaign.</a:t>
            </a:r>
            <a:r>
              <a:rPr lang="en-US"/>
              <a:t>  The Department of the Air Force Vision is, "A digitally-empowered Air Force equipped with an agile workforce, state-of-the-art technologies, and intuitive processes that drive model-based enterprise decision-making, enable automation, institutionalize open architectures, and leverage authoritative models and data to ensure seamless stakeholder collaboration across the acquisition lifecycle."  The Campaign is a coordinated effort to move the activities of the enterprise, government and industry to modern digital capabilities and processes. The desired end state is a collaborative, integrated digital environment that guides, orchestrates, and delivers the means for each individual across the enterprise to access the data, functions and elements needed to do a his or her job in a purely digital manner. This includes all functions, from acquisition to sustainment and beyond, not just engineering. </a:t>
            </a:r>
            <a:endParaRPr lang="en-US">
              <a:cs typeface="Calibri"/>
            </a:endParaRPr>
          </a:p>
          <a:p>
            <a:pPr marL="171450" indent="-171450">
              <a:buFont typeface="Arial,Sans-Serif"/>
              <a:buChar char="•"/>
            </a:pPr>
            <a:r>
              <a:rPr lang="en-US" b="1"/>
              <a:t>USN Digital Transformation. </a:t>
            </a:r>
            <a:r>
              <a:rPr lang="en-US"/>
              <a:t>This US Navy and Marine Corps Digital Systems Engineering Transformation Strategy is intended to transform systems engineering capabilities by using common, composable, interactive, model-based systems to store and exchange data, models, and information within and across programs. Digital Engineering uses models and authoritative data to coordinate and integrate all disciplines and phases of work for the life cycle of a platform or system. Digital Engineering allows engineers and leaders to better understand and assess complex choices, automates requirements traceability to achieve design satisfaction, and supports timely decision making through integration, automation, visualization, and high performance computing. </a:t>
            </a:r>
            <a:endParaRPr lang="en-US">
              <a:cs typeface="Calibri"/>
            </a:endParaRPr>
          </a:p>
          <a:p>
            <a:pPr marL="171450" indent="-171450">
              <a:buFont typeface="Arial,Sans-Serif"/>
              <a:buChar char="•"/>
            </a:pPr>
            <a:r>
              <a:rPr lang="en-US" b="1"/>
              <a:t>The Army Digital Transformation Strategy (ADTS) </a:t>
            </a:r>
            <a:r>
              <a:rPr lang="en-US"/>
              <a:t>is the Army’s strategy to achieve digital transformation across Army technologies, processes and people. The strategy provides an overarching framework to achieve a digital Army of 2028 empowered to deliver overmatch through joint multi-domain operations (MDO).  The ADTS will drive digital transformation, innovation, and reform through strategy, policy, governance, oversight and rapid capabilities to establish an operational MDO force.  Elements of the strategy include:  </a:t>
            </a:r>
            <a:r>
              <a:rPr lang="en-US">
                <a:hlinkClick r:id="rId3"/>
              </a:rPr>
              <a:t>Software Factory</a:t>
            </a:r>
            <a:r>
              <a:rPr lang="en-US"/>
              <a:t>: The Army trains the workforce to create software and prepare for highly technical battlespaces that are ambiguous, fast-paced and data/software-driven.  </a:t>
            </a:r>
            <a:r>
              <a:rPr lang="en-US">
                <a:hlinkClick r:id="rId4"/>
              </a:rPr>
              <a:t>Software Engineering Center</a:t>
            </a:r>
            <a:r>
              <a:rPr lang="en-US"/>
              <a:t>: Addresses the challenge of software assurance (SwA) by publishing a new </a:t>
            </a:r>
            <a:r>
              <a:rPr lang="en-US">
                <a:hlinkClick r:id="rId5"/>
              </a:rPr>
              <a:t>Department of the Army Pamphlet 25-2-5</a:t>
            </a:r>
            <a:r>
              <a:rPr lang="en-US"/>
              <a:t>. The pamphlet provides clear guidance for improving security for future government off-the-shelf (GOTS) and commercial off-the-shelf (COTS) software fielded within the Army.  </a:t>
            </a:r>
            <a:r>
              <a:rPr lang="en-US">
                <a:hlinkClick r:id="rId6"/>
              </a:rPr>
              <a:t>Army Cloud Plan</a:t>
            </a:r>
            <a:r>
              <a:rPr lang="en-US"/>
              <a:t>: Establishes both unclassified and classified cloud environments called </a:t>
            </a:r>
            <a:r>
              <a:rPr lang="en-US" err="1"/>
              <a:t>cArmy</a:t>
            </a:r>
            <a:r>
              <a:rPr lang="en-US"/>
              <a:t> to enhance and streamline access to data. </a:t>
            </a:r>
            <a:r>
              <a:rPr lang="en-US" err="1"/>
              <a:t>cArmy</a:t>
            </a:r>
            <a:r>
              <a:rPr lang="en-US"/>
              <a:t> enables faster data access, allowing the Army to operate in an agile landscape, monitor permissions and access, and deploy digital products quicker than ever before.</a:t>
            </a:r>
          </a:p>
          <a:p>
            <a:endParaRPr lang="en-US" b="1">
              <a:cs typeface="Calibri"/>
            </a:endParaRPr>
          </a:p>
          <a:p>
            <a:pPr marL="171450" indent="-171450">
              <a:buFont typeface="Arial,Sans-Serif"/>
              <a:buChar char="•"/>
            </a:pPr>
            <a:r>
              <a:rPr lang="en-US" b="1"/>
              <a:t>Cutting edge DE tools used by the government, contractor and academia workforce: </a:t>
            </a:r>
            <a:endParaRPr lang="en-US" b="1">
              <a:cs typeface="Calibri"/>
            </a:endParaRPr>
          </a:p>
          <a:p>
            <a:pPr marL="628650" lvl="2" indent="-171450">
              <a:buFont typeface="Arial,Sans-Serif"/>
              <a:buChar char="•"/>
            </a:pPr>
            <a:r>
              <a:rPr lang="en-US" b="1"/>
              <a:t>PLM:  </a:t>
            </a:r>
            <a:r>
              <a:rPr lang="en-US"/>
              <a:t>Product lifecycle management (PLM) is an information management system that integrates data, processes, business systems, and, people in an extended enterprise.  PLM software allows to manage this information throughout the entire product lifecycle efficiently and cost-effectively: from ideation, design, and manufacture to service and disposal.</a:t>
            </a:r>
          </a:p>
          <a:p>
            <a:pPr marL="628650" lvl="2" indent="-171450">
              <a:buFont typeface="Arial,Sans-Serif"/>
              <a:buChar char="•"/>
            </a:pPr>
            <a:r>
              <a:rPr lang="en-US" b="1"/>
              <a:t>ADVANA</a:t>
            </a:r>
            <a:r>
              <a:rPr lang="en-US"/>
              <a:t>: A modern data platform that pulls data from hundreds of business systems to make data discoverable, understandable, and usable for advanced analytics aligned to the National Defense Strategy. From finance and contracts to logistics and readiness, this system drives informed decision making across the organization through common data models, natural language discovery, and self-service analytics.</a:t>
            </a:r>
          </a:p>
          <a:p>
            <a:pPr marL="628650" lvl="2" indent="-171450">
              <a:buFont typeface="Arial,Sans-Serif"/>
              <a:buChar char="•"/>
            </a:pPr>
            <a:r>
              <a:rPr lang="en-US" b="1"/>
              <a:t>CAMEO</a:t>
            </a:r>
            <a:r>
              <a:rPr lang="en-US"/>
              <a:t> -  Cameo Systems Modeler ™ is an industry leading cross-platform collaborative Model-Based Systems Engineering (MBSE) environment, which provides smart, robust, and intuitive tools to define, track, and visualize all aspects of systems in the most standard-compliant SysML models and diagrams.</a:t>
            </a:r>
          </a:p>
          <a:p>
            <a:pPr marL="628650" lvl="2" indent="-171450">
              <a:buFont typeface="Arial,Sans-Serif"/>
              <a:buChar char="•"/>
            </a:pPr>
            <a:r>
              <a:rPr lang="en-US" b="1"/>
              <a:t>Satellite Tool Kit </a:t>
            </a:r>
            <a:r>
              <a:rPr lang="en-US"/>
              <a:t>- Systems Tool Kit (STK) is an indispensable digital mission engineering application for the aerospace, defense, telecommunications, and other industries. It features an accurate, physics-based modeling environment to analyze platforms and payloads in a realistic mission context.</a:t>
            </a:r>
          </a:p>
          <a:p>
            <a:pPr marL="628650" lvl="2" indent="-171450">
              <a:buFont typeface="Arial,Sans-Serif"/>
              <a:buChar char="•"/>
            </a:pPr>
            <a:r>
              <a:rPr lang="en-US" b="1"/>
              <a:t>Model Center </a:t>
            </a:r>
            <a:r>
              <a:rPr lang="en-US"/>
              <a:t>- Phoenix Integration’s </a:t>
            </a:r>
            <a:r>
              <a:rPr lang="en-US" err="1"/>
              <a:t>ModelCenter</a:t>
            </a:r>
            <a:r>
              <a:rPr lang="en-US"/>
              <a:t> is a vendor-neutral software platform that empowers engineers to create and automate multi-tool workflows, providing increased flexibility to solve challenging engineering problems, and ultimately delivering on the promise of MBE. </a:t>
            </a:r>
            <a:r>
              <a:rPr lang="en-US" err="1"/>
              <a:t>ModelCenter</a:t>
            </a:r>
            <a:r>
              <a:rPr lang="en-US"/>
              <a:t> MBSE bridges the gap between engineering analysis and the systems model, ensuring that the product requirement is met and in sync with the engineering analysis conducted throughout the product development process.</a:t>
            </a:r>
            <a:endParaRPr lang="en-US">
              <a:cs typeface="Calibri"/>
            </a:endParaRPr>
          </a:p>
        </p:txBody>
      </p:sp>
      <p:sp>
        <p:nvSpPr>
          <p:cNvPr id="4" name="Slide Number Placeholder 3"/>
          <p:cNvSpPr>
            <a:spLocks noGrp="1"/>
          </p:cNvSpPr>
          <p:nvPr>
            <p:ph type="sldNum" sz="quarter" idx="10"/>
          </p:nvPr>
        </p:nvSpPr>
        <p:spPr/>
        <p:txBody>
          <a:bodyPr/>
          <a:lstStyle/>
          <a:p>
            <a:fld id="{5A71845D-0BBA-4FDB-B5C9-5392FA405068}" type="slidenum">
              <a:rPr lang="en-US" smtClean="0"/>
              <a:t>26</a:t>
            </a:fld>
            <a:endParaRPr lang="en-US"/>
          </a:p>
        </p:txBody>
      </p:sp>
    </p:spTree>
    <p:extLst>
      <p:ext uri="{BB962C8B-B14F-4D97-AF65-F5344CB8AC3E}">
        <p14:creationId xmlns:p14="http://schemas.microsoft.com/office/powerpoint/2010/main" val="4169087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5"/>
              <a:t>Frank;  Time hack 3 Min</a:t>
            </a:r>
          </a:p>
          <a:p>
            <a:endParaRPr lang="en-US"/>
          </a:p>
          <a:p>
            <a:endParaRPr lang="en-US"/>
          </a:p>
          <a:p>
            <a:r>
              <a:rPr lang="en-US"/>
              <a:t>All services and industries have increased their enterprise infrastructure investments to include efforts around improving data protection and data access.  The infrastructure is an important part of this.  Also all the services are driving towards a cloud-based network architecture approach.  </a:t>
            </a:r>
          </a:p>
          <a:p>
            <a:endParaRPr lang="en-US"/>
          </a:p>
          <a:p>
            <a:r>
              <a:rPr lang="en-US" b="1"/>
              <a:t>Key Implementation Updates on Establishing a Supporting Infrastructure: </a:t>
            </a:r>
            <a:endParaRPr lang="en-US"/>
          </a:p>
          <a:p>
            <a:pPr marL="171450" indent="-171450">
              <a:buFont typeface="Arial,Sans-Serif"/>
              <a:buChar char="•"/>
            </a:pPr>
            <a:r>
              <a:rPr lang="en-US" b="1"/>
              <a:t>USAF Digital Campaign.</a:t>
            </a:r>
            <a:r>
              <a:rPr lang="en-US"/>
              <a:t> USAF is working towards developing an Integrated Environment.  They are providing overarching guidance to influence corporate IT improvement investments to enable a robust, secure infrastructure for the enterprise-wide Digital Campaign.  Efforts include providing an Integrated Digital Environment (IDE) of models and tools for collaboration, analysis, and visualization across the functional domains of Air Force users</a:t>
            </a:r>
            <a:endParaRPr lang="en-US">
              <a:cs typeface="Calibri" panose="020F0502020204030204"/>
            </a:endParaRPr>
          </a:p>
          <a:p>
            <a:pPr marL="171450" indent="-171450">
              <a:buFont typeface="Arial,Sans-Serif"/>
              <a:buChar char="•"/>
            </a:pPr>
            <a:r>
              <a:rPr lang="en-US" b="1"/>
              <a:t>USN Digital Transformation.</a:t>
            </a:r>
            <a:r>
              <a:rPr lang="en-US"/>
              <a:t>  The Navy is developing a comprehensive, enterprise-wide capability that provides tools, infrastructure, and support for Naval Model-Based Systems Engineering (MBSE) efforts.  Covers a wide range of areas from shared licenses and server-based repositories to knowledge and data management.</a:t>
            </a:r>
            <a:endParaRPr lang="en-US">
              <a:cs typeface="Calibri" panose="020F0502020204030204"/>
            </a:endParaRPr>
          </a:p>
          <a:p>
            <a:pPr marL="171450" indent="-171450">
              <a:buFont typeface="Arial,Sans-Serif"/>
              <a:buChar char="•"/>
            </a:pPr>
            <a:r>
              <a:rPr lang="en-US" b="1"/>
              <a:t>Army Digital Transformation and “Cloud Smart” approach: </a:t>
            </a:r>
            <a:r>
              <a:rPr lang="en-US"/>
              <a:t> The Army will adopt a “cloud smart” approach that supports the migration of enduring applications in existing Army Enterprise Data Centers (AEDC) and Installation Processing Nodes (IPN) to Army’s cloud to achieve cost savings, interoperability, and information sharing across applications. </a:t>
            </a:r>
            <a:endParaRPr lang="en-US">
              <a:cs typeface="Calibri" panose="020F0502020204030204"/>
            </a:endParaRPr>
          </a:p>
          <a:p>
            <a:pPr marL="171450" indent="-171450">
              <a:buFont typeface="Arial,Sans-Serif"/>
              <a:buChar char="•"/>
            </a:pPr>
            <a:r>
              <a:rPr lang="en-US" b="1"/>
              <a:t>Cloud Hosting Services and platforms</a:t>
            </a:r>
            <a:r>
              <a:rPr lang="en-US"/>
              <a:t>.  Examples - Cloud One, High Performance Computing Modernization Program (HPCMP), AF Digital Engineering Environment Sandbox, Navy Integrated Modeling Environment)</a:t>
            </a:r>
          </a:p>
          <a:p>
            <a:endParaRPr lang="en-US"/>
          </a:p>
          <a:p>
            <a:r>
              <a:rPr lang="en-US" b="1"/>
              <a:t>Other Efforts Supporting Infrastructure Development:</a:t>
            </a:r>
            <a:endParaRPr lang="en-US"/>
          </a:p>
          <a:p>
            <a:pPr marL="171450" indent="-171450">
              <a:buFont typeface="Arial,Sans-Serif"/>
              <a:buChar char="•"/>
            </a:pPr>
            <a:r>
              <a:rPr lang="en-US"/>
              <a:t>Congress is now onboard with new laws being put in place, i.e. section 231 that makes it law to have an infrastructure and environment for SW development efforts that supports automated test and evaluation of SW solutions.  The department has responded with a number of recommendations along with changes that are being incorporated across many policies and guidance that are being updated.  As an example DOD 5000.DE is including such language.  In addition the SEP template was recently updated and it has been heavily modified to consider planning for Digital Engineering activities to include the Development, Operation, and training needed for realizing a Digital Engineering Ecosystem.  In fact, there are other efforts such as TRMC which provides for a modern day test support environment that can be used for joint test and evaluation efforts along with MEDE that was stood up to support Mission Engineering join mission analyses efforts.  In fact, the global pandemic stressed the Infrastructure and Environment and forced many changes to accommodate a 100% remote workforce.   Essential to achieving Digital Engineering is the establishment of and change to this part of our government enterprises.</a:t>
            </a:r>
          </a:p>
          <a:p>
            <a:endParaRPr lang="en-US"/>
          </a:p>
          <a:p>
            <a:r>
              <a:rPr lang="en-US"/>
              <a:t>In addition there are enterprise efforts to drive towards bodies of knowledge and to improve on how information is collected and shared across organizational boundaries.</a:t>
            </a:r>
            <a:endParaRPr lang="en-US">
              <a:cs typeface="Calibri" panose="020F0502020204030204"/>
            </a:endParaRPr>
          </a:p>
        </p:txBody>
      </p:sp>
      <p:sp>
        <p:nvSpPr>
          <p:cNvPr id="4" name="Slide Number Placeholder 3"/>
          <p:cNvSpPr>
            <a:spLocks noGrp="1"/>
          </p:cNvSpPr>
          <p:nvPr>
            <p:ph type="sldNum" sz="quarter" idx="10"/>
          </p:nvPr>
        </p:nvSpPr>
        <p:spPr/>
        <p:txBody>
          <a:bodyPr/>
          <a:lstStyle/>
          <a:p>
            <a:fld id="{5A71845D-0BBA-4FDB-B5C9-5392FA405068}" type="slidenum">
              <a:rPr lang="en-US" smtClean="0"/>
              <a:t>27</a:t>
            </a:fld>
            <a:endParaRPr lang="en-US"/>
          </a:p>
        </p:txBody>
      </p:sp>
    </p:spTree>
    <p:extLst>
      <p:ext uri="{BB962C8B-B14F-4D97-AF65-F5344CB8AC3E}">
        <p14:creationId xmlns:p14="http://schemas.microsoft.com/office/powerpoint/2010/main" val="3989468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5"/>
              <a:t>Frank;  Time hack 3 Min</a:t>
            </a:r>
          </a:p>
          <a:p>
            <a:endParaRPr lang="en-US" spc="-5"/>
          </a:p>
          <a:p>
            <a:endParaRPr lang="en-US" spc="-5"/>
          </a:p>
          <a:p>
            <a:r>
              <a:rPr lang="en-US" spc="-5"/>
              <a:t>Leadership is stepping up, setting goals and advocating for change.  They are working to change the culture, encourage sharing and are marketing and advertising new capabilities.  It is in requests for proposals, as well as in the responses.   </a:t>
            </a:r>
            <a:endParaRPr lang="en-US"/>
          </a:p>
          <a:p>
            <a:endParaRPr lang="en-US" spc="-5">
              <a:cs typeface="Calibri" panose="020F0502020204030204"/>
            </a:endParaRPr>
          </a:p>
          <a:p>
            <a:r>
              <a:rPr lang="en-US" spc="-5"/>
              <a:t>Training curriculum is changing due to demand and difficulty in finding the workforce talent needed to work efficiently and comfortably in a digitalized world.</a:t>
            </a:r>
            <a:endParaRPr lang="en-US" spc="-5">
              <a:cs typeface="Calibri" panose="020F0502020204030204"/>
            </a:endParaRPr>
          </a:p>
          <a:p>
            <a:endParaRPr lang="en-US" spc="-5">
              <a:cs typeface="Calibri" panose="020F0502020204030204"/>
            </a:endParaRPr>
          </a:p>
          <a:p>
            <a:r>
              <a:rPr lang="en-US" b="1" spc="-5"/>
              <a:t>Key Implementation Updates on Transforming the Culture and Workforce: </a:t>
            </a:r>
            <a:endParaRPr lang="en-US" spc="-5">
              <a:cs typeface="Calibri" panose="020F0502020204030204"/>
            </a:endParaRPr>
          </a:p>
          <a:p>
            <a:pPr marL="171450" indent="-171450">
              <a:buFont typeface="Arial,Sans-Serif" panose="020B0604020202020204" pitchFamily="34" charset="0"/>
              <a:buChar char="•"/>
            </a:pPr>
            <a:r>
              <a:rPr lang="en-US" b="1" spc="-5"/>
              <a:t>DEBOK - The Digital Engineering Body of Knowledge (DEBoK)</a:t>
            </a:r>
            <a:r>
              <a:rPr lang="en-US" spc="-5"/>
              <a:t> serves as a reference for the DoD engineering community to use in implementing digital engineering practices; starting with systems engineering and expanding to specific disciplines, engineering domains and specialty areas. The </a:t>
            </a:r>
            <a:r>
              <a:rPr lang="en-US" spc="-5" err="1"/>
              <a:t>BoK</a:t>
            </a:r>
            <a:r>
              <a:rPr lang="en-US" spc="-5"/>
              <a:t> stores collective data, information and knowledge on digital engineering. Members of the government, industry and academia working within this space will be able to contribute to the DEBoK and build their digital engineering solutions based on collective knowledge.</a:t>
            </a:r>
            <a:endParaRPr lang="en-US" spc="-5">
              <a:cs typeface="Calibri"/>
            </a:endParaRPr>
          </a:p>
          <a:p>
            <a:pPr marL="171450" indent="-171450">
              <a:buFont typeface="Arial,Sans-Serif" panose="020B0604020202020204" pitchFamily="34" charset="0"/>
              <a:buChar char="•"/>
            </a:pPr>
            <a:r>
              <a:rPr lang="en-US" b="1" spc="-5"/>
              <a:t>USAF Digital Campaign Guide.</a:t>
            </a:r>
            <a:r>
              <a:rPr lang="en-US" spc="-5"/>
              <a:t>  An information strongbox for transformation efforts. The repository is a focal point for policy, training information, best practices, new, and resources relating to the digital transformation.  “The Air Force Digital Guide is the authoritative source of information about products being worked for the Department of the Air Force Digital Campaign. </a:t>
            </a:r>
            <a:endParaRPr lang="en-US" spc="-5">
              <a:cs typeface="Calibri" panose="020F0502020204030204"/>
            </a:endParaRPr>
          </a:p>
          <a:p>
            <a:pPr marL="171450" indent="-171450">
              <a:buFont typeface="Arial,Sans-Serif" panose="020B0604020202020204" pitchFamily="34" charset="0"/>
              <a:buChar char="•"/>
            </a:pPr>
            <a:r>
              <a:rPr lang="en-US" b="1" spc="-5"/>
              <a:t>USN MBSE Guidebook. </a:t>
            </a:r>
            <a:r>
              <a:rPr lang="en-US" spc="-5"/>
              <a:t>Similar to USAF Digital Guide.  Provides guidance to USN on MBSE best practices</a:t>
            </a:r>
          </a:p>
          <a:p>
            <a:pPr marL="171450" indent="-171450">
              <a:buFont typeface="Arial,Sans-Serif" panose="020B0604020202020204" pitchFamily="34" charset="0"/>
              <a:buChar char="-"/>
            </a:pPr>
            <a:endParaRPr lang="en-US" spc="-5"/>
          </a:p>
          <a:p>
            <a:r>
              <a:rPr lang="en-US" b="1" spc="-5"/>
              <a:t>Other: </a:t>
            </a:r>
            <a:endParaRPr lang="en-US" spc="-5">
              <a:cs typeface="Calibri" panose="020F0502020204030204"/>
            </a:endParaRPr>
          </a:p>
          <a:p>
            <a:pPr marL="171450" indent="-171450">
              <a:buFont typeface="Arial,Sans-Serif" panose="020B0604020202020204" pitchFamily="34" charset="0"/>
              <a:buChar char="•"/>
            </a:pPr>
            <a:r>
              <a:rPr lang="en-US" spc="-5"/>
              <a:t>SERC research DE competency framework is influencing changes into DAU training to include greater emphasis on Digital Literacy.  </a:t>
            </a:r>
          </a:p>
          <a:p>
            <a:pPr marL="171450" indent="-171450">
              <a:buFont typeface="Arial,Sans-Serif" panose="020B0604020202020204" pitchFamily="34" charset="0"/>
              <a:buChar char="•"/>
            </a:pPr>
            <a:r>
              <a:rPr lang="en-US" spc="-5"/>
              <a:t>DAU has a DE Credential which they will continuously improve.</a:t>
            </a:r>
          </a:p>
          <a:p>
            <a:pPr marL="171450" indent="-171450">
              <a:buFont typeface="Arial,Sans-Serif" panose="020B0604020202020204" pitchFamily="34" charset="0"/>
              <a:buChar char="•"/>
            </a:pPr>
            <a:r>
              <a:rPr lang="en-US" spc="-5"/>
              <a:t>Universities are offering Digital Engineering programs and are changing their curriculums to assure students work in a digitalized engineering environment.</a:t>
            </a:r>
            <a:endParaRPr lang="en-US" spc="-5">
              <a:cs typeface="Calibri"/>
            </a:endParaRPr>
          </a:p>
        </p:txBody>
      </p:sp>
      <p:sp>
        <p:nvSpPr>
          <p:cNvPr id="4" name="Slide Number Placeholder 3"/>
          <p:cNvSpPr>
            <a:spLocks noGrp="1"/>
          </p:cNvSpPr>
          <p:nvPr>
            <p:ph type="sldNum" sz="quarter" idx="10"/>
          </p:nvPr>
        </p:nvSpPr>
        <p:spPr/>
        <p:txBody>
          <a:bodyPr/>
          <a:lstStyle/>
          <a:p>
            <a:fld id="{5A71845D-0BBA-4FDB-B5C9-5392FA405068}" type="slidenum">
              <a:rPr lang="en-US" smtClean="0"/>
              <a:t>28</a:t>
            </a:fld>
            <a:endParaRPr lang="en-US"/>
          </a:p>
        </p:txBody>
      </p:sp>
    </p:spTree>
    <p:extLst>
      <p:ext uri="{BB962C8B-B14F-4D97-AF65-F5344CB8AC3E}">
        <p14:creationId xmlns:p14="http://schemas.microsoft.com/office/powerpoint/2010/main" val="3222929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Time Hack: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Needs to be a concerted effort to select tools that support the de ecosystem.</a:t>
            </a:r>
            <a:endParaRPr lang="en-US" dirty="0"/>
          </a:p>
          <a:p>
            <a:r>
              <a:rPr lang="en-US" dirty="0"/>
              <a:t>Focus on capability as opposed to specific tools. categories from DETECT</a:t>
            </a:r>
          </a:p>
        </p:txBody>
      </p:sp>
      <p:sp>
        <p:nvSpPr>
          <p:cNvPr id="4" name="Slide Number Placeholder 3"/>
          <p:cNvSpPr>
            <a:spLocks noGrp="1"/>
          </p:cNvSpPr>
          <p:nvPr>
            <p:ph type="sldNum" sz="quarter" idx="5"/>
          </p:nvPr>
        </p:nvSpPr>
        <p:spPr/>
        <p:txBody>
          <a:bodyPr/>
          <a:lstStyle/>
          <a:p>
            <a:fld id="{5A71845D-0BBA-4FDB-B5C9-5392FA405068}" type="slidenum">
              <a:rPr lang="en-US" smtClean="0"/>
              <a:t>29</a:t>
            </a:fld>
            <a:endParaRPr lang="en-US"/>
          </a:p>
        </p:txBody>
      </p:sp>
    </p:spTree>
    <p:extLst>
      <p:ext uri="{BB962C8B-B14F-4D97-AF65-F5344CB8AC3E}">
        <p14:creationId xmlns:p14="http://schemas.microsoft.com/office/powerpoint/2010/main" val="341277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B42377-0B7B-4CDA-8B4B-6ADEAD4FB1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571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Time Hack: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Needs to be a concerted effort to select tools that support the de ecosystem.</a:t>
            </a:r>
            <a:endParaRPr lang="en-US"/>
          </a:p>
          <a:p>
            <a:pPr>
              <a:spcBef>
                <a:spcPts val="0"/>
              </a:spcBef>
              <a:spcAft>
                <a:spcPts val="0"/>
              </a:spcAft>
            </a:pPr>
            <a:r>
              <a:rPr lang="en-US">
                <a:latin typeface="Arial"/>
                <a:cs typeface="Arial"/>
              </a:rPr>
              <a:t>When do you start considering these capabilities early on in the design solution. </a:t>
            </a:r>
            <a:endParaRPr lang="en-US">
              <a:cs typeface="Arial"/>
            </a:endParaRPr>
          </a:p>
          <a:p>
            <a:pPr>
              <a:spcBef>
                <a:spcPts val="0"/>
              </a:spcBef>
              <a:spcAft>
                <a:spcPts val="0"/>
              </a:spcAft>
            </a:pPr>
            <a:r>
              <a:rPr lang="en-US">
                <a:latin typeface="Arial"/>
                <a:cs typeface="Arial"/>
              </a:rPr>
              <a:t>M&amp;S as a continuum? Connect the dots initiative.</a:t>
            </a:r>
            <a:endParaRPr lang="en-US">
              <a:cs typeface="Arial" charset="0"/>
            </a:endParaRPr>
          </a:p>
          <a:p>
            <a:endParaRPr lang="en-US">
              <a:cs typeface="Arial" charset="0"/>
            </a:endParaRPr>
          </a:p>
        </p:txBody>
      </p:sp>
      <p:sp>
        <p:nvSpPr>
          <p:cNvPr id="4" name="Slide Number Placeholder 3"/>
          <p:cNvSpPr>
            <a:spLocks noGrp="1"/>
          </p:cNvSpPr>
          <p:nvPr>
            <p:ph type="sldNum" sz="quarter" idx="5"/>
          </p:nvPr>
        </p:nvSpPr>
        <p:spPr/>
        <p:txBody>
          <a:bodyPr/>
          <a:lstStyle/>
          <a:p>
            <a:fld id="{5A71845D-0BBA-4FDB-B5C9-5392FA405068}" type="slidenum">
              <a:rPr lang="en-US" smtClean="0"/>
              <a:t>32</a:t>
            </a:fld>
            <a:endParaRPr lang="en-US"/>
          </a:p>
        </p:txBody>
      </p:sp>
    </p:spTree>
    <p:extLst>
      <p:ext uri="{BB962C8B-B14F-4D97-AF65-F5344CB8AC3E}">
        <p14:creationId xmlns:p14="http://schemas.microsoft.com/office/powerpoint/2010/main" val="425789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Frank; Time hack 3 min</a:t>
            </a:r>
          </a:p>
          <a:p>
            <a:endParaRPr lang="en-US"/>
          </a:p>
          <a:p>
            <a:r>
              <a:rPr lang="en-US">
                <a:latin typeface="Arial"/>
                <a:cs typeface="Arial"/>
              </a:rPr>
              <a:t>Organizations should establish and follow formalized plans, methodologies, and accepted standards for the development and use of models as a continuum throughout the life cycle, including interaction across other models. Organizations should integrate these activities into the programs’ plans and schedules. Models and all digital representations, including simulations, should mature as the knowledge of the missions and/or systems evolves.</a:t>
            </a:r>
            <a:endParaRPr lang="en-US"/>
          </a:p>
          <a:p>
            <a:endParaRPr lang="en-US">
              <a:latin typeface="Arial"/>
              <a:cs typeface="Arial"/>
            </a:endParaRPr>
          </a:p>
          <a:p>
            <a:r>
              <a:rPr lang="en-US">
                <a:latin typeface="Arial"/>
                <a:cs typeface="Arial"/>
              </a:rPr>
              <a:t>Organizations should define and establish Authoritative Sources of Truth (ASOT) for the intended engineering and stakeholder activities. Definitions should include but not be limited to location, format, organization, traceability, pedigree, provenance, data rights, and acceptable uses. The ASOT should be used to access, share, and exchange models and data so they may be used in support of engineering activities and to form digital artifacts.</a:t>
            </a:r>
          </a:p>
          <a:p>
            <a:endParaRPr lang="en-US">
              <a:latin typeface="Arial"/>
              <a:cs typeface="Arial"/>
            </a:endParaRPr>
          </a:p>
          <a:p>
            <a:r>
              <a:rPr lang="en-US">
                <a:latin typeface="Arial"/>
                <a:cs typeface="Arial"/>
              </a:rPr>
              <a:t>Organizations should establish a governance methodology for the ASOT across all engineering domains and stakeholder roles and responsibilities to include but not be limited to data protection, access control rules, data traceability, data quality, and acceptance criteria to establish data trust and model credibility.</a:t>
            </a:r>
          </a:p>
          <a:p>
            <a:endParaRPr lang="en-US">
              <a:latin typeface="Arial"/>
              <a:cs typeface="Arial"/>
            </a:endParaRPr>
          </a:p>
          <a:p>
            <a:r>
              <a:rPr lang="en-US">
                <a:latin typeface="Arial"/>
                <a:cs typeface="Arial"/>
              </a:rPr>
              <a:t>Note:  Please prepare antidotes for each of these: Not just DoD; talk about Tesla, Ford, Goodyear, others…  </a:t>
            </a:r>
            <a:r>
              <a:rPr lang="en-US" err="1">
                <a:latin typeface="Arial"/>
                <a:cs typeface="Arial"/>
              </a:rPr>
              <a:t>i.e</a:t>
            </a:r>
            <a:r>
              <a:rPr lang="en-US">
                <a:latin typeface="Arial"/>
                <a:cs typeface="Arial"/>
              </a:rPr>
              <a:t>  Tell a story and not just read the fundamentals</a:t>
            </a:r>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33</a:t>
            </a:fld>
            <a:endParaRPr lang="en-US"/>
          </a:p>
        </p:txBody>
      </p:sp>
    </p:spTree>
    <p:extLst>
      <p:ext uri="{BB962C8B-B14F-4D97-AF65-F5344CB8AC3E}">
        <p14:creationId xmlns:p14="http://schemas.microsoft.com/office/powerpoint/2010/main" val="1036500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Frank; Time hack 3 min</a:t>
            </a:r>
          </a:p>
          <a:p>
            <a:endParaRPr lang="en-US"/>
          </a:p>
          <a:p>
            <a:r>
              <a:rPr lang="en-US" sz="1200">
                <a:latin typeface="Arial"/>
                <a:cs typeface="Arial"/>
              </a:rPr>
              <a:t>Organizations should establish and sustain a Digital Engineering Ecosystem (DEE) that interconnects the infrastructure, environment, and methodology (process, methods, and tools). The DEE should enhance the capability to collaborate across organizations, engineering disciplines, and physical locations.</a:t>
            </a:r>
            <a:endParaRPr lang="en-US" sz="1200"/>
          </a:p>
          <a:p>
            <a:endParaRPr lang="en-US" sz="1200">
              <a:latin typeface="Arial"/>
              <a:cs typeface="Arial"/>
            </a:endParaRPr>
          </a:p>
          <a:p>
            <a:r>
              <a:rPr lang="en-US" sz="1200">
                <a:latin typeface="Arial"/>
                <a:cs typeface="Arial"/>
              </a:rPr>
              <a:t>Organizations should develop and/or leverage existing enterprise-level resources to establish and sustain a secure DEE. This includes adequate computing and IT infrastructure, model, data, and simulation interoperability; and the configuration and security management of data using digital engineering processes and methods that help solve the Department’s hardest analytical problems.</a:t>
            </a:r>
          </a:p>
          <a:p>
            <a:endParaRPr lang="en-US" sz="1200">
              <a:latin typeface="Arial"/>
              <a:cs typeface="Arial"/>
            </a:endParaRPr>
          </a:p>
          <a:p>
            <a:r>
              <a:rPr lang="en-US" sz="1200">
                <a:latin typeface="Arial"/>
                <a:cs typeface="Arial"/>
              </a:rPr>
              <a:t>Organizations should foster an environment that supports innovation and should establish a systematic DE maturation approach to drive continuous improvements in the establishment and use of the DEE in practice and promotes continuous prototyping and experimentation.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Note:  Please prepare antidotes for each of these: Not just DoD; talk about Tesla, Ford, Goodyear, others…  </a:t>
            </a:r>
            <a:r>
              <a:rPr lang="en-US" err="1">
                <a:latin typeface="Arial"/>
                <a:cs typeface="Arial"/>
              </a:rPr>
              <a:t>i.e</a:t>
            </a:r>
            <a:r>
              <a:rPr lang="en-US">
                <a:latin typeface="Arial"/>
                <a:cs typeface="Arial"/>
              </a:rPr>
              <a:t>  Tell a story and not just read the fundamentals</a:t>
            </a:r>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34</a:t>
            </a:fld>
            <a:endParaRPr lang="en-US"/>
          </a:p>
        </p:txBody>
      </p:sp>
    </p:spTree>
    <p:extLst>
      <p:ext uri="{BB962C8B-B14F-4D97-AF65-F5344CB8AC3E}">
        <p14:creationId xmlns:p14="http://schemas.microsoft.com/office/powerpoint/2010/main" val="1958010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Frank; Time Hack: 1 min</a:t>
            </a:r>
          </a:p>
          <a:p>
            <a:endParaRPr lang="en-US"/>
          </a:p>
          <a:p>
            <a:r>
              <a:rPr lang="en-US"/>
              <a:t>Review objectives</a:t>
            </a:r>
          </a:p>
        </p:txBody>
      </p:sp>
      <p:sp>
        <p:nvSpPr>
          <p:cNvPr id="4" name="Slide Number Placeholder 3"/>
          <p:cNvSpPr>
            <a:spLocks noGrp="1"/>
          </p:cNvSpPr>
          <p:nvPr>
            <p:ph type="sldNum" sz="quarter" idx="5"/>
          </p:nvPr>
        </p:nvSpPr>
        <p:spPr/>
        <p:txBody>
          <a:bodyPr/>
          <a:lstStyle/>
          <a:p>
            <a:fld id="{5A71845D-0BBA-4FDB-B5C9-5392FA405068}" type="slidenum">
              <a:rPr lang="en-US" smtClean="0"/>
              <a:t>3</a:t>
            </a:fld>
            <a:endParaRPr lang="en-US"/>
          </a:p>
        </p:txBody>
      </p:sp>
    </p:spTree>
    <p:extLst>
      <p:ext uri="{BB962C8B-B14F-4D97-AF65-F5344CB8AC3E}">
        <p14:creationId xmlns:p14="http://schemas.microsoft.com/office/powerpoint/2010/main" val="2516083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Frank; Time hack 3 min</a:t>
            </a:r>
          </a:p>
          <a:p>
            <a:endParaRPr lang="en-US"/>
          </a:p>
          <a:p>
            <a:r>
              <a:rPr lang="en-US" sz="1200">
                <a:latin typeface="Arial"/>
                <a:cs typeface="Arial"/>
              </a:rPr>
              <a:t>Organizations should understand the digital engineering knowledge, skills, and abilities needed for each occupational discipline. Organizations should train or acquire their personnel appropriately to address the knowledge gaps and expertise needed.</a:t>
            </a:r>
            <a:endParaRPr lang="en-US" sz="1200"/>
          </a:p>
          <a:p>
            <a:endParaRPr lang="en-US" sz="1200">
              <a:latin typeface="Arial"/>
              <a:cs typeface="Arial"/>
            </a:endParaRPr>
          </a:p>
          <a:p>
            <a:r>
              <a:rPr lang="en-US" sz="1200">
                <a:latin typeface="Arial"/>
                <a:cs typeface="Arial"/>
              </a:rPr>
              <a:t>Organizations should identify digital engineering knowledge transfer and personnel exchange opportunities (e.g., mentoring, apprenticeships, industry sharing forums, best practices, success stories, etc.) to mature the workforces’ digital engineering knowledge, and accelerate digital transformation within the enterprise. </a:t>
            </a:r>
          </a:p>
          <a:p>
            <a:endParaRPr lang="en-US" sz="1200">
              <a:latin typeface="Arial"/>
              <a:cs typeface="Arial"/>
            </a:endParaRPr>
          </a:p>
          <a:p>
            <a:r>
              <a:rPr lang="en-US" sz="1200">
                <a:latin typeface="Arial"/>
                <a:cs typeface="Arial"/>
              </a:rPr>
              <a:t>Organizations should build leadership advocacy for Digital Engineering initiatives, set organizational goals, establish quality expectations for the workforce, and quantitatively assess the digital engineering value being realized.</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Note:  Please prepare antidotes for each of these: Not just DoD; talk about Tesla, Ford, Goodyear, others…  </a:t>
            </a:r>
            <a:r>
              <a:rPr lang="en-US" err="1">
                <a:latin typeface="Arial"/>
                <a:cs typeface="Arial"/>
              </a:rPr>
              <a:t>i.e</a:t>
            </a:r>
            <a:r>
              <a:rPr lang="en-US">
                <a:latin typeface="Arial"/>
                <a:cs typeface="Arial"/>
              </a:rPr>
              <a:t>  Tell a story and not just read the fundamentals</a:t>
            </a:r>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35</a:t>
            </a:fld>
            <a:endParaRPr lang="en-US"/>
          </a:p>
        </p:txBody>
      </p:sp>
    </p:spTree>
    <p:extLst>
      <p:ext uri="{BB962C8B-B14F-4D97-AF65-F5344CB8AC3E}">
        <p14:creationId xmlns:p14="http://schemas.microsoft.com/office/powerpoint/2010/main" val="4268695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Environment</a:t>
            </a:r>
            <a:endParaRPr lang="en-US"/>
          </a:p>
          <a:p>
            <a:pPr marL="608965" lvl="1"/>
            <a:r>
              <a:rPr lang="en-US"/>
              <a:t>Implements Integrated model-centric workflows for all engineering disciplines, while maximizing automation of engineering methods &amp; processes throughout all program life-cycles.  Encompasses a flexible ecosystem that is operated &amp; sustained to support autonomous engineering &amp; program artifact generation.</a:t>
            </a:r>
          </a:p>
          <a:p>
            <a:r>
              <a:rPr lang="en-US" b="1"/>
              <a:t>Infrastructure</a:t>
            </a:r>
            <a:endParaRPr lang="en-US"/>
          </a:p>
          <a:p>
            <a:pPr marL="608965" lvl="1"/>
            <a:r>
              <a:rPr lang="en-US"/>
              <a:t>Inclusive of all IT hardware equipment computing power, IT software backbones/backends and tool applications. This includes IT network topologies that provide flexible connectivity, extensibility, expansion and seamless multi-user and organizational Interoperability.</a:t>
            </a:r>
          </a:p>
          <a:p>
            <a:r>
              <a:rPr lang="en-US" b="1"/>
              <a:t>Data Exchange and Storage</a:t>
            </a:r>
            <a:endParaRPr lang="en-US"/>
          </a:p>
          <a:p>
            <a:pPr marL="608965" lvl="1"/>
            <a:r>
              <a:rPr lang="en-US"/>
              <a:t>Management, curation, storing and sharing of information inclusive of models, applications data and artifacts.  Implemented within an infrastructure of high speed throughput, data broker and translation handoff between engineering tools, to promote a contiguous exchange and storing of all data.</a:t>
            </a:r>
          </a:p>
          <a:p>
            <a:r>
              <a:rPr lang="en-US" b="1"/>
              <a:t>Security</a:t>
            </a:r>
            <a:endParaRPr lang="en-US"/>
          </a:p>
          <a:p>
            <a:pPr marL="608965" lvl="1"/>
            <a:r>
              <a:rPr lang="en-US"/>
              <a:t>Encompasses all access control, information assurance and cyber-security aspects regarding multi-classification environments at all appropriate classifications.</a:t>
            </a:r>
          </a:p>
          <a:p>
            <a:r>
              <a:rPr lang="en-US" b="1"/>
              <a:t>Collaboration</a:t>
            </a:r>
            <a:endParaRPr lang="en-US"/>
          </a:p>
          <a:p>
            <a:pPr marL="608965" lvl="1"/>
            <a:r>
              <a:rPr lang="en-US"/>
              <a:t>Collaborative tools and initiatives across users, stakeholders, services, engineering disciplines, enterprises throughout all development, production, deployment and sustainment lifecycle phases.</a:t>
            </a:r>
          </a:p>
          <a:p>
            <a:r>
              <a:rPr lang="en-US" b="1"/>
              <a:t>Advanced Technologies and Innovations</a:t>
            </a:r>
            <a:endParaRPr lang="en-US"/>
          </a:p>
          <a:p>
            <a:pPr marL="608965" lvl="1"/>
            <a:r>
              <a:rPr lang="en-US"/>
              <a:t>Intelligent applications that enable rigorous development of new and future innovative approaches to  DEVOPs, prototyping, automated testing, and cross domain traceability.</a:t>
            </a:r>
          </a:p>
        </p:txBody>
      </p:sp>
      <p:sp>
        <p:nvSpPr>
          <p:cNvPr id="4" name="Slide Number Placeholder 3"/>
          <p:cNvSpPr>
            <a:spLocks noGrp="1"/>
          </p:cNvSpPr>
          <p:nvPr>
            <p:ph type="sldNum" sz="quarter" idx="5"/>
          </p:nvPr>
        </p:nvSpPr>
        <p:spPr/>
        <p:txBody>
          <a:bodyPr/>
          <a:lstStyle/>
          <a:p>
            <a:fld id="{85D9B890-3B6E-417C-BD92-47816D5AB620}" type="slidenum">
              <a:rPr lang="en-US"/>
              <a:pPr/>
              <a:t>36</a:t>
            </a:fld>
            <a:endParaRPr lang="en-US"/>
          </a:p>
        </p:txBody>
      </p:sp>
    </p:spTree>
    <p:extLst>
      <p:ext uri="{BB962C8B-B14F-4D97-AF65-F5344CB8AC3E}">
        <p14:creationId xmlns:p14="http://schemas.microsoft.com/office/powerpoint/2010/main" val="604657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Frank; Time hack 3 min</a:t>
            </a:r>
          </a:p>
          <a:p>
            <a:endParaRPr lang="en-US"/>
          </a:p>
          <a:p>
            <a:pPr algn="l"/>
            <a:r>
              <a:rPr lang="en-US" b="0" i="0">
                <a:solidFill>
                  <a:srgbClr val="333333"/>
                </a:solidFill>
                <a:effectLst/>
                <a:latin typeface="Source Sans Pro" panose="020B0503030403020204" pitchFamily="34" charset="0"/>
              </a:rPr>
              <a:t>The U.S. Department of Defense (DoD) has been actively working to implement a digital engineering strategy across its various branches and agencies. The goal of this strategy is to leverage advanced digital technologies and methodologies to enhance the efficiency, effectiveness, and speed of the defense acquisition process, from concept development to sustainment.</a:t>
            </a:r>
          </a:p>
          <a:p>
            <a:pPr algn="l"/>
            <a:br>
              <a:rPr lang="en-US" b="0" i="0">
                <a:solidFill>
                  <a:srgbClr val="333333"/>
                </a:solidFill>
                <a:effectLst/>
                <a:latin typeface="Source Sans Pro" panose="020B0503030403020204" pitchFamily="34" charset="0"/>
              </a:rPr>
            </a:br>
            <a:endParaRPr lang="en-US" b="0" i="0">
              <a:solidFill>
                <a:srgbClr val="333333"/>
              </a:solidFill>
              <a:effectLst/>
              <a:latin typeface="Source Sans Pro" panose="020B0503030403020204" pitchFamily="34" charset="0"/>
            </a:endParaRPr>
          </a:p>
          <a:p>
            <a:pPr algn="l"/>
            <a:r>
              <a:rPr lang="en-US" b="0" i="0">
                <a:solidFill>
                  <a:srgbClr val="333333"/>
                </a:solidFill>
                <a:effectLst/>
                <a:latin typeface="Source Sans Pro" panose="020B0503030403020204" pitchFamily="34" charset="0"/>
              </a:rPr>
              <a:t>Here are some key aspects of the DoD's efforts in implementing the digital engineering strategy:</a:t>
            </a:r>
          </a:p>
          <a:p>
            <a:pPr algn="l"/>
            <a:br>
              <a:rPr lang="en-US" b="0" i="0">
                <a:solidFill>
                  <a:srgbClr val="333333"/>
                </a:solidFill>
                <a:effectLst/>
                <a:latin typeface="Source Sans Pro" panose="020B0503030403020204" pitchFamily="34" charset="0"/>
              </a:rPr>
            </a:br>
            <a:endParaRPr lang="en-US" b="0" i="0">
              <a:solidFill>
                <a:srgbClr val="333333"/>
              </a:solidFill>
              <a:effectLst/>
              <a:latin typeface="Source Sans Pro" panose="020B0503030403020204" pitchFamily="34" charset="0"/>
            </a:endParaRPr>
          </a:p>
          <a:p>
            <a:pPr algn="l">
              <a:buFont typeface="+mj-lt"/>
              <a:buAutoNum type="arabicPeriod"/>
            </a:pPr>
            <a:r>
              <a:rPr lang="en-US" b="0" i="0">
                <a:solidFill>
                  <a:srgbClr val="333333"/>
                </a:solidFill>
                <a:effectLst/>
                <a:latin typeface="inherit"/>
              </a:rPr>
              <a:t>Digital Model-Based Engineering (MBE): The DoD is promoting the adoption of digital MBE practices, which involve creating and managing a digital representation of a system throughout its lifecycle. This includes capturing requirements, design information, simulation models, and other relevant data in a digital format, allowing for better communication and understanding among stakeholders.</a:t>
            </a:r>
          </a:p>
          <a:p>
            <a:pPr algn="l">
              <a:buFont typeface="+mj-lt"/>
              <a:buAutoNum type="arabicPeriod"/>
            </a:pPr>
            <a:endParaRPr lang="en-US" b="0" i="0">
              <a:solidFill>
                <a:srgbClr val="333333"/>
              </a:solidFill>
              <a:effectLst/>
              <a:latin typeface="inherit"/>
            </a:endParaRPr>
          </a:p>
          <a:p>
            <a:pPr algn="l">
              <a:buFont typeface="+mj-lt"/>
              <a:buAutoNum type="arabicPeriod"/>
            </a:pPr>
            <a:r>
              <a:rPr lang="en-US" b="0" i="0">
                <a:solidFill>
                  <a:srgbClr val="333333"/>
                </a:solidFill>
                <a:effectLst/>
                <a:latin typeface="inherit"/>
              </a:rPr>
              <a:t>Modeling and Simulation: The DoD is investing in advanced modeling and simulation capabilities to support the digital engineering strategy. This includes the development of high-fidelity virtual environments and virtual prototypes that enable testing and evaluation of systems before physical prototypes are built. These simulations help identify and address potential issues early in the acquisition process, saving time and resources.</a:t>
            </a:r>
          </a:p>
          <a:p>
            <a:pPr algn="l">
              <a:buFont typeface="+mj-lt"/>
              <a:buAutoNum type="arabicPeriod"/>
            </a:pPr>
            <a:endParaRPr lang="en-US" b="0" i="0">
              <a:solidFill>
                <a:srgbClr val="333333"/>
              </a:solidFill>
              <a:effectLst/>
              <a:latin typeface="inherit"/>
            </a:endParaRPr>
          </a:p>
          <a:p>
            <a:pPr algn="l">
              <a:buFont typeface="+mj-lt"/>
              <a:buAutoNum type="arabicPeriod"/>
            </a:pPr>
            <a:r>
              <a:rPr lang="en-US" b="0" i="0">
                <a:solidFill>
                  <a:srgbClr val="333333"/>
                </a:solidFill>
                <a:effectLst/>
                <a:latin typeface="inherit"/>
              </a:rPr>
              <a:t>Data-Driven Decision-Making: The DoD recognizes the value of data in driving decision-making processes. Efforts are underway to improve data collection, management, and analysis, enabling more informed decision-making at all levels. This includes leveraging artificial intelligence (AI) and machine learning (ML) techniques to derive insights from vast amounts of data and support predictive analytics.</a:t>
            </a:r>
          </a:p>
          <a:p>
            <a:pPr algn="l">
              <a:buFont typeface="+mj-lt"/>
              <a:buAutoNum type="arabicPeriod"/>
            </a:pPr>
            <a:endParaRPr lang="en-US" b="0" i="0">
              <a:solidFill>
                <a:srgbClr val="333333"/>
              </a:solidFill>
              <a:effectLst/>
              <a:latin typeface="inherit"/>
            </a:endParaRPr>
          </a:p>
          <a:p>
            <a:pPr algn="l">
              <a:buFont typeface="+mj-lt"/>
              <a:buAutoNum type="arabicPeriod"/>
            </a:pPr>
            <a:r>
              <a:rPr lang="en-US" b="0" i="0">
                <a:solidFill>
                  <a:srgbClr val="333333"/>
                </a:solidFill>
                <a:effectLst/>
                <a:latin typeface="inherit"/>
              </a:rPr>
              <a:t>Interoperability and Open Standards: To facilitate collaboration and data exchange across different defense organizations, the DoD is working to establish common data standards and interoperability frameworks. This allows for seamless integration of digital models and information between different stakeholders, ensuring a unified and consistent approach to digital engineering.</a:t>
            </a:r>
          </a:p>
          <a:p>
            <a:pPr algn="l">
              <a:buFont typeface="+mj-lt"/>
              <a:buAutoNum type="arabicPeriod"/>
            </a:pPr>
            <a:endParaRPr lang="en-US" b="0" i="0">
              <a:solidFill>
                <a:srgbClr val="333333"/>
              </a:solidFill>
              <a:effectLst/>
              <a:latin typeface="inherit"/>
            </a:endParaRPr>
          </a:p>
          <a:p>
            <a:pPr algn="l">
              <a:buFont typeface="+mj-lt"/>
              <a:buAutoNum type="arabicPeriod"/>
            </a:pPr>
            <a:r>
              <a:rPr lang="en-US" b="0" i="0">
                <a:solidFill>
                  <a:srgbClr val="333333"/>
                </a:solidFill>
                <a:effectLst/>
                <a:latin typeface="inherit"/>
              </a:rPr>
              <a:t>Training and Workforce Development: The DoD recognizes the need to develop a skilled workforce capable of leveraging digital engineering tools and methodologies. Efforts are being made to provide training and education programs to defense personnel, equipping them with the necessary skills to effectively implement digital engineering practices.</a:t>
            </a:r>
          </a:p>
          <a:p>
            <a:pPr algn="l">
              <a:buFont typeface="+mj-lt"/>
              <a:buAutoNum type="arabicPeriod"/>
            </a:pPr>
            <a:endParaRPr lang="en-US" b="0" i="0">
              <a:solidFill>
                <a:srgbClr val="333333"/>
              </a:solidFill>
              <a:effectLst/>
              <a:latin typeface="inherit"/>
            </a:endParaRPr>
          </a:p>
          <a:p>
            <a:pPr algn="l">
              <a:buFont typeface="+mj-lt"/>
              <a:buAutoNum type="arabicPeriod"/>
            </a:pPr>
            <a:r>
              <a:rPr lang="en-US" b="0" i="0">
                <a:solidFill>
                  <a:srgbClr val="333333"/>
                </a:solidFill>
                <a:effectLst/>
                <a:latin typeface="inherit"/>
              </a:rPr>
              <a:t>Partnerships and Industry Engagement: The DoD is actively engaging with industry partners and academia to foster innovation and advance digital engineering capabilities. Collaboration with industry leaders allows the DoD to leverage commercial best practices and cutting-edge technologies, accelerating the implementation of digital engineering across the defense acquisition enterprise.</a:t>
            </a:r>
          </a:p>
          <a:p>
            <a:pPr algn="l"/>
            <a:br>
              <a:rPr lang="en-US" b="0" i="0">
                <a:solidFill>
                  <a:srgbClr val="333333"/>
                </a:solidFill>
                <a:effectLst/>
                <a:latin typeface="Source Sans Pro" panose="020B0503030403020204" pitchFamily="34" charset="0"/>
              </a:rPr>
            </a:br>
            <a:endParaRPr lang="en-US" b="0" i="0">
              <a:solidFill>
                <a:srgbClr val="333333"/>
              </a:solidFill>
              <a:effectLst/>
              <a:latin typeface="Source Sans Pro" panose="020B0503030403020204" pitchFamily="34" charset="0"/>
            </a:endParaRPr>
          </a:p>
          <a:p>
            <a:pPr algn="l"/>
            <a:r>
              <a:rPr lang="en-US" b="0" i="0">
                <a:solidFill>
                  <a:srgbClr val="333333"/>
                </a:solidFill>
                <a:effectLst/>
                <a:latin typeface="Source Sans Pro" panose="020B0503030403020204" pitchFamily="34" charset="0"/>
              </a:rPr>
              <a:t>These efforts by the DoD highlight its commitment to modernizing defense acquisition processes through digital engineering. By leveraging advanced technologies and methodologies, the DoD aims to enhance system performance, reduce costs, and accelerate the delivery of capabilities to the warfighter.</a:t>
            </a:r>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37</a:t>
            </a:fld>
            <a:endParaRPr lang="en-US"/>
          </a:p>
        </p:txBody>
      </p:sp>
    </p:spTree>
    <p:extLst>
      <p:ext uri="{BB962C8B-B14F-4D97-AF65-F5344CB8AC3E}">
        <p14:creationId xmlns:p14="http://schemas.microsoft.com/office/powerpoint/2010/main" val="4100885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Graphic airplanes – Baldwin</a:t>
            </a:r>
            <a:r>
              <a:rPr lang="en-US" baseline="0"/>
              <a:t> saving money</a:t>
            </a:r>
            <a:endParaRPr lang="en-US"/>
          </a:p>
        </p:txBody>
      </p:sp>
      <p:sp>
        <p:nvSpPr>
          <p:cNvPr id="4" name="Slide Number Placeholder 3"/>
          <p:cNvSpPr>
            <a:spLocks noGrp="1"/>
          </p:cNvSpPr>
          <p:nvPr>
            <p:ph type="sldNum" sz="quarter" idx="10"/>
          </p:nvPr>
        </p:nvSpPr>
        <p:spPr/>
        <p:txBody>
          <a:bodyPr/>
          <a:lstStyle/>
          <a:p>
            <a:fld id="{5A71845D-0BBA-4FDB-B5C9-5392FA405068}" type="slidenum">
              <a:rPr lang="en-US" smtClean="0"/>
              <a:t>38</a:t>
            </a:fld>
            <a:endParaRPr lang="en-US"/>
          </a:p>
        </p:txBody>
      </p:sp>
    </p:spTree>
    <p:extLst>
      <p:ext uri="{BB962C8B-B14F-4D97-AF65-F5344CB8AC3E}">
        <p14:creationId xmlns:p14="http://schemas.microsoft.com/office/powerpoint/2010/main" val="1718535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Daniel Content Here JFAC TRMC DTE&amp;A stuff</a:t>
            </a:r>
          </a:p>
          <a:p>
            <a:r>
              <a:rPr lang="en-US"/>
              <a:t>Mission engineering guidebook – NDIA SE conference 2023 aligning </a:t>
            </a:r>
            <a:r>
              <a:rPr lang="en-US" err="1"/>
              <a:t>m&amp;s</a:t>
            </a:r>
            <a:r>
              <a:rPr lang="en-US"/>
              <a:t> at OSD </a:t>
            </a:r>
          </a:p>
          <a:p>
            <a:r>
              <a:rPr lang="en-US"/>
              <a:t>Testing as a continuum</a:t>
            </a:r>
            <a:r>
              <a:rPr lang="en-US" baseline="0"/>
              <a:t> graphic</a:t>
            </a:r>
          </a:p>
          <a:p>
            <a:r>
              <a:rPr lang="en-US" baseline="0" err="1"/>
              <a:t>Trmc</a:t>
            </a:r>
            <a:r>
              <a:rPr lang="en-US" baseline="0"/>
              <a:t> and </a:t>
            </a:r>
            <a:r>
              <a:rPr lang="en-US" baseline="0" err="1"/>
              <a:t>jfac</a:t>
            </a:r>
            <a:r>
              <a:rPr lang="en-US" baseline="0"/>
              <a:t> in chat with </a:t>
            </a:r>
            <a:r>
              <a:rPr lang="en-US" baseline="0" err="1"/>
              <a:t>daniel</a:t>
            </a:r>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39</a:t>
            </a:fld>
            <a:endParaRPr lang="en-US"/>
          </a:p>
        </p:txBody>
      </p:sp>
    </p:spTree>
    <p:extLst>
      <p:ext uri="{BB962C8B-B14F-4D97-AF65-F5344CB8AC3E}">
        <p14:creationId xmlns:p14="http://schemas.microsoft.com/office/powerpoint/2010/main" val="9133912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atin typeface="Arial"/>
                <a:cs typeface="Arial"/>
              </a:rPr>
              <a:t>Quad chart steal from Univ. of AZ (ask Dan)</a:t>
            </a:r>
            <a:br>
              <a:rPr lang="en-US">
                <a:latin typeface="Arial"/>
                <a:cs typeface="Arial"/>
              </a:rPr>
            </a:br>
            <a:r>
              <a:rPr lang="en-US">
                <a:latin typeface="Arial"/>
                <a:cs typeface="Arial"/>
              </a:rPr>
              <a:t>- </a:t>
            </a:r>
            <a:endParaRPr lang="en-US"/>
          </a:p>
          <a:p>
            <a:pPr marL="0" indent="0">
              <a:buNone/>
            </a:pPr>
            <a:r>
              <a:rPr lang="en-US">
                <a:latin typeface="Arial"/>
                <a:cs typeface="Arial"/>
              </a:rPr>
              <a:t>NASA (Ask Dan)</a:t>
            </a:r>
          </a:p>
          <a:p>
            <a:pPr marL="0" indent="0">
              <a:buNone/>
            </a:pPr>
            <a:r>
              <a:rPr lang="en-US">
                <a:latin typeface="Arial"/>
                <a:cs typeface="Arial"/>
              </a:rPr>
              <a:t> - </a:t>
            </a:r>
            <a:r>
              <a:rPr lang="en-US" err="1">
                <a:latin typeface="Arial"/>
                <a:cs typeface="Arial"/>
              </a:rPr>
              <a:t>digi</a:t>
            </a:r>
            <a:r>
              <a:rPr lang="en-US">
                <a:latin typeface="Arial"/>
                <a:cs typeface="Arial"/>
              </a:rPr>
              <a:t> </a:t>
            </a:r>
            <a:r>
              <a:rPr lang="en-US" err="1">
                <a:latin typeface="Arial"/>
                <a:cs typeface="Arial"/>
              </a:rPr>
              <a:t>impl</a:t>
            </a:r>
            <a:r>
              <a:rPr lang="en-US">
                <a:latin typeface="Arial"/>
                <a:cs typeface="Arial"/>
              </a:rPr>
              <a:t> and DE</a:t>
            </a:r>
          </a:p>
          <a:p>
            <a:pPr marL="0" indent="0">
              <a:buNone/>
            </a:pPr>
            <a:br>
              <a:rPr lang="en-US">
                <a:latin typeface="Arial"/>
                <a:cs typeface="Arial"/>
              </a:rPr>
            </a:br>
            <a:r>
              <a:rPr lang="en-US">
                <a:latin typeface="Arial"/>
                <a:cs typeface="Arial"/>
              </a:rPr>
              <a:t>SERC</a:t>
            </a:r>
          </a:p>
          <a:p>
            <a:pPr marL="0" indent="0">
              <a:buNone/>
            </a:pPr>
            <a:r>
              <a:rPr lang="en-US">
                <a:latin typeface="Arial"/>
                <a:cs typeface="Arial"/>
              </a:rPr>
              <a:t> - Emily has slide</a:t>
            </a:r>
          </a:p>
          <a:p>
            <a:pPr marL="0" indent="0">
              <a:buNone/>
            </a:pPr>
            <a:br>
              <a:rPr lang="en-US">
                <a:latin typeface="Arial"/>
                <a:cs typeface="Arial"/>
              </a:rPr>
            </a:br>
            <a:r>
              <a:rPr lang="en-US">
                <a:latin typeface="Arial"/>
                <a:cs typeface="Arial"/>
              </a:rPr>
              <a:t>NIAR - </a:t>
            </a:r>
            <a:r>
              <a:rPr lang="en-US" err="1">
                <a:latin typeface="Arial"/>
                <a:cs typeface="Arial"/>
              </a:rPr>
              <a:t>witchita</a:t>
            </a:r>
            <a:r>
              <a:rPr lang="en-US">
                <a:latin typeface="Arial"/>
                <a:cs typeface="Arial"/>
              </a:rPr>
              <a:t> state digital twins 3d scanning </a:t>
            </a:r>
            <a:endParaRPr lang="en-US"/>
          </a:p>
          <a:p>
            <a:pPr marL="0" indent="0">
              <a:buNone/>
            </a:pPr>
            <a:r>
              <a:rPr lang="en-US">
                <a:latin typeface="Arial"/>
                <a:cs typeface="Arial"/>
              </a:rPr>
              <a:t> -</a:t>
            </a:r>
            <a:r>
              <a:rPr lang="en-US" i="1">
                <a:latin typeface="Arial"/>
                <a:cs typeface="Arial"/>
              </a:rPr>
              <a:t>Celia Tseng DS </a:t>
            </a:r>
            <a:endParaRPr lang="en-US"/>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40</a:t>
            </a:fld>
            <a:endParaRPr lang="en-US"/>
          </a:p>
        </p:txBody>
      </p:sp>
    </p:spTree>
    <p:extLst>
      <p:ext uri="{BB962C8B-B14F-4D97-AF65-F5344CB8AC3E}">
        <p14:creationId xmlns:p14="http://schemas.microsoft.com/office/powerpoint/2010/main" val="13598500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Graphic support to polish this up- change this graphic with stock photography with similar subject matter</a:t>
            </a:r>
          </a:p>
          <a:p>
            <a:endParaRPr lang="en-US">
              <a:ea typeface="Calibri"/>
              <a:cs typeface="Calibri"/>
            </a:endParaRPr>
          </a:p>
          <a:p>
            <a:r>
              <a:rPr lang="en-US"/>
              <a:t>Brian Rismiller graphic designer, helped us prev. on graphics for the DEBoK with this type of DOD-imagry / photography - so it might be that he / or there might be photography avail to designers for use on slide 22.</a:t>
            </a:r>
            <a:endParaRPr lang="en-US">
              <a:ea typeface="Calibri"/>
              <a:cs typeface="Calibri"/>
            </a:endParaRPr>
          </a:p>
        </p:txBody>
      </p:sp>
      <p:sp>
        <p:nvSpPr>
          <p:cNvPr id="4" name="Slide Number Placeholder 3"/>
          <p:cNvSpPr>
            <a:spLocks noGrp="1"/>
          </p:cNvSpPr>
          <p:nvPr>
            <p:ph type="sldNum" sz="quarter" idx="5"/>
          </p:nvPr>
        </p:nvSpPr>
        <p:spPr/>
        <p:txBody>
          <a:bodyPr/>
          <a:lstStyle/>
          <a:p>
            <a:fld id="{16B42377-0B7B-4CDA-8B4B-6ADEAD4FB165}" type="slidenum">
              <a:rPr lang="en-US"/>
              <a:t>41</a:t>
            </a:fld>
            <a:endParaRPr lang="en-US"/>
          </a:p>
        </p:txBody>
      </p:sp>
    </p:spTree>
    <p:extLst>
      <p:ext uri="{BB962C8B-B14F-4D97-AF65-F5344CB8AC3E}">
        <p14:creationId xmlns:p14="http://schemas.microsoft.com/office/powerpoint/2010/main" val="2974108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1845D-0BBA-4FDB-B5C9-5392FA405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7786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Eating healthy does not stop world hunger </a:t>
            </a:r>
          </a:p>
        </p:txBody>
      </p:sp>
      <p:sp>
        <p:nvSpPr>
          <p:cNvPr id="4" name="Slide Number Placeholder 3"/>
          <p:cNvSpPr>
            <a:spLocks noGrp="1"/>
          </p:cNvSpPr>
          <p:nvPr>
            <p:ph type="sldNum" sz="quarter" idx="5"/>
          </p:nvPr>
        </p:nvSpPr>
        <p:spPr/>
        <p:txBody>
          <a:bodyPr/>
          <a:lstStyle/>
          <a:p>
            <a:fld id="{5A71845D-0BBA-4FDB-B5C9-5392FA405068}" type="slidenum">
              <a:rPr lang="en-US" smtClean="0"/>
              <a:t>44</a:t>
            </a:fld>
            <a:endParaRPr lang="en-US"/>
          </a:p>
        </p:txBody>
      </p:sp>
    </p:spTree>
    <p:extLst>
      <p:ext uri="{BB962C8B-B14F-4D97-AF65-F5344CB8AC3E}">
        <p14:creationId xmlns:p14="http://schemas.microsoft.com/office/powerpoint/2010/main" val="10917132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46</a:t>
            </a:fld>
            <a:endParaRPr lang="en-US"/>
          </a:p>
        </p:txBody>
      </p:sp>
    </p:spTree>
    <p:extLst>
      <p:ext uri="{BB962C8B-B14F-4D97-AF65-F5344CB8AC3E}">
        <p14:creationId xmlns:p14="http://schemas.microsoft.com/office/powerpoint/2010/main" val="1875391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Frank; Time hack 5 min</a:t>
            </a:r>
          </a:p>
          <a:p>
            <a:endParaRPr lang="en-US"/>
          </a:p>
          <a:p>
            <a:pPr algn="l"/>
            <a:r>
              <a:rPr lang="en-US">
                <a:solidFill>
                  <a:srgbClr val="374151"/>
                </a:solidFill>
                <a:effectLst/>
              </a:rPr>
              <a:t>We are in a great Power Competition against Russia and China.  DoD recognizes this competition as a significant challenge to its national security and has formulated strategies to address it.</a:t>
            </a:r>
            <a:endParaRPr lang="en-US">
              <a:effectLst/>
            </a:endParaRPr>
          </a:p>
          <a:p>
            <a:br>
              <a:rPr lang="en-US"/>
            </a:br>
            <a:r>
              <a:rPr lang="en-US">
                <a:solidFill>
                  <a:srgbClr val="374151"/>
                </a:solidFill>
                <a:effectLst/>
              </a:rPr>
              <a:t>The DoD's approach to Great Power Competition involves a comprehensive set of policies and actions aimed at maintaining U.S. military superiority, protecting American interests, and promoting stability and security in key regions around the world. The main focus of the DoD's GPC strategy is on countering the growing influence and assertiveness of China and Russia.</a:t>
            </a:r>
            <a:endParaRPr lang="en-US">
              <a:effectLst/>
            </a:endParaRPr>
          </a:p>
          <a:p>
            <a:br>
              <a:rPr lang="en-US"/>
            </a:br>
            <a:r>
              <a:rPr lang="en-US">
                <a:solidFill>
                  <a:srgbClr val="374151"/>
                </a:solidFill>
                <a:effectLst/>
              </a:rPr>
              <a:t>In the case of China, the DoD acknowledges the country's rapid economic growth, military modernization efforts, and its expanding global influence. The DoD's strategy seeks to deter China from challenging the established rules-based international order and safeguarding American interests and those of its allies and partners in the Indo-Pacific region. This includes strengthening alliances, partnerships, and security cooperation with regional countries, enhancing military capabilities, and increasing investments in advanced technologies.</a:t>
            </a:r>
            <a:endParaRPr lang="en-US">
              <a:effectLst/>
            </a:endParaRPr>
          </a:p>
          <a:p>
            <a:br>
              <a:rPr lang="en-US"/>
            </a:br>
            <a:r>
              <a:rPr lang="en-US">
                <a:solidFill>
                  <a:srgbClr val="374151"/>
                </a:solidFill>
                <a:effectLst/>
              </a:rPr>
              <a:t>Regarding Russia, the DoD recognizes its aggressive behavior, revisionist tendencies, and efforts to undermine U.S. and Western interests. The DoD's approach involves deterring Russian aggression, defending NATO allies and partners, and ensuring strategic stability. This includes maintaining a credible deterrent posture, enhancing NATO's defense and deterrence capabilities, and countering Russian malign activities such as cyberattacks and disinformation campaigns.</a:t>
            </a:r>
            <a:endParaRPr lang="en-US">
              <a:effectLst/>
            </a:endParaRPr>
          </a:p>
          <a:p>
            <a:endParaRPr lang="en-US"/>
          </a:p>
          <a:p>
            <a:pPr algn="l"/>
            <a:r>
              <a:rPr lang="en-US">
                <a:solidFill>
                  <a:srgbClr val="374151"/>
                </a:solidFill>
                <a:effectLst/>
              </a:rPr>
              <a:t>The DoD's Great Power Competition strategy also emphasizes the importance of innovation and technological superiority. It aims to harness advanced technologies, such as artificial intelligence, autonomous systems, and space capabilities, to enhance military readiness, improve decision-making processes, and maintain an edge over potential adversaries.</a:t>
            </a:r>
            <a:endParaRPr lang="en-US">
              <a:effectLst/>
            </a:endParaRPr>
          </a:p>
          <a:p>
            <a:pPr algn="l">
              <a:buFont typeface="Arial" panose="020B0604020202020204" pitchFamily="34" charset="0"/>
              <a:buChar char="•"/>
            </a:pPr>
            <a:r>
              <a:rPr lang="en-US">
                <a:solidFill>
                  <a:srgbClr val="374151"/>
                </a:solidFill>
                <a:effectLst/>
              </a:rPr>
              <a:t> Highlight Navy background; with the Russia demise, many considered US peerless; not so anymore</a:t>
            </a:r>
            <a:endParaRPr lang="en-US">
              <a:effectLst/>
            </a:endParaRPr>
          </a:p>
          <a:p>
            <a:pPr algn="l">
              <a:buFont typeface="Arial" panose="020B0604020202020204" pitchFamily="34" charset="0"/>
              <a:buChar char="•"/>
            </a:pPr>
            <a:r>
              <a:rPr lang="en-US">
                <a:solidFill>
                  <a:srgbClr val="374151"/>
                </a:solidFill>
                <a:effectLst/>
              </a:rPr>
              <a:t> Takes us too long to get tech into the hands of the warfighter</a:t>
            </a:r>
            <a:endParaRPr lang="en-US">
              <a:effectLst/>
            </a:endParaRPr>
          </a:p>
          <a:p>
            <a:pPr algn="l">
              <a:buFont typeface="Arial" panose="020B0604020202020204" pitchFamily="34" charset="0"/>
              <a:buChar char="•"/>
            </a:pPr>
            <a:r>
              <a:rPr lang="en-US">
                <a:solidFill>
                  <a:srgbClr val="374151"/>
                </a:solidFill>
                <a:effectLst/>
              </a:rPr>
              <a:t> Discuss the chart</a:t>
            </a:r>
            <a:endParaRPr lang="en-US">
              <a:effectLst/>
            </a:endParaRPr>
          </a:p>
          <a:p>
            <a:pPr marL="742950" lvl="1" indent="-285750" algn="l">
              <a:buFont typeface="Arial" panose="020B0604020202020204" pitchFamily="34" charset="0"/>
              <a:buChar char="•"/>
            </a:pPr>
            <a:r>
              <a:rPr lang="en-US">
                <a:solidFill>
                  <a:srgbClr val="374151"/>
                </a:solidFill>
                <a:effectLst/>
              </a:rPr>
              <a:t>The study recognized that transitioning innovative technologies from the research and development phase to actual deployment and utilization in the field is a complex process. It highlighted the need for a better understanding of the factors that influence the successful adoption and integration of DARPA-developed capabilities into military and commercial markets.</a:t>
            </a:r>
            <a:endParaRPr lang="en-US">
              <a:effectLst/>
            </a:endParaRPr>
          </a:p>
        </p:txBody>
      </p:sp>
      <p:sp>
        <p:nvSpPr>
          <p:cNvPr id="4" name="Slide Number Placeholder 3"/>
          <p:cNvSpPr>
            <a:spLocks noGrp="1"/>
          </p:cNvSpPr>
          <p:nvPr>
            <p:ph type="sldNum" sz="quarter" idx="5"/>
          </p:nvPr>
        </p:nvSpPr>
        <p:spPr/>
        <p:txBody>
          <a:bodyPr/>
          <a:lstStyle/>
          <a:p>
            <a:fld id="{5A71845D-0BBA-4FDB-B5C9-5392FA405068}" type="slidenum">
              <a:rPr lang="en-US" smtClean="0"/>
              <a:t>4</a:t>
            </a:fld>
            <a:endParaRPr lang="en-US"/>
          </a:p>
        </p:txBody>
      </p:sp>
    </p:spTree>
    <p:extLst>
      <p:ext uri="{BB962C8B-B14F-4D97-AF65-F5344CB8AC3E}">
        <p14:creationId xmlns:p14="http://schemas.microsoft.com/office/powerpoint/2010/main" val="3971036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Getting started resources</a:t>
            </a:r>
            <a:br>
              <a:rPr lang="en-US">
                <a:cs typeface="+mn-lt"/>
              </a:rPr>
            </a:br>
            <a:r>
              <a:rPr lang="en-US">
                <a:cs typeface="Calibri"/>
              </a:rPr>
              <a:t>Actions to the audience</a:t>
            </a:r>
          </a:p>
          <a:p>
            <a:r>
              <a:rPr lang="en-US">
                <a:cs typeface="Calibri"/>
              </a:rPr>
              <a:t>Behavior is for them to read the book</a:t>
            </a:r>
          </a:p>
          <a:p>
            <a:r>
              <a:rPr lang="en-US">
                <a:cs typeface="Calibri"/>
              </a:rPr>
              <a:t>Add in the benefit to reading this</a:t>
            </a:r>
          </a:p>
          <a:p>
            <a:r>
              <a:rPr lang="en-US">
                <a:cs typeface="Calibri"/>
              </a:rPr>
              <a:t>Quotes from team </a:t>
            </a:r>
            <a:r>
              <a:rPr lang="en-US" i="1">
                <a:cs typeface="Calibri"/>
              </a:rPr>
              <a:t>Critical do DE Transition... </a:t>
            </a:r>
            <a:endParaRPr lang="en-US">
              <a:cs typeface="Calibri"/>
            </a:endParaRPr>
          </a:p>
          <a:p>
            <a:endParaRPr lang="en-US" i="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A71845D-0BBA-4FDB-B5C9-5392FA405068}" type="slidenum">
              <a:rPr lang="en-US" smtClean="0"/>
              <a:t>47</a:t>
            </a:fld>
            <a:endParaRPr lang="en-US"/>
          </a:p>
        </p:txBody>
      </p:sp>
    </p:spTree>
    <p:extLst>
      <p:ext uri="{BB962C8B-B14F-4D97-AF65-F5344CB8AC3E}">
        <p14:creationId xmlns:p14="http://schemas.microsoft.com/office/powerpoint/2010/main" val="2597267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Reframe communication from practitioner to OSD </a:t>
            </a:r>
          </a:p>
          <a:p>
            <a:r>
              <a:rPr lang="en-US"/>
              <a:t>Understand funding and policies</a:t>
            </a:r>
          </a:p>
          <a:p>
            <a:r>
              <a:rPr lang="en-US">
                <a:latin typeface="Arial"/>
                <a:cs typeface="Arial"/>
              </a:rPr>
              <a:t>Change mindsets to fit the role </a:t>
            </a:r>
            <a:endParaRPr lang="en-US"/>
          </a:p>
          <a:p>
            <a:r>
              <a:rPr lang="en-US">
                <a:latin typeface="Arial"/>
                <a:cs typeface="Arial"/>
              </a:rPr>
              <a:t>Write VBA code to sync outlook calendars </a:t>
            </a:r>
            <a:endParaRPr lang="en-US"/>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48</a:t>
            </a:fld>
            <a:endParaRPr lang="en-US"/>
          </a:p>
        </p:txBody>
      </p:sp>
    </p:spTree>
    <p:extLst>
      <p:ext uri="{BB962C8B-B14F-4D97-AF65-F5344CB8AC3E}">
        <p14:creationId xmlns:p14="http://schemas.microsoft.com/office/powerpoint/2010/main" val="4207389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B21C4-2B9B-F98F-43BA-0BCDFF40E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DA2F2B-584E-E6C4-BBC2-03DB49B41B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BC6E42-E33E-E3B8-FA04-EAA371C035DA}"/>
              </a:ext>
            </a:extLst>
          </p:cNvPr>
          <p:cNvSpPr>
            <a:spLocks noGrp="1"/>
          </p:cNvSpPr>
          <p:nvPr>
            <p:ph type="body" idx="1"/>
          </p:nvPr>
        </p:nvSpPr>
        <p:spPr/>
        <p:txBody>
          <a:bodyPr/>
          <a:lstStyle/>
          <a:p>
            <a:r>
              <a:rPr lang="en-US"/>
              <a:t>How DEM&amp;S is advancing the ship</a:t>
            </a:r>
          </a:p>
        </p:txBody>
      </p:sp>
      <p:sp>
        <p:nvSpPr>
          <p:cNvPr id="4" name="Slide Number Placeholder 3">
            <a:extLst>
              <a:ext uri="{FF2B5EF4-FFF2-40B4-BE49-F238E27FC236}">
                <a16:creationId xmlns:a16="http://schemas.microsoft.com/office/drawing/2014/main" id="{AB3A443A-A113-274B-55F6-7BA95BC3DF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1845D-0BBA-4FDB-B5C9-5392FA405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4692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Frankl; Time hack 3 min</a:t>
            </a:r>
          </a:p>
        </p:txBody>
      </p:sp>
      <p:sp>
        <p:nvSpPr>
          <p:cNvPr id="4" name="Slide Number Placeholder 3"/>
          <p:cNvSpPr>
            <a:spLocks noGrp="1"/>
          </p:cNvSpPr>
          <p:nvPr>
            <p:ph type="sldNum" sz="quarter" idx="5"/>
          </p:nvPr>
        </p:nvSpPr>
        <p:spPr/>
        <p:txBody>
          <a:bodyPr/>
          <a:lstStyle/>
          <a:p>
            <a:fld id="{5A71845D-0BBA-4FDB-B5C9-5392FA405068}" type="slidenum">
              <a:rPr lang="en-US" smtClean="0"/>
              <a:t>51</a:t>
            </a:fld>
            <a:endParaRPr lang="en-US"/>
          </a:p>
        </p:txBody>
      </p:sp>
    </p:spTree>
    <p:extLst>
      <p:ext uri="{BB962C8B-B14F-4D97-AF65-F5344CB8AC3E}">
        <p14:creationId xmlns:p14="http://schemas.microsoft.com/office/powerpoint/2010/main" val="2534857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Frank; Time hack 3 min</a:t>
            </a:r>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52</a:t>
            </a:fld>
            <a:endParaRPr lang="en-US"/>
          </a:p>
        </p:txBody>
      </p:sp>
    </p:spTree>
    <p:extLst>
      <p:ext uri="{BB962C8B-B14F-4D97-AF65-F5344CB8AC3E}">
        <p14:creationId xmlns:p14="http://schemas.microsoft.com/office/powerpoint/2010/main" val="3419329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Frank; Time hack 2 min</a:t>
            </a:r>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53</a:t>
            </a:fld>
            <a:endParaRPr lang="en-US"/>
          </a:p>
        </p:txBody>
      </p:sp>
    </p:spTree>
    <p:extLst>
      <p:ext uri="{BB962C8B-B14F-4D97-AF65-F5344CB8AC3E}">
        <p14:creationId xmlns:p14="http://schemas.microsoft.com/office/powerpoint/2010/main" val="35245436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Frank and Frank; Time hack – 20 min</a:t>
            </a:r>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55</a:t>
            </a:fld>
            <a:endParaRPr lang="en-US"/>
          </a:p>
        </p:txBody>
      </p:sp>
    </p:spTree>
    <p:extLst>
      <p:ext uri="{BB962C8B-B14F-4D97-AF65-F5344CB8AC3E}">
        <p14:creationId xmlns:p14="http://schemas.microsoft.com/office/powerpoint/2010/main" val="1934959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a:t>Frank – Time Hack (3 min)</a:t>
            </a:r>
          </a:p>
          <a:p>
            <a:pPr marL="285750" indent="-285750">
              <a:buFont typeface="Arial,Sans-Serif"/>
              <a:buChar char="•"/>
            </a:pPr>
            <a:endParaRPr lang="en-US"/>
          </a:p>
          <a:p>
            <a:pPr marL="285750" indent="-285750">
              <a:buFont typeface="Arial,Sans-Serif"/>
              <a:buChar char="•"/>
            </a:pPr>
            <a:r>
              <a:rPr lang="en-US"/>
              <a:t>DE didn't happen over night</a:t>
            </a:r>
          </a:p>
          <a:p>
            <a:pPr marL="285750" indent="-285750">
              <a:buFont typeface="Arial,Sans-Serif"/>
              <a:buChar char="•"/>
            </a:pPr>
            <a:r>
              <a:rPr lang="en-US"/>
              <a:t>It has been evolving for decades</a:t>
            </a:r>
          </a:p>
          <a:p>
            <a:pPr marL="285750" indent="-285750">
              <a:buFont typeface="Arial,Sans-Serif"/>
              <a:buChar char="•"/>
            </a:pPr>
            <a:r>
              <a:rPr lang="en-US"/>
              <a:t>We released the DE Strategy – 4</a:t>
            </a:r>
            <a:r>
              <a:rPr lang="en-US" baseline="30000"/>
              <a:t>th</a:t>
            </a:r>
            <a:r>
              <a:rPr lang="en-US"/>
              <a:t> Industrial Revolution</a:t>
            </a:r>
          </a:p>
          <a:p>
            <a:pPr marL="285750" indent="-285750">
              <a:buFont typeface="Arial,Sans-Serif"/>
              <a:buChar char="•"/>
            </a:pPr>
            <a:r>
              <a:rPr lang="en-US"/>
              <a:t>Describe 4IR</a:t>
            </a:r>
          </a:p>
          <a:p>
            <a:pPr marL="742950" lvl="1" indent="-285750">
              <a:buFont typeface="Arial,Sans-Serif"/>
              <a:buChar char="•"/>
            </a:pPr>
            <a:r>
              <a:rPr lang="en-US" b="0" i="0">
                <a:solidFill>
                  <a:srgbClr val="374151"/>
                </a:solidFill>
                <a:effectLst/>
                <a:latin typeface="Source Sans Pro" panose="020B0503030403020204" pitchFamily="34" charset="0"/>
              </a:rPr>
              <a:t>The Fourth Industrial Revolution refers to the ongoing technological transformation of various industries and societies through the integration of advanced technologies. It builds upon the advancements made during the Third Industrial Revolution, which involved the widespread use of computers and the internet. The 4IR is characterized by the convergence of digital, physical, and biological systems, leading to unprecedented levels of automation, connectivity, and data-driven decision-making.</a:t>
            </a:r>
          </a:p>
          <a:p>
            <a:pPr marL="171450" indent="-171450" algn="l">
              <a:buFontTx/>
              <a:buChar char="-"/>
            </a:pPr>
            <a:r>
              <a:rPr lang="en-US" b="0" i="0">
                <a:solidFill>
                  <a:srgbClr val="333333"/>
                </a:solidFill>
                <a:effectLst/>
                <a:latin typeface="Source Sans Pro" panose="020B0503030403020204" pitchFamily="34" charset="0"/>
              </a:rPr>
              <a:t>5</a:t>
            </a:r>
            <a:r>
              <a:rPr lang="en-US" b="0" i="0" baseline="30000">
                <a:solidFill>
                  <a:srgbClr val="333333"/>
                </a:solidFill>
                <a:effectLst/>
                <a:latin typeface="Source Sans Pro" panose="020B0503030403020204" pitchFamily="34" charset="0"/>
              </a:rPr>
              <a:t>th</a:t>
            </a:r>
            <a:r>
              <a:rPr lang="en-US" b="0" i="0">
                <a:solidFill>
                  <a:srgbClr val="333333"/>
                </a:solidFill>
                <a:effectLst/>
                <a:latin typeface="Source Sans Pro" panose="020B0503030403020204" pitchFamily="34" charset="0"/>
              </a:rPr>
              <a:t> IR</a:t>
            </a:r>
          </a:p>
          <a:p>
            <a:pPr marL="628650" lvl="1" indent="-171450" algn="l">
              <a:buFontTx/>
              <a:buChar char="-"/>
            </a:pPr>
            <a:r>
              <a:rPr lang="en-US" b="0" i="0">
                <a:solidFill>
                  <a:srgbClr val="333333"/>
                </a:solidFill>
                <a:effectLst/>
                <a:latin typeface="Source Sans Pro" panose="020B0503030403020204" pitchFamily="34" charset="0"/>
              </a:rPr>
              <a:t>The Fifth Industrial Revolution (5IR) refers to the ongoing transformation of industries and society through the integration of advanced technologies, such as artificial intelligence (AI), robotics, blockchain, the Internet of Things (IoT), and other emerging technologies. It builds upon the previous industrial revolutions but emphasizes the convergence of digital and physical systems.  The 5IR aims to create a highly interconnected and intelligent world, where smart devices, machines, and systems communicate and collaborate seamlessly. It envisions a future characterized by increased automation, data-driven decision-making, and enhanced connectivity across industries, governments, and individuals.</a:t>
            </a:r>
          </a:p>
          <a:p>
            <a:pPr marL="285750" lvl="0" indent="-285750">
              <a:buFont typeface="Arial,Sans-Serif"/>
              <a:buChar char="•"/>
            </a:pPr>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5</a:t>
            </a:fld>
            <a:endParaRPr lang="en-US"/>
          </a:p>
        </p:txBody>
      </p:sp>
    </p:spTree>
    <p:extLst>
      <p:ext uri="{BB962C8B-B14F-4D97-AF65-F5344CB8AC3E}">
        <p14:creationId xmlns:p14="http://schemas.microsoft.com/office/powerpoint/2010/main" val="738447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Frank; Time hack 3 min</a:t>
            </a:r>
          </a:p>
        </p:txBody>
      </p:sp>
      <p:sp>
        <p:nvSpPr>
          <p:cNvPr id="4" name="Slide Number Placeholder 3"/>
          <p:cNvSpPr>
            <a:spLocks noGrp="1"/>
          </p:cNvSpPr>
          <p:nvPr>
            <p:ph type="sldNum" sz="quarter" idx="5"/>
          </p:nvPr>
        </p:nvSpPr>
        <p:spPr/>
        <p:txBody>
          <a:bodyPr/>
          <a:lstStyle/>
          <a:p>
            <a:fld id="{5A71845D-0BBA-4FDB-B5C9-5392FA405068}" type="slidenum">
              <a:rPr lang="en-US" smtClean="0"/>
              <a:t>6</a:t>
            </a:fld>
            <a:endParaRPr lang="en-US"/>
          </a:p>
        </p:txBody>
      </p:sp>
    </p:spTree>
    <p:extLst>
      <p:ext uri="{BB962C8B-B14F-4D97-AF65-F5344CB8AC3E}">
        <p14:creationId xmlns:p14="http://schemas.microsoft.com/office/powerpoint/2010/main" val="1953373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Frank – time hack 3 min</a:t>
            </a:r>
          </a:p>
          <a:p>
            <a:endParaRPr lang="en-US"/>
          </a:p>
          <a:p>
            <a:r>
              <a:rPr lang="en-US">
                <a:latin typeface="Arial"/>
                <a:cs typeface="Arial"/>
              </a:rPr>
              <a:t>See notes on previous slide and highlight bullets- Base document is Memorandum USD(R&amp;E) Technology Vision for an Era of Competition- Dated February 2022</a:t>
            </a:r>
            <a:endParaRPr lang="en-US">
              <a:cs typeface="Arial"/>
            </a:endParaRPr>
          </a:p>
          <a:p>
            <a:endParaRPr lang="en-US"/>
          </a:p>
          <a:p>
            <a:pPr algn="l"/>
            <a:r>
              <a:rPr lang="en-US">
                <a:effectLst/>
                <a:latin typeface="Arial"/>
                <a:cs typeface="Arial"/>
              </a:rPr>
              <a:t>The mission of the Office of the Secretary of Defense Research and Engineering (OSD R&amp;E) is to provide technological and scientific expertise to support the Department of Defense (DoD) in its mission to protect and defend the United States. OSD R&amp;E plays a critical role in advancing state-of-the-art capabilities and ensuring the technological superiority of the U.S. military.</a:t>
            </a:r>
          </a:p>
          <a:p>
            <a:br>
              <a:rPr lang="en-US">
                <a:cs typeface="Arial"/>
              </a:rPr>
            </a:br>
            <a:r>
              <a:rPr lang="en-US">
                <a:effectLst/>
                <a:latin typeface="Arial"/>
                <a:cs typeface="Arial"/>
              </a:rPr>
              <a:t>In summary</a:t>
            </a:r>
          </a:p>
          <a:p>
            <a:pPr>
              <a:buFont typeface="+mj-lt"/>
              <a:buAutoNum type="arabicPeriod"/>
            </a:pPr>
            <a:r>
              <a:rPr lang="en-US">
                <a:latin typeface="Arial"/>
                <a:cs typeface="Arial"/>
              </a:rPr>
              <a:t> Research and Development (R&amp;D): OSD R&amp;E is responsible for managing and overseeing a wide range of research and development programs aimed at developing cutting-edge technologies for the military. This includes areas such as advanced materials, artificial intelligence, cybersecurity, directed energy weapons, autonomous systems, and more.</a:t>
            </a:r>
          </a:p>
          <a:p>
            <a:pPr>
              <a:buFont typeface="+mj-lt"/>
              <a:buAutoNum type="arabicPeriod"/>
            </a:pPr>
            <a:r>
              <a:rPr lang="en-US">
                <a:latin typeface="Arial"/>
                <a:cs typeface="Arial"/>
              </a:rPr>
              <a:t> Technology Assessment: OSD R&amp;E conducts technology assessments to evaluate emerging technologies and their potential impact on national security. This involves analyzing the capabilities and vulnerabilities of potential adversaries, assessing the feasibility and effectiveness of new technologies, and providing recommendations for their integration into military systems.</a:t>
            </a:r>
          </a:p>
          <a:p>
            <a:pPr>
              <a:buFont typeface="+mj-lt"/>
              <a:buAutoNum type="arabicPeriod"/>
            </a:pPr>
            <a:r>
              <a:rPr lang="en-US">
                <a:latin typeface="Arial"/>
                <a:cs typeface="Arial"/>
              </a:rPr>
              <a:t> Acquisition and Sustainment Support: OSD R&amp;E assists in the acquisition and sustainment of major defense systems by providing technical expertise and guidance. This includes ensuring that new systems meet performance requirements, assessing technological risks, and supporting the development of acquisition strategies.</a:t>
            </a:r>
          </a:p>
          <a:p>
            <a:pPr>
              <a:buFont typeface="+mj-lt"/>
              <a:buAutoNum type="arabicPeriod"/>
            </a:pPr>
            <a:r>
              <a:rPr lang="en-US">
                <a:latin typeface="Arial"/>
                <a:cs typeface="Arial"/>
              </a:rPr>
              <a:t> Test and Evaluation: OSD R&amp;E oversees the testing and evaluation of defense systems to ensure their reliability, effectiveness, and safety. This involves conducting rigorous testing, collecting and analyzing data, and providing recommendations for system improvements or modifications.</a:t>
            </a:r>
          </a:p>
          <a:p>
            <a:pPr>
              <a:buFont typeface="+mj-lt"/>
              <a:buAutoNum type="arabicPeriod"/>
            </a:pPr>
            <a:r>
              <a:rPr lang="en-US">
                <a:latin typeface="Arial"/>
                <a:cs typeface="Arial"/>
              </a:rPr>
              <a:t> Defense Innovation Initiatives: OSD R&amp;E leads and supports various defense innovation initiatives aimed at fostering collaboration between the DoD, industry, academia, and other stakeholders. This includes initiatives such as the Defense Innovation Unit (DIU), Defense Advanced Research Projects Agency (DARPA), and other innovation programs.</a:t>
            </a:r>
          </a:p>
          <a:p>
            <a:br>
              <a:rPr lang="en-US">
                <a:cs typeface="Arial"/>
              </a:rPr>
            </a:br>
            <a:endParaRPr lang="en-US"/>
          </a:p>
          <a:p>
            <a:pPr algn="l"/>
            <a:r>
              <a:rPr lang="en-US">
                <a:effectLst/>
                <a:latin typeface="Arial"/>
                <a:cs typeface="Arial"/>
              </a:rPr>
              <a:t>Overall, OSD R&amp;E's mission is to drive innovation, leverage emerging technologies, and provide critical scientific and technical expertise to support the defense and security of the United States.</a:t>
            </a:r>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7</a:t>
            </a:fld>
            <a:endParaRPr lang="en-US"/>
          </a:p>
        </p:txBody>
      </p:sp>
    </p:spTree>
    <p:extLst>
      <p:ext uri="{BB962C8B-B14F-4D97-AF65-F5344CB8AC3E}">
        <p14:creationId xmlns:p14="http://schemas.microsoft.com/office/powerpoint/2010/main" val="3795166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panose="020B0604020202020204" pitchFamily="34" charset="0"/>
              <a:buNone/>
              <a:defRPr/>
            </a:pPr>
            <a:r>
              <a:rPr lang="en-US" b="1" spc="-5"/>
              <a:t>Frank – Time Hack 5 min</a:t>
            </a:r>
          </a:p>
          <a:p>
            <a:pPr marL="0" indent="0">
              <a:buFont typeface="Arial,Sans-Serif" panose="020B0604020202020204" pitchFamily="34" charset="0"/>
              <a:buNone/>
              <a:defRPr/>
            </a:pPr>
            <a:endParaRPr lang="en-US" b="1" spc="-5"/>
          </a:p>
          <a:p>
            <a:pPr marL="171450" indent="-171450">
              <a:buFont typeface="Arial,Sans-Serif" panose="020B0604020202020204" pitchFamily="34" charset="0"/>
              <a:buChar char="•"/>
              <a:defRPr/>
            </a:pPr>
            <a:r>
              <a:rPr lang="en-US" b="1" spc="-5"/>
              <a:t>National Defense Strategy (NDS) priorities:</a:t>
            </a:r>
            <a:r>
              <a:rPr lang="en-US" spc="-5"/>
              <a:t>  1. Defending the homeland, paced to the growing multi-domain threat posed by the PRC.  2. Deterring strategic attacks against the United States, Allies, and partners.  3. Deterring aggression, while being prepared to prevail in conflict when necessary, prioritizing the PRC challenge in the Indo-Pacific, then the Russia challenge in Europe.  4. Building a resilient Joint Force and defense ecosystem.  (Source: NDS Fact Sheet)</a:t>
            </a:r>
            <a:endParaRPr lang="en-US">
              <a:cs typeface="Calibri" panose="020F0502020204030204"/>
            </a:endParaRPr>
          </a:p>
          <a:p>
            <a:pPr marL="171450" indent="-171450">
              <a:buFont typeface="Arial,Sans-Serif" panose="020B0604020202020204" pitchFamily="34" charset="0"/>
              <a:buChar char="•"/>
              <a:defRPr/>
            </a:pPr>
            <a:endParaRPr lang="en-US" spc="-5"/>
          </a:p>
          <a:p>
            <a:pPr marL="171450" indent="-171450">
              <a:buFont typeface="Arial,Sans-Serif" panose="020B0604020202020204" pitchFamily="34" charset="0"/>
              <a:buChar char="•"/>
              <a:defRPr/>
            </a:pPr>
            <a:r>
              <a:rPr lang="en-US" b="1" spc="-5"/>
              <a:t>Digital Engineering Strategy (DES):  </a:t>
            </a:r>
            <a:r>
              <a:rPr lang="en-US" spc="-5"/>
              <a:t>As the Department of Defense continues to relentless implement the NDS, the DES sets a vision for the way the department conceives, builds, tests, fields, and sustains our national defense systems.  So essentially, the strategy defines the "what," and the Services are developing implementation plans defining the "how." </a:t>
            </a:r>
          </a:p>
          <a:p>
            <a:pPr marL="171450" indent="-171450">
              <a:buFont typeface="Arial,Sans-Serif" panose="020B0604020202020204" pitchFamily="34" charset="0"/>
              <a:buChar char="•"/>
              <a:defRPr/>
            </a:pPr>
            <a:endParaRPr lang="en-US" spc="-5">
              <a:cs typeface="Calibri"/>
            </a:endParaRPr>
          </a:p>
          <a:p>
            <a:pPr marL="171450" indent="-171450">
              <a:buFont typeface="Arial,Sans-Serif" panose="020B0604020202020204" pitchFamily="34" charset="0"/>
              <a:buChar char="•"/>
              <a:defRPr/>
            </a:pPr>
            <a:r>
              <a:rPr lang="en-US" spc="-5"/>
              <a:t>There are other complimentary strategies like the Data Strategy, AI strategy, Back to basics for workforce development, and zero trust.</a:t>
            </a:r>
            <a:endParaRPr lang="en-US" spc="-5">
              <a:cs typeface="Calibri"/>
            </a:endParaRPr>
          </a:p>
        </p:txBody>
      </p:sp>
      <p:sp>
        <p:nvSpPr>
          <p:cNvPr id="4" name="Slide Number Placeholder 3"/>
          <p:cNvSpPr>
            <a:spLocks noGrp="1"/>
          </p:cNvSpPr>
          <p:nvPr>
            <p:ph type="sldNum" sz="quarter" idx="5"/>
          </p:nvPr>
        </p:nvSpPr>
        <p:spPr/>
        <p:txBody>
          <a:bodyPr/>
          <a:lstStyle/>
          <a:p>
            <a:fld id="{5A71845D-0BBA-4FDB-B5C9-5392FA405068}" type="slidenum">
              <a:rPr lang="en-US" smtClean="0"/>
              <a:t>8</a:t>
            </a:fld>
            <a:endParaRPr lang="en-US"/>
          </a:p>
        </p:txBody>
      </p:sp>
    </p:spTree>
    <p:extLst>
      <p:ext uri="{BB962C8B-B14F-4D97-AF65-F5344CB8AC3E}">
        <p14:creationId xmlns:p14="http://schemas.microsoft.com/office/powerpoint/2010/main" val="334158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Frank – Time Hack Less than 1 min</a:t>
            </a:r>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12</a:t>
            </a:fld>
            <a:endParaRPr lang="en-US"/>
          </a:p>
        </p:txBody>
      </p:sp>
    </p:spTree>
    <p:extLst>
      <p:ext uri="{BB962C8B-B14F-4D97-AF65-F5344CB8AC3E}">
        <p14:creationId xmlns:p14="http://schemas.microsoft.com/office/powerpoint/2010/main" val="511020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1" name="Date Placeholder 4">
            <a:extLst>
              <a:ext uri="{FF2B5EF4-FFF2-40B4-BE49-F238E27FC236}">
                <a16:creationId xmlns:a16="http://schemas.microsoft.com/office/drawing/2014/main" id="{CFDDC337-4D8C-42E7-95A5-C0ABB51C5241}"/>
              </a:ext>
            </a:extLst>
          </p:cNvPr>
          <p:cNvSpPr>
            <a:spLocks noGrp="1"/>
          </p:cNvSpPr>
          <p:nvPr>
            <p:ph type="dt" sz="half" idx="10"/>
          </p:nvPr>
        </p:nvSpPr>
        <p:spPr>
          <a:xfrm>
            <a:off x="589005" y="6492875"/>
            <a:ext cx="1345608" cy="365125"/>
          </a:xfrm>
        </p:spPr>
        <p:txBody>
          <a:bodyPr/>
          <a:lstStyle/>
          <a:p>
            <a:fld id="{BF7CF021-9EC7-41B7-BC38-C4B699DC37CE}" type="datetime1">
              <a:rPr lang="en-US" smtClean="0"/>
              <a:t>7/3/2024</a:t>
            </a:fld>
            <a:endParaRPr lang="en-US"/>
          </a:p>
        </p:txBody>
      </p:sp>
      <p:sp>
        <p:nvSpPr>
          <p:cNvPr id="12" name="Slide Number Placeholder 6">
            <a:extLst>
              <a:ext uri="{FF2B5EF4-FFF2-40B4-BE49-F238E27FC236}">
                <a16:creationId xmlns:a16="http://schemas.microsoft.com/office/drawing/2014/main" id="{A5628371-BC62-49BA-9341-98C17AFE7575}"/>
              </a:ext>
            </a:extLst>
          </p:cNvPr>
          <p:cNvSpPr>
            <a:spLocks noGrp="1"/>
          </p:cNvSpPr>
          <p:nvPr>
            <p:ph type="sldNum" sz="quarter" idx="12"/>
          </p:nvPr>
        </p:nvSpPr>
        <p:spPr>
          <a:xfrm>
            <a:off x="10257387" y="6492875"/>
            <a:ext cx="1345608" cy="365125"/>
          </a:xfrm>
        </p:spPr>
        <p:txBody>
          <a:bodyPr/>
          <a:lstStyle/>
          <a:p>
            <a:fld id="{A95DF160-2252-4507-9087-606C83CDB7D9}" type="slidenum">
              <a:rPr lang="en-US" smtClean="0"/>
              <a:t>‹#›</a:t>
            </a:fld>
            <a:endParaRPr lang="en-US"/>
          </a:p>
        </p:txBody>
      </p:sp>
      <p:sp>
        <p:nvSpPr>
          <p:cNvPr id="7" name="Title Placeholder 1">
            <a:extLst>
              <a:ext uri="{FF2B5EF4-FFF2-40B4-BE49-F238E27FC236}">
                <a16:creationId xmlns:a16="http://schemas.microsoft.com/office/drawing/2014/main" id="{292B819A-C3D3-474E-8A22-C4C494EA9375}"/>
              </a:ext>
            </a:extLst>
          </p:cNvPr>
          <p:cNvSpPr>
            <a:spLocks noGrp="1"/>
          </p:cNvSpPr>
          <p:nvPr>
            <p:ph type="title"/>
          </p:nvPr>
        </p:nvSpPr>
        <p:spPr>
          <a:xfrm>
            <a:off x="1352552" y="323428"/>
            <a:ext cx="10250444" cy="677002"/>
          </a:xfrm>
          <a:prstGeom prst="rect">
            <a:avLst/>
          </a:prstGeom>
        </p:spPr>
        <p:txBody>
          <a:bodyPr vert="horz" lIns="91440" tIns="45720" rIns="91440" bIns="45720" rtlCol="0" anchor="ctr">
            <a:normAutofit/>
          </a:bodyPr>
          <a:lstStyle/>
          <a:p>
            <a:endParaRPr lang="en-US"/>
          </a:p>
        </p:txBody>
      </p:sp>
      <p:sp>
        <p:nvSpPr>
          <p:cNvPr id="8" name="Text Placeholder 2">
            <a:extLst>
              <a:ext uri="{FF2B5EF4-FFF2-40B4-BE49-F238E27FC236}">
                <a16:creationId xmlns:a16="http://schemas.microsoft.com/office/drawing/2014/main" id="{21E0E698-1D21-4A14-8232-117B645D1F41}"/>
              </a:ext>
            </a:extLst>
          </p:cNvPr>
          <p:cNvSpPr>
            <a:spLocks noGrp="1"/>
          </p:cNvSpPr>
          <p:nvPr>
            <p:ph type="body" sz="quarter" idx="13" hasCustomPrompt="1"/>
          </p:nvPr>
        </p:nvSpPr>
        <p:spPr>
          <a:xfrm>
            <a:off x="2086709" y="3658"/>
            <a:ext cx="8018581" cy="302281"/>
          </a:xfrm>
        </p:spPr>
        <p:txBody>
          <a:bodyPr anchor="ctr">
            <a:normAutofit/>
          </a:bodyPr>
          <a:lstStyle>
            <a:lvl1pPr marL="0" indent="0" algn="ctr">
              <a:lnSpc>
                <a:spcPct val="100000"/>
              </a:lnSpc>
              <a:spcBef>
                <a:spcPts val="0"/>
              </a:spcBef>
              <a:buNone/>
              <a:defRPr sz="1000">
                <a:solidFill>
                  <a:schemeClr val="bg1"/>
                </a:solidFill>
              </a:defRPr>
            </a:lvl1pPr>
          </a:lstStyle>
          <a:p>
            <a:r>
              <a:rPr lang="en-US"/>
              <a:t>Click to add classification/distribution statement</a:t>
            </a:r>
          </a:p>
        </p:txBody>
      </p:sp>
      <p:sp>
        <p:nvSpPr>
          <p:cNvPr id="9" name="Text Placeholder 2">
            <a:extLst>
              <a:ext uri="{FF2B5EF4-FFF2-40B4-BE49-F238E27FC236}">
                <a16:creationId xmlns:a16="http://schemas.microsoft.com/office/drawing/2014/main" id="{B428C1F4-065A-441E-8558-D7B6C75AF4E5}"/>
              </a:ext>
            </a:extLst>
          </p:cNvPr>
          <p:cNvSpPr>
            <a:spLocks noGrp="1"/>
          </p:cNvSpPr>
          <p:nvPr>
            <p:ph type="body" sz="quarter" idx="14" hasCustomPrompt="1"/>
          </p:nvPr>
        </p:nvSpPr>
        <p:spPr>
          <a:xfrm>
            <a:off x="2086709" y="6492875"/>
            <a:ext cx="8018581" cy="361467"/>
          </a:xfrm>
        </p:spPr>
        <p:txBody>
          <a:bodyPr anchor="ctr">
            <a:normAutofit/>
          </a:bodyPr>
          <a:lstStyle>
            <a:lvl1pPr marL="0" indent="0" algn="ctr">
              <a:lnSpc>
                <a:spcPct val="100000"/>
              </a:lnSpc>
              <a:spcBef>
                <a:spcPts val="0"/>
              </a:spcBef>
              <a:buNone/>
              <a:defRPr sz="1000">
                <a:solidFill>
                  <a:srgbClr val="111C4E"/>
                </a:solidFill>
              </a:defRPr>
            </a:lvl1pPr>
          </a:lstStyle>
          <a:p>
            <a:r>
              <a:rPr lang="en-US"/>
              <a:t>Click to add classification/distribution statement</a:t>
            </a:r>
          </a:p>
        </p:txBody>
      </p:sp>
    </p:spTree>
    <p:extLst>
      <p:ext uri="{BB962C8B-B14F-4D97-AF65-F5344CB8AC3E}">
        <p14:creationId xmlns:p14="http://schemas.microsoft.com/office/powerpoint/2010/main" val="1666558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tandard Content">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70541ED4-E7BF-4D2D-8A86-4962A5F2BF37}"/>
              </a:ext>
            </a:extLst>
          </p:cNvPr>
          <p:cNvSpPr>
            <a:spLocks noGrp="1"/>
          </p:cNvSpPr>
          <p:nvPr>
            <p:ph type="dt" sz="half" idx="10"/>
          </p:nvPr>
        </p:nvSpPr>
        <p:spPr/>
        <p:txBody>
          <a:bodyPr/>
          <a:lstStyle/>
          <a:p>
            <a:fld id="{71DDA05C-8031-4C50-8F5C-ED999D1A047A}" type="datetime1">
              <a:rPr lang="en-US" smtClean="0"/>
              <a:t>7/3/2024</a:t>
            </a:fld>
            <a:endParaRPr lang="en-US"/>
          </a:p>
        </p:txBody>
      </p:sp>
      <p:sp>
        <p:nvSpPr>
          <p:cNvPr id="10" name="Slide Number Placeholder 9">
            <a:extLst>
              <a:ext uri="{FF2B5EF4-FFF2-40B4-BE49-F238E27FC236}">
                <a16:creationId xmlns:a16="http://schemas.microsoft.com/office/drawing/2014/main" id="{16BCE6CF-675B-47D0-81ED-435D579171A9}"/>
              </a:ext>
            </a:extLst>
          </p:cNvPr>
          <p:cNvSpPr>
            <a:spLocks noGrp="1"/>
          </p:cNvSpPr>
          <p:nvPr>
            <p:ph type="sldNum" sz="quarter" idx="12"/>
          </p:nvPr>
        </p:nvSpPr>
        <p:spPr/>
        <p:txBody>
          <a:bodyPr/>
          <a:lstStyle/>
          <a:p>
            <a:fld id="{A95DF160-2252-4507-9087-606C83CDB7D9}" type="slidenum">
              <a:rPr lang="en-US" smtClean="0"/>
              <a:pPr/>
              <a:t>‹#›</a:t>
            </a:fld>
            <a:endParaRPr lang="en-US"/>
          </a:p>
        </p:txBody>
      </p:sp>
      <p:sp>
        <p:nvSpPr>
          <p:cNvPr id="11" name="Text Placeholder 2">
            <a:extLst>
              <a:ext uri="{FF2B5EF4-FFF2-40B4-BE49-F238E27FC236}">
                <a16:creationId xmlns:a16="http://schemas.microsoft.com/office/drawing/2014/main" id="{5D03CB37-68F4-474D-A14D-7BF6754CFFB1}"/>
              </a:ext>
            </a:extLst>
          </p:cNvPr>
          <p:cNvSpPr>
            <a:spLocks noGrp="1"/>
          </p:cNvSpPr>
          <p:nvPr>
            <p:ph idx="1"/>
          </p:nvPr>
        </p:nvSpPr>
        <p:spPr>
          <a:xfrm>
            <a:off x="589006" y="1577787"/>
            <a:ext cx="11013990" cy="47034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713D88A5-122E-421F-8846-5FA0100296C8}"/>
              </a:ext>
            </a:extLst>
          </p:cNvPr>
          <p:cNvSpPr>
            <a:spLocks noGrp="1"/>
          </p:cNvSpPr>
          <p:nvPr>
            <p:ph type="body" sz="quarter" idx="13" hasCustomPrompt="1"/>
          </p:nvPr>
        </p:nvSpPr>
        <p:spPr>
          <a:xfrm>
            <a:off x="2086709" y="3658"/>
            <a:ext cx="8018581" cy="302281"/>
          </a:xfrm>
        </p:spPr>
        <p:txBody>
          <a:bodyPr anchor="ctr">
            <a:normAutofit/>
          </a:bodyPr>
          <a:lstStyle>
            <a:lvl1pPr marL="0" indent="0" algn="ctr">
              <a:lnSpc>
                <a:spcPct val="100000"/>
              </a:lnSpc>
              <a:spcBef>
                <a:spcPts val="0"/>
              </a:spcBef>
              <a:buNone/>
              <a:defRPr sz="1000">
                <a:solidFill>
                  <a:schemeClr val="bg1"/>
                </a:solidFill>
              </a:defRPr>
            </a:lvl1pPr>
          </a:lstStyle>
          <a:p>
            <a:r>
              <a:rPr lang="en-US"/>
              <a:t>Click to add classification/distribution statement</a:t>
            </a:r>
          </a:p>
        </p:txBody>
      </p:sp>
      <p:sp>
        <p:nvSpPr>
          <p:cNvPr id="9" name="Title Placeholder 1">
            <a:extLst>
              <a:ext uri="{FF2B5EF4-FFF2-40B4-BE49-F238E27FC236}">
                <a16:creationId xmlns:a16="http://schemas.microsoft.com/office/drawing/2014/main" id="{662ACA27-ADC8-4D6B-B92D-4C8203D8965A}"/>
              </a:ext>
            </a:extLst>
          </p:cNvPr>
          <p:cNvSpPr>
            <a:spLocks noGrp="1"/>
          </p:cNvSpPr>
          <p:nvPr>
            <p:ph type="title"/>
          </p:nvPr>
        </p:nvSpPr>
        <p:spPr>
          <a:xfrm>
            <a:off x="1352552" y="323428"/>
            <a:ext cx="10250444" cy="677002"/>
          </a:xfrm>
          <a:prstGeom prst="rect">
            <a:avLst/>
          </a:prstGeom>
        </p:spPr>
        <p:txBody>
          <a:bodyPr vert="horz" lIns="91440" tIns="45720" rIns="91440" bIns="45720" rtlCol="0" anchor="ctr">
            <a:normAutofit/>
          </a:bodyPr>
          <a:lstStyle/>
          <a:p>
            <a:endParaRPr lang="en-US"/>
          </a:p>
        </p:txBody>
      </p:sp>
      <p:sp>
        <p:nvSpPr>
          <p:cNvPr id="16" name="Text Placeholder 2">
            <a:extLst>
              <a:ext uri="{FF2B5EF4-FFF2-40B4-BE49-F238E27FC236}">
                <a16:creationId xmlns:a16="http://schemas.microsoft.com/office/drawing/2014/main" id="{24324D4E-BEAC-4840-A487-27323E9C1D22}"/>
              </a:ext>
            </a:extLst>
          </p:cNvPr>
          <p:cNvSpPr>
            <a:spLocks noGrp="1"/>
          </p:cNvSpPr>
          <p:nvPr>
            <p:ph type="body" sz="quarter" idx="14" hasCustomPrompt="1"/>
          </p:nvPr>
        </p:nvSpPr>
        <p:spPr>
          <a:xfrm>
            <a:off x="2086709" y="6492875"/>
            <a:ext cx="8018581" cy="361467"/>
          </a:xfrm>
        </p:spPr>
        <p:txBody>
          <a:bodyPr anchor="ctr">
            <a:normAutofit/>
          </a:bodyPr>
          <a:lstStyle>
            <a:lvl1pPr marL="0" indent="0" algn="ctr">
              <a:lnSpc>
                <a:spcPct val="100000"/>
              </a:lnSpc>
              <a:spcBef>
                <a:spcPts val="0"/>
              </a:spcBef>
              <a:buNone/>
              <a:defRPr sz="1000">
                <a:solidFill>
                  <a:srgbClr val="111C4E"/>
                </a:solidFill>
              </a:defRPr>
            </a:lvl1pPr>
          </a:lstStyle>
          <a:p>
            <a:r>
              <a:rPr lang="en-US"/>
              <a:t>Click to add classification/distribution statement</a:t>
            </a:r>
          </a:p>
        </p:txBody>
      </p:sp>
    </p:spTree>
    <p:extLst>
      <p:ext uri="{BB962C8B-B14F-4D97-AF65-F5344CB8AC3E}">
        <p14:creationId xmlns:p14="http://schemas.microsoft.com/office/powerpoint/2010/main" val="493738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Date Placeholder 4">
            <a:extLst>
              <a:ext uri="{FF2B5EF4-FFF2-40B4-BE49-F238E27FC236}">
                <a16:creationId xmlns:a16="http://schemas.microsoft.com/office/drawing/2014/main" id="{CFDDC337-4D8C-42E7-95A5-C0ABB51C5241}"/>
              </a:ext>
            </a:extLst>
          </p:cNvPr>
          <p:cNvSpPr>
            <a:spLocks noGrp="1"/>
          </p:cNvSpPr>
          <p:nvPr>
            <p:ph type="dt" sz="half" idx="10"/>
          </p:nvPr>
        </p:nvSpPr>
        <p:spPr>
          <a:xfrm>
            <a:off x="589005" y="6492875"/>
            <a:ext cx="1345608" cy="365125"/>
          </a:xfrm>
        </p:spPr>
        <p:txBody>
          <a:bodyPr/>
          <a:lstStyle/>
          <a:p>
            <a:fld id="{BF7CF021-9EC7-41B7-BC38-C4B699DC37CE}" type="datetime1">
              <a:rPr lang="en-US" smtClean="0"/>
              <a:t>7/3/2024</a:t>
            </a:fld>
            <a:endParaRPr lang="en-US"/>
          </a:p>
        </p:txBody>
      </p:sp>
      <p:sp>
        <p:nvSpPr>
          <p:cNvPr id="12" name="Slide Number Placeholder 6">
            <a:extLst>
              <a:ext uri="{FF2B5EF4-FFF2-40B4-BE49-F238E27FC236}">
                <a16:creationId xmlns:a16="http://schemas.microsoft.com/office/drawing/2014/main" id="{A5628371-BC62-49BA-9341-98C17AFE7575}"/>
              </a:ext>
            </a:extLst>
          </p:cNvPr>
          <p:cNvSpPr>
            <a:spLocks noGrp="1"/>
          </p:cNvSpPr>
          <p:nvPr>
            <p:ph type="sldNum" sz="quarter" idx="12"/>
          </p:nvPr>
        </p:nvSpPr>
        <p:spPr>
          <a:xfrm>
            <a:off x="10257387" y="6492875"/>
            <a:ext cx="1345608" cy="365125"/>
          </a:xfrm>
        </p:spPr>
        <p:txBody>
          <a:bodyPr/>
          <a:lstStyle/>
          <a:p>
            <a:fld id="{A95DF160-2252-4507-9087-606C83CDB7D9}" type="slidenum">
              <a:rPr lang="en-US" smtClean="0"/>
              <a:t>‹#›</a:t>
            </a:fld>
            <a:endParaRPr lang="en-US"/>
          </a:p>
        </p:txBody>
      </p:sp>
      <p:sp>
        <p:nvSpPr>
          <p:cNvPr id="7" name="Title Placeholder 1">
            <a:extLst>
              <a:ext uri="{FF2B5EF4-FFF2-40B4-BE49-F238E27FC236}">
                <a16:creationId xmlns:a16="http://schemas.microsoft.com/office/drawing/2014/main" id="{292B819A-C3D3-474E-8A22-C4C494EA9375}"/>
              </a:ext>
            </a:extLst>
          </p:cNvPr>
          <p:cNvSpPr>
            <a:spLocks noGrp="1"/>
          </p:cNvSpPr>
          <p:nvPr>
            <p:ph type="title"/>
          </p:nvPr>
        </p:nvSpPr>
        <p:spPr>
          <a:xfrm>
            <a:off x="1352552" y="323428"/>
            <a:ext cx="10250444" cy="677002"/>
          </a:xfrm>
          <a:prstGeom prst="rect">
            <a:avLst/>
          </a:prstGeom>
        </p:spPr>
        <p:txBody>
          <a:bodyPr vert="horz" lIns="91440" tIns="45720" rIns="91440" bIns="45720" rtlCol="0" anchor="ctr">
            <a:normAutofit/>
          </a:bodyPr>
          <a:lstStyle/>
          <a:p>
            <a:endParaRPr lang="en-US"/>
          </a:p>
        </p:txBody>
      </p:sp>
      <p:sp>
        <p:nvSpPr>
          <p:cNvPr id="8" name="Text Placeholder 2">
            <a:extLst>
              <a:ext uri="{FF2B5EF4-FFF2-40B4-BE49-F238E27FC236}">
                <a16:creationId xmlns:a16="http://schemas.microsoft.com/office/drawing/2014/main" id="{21E0E698-1D21-4A14-8232-117B645D1F41}"/>
              </a:ext>
            </a:extLst>
          </p:cNvPr>
          <p:cNvSpPr>
            <a:spLocks noGrp="1"/>
          </p:cNvSpPr>
          <p:nvPr>
            <p:ph type="body" sz="quarter" idx="13" hasCustomPrompt="1"/>
          </p:nvPr>
        </p:nvSpPr>
        <p:spPr>
          <a:xfrm>
            <a:off x="2086709" y="3658"/>
            <a:ext cx="8018581" cy="302281"/>
          </a:xfrm>
        </p:spPr>
        <p:txBody>
          <a:bodyPr anchor="ctr">
            <a:normAutofit/>
          </a:bodyPr>
          <a:lstStyle>
            <a:lvl1pPr marL="0" indent="0" algn="ctr">
              <a:lnSpc>
                <a:spcPct val="100000"/>
              </a:lnSpc>
              <a:spcBef>
                <a:spcPts val="0"/>
              </a:spcBef>
              <a:buNone/>
              <a:defRPr sz="1000">
                <a:solidFill>
                  <a:schemeClr val="bg1"/>
                </a:solidFill>
              </a:defRPr>
            </a:lvl1pPr>
          </a:lstStyle>
          <a:p>
            <a:r>
              <a:rPr lang="en-US"/>
              <a:t>Click to add classification/distribution statement</a:t>
            </a:r>
          </a:p>
        </p:txBody>
      </p:sp>
      <p:sp>
        <p:nvSpPr>
          <p:cNvPr id="9" name="Text Placeholder 2">
            <a:extLst>
              <a:ext uri="{FF2B5EF4-FFF2-40B4-BE49-F238E27FC236}">
                <a16:creationId xmlns:a16="http://schemas.microsoft.com/office/drawing/2014/main" id="{B428C1F4-065A-441E-8558-D7B6C75AF4E5}"/>
              </a:ext>
            </a:extLst>
          </p:cNvPr>
          <p:cNvSpPr>
            <a:spLocks noGrp="1"/>
          </p:cNvSpPr>
          <p:nvPr>
            <p:ph type="body" sz="quarter" idx="14" hasCustomPrompt="1"/>
          </p:nvPr>
        </p:nvSpPr>
        <p:spPr>
          <a:xfrm>
            <a:off x="2086709" y="6492875"/>
            <a:ext cx="8018581" cy="361467"/>
          </a:xfrm>
        </p:spPr>
        <p:txBody>
          <a:bodyPr anchor="ctr">
            <a:normAutofit/>
          </a:bodyPr>
          <a:lstStyle>
            <a:lvl1pPr marL="0" indent="0" algn="ctr">
              <a:lnSpc>
                <a:spcPct val="100000"/>
              </a:lnSpc>
              <a:spcBef>
                <a:spcPts val="0"/>
              </a:spcBef>
              <a:buNone/>
              <a:defRPr sz="1000">
                <a:solidFill>
                  <a:srgbClr val="111C4E"/>
                </a:solidFill>
              </a:defRPr>
            </a:lvl1pPr>
          </a:lstStyle>
          <a:p>
            <a:r>
              <a:rPr lang="en-US"/>
              <a:t>Click to add classification/distribution statement</a:t>
            </a:r>
          </a:p>
        </p:txBody>
      </p:sp>
    </p:spTree>
    <p:extLst>
      <p:ext uri="{BB962C8B-B14F-4D97-AF65-F5344CB8AC3E}">
        <p14:creationId xmlns:p14="http://schemas.microsoft.com/office/powerpoint/2010/main" val="3647157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70541ED4-E7BF-4D2D-8A86-4962A5F2BF37}"/>
              </a:ext>
            </a:extLst>
          </p:cNvPr>
          <p:cNvSpPr>
            <a:spLocks noGrp="1"/>
          </p:cNvSpPr>
          <p:nvPr>
            <p:ph type="dt" sz="half" idx="10"/>
          </p:nvPr>
        </p:nvSpPr>
        <p:spPr/>
        <p:txBody>
          <a:bodyPr/>
          <a:lstStyle/>
          <a:p>
            <a:fld id="{71DDA05C-8031-4C50-8F5C-ED999D1A047A}" type="datetime1">
              <a:rPr lang="en-US" smtClean="0"/>
              <a:t>7/3/2024</a:t>
            </a:fld>
            <a:endParaRPr lang="en-US"/>
          </a:p>
        </p:txBody>
      </p:sp>
      <p:sp>
        <p:nvSpPr>
          <p:cNvPr id="10" name="Slide Number Placeholder 9">
            <a:extLst>
              <a:ext uri="{FF2B5EF4-FFF2-40B4-BE49-F238E27FC236}">
                <a16:creationId xmlns:a16="http://schemas.microsoft.com/office/drawing/2014/main" id="{16BCE6CF-675B-47D0-81ED-435D579171A9}"/>
              </a:ext>
            </a:extLst>
          </p:cNvPr>
          <p:cNvSpPr>
            <a:spLocks noGrp="1"/>
          </p:cNvSpPr>
          <p:nvPr>
            <p:ph type="sldNum" sz="quarter" idx="12"/>
          </p:nvPr>
        </p:nvSpPr>
        <p:spPr/>
        <p:txBody>
          <a:bodyPr/>
          <a:lstStyle/>
          <a:p>
            <a:fld id="{A95DF160-2252-4507-9087-606C83CDB7D9}" type="slidenum">
              <a:rPr lang="en-US" smtClean="0"/>
              <a:pPr/>
              <a:t>‹#›</a:t>
            </a:fld>
            <a:endParaRPr lang="en-US"/>
          </a:p>
        </p:txBody>
      </p:sp>
      <p:sp>
        <p:nvSpPr>
          <p:cNvPr id="11" name="Text Placeholder 2">
            <a:extLst>
              <a:ext uri="{FF2B5EF4-FFF2-40B4-BE49-F238E27FC236}">
                <a16:creationId xmlns:a16="http://schemas.microsoft.com/office/drawing/2014/main" id="{5D03CB37-68F4-474D-A14D-7BF6754CFFB1}"/>
              </a:ext>
            </a:extLst>
          </p:cNvPr>
          <p:cNvSpPr>
            <a:spLocks noGrp="1"/>
          </p:cNvSpPr>
          <p:nvPr>
            <p:ph idx="1"/>
          </p:nvPr>
        </p:nvSpPr>
        <p:spPr>
          <a:xfrm>
            <a:off x="589006" y="1577787"/>
            <a:ext cx="11013990" cy="47034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713D88A5-122E-421F-8846-5FA0100296C8}"/>
              </a:ext>
            </a:extLst>
          </p:cNvPr>
          <p:cNvSpPr>
            <a:spLocks noGrp="1"/>
          </p:cNvSpPr>
          <p:nvPr>
            <p:ph type="body" sz="quarter" idx="13" hasCustomPrompt="1"/>
          </p:nvPr>
        </p:nvSpPr>
        <p:spPr>
          <a:xfrm>
            <a:off x="2086709" y="3658"/>
            <a:ext cx="8018581" cy="302281"/>
          </a:xfrm>
        </p:spPr>
        <p:txBody>
          <a:bodyPr anchor="ctr">
            <a:normAutofit/>
          </a:bodyPr>
          <a:lstStyle>
            <a:lvl1pPr marL="0" indent="0" algn="ctr">
              <a:lnSpc>
                <a:spcPct val="100000"/>
              </a:lnSpc>
              <a:spcBef>
                <a:spcPts val="0"/>
              </a:spcBef>
              <a:buNone/>
              <a:defRPr sz="1000">
                <a:solidFill>
                  <a:schemeClr val="bg1"/>
                </a:solidFill>
              </a:defRPr>
            </a:lvl1pPr>
          </a:lstStyle>
          <a:p>
            <a:r>
              <a:rPr lang="en-US"/>
              <a:t>Click to add classification/distribution statement</a:t>
            </a:r>
          </a:p>
        </p:txBody>
      </p:sp>
      <p:sp>
        <p:nvSpPr>
          <p:cNvPr id="9" name="Title Placeholder 1">
            <a:extLst>
              <a:ext uri="{FF2B5EF4-FFF2-40B4-BE49-F238E27FC236}">
                <a16:creationId xmlns:a16="http://schemas.microsoft.com/office/drawing/2014/main" id="{662ACA27-ADC8-4D6B-B92D-4C8203D8965A}"/>
              </a:ext>
            </a:extLst>
          </p:cNvPr>
          <p:cNvSpPr>
            <a:spLocks noGrp="1"/>
          </p:cNvSpPr>
          <p:nvPr>
            <p:ph type="title"/>
          </p:nvPr>
        </p:nvSpPr>
        <p:spPr>
          <a:xfrm>
            <a:off x="1352552" y="323428"/>
            <a:ext cx="10250444" cy="677002"/>
          </a:xfrm>
          <a:prstGeom prst="rect">
            <a:avLst/>
          </a:prstGeom>
        </p:spPr>
        <p:txBody>
          <a:bodyPr vert="horz" lIns="91440" tIns="45720" rIns="91440" bIns="45720" rtlCol="0" anchor="ctr">
            <a:normAutofit/>
          </a:bodyPr>
          <a:lstStyle/>
          <a:p>
            <a:endParaRPr lang="en-US"/>
          </a:p>
        </p:txBody>
      </p:sp>
      <p:sp>
        <p:nvSpPr>
          <p:cNvPr id="16" name="Text Placeholder 2">
            <a:extLst>
              <a:ext uri="{FF2B5EF4-FFF2-40B4-BE49-F238E27FC236}">
                <a16:creationId xmlns:a16="http://schemas.microsoft.com/office/drawing/2014/main" id="{24324D4E-BEAC-4840-A487-27323E9C1D22}"/>
              </a:ext>
            </a:extLst>
          </p:cNvPr>
          <p:cNvSpPr>
            <a:spLocks noGrp="1"/>
          </p:cNvSpPr>
          <p:nvPr>
            <p:ph type="body" sz="quarter" idx="14" hasCustomPrompt="1"/>
          </p:nvPr>
        </p:nvSpPr>
        <p:spPr>
          <a:xfrm>
            <a:off x="2086709" y="6492875"/>
            <a:ext cx="8018581" cy="361467"/>
          </a:xfrm>
        </p:spPr>
        <p:txBody>
          <a:bodyPr anchor="ctr">
            <a:normAutofit/>
          </a:bodyPr>
          <a:lstStyle>
            <a:lvl1pPr marL="0" indent="0" algn="ctr">
              <a:lnSpc>
                <a:spcPct val="100000"/>
              </a:lnSpc>
              <a:spcBef>
                <a:spcPts val="0"/>
              </a:spcBef>
              <a:buNone/>
              <a:defRPr sz="1000">
                <a:solidFill>
                  <a:srgbClr val="111C4E"/>
                </a:solidFill>
              </a:defRPr>
            </a:lvl1pPr>
          </a:lstStyle>
          <a:p>
            <a:r>
              <a:rPr lang="en-US"/>
              <a:t>Click to add classification/distribution statement</a:t>
            </a:r>
          </a:p>
        </p:txBody>
      </p:sp>
    </p:spTree>
    <p:extLst>
      <p:ext uri="{BB962C8B-B14F-4D97-AF65-F5344CB8AC3E}">
        <p14:creationId xmlns:p14="http://schemas.microsoft.com/office/powerpoint/2010/main" val="3140967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D17060-B2D5-4BDF-8036-8C748D5C6E49}" type="datetimeFigureOut">
              <a:rPr lang="en-US" smtClean="0"/>
              <a:t>7/3/2024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798ED9-3D55-4757-98C1-7DAA64905B1A}" type="slidenum">
              <a:rPr lang="en-US" smtClean="0"/>
              <a:t>‹#›</a:t>
            </a:fld>
            <a:endParaRPr lang="en-US"/>
          </a:p>
        </p:txBody>
      </p:sp>
    </p:spTree>
    <p:extLst>
      <p:ext uri="{BB962C8B-B14F-4D97-AF65-F5344CB8AC3E}">
        <p14:creationId xmlns:p14="http://schemas.microsoft.com/office/powerpoint/2010/main" val="1498564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Date Placeholder 4">
            <a:extLst>
              <a:ext uri="{FF2B5EF4-FFF2-40B4-BE49-F238E27FC236}">
                <a16:creationId xmlns:a16="http://schemas.microsoft.com/office/drawing/2014/main" id="{CFDDC337-4D8C-42E7-95A5-C0ABB51C5241}"/>
              </a:ext>
            </a:extLst>
          </p:cNvPr>
          <p:cNvSpPr>
            <a:spLocks noGrp="1"/>
          </p:cNvSpPr>
          <p:nvPr>
            <p:ph type="dt" sz="half" idx="10"/>
          </p:nvPr>
        </p:nvSpPr>
        <p:spPr>
          <a:xfrm>
            <a:off x="589005" y="6492875"/>
            <a:ext cx="1345608" cy="365125"/>
          </a:xfrm>
        </p:spPr>
        <p:txBody>
          <a:bodyPr/>
          <a:lstStyle/>
          <a:p>
            <a:fld id="{BF7CF021-9EC7-41B7-BC38-C4B699DC37CE}" type="datetime1">
              <a:rPr lang="en-US" smtClean="0"/>
              <a:t>7/3/2024</a:t>
            </a:fld>
            <a:endParaRPr lang="en-US"/>
          </a:p>
        </p:txBody>
      </p:sp>
      <p:sp>
        <p:nvSpPr>
          <p:cNvPr id="12" name="Slide Number Placeholder 6">
            <a:extLst>
              <a:ext uri="{FF2B5EF4-FFF2-40B4-BE49-F238E27FC236}">
                <a16:creationId xmlns:a16="http://schemas.microsoft.com/office/drawing/2014/main" id="{A5628371-BC62-49BA-9341-98C17AFE7575}"/>
              </a:ext>
            </a:extLst>
          </p:cNvPr>
          <p:cNvSpPr>
            <a:spLocks noGrp="1"/>
          </p:cNvSpPr>
          <p:nvPr>
            <p:ph type="sldNum" sz="quarter" idx="12"/>
          </p:nvPr>
        </p:nvSpPr>
        <p:spPr>
          <a:xfrm>
            <a:off x="10257387" y="6492875"/>
            <a:ext cx="1345608" cy="365125"/>
          </a:xfrm>
        </p:spPr>
        <p:txBody>
          <a:bodyPr/>
          <a:lstStyle/>
          <a:p>
            <a:fld id="{A95DF160-2252-4507-9087-606C83CDB7D9}" type="slidenum">
              <a:rPr lang="en-US" smtClean="0"/>
              <a:t>‹#›</a:t>
            </a:fld>
            <a:endParaRPr lang="en-US"/>
          </a:p>
        </p:txBody>
      </p:sp>
      <p:sp>
        <p:nvSpPr>
          <p:cNvPr id="7" name="Title Placeholder 1">
            <a:extLst>
              <a:ext uri="{FF2B5EF4-FFF2-40B4-BE49-F238E27FC236}">
                <a16:creationId xmlns:a16="http://schemas.microsoft.com/office/drawing/2014/main" id="{292B819A-C3D3-474E-8A22-C4C494EA9375}"/>
              </a:ext>
            </a:extLst>
          </p:cNvPr>
          <p:cNvSpPr>
            <a:spLocks noGrp="1"/>
          </p:cNvSpPr>
          <p:nvPr>
            <p:ph type="title"/>
          </p:nvPr>
        </p:nvSpPr>
        <p:spPr>
          <a:xfrm>
            <a:off x="1352552" y="323428"/>
            <a:ext cx="10250444" cy="677002"/>
          </a:xfrm>
          <a:prstGeom prst="rect">
            <a:avLst/>
          </a:prstGeom>
        </p:spPr>
        <p:txBody>
          <a:bodyPr vert="horz" lIns="91440" tIns="45720" rIns="91440" bIns="45720" rtlCol="0" anchor="ctr">
            <a:normAutofit/>
          </a:bodyPr>
          <a:lstStyle/>
          <a:p>
            <a:endParaRPr lang="en-US"/>
          </a:p>
        </p:txBody>
      </p:sp>
      <p:sp>
        <p:nvSpPr>
          <p:cNvPr id="2" name="Text Placeholder 11">
            <a:extLst>
              <a:ext uri="{FF2B5EF4-FFF2-40B4-BE49-F238E27FC236}">
                <a16:creationId xmlns:a16="http://schemas.microsoft.com/office/drawing/2014/main" id="{77B845F6-94DC-6E18-A435-46C814E3DCBF}"/>
              </a:ext>
            </a:extLst>
          </p:cNvPr>
          <p:cNvSpPr txBox="1">
            <a:spLocks/>
          </p:cNvSpPr>
          <p:nvPr userDrawn="1"/>
        </p:nvSpPr>
        <p:spPr>
          <a:xfrm>
            <a:off x="2365384" y="6534572"/>
            <a:ext cx="8018581" cy="3614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11C4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111C4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alibri" panose="020F0502020204030204" pitchFamily="34" charset="0"/>
              <a:buChar char="-"/>
              <a:defRPr sz="2000" kern="1200">
                <a:solidFill>
                  <a:srgbClr val="111C4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alibri" panose="020F0502020204030204" pitchFamily="34" charset="0"/>
              <a:buChar char="-"/>
              <a:defRPr sz="1800" kern="1200">
                <a:solidFill>
                  <a:srgbClr val="111C4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alibri" panose="020F0502020204030204" pitchFamily="34" charset="0"/>
              <a:buChar char="-"/>
              <a:defRPr sz="1800" kern="1200">
                <a:solidFill>
                  <a:srgbClr val="111C4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latin typeface="+mn-lt"/>
                <a:cs typeface="Arial"/>
              </a:rPr>
              <a:t>Distribution Statement A.  Approved for public release. Distribution is unlimited. DOPSR </a:t>
            </a:r>
            <a:r>
              <a:rPr lang="en-US" sz="1200" dirty="0">
                <a:latin typeface="+mn-lt"/>
                <a:cs typeface="Calibri"/>
              </a:rPr>
              <a:t>Case # 24-T-0964</a:t>
            </a:r>
            <a:endParaRPr lang="en-US" sz="1200" dirty="0">
              <a:solidFill>
                <a:srgbClr val="000000"/>
              </a:solidFill>
              <a:latin typeface="+mn-lt"/>
              <a:cs typeface="Calibri"/>
            </a:endParaRPr>
          </a:p>
        </p:txBody>
      </p:sp>
      <p:sp>
        <p:nvSpPr>
          <p:cNvPr id="8" name="Text Placeholder 2">
            <a:extLst>
              <a:ext uri="{FF2B5EF4-FFF2-40B4-BE49-F238E27FC236}">
                <a16:creationId xmlns:a16="http://schemas.microsoft.com/office/drawing/2014/main" id="{21E0E698-1D21-4A14-8232-117B645D1F41}"/>
              </a:ext>
            </a:extLst>
          </p:cNvPr>
          <p:cNvSpPr>
            <a:spLocks noGrp="1"/>
          </p:cNvSpPr>
          <p:nvPr>
            <p:ph type="body" sz="quarter" idx="13" hasCustomPrompt="1"/>
          </p:nvPr>
        </p:nvSpPr>
        <p:spPr>
          <a:xfrm>
            <a:off x="2086709" y="3658"/>
            <a:ext cx="8018581" cy="302281"/>
          </a:xfrm>
        </p:spPr>
        <p:txBody>
          <a:bodyPr anchor="ctr">
            <a:normAutofit/>
          </a:bodyPr>
          <a:lstStyle>
            <a:lvl1pPr marL="0" indent="0" algn="ctr">
              <a:lnSpc>
                <a:spcPct val="100000"/>
              </a:lnSpc>
              <a:spcBef>
                <a:spcPts val="0"/>
              </a:spcBef>
              <a:buNone/>
              <a:defRPr sz="1000">
                <a:solidFill>
                  <a:schemeClr val="bg1"/>
                </a:solidFill>
              </a:defRPr>
            </a:lvl1pPr>
          </a:lstStyle>
          <a:p>
            <a:r>
              <a:rPr lang="en-US"/>
              <a:t>Distribution Statement A. Approved for public release. Distribution is unlimited.</a:t>
            </a:r>
          </a:p>
        </p:txBody>
      </p:sp>
    </p:spTree>
    <p:extLst>
      <p:ext uri="{BB962C8B-B14F-4D97-AF65-F5344CB8AC3E}">
        <p14:creationId xmlns:p14="http://schemas.microsoft.com/office/powerpoint/2010/main" val="300474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999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tandard Content">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70541ED4-E7BF-4D2D-8A86-4962A5F2BF37}"/>
              </a:ext>
            </a:extLst>
          </p:cNvPr>
          <p:cNvSpPr>
            <a:spLocks noGrp="1"/>
          </p:cNvSpPr>
          <p:nvPr>
            <p:ph type="dt" sz="half" idx="10"/>
          </p:nvPr>
        </p:nvSpPr>
        <p:spPr>
          <a:xfrm>
            <a:off x="589005" y="6492875"/>
            <a:ext cx="1345608" cy="365125"/>
          </a:xfrm>
        </p:spPr>
        <p:txBody>
          <a:bodyPr/>
          <a:lstStyle/>
          <a:p>
            <a:endParaRPr lang="en-US"/>
          </a:p>
        </p:txBody>
      </p:sp>
      <p:sp>
        <p:nvSpPr>
          <p:cNvPr id="10" name="Slide Number Placeholder 9">
            <a:extLst>
              <a:ext uri="{FF2B5EF4-FFF2-40B4-BE49-F238E27FC236}">
                <a16:creationId xmlns:a16="http://schemas.microsoft.com/office/drawing/2014/main" id="{16BCE6CF-675B-47D0-81ED-435D579171A9}"/>
              </a:ext>
            </a:extLst>
          </p:cNvPr>
          <p:cNvSpPr>
            <a:spLocks noGrp="1"/>
          </p:cNvSpPr>
          <p:nvPr>
            <p:ph type="sldNum" sz="quarter" idx="12"/>
          </p:nvPr>
        </p:nvSpPr>
        <p:spPr/>
        <p:txBody>
          <a:bodyPr/>
          <a:lstStyle/>
          <a:p>
            <a:fld id="{A95DF160-2252-4507-9087-606C83CDB7D9}" type="slidenum">
              <a:rPr lang="en-US" smtClean="0"/>
              <a:pPr/>
              <a:t>‹#›</a:t>
            </a:fld>
            <a:endParaRPr lang="en-US"/>
          </a:p>
        </p:txBody>
      </p:sp>
      <p:sp>
        <p:nvSpPr>
          <p:cNvPr id="11" name="Text Placeholder 2">
            <a:extLst>
              <a:ext uri="{FF2B5EF4-FFF2-40B4-BE49-F238E27FC236}">
                <a16:creationId xmlns:a16="http://schemas.microsoft.com/office/drawing/2014/main" id="{5D03CB37-68F4-474D-A14D-7BF6754CFFB1}"/>
              </a:ext>
            </a:extLst>
          </p:cNvPr>
          <p:cNvSpPr>
            <a:spLocks noGrp="1"/>
          </p:cNvSpPr>
          <p:nvPr>
            <p:ph idx="1"/>
          </p:nvPr>
        </p:nvSpPr>
        <p:spPr>
          <a:xfrm>
            <a:off x="589006" y="1577787"/>
            <a:ext cx="11013990" cy="47034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662ACA27-ADC8-4D6B-B92D-4C8203D8965A}"/>
              </a:ext>
            </a:extLst>
          </p:cNvPr>
          <p:cNvSpPr>
            <a:spLocks noGrp="1"/>
          </p:cNvSpPr>
          <p:nvPr>
            <p:ph type="title"/>
          </p:nvPr>
        </p:nvSpPr>
        <p:spPr>
          <a:xfrm>
            <a:off x="1352552" y="323428"/>
            <a:ext cx="10250444" cy="677002"/>
          </a:xfrm>
          <a:prstGeom prst="rect">
            <a:avLst/>
          </a:prstGeom>
        </p:spPr>
        <p:txBody>
          <a:bodyPr vert="horz" lIns="91440" tIns="45720" rIns="91440" bIns="45720" rtlCol="0" anchor="ctr">
            <a:normAutofit/>
          </a:bodyPr>
          <a:lstStyle/>
          <a:p>
            <a:endParaRPr lang="en-US"/>
          </a:p>
        </p:txBody>
      </p:sp>
      <p:sp>
        <p:nvSpPr>
          <p:cNvPr id="2" name="Footer Placeholder 1">
            <a:extLst>
              <a:ext uri="{FF2B5EF4-FFF2-40B4-BE49-F238E27FC236}">
                <a16:creationId xmlns:a16="http://schemas.microsoft.com/office/drawing/2014/main" id="{3026C50A-CA6F-E356-124C-B88A3A8AC06A}"/>
              </a:ext>
            </a:extLst>
          </p:cNvPr>
          <p:cNvSpPr>
            <a:spLocks noGrp="1"/>
          </p:cNvSpPr>
          <p:nvPr>
            <p:ph type="ftr" sz="quarter" idx="13"/>
          </p:nvPr>
        </p:nvSpPr>
        <p:spPr/>
        <p:txBody>
          <a:bodyPr/>
          <a:lstStyle/>
          <a:p>
            <a:r>
              <a:rPr lang="en-US"/>
              <a:t>Distribution Statement A. Approved for public release. Distribution is unlimited.  Case # 23-S-1171</a:t>
            </a:r>
          </a:p>
        </p:txBody>
      </p:sp>
    </p:spTree>
    <p:extLst>
      <p:ext uri="{BB962C8B-B14F-4D97-AF65-F5344CB8AC3E}">
        <p14:creationId xmlns:p14="http://schemas.microsoft.com/office/powerpoint/2010/main" val="1682518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3" name="Slide Number Placeholder 15"/>
          <p:cNvSpPr>
            <a:spLocks noGrp="1"/>
          </p:cNvSpPr>
          <p:nvPr>
            <p:ph type="sldNum" sz="quarter" idx="4"/>
          </p:nvPr>
        </p:nvSpPr>
        <p:spPr>
          <a:xfrm>
            <a:off x="9448800" y="6654800"/>
            <a:ext cx="2743200" cy="203200"/>
          </a:xfrm>
          <a:prstGeom prst="rect">
            <a:avLst/>
          </a:prstGeom>
        </p:spPr>
        <p:txBody>
          <a:bodyPr vert="horz" lIns="91440" tIns="45720" rIns="91440" bIns="45720" rtlCol="0" anchor="ctr"/>
          <a:lstStyle>
            <a:lvl1pPr algn="r">
              <a:defRPr sz="1200">
                <a:solidFill>
                  <a:schemeClr val="bg1"/>
                </a:solidFill>
              </a:defRPr>
            </a:lvl1pPr>
          </a:lstStyle>
          <a:p>
            <a:fld id="{92901CD8-BE54-44CF-BBB0-BA65B4521913}" type="slidenum">
              <a:rPr lang="en-US" smtClean="0"/>
              <a:pPr/>
              <a:t>‹#›</a:t>
            </a:fld>
            <a:endParaRPr lang="en-US"/>
          </a:p>
        </p:txBody>
      </p:sp>
      <p:sp>
        <p:nvSpPr>
          <p:cNvPr id="2" name="Footer Placeholder 1">
            <a:extLst>
              <a:ext uri="{FF2B5EF4-FFF2-40B4-BE49-F238E27FC236}">
                <a16:creationId xmlns:a16="http://schemas.microsoft.com/office/drawing/2014/main" id="{A73B53BC-4645-BF6F-23E4-1A3727D8804A}"/>
              </a:ext>
            </a:extLst>
          </p:cNvPr>
          <p:cNvSpPr>
            <a:spLocks noGrp="1"/>
          </p:cNvSpPr>
          <p:nvPr>
            <p:ph type="ftr" sz="quarter" idx="10"/>
          </p:nvPr>
        </p:nvSpPr>
        <p:spPr/>
        <p:txBody>
          <a:bodyPr/>
          <a:lstStyle/>
          <a:p>
            <a:r>
              <a:rPr lang="en-US"/>
              <a:t>Distribution Statement A. Approved for public release. Distribution is unlimited.  Case # 23-S-1171</a:t>
            </a:r>
          </a:p>
        </p:txBody>
      </p:sp>
    </p:spTree>
    <p:extLst>
      <p:ext uri="{BB962C8B-B14F-4D97-AF65-F5344CB8AC3E}">
        <p14:creationId xmlns:p14="http://schemas.microsoft.com/office/powerpoint/2010/main" val="358787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1" name="Date Placeholder 4">
            <a:extLst>
              <a:ext uri="{FF2B5EF4-FFF2-40B4-BE49-F238E27FC236}">
                <a16:creationId xmlns:a16="http://schemas.microsoft.com/office/drawing/2014/main" id="{CFDDC337-4D8C-42E7-95A5-C0ABB51C5241}"/>
              </a:ext>
            </a:extLst>
          </p:cNvPr>
          <p:cNvSpPr>
            <a:spLocks noGrp="1"/>
          </p:cNvSpPr>
          <p:nvPr>
            <p:ph type="dt" sz="half" idx="10"/>
          </p:nvPr>
        </p:nvSpPr>
        <p:spPr>
          <a:xfrm>
            <a:off x="589005" y="6492875"/>
            <a:ext cx="1345608" cy="365125"/>
          </a:xfrm>
        </p:spPr>
        <p:txBody>
          <a:bodyPr/>
          <a:lstStyle/>
          <a:p>
            <a:endParaRPr lang="en-US"/>
          </a:p>
        </p:txBody>
      </p:sp>
      <p:sp>
        <p:nvSpPr>
          <p:cNvPr id="12" name="Slide Number Placeholder 6">
            <a:extLst>
              <a:ext uri="{FF2B5EF4-FFF2-40B4-BE49-F238E27FC236}">
                <a16:creationId xmlns:a16="http://schemas.microsoft.com/office/drawing/2014/main" id="{A5628371-BC62-49BA-9341-98C17AFE7575}"/>
              </a:ext>
            </a:extLst>
          </p:cNvPr>
          <p:cNvSpPr>
            <a:spLocks noGrp="1"/>
          </p:cNvSpPr>
          <p:nvPr>
            <p:ph type="sldNum" sz="quarter" idx="12"/>
          </p:nvPr>
        </p:nvSpPr>
        <p:spPr>
          <a:xfrm>
            <a:off x="10257387" y="6492875"/>
            <a:ext cx="1345608" cy="365125"/>
          </a:xfrm>
        </p:spPr>
        <p:txBody>
          <a:bodyPr/>
          <a:lstStyle/>
          <a:p>
            <a:fld id="{A95DF160-2252-4507-9087-606C83CDB7D9}" type="slidenum">
              <a:rPr lang="en-US" smtClean="0"/>
              <a:t>‹#›</a:t>
            </a:fld>
            <a:endParaRPr lang="en-US"/>
          </a:p>
        </p:txBody>
      </p:sp>
      <p:sp>
        <p:nvSpPr>
          <p:cNvPr id="7" name="Title Placeholder 1">
            <a:extLst>
              <a:ext uri="{FF2B5EF4-FFF2-40B4-BE49-F238E27FC236}">
                <a16:creationId xmlns:a16="http://schemas.microsoft.com/office/drawing/2014/main" id="{292B819A-C3D3-474E-8A22-C4C494EA9375}"/>
              </a:ext>
            </a:extLst>
          </p:cNvPr>
          <p:cNvSpPr>
            <a:spLocks noGrp="1"/>
          </p:cNvSpPr>
          <p:nvPr>
            <p:ph type="title"/>
          </p:nvPr>
        </p:nvSpPr>
        <p:spPr>
          <a:xfrm>
            <a:off x="1352552" y="323428"/>
            <a:ext cx="10250444" cy="677002"/>
          </a:xfrm>
          <a:prstGeom prst="rect">
            <a:avLst/>
          </a:prstGeom>
        </p:spPr>
        <p:txBody>
          <a:bodyPr vert="horz" lIns="91440" tIns="45720" rIns="91440" bIns="45720" rtlCol="0" anchor="ctr">
            <a:normAutofit/>
          </a:bodyPr>
          <a:lstStyle/>
          <a:p>
            <a:endParaRPr lang="en-US"/>
          </a:p>
        </p:txBody>
      </p:sp>
      <p:sp>
        <p:nvSpPr>
          <p:cNvPr id="2" name="Footer Placeholder 1">
            <a:extLst>
              <a:ext uri="{FF2B5EF4-FFF2-40B4-BE49-F238E27FC236}">
                <a16:creationId xmlns:a16="http://schemas.microsoft.com/office/drawing/2014/main" id="{B542EE3E-8F99-15EF-1F68-3612A0242A90}"/>
              </a:ext>
            </a:extLst>
          </p:cNvPr>
          <p:cNvSpPr>
            <a:spLocks noGrp="1"/>
          </p:cNvSpPr>
          <p:nvPr>
            <p:ph type="ftr" sz="quarter" idx="13"/>
          </p:nvPr>
        </p:nvSpPr>
        <p:spPr/>
        <p:txBody>
          <a:bodyPr/>
          <a:lstStyle/>
          <a:p>
            <a:r>
              <a:rPr lang="en-US"/>
              <a:t>Distribution Statement A. Approved for public release. Distribution is unlimited.  Case # 23-S-1171</a:t>
            </a:r>
          </a:p>
        </p:txBody>
      </p:sp>
    </p:spTree>
    <p:extLst>
      <p:ext uri="{BB962C8B-B14F-4D97-AF65-F5344CB8AC3E}">
        <p14:creationId xmlns:p14="http://schemas.microsoft.com/office/powerpoint/2010/main" val="807449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379303" y="0"/>
            <a:ext cx="7845077" cy="1188464"/>
          </a:xfrm>
        </p:spPr>
        <p:txBody>
          <a:bodyPr/>
          <a:lstStyle>
            <a:lvl1pPr marL="0" algn="l" defTabSz="914400" rtl="0" eaLnBrk="1" latinLnBrk="0" hangingPunct="1">
              <a:spcBef>
                <a:spcPct val="0"/>
              </a:spcBef>
              <a:buNone/>
              <a:defRPr lang="en-US" sz="2400" b="0" i="0" kern="1200" dirty="0">
                <a:solidFill>
                  <a:schemeClr val="tx1"/>
                </a:solidFill>
                <a:effectLst/>
                <a:latin typeface="Franklin Gothic Demi Cond" charset="0"/>
                <a:ea typeface="Franklin Gothic Demi Cond" charset="0"/>
                <a:cs typeface="Franklin Gothic Demi Cond" charset="0"/>
              </a:defRPr>
            </a:lvl1pPr>
          </a:lstStyle>
          <a:p>
            <a:r>
              <a:rPr lang="en-US"/>
              <a:t>Click to edit Master title style</a:t>
            </a:r>
          </a:p>
        </p:txBody>
      </p:sp>
      <p:sp>
        <p:nvSpPr>
          <p:cNvPr id="3" name="Content Placeholder 2"/>
          <p:cNvSpPr>
            <a:spLocks noGrp="1"/>
          </p:cNvSpPr>
          <p:nvPr>
            <p:ph idx="1"/>
          </p:nvPr>
        </p:nvSpPr>
        <p:spPr>
          <a:xfrm>
            <a:off x="276438" y="1313753"/>
            <a:ext cx="11593509" cy="4707792"/>
          </a:xfrm>
        </p:spPr>
        <p:txBody>
          <a:bodyPr>
            <a:noAutofit/>
          </a:bodyPr>
          <a:lstStyle>
            <a:lvl1pPr marL="169863" indent="-169863">
              <a:spcBef>
                <a:spcPts val="200"/>
              </a:spcBef>
              <a:defRPr sz="1600">
                <a:latin typeface="Franklin Gothic Medium" pitchFamily="34" charset="0"/>
              </a:defRPr>
            </a:lvl1pPr>
            <a:lvl2pPr marL="344488" indent="-174625">
              <a:spcBef>
                <a:spcPts val="200"/>
              </a:spcBef>
              <a:defRPr sz="1400">
                <a:latin typeface="Franklin Gothic Medium" pitchFamily="34" charset="0"/>
              </a:defRPr>
            </a:lvl2pPr>
            <a:lvl3pPr marL="514350" indent="-169863">
              <a:spcBef>
                <a:spcPts val="200"/>
              </a:spcBef>
              <a:defRPr sz="1200">
                <a:latin typeface="Franklin Gothic Medium" pitchFamily="34" charset="0"/>
              </a:defRPr>
            </a:lvl3pPr>
            <a:lvl4pPr marL="687388" indent="-173038">
              <a:spcBef>
                <a:spcPts val="200"/>
              </a:spcBef>
              <a:buClr>
                <a:schemeClr val="bg1">
                  <a:lumMod val="75000"/>
                </a:schemeClr>
              </a:buClr>
              <a:defRPr sz="1100">
                <a:latin typeface="Franklin Gothic Medium" pitchFamily="34" charset="0"/>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7F75DE0-6366-7AAE-093B-E5B4EDCDA54B}"/>
              </a:ext>
            </a:extLst>
          </p:cNvPr>
          <p:cNvSpPr>
            <a:spLocks noGrp="1"/>
          </p:cNvSpPr>
          <p:nvPr>
            <p:ph type="ftr" sz="quarter" idx="10"/>
          </p:nvPr>
        </p:nvSpPr>
        <p:spPr/>
        <p:txBody>
          <a:bodyPr/>
          <a:lstStyle/>
          <a:p>
            <a:r>
              <a:rPr lang="en-US"/>
              <a:t>Distribution Statement A. Approved for public release. Distribution is unlimited.  Case # 23-S-1171</a:t>
            </a:r>
          </a:p>
        </p:txBody>
      </p:sp>
      <p:sp>
        <p:nvSpPr>
          <p:cNvPr id="5" name="Slide Number Placeholder 4">
            <a:extLst>
              <a:ext uri="{FF2B5EF4-FFF2-40B4-BE49-F238E27FC236}">
                <a16:creationId xmlns:a16="http://schemas.microsoft.com/office/drawing/2014/main" id="{A93E330F-B952-FB09-130F-8BA04FB3FCB7}"/>
              </a:ext>
            </a:extLst>
          </p:cNvPr>
          <p:cNvSpPr>
            <a:spLocks noGrp="1"/>
          </p:cNvSpPr>
          <p:nvPr>
            <p:ph type="sldNum" sz="quarter" idx="11"/>
          </p:nvPr>
        </p:nvSpPr>
        <p:spPr/>
        <p:txBody>
          <a:body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3450334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19">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file:///C:\temp\Digital%20Engineering%20FinaL%20V2.mp4"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hyperlink" Target="https://www.dau.edu/glossary/Pages/Glossary.aspx"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www.dau.edu/glossary/Pages/Glossary.aspx"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4.gif"/></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png"/><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s>
</file>

<file path=ppt/slides/_rels/slide32.xml.rels><?xml version="1.0" encoding="UTF-8" standalone="yes"?>
<Relationships xmlns="http://schemas.openxmlformats.org/package/2006/relationships"><Relationship Id="rId3" Type="http://schemas.microsoft.com/office/2018/10/relationships/comments" Target="../comments/modernComment_15C_4F8FBCC6.xm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0.jpe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microsoft.com/office/2018/10/relationships/comments" Target="../comments/modernComment_13D_41C10E2D.xm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13C_80A0CF3D.xm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7FB47478_83FC286A.xml"/><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77.png"/><Relationship Id="rId7" Type="http://schemas.openxmlformats.org/officeDocument/2006/relationships/image" Target="../media/image81.jp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80.jp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microsoft.com/office/2018/10/relationships/comments" Target="../comments/modernComment_162_78E4049C.xml"/><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0.png"/><Relationship Id="rId18" Type="http://schemas.openxmlformats.org/officeDocument/2006/relationships/image" Target="../media/image115.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09.png"/><Relationship Id="rId17" Type="http://schemas.openxmlformats.org/officeDocument/2006/relationships/image" Target="../media/image114.png"/><Relationship Id="rId2" Type="http://schemas.openxmlformats.org/officeDocument/2006/relationships/notesSlide" Target="../notesSlides/notesSlide41.xml"/><Relationship Id="rId16" Type="http://schemas.openxmlformats.org/officeDocument/2006/relationships/image" Target="../media/image113.png"/><Relationship Id="rId1" Type="http://schemas.openxmlformats.org/officeDocument/2006/relationships/slideLayout" Target="../slideLayouts/slideLayout10.xml"/><Relationship Id="rId6" Type="http://schemas.openxmlformats.org/officeDocument/2006/relationships/image" Target="../media/image104.png"/><Relationship Id="rId11" Type="http://schemas.microsoft.com/office/2007/relationships/hdphoto" Target="../media/hdphoto1.wdp"/><Relationship Id="rId5" Type="http://schemas.openxmlformats.org/officeDocument/2006/relationships/image" Target="../media/image103.png"/><Relationship Id="rId15" Type="http://schemas.openxmlformats.org/officeDocument/2006/relationships/image" Target="../media/image112.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1.png"/></Relationships>
</file>

<file path=ppt/slides/_rels/slide49.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2.png"/><Relationship Id="rId18" Type="http://schemas.openxmlformats.org/officeDocument/2006/relationships/image" Target="../media/image106.png"/><Relationship Id="rId3" Type="http://schemas.openxmlformats.org/officeDocument/2006/relationships/image" Target="../media/image116.png"/><Relationship Id="rId7" Type="http://schemas.openxmlformats.org/officeDocument/2006/relationships/image" Target="../media/image107.png"/><Relationship Id="rId12" Type="http://schemas.openxmlformats.org/officeDocument/2006/relationships/image" Target="../media/image111.png"/><Relationship Id="rId17" Type="http://schemas.openxmlformats.org/officeDocument/2006/relationships/image" Target="../media/image105.png"/><Relationship Id="rId2" Type="http://schemas.openxmlformats.org/officeDocument/2006/relationships/notesSlide" Target="../notesSlides/notesSlide42.xml"/><Relationship Id="rId16" Type="http://schemas.openxmlformats.org/officeDocument/2006/relationships/image" Target="../media/image113.png"/><Relationship Id="rId1" Type="http://schemas.openxmlformats.org/officeDocument/2006/relationships/slideLayout" Target="../slideLayouts/slideLayout10.xml"/><Relationship Id="rId6" Type="http://schemas.openxmlformats.org/officeDocument/2006/relationships/image" Target="../media/image104.png"/><Relationship Id="rId11" Type="http://schemas.openxmlformats.org/officeDocument/2006/relationships/image" Target="../media/image110.png"/><Relationship Id="rId5" Type="http://schemas.openxmlformats.org/officeDocument/2006/relationships/image" Target="../media/image103.png"/><Relationship Id="rId15" Type="http://schemas.openxmlformats.org/officeDocument/2006/relationships/image" Target="../media/image114.png"/><Relationship Id="rId10" Type="http://schemas.openxmlformats.org/officeDocument/2006/relationships/image" Target="../media/image109.png"/><Relationship Id="rId4" Type="http://schemas.openxmlformats.org/officeDocument/2006/relationships/image" Target="../media/image102.png"/><Relationship Id="rId9" Type="http://schemas.microsoft.com/office/2007/relationships/hdphoto" Target="../media/hdphoto1.wdp"/><Relationship Id="rId14" Type="http://schemas.openxmlformats.org/officeDocument/2006/relationships/image" Target="../media/image11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98.png"/><Relationship Id="rId1" Type="http://schemas.openxmlformats.org/officeDocument/2006/relationships/slideLayout" Target="../slideLayouts/slideLayout10.xml"/><Relationship Id="rId5" Type="http://schemas.openxmlformats.org/officeDocument/2006/relationships/image" Target="../media/image99.png"/><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hyperlink" Target="https://icatalog.dau.edu/onlinecatalog/CredentialConceptCard.aspx?crs_id=4" TargetMode="External"/><Relationship Id="rId13" Type="http://schemas.openxmlformats.org/officeDocument/2006/relationships/hyperlink" Target="https://engage.aiaa.org/aiaa-iod/communities/community-home?CommunityKey=a07dc652-85f5-4701-b09f-bbcdb62e533e" TargetMode="External"/><Relationship Id="rId3" Type="http://schemas.openxmlformats.org/officeDocument/2006/relationships/hyperlink" Target="https://www.de-bok.org/" TargetMode="External"/><Relationship Id="rId7" Type="http://schemas.openxmlformats.org/officeDocument/2006/relationships/hyperlink" Target="https://www.de-bok.org/glossary" TargetMode="External"/><Relationship Id="rId12" Type="http://schemas.openxmlformats.org/officeDocument/2006/relationships/hyperlink" Target="https://www.digitaltwinconsortium.org/initiatives/open-source/"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hyperlink" Target="https://ac.cto.mil/erpo/" TargetMode="External"/><Relationship Id="rId11" Type="http://schemas.openxmlformats.org/officeDocument/2006/relationships/hyperlink" Target="https://www.cimdata.com/en/" TargetMode="External"/><Relationship Id="rId5" Type="http://schemas.openxmlformats.org/officeDocument/2006/relationships/hyperlink" Target="https://ac.cto.mil/digital_engineering/" TargetMode="External"/><Relationship Id="rId10" Type="http://schemas.openxmlformats.org/officeDocument/2006/relationships/hyperlink" Target="https://www.omgwiki.org/MBSE/doku.php" TargetMode="External"/><Relationship Id="rId4" Type="http://schemas.openxmlformats.org/officeDocument/2006/relationships/hyperlink" Target="https://dafdto.com/" TargetMode="External"/><Relationship Id="rId9" Type="http://schemas.openxmlformats.org/officeDocument/2006/relationships/hyperlink" Target="https://sebokwiki.org/wiki/Digital_Engineering" TargetMode="External"/><Relationship Id="rId14" Type="http://schemas.openxmlformats.org/officeDocument/2006/relationships/hyperlink" Target="https://sercuarc.org/serc-programs-projects/esos/"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53379" y="1518659"/>
            <a:ext cx="10964736" cy="1229411"/>
          </a:xfrm>
        </p:spPr>
        <p:txBody>
          <a:bodyPr/>
          <a:lstStyle/>
          <a:p>
            <a:r>
              <a:rPr lang="en-US">
                <a:solidFill>
                  <a:schemeClr val="tx1"/>
                </a:solidFill>
              </a:rPr>
              <a:t>Digital Engineering Tutorial</a:t>
            </a:r>
          </a:p>
          <a:p>
            <a:r>
              <a:rPr lang="en-US">
                <a:solidFill>
                  <a:schemeClr val="tx1"/>
                </a:solidFill>
              </a:rPr>
              <a:t>Basic Principles</a:t>
            </a:r>
          </a:p>
          <a:p>
            <a:endParaRPr lang="en-US" sz="2000">
              <a:solidFill>
                <a:srgbClr val="00B050"/>
              </a:solidFill>
            </a:endParaRPr>
          </a:p>
          <a:p>
            <a:endParaRPr lang="en-US"/>
          </a:p>
          <a:p>
            <a:endParaRPr lang="en-US"/>
          </a:p>
        </p:txBody>
      </p:sp>
      <p:sp>
        <p:nvSpPr>
          <p:cNvPr id="10" name="Text Placeholder 9"/>
          <p:cNvSpPr>
            <a:spLocks noGrp="1"/>
          </p:cNvSpPr>
          <p:nvPr>
            <p:ph type="body" sz="quarter" idx="11"/>
          </p:nvPr>
        </p:nvSpPr>
        <p:spPr>
          <a:xfrm>
            <a:off x="3027668" y="4554823"/>
            <a:ext cx="6259630" cy="1947935"/>
          </a:xfrm>
        </p:spPr>
        <p:txBody>
          <a:bodyPr/>
          <a:lstStyle/>
          <a:p>
            <a:r>
              <a:rPr lang="en-US" sz="2000" dirty="0">
                <a:latin typeface="Arial Narrow"/>
              </a:rPr>
              <a:t>Jeff Nartatez, OUSD R&amp;E</a:t>
            </a:r>
            <a:endParaRPr lang="en-US" sz="2000" b="0" dirty="0"/>
          </a:p>
          <a:p>
            <a:r>
              <a:rPr lang="en-US" sz="2000" dirty="0">
                <a:latin typeface="Arial Narrow"/>
              </a:rPr>
              <a:t>Keith Henry, OUSD R&amp;E</a:t>
            </a:r>
          </a:p>
          <a:p>
            <a:r>
              <a:rPr lang="en-US" sz="2000" dirty="0">
                <a:latin typeface="Arial Narrow"/>
              </a:rPr>
              <a:t>In support of </a:t>
            </a:r>
          </a:p>
          <a:p>
            <a:r>
              <a:rPr lang="en-US" sz="2000" dirty="0">
                <a:latin typeface="Arial Narrow"/>
              </a:rPr>
              <a:t>Daniel Hettema, OUSD R&amp;E </a:t>
            </a:r>
          </a:p>
          <a:p>
            <a:r>
              <a:rPr lang="en-US" sz="2000" dirty="0">
                <a:latin typeface="Arial Narrow"/>
              </a:rPr>
              <a:t>Director, Digital Engineering, Modeling and Simulation.</a:t>
            </a:r>
            <a:endParaRPr lang="en-US" dirty="0"/>
          </a:p>
        </p:txBody>
      </p:sp>
      <p:pic>
        <p:nvPicPr>
          <p:cNvPr id="2" name="Picture 2" descr="USDRE_Round_Main-Logo_rgb_300x300b.png">
            <a:extLst>
              <a:ext uri="{FF2B5EF4-FFF2-40B4-BE49-F238E27FC236}">
                <a16:creationId xmlns:a16="http://schemas.microsoft.com/office/drawing/2014/main" id="{F7D747A5-D4C3-70BA-5033-85553CC581B1}"/>
              </a:ext>
            </a:extLst>
          </p:cNvPr>
          <p:cNvPicPr>
            <a:picLocks noChangeAspect="1"/>
          </p:cNvPicPr>
          <p:nvPr/>
        </p:nvPicPr>
        <p:blipFill>
          <a:blip r:embed="rId3"/>
          <a:stretch>
            <a:fillRect/>
          </a:stretch>
        </p:blipFill>
        <p:spPr>
          <a:xfrm>
            <a:off x="5128673" y="2526783"/>
            <a:ext cx="2014148" cy="2030571"/>
          </a:xfrm>
          <a:prstGeom prst="rect">
            <a:avLst/>
          </a:prstGeom>
        </p:spPr>
      </p:pic>
      <p:sp>
        <p:nvSpPr>
          <p:cNvPr id="3" name="Footer Placeholder 2">
            <a:extLst>
              <a:ext uri="{FF2B5EF4-FFF2-40B4-BE49-F238E27FC236}">
                <a16:creationId xmlns:a16="http://schemas.microsoft.com/office/drawing/2014/main" id="{B8E70693-B075-94B5-76A2-152F02033205}"/>
              </a:ext>
            </a:extLst>
          </p:cNvPr>
          <p:cNvSpPr>
            <a:spLocks noGrp="1"/>
          </p:cNvSpPr>
          <p:nvPr>
            <p:ph type="ftr" sz="quarter" idx="4294967295"/>
          </p:nvPr>
        </p:nvSpPr>
        <p:spPr>
          <a:xfrm>
            <a:off x="2664291" y="6502759"/>
            <a:ext cx="6986385" cy="340935"/>
          </a:xfrm>
          <a:prstGeom prst="rect">
            <a:avLst/>
          </a:prstGeom>
        </p:spPr>
        <p:txBody>
          <a:bodyPr/>
          <a:lstStyle/>
          <a:p>
            <a:r>
              <a:rPr lang="en-US" sz="1200"/>
              <a:t>Distribution Statement A. Approved for public release. Distribution is unlimited.  Case # 23-S-1171</a:t>
            </a:r>
          </a:p>
        </p:txBody>
      </p:sp>
    </p:spTree>
    <p:extLst>
      <p:ext uri="{BB962C8B-B14F-4D97-AF65-F5344CB8AC3E}">
        <p14:creationId xmlns:p14="http://schemas.microsoft.com/office/powerpoint/2010/main" val="3061865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1284E3-7BDB-B5E9-B52B-FB3A3E0F39C7}"/>
              </a:ext>
            </a:extLst>
          </p:cNvPr>
          <p:cNvSpPr>
            <a:spLocks noGrp="1"/>
          </p:cNvSpPr>
          <p:nvPr>
            <p:ph type="sldNum" sz="quarter" idx="12"/>
          </p:nvPr>
        </p:nvSpPr>
        <p:spPr/>
        <p:txBody>
          <a:bodyPr/>
          <a:lstStyle/>
          <a:p>
            <a:fld id="{A95DF160-2252-4507-9087-606C83CDB7D9}" type="slidenum">
              <a:rPr lang="en-US" smtClean="0"/>
              <a:pPr/>
              <a:t>10</a:t>
            </a:fld>
            <a:endParaRPr lang="en-US"/>
          </a:p>
        </p:txBody>
      </p:sp>
      <p:pic>
        <p:nvPicPr>
          <p:cNvPr id="9" name="Content Placeholder 8" descr="Text, letter&#10;&#10;Description automatically generated">
            <a:extLst>
              <a:ext uri="{FF2B5EF4-FFF2-40B4-BE49-F238E27FC236}">
                <a16:creationId xmlns:a16="http://schemas.microsoft.com/office/drawing/2014/main" id="{4D8367C7-7B53-8319-3163-83F27A1381B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8462" y="1229095"/>
            <a:ext cx="3636493" cy="4703763"/>
          </a:xfrm>
          <a:ln>
            <a:solidFill>
              <a:schemeClr val="tx1"/>
            </a:solidFill>
          </a:ln>
        </p:spPr>
      </p:pic>
      <p:sp>
        <p:nvSpPr>
          <p:cNvPr id="4" name="Text Placeholder 3">
            <a:extLst>
              <a:ext uri="{FF2B5EF4-FFF2-40B4-BE49-F238E27FC236}">
                <a16:creationId xmlns:a16="http://schemas.microsoft.com/office/drawing/2014/main" id="{FB5ADFE2-B954-A985-A947-26744CDCAA60}"/>
              </a:ext>
            </a:extLst>
          </p:cNvPr>
          <p:cNvSpPr>
            <a:spLocks noGrp="1"/>
          </p:cNvSpPr>
          <p:nvPr>
            <p:ph type="body" sz="quarter" idx="13"/>
          </p:nvPr>
        </p:nvSpPr>
        <p:spPr/>
        <p:txBody>
          <a:bodyPr/>
          <a:lstStyle/>
          <a:p>
            <a:endParaRPr lang="en-US"/>
          </a:p>
        </p:txBody>
      </p:sp>
      <p:sp>
        <p:nvSpPr>
          <p:cNvPr id="5" name="Title 4">
            <a:extLst>
              <a:ext uri="{FF2B5EF4-FFF2-40B4-BE49-F238E27FC236}">
                <a16:creationId xmlns:a16="http://schemas.microsoft.com/office/drawing/2014/main" id="{8E30E46E-DB14-2D59-00DA-D64B54420FEE}"/>
              </a:ext>
            </a:extLst>
          </p:cNvPr>
          <p:cNvSpPr>
            <a:spLocks noGrp="1"/>
          </p:cNvSpPr>
          <p:nvPr>
            <p:ph type="title"/>
          </p:nvPr>
        </p:nvSpPr>
        <p:spPr>
          <a:xfrm>
            <a:off x="1460013" y="157351"/>
            <a:ext cx="10250444" cy="677002"/>
          </a:xfrm>
        </p:spPr>
        <p:txBody>
          <a:bodyPr/>
          <a:lstStyle/>
          <a:p>
            <a:r>
              <a:rPr lang="en-US"/>
              <a:t>DoDI 5000.88 Engineering of Defense Systems</a:t>
            </a:r>
          </a:p>
        </p:txBody>
      </p:sp>
      <p:sp>
        <p:nvSpPr>
          <p:cNvPr id="6" name="Text Placeholder 5">
            <a:extLst>
              <a:ext uri="{FF2B5EF4-FFF2-40B4-BE49-F238E27FC236}">
                <a16:creationId xmlns:a16="http://schemas.microsoft.com/office/drawing/2014/main" id="{DA6F5DC7-77CC-0F3E-0930-D499D1C6E963}"/>
              </a:ext>
            </a:extLst>
          </p:cNvPr>
          <p:cNvSpPr>
            <a:spLocks noGrp="1"/>
          </p:cNvSpPr>
          <p:nvPr>
            <p:ph type="body" sz="quarter" idx="14"/>
          </p:nvPr>
        </p:nvSpPr>
        <p:spPr>
          <a:xfrm>
            <a:off x="2086709" y="6456469"/>
            <a:ext cx="8018581" cy="361467"/>
          </a:xfrm>
        </p:spPr>
        <p:txBody>
          <a:bodyPr>
            <a:normAutofit/>
          </a:bodyPr>
          <a:lstStyle/>
          <a:p>
            <a:r>
              <a:rPr lang="en-US" sz="1200" dirty="0">
                <a:latin typeface="+mj-lt"/>
              </a:rPr>
              <a:t>Distribution Statement A. Approved for public release. Distribution is unlimited.  Case # 23-S-1171</a:t>
            </a:r>
          </a:p>
          <a:p>
            <a:endParaRPr lang="en-US" sz="1200" dirty="0">
              <a:latin typeface="+mj-lt"/>
            </a:endParaRPr>
          </a:p>
        </p:txBody>
      </p:sp>
      <p:sp>
        <p:nvSpPr>
          <p:cNvPr id="10" name="TextBox 9">
            <a:extLst>
              <a:ext uri="{FF2B5EF4-FFF2-40B4-BE49-F238E27FC236}">
                <a16:creationId xmlns:a16="http://schemas.microsoft.com/office/drawing/2014/main" id="{A487EF6A-D660-B5D1-AF2E-48A22D7AF300}"/>
              </a:ext>
            </a:extLst>
          </p:cNvPr>
          <p:cNvSpPr txBox="1"/>
          <p:nvPr/>
        </p:nvSpPr>
        <p:spPr>
          <a:xfrm>
            <a:off x="5269231" y="1962150"/>
            <a:ext cx="45719" cy="369332"/>
          </a:xfrm>
          <a:prstGeom prst="rect">
            <a:avLst/>
          </a:prstGeom>
          <a:noFill/>
        </p:spPr>
        <p:txBody>
          <a:bodyPr wrap="square" rtlCol="0">
            <a:spAutoFit/>
          </a:bodyPr>
          <a:lstStyle/>
          <a:p>
            <a:endParaRPr lang="en-US"/>
          </a:p>
        </p:txBody>
      </p:sp>
      <p:sp>
        <p:nvSpPr>
          <p:cNvPr id="11" name="TextBox 10">
            <a:extLst>
              <a:ext uri="{FF2B5EF4-FFF2-40B4-BE49-F238E27FC236}">
                <a16:creationId xmlns:a16="http://schemas.microsoft.com/office/drawing/2014/main" id="{4112AA2D-0E34-0BAA-4D16-0B24469B1CE1}"/>
              </a:ext>
            </a:extLst>
          </p:cNvPr>
          <p:cNvSpPr txBox="1"/>
          <p:nvPr/>
        </p:nvSpPr>
        <p:spPr>
          <a:xfrm>
            <a:off x="4173418" y="1232319"/>
            <a:ext cx="7000875" cy="5016758"/>
          </a:xfrm>
          <a:prstGeom prst="rect">
            <a:avLst/>
          </a:prstGeom>
          <a:noFill/>
        </p:spPr>
        <p:txBody>
          <a:bodyPr wrap="square" rtlCol="0">
            <a:spAutoFit/>
          </a:bodyPr>
          <a:lstStyle/>
          <a:p>
            <a:r>
              <a:rPr lang="en-US" sz="1600" b="0" i="0" u="none" strike="noStrike" baseline="0" dirty="0">
                <a:solidFill>
                  <a:srgbClr val="000000"/>
                </a:solidFill>
                <a:latin typeface=" Arial"/>
              </a:rPr>
              <a:t>For MDAPs, ACAT II, and ACAT III programs, the </a:t>
            </a:r>
            <a:r>
              <a:rPr lang="en-US" sz="1600" b="1" i="0" u="none" strike="noStrike" baseline="0" dirty="0">
                <a:solidFill>
                  <a:srgbClr val="000000"/>
                </a:solidFill>
                <a:latin typeface=" Arial"/>
              </a:rPr>
              <a:t>SEP will contain </a:t>
            </a:r>
            <a:r>
              <a:rPr lang="en-US" sz="1600" b="0" i="0" u="none" strike="noStrike" baseline="0" dirty="0">
                <a:solidFill>
                  <a:srgbClr val="000000"/>
                </a:solidFill>
                <a:latin typeface=" Arial"/>
              </a:rPr>
              <a:t>these elements, unless waived by the SEP approval authority: </a:t>
            </a:r>
          </a:p>
          <a:p>
            <a:r>
              <a:rPr lang="en-US" sz="1600" b="0" i="0" u="none" strike="noStrike" baseline="0" dirty="0">
                <a:solidFill>
                  <a:srgbClr val="000000"/>
                </a:solidFill>
                <a:latin typeface=" Arial"/>
              </a:rPr>
              <a:t>	(m) </a:t>
            </a:r>
            <a:r>
              <a:rPr lang="en-US" sz="1600" b="1" i="0" u="none" strike="noStrike" baseline="0" dirty="0">
                <a:solidFill>
                  <a:srgbClr val="000000"/>
                </a:solidFill>
                <a:latin typeface=" Arial"/>
              </a:rPr>
              <a:t>The digital engineering implementation plan </a:t>
            </a:r>
            <a:r>
              <a:rPr lang="en-US" sz="1600" b="0" i="0" u="none" strike="noStrike" baseline="0" dirty="0">
                <a:solidFill>
                  <a:srgbClr val="000000"/>
                </a:solidFill>
                <a:latin typeface=" Arial"/>
              </a:rPr>
              <a:t>to include model elements, element relationship diagrams, activity diagrams, block definition diagrams, and use case diagrams. The plan must include the evolution of a </a:t>
            </a:r>
            <a:r>
              <a:rPr lang="en-US" sz="1600" b="1" i="0" u="none" strike="noStrike" baseline="0" dirty="0">
                <a:solidFill>
                  <a:srgbClr val="000000"/>
                </a:solidFill>
                <a:latin typeface=" Arial"/>
              </a:rPr>
              <a:t>continuous end-to-end digital representation</a:t>
            </a:r>
            <a:r>
              <a:rPr lang="en-US" sz="1600" b="0" i="0" u="none" strike="noStrike" baseline="0" dirty="0">
                <a:solidFill>
                  <a:srgbClr val="000000"/>
                </a:solidFill>
                <a:latin typeface=" Arial"/>
              </a:rPr>
              <a:t>, or integrated set of digital representations, of the system being produced and </a:t>
            </a:r>
            <a:r>
              <a:rPr lang="en-US" sz="1600" b="1" i="0" u="none" strike="noStrike" baseline="0" dirty="0">
                <a:solidFill>
                  <a:srgbClr val="000000"/>
                </a:solidFill>
                <a:latin typeface=" Arial"/>
              </a:rPr>
              <a:t>the establishment of a digital authoritative source of truth</a:t>
            </a:r>
            <a:r>
              <a:rPr lang="en-US" sz="1600" b="0" i="0" u="none" strike="noStrike" baseline="0" dirty="0">
                <a:solidFill>
                  <a:srgbClr val="000000"/>
                </a:solidFill>
                <a:latin typeface=" Arial"/>
              </a:rPr>
              <a:t> (i.e., configuration controlled digital baseline). The </a:t>
            </a:r>
            <a:r>
              <a:rPr lang="en-US" sz="1600" b="1" i="0" u="none" strike="noStrike" baseline="0" dirty="0">
                <a:solidFill>
                  <a:srgbClr val="000000"/>
                </a:solidFill>
                <a:latin typeface=" Arial"/>
              </a:rPr>
              <a:t>PM will make the relevant digital model(s) accessible </a:t>
            </a:r>
            <a:r>
              <a:rPr lang="en-US" sz="1600" b="0" i="0" u="none" strike="noStrike" baseline="0" dirty="0">
                <a:solidFill>
                  <a:srgbClr val="000000"/>
                </a:solidFill>
                <a:latin typeface=" Arial"/>
              </a:rPr>
              <a:t>to OSD, Joint Staff stakeholders, and interdependent programs, throughout the life of the program and will maintain CM. </a:t>
            </a:r>
            <a:endParaRPr lang="en-US" sz="1600" dirty="0">
              <a:solidFill>
                <a:srgbClr val="000000"/>
              </a:solidFill>
              <a:latin typeface=" Arial"/>
            </a:endParaRPr>
          </a:p>
          <a:p>
            <a:endParaRPr lang="en-US" sz="1600" dirty="0">
              <a:solidFill>
                <a:srgbClr val="000000"/>
              </a:solidFill>
              <a:latin typeface=" Arial"/>
            </a:endParaRPr>
          </a:p>
          <a:p>
            <a:r>
              <a:rPr lang="en-US" sz="1600" dirty="0">
                <a:solidFill>
                  <a:srgbClr val="000000"/>
                </a:solidFill>
                <a:latin typeface=" Arial"/>
              </a:rPr>
              <a:t>…</a:t>
            </a:r>
          </a:p>
          <a:p>
            <a:endParaRPr lang="en-US" sz="1600" dirty="0">
              <a:solidFill>
                <a:srgbClr val="000000"/>
              </a:solidFill>
              <a:latin typeface=" Arial"/>
            </a:endParaRPr>
          </a:p>
          <a:p>
            <a:r>
              <a:rPr lang="en-US" sz="1600" b="0" i="0" u="none" strike="noStrike" baseline="0" dirty="0">
                <a:solidFill>
                  <a:srgbClr val="000000"/>
                </a:solidFill>
                <a:latin typeface=" Arial"/>
              </a:rPr>
              <a:t>The PM will implement and describe in the SEP </a:t>
            </a:r>
            <a:r>
              <a:rPr lang="en-US" sz="1600" b="1" i="0" u="none" strike="noStrike" baseline="0" dirty="0">
                <a:solidFill>
                  <a:srgbClr val="000000"/>
                </a:solidFill>
                <a:latin typeface=" Arial"/>
              </a:rPr>
              <a:t>a technical baseline management process as a mechanism to manage technical maturity</a:t>
            </a:r>
            <a:r>
              <a:rPr lang="en-US" sz="1600" b="0" i="0" u="none" strike="noStrike" baseline="0" dirty="0">
                <a:solidFill>
                  <a:srgbClr val="000000"/>
                </a:solidFill>
                <a:latin typeface=" Arial"/>
              </a:rPr>
              <a:t>, to include a mission, concept, functional, allocated, and product baseline. If practicable, the PM will establish and manage the technical baseline as a digital authoritative source of truth. </a:t>
            </a:r>
            <a:endParaRPr lang="en-US" sz="1600" dirty="0">
              <a:latin typeface=" Arial"/>
            </a:endParaRPr>
          </a:p>
        </p:txBody>
      </p:sp>
    </p:spTree>
    <p:extLst>
      <p:ext uri="{BB962C8B-B14F-4D97-AF65-F5344CB8AC3E}">
        <p14:creationId xmlns:p14="http://schemas.microsoft.com/office/powerpoint/2010/main" val="770958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BAAFCC-F897-73B5-513C-1CE3AC97F5CC}"/>
              </a:ext>
            </a:extLst>
          </p:cNvPr>
          <p:cNvSpPr>
            <a:spLocks noGrp="1"/>
          </p:cNvSpPr>
          <p:nvPr>
            <p:ph type="sldNum" sz="quarter" idx="12"/>
          </p:nvPr>
        </p:nvSpPr>
        <p:spPr/>
        <p:txBody>
          <a:bodyPr/>
          <a:lstStyle/>
          <a:p>
            <a:fld id="{A95DF160-2252-4507-9087-606C83CDB7D9}" type="slidenum">
              <a:rPr lang="en-US" smtClean="0"/>
              <a:pPr/>
              <a:t>11</a:t>
            </a:fld>
            <a:endParaRPr lang="en-US"/>
          </a:p>
        </p:txBody>
      </p:sp>
      <p:sp>
        <p:nvSpPr>
          <p:cNvPr id="5" name="Text Placeholder 4">
            <a:extLst>
              <a:ext uri="{FF2B5EF4-FFF2-40B4-BE49-F238E27FC236}">
                <a16:creationId xmlns:a16="http://schemas.microsoft.com/office/drawing/2014/main" id="{EB6477CE-E907-991F-4681-D336B465F510}"/>
              </a:ext>
            </a:extLst>
          </p:cNvPr>
          <p:cNvSpPr>
            <a:spLocks noGrp="1"/>
          </p:cNvSpPr>
          <p:nvPr>
            <p:ph type="body" sz="quarter" idx="13"/>
          </p:nvPr>
        </p:nvSpPr>
        <p:spPr/>
        <p:txBody>
          <a:bodyPr/>
          <a:lstStyle/>
          <a:p>
            <a:r>
              <a:rPr lang="en-US" sz="700">
                <a:latin typeface="Arial"/>
                <a:cs typeface="Arial"/>
              </a:rPr>
              <a:t>Distribution Statement A.  Approved for public release. Distribution is unlimited. DOPSR </a:t>
            </a:r>
            <a:r>
              <a:rPr lang="en-US" sz="800">
                <a:latin typeface="Calibri"/>
                <a:cs typeface="Calibri"/>
              </a:rPr>
              <a:t>Case # 24-T-0964</a:t>
            </a:r>
            <a:endParaRPr lang="en-US" sz="800">
              <a:solidFill>
                <a:srgbClr val="000000"/>
              </a:solidFill>
              <a:latin typeface="Calibri"/>
              <a:cs typeface="Calibri"/>
            </a:endParaRPr>
          </a:p>
          <a:p>
            <a:endParaRPr lang="en-US"/>
          </a:p>
        </p:txBody>
      </p:sp>
      <p:sp>
        <p:nvSpPr>
          <p:cNvPr id="7" name="Text Placeholder 6">
            <a:extLst>
              <a:ext uri="{FF2B5EF4-FFF2-40B4-BE49-F238E27FC236}">
                <a16:creationId xmlns:a16="http://schemas.microsoft.com/office/drawing/2014/main" id="{AB20666A-9EEB-0B2D-243B-031C0B237F2F}"/>
              </a:ext>
            </a:extLst>
          </p:cNvPr>
          <p:cNvSpPr>
            <a:spLocks noGrp="1"/>
          </p:cNvSpPr>
          <p:nvPr>
            <p:ph type="body" sz="quarter" idx="14"/>
          </p:nvPr>
        </p:nvSpPr>
        <p:spPr>
          <a:xfrm>
            <a:off x="2531325" y="6328309"/>
            <a:ext cx="7573965" cy="361467"/>
          </a:xfrm>
        </p:spPr>
        <p:txBody>
          <a:bodyPr>
            <a:normAutofit/>
          </a:bodyPr>
          <a:lstStyle/>
          <a:p>
            <a:r>
              <a:rPr lang="en-US" sz="1200" dirty="0">
                <a:latin typeface="+mj-lt"/>
              </a:rPr>
              <a:t>Distribution Statement A.  Approved for public release. Distribution is unlimited. DOPSR </a:t>
            </a:r>
            <a:r>
              <a:rPr lang="en-US" sz="1400" dirty="0">
                <a:latin typeface="+mj-lt"/>
                <a:cs typeface="Calibri"/>
              </a:rPr>
              <a:t>Case # 24-T-0964</a:t>
            </a:r>
            <a:endParaRPr lang="en-US" sz="1400" dirty="0">
              <a:solidFill>
                <a:srgbClr val="000000"/>
              </a:solidFill>
              <a:latin typeface="+mj-lt"/>
              <a:cs typeface="Calibri"/>
            </a:endParaRPr>
          </a:p>
        </p:txBody>
      </p:sp>
      <p:pic>
        <p:nvPicPr>
          <p:cNvPr id="1028" name="Picture 4">
            <a:extLst>
              <a:ext uri="{FF2B5EF4-FFF2-40B4-BE49-F238E27FC236}">
                <a16:creationId xmlns:a16="http://schemas.microsoft.com/office/drawing/2014/main" id="{891DFA98-5AB3-F195-142A-988D7566E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9530" y="1718734"/>
            <a:ext cx="7003468" cy="462597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TextBox 8">
            <a:extLst>
              <a:ext uri="{FF2B5EF4-FFF2-40B4-BE49-F238E27FC236}">
                <a16:creationId xmlns:a16="http://schemas.microsoft.com/office/drawing/2014/main" id="{1D8F708B-D066-CC01-C142-9D230949124B}"/>
              </a:ext>
            </a:extLst>
          </p:cNvPr>
          <p:cNvSpPr txBox="1"/>
          <p:nvPr/>
        </p:nvSpPr>
        <p:spPr>
          <a:xfrm>
            <a:off x="236079" y="915755"/>
            <a:ext cx="11805030" cy="830997"/>
          </a:xfrm>
          <a:prstGeom prst="rect">
            <a:avLst/>
          </a:prstGeom>
          <a:solidFill>
            <a:schemeClr val="bg1"/>
          </a:solidFill>
          <a:ln>
            <a:noFill/>
          </a:ln>
        </p:spPr>
        <p:txBody>
          <a:bodyPr wrap="square" rtlCol="0">
            <a:spAutoFit/>
          </a:bodyPr>
          <a:lstStyle/>
          <a:p>
            <a:r>
              <a:rPr lang="en-US" sz="1600" b="1" dirty="0">
                <a:latin typeface=" Arial"/>
              </a:rPr>
              <a:t>Purpose: </a:t>
            </a:r>
            <a:r>
              <a:rPr kumimoji="0" lang="en-US" altLang="en-US" sz="1600" b="0" i="0" u="none" strike="noStrike" cap="none" normalizeH="0" baseline="0" dirty="0">
                <a:ln>
                  <a:noFill/>
                </a:ln>
                <a:solidFill>
                  <a:srgbClr val="000000"/>
                </a:solidFill>
                <a:effectLst/>
                <a:latin typeface=" Arial"/>
              </a:rPr>
              <a:t>The Department of Defense is transforming its engineering practices to incorporate digital technology and innovations into an integrated, digital, model-based approach. This instruction establishes policy, assigns responsibilities, and provides procedures for implementing and using digital engineering in the development and sustainment of systems. </a:t>
            </a:r>
          </a:p>
        </p:txBody>
      </p:sp>
      <p:sp>
        <p:nvSpPr>
          <p:cNvPr id="10" name="TextBox 9">
            <a:extLst>
              <a:ext uri="{FF2B5EF4-FFF2-40B4-BE49-F238E27FC236}">
                <a16:creationId xmlns:a16="http://schemas.microsoft.com/office/drawing/2014/main" id="{876DB6ED-1B0E-6311-74AF-9613B997FE66}"/>
              </a:ext>
            </a:extLst>
          </p:cNvPr>
          <p:cNvSpPr txBox="1"/>
          <p:nvPr/>
        </p:nvSpPr>
        <p:spPr>
          <a:xfrm>
            <a:off x="236080" y="1741438"/>
            <a:ext cx="5488142" cy="2677656"/>
          </a:xfrm>
          <a:prstGeom prst="rect">
            <a:avLst/>
          </a:prstGeom>
          <a:noFill/>
        </p:spPr>
        <p:txBody>
          <a:bodyPr wrap="square" rtlCol="0">
            <a:spAutoFit/>
          </a:bodyPr>
          <a:lstStyle/>
          <a:p>
            <a:r>
              <a:rPr kumimoji="0" lang="en-US" altLang="en-US" sz="1400" b="1" i="0" u="none" strike="noStrike" cap="none" normalizeH="0" baseline="0" dirty="0">
                <a:ln>
                  <a:noFill/>
                </a:ln>
                <a:solidFill>
                  <a:srgbClr val="000000"/>
                </a:solidFill>
                <a:effectLst/>
                <a:latin typeface=" Arial"/>
              </a:rPr>
              <a:t>This policy directs:</a:t>
            </a:r>
          </a:p>
          <a:p>
            <a:pPr marL="285750" indent="-285750">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 Arial"/>
              </a:rPr>
              <a:t>Programs started after the date of the policy will incorporate digital engineering during development unless the program’s decision authority provides an exception.</a:t>
            </a:r>
          </a:p>
          <a:p>
            <a:pPr marL="285750" indent="-285750">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 Arial"/>
              </a:rPr>
              <a:t>Programs started before the date of the policy should incorporate digital engineering, to the maximum extent possible, when it is practical, beneficial, and affordable.</a:t>
            </a:r>
          </a:p>
          <a:p>
            <a:pPr marL="285750" indent="-285750">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 Arial"/>
              </a:rPr>
              <a:t>Digital engineering should be addressed in the Acquisition Strategy and in the Systems Engineering Plan.</a:t>
            </a:r>
          </a:p>
          <a:p>
            <a:pPr marL="285750" indent="-285750">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 Arial"/>
              </a:rPr>
              <a:t>Digital engineering methodologies, technologies, and practices support a comprehensive engineering program for defense systems.</a:t>
            </a:r>
          </a:p>
        </p:txBody>
      </p:sp>
      <p:sp>
        <p:nvSpPr>
          <p:cNvPr id="12" name="Rectangle 6">
            <a:extLst>
              <a:ext uri="{FF2B5EF4-FFF2-40B4-BE49-F238E27FC236}">
                <a16:creationId xmlns:a16="http://schemas.microsoft.com/office/drawing/2014/main" id="{5DBD49F9-64D5-C687-D4B3-342CE8ED1F84}"/>
              </a:ext>
            </a:extLst>
          </p:cNvPr>
          <p:cNvSpPr>
            <a:spLocks noChangeArrowheads="1"/>
          </p:cNvSpPr>
          <p:nvPr/>
        </p:nvSpPr>
        <p:spPr bwMode="auto">
          <a:xfrm>
            <a:off x="5605778" y="6058138"/>
            <a:ext cx="6587466" cy="281293"/>
          </a:xfrm>
          <a:prstGeom prst="rect">
            <a:avLst/>
          </a:prstGeom>
          <a:solidFill>
            <a:srgbClr val="0070C0"/>
          </a:solidFill>
          <a:ln w="25400" cap="rnd" algn="ctr">
            <a:solidFill>
              <a:srgbClr val="DFEBF7"/>
            </a:solidFill>
            <a:bevel/>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sz="3600"/>
          </a:p>
        </p:txBody>
      </p:sp>
      <p:sp>
        <p:nvSpPr>
          <p:cNvPr id="13" name="Text Box 7">
            <a:extLst>
              <a:ext uri="{FF2B5EF4-FFF2-40B4-BE49-F238E27FC236}">
                <a16:creationId xmlns:a16="http://schemas.microsoft.com/office/drawing/2014/main" id="{19850925-2931-1D6D-44B2-FABB8331638A}"/>
              </a:ext>
            </a:extLst>
          </p:cNvPr>
          <p:cNvSpPr txBox="1">
            <a:spLocks noChangeArrowheads="1"/>
          </p:cNvSpPr>
          <p:nvPr/>
        </p:nvSpPr>
        <p:spPr bwMode="auto">
          <a:xfrm>
            <a:off x="6479406" y="6089824"/>
            <a:ext cx="4746588" cy="210935"/>
          </a:xfrm>
          <a:prstGeom prst="rect">
            <a:avLst/>
          </a:prstGeom>
          <a:solidFill>
            <a:srgbClr val="0070C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a:ln>
                  <a:noFill/>
                </a:ln>
                <a:solidFill>
                  <a:srgbClr val="FFFFFF"/>
                </a:solidFill>
                <a:effectLst/>
                <a:latin typeface="+mj-lt"/>
              </a:rPr>
              <a:t>Digital engineering transforms DoD systems engineering practice.</a:t>
            </a:r>
            <a:endParaRPr kumimoji="0" lang="en-US" altLang="en-US" sz="1100" b="1" i="0" u="none" strike="noStrike" cap="none" normalizeH="0" baseline="0">
              <a:ln>
                <a:noFill/>
              </a:ln>
              <a:solidFill>
                <a:srgbClr val="FFFFFF"/>
              </a:solidFill>
              <a:effectLst/>
              <a:latin typeface="+mj-lt"/>
            </a:endParaRPr>
          </a:p>
        </p:txBody>
      </p:sp>
      <p:pic>
        <p:nvPicPr>
          <p:cNvPr id="4" name="Picture 3" descr="Qr code&#10;&#10;Description automatically generated">
            <a:extLst>
              <a:ext uri="{FF2B5EF4-FFF2-40B4-BE49-F238E27FC236}">
                <a16:creationId xmlns:a16="http://schemas.microsoft.com/office/drawing/2014/main" id="{1E77032D-6B8F-2914-4021-0F0C8BDEB2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563" y="4838644"/>
            <a:ext cx="1291652" cy="1287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2">
            <a:extLst>
              <a:ext uri="{FF2B5EF4-FFF2-40B4-BE49-F238E27FC236}">
                <a16:creationId xmlns:a16="http://schemas.microsoft.com/office/drawing/2014/main" id="{F25664D0-A96B-CB69-BD5D-178526C478C3}"/>
              </a:ext>
            </a:extLst>
          </p:cNvPr>
          <p:cNvSpPr txBox="1">
            <a:spLocks/>
          </p:cNvSpPr>
          <p:nvPr/>
        </p:nvSpPr>
        <p:spPr>
          <a:xfrm>
            <a:off x="2726914" y="152195"/>
            <a:ext cx="10539700" cy="1131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kern="1200">
                <a:solidFill>
                  <a:schemeClr val="bg1"/>
                </a:solidFill>
                <a:latin typeface="Franklin Gothic Medium Cond" panose="020B0606030402020204" pitchFamily="34" charset="0"/>
                <a:ea typeface="+mj-ea"/>
                <a:cs typeface="Arial" panose="020B0604020202020204" pitchFamily="34" charset="0"/>
              </a:defRPr>
            </a:lvl1pPr>
          </a:lstStyle>
          <a:p>
            <a:r>
              <a:rPr lang="en-US">
                <a:latin typeface="Franklin Gothic Medium" panose="020B0603020102020204" pitchFamily="34" charset="0"/>
                <a:cs typeface="Arial"/>
              </a:rPr>
              <a:t>DODI 5000.97, “Digital Engineering”</a:t>
            </a:r>
            <a:endParaRPr lang="en-US">
              <a:latin typeface="Franklin Gothic Medium" panose="020B0603020102020204" pitchFamily="34" charset="0"/>
            </a:endParaRPr>
          </a:p>
        </p:txBody>
      </p:sp>
    </p:spTree>
    <p:extLst>
      <p:ext uri="{BB962C8B-B14F-4D97-AF65-F5344CB8AC3E}">
        <p14:creationId xmlns:p14="http://schemas.microsoft.com/office/powerpoint/2010/main" val="2929635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2B071E-A759-4B8A-05BD-87AB7E0051DE}"/>
              </a:ext>
            </a:extLst>
          </p:cNvPr>
          <p:cNvSpPr txBox="1"/>
          <p:nvPr/>
        </p:nvSpPr>
        <p:spPr>
          <a:xfrm>
            <a:off x="1908821" y="2709747"/>
            <a:ext cx="818303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a:t>DoD Digital Engineering Core Concepts</a:t>
            </a:r>
          </a:p>
        </p:txBody>
      </p:sp>
      <p:sp>
        <p:nvSpPr>
          <p:cNvPr id="4" name="Slide Number Placeholder 1">
            <a:extLst>
              <a:ext uri="{FF2B5EF4-FFF2-40B4-BE49-F238E27FC236}">
                <a16:creationId xmlns:a16="http://schemas.microsoft.com/office/drawing/2014/main" id="{319F95F1-F73D-E284-B43A-A67D4C1E964C}"/>
              </a:ext>
            </a:extLst>
          </p:cNvPr>
          <p:cNvSpPr txBox="1">
            <a:spLocks/>
          </p:cNvSpPr>
          <p:nvPr/>
        </p:nvSpPr>
        <p:spPr>
          <a:xfrm>
            <a:off x="10257387" y="6492875"/>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dirty="0"/>
              <a:pPr/>
              <a:t>12</a:t>
            </a:fld>
            <a:endParaRPr lang="en-US"/>
          </a:p>
        </p:txBody>
      </p:sp>
    </p:spTree>
    <p:extLst>
      <p:ext uri="{BB962C8B-B14F-4D97-AF65-F5344CB8AC3E}">
        <p14:creationId xmlns:p14="http://schemas.microsoft.com/office/powerpoint/2010/main" val="3273043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FE80B7-2E50-5F77-CC47-3BB65D5250F1}"/>
              </a:ext>
            </a:extLst>
          </p:cNvPr>
          <p:cNvSpPr>
            <a:spLocks noGrp="1"/>
          </p:cNvSpPr>
          <p:nvPr>
            <p:ph type="title"/>
          </p:nvPr>
        </p:nvSpPr>
        <p:spPr>
          <a:xfrm>
            <a:off x="1113853" y="38826"/>
            <a:ext cx="10250444" cy="677002"/>
          </a:xfrm>
        </p:spPr>
        <p:txBody>
          <a:bodyPr/>
          <a:lstStyle/>
          <a:p>
            <a:r>
              <a:rPr lang="en-US"/>
              <a:t>DoD Digital Engineering Overview</a:t>
            </a:r>
          </a:p>
        </p:txBody>
      </p:sp>
      <p:sp>
        <p:nvSpPr>
          <p:cNvPr id="3" name="Slide Number Placeholder 1">
            <a:extLst>
              <a:ext uri="{FF2B5EF4-FFF2-40B4-BE49-F238E27FC236}">
                <a16:creationId xmlns:a16="http://schemas.microsoft.com/office/drawing/2014/main" id="{3ABE155B-B2DF-7985-130F-7FA3473CE7F7}"/>
              </a:ext>
            </a:extLst>
          </p:cNvPr>
          <p:cNvSpPr txBox="1">
            <a:spLocks/>
          </p:cNvSpPr>
          <p:nvPr/>
        </p:nvSpPr>
        <p:spPr>
          <a:xfrm>
            <a:off x="10257387" y="6492875"/>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13</a:t>
            </a:fld>
            <a:endParaRPr lang="en-US"/>
          </a:p>
        </p:txBody>
      </p:sp>
      <p:pic>
        <p:nvPicPr>
          <p:cNvPr id="9" name="Picture 8" descr="A picture containing diagram&#10;&#10;Description automatically generated">
            <a:hlinkClick r:id="rId3" action="ppaction://hlinkfile"/>
            <a:extLst>
              <a:ext uri="{FF2B5EF4-FFF2-40B4-BE49-F238E27FC236}">
                <a16:creationId xmlns:a16="http://schemas.microsoft.com/office/drawing/2014/main" id="{DD43230A-27C3-43EA-9EB5-5D84239E19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959" y="1099929"/>
            <a:ext cx="8122067" cy="4572235"/>
          </a:xfrm>
          <a:prstGeom prst="rect">
            <a:avLst/>
          </a:prstGeom>
        </p:spPr>
      </p:pic>
    </p:spTree>
    <p:extLst>
      <p:ext uri="{BB962C8B-B14F-4D97-AF65-F5344CB8AC3E}">
        <p14:creationId xmlns:p14="http://schemas.microsoft.com/office/powerpoint/2010/main" val="1393604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81338" y="964467"/>
            <a:ext cx="11887198" cy="5034456"/>
          </a:xfrm>
        </p:spPr>
        <p:txBody>
          <a:bodyPr vert="horz" lIns="91440" tIns="45720" rIns="91440" bIns="45720" rtlCol="0" anchor="t">
            <a:normAutofit lnSpcReduction="10000"/>
          </a:bodyPr>
          <a:lstStyle/>
          <a:p>
            <a:r>
              <a:rPr lang="en-US" sz="2400" dirty="0">
                <a:latin typeface="Arial"/>
                <a:cs typeface="Arial"/>
              </a:rPr>
              <a:t>Model - A physical, mathematical, or otherwise logical representation of a system, entity, phenomenon, or process.</a:t>
            </a:r>
          </a:p>
          <a:p>
            <a:endParaRPr lang="en-US" sz="2400" dirty="0">
              <a:latin typeface="Arial"/>
              <a:cs typeface="Arial"/>
            </a:endParaRPr>
          </a:p>
          <a:p>
            <a:r>
              <a:rPr lang="en-US" sz="2400" dirty="0">
                <a:latin typeface="Arial"/>
                <a:cs typeface="Arial"/>
              </a:rPr>
              <a:t>Authoritative Source of Truth (ASOT) - captures the current state and the history of the technical baseline. It serves as the central reference point for models and data across the lifecycle. The authoritative source of truth will provide traceability as the system of interest evolves, capturing historical knowledge, and connecting authoritative versions of the models and data.</a:t>
            </a:r>
          </a:p>
          <a:p>
            <a:endParaRPr lang="en-US" sz="2400" dirty="0">
              <a:latin typeface="Arial"/>
              <a:cs typeface="Arial"/>
            </a:endParaRPr>
          </a:p>
          <a:p>
            <a:r>
              <a:rPr lang="en-US" sz="2400" dirty="0">
                <a:latin typeface="Arial"/>
                <a:cs typeface="Arial"/>
              </a:rPr>
              <a:t>Digital Artifact - An artifact produced within, or generated from, the digital engineering ecosystem. These artifacts provide data for alternative views to visualize, communicate, and deliver data, information, and knowledge to stakeholders.</a:t>
            </a:r>
          </a:p>
        </p:txBody>
      </p:sp>
      <p:sp>
        <p:nvSpPr>
          <p:cNvPr id="3" name="Title 2"/>
          <p:cNvSpPr>
            <a:spLocks noGrp="1"/>
          </p:cNvSpPr>
          <p:nvPr>
            <p:ph type="title"/>
          </p:nvPr>
        </p:nvSpPr>
        <p:spPr>
          <a:xfrm>
            <a:off x="1104673" y="112271"/>
            <a:ext cx="10250444" cy="677002"/>
          </a:xfrm>
        </p:spPr>
        <p:txBody>
          <a:bodyPr/>
          <a:lstStyle/>
          <a:p>
            <a:r>
              <a:rPr lang="en-US"/>
              <a:t>Key Terms* (1 of 2)</a:t>
            </a:r>
          </a:p>
        </p:txBody>
      </p:sp>
      <p:sp>
        <p:nvSpPr>
          <p:cNvPr id="6" name="TextBox 5">
            <a:extLst>
              <a:ext uri="{FF2B5EF4-FFF2-40B4-BE49-F238E27FC236}">
                <a16:creationId xmlns:a16="http://schemas.microsoft.com/office/drawing/2014/main" id="{5C5ACCC0-68F9-4F6C-AAD7-7DD4A217A74A}"/>
              </a:ext>
            </a:extLst>
          </p:cNvPr>
          <p:cNvSpPr txBox="1"/>
          <p:nvPr/>
        </p:nvSpPr>
        <p:spPr>
          <a:xfrm>
            <a:off x="3912006" y="5805052"/>
            <a:ext cx="6345381" cy="307777"/>
          </a:xfrm>
          <a:prstGeom prst="rect">
            <a:avLst/>
          </a:prstGeom>
          <a:noFill/>
        </p:spPr>
        <p:txBody>
          <a:bodyPr wrap="square" lIns="91440" tIns="45720" rIns="91440" bIns="45720" anchor="t">
            <a:spAutoFit/>
          </a:bodyPr>
          <a:lstStyle/>
          <a:p>
            <a:r>
              <a:rPr lang="en-US" sz="1400" dirty="0">
                <a:latin typeface=" Arial"/>
              </a:rPr>
              <a:t>*Source: DAU Glossary- </a:t>
            </a:r>
            <a:r>
              <a:rPr lang="en-US" sz="1400" dirty="0">
                <a:latin typeface=" Arial"/>
                <a:hlinkClick r:id="rId3"/>
              </a:rPr>
              <a:t>https://www.dau.edu/glossary/Pages/Glossary.aspx</a:t>
            </a:r>
            <a:r>
              <a:rPr lang="en-US" sz="1400" dirty="0">
                <a:latin typeface=" Arial"/>
              </a:rPr>
              <a:t>   </a:t>
            </a:r>
          </a:p>
        </p:txBody>
      </p:sp>
      <p:sp>
        <p:nvSpPr>
          <p:cNvPr id="5" name="Slide Number Placeholder 1">
            <a:extLst>
              <a:ext uri="{FF2B5EF4-FFF2-40B4-BE49-F238E27FC236}">
                <a16:creationId xmlns:a16="http://schemas.microsoft.com/office/drawing/2014/main" id="{50D34CA0-D3B2-837E-2DBA-E233B5E11D24}"/>
              </a:ext>
            </a:extLst>
          </p:cNvPr>
          <p:cNvSpPr txBox="1">
            <a:spLocks/>
          </p:cNvSpPr>
          <p:nvPr/>
        </p:nvSpPr>
        <p:spPr>
          <a:xfrm>
            <a:off x="10257387" y="6492875"/>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14</a:t>
            </a:fld>
            <a:endParaRPr lang="en-US"/>
          </a:p>
        </p:txBody>
      </p:sp>
      <p:sp>
        <p:nvSpPr>
          <p:cNvPr id="9" name="TextBox 8">
            <a:extLst>
              <a:ext uri="{FF2B5EF4-FFF2-40B4-BE49-F238E27FC236}">
                <a16:creationId xmlns:a16="http://schemas.microsoft.com/office/drawing/2014/main" id="{C74EB081-D00F-157F-CB76-2B22BB792DAB}"/>
              </a:ext>
            </a:extLst>
          </p:cNvPr>
          <p:cNvSpPr txBox="1"/>
          <p:nvPr/>
        </p:nvSpPr>
        <p:spPr>
          <a:xfrm>
            <a:off x="2557943" y="6354375"/>
            <a:ext cx="7343903" cy="276999"/>
          </a:xfrm>
          <a:prstGeom prst="rect">
            <a:avLst/>
          </a:prstGeom>
          <a:noFill/>
        </p:spPr>
        <p:txBody>
          <a:bodyPr wrap="square">
            <a:spAutoFit/>
          </a:bodyPr>
          <a:lstStyle/>
          <a:p>
            <a:r>
              <a:rPr lang="en-US" sz="1200" dirty="0"/>
              <a:t>Distribution Statement A.  Approved for public release. Distribution is unlimited. DOPSR Case # 24-T-0964​</a:t>
            </a:r>
          </a:p>
        </p:txBody>
      </p:sp>
    </p:spTree>
    <p:extLst>
      <p:ext uri="{BB962C8B-B14F-4D97-AF65-F5344CB8AC3E}">
        <p14:creationId xmlns:p14="http://schemas.microsoft.com/office/powerpoint/2010/main" val="800689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3795" y="1130559"/>
            <a:ext cx="10250444" cy="5034456"/>
          </a:xfrm>
        </p:spPr>
        <p:txBody>
          <a:bodyPr>
            <a:noAutofit/>
          </a:bodyPr>
          <a:lstStyle/>
          <a:p>
            <a:pPr marL="456565" indent="-456565"/>
            <a:r>
              <a:rPr lang="en-US" sz="2000" dirty="0">
                <a:latin typeface=" Arial"/>
              </a:rPr>
              <a:t>Digital Thread - An extensible, configurable and component enterprise-level analytical framework that seamlessly expedites the controlled interplay of authoritative technical data, software, information, and knowledge in the enterprise data-information-knowledge systems, based on the Digital System Model template, to inform decision makers throughout a system's life cycle by providing the capability to access, integrate and transform disparate data into actionable information.</a:t>
            </a:r>
          </a:p>
          <a:p>
            <a:pPr marL="456565" indent="-456565"/>
            <a:endParaRPr lang="en-US" sz="2000" dirty="0">
              <a:latin typeface=" Arial"/>
            </a:endParaRPr>
          </a:p>
          <a:p>
            <a:pPr marL="456565" indent="-456565"/>
            <a:r>
              <a:rPr lang="en-US" sz="2000" dirty="0">
                <a:latin typeface=" Arial"/>
              </a:rPr>
              <a:t>Digital Twin -  An integrated multi physics, multiscale, probabilistic simulation of an as-built system, enabled by Digital Thread, that uses the best available models, sensor information, and input data to mirror and predict activities/performance over the life of its corresponding physical twin.</a:t>
            </a:r>
          </a:p>
          <a:p>
            <a:pPr marL="456565" indent="-456565"/>
            <a:endParaRPr lang="en-US" sz="2000" dirty="0">
              <a:latin typeface=" Arial"/>
            </a:endParaRPr>
          </a:p>
          <a:p>
            <a:pPr marL="456565" indent="-456565"/>
            <a:r>
              <a:rPr lang="en-US" sz="2000" dirty="0">
                <a:latin typeface=" Arial"/>
              </a:rPr>
              <a:t>Digital Engineering Ecosystem - The interconnected infrastructure, environment, and methodology (process, methods, and tools) used to store, access, analyze, and visualize evolving systems' data and models to address the needs of the stakeholders.</a:t>
            </a:r>
          </a:p>
        </p:txBody>
      </p:sp>
      <p:sp>
        <p:nvSpPr>
          <p:cNvPr id="3" name="Title 2"/>
          <p:cNvSpPr>
            <a:spLocks noGrp="1"/>
          </p:cNvSpPr>
          <p:nvPr>
            <p:ph type="title"/>
          </p:nvPr>
        </p:nvSpPr>
        <p:spPr>
          <a:xfrm>
            <a:off x="1095492" y="93910"/>
            <a:ext cx="10250444" cy="677002"/>
          </a:xfrm>
        </p:spPr>
        <p:txBody>
          <a:bodyPr/>
          <a:lstStyle/>
          <a:p>
            <a:r>
              <a:rPr lang="en-US">
                <a:latin typeface="Franklin Gothic Medium Cond"/>
                <a:cs typeface="Arial"/>
              </a:rPr>
              <a:t>Key Terms* (2 of 2)</a:t>
            </a:r>
          </a:p>
        </p:txBody>
      </p:sp>
      <p:sp>
        <p:nvSpPr>
          <p:cNvPr id="6" name="TextBox 5">
            <a:extLst>
              <a:ext uri="{FF2B5EF4-FFF2-40B4-BE49-F238E27FC236}">
                <a16:creationId xmlns:a16="http://schemas.microsoft.com/office/drawing/2014/main" id="{FD40C198-E6F2-41AD-9153-6ADC7BFEEB66}"/>
              </a:ext>
            </a:extLst>
          </p:cNvPr>
          <p:cNvSpPr txBox="1"/>
          <p:nvPr/>
        </p:nvSpPr>
        <p:spPr>
          <a:xfrm>
            <a:off x="4826749" y="6084110"/>
            <a:ext cx="6345381" cy="307777"/>
          </a:xfrm>
          <a:prstGeom prst="rect">
            <a:avLst/>
          </a:prstGeom>
          <a:noFill/>
        </p:spPr>
        <p:txBody>
          <a:bodyPr wrap="square" lIns="91440" tIns="45720" rIns="91440" bIns="45720" anchor="t">
            <a:spAutoFit/>
          </a:bodyPr>
          <a:lstStyle/>
          <a:p>
            <a:r>
              <a:rPr lang="en-US" sz="1400">
                <a:latin typeface=" Arial"/>
              </a:rPr>
              <a:t>*Source: DAU Glossary- </a:t>
            </a:r>
            <a:r>
              <a:rPr lang="en-US" sz="1400">
                <a:latin typeface=" Arial"/>
                <a:hlinkClick r:id="rId3"/>
              </a:rPr>
              <a:t>https://www.dau.edu/glossary/Pages/Glossary.aspx</a:t>
            </a:r>
            <a:r>
              <a:rPr lang="en-US" sz="1400">
                <a:latin typeface=" Arial"/>
              </a:rPr>
              <a:t>   </a:t>
            </a:r>
          </a:p>
        </p:txBody>
      </p:sp>
      <p:sp>
        <p:nvSpPr>
          <p:cNvPr id="5" name="Slide Number Placeholder 1">
            <a:extLst>
              <a:ext uri="{FF2B5EF4-FFF2-40B4-BE49-F238E27FC236}">
                <a16:creationId xmlns:a16="http://schemas.microsoft.com/office/drawing/2014/main" id="{F88EFC3D-E48F-11A3-EF91-9F4F44746A61}"/>
              </a:ext>
            </a:extLst>
          </p:cNvPr>
          <p:cNvSpPr txBox="1">
            <a:spLocks/>
          </p:cNvSpPr>
          <p:nvPr/>
        </p:nvSpPr>
        <p:spPr>
          <a:xfrm>
            <a:off x="10119676" y="6391887"/>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15</a:t>
            </a:fld>
            <a:endParaRPr lang="en-US"/>
          </a:p>
        </p:txBody>
      </p:sp>
      <p:sp>
        <p:nvSpPr>
          <p:cNvPr id="2" name="Rectangle 1">
            <a:extLst>
              <a:ext uri="{FF2B5EF4-FFF2-40B4-BE49-F238E27FC236}">
                <a16:creationId xmlns:a16="http://schemas.microsoft.com/office/drawing/2014/main" id="{5AABF989-6B52-8CD3-97B8-0E67E5FDA7EA}"/>
              </a:ext>
            </a:extLst>
          </p:cNvPr>
          <p:cNvSpPr/>
          <p:nvPr/>
        </p:nvSpPr>
        <p:spPr bwMode="auto">
          <a:xfrm rot="16200000">
            <a:off x="9291594" y="3000851"/>
            <a:ext cx="4347379" cy="856296"/>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ahoma" charset="0"/>
              </a:rPr>
              <a:t>There are other definition besides these from DAU.</a:t>
            </a:r>
          </a:p>
        </p:txBody>
      </p:sp>
      <p:sp>
        <p:nvSpPr>
          <p:cNvPr id="7" name="TextBox 6">
            <a:extLst>
              <a:ext uri="{FF2B5EF4-FFF2-40B4-BE49-F238E27FC236}">
                <a16:creationId xmlns:a16="http://schemas.microsoft.com/office/drawing/2014/main" id="{57A30090-7780-6C87-3F31-1DBCB7BC6816}"/>
              </a:ext>
            </a:extLst>
          </p:cNvPr>
          <p:cNvSpPr txBox="1"/>
          <p:nvPr/>
        </p:nvSpPr>
        <p:spPr>
          <a:xfrm>
            <a:off x="2475336" y="6434419"/>
            <a:ext cx="7490755" cy="276999"/>
          </a:xfrm>
          <a:prstGeom prst="rect">
            <a:avLst/>
          </a:prstGeom>
          <a:noFill/>
        </p:spPr>
        <p:txBody>
          <a:bodyPr wrap="square">
            <a:spAutoFit/>
          </a:bodyPr>
          <a:lstStyle/>
          <a:p>
            <a:r>
              <a:rPr lang="en-US" sz="1200" dirty="0"/>
              <a:t>Distribution Statement A.  Approved for public release. Distribution is unlimited. DOPSR Case # 24-T-0964​</a:t>
            </a:r>
          </a:p>
        </p:txBody>
      </p:sp>
    </p:spTree>
    <p:extLst>
      <p:ext uri="{BB962C8B-B14F-4D97-AF65-F5344CB8AC3E}">
        <p14:creationId xmlns:p14="http://schemas.microsoft.com/office/powerpoint/2010/main" val="1802661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A59AA6EB-710C-7443-AA0A-EC653B20ADE3}"/>
              </a:ext>
            </a:extLst>
          </p:cNvPr>
          <p:cNvPicPr>
            <a:picLocks noChangeAspect="1"/>
          </p:cNvPicPr>
          <p:nvPr/>
        </p:nvPicPr>
        <p:blipFill rotWithShape="1">
          <a:blip r:embed="rId3"/>
          <a:srcRect l="-2539" t="24880" r="2202" b="1914"/>
          <a:stretch/>
        </p:blipFill>
        <p:spPr>
          <a:xfrm>
            <a:off x="-122100" y="4114449"/>
            <a:ext cx="5495893" cy="1717387"/>
          </a:xfrm>
          <a:prstGeom prst="rect">
            <a:avLst/>
          </a:prstGeom>
        </p:spPr>
      </p:pic>
      <p:sp>
        <p:nvSpPr>
          <p:cNvPr id="3" name="Title 2">
            <a:extLst>
              <a:ext uri="{FF2B5EF4-FFF2-40B4-BE49-F238E27FC236}">
                <a16:creationId xmlns:a16="http://schemas.microsoft.com/office/drawing/2014/main" id="{B8A0E09C-8C6E-332D-6BCA-7259513A4D8C}"/>
              </a:ext>
            </a:extLst>
          </p:cNvPr>
          <p:cNvSpPr>
            <a:spLocks noGrp="1"/>
          </p:cNvSpPr>
          <p:nvPr>
            <p:ph type="title"/>
          </p:nvPr>
        </p:nvSpPr>
        <p:spPr>
          <a:xfrm>
            <a:off x="1003685" y="93910"/>
            <a:ext cx="10250444" cy="677002"/>
          </a:xfrm>
        </p:spPr>
        <p:txBody>
          <a:bodyPr/>
          <a:lstStyle/>
          <a:p>
            <a:r>
              <a:rPr lang="en-US"/>
              <a:t>Model</a:t>
            </a:r>
          </a:p>
        </p:txBody>
      </p:sp>
      <p:sp>
        <p:nvSpPr>
          <p:cNvPr id="8" name="TextBox 7">
            <a:extLst>
              <a:ext uri="{FF2B5EF4-FFF2-40B4-BE49-F238E27FC236}">
                <a16:creationId xmlns:a16="http://schemas.microsoft.com/office/drawing/2014/main" id="{15D991AD-E1B5-4FA9-9939-FFCAB2D8DED9}"/>
              </a:ext>
            </a:extLst>
          </p:cNvPr>
          <p:cNvSpPr txBox="1"/>
          <p:nvPr/>
        </p:nvSpPr>
        <p:spPr>
          <a:xfrm>
            <a:off x="5393084" y="978426"/>
            <a:ext cx="6402930" cy="4308872"/>
          </a:xfrm>
          <a:prstGeom prst="rect">
            <a:avLst/>
          </a:prstGeom>
          <a:noFill/>
        </p:spPr>
        <p:txBody>
          <a:bodyPr wrap="square" lIns="91440" tIns="45720" rIns="91440" bIns="45720" rtlCol="0" anchor="t">
            <a:spAutoFit/>
          </a:bodyPr>
          <a:lstStyle/>
          <a:p>
            <a:pPr algn="ctr"/>
            <a:r>
              <a:rPr lang="en-US" sz="2400" b="1" dirty="0">
                <a:latin typeface=" Arial"/>
                <a:ea typeface="+mn-lt"/>
                <a:cs typeface="+mn-lt"/>
              </a:rPr>
              <a:t>There are three basic types of computer models:</a:t>
            </a:r>
            <a:endParaRPr lang="en-US" sz="2400" b="1" dirty="0">
              <a:latin typeface=" Arial"/>
              <a:cs typeface="Calibri"/>
            </a:endParaRPr>
          </a:p>
          <a:p>
            <a:pPr algn="ctr"/>
            <a:endParaRPr lang="en-US" sz="2000" b="1" dirty="0">
              <a:latin typeface=" Arial"/>
              <a:ea typeface="+mn-lt"/>
              <a:cs typeface="+mn-lt"/>
            </a:endParaRPr>
          </a:p>
          <a:p>
            <a:pPr marL="690245" indent="-293370">
              <a:buFont typeface="Arial"/>
              <a:buChar char="•"/>
            </a:pPr>
            <a:r>
              <a:rPr lang="en-US" sz="2000" b="1" dirty="0">
                <a:latin typeface=" Arial"/>
                <a:ea typeface="+mn-lt"/>
                <a:cs typeface="+mn-lt"/>
              </a:rPr>
              <a:t>Algorithm or Math Model:</a:t>
            </a:r>
            <a:r>
              <a:rPr lang="en-US" sz="2000" dirty="0">
                <a:latin typeface=" Arial"/>
                <a:ea typeface="+mn-lt"/>
                <a:cs typeface="+mn-lt"/>
              </a:rPr>
              <a:t>  A symbolic model whose properties are expressed in mathematical symbols and relationships</a:t>
            </a:r>
          </a:p>
          <a:p>
            <a:pPr marL="690245" indent="-293370">
              <a:buFont typeface="Arial"/>
              <a:buChar char="•"/>
            </a:pPr>
            <a:endParaRPr lang="en-US" sz="300" dirty="0">
              <a:latin typeface=" Arial"/>
              <a:ea typeface="+mn-lt"/>
              <a:cs typeface="+mn-lt"/>
            </a:endParaRPr>
          </a:p>
          <a:p>
            <a:pPr marL="690245" indent="-293370">
              <a:buFont typeface="Arial"/>
              <a:buChar char="•"/>
            </a:pPr>
            <a:r>
              <a:rPr lang="en-US" sz="2000" b="1" dirty="0">
                <a:latin typeface=" Arial"/>
                <a:ea typeface="+mn-lt"/>
                <a:cs typeface="+mn-lt"/>
              </a:rPr>
              <a:t>Process Model:</a:t>
            </a:r>
            <a:r>
              <a:rPr lang="en-US" sz="2000" dirty="0">
                <a:latin typeface=" Arial"/>
                <a:ea typeface="+mn-lt"/>
                <a:cs typeface="+mn-lt"/>
              </a:rPr>
              <a:t> depicts processes performed by a system or people.  Process flow, Functional Flow, Data Flow, Workflow, GANTT, Activity, Sequence,</a:t>
            </a:r>
          </a:p>
          <a:p>
            <a:pPr marL="690245" indent="-293370">
              <a:buFont typeface="Arial"/>
              <a:buChar char="•"/>
            </a:pPr>
            <a:endParaRPr lang="en-US" sz="300" dirty="0">
              <a:latin typeface=" Arial"/>
              <a:cs typeface="Calibri"/>
            </a:endParaRPr>
          </a:p>
          <a:p>
            <a:pPr marL="690245" indent="-293370">
              <a:buFont typeface="Arial"/>
              <a:buChar char="•"/>
            </a:pPr>
            <a:r>
              <a:rPr lang="en-US" sz="2000" b="1" dirty="0">
                <a:latin typeface=" Arial"/>
                <a:cs typeface="Calibri"/>
              </a:rPr>
              <a:t>Data Model: </a:t>
            </a:r>
            <a:r>
              <a:rPr lang="en-US" sz="2000" dirty="0">
                <a:latin typeface=" Arial"/>
                <a:ea typeface="+mn-lt"/>
                <a:cs typeface="+mn-lt"/>
              </a:rPr>
              <a:t>organizes elements of data and standardizes how they relate to one another and to properties of the real world</a:t>
            </a:r>
            <a:endParaRPr lang="en-US" sz="2000" dirty="0">
              <a:latin typeface=" Arial"/>
              <a:cs typeface="Calibri"/>
            </a:endParaRPr>
          </a:p>
        </p:txBody>
      </p:sp>
      <p:pic>
        <p:nvPicPr>
          <p:cNvPr id="2" name="Picture 3">
            <a:extLst>
              <a:ext uri="{FF2B5EF4-FFF2-40B4-BE49-F238E27FC236}">
                <a16:creationId xmlns:a16="http://schemas.microsoft.com/office/drawing/2014/main" id="{9418EB7E-C978-A66C-5E6B-3D61CB2344B0}"/>
              </a:ext>
            </a:extLst>
          </p:cNvPr>
          <p:cNvPicPr>
            <a:picLocks noChangeAspect="1"/>
          </p:cNvPicPr>
          <p:nvPr/>
        </p:nvPicPr>
        <p:blipFill rotWithShape="1">
          <a:blip r:embed="rId4"/>
          <a:srcRect t="19956" b="17910"/>
          <a:stretch/>
        </p:blipFill>
        <p:spPr>
          <a:xfrm>
            <a:off x="387723" y="2062785"/>
            <a:ext cx="4715439" cy="1394470"/>
          </a:xfrm>
          <a:prstGeom prst="rect">
            <a:avLst/>
          </a:prstGeom>
        </p:spPr>
      </p:pic>
      <p:sp>
        <p:nvSpPr>
          <p:cNvPr id="4" name="TextBox 3">
            <a:extLst>
              <a:ext uri="{FF2B5EF4-FFF2-40B4-BE49-F238E27FC236}">
                <a16:creationId xmlns:a16="http://schemas.microsoft.com/office/drawing/2014/main" id="{1DFD4F3A-647A-1C18-441B-844667E70625}"/>
              </a:ext>
            </a:extLst>
          </p:cNvPr>
          <p:cNvSpPr txBox="1"/>
          <p:nvPr/>
        </p:nvSpPr>
        <p:spPr>
          <a:xfrm>
            <a:off x="439831" y="1209560"/>
            <a:ext cx="51823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Math Model:   d = V*D/(v1+v2)</a:t>
            </a:r>
            <a:endParaRPr lang="en-US" sz="2400" b="1">
              <a:cs typeface="Calibri"/>
            </a:endParaRPr>
          </a:p>
        </p:txBody>
      </p:sp>
      <p:sp>
        <p:nvSpPr>
          <p:cNvPr id="5" name="TextBox 4">
            <a:extLst>
              <a:ext uri="{FF2B5EF4-FFF2-40B4-BE49-F238E27FC236}">
                <a16:creationId xmlns:a16="http://schemas.microsoft.com/office/drawing/2014/main" id="{96B1AEA9-40F3-F046-1E58-3C3602AD3583}"/>
              </a:ext>
            </a:extLst>
          </p:cNvPr>
          <p:cNvSpPr txBox="1"/>
          <p:nvPr/>
        </p:nvSpPr>
        <p:spPr>
          <a:xfrm>
            <a:off x="439831" y="183618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Process Model</a:t>
            </a:r>
          </a:p>
        </p:txBody>
      </p:sp>
      <p:sp>
        <p:nvSpPr>
          <p:cNvPr id="6" name="TextBox 5">
            <a:extLst>
              <a:ext uri="{FF2B5EF4-FFF2-40B4-BE49-F238E27FC236}">
                <a16:creationId xmlns:a16="http://schemas.microsoft.com/office/drawing/2014/main" id="{2A1D699D-2201-964D-76F7-85ED56C22AB7}"/>
              </a:ext>
            </a:extLst>
          </p:cNvPr>
          <p:cNvSpPr txBox="1"/>
          <p:nvPr/>
        </p:nvSpPr>
        <p:spPr>
          <a:xfrm>
            <a:off x="439830" y="3502885"/>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Data Model</a:t>
            </a:r>
          </a:p>
        </p:txBody>
      </p:sp>
      <p:sp>
        <p:nvSpPr>
          <p:cNvPr id="11" name="TextBox 10">
            <a:extLst>
              <a:ext uri="{FF2B5EF4-FFF2-40B4-BE49-F238E27FC236}">
                <a16:creationId xmlns:a16="http://schemas.microsoft.com/office/drawing/2014/main" id="{DD2F781A-1D62-EBD1-CE88-A907D4BA51D6}"/>
              </a:ext>
            </a:extLst>
          </p:cNvPr>
          <p:cNvSpPr txBox="1"/>
          <p:nvPr/>
        </p:nvSpPr>
        <p:spPr>
          <a:xfrm>
            <a:off x="137271" y="393431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Conceptual Data Model</a:t>
            </a:r>
          </a:p>
        </p:txBody>
      </p:sp>
      <p:sp>
        <p:nvSpPr>
          <p:cNvPr id="12" name="TextBox 11">
            <a:extLst>
              <a:ext uri="{FF2B5EF4-FFF2-40B4-BE49-F238E27FC236}">
                <a16:creationId xmlns:a16="http://schemas.microsoft.com/office/drawing/2014/main" id="{11466F26-A554-9929-C4FF-4EB34C167429}"/>
              </a:ext>
            </a:extLst>
          </p:cNvPr>
          <p:cNvSpPr txBox="1"/>
          <p:nvPr/>
        </p:nvSpPr>
        <p:spPr>
          <a:xfrm>
            <a:off x="1974900" y="393431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Logical Data Model</a:t>
            </a:r>
          </a:p>
        </p:txBody>
      </p:sp>
      <p:sp>
        <p:nvSpPr>
          <p:cNvPr id="13" name="TextBox 12">
            <a:extLst>
              <a:ext uri="{FF2B5EF4-FFF2-40B4-BE49-F238E27FC236}">
                <a16:creationId xmlns:a16="http://schemas.microsoft.com/office/drawing/2014/main" id="{CC93FEFE-AFA7-47FD-316B-B5655441205F}"/>
              </a:ext>
            </a:extLst>
          </p:cNvPr>
          <p:cNvSpPr txBox="1"/>
          <p:nvPr/>
        </p:nvSpPr>
        <p:spPr>
          <a:xfrm>
            <a:off x="3607854" y="3934312"/>
            <a:ext cx="17767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Physical Data Model</a:t>
            </a:r>
          </a:p>
        </p:txBody>
      </p:sp>
      <p:sp>
        <p:nvSpPr>
          <p:cNvPr id="14" name="TextBox 13">
            <a:extLst>
              <a:ext uri="{FF2B5EF4-FFF2-40B4-BE49-F238E27FC236}">
                <a16:creationId xmlns:a16="http://schemas.microsoft.com/office/drawing/2014/main" id="{D863054B-E38D-D448-F546-5E11DA48ED1E}"/>
              </a:ext>
            </a:extLst>
          </p:cNvPr>
          <p:cNvSpPr txBox="1"/>
          <p:nvPr/>
        </p:nvSpPr>
        <p:spPr>
          <a:xfrm>
            <a:off x="5954910" y="5433095"/>
            <a:ext cx="5495893"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 Arial"/>
                <a:cs typeface="Calibri"/>
              </a:rPr>
              <a:t>What type of model is a Systems model?</a:t>
            </a:r>
          </a:p>
          <a:p>
            <a:endParaRPr lang="en-US" sz="600" b="1">
              <a:latin typeface=" Arial"/>
              <a:cs typeface="Calibri"/>
            </a:endParaRPr>
          </a:p>
          <a:p>
            <a:r>
              <a:rPr lang="en-US" sz="2000" b="1">
                <a:latin typeface=" Arial"/>
                <a:cs typeface="Calibri"/>
              </a:rPr>
              <a:t>What type of model is a CAD model?</a:t>
            </a:r>
          </a:p>
        </p:txBody>
      </p:sp>
      <p:sp>
        <p:nvSpPr>
          <p:cNvPr id="10" name="Slide Number Placeholder 1">
            <a:extLst>
              <a:ext uri="{FF2B5EF4-FFF2-40B4-BE49-F238E27FC236}">
                <a16:creationId xmlns:a16="http://schemas.microsoft.com/office/drawing/2014/main" id="{A9CC8C54-E08E-1E09-C42E-A598B60138D1}"/>
              </a:ext>
            </a:extLst>
          </p:cNvPr>
          <p:cNvSpPr txBox="1">
            <a:spLocks/>
          </p:cNvSpPr>
          <p:nvPr/>
        </p:nvSpPr>
        <p:spPr>
          <a:xfrm>
            <a:off x="10119676" y="6391887"/>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16</a:t>
            </a:fld>
            <a:endParaRPr lang="en-US"/>
          </a:p>
        </p:txBody>
      </p:sp>
      <p:sp>
        <p:nvSpPr>
          <p:cNvPr id="15" name="TextBox 14">
            <a:extLst>
              <a:ext uri="{FF2B5EF4-FFF2-40B4-BE49-F238E27FC236}">
                <a16:creationId xmlns:a16="http://schemas.microsoft.com/office/drawing/2014/main" id="{E1E226E2-864C-D573-A499-EBBD328A8487}"/>
              </a:ext>
            </a:extLst>
          </p:cNvPr>
          <p:cNvSpPr txBox="1"/>
          <p:nvPr/>
        </p:nvSpPr>
        <p:spPr>
          <a:xfrm>
            <a:off x="3300223" y="6391887"/>
            <a:ext cx="5657368" cy="276999"/>
          </a:xfrm>
          <a:prstGeom prst="rect">
            <a:avLst/>
          </a:prstGeom>
          <a:noFill/>
        </p:spPr>
        <p:txBody>
          <a:bodyPr wrap="square">
            <a:spAutoFit/>
          </a:bodyPr>
          <a:lstStyle/>
          <a:p>
            <a:r>
              <a:rPr lang="en-US" sz="1200" dirty="0"/>
              <a:t>Distribution Statement A.  Approved for public release: distribution is unlimited.​</a:t>
            </a:r>
          </a:p>
        </p:txBody>
      </p:sp>
    </p:spTree>
    <p:extLst>
      <p:ext uri="{BB962C8B-B14F-4D97-AF65-F5344CB8AC3E}">
        <p14:creationId xmlns:p14="http://schemas.microsoft.com/office/powerpoint/2010/main" val="1946823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22A9A7-FAD1-73C9-9B30-469F52699C9E}"/>
              </a:ext>
            </a:extLst>
          </p:cNvPr>
          <p:cNvSpPr>
            <a:spLocks noGrp="1"/>
          </p:cNvSpPr>
          <p:nvPr>
            <p:ph type="title"/>
          </p:nvPr>
        </p:nvSpPr>
        <p:spPr>
          <a:xfrm>
            <a:off x="1141395" y="57187"/>
            <a:ext cx="10250444" cy="677002"/>
          </a:xfrm>
        </p:spPr>
        <p:txBody>
          <a:bodyPr/>
          <a:lstStyle/>
          <a:p>
            <a:r>
              <a:rPr lang="en-US">
                <a:latin typeface="Franklin Gothic Medium Cond"/>
                <a:cs typeface="Arial"/>
              </a:rPr>
              <a:t>Authoritative Source of Truth</a:t>
            </a:r>
            <a:endParaRPr lang="en-US"/>
          </a:p>
        </p:txBody>
      </p:sp>
      <p:pic>
        <p:nvPicPr>
          <p:cNvPr id="5" name="Picture 4" descr="Diagram&#10;&#10;Description automatically generated">
            <a:extLst>
              <a:ext uri="{FF2B5EF4-FFF2-40B4-BE49-F238E27FC236}">
                <a16:creationId xmlns:a16="http://schemas.microsoft.com/office/drawing/2014/main" id="{3E9EBCDE-4E1D-42BE-8220-B783F9F5B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314" y="1231321"/>
            <a:ext cx="4866028" cy="3970894"/>
          </a:xfrm>
          <a:prstGeom prst="rect">
            <a:avLst/>
          </a:prstGeom>
        </p:spPr>
      </p:pic>
      <p:sp>
        <p:nvSpPr>
          <p:cNvPr id="6" name="TextBox 5">
            <a:extLst>
              <a:ext uri="{FF2B5EF4-FFF2-40B4-BE49-F238E27FC236}">
                <a16:creationId xmlns:a16="http://schemas.microsoft.com/office/drawing/2014/main" id="{608E0AE0-6025-4D08-900E-E0C820BEEC90}"/>
              </a:ext>
            </a:extLst>
          </p:cNvPr>
          <p:cNvSpPr txBox="1"/>
          <p:nvPr/>
        </p:nvSpPr>
        <p:spPr>
          <a:xfrm>
            <a:off x="5466075" y="865664"/>
            <a:ext cx="6453091" cy="4339650"/>
          </a:xfrm>
          <a:prstGeom prst="rect">
            <a:avLst/>
          </a:prstGeom>
          <a:noFill/>
        </p:spPr>
        <p:txBody>
          <a:bodyPr wrap="square" lIns="91440" tIns="45720" rIns="91440" bIns="45720" rtlCol="0" anchor="t">
            <a:spAutoFit/>
          </a:bodyPr>
          <a:lstStyle/>
          <a:p>
            <a:pPr algn="l"/>
            <a:r>
              <a:rPr lang="en-US" sz="2000" b="1" i="0" u="none" strike="noStrike" baseline="0" dirty="0">
                <a:solidFill>
                  <a:srgbClr val="362533"/>
                </a:solidFill>
                <a:latin typeface=" Arial"/>
              </a:rPr>
              <a:t>Some </a:t>
            </a:r>
            <a:r>
              <a:rPr lang="en-US" sz="2000" b="1" i="0" u="none" strike="noStrike" baseline="0" dirty="0">
                <a:solidFill>
                  <a:srgbClr val="290E2F"/>
                </a:solidFill>
                <a:latin typeface=" Arial"/>
              </a:rPr>
              <a:t>moti</a:t>
            </a:r>
            <a:r>
              <a:rPr lang="en-US" sz="2000" b="1" i="0" u="none" strike="noStrike" baseline="0" dirty="0">
                <a:solidFill>
                  <a:srgbClr val="473E54"/>
                </a:solidFill>
                <a:latin typeface=" Arial"/>
              </a:rPr>
              <a:t>v</a:t>
            </a:r>
            <a:r>
              <a:rPr lang="en-US" sz="2000" b="1" i="0" u="none" strike="noStrike" baseline="0" dirty="0">
                <a:solidFill>
                  <a:srgbClr val="290E2F"/>
                </a:solidFill>
                <a:latin typeface=" Arial"/>
              </a:rPr>
              <a:t>ations to shift from a document</a:t>
            </a:r>
            <a:r>
              <a:rPr lang="en-US" sz="2000" b="1" i="0" u="none" strike="noStrike" baseline="0" dirty="0">
                <a:solidFill>
                  <a:srgbClr val="0D020E"/>
                </a:solidFill>
                <a:latin typeface=" Arial"/>
              </a:rPr>
              <a:t>-</a:t>
            </a:r>
            <a:r>
              <a:rPr lang="en-US" sz="2000" b="1" i="0" u="none" strike="noStrike" baseline="0" dirty="0">
                <a:solidFill>
                  <a:srgbClr val="290E2F"/>
                </a:solidFill>
                <a:latin typeface=" Arial"/>
              </a:rPr>
              <a:t>based approach to a D</a:t>
            </a:r>
            <a:r>
              <a:rPr lang="en-US" sz="2000" b="1" i="0" u="none" strike="noStrike" baseline="0" dirty="0">
                <a:solidFill>
                  <a:srgbClr val="0D020E"/>
                </a:solidFill>
                <a:latin typeface=" Arial"/>
              </a:rPr>
              <a:t>E </a:t>
            </a:r>
            <a:r>
              <a:rPr lang="en-US" sz="2000" b="1" i="0" u="none" strike="noStrike" baseline="0" dirty="0">
                <a:solidFill>
                  <a:srgbClr val="290E2F"/>
                </a:solidFill>
                <a:latin typeface=" Arial"/>
              </a:rPr>
              <a:t>approach include</a:t>
            </a:r>
            <a:r>
              <a:rPr lang="en-US" sz="2000" b="1" i="0" u="none" strike="noStrike" baseline="0" dirty="0">
                <a:solidFill>
                  <a:srgbClr val="473E54"/>
                </a:solidFill>
                <a:latin typeface=" Arial"/>
              </a:rPr>
              <a:t>:</a:t>
            </a:r>
          </a:p>
          <a:p>
            <a:pPr algn="l"/>
            <a:endParaRPr lang="en-US" sz="1800" b="0" i="0" u="none" strike="noStrike" baseline="0" dirty="0">
              <a:solidFill>
                <a:srgbClr val="473E54"/>
              </a:solidFill>
              <a:latin typeface=" Arial"/>
            </a:endParaRPr>
          </a:p>
          <a:p>
            <a:pPr marL="342900" indent="-342900" algn="l">
              <a:buFont typeface="Wingdings" panose="020B0604020202020204" pitchFamily="34" charset="0"/>
              <a:buChar char="Ø"/>
            </a:pPr>
            <a:r>
              <a:rPr lang="en-US" sz="2000" b="0" i="0" u="none" strike="noStrike" baseline="0" dirty="0">
                <a:solidFill>
                  <a:srgbClr val="290E2F"/>
                </a:solidFill>
                <a:latin typeface=" Arial"/>
              </a:rPr>
              <a:t>Pro</a:t>
            </a:r>
            <a:r>
              <a:rPr lang="en-US" sz="2000" b="0" i="0" u="none" strike="noStrike" baseline="0" dirty="0">
                <a:solidFill>
                  <a:srgbClr val="473E54"/>
                </a:solidFill>
                <a:latin typeface=" Arial"/>
              </a:rPr>
              <a:t>v</a:t>
            </a:r>
            <a:r>
              <a:rPr lang="en-US" sz="2000" b="0" i="0" u="none" strike="noStrike" baseline="0" dirty="0">
                <a:solidFill>
                  <a:srgbClr val="290E2F"/>
                </a:solidFill>
                <a:latin typeface=" Arial"/>
              </a:rPr>
              <a:t>iding models, simulations </a:t>
            </a:r>
            <a:r>
              <a:rPr lang="en-US" sz="2000" dirty="0">
                <a:solidFill>
                  <a:srgbClr val="290E2F"/>
                </a:solidFill>
                <a:latin typeface=" Arial"/>
              </a:rPr>
              <a:t>and data a</a:t>
            </a:r>
            <a:r>
              <a:rPr lang="en-US" sz="2000" b="0" i="0" u="none" strike="noStrike" baseline="0" dirty="0">
                <a:solidFill>
                  <a:srgbClr val="290E2F"/>
                </a:solidFill>
                <a:latin typeface=" Arial"/>
              </a:rPr>
              <a:t>s artifacts to include in</a:t>
            </a:r>
            <a:r>
              <a:rPr lang="en-US" sz="2000" b="0" i="0" u="none" strike="noStrike" baseline="0" dirty="0">
                <a:solidFill>
                  <a:srgbClr val="473E54"/>
                </a:solidFill>
                <a:latin typeface=" Arial"/>
              </a:rPr>
              <a:t>, </a:t>
            </a:r>
            <a:r>
              <a:rPr lang="en-US" sz="2000" b="0" i="0" u="none" strike="noStrike" baseline="0" dirty="0">
                <a:solidFill>
                  <a:srgbClr val="362533"/>
                </a:solidFill>
                <a:latin typeface=" Arial"/>
              </a:rPr>
              <a:t>or </a:t>
            </a:r>
            <a:r>
              <a:rPr lang="en-US" sz="2000" b="0" i="0" u="none" strike="noStrike" baseline="0" dirty="0">
                <a:solidFill>
                  <a:srgbClr val="290E2F"/>
                </a:solidFill>
                <a:latin typeface=" Arial"/>
              </a:rPr>
              <a:t>substitute for</a:t>
            </a:r>
            <a:r>
              <a:rPr lang="en-US" sz="2000" b="0" i="0" u="none" strike="noStrike" baseline="0" dirty="0">
                <a:solidFill>
                  <a:srgbClr val="473E54"/>
                </a:solidFill>
                <a:latin typeface=" Arial"/>
              </a:rPr>
              <a:t>, </a:t>
            </a:r>
            <a:r>
              <a:rPr lang="en-US" sz="2000" b="0" i="0" u="none" strike="noStrike" baseline="0" dirty="0">
                <a:solidFill>
                  <a:srgbClr val="362533"/>
                </a:solidFill>
                <a:latin typeface=" Arial"/>
              </a:rPr>
              <a:t>official </a:t>
            </a:r>
            <a:r>
              <a:rPr lang="en-US" sz="2000" b="0" i="0" u="none" strike="noStrike" baseline="0" dirty="0">
                <a:solidFill>
                  <a:srgbClr val="290E2F"/>
                </a:solidFill>
                <a:latin typeface=" Arial"/>
              </a:rPr>
              <a:t>documentation</a:t>
            </a:r>
          </a:p>
          <a:p>
            <a:pPr marL="342900" indent="-342900" algn="l">
              <a:buFont typeface="Wingdings" panose="020B0604020202020204" pitchFamily="34" charset="0"/>
              <a:buChar char="Ø"/>
            </a:pPr>
            <a:r>
              <a:rPr lang="en-US" sz="2000" b="0" i="0" u="none" strike="noStrike" baseline="0" dirty="0">
                <a:solidFill>
                  <a:srgbClr val="473E54"/>
                </a:solidFill>
                <a:latin typeface=" Arial"/>
              </a:rPr>
              <a:t>A </a:t>
            </a:r>
            <a:r>
              <a:rPr lang="en-US" sz="2000" b="0" i="0" u="none" strike="noStrike" baseline="0" dirty="0">
                <a:solidFill>
                  <a:srgbClr val="290E2F"/>
                </a:solidFill>
                <a:latin typeface=" Arial"/>
              </a:rPr>
              <a:t>single accurate</a:t>
            </a:r>
            <a:r>
              <a:rPr lang="en-US" sz="2000" b="0" i="0" u="none" strike="noStrike" baseline="0" dirty="0">
                <a:solidFill>
                  <a:srgbClr val="473E54"/>
                </a:solidFill>
                <a:latin typeface=" Arial"/>
              </a:rPr>
              <a:t>, </a:t>
            </a:r>
            <a:r>
              <a:rPr lang="en-US" sz="2000" b="0" i="0" u="none" strike="noStrike" baseline="0" dirty="0">
                <a:solidFill>
                  <a:srgbClr val="290E2F"/>
                </a:solidFill>
                <a:latin typeface=" Arial"/>
              </a:rPr>
              <a:t>accessible</a:t>
            </a:r>
            <a:r>
              <a:rPr lang="en-US" sz="2000" b="0" i="0" u="none" strike="noStrike" baseline="0" dirty="0">
                <a:solidFill>
                  <a:srgbClr val="473E54"/>
                </a:solidFill>
                <a:latin typeface=" Arial"/>
              </a:rPr>
              <a:t>, </a:t>
            </a:r>
            <a:r>
              <a:rPr lang="en-US" sz="2000" b="0" i="0" u="none" strike="noStrike" baseline="0" dirty="0">
                <a:solidFill>
                  <a:srgbClr val="290E2F"/>
                </a:solidFill>
                <a:latin typeface=" Arial"/>
              </a:rPr>
              <a:t>and automaticall</a:t>
            </a:r>
            <a:r>
              <a:rPr lang="en-US" sz="2000" b="0" i="0" u="none" strike="noStrike" baseline="0" dirty="0">
                <a:solidFill>
                  <a:srgbClr val="473E54"/>
                </a:solidFill>
                <a:latin typeface=" Arial"/>
              </a:rPr>
              <a:t>y </a:t>
            </a:r>
            <a:r>
              <a:rPr lang="en-US" sz="2000" b="0" i="0" u="none" strike="noStrike" baseline="0" dirty="0">
                <a:solidFill>
                  <a:srgbClr val="290E2F"/>
                </a:solidFill>
                <a:latin typeface=" Arial"/>
              </a:rPr>
              <a:t>updatable models and data </a:t>
            </a:r>
            <a:r>
              <a:rPr lang="en-US" sz="2000" b="0" i="0" u="none" strike="noStrike" baseline="0" dirty="0">
                <a:solidFill>
                  <a:srgbClr val="473E54"/>
                </a:solidFill>
                <a:latin typeface=" Arial"/>
              </a:rPr>
              <a:t>w</a:t>
            </a:r>
            <a:r>
              <a:rPr lang="en-US" sz="2000" b="0" i="0" u="none" strike="noStrike" baseline="0" dirty="0">
                <a:solidFill>
                  <a:srgbClr val="290E2F"/>
                </a:solidFill>
                <a:latin typeface=" Arial"/>
              </a:rPr>
              <a:t>ith an audit trail</a:t>
            </a:r>
          </a:p>
          <a:p>
            <a:pPr marL="342900" indent="-342900" algn="l">
              <a:buFont typeface="Wingdings" panose="020B0604020202020204" pitchFamily="34" charset="0"/>
              <a:buChar char="Ø"/>
            </a:pPr>
            <a:r>
              <a:rPr lang="en-US" sz="2000" b="0" i="0" u="none" strike="noStrike" baseline="0" dirty="0">
                <a:solidFill>
                  <a:srgbClr val="290E2F"/>
                </a:solidFill>
                <a:latin typeface=" Arial"/>
              </a:rPr>
              <a:t>Better </a:t>
            </a:r>
            <a:r>
              <a:rPr lang="en-US" sz="2000" b="0" i="0" u="none" strike="noStrike" baseline="0" dirty="0">
                <a:solidFill>
                  <a:srgbClr val="362533"/>
                </a:solidFill>
                <a:latin typeface=" Arial"/>
              </a:rPr>
              <a:t>collaboration </a:t>
            </a:r>
            <a:r>
              <a:rPr lang="en-US" sz="2000" b="0" i="0" u="none" strike="noStrike" baseline="0" dirty="0">
                <a:solidFill>
                  <a:srgbClr val="290E2F"/>
                </a:solidFill>
                <a:latin typeface=" Arial"/>
              </a:rPr>
              <a:t>bet</a:t>
            </a:r>
            <a:r>
              <a:rPr lang="en-US" sz="2000" b="0" i="0" u="none" strike="noStrike" baseline="0" dirty="0">
                <a:solidFill>
                  <a:srgbClr val="473E54"/>
                </a:solidFill>
                <a:latin typeface=" Arial"/>
              </a:rPr>
              <a:t>w</a:t>
            </a:r>
            <a:r>
              <a:rPr lang="en-US" sz="2000" b="0" i="0" u="none" strike="noStrike" baseline="0" dirty="0">
                <a:solidFill>
                  <a:srgbClr val="362533"/>
                </a:solidFill>
                <a:latin typeface=" Arial"/>
              </a:rPr>
              <a:t>een </a:t>
            </a:r>
            <a:r>
              <a:rPr lang="en-US" sz="2000" b="0" i="0" u="none" strike="noStrike" baseline="0" dirty="0">
                <a:solidFill>
                  <a:srgbClr val="290E2F"/>
                </a:solidFill>
                <a:latin typeface=" Arial"/>
              </a:rPr>
              <a:t>stakeholders</a:t>
            </a:r>
          </a:p>
          <a:p>
            <a:pPr marL="342900" indent="-342900" algn="l">
              <a:buFont typeface="Wingdings" panose="020B0604020202020204" pitchFamily="34" charset="0"/>
              <a:buChar char="Ø"/>
            </a:pPr>
            <a:r>
              <a:rPr lang="en-US" sz="2000" b="0" i="0" u="none" strike="noStrike" baseline="0" dirty="0">
                <a:solidFill>
                  <a:srgbClr val="473E54"/>
                </a:solidFill>
                <a:latin typeface=" Arial"/>
              </a:rPr>
              <a:t>A</a:t>
            </a:r>
            <a:r>
              <a:rPr lang="en-US" sz="2000" b="0" i="0" u="none" strike="noStrike" baseline="0" dirty="0">
                <a:solidFill>
                  <a:srgbClr val="290E2F"/>
                </a:solidFill>
                <a:latin typeface=" Arial"/>
              </a:rPr>
              <a:t>bility to make quicker and more reliable decisions</a:t>
            </a:r>
          </a:p>
          <a:p>
            <a:pPr marL="285750" indent="-285750" algn="l">
              <a:buFont typeface="Arial" panose="020B0604020202020204" pitchFamily="34" charset="0"/>
              <a:buChar char="•"/>
            </a:pPr>
            <a:endParaRPr lang="en-US" sz="1800" b="0" i="0" u="none" strike="noStrike" baseline="0" dirty="0">
              <a:solidFill>
                <a:srgbClr val="290E2F"/>
              </a:solidFill>
              <a:latin typeface=" Arial"/>
            </a:endParaRPr>
          </a:p>
          <a:p>
            <a:pPr algn="l"/>
            <a:r>
              <a:rPr lang="en-US" sz="2000" b="0" i="0" u="none" strike="noStrike" baseline="0" dirty="0">
                <a:solidFill>
                  <a:srgbClr val="0D020E"/>
                </a:solidFill>
                <a:latin typeface=" Arial"/>
              </a:rPr>
              <a:t>I</a:t>
            </a:r>
            <a:r>
              <a:rPr lang="en-US" sz="2000" b="0" i="0" u="none" strike="noStrike" baseline="0" dirty="0">
                <a:solidFill>
                  <a:srgbClr val="290E2F"/>
                </a:solidFill>
                <a:latin typeface=" Arial"/>
              </a:rPr>
              <a:t>mplementing D</a:t>
            </a:r>
            <a:r>
              <a:rPr lang="en-US" sz="2000" b="0" i="0" u="none" strike="noStrike" baseline="0" dirty="0">
                <a:solidFill>
                  <a:srgbClr val="0D020E"/>
                </a:solidFill>
                <a:latin typeface=" Arial"/>
              </a:rPr>
              <a:t>E </a:t>
            </a:r>
            <a:r>
              <a:rPr lang="en-US" sz="2000" b="0" i="0" u="none" strike="noStrike" baseline="0" dirty="0">
                <a:solidFill>
                  <a:srgbClr val="290E2F"/>
                </a:solidFill>
                <a:latin typeface=" Arial"/>
              </a:rPr>
              <a:t>does not promise accurate and </a:t>
            </a:r>
            <a:r>
              <a:rPr lang="en-US" sz="2000" b="0" i="0" u="none" strike="noStrike" baseline="0" dirty="0">
                <a:solidFill>
                  <a:srgbClr val="362533"/>
                </a:solidFill>
                <a:latin typeface=" Arial"/>
              </a:rPr>
              <a:t>complete </a:t>
            </a:r>
            <a:r>
              <a:rPr lang="en-US" sz="2000" b="0" i="0" u="none" strike="noStrike" baseline="0" dirty="0">
                <a:solidFill>
                  <a:srgbClr val="290E2F"/>
                </a:solidFill>
                <a:latin typeface=" Arial"/>
              </a:rPr>
              <a:t>data</a:t>
            </a:r>
            <a:r>
              <a:rPr lang="en-US" sz="2000" b="0" i="0" u="none" strike="noStrike" baseline="0" dirty="0">
                <a:solidFill>
                  <a:srgbClr val="473E54"/>
                </a:solidFill>
                <a:latin typeface=" Arial"/>
              </a:rPr>
              <a:t>, </a:t>
            </a:r>
            <a:r>
              <a:rPr lang="en-US" sz="2000" b="0" i="0" u="none" strike="noStrike" baseline="0" dirty="0">
                <a:solidFill>
                  <a:srgbClr val="290E2F"/>
                </a:solidFill>
                <a:latin typeface=" Arial"/>
              </a:rPr>
              <a:t>but it does pro</a:t>
            </a:r>
            <a:r>
              <a:rPr lang="en-US" sz="2000" b="0" i="0" u="none" strike="noStrike" baseline="0" dirty="0">
                <a:solidFill>
                  <a:srgbClr val="473E54"/>
                </a:solidFill>
                <a:latin typeface=" Arial"/>
              </a:rPr>
              <a:t>v</a:t>
            </a:r>
            <a:r>
              <a:rPr lang="en-US" sz="2000" b="0" i="0" u="none" strike="noStrike" baseline="0" dirty="0">
                <a:solidFill>
                  <a:srgbClr val="290E2F"/>
                </a:solidFill>
                <a:latin typeface=" Arial"/>
              </a:rPr>
              <a:t>ide an authoritati</a:t>
            </a:r>
            <a:r>
              <a:rPr lang="en-US" sz="2000" b="0" i="0" u="none" strike="noStrike" baseline="0" dirty="0">
                <a:solidFill>
                  <a:srgbClr val="473E54"/>
                </a:solidFill>
                <a:latin typeface=" Arial"/>
              </a:rPr>
              <a:t>v</a:t>
            </a:r>
            <a:r>
              <a:rPr lang="en-US" sz="2000" b="0" i="0" u="none" strike="noStrike" baseline="0" dirty="0">
                <a:solidFill>
                  <a:srgbClr val="362533"/>
                </a:solidFill>
                <a:latin typeface=" Arial"/>
              </a:rPr>
              <a:t>e </a:t>
            </a:r>
            <a:r>
              <a:rPr lang="en-US" sz="2000" b="0" i="0" u="none" strike="noStrike" baseline="0" dirty="0">
                <a:solidFill>
                  <a:srgbClr val="290E2F"/>
                </a:solidFill>
                <a:latin typeface=" Arial"/>
              </a:rPr>
              <a:t>source </a:t>
            </a:r>
            <a:r>
              <a:rPr lang="en-US" sz="2000" b="0" i="0" u="none" strike="noStrike" baseline="0" dirty="0">
                <a:solidFill>
                  <a:srgbClr val="362533"/>
                </a:solidFill>
                <a:latin typeface=" Arial"/>
              </a:rPr>
              <a:t>of </a:t>
            </a:r>
            <a:r>
              <a:rPr lang="en-US" sz="2000" b="0" i="0" u="none" strike="noStrike" baseline="0" dirty="0">
                <a:solidFill>
                  <a:srgbClr val="290E2F"/>
                </a:solidFill>
                <a:latin typeface=" Arial"/>
              </a:rPr>
              <a:t>truth that is shared across all </a:t>
            </a:r>
            <a:r>
              <a:rPr lang="en-US" sz="2000" b="0" i="0" u="none" strike="noStrike" baseline="0" dirty="0">
                <a:solidFill>
                  <a:srgbClr val="0D020E"/>
                </a:solidFill>
                <a:latin typeface=" Arial"/>
              </a:rPr>
              <a:t>I</a:t>
            </a:r>
            <a:r>
              <a:rPr lang="en-US" sz="2000" b="0" i="0" u="none" strike="noStrike" baseline="0" dirty="0">
                <a:solidFill>
                  <a:srgbClr val="290E2F"/>
                </a:solidFill>
                <a:latin typeface=" Arial"/>
              </a:rPr>
              <a:t>ntegrated Product Team </a:t>
            </a:r>
            <a:r>
              <a:rPr lang="en-US" sz="2000" b="0" i="0" u="none" strike="noStrike" baseline="0" dirty="0">
                <a:solidFill>
                  <a:srgbClr val="555061"/>
                </a:solidFill>
                <a:latin typeface=" Arial"/>
              </a:rPr>
              <a:t>( </a:t>
            </a:r>
            <a:r>
              <a:rPr lang="en-US" sz="2000" dirty="0">
                <a:solidFill>
                  <a:srgbClr val="555061"/>
                </a:solidFill>
                <a:latin typeface=" Arial"/>
              </a:rPr>
              <a:t>I</a:t>
            </a:r>
            <a:r>
              <a:rPr lang="en-US" sz="2000" dirty="0">
                <a:solidFill>
                  <a:srgbClr val="290E2F"/>
                </a:solidFill>
                <a:latin typeface=" Arial"/>
              </a:rPr>
              <a:t>PT</a:t>
            </a:r>
            <a:r>
              <a:rPr lang="en-US" sz="2000" b="0" i="0" u="none" strike="noStrike" baseline="0" dirty="0">
                <a:solidFill>
                  <a:srgbClr val="555061"/>
                </a:solidFill>
                <a:latin typeface=" Arial"/>
              </a:rPr>
              <a:t>) </a:t>
            </a:r>
            <a:r>
              <a:rPr lang="en-US" sz="2000" b="0" i="0" u="none" strike="noStrike" baseline="0" dirty="0">
                <a:solidFill>
                  <a:srgbClr val="290E2F"/>
                </a:solidFill>
                <a:latin typeface=" Arial"/>
              </a:rPr>
              <a:t>members</a:t>
            </a:r>
            <a:r>
              <a:rPr lang="en-US" sz="2000" b="0" i="0" u="none" strike="noStrike" baseline="0" dirty="0">
                <a:solidFill>
                  <a:srgbClr val="2C020A"/>
                </a:solidFill>
                <a:latin typeface=" Arial"/>
              </a:rPr>
              <a:t>.</a:t>
            </a:r>
            <a:endParaRPr lang="en-US" sz="2400" dirty="0">
              <a:latin typeface=" Arial"/>
            </a:endParaRPr>
          </a:p>
        </p:txBody>
      </p:sp>
      <p:sp>
        <p:nvSpPr>
          <p:cNvPr id="2" name="TextBox 1">
            <a:extLst>
              <a:ext uri="{FF2B5EF4-FFF2-40B4-BE49-F238E27FC236}">
                <a16:creationId xmlns:a16="http://schemas.microsoft.com/office/drawing/2014/main" id="{0FF84387-EA78-EFAF-5A8C-EF012A2F45D1}"/>
              </a:ext>
            </a:extLst>
          </p:cNvPr>
          <p:cNvSpPr txBox="1"/>
          <p:nvPr/>
        </p:nvSpPr>
        <p:spPr>
          <a:xfrm>
            <a:off x="1183851" y="5701387"/>
            <a:ext cx="9759595" cy="400110"/>
          </a:xfrm>
          <a:prstGeom prst="rect">
            <a:avLst/>
          </a:prstGeom>
          <a:noFill/>
        </p:spPr>
        <p:txBody>
          <a:bodyPr wrap="none" rtlCol="0">
            <a:spAutoFit/>
          </a:bodyPr>
          <a:lstStyle/>
          <a:p>
            <a:r>
              <a:rPr lang="en-US" sz="2000" b="1" i="0" u="none" strike="noStrike" baseline="0">
                <a:solidFill>
                  <a:srgbClr val="362533"/>
                </a:solidFill>
                <a:latin typeface="Arial" panose="020B0604020202020204" pitchFamily="34" charset="0"/>
              </a:rPr>
              <a:t>Successful </a:t>
            </a:r>
            <a:r>
              <a:rPr lang="en-US" sz="2000" b="1" i="0" u="none" strike="noStrike" baseline="0">
                <a:solidFill>
                  <a:srgbClr val="290E2F"/>
                </a:solidFill>
                <a:latin typeface="Arial" panose="020B0604020202020204" pitchFamily="34" charset="0"/>
              </a:rPr>
              <a:t>programs need accurate</a:t>
            </a:r>
            <a:r>
              <a:rPr lang="en-US" sz="2000" b="1" i="0" u="none" strike="noStrike" baseline="0">
                <a:solidFill>
                  <a:srgbClr val="473E54"/>
                </a:solidFill>
                <a:latin typeface="Arial" panose="020B0604020202020204" pitchFamily="34" charset="0"/>
              </a:rPr>
              <a:t>, </a:t>
            </a:r>
            <a:r>
              <a:rPr lang="en-US" sz="2000" b="1" i="0" u="none" strike="noStrike" baseline="0">
                <a:solidFill>
                  <a:srgbClr val="362533"/>
                </a:solidFill>
                <a:latin typeface="Arial" panose="020B0604020202020204" pitchFamily="34" charset="0"/>
              </a:rPr>
              <a:t>complete</a:t>
            </a:r>
            <a:r>
              <a:rPr lang="en-US" sz="2000" b="1" i="0" u="none" strike="noStrike" baseline="0">
                <a:solidFill>
                  <a:srgbClr val="473E54"/>
                </a:solidFill>
                <a:latin typeface="Arial" panose="020B0604020202020204" pitchFamily="34" charset="0"/>
              </a:rPr>
              <a:t>, </a:t>
            </a:r>
            <a:r>
              <a:rPr lang="en-US" sz="2000" b="1" i="0" u="none" strike="noStrike" baseline="0">
                <a:solidFill>
                  <a:srgbClr val="290E2F"/>
                </a:solidFill>
                <a:latin typeface="Arial" panose="020B0604020202020204" pitchFamily="34" charset="0"/>
              </a:rPr>
              <a:t>timel</a:t>
            </a:r>
            <a:r>
              <a:rPr lang="en-US" sz="2000" b="1" i="0" u="none" strike="noStrike" baseline="0">
                <a:solidFill>
                  <a:srgbClr val="473E54"/>
                </a:solidFill>
                <a:latin typeface="Arial" panose="020B0604020202020204" pitchFamily="34" charset="0"/>
              </a:rPr>
              <a:t>y, </a:t>
            </a:r>
            <a:r>
              <a:rPr lang="en-US" sz="2000" b="1" i="0" u="none" strike="noStrike" baseline="0">
                <a:solidFill>
                  <a:srgbClr val="290E2F"/>
                </a:solidFill>
                <a:latin typeface="Arial" panose="020B0604020202020204" pitchFamily="34" charset="0"/>
              </a:rPr>
              <a:t>and quality information</a:t>
            </a:r>
            <a:r>
              <a:rPr lang="en-US" sz="2000" b="1" i="0" u="none" strike="noStrike" baseline="0">
                <a:solidFill>
                  <a:srgbClr val="2C020A"/>
                </a:solidFill>
                <a:latin typeface="Arial" panose="020B0604020202020204" pitchFamily="34" charset="0"/>
              </a:rPr>
              <a:t>.</a:t>
            </a:r>
            <a:endParaRPr lang="en-US" sz="2000" b="1"/>
          </a:p>
        </p:txBody>
      </p:sp>
      <p:sp>
        <p:nvSpPr>
          <p:cNvPr id="7" name="Slide Number Placeholder 1">
            <a:extLst>
              <a:ext uri="{FF2B5EF4-FFF2-40B4-BE49-F238E27FC236}">
                <a16:creationId xmlns:a16="http://schemas.microsoft.com/office/drawing/2014/main" id="{0DF60F78-5541-879C-72DA-4EB14728D5E6}"/>
              </a:ext>
            </a:extLst>
          </p:cNvPr>
          <p:cNvSpPr txBox="1">
            <a:spLocks/>
          </p:cNvSpPr>
          <p:nvPr/>
        </p:nvSpPr>
        <p:spPr>
          <a:xfrm>
            <a:off x="10119676" y="6391887"/>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17</a:t>
            </a:fld>
            <a:endParaRPr lang="en-US"/>
          </a:p>
        </p:txBody>
      </p:sp>
      <p:sp>
        <p:nvSpPr>
          <p:cNvPr id="4" name="TextBox 3">
            <a:extLst>
              <a:ext uri="{FF2B5EF4-FFF2-40B4-BE49-F238E27FC236}">
                <a16:creationId xmlns:a16="http://schemas.microsoft.com/office/drawing/2014/main" id="{001853F1-3BEF-81CB-3525-6BFF66EFFC4C}"/>
              </a:ext>
            </a:extLst>
          </p:cNvPr>
          <p:cNvSpPr txBox="1"/>
          <p:nvPr/>
        </p:nvSpPr>
        <p:spPr>
          <a:xfrm>
            <a:off x="3741813" y="6455685"/>
            <a:ext cx="5604206" cy="276999"/>
          </a:xfrm>
          <a:prstGeom prst="rect">
            <a:avLst/>
          </a:prstGeom>
          <a:noFill/>
        </p:spPr>
        <p:txBody>
          <a:bodyPr wrap="square">
            <a:spAutoFit/>
          </a:bodyPr>
          <a:lstStyle/>
          <a:p>
            <a:r>
              <a:rPr lang="en-US" sz="1200" dirty="0"/>
              <a:t>Distribution Statement A.  Approved for public release: distribution is unlimited.​</a:t>
            </a:r>
          </a:p>
        </p:txBody>
      </p:sp>
    </p:spTree>
    <p:extLst>
      <p:ext uri="{BB962C8B-B14F-4D97-AF65-F5344CB8AC3E}">
        <p14:creationId xmlns:p14="http://schemas.microsoft.com/office/powerpoint/2010/main" val="988160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430438-3DAE-0CD8-3643-9A2A0CC84906}"/>
              </a:ext>
            </a:extLst>
          </p:cNvPr>
          <p:cNvSpPr>
            <a:spLocks noGrp="1"/>
          </p:cNvSpPr>
          <p:nvPr>
            <p:ph type="title"/>
          </p:nvPr>
        </p:nvSpPr>
        <p:spPr>
          <a:xfrm>
            <a:off x="1123034" y="2103"/>
            <a:ext cx="10250444" cy="677002"/>
          </a:xfrm>
        </p:spPr>
        <p:txBody>
          <a:bodyPr/>
          <a:lstStyle/>
          <a:p>
            <a:r>
              <a:rPr lang="en-US">
                <a:latin typeface="Franklin Gothic Medium Cond"/>
                <a:cs typeface="Arial"/>
              </a:rPr>
              <a:t>Digital Artifact</a:t>
            </a:r>
            <a:endParaRPr lang="en-US"/>
          </a:p>
        </p:txBody>
      </p:sp>
      <p:pic>
        <p:nvPicPr>
          <p:cNvPr id="4" name="Picture 2">
            <a:extLst>
              <a:ext uri="{FF2B5EF4-FFF2-40B4-BE49-F238E27FC236}">
                <a16:creationId xmlns:a16="http://schemas.microsoft.com/office/drawing/2014/main" id="{DE7B2650-2D1D-4650-A190-2BA3355D3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79" y="1017145"/>
            <a:ext cx="7221330" cy="35651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38C5429-FE28-AE5A-F98F-F490607F30FD}"/>
              </a:ext>
            </a:extLst>
          </p:cNvPr>
          <p:cNvSpPr txBox="1"/>
          <p:nvPr/>
        </p:nvSpPr>
        <p:spPr>
          <a:xfrm>
            <a:off x="7900825" y="1647784"/>
            <a:ext cx="398088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Ø"/>
            </a:pPr>
            <a:r>
              <a:rPr lang="en-US" sz="2400" b="1" dirty="0">
                <a:latin typeface=" Arial"/>
              </a:rPr>
              <a:t>Each stakeholder's model is a digital artifact.</a:t>
            </a:r>
            <a:endParaRPr lang="en-US" sz="2400" b="1" dirty="0">
              <a:latin typeface=" Arial"/>
              <a:cs typeface="Calibri" panose="020F0502020204030204"/>
            </a:endParaRPr>
          </a:p>
          <a:p>
            <a:pPr marL="342900" indent="-342900">
              <a:buFont typeface="Wingdings"/>
              <a:buChar char="Ø"/>
            </a:pPr>
            <a:endParaRPr lang="en-US" sz="2400" b="1" dirty="0">
              <a:latin typeface=" Arial"/>
              <a:cs typeface="Calibri" panose="020F0502020204030204"/>
            </a:endParaRPr>
          </a:p>
          <a:p>
            <a:pPr marL="342900" indent="-342900">
              <a:buFont typeface="Wingdings"/>
              <a:buChar char="Ø"/>
            </a:pPr>
            <a:r>
              <a:rPr lang="en-US" sz="2400" b="1" dirty="0">
                <a:latin typeface=" Arial"/>
              </a:rPr>
              <a:t>Digital artifacts include reports, diagrams, lists, views, etc.</a:t>
            </a:r>
            <a:endParaRPr lang="en-US" sz="2400" b="1" dirty="0">
              <a:latin typeface=" Arial"/>
              <a:cs typeface="Calibri" panose="020F0502020204030204"/>
            </a:endParaRPr>
          </a:p>
        </p:txBody>
      </p:sp>
      <p:sp>
        <p:nvSpPr>
          <p:cNvPr id="8" name="TextBox 7">
            <a:extLst>
              <a:ext uri="{FF2B5EF4-FFF2-40B4-BE49-F238E27FC236}">
                <a16:creationId xmlns:a16="http://schemas.microsoft.com/office/drawing/2014/main" id="{D62319E4-0DF3-3BE9-93A9-3EC761593B3E}"/>
              </a:ext>
            </a:extLst>
          </p:cNvPr>
          <p:cNvSpPr txBox="1"/>
          <p:nvPr/>
        </p:nvSpPr>
        <p:spPr>
          <a:xfrm>
            <a:off x="1231883" y="4496224"/>
            <a:ext cx="141496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 Arial"/>
                <a:cs typeface="Calibri"/>
              </a:rPr>
              <a:t>Model</a:t>
            </a:r>
            <a:endParaRPr lang="en-US">
              <a:latin typeface=" Arial"/>
            </a:endParaRPr>
          </a:p>
        </p:txBody>
      </p:sp>
      <p:sp>
        <p:nvSpPr>
          <p:cNvPr id="9" name="TextBox 8">
            <a:extLst>
              <a:ext uri="{FF2B5EF4-FFF2-40B4-BE49-F238E27FC236}">
                <a16:creationId xmlns:a16="http://schemas.microsoft.com/office/drawing/2014/main" id="{5AB59359-EFED-DC49-E237-AACCE2CF3946}"/>
              </a:ext>
            </a:extLst>
          </p:cNvPr>
          <p:cNvSpPr txBox="1"/>
          <p:nvPr/>
        </p:nvSpPr>
        <p:spPr>
          <a:xfrm>
            <a:off x="5924770" y="4496224"/>
            <a:ext cx="141496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 Arial"/>
                <a:cs typeface="Calibri"/>
              </a:rPr>
              <a:t>View</a:t>
            </a:r>
            <a:endParaRPr lang="en-US">
              <a:latin typeface=" Arial"/>
            </a:endParaRPr>
          </a:p>
        </p:txBody>
      </p:sp>
      <p:sp>
        <p:nvSpPr>
          <p:cNvPr id="10" name="TextBox 9">
            <a:extLst>
              <a:ext uri="{FF2B5EF4-FFF2-40B4-BE49-F238E27FC236}">
                <a16:creationId xmlns:a16="http://schemas.microsoft.com/office/drawing/2014/main" id="{1AA0F25C-BEEE-161D-2727-098A7E92D2E9}"/>
              </a:ext>
            </a:extLst>
          </p:cNvPr>
          <p:cNvSpPr txBox="1"/>
          <p:nvPr/>
        </p:nvSpPr>
        <p:spPr>
          <a:xfrm>
            <a:off x="3218416" y="4496223"/>
            <a:ext cx="21142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 Arial"/>
                <a:cs typeface="Calibri"/>
              </a:rPr>
              <a:t>Controller</a:t>
            </a:r>
            <a:endParaRPr lang="en-US">
              <a:latin typeface=" Arial"/>
            </a:endParaRPr>
          </a:p>
        </p:txBody>
      </p:sp>
      <p:sp>
        <p:nvSpPr>
          <p:cNvPr id="5" name="Slide Number Placeholder 1">
            <a:extLst>
              <a:ext uri="{FF2B5EF4-FFF2-40B4-BE49-F238E27FC236}">
                <a16:creationId xmlns:a16="http://schemas.microsoft.com/office/drawing/2014/main" id="{E1F19C0A-F77F-782F-DAD7-230B3A1D29AA}"/>
              </a:ext>
            </a:extLst>
          </p:cNvPr>
          <p:cNvSpPr txBox="1">
            <a:spLocks/>
          </p:cNvSpPr>
          <p:nvPr/>
        </p:nvSpPr>
        <p:spPr>
          <a:xfrm>
            <a:off x="10119676" y="6391887"/>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18</a:t>
            </a:fld>
            <a:endParaRPr lang="en-US"/>
          </a:p>
        </p:txBody>
      </p:sp>
      <p:sp>
        <p:nvSpPr>
          <p:cNvPr id="6" name="TextBox 5">
            <a:extLst>
              <a:ext uri="{FF2B5EF4-FFF2-40B4-BE49-F238E27FC236}">
                <a16:creationId xmlns:a16="http://schemas.microsoft.com/office/drawing/2014/main" id="{C1799694-6D85-5E65-D333-69D378284502}"/>
              </a:ext>
            </a:extLst>
          </p:cNvPr>
          <p:cNvSpPr txBox="1"/>
          <p:nvPr/>
        </p:nvSpPr>
        <p:spPr>
          <a:xfrm>
            <a:off x="1626157" y="5519068"/>
            <a:ext cx="8597225" cy="400110"/>
          </a:xfrm>
          <a:prstGeom prst="rect">
            <a:avLst/>
          </a:prstGeom>
          <a:noFill/>
        </p:spPr>
        <p:txBody>
          <a:bodyPr wrap="none" rtlCol="0">
            <a:spAutoFit/>
          </a:bodyPr>
          <a:lstStyle/>
          <a:p>
            <a:r>
              <a:rPr lang="en-US" sz="2000" b="1">
                <a:solidFill>
                  <a:srgbClr val="290E2F"/>
                </a:solidFill>
                <a:latin typeface="Arial" panose="020B0604020202020204" pitchFamily="34" charset="0"/>
              </a:rPr>
              <a:t>Digital artifacts provide need to be managed and controlled like data!</a:t>
            </a:r>
          </a:p>
        </p:txBody>
      </p:sp>
      <p:sp>
        <p:nvSpPr>
          <p:cNvPr id="2" name="TextBox 1">
            <a:extLst>
              <a:ext uri="{FF2B5EF4-FFF2-40B4-BE49-F238E27FC236}">
                <a16:creationId xmlns:a16="http://schemas.microsoft.com/office/drawing/2014/main" id="{B4CA48E4-3FB3-81A0-C759-08F49120237F}"/>
              </a:ext>
            </a:extLst>
          </p:cNvPr>
          <p:cNvSpPr txBox="1"/>
          <p:nvPr/>
        </p:nvSpPr>
        <p:spPr>
          <a:xfrm>
            <a:off x="3424888" y="6393607"/>
            <a:ext cx="5646736" cy="276999"/>
          </a:xfrm>
          <a:prstGeom prst="rect">
            <a:avLst/>
          </a:prstGeom>
          <a:noFill/>
        </p:spPr>
        <p:txBody>
          <a:bodyPr wrap="square">
            <a:spAutoFit/>
          </a:bodyPr>
          <a:lstStyle/>
          <a:p>
            <a:r>
              <a:rPr lang="en-US" sz="1200" dirty="0"/>
              <a:t>Distribution Statement A.  Approved for public release: distribution is unlimited.​</a:t>
            </a:r>
          </a:p>
        </p:txBody>
      </p:sp>
    </p:spTree>
    <p:extLst>
      <p:ext uri="{BB962C8B-B14F-4D97-AF65-F5344CB8AC3E}">
        <p14:creationId xmlns:p14="http://schemas.microsoft.com/office/powerpoint/2010/main" val="2075561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C00B52-71C6-8486-6C81-494997899400}"/>
              </a:ext>
            </a:extLst>
          </p:cNvPr>
          <p:cNvSpPr>
            <a:spLocks noGrp="1"/>
          </p:cNvSpPr>
          <p:nvPr>
            <p:ph type="title"/>
          </p:nvPr>
        </p:nvSpPr>
        <p:spPr>
          <a:xfrm>
            <a:off x="1022046" y="48006"/>
            <a:ext cx="10250444" cy="677002"/>
          </a:xfrm>
        </p:spPr>
        <p:txBody>
          <a:bodyPr/>
          <a:lstStyle/>
          <a:p>
            <a:r>
              <a:rPr lang="en-US">
                <a:latin typeface="Franklin Gothic Medium Cond"/>
                <a:cs typeface="Arial"/>
              </a:rPr>
              <a:t>Digital Thread</a:t>
            </a:r>
            <a:endParaRPr lang="en-US"/>
          </a:p>
        </p:txBody>
      </p:sp>
      <p:sp>
        <p:nvSpPr>
          <p:cNvPr id="4" name="TextBox 3">
            <a:extLst>
              <a:ext uri="{FF2B5EF4-FFF2-40B4-BE49-F238E27FC236}">
                <a16:creationId xmlns:a16="http://schemas.microsoft.com/office/drawing/2014/main" id="{2A3497F0-0A17-9C1C-34DD-006A9AC53B9A}"/>
              </a:ext>
            </a:extLst>
          </p:cNvPr>
          <p:cNvSpPr txBox="1"/>
          <p:nvPr/>
        </p:nvSpPr>
        <p:spPr>
          <a:xfrm>
            <a:off x="6471440" y="1034841"/>
            <a:ext cx="5430150"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300"/>
              </a:spcBef>
              <a:spcAft>
                <a:spcPts val="300"/>
              </a:spcAft>
              <a:buFont typeface="Wingdings" panose="020B0604020202020204" pitchFamily="34" charset="0"/>
              <a:buChar char="Ø"/>
            </a:pPr>
            <a:r>
              <a:rPr lang="en-US" sz="2400" dirty="0">
                <a:latin typeface=" Arial"/>
              </a:rPr>
              <a:t>Think of the Digital Thread as representing the flow of data amongst data sets, between activities, across models.</a:t>
            </a:r>
            <a:endParaRPr lang="en-US" sz="2000" dirty="0">
              <a:latin typeface=" Arial"/>
              <a:ea typeface="Tahoma" charset="0"/>
              <a:cs typeface="Calibri"/>
            </a:endParaRPr>
          </a:p>
          <a:p>
            <a:pPr marL="800100" lvl="1" indent="-342900">
              <a:spcBef>
                <a:spcPts val="300"/>
              </a:spcBef>
              <a:spcAft>
                <a:spcPts val="300"/>
              </a:spcAft>
              <a:buFont typeface="Arial" panose="020B0604020202020204" pitchFamily="34" charset="0"/>
              <a:buChar char="•"/>
            </a:pPr>
            <a:r>
              <a:rPr lang="en-US" sz="2000" dirty="0">
                <a:latin typeface=" Arial"/>
                <a:cs typeface="Calibri"/>
              </a:rPr>
              <a:t>They are typically captured as workflows, and relationships between data objects. </a:t>
            </a:r>
          </a:p>
          <a:p>
            <a:pPr marL="800100" lvl="1" indent="-342900">
              <a:spcBef>
                <a:spcPts val="300"/>
              </a:spcBef>
              <a:spcAft>
                <a:spcPts val="300"/>
              </a:spcAft>
              <a:buFont typeface="Arial" panose="020B0604020202020204" pitchFamily="34" charset="0"/>
              <a:buChar char="•"/>
            </a:pPr>
            <a:r>
              <a:rPr lang="en-US" sz="2000" dirty="0">
                <a:latin typeface=" Arial"/>
                <a:cs typeface="Calibri"/>
              </a:rPr>
              <a:t>They can be computational procedures that are used to transform data.</a:t>
            </a:r>
          </a:p>
          <a:p>
            <a:pPr marL="800100" lvl="1" indent="-342900">
              <a:spcBef>
                <a:spcPts val="300"/>
              </a:spcBef>
              <a:spcAft>
                <a:spcPts val="300"/>
              </a:spcAft>
              <a:buFont typeface="Arial" panose="020B0604020202020204" pitchFamily="34" charset="0"/>
              <a:buChar char="•"/>
            </a:pPr>
            <a:r>
              <a:rPr lang="en-US" sz="2000" dirty="0">
                <a:latin typeface=" Arial"/>
                <a:cs typeface="Calibri"/>
              </a:rPr>
              <a:t>They often are used as the backbone for performing impact assessments.</a:t>
            </a:r>
          </a:p>
          <a:p>
            <a:pPr marL="800100" lvl="1" indent="-342900">
              <a:spcBef>
                <a:spcPts val="300"/>
              </a:spcBef>
              <a:spcAft>
                <a:spcPts val="300"/>
              </a:spcAft>
              <a:buFont typeface="Arial" panose="020B0604020202020204" pitchFamily="34" charset="0"/>
              <a:buChar char="•"/>
            </a:pPr>
            <a:r>
              <a:rPr lang="en-US" sz="2000" dirty="0">
                <a:latin typeface=" Arial"/>
                <a:cs typeface="Calibri"/>
              </a:rPr>
              <a:t>They can be used to facilitate data flow amongst integrated models.</a:t>
            </a:r>
          </a:p>
        </p:txBody>
      </p:sp>
      <p:pic>
        <p:nvPicPr>
          <p:cNvPr id="5" name="Picture 6">
            <a:extLst>
              <a:ext uri="{FF2B5EF4-FFF2-40B4-BE49-F238E27FC236}">
                <a16:creationId xmlns:a16="http://schemas.microsoft.com/office/drawing/2014/main" id="{3C2F4ACA-D236-F21F-A123-0ABF3C8C0385}"/>
              </a:ext>
            </a:extLst>
          </p:cNvPr>
          <p:cNvPicPr>
            <a:picLocks noChangeAspect="1"/>
          </p:cNvPicPr>
          <p:nvPr/>
        </p:nvPicPr>
        <p:blipFill>
          <a:blip r:embed="rId3"/>
          <a:stretch>
            <a:fillRect/>
          </a:stretch>
        </p:blipFill>
        <p:spPr>
          <a:xfrm>
            <a:off x="422790" y="3029489"/>
            <a:ext cx="6118940" cy="2394396"/>
          </a:xfrm>
          <a:prstGeom prst="rect">
            <a:avLst/>
          </a:prstGeom>
        </p:spPr>
      </p:pic>
      <p:sp>
        <p:nvSpPr>
          <p:cNvPr id="7" name="TextBox 6">
            <a:extLst>
              <a:ext uri="{FF2B5EF4-FFF2-40B4-BE49-F238E27FC236}">
                <a16:creationId xmlns:a16="http://schemas.microsoft.com/office/drawing/2014/main" id="{E5B69E95-CCA3-5013-7AF6-5595296B7C23}"/>
              </a:ext>
            </a:extLst>
          </p:cNvPr>
          <p:cNvSpPr txBox="1"/>
          <p:nvPr/>
        </p:nvSpPr>
        <p:spPr>
          <a:xfrm>
            <a:off x="2480477" y="5824772"/>
            <a:ext cx="72233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"The</a:t>
            </a:r>
            <a:r>
              <a:rPr lang="en-US" sz="2400">
                <a:ea typeface="+mn-lt"/>
                <a:cs typeface="+mn-lt"/>
              </a:rPr>
              <a:t> Digital Thread is an engineered digital system"</a:t>
            </a:r>
          </a:p>
          <a:p>
            <a:pPr algn="ctr"/>
            <a:r>
              <a:rPr lang="en-US" sz="1200">
                <a:ea typeface="+mn-lt"/>
                <a:cs typeface="+mn-lt"/>
              </a:rPr>
              <a:t>Source: Digital Thread: Definition, Value, and Reference Model, June 2023</a:t>
            </a:r>
          </a:p>
        </p:txBody>
      </p:sp>
      <p:pic>
        <p:nvPicPr>
          <p:cNvPr id="8" name="Picture 8">
            <a:extLst>
              <a:ext uri="{FF2B5EF4-FFF2-40B4-BE49-F238E27FC236}">
                <a16:creationId xmlns:a16="http://schemas.microsoft.com/office/drawing/2014/main" id="{2A004909-9A1D-706B-9D49-0713AA01AC5F}"/>
              </a:ext>
            </a:extLst>
          </p:cNvPr>
          <p:cNvPicPr>
            <a:picLocks noChangeAspect="1"/>
          </p:cNvPicPr>
          <p:nvPr/>
        </p:nvPicPr>
        <p:blipFill>
          <a:blip r:embed="rId4"/>
          <a:stretch>
            <a:fillRect/>
          </a:stretch>
        </p:blipFill>
        <p:spPr>
          <a:xfrm>
            <a:off x="660400" y="1134582"/>
            <a:ext cx="5684683" cy="1677758"/>
          </a:xfrm>
          <a:prstGeom prst="rect">
            <a:avLst/>
          </a:prstGeom>
        </p:spPr>
      </p:pic>
      <p:sp>
        <p:nvSpPr>
          <p:cNvPr id="2" name="TextBox 1">
            <a:extLst>
              <a:ext uri="{FF2B5EF4-FFF2-40B4-BE49-F238E27FC236}">
                <a16:creationId xmlns:a16="http://schemas.microsoft.com/office/drawing/2014/main" id="{361DB5F2-2F40-9B89-D206-189035827F3F}"/>
              </a:ext>
            </a:extLst>
          </p:cNvPr>
          <p:cNvSpPr txBox="1"/>
          <p:nvPr/>
        </p:nvSpPr>
        <p:spPr>
          <a:xfrm>
            <a:off x="461192" y="2778284"/>
            <a:ext cx="6108448"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Source: Digital Thread: Definition, Value, and Reference Model, June 2023</a:t>
            </a:r>
            <a:endParaRPr lang="en-US" sz="1200">
              <a:cs typeface="Calibri"/>
            </a:endParaRPr>
          </a:p>
        </p:txBody>
      </p:sp>
      <p:sp>
        <p:nvSpPr>
          <p:cNvPr id="9" name="Slide Number Placeholder 1">
            <a:extLst>
              <a:ext uri="{FF2B5EF4-FFF2-40B4-BE49-F238E27FC236}">
                <a16:creationId xmlns:a16="http://schemas.microsoft.com/office/drawing/2014/main" id="{759528DD-FAF3-17B3-0C58-45135393B893}"/>
              </a:ext>
            </a:extLst>
          </p:cNvPr>
          <p:cNvSpPr txBox="1">
            <a:spLocks/>
          </p:cNvSpPr>
          <p:nvPr/>
        </p:nvSpPr>
        <p:spPr>
          <a:xfrm>
            <a:off x="10119676" y="6391887"/>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19</a:t>
            </a:fld>
            <a:endParaRPr lang="en-US"/>
          </a:p>
        </p:txBody>
      </p:sp>
      <p:sp>
        <p:nvSpPr>
          <p:cNvPr id="6" name="TextBox 5">
            <a:extLst>
              <a:ext uri="{FF2B5EF4-FFF2-40B4-BE49-F238E27FC236}">
                <a16:creationId xmlns:a16="http://schemas.microsoft.com/office/drawing/2014/main" id="{93C3B850-9254-8745-40E9-82AD1834DEA4}"/>
              </a:ext>
            </a:extLst>
          </p:cNvPr>
          <p:cNvSpPr txBox="1"/>
          <p:nvPr/>
        </p:nvSpPr>
        <p:spPr>
          <a:xfrm>
            <a:off x="3146953" y="6532995"/>
            <a:ext cx="5890437" cy="276999"/>
          </a:xfrm>
          <a:prstGeom prst="rect">
            <a:avLst/>
          </a:prstGeom>
          <a:noFill/>
        </p:spPr>
        <p:txBody>
          <a:bodyPr wrap="square">
            <a:spAutoFit/>
          </a:bodyPr>
          <a:lstStyle/>
          <a:p>
            <a:r>
              <a:rPr lang="en-US" sz="1200" dirty="0"/>
              <a:t>Distribution Statement A.  Approved for public release: distribution is unlimited.​</a:t>
            </a:r>
          </a:p>
        </p:txBody>
      </p:sp>
    </p:spTree>
    <p:extLst>
      <p:ext uri="{BB962C8B-B14F-4D97-AF65-F5344CB8AC3E}">
        <p14:creationId xmlns:p14="http://schemas.microsoft.com/office/powerpoint/2010/main" val="588794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A08EAD-9FD2-46B2-B2EA-00A5A59A0D28}"/>
              </a:ext>
            </a:extLst>
          </p:cNvPr>
          <p:cNvSpPr>
            <a:spLocks noGrp="1"/>
          </p:cNvSpPr>
          <p:nvPr>
            <p:ph type="title"/>
          </p:nvPr>
        </p:nvSpPr>
        <p:spPr>
          <a:xfrm>
            <a:off x="970778" y="27418"/>
            <a:ext cx="10250444" cy="677002"/>
          </a:xfrm>
          <a:noFill/>
          <a:ln w="9525">
            <a:noFill/>
            <a:miter lim="800000"/>
            <a:headEnd/>
            <a:tailEnd/>
          </a:ln>
          <a:effectLst/>
        </p:spPr>
        <p:txBody>
          <a:bodyPr vert="horz" wrap="square" lIns="91440" tIns="45720" rIns="91440" bIns="45720" numCol="1" rtlCol="0" anchor="ctr" anchorCtr="0" compatLnSpc="1">
            <a:prstTxWarp prst="textNoShape">
              <a:avLst/>
            </a:prstTxWarp>
            <a:normAutofit/>
          </a:bodyPr>
          <a:lstStyle/>
          <a:p>
            <a:r>
              <a:rPr lang="en-US"/>
              <a:t>The “New”  Authority on Digital Engineering</a:t>
            </a:r>
          </a:p>
        </p:txBody>
      </p:sp>
      <p:sp>
        <p:nvSpPr>
          <p:cNvPr id="5" name="TextBox 4">
            <a:extLst>
              <a:ext uri="{FF2B5EF4-FFF2-40B4-BE49-F238E27FC236}">
                <a16:creationId xmlns:a16="http://schemas.microsoft.com/office/drawing/2014/main" id="{41792BF9-A07A-4061-BAD5-169F7D9F9A21}"/>
              </a:ext>
            </a:extLst>
          </p:cNvPr>
          <p:cNvSpPr txBox="1"/>
          <p:nvPr/>
        </p:nvSpPr>
        <p:spPr>
          <a:xfrm>
            <a:off x="280068" y="962781"/>
            <a:ext cx="6654140" cy="5539978"/>
          </a:xfrm>
          <a:prstGeom prst="rect">
            <a:avLst/>
          </a:prstGeom>
          <a:noFill/>
        </p:spPr>
        <p:txBody>
          <a:bodyPr wrap="square">
            <a:spAutoFit/>
          </a:bodyPr>
          <a:lstStyle/>
          <a:p>
            <a:r>
              <a:rPr lang="en-US" sz="1800"/>
              <a:t>Feb 2023-</a:t>
            </a:r>
          </a:p>
          <a:p>
            <a:r>
              <a:rPr lang="en-US" sz="1800"/>
              <a:t>“Digital engineering is the use of digital technologies, such as computer-aided design (CAD) and building information modeling (BIM), to design and manage the construction of buildings and infrastructure projects. It involves the integration of data, processes, and systems to improve collaboration and decision-making throughout the lifecycle of a project. The goal of digital engineering is to create more efficient, sustainable, and cost-effective built environments.”</a:t>
            </a:r>
          </a:p>
          <a:p>
            <a:endParaRPr lang="en-US" sz="2400"/>
          </a:p>
          <a:p>
            <a:r>
              <a:rPr lang="en-US" sz="1800"/>
              <a:t>May 2024-</a:t>
            </a:r>
          </a:p>
          <a:p>
            <a:r>
              <a:rPr lang="en-US" sz="1800"/>
              <a:t>“Digital engineering is a methodology that uses digital tools and technologies to design, simulate, analyze, and manage engineering processes and systems throughout their lifecycle. It involves the integration of various disciplines, such as computer-aided design (CAD), simulation, data analytics, and virtual reality, to optimize the design, development, and maintenance of complex systems and products.”</a:t>
            </a:r>
            <a:endParaRPr lang="en-US"/>
          </a:p>
          <a:p>
            <a:pPr algn="r"/>
            <a:r>
              <a:rPr lang="en-US" sz="2400"/>
              <a:t>- </a:t>
            </a:r>
            <a:r>
              <a:rPr lang="en-US" sz="2400" err="1"/>
              <a:t>ChatGPT</a:t>
            </a:r>
            <a:endParaRPr lang="en-US" sz="2400"/>
          </a:p>
        </p:txBody>
      </p:sp>
      <p:pic>
        <p:nvPicPr>
          <p:cNvPr id="6" name="Picture 6">
            <a:extLst>
              <a:ext uri="{FF2B5EF4-FFF2-40B4-BE49-F238E27FC236}">
                <a16:creationId xmlns:a16="http://schemas.microsoft.com/office/drawing/2014/main" id="{12315529-24E8-89A9-A9D0-35A14F854781}"/>
              </a:ext>
            </a:extLst>
          </p:cNvPr>
          <p:cNvPicPr>
            <a:picLocks noChangeAspect="1"/>
          </p:cNvPicPr>
          <p:nvPr/>
        </p:nvPicPr>
        <p:blipFill>
          <a:blip r:embed="rId3"/>
          <a:stretch>
            <a:fillRect/>
          </a:stretch>
        </p:blipFill>
        <p:spPr>
          <a:xfrm>
            <a:off x="7057580" y="1170107"/>
            <a:ext cx="2117273" cy="2117273"/>
          </a:xfrm>
          <a:prstGeom prst="rect">
            <a:avLst/>
          </a:prstGeom>
        </p:spPr>
      </p:pic>
      <p:pic>
        <p:nvPicPr>
          <p:cNvPr id="7" name="Picture 7">
            <a:extLst>
              <a:ext uri="{FF2B5EF4-FFF2-40B4-BE49-F238E27FC236}">
                <a16:creationId xmlns:a16="http://schemas.microsoft.com/office/drawing/2014/main" id="{FCF6CD54-1A4C-0448-C814-501F66777DEE}"/>
              </a:ext>
            </a:extLst>
          </p:cNvPr>
          <p:cNvPicPr>
            <a:picLocks noChangeAspect="1"/>
          </p:cNvPicPr>
          <p:nvPr/>
        </p:nvPicPr>
        <p:blipFill>
          <a:blip r:embed="rId4"/>
          <a:stretch>
            <a:fillRect/>
          </a:stretch>
        </p:blipFill>
        <p:spPr>
          <a:xfrm>
            <a:off x="9298222" y="1170108"/>
            <a:ext cx="2108201" cy="2117273"/>
          </a:xfrm>
          <a:prstGeom prst="rect">
            <a:avLst/>
          </a:prstGeom>
        </p:spPr>
      </p:pic>
      <p:pic>
        <p:nvPicPr>
          <p:cNvPr id="8" name="Picture 8">
            <a:extLst>
              <a:ext uri="{FF2B5EF4-FFF2-40B4-BE49-F238E27FC236}">
                <a16:creationId xmlns:a16="http://schemas.microsoft.com/office/drawing/2014/main" id="{43E91706-02CE-F17A-CAEE-F99CEC5FF055}"/>
              </a:ext>
            </a:extLst>
          </p:cNvPr>
          <p:cNvPicPr>
            <a:picLocks noChangeAspect="1"/>
          </p:cNvPicPr>
          <p:nvPr/>
        </p:nvPicPr>
        <p:blipFill>
          <a:blip r:embed="rId5"/>
          <a:stretch>
            <a:fillRect/>
          </a:stretch>
        </p:blipFill>
        <p:spPr>
          <a:xfrm>
            <a:off x="7057579" y="3310965"/>
            <a:ext cx="2117272" cy="2117272"/>
          </a:xfrm>
          <a:prstGeom prst="rect">
            <a:avLst/>
          </a:prstGeom>
        </p:spPr>
      </p:pic>
      <p:pic>
        <p:nvPicPr>
          <p:cNvPr id="9" name="Picture 9">
            <a:extLst>
              <a:ext uri="{FF2B5EF4-FFF2-40B4-BE49-F238E27FC236}">
                <a16:creationId xmlns:a16="http://schemas.microsoft.com/office/drawing/2014/main" id="{95540918-C376-EA0B-EA3F-A186A132F96D}"/>
              </a:ext>
            </a:extLst>
          </p:cNvPr>
          <p:cNvPicPr>
            <a:picLocks noChangeAspect="1"/>
          </p:cNvPicPr>
          <p:nvPr/>
        </p:nvPicPr>
        <p:blipFill>
          <a:blip r:embed="rId6"/>
          <a:stretch>
            <a:fillRect/>
          </a:stretch>
        </p:blipFill>
        <p:spPr>
          <a:xfrm>
            <a:off x="9298222" y="3310965"/>
            <a:ext cx="2108200" cy="2117272"/>
          </a:xfrm>
          <a:prstGeom prst="rect">
            <a:avLst/>
          </a:prstGeom>
        </p:spPr>
      </p:pic>
      <p:sp>
        <p:nvSpPr>
          <p:cNvPr id="10" name="TextBox 9">
            <a:extLst>
              <a:ext uri="{FF2B5EF4-FFF2-40B4-BE49-F238E27FC236}">
                <a16:creationId xmlns:a16="http://schemas.microsoft.com/office/drawing/2014/main" id="{452ECCAE-49F8-54BB-FB7B-4D4049C6C0DA}"/>
              </a:ext>
            </a:extLst>
          </p:cNvPr>
          <p:cNvSpPr txBox="1"/>
          <p:nvPr/>
        </p:nvSpPr>
        <p:spPr>
          <a:xfrm>
            <a:off x="7057961" y="5428237"/>
            <a:ext cx="435491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cs typeface="Calibri"/>
              </a:rPr>
              <a:t>Images generated using DALL-E – prompt "missile, digital engineering schematics, sci-fi"</a:t>
            </a:r>
          </a:p>
        </p:txBody>
      </p:sp>
      <p:sp>
        <p:nvSpPr>
          <p:cNvPr id="4" name="Footer Placeholder 2">
            <a:extLst>
              <a:ext uri="{FF2B5EF4-FFF2-40B4-BE49-F238E27FC236}">
                <a16:creationId xmlns:a16="http://schemas.microsoft.com/office/drawing/2014/main" id="{89DA662E-A9FE-18DE-FC3B-A0EE18586007}"/>
              </a:ext>
            </a:extLst>
          </p:cNvPr>
          <p:cNvSpPr txBox="1">
            <a:spLocks/>
          </p:cNvSpPr>
          <p:nvPr/>
        </p:nvSpPr>
        <p:spPr>
          <a:xfrm>
            <a:off x="2860268" y="6502759"/>
            <a:ext cx="6986385" cy="340935"/>
          </a:xfrm>
          <a:prstGeom prst="rect">
            <a:avLst/>
          </a:prstGeom>
        </p:spPr>
        <p:txBody>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r>
              <a:rPr lang="en-US" sz="1200" dirty="0"/>
              <a:t>Distribution Statement A. Approved for public release. Distribution is unlimited.  Case # 23-S-1171</a:t>
            </a:r>
          </a:p>
        </p:txBody>
      </p:sp>
    </p:spTree>
    <p:extLst>
      <p:ext uri="{BB962C8B-B14F-4D97-AF65-F5344CB8AC3E}">
        <p14:creationId xmlns:p14="http://schemas.microsoft.com/office/powerpoint/2010/main" val="3044733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E1B362-B8D0-632A-2DB7-2B312695E707}"/>
              </a:ext>
            </a:extLst>
          </p:cNvPr>
          <p:cNvSpPr>
            <a:spLocks noGrp="1"/>
          </p:cNvSpPr>
          <p:nvPr>
            <p:ph idx="1"/>
          </p:nvPr>
        </p:nvSpPr>
        <p:spPr>
          <a:xfrm>
            <a:off x="179523" y="4389439"/>
            <a:ext cx="5879755" cy="1873888"/>
          </a:xfrm>
        </p:spPr>
        <p:txBody>
          <a:bodyPr vert="horz" lIns="91440" tIns="45720" rIns="91440" bIns="45720" rtlCol="0" anchor="t">
            <a:normAutofit fontScale="85000" lnSpcReduction="20000"/>
          </a:bodyPr>
          <a:lstStyle/>
          <a:p>
            <a:pPr marL="456565" indent="-456565"/>
            <a:r>
              <a:rPr lang="en-US" sz="2900">
                <a:latin typeface=" Arial"/>
                <a:cs typeface="Arial"/>
              </a:rPr>
              <a:t>A Digital Twin is not a:</a:t>
            </a:r>
            <a:endParaRPr lang="en-US" sz="2900">
              <a:latin typeface=" Arial"/>
            </a:endParaRPr>
          </a:p>
          <a:p>
            <a:pPr marL="989965" lvl="1" indent="-380365"/>
            <a:r>
              <a:rPr lang="en-US" sz="2500">
                <a:latin typeface=" Arial"/>
                <a:cs typeface="Arial"/>
              </a:rPr>
              <a:t>Digital tool for configuration management</a:t>
            </a:r>
          </a:p>
          <a:p>
            <a:pPr marL="989965" lvl="1" indent="-380365"/>
            <a:r>
              <a:rPr lang="en-US" sz="2500">
                <a:latin typeface=" Arial"/>
                <a:cs typeface="Arial"/>
              </a:rPr>
              <a:t>Geometric model of an as-built system</a:t>
            </a:r>
          </a:p>
          <a:p>
            <a:pPr marL="989965" lvl="1" indent="-380365"/>
            <a:r>
              <a:rPr lang="en-US" sz="2500">
                <a:latin typeface=" Arial"/>
                <a:cs typeface="Arial"/>
              </a:rPr>
              <a:t>Model-based definition of an as-built system</a:t>
            </a:r>
            <a:endParaRPr lang="en-US" sz="1400">
              <a:latin typeface=" Arial"/>
              <a:cs typeface="Arial"/>
            </a:endParaRPr>
          </a:p>
        </p:txBody>
      </p:sp>
      <p:sp>
        <p:nvSpPr>
          <p:cNvPr id="3" name="Title 2">
            <a:extLst>
              <a:ext uri="{FF2B5EF4-FFF2-40B4-BE49-F238E27FC236}">
                <a16:creationId xmlns:a16="http://schemas.microsoft.com/office/drawing/2014/main" id="{9154DBBF-B2BD-56F5-EE58-9878D90060FB}"/>
              </a:ext>
            </a:extLst>
          </p:cNvPr>
          <p:cNvSpPr>
            <a:spLocks noGrp="1"/>
          </p:cNvSpPr>
          <p:nvPr>
            <p:ph type="title"/>
          </p:nvPr>
        </p:nvSpPr>
        <p:spPr>
          <a:xfrm>
            <a:off x="815746" y="100988"/>
            <a:ext cx="10250444" cy="677002"/>
          </a:xfrm>
        </p:spPr>
        <p:txBody>
          <a:bodyPr/>
          <a:lstStyle/>
          <a:p>
            <a:r>
              <a:rPr lang="en-US">
                <a:latin typeface="Franklin Gothic Medium Cond"/>
                <a:cs typeface="Arial"/>
              </a:rPr>
              <a:t>Digital Twin</a:t>
            </a:r>
            <a:endParaRPr lang="en-US"/>
          </a:p>
        </p:txBody>
      </p:sp>
      <p:sp>
        <p:nvSpPr>
          <p:cNvPr id="5" name="TextBox 4">
            <a:extLst>
              <a:ext uri="{FF2B5EF4-FFF2-40B4-BE49-F238E27FC236}">
                <a16:creationId xmlns:a16="http://schemas.microsoft.com/office/drawing/2014/main" id="{4F56DBA7-1153-B0A0-1E8F-81D82B55EB4A}"/>
              </a:ext>
            </a:extLst>
          </p:cNvPr>
          <p:cNvSpPr txBox="1"/>
          <p:nvPr/>
        </p:nvSpPr>
        <p:spPr>
          <a:xfrm>
            <a:off x="6356601" y="1002803"/>
            <a:ext cx="5649685"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111C4E"/>
                </a:solidFill>
                <a:latin typeface=" Arial"/>
                <a:ea typeface="+mn-lt"/>
                <a:cs typeface="+mn-lt"/>
              </a:rPr>
              <a:t>Models, data, and the product design are baselined through the acquisition life cycle to yield both the product and the Digital Twin.</a:t>
            </a:r>
          </a:p>
          <a:p>
            <a:endParaRPr lang="en-US" sz="2400" dirty="0">
              <a:solidFill>
                <a:srgbClr val="111C4E"/>
              </a:solidFill>
              <a:latin typeface=" Arial"/>
              <a:ea typeface="+mn-lt"/>
              <a:cs typeface="+mn-lt"/>
            </a:endParaRPr>
          </a:p>
          <a:p>
            <a:r>
              <a:rPr lang="en-US" sz="2400" dirty="0">
                <a:latin typeface=" Arial"/>
                <a:ea typeface="+mn-lt"/>
                <a:cs typeface="+mn-lt"/>
              </a:rPr>
              <a:t>Think of the Digital Twin as a virtual surrogate for the product at any point along the acquisition life cycle.</a:t>
            </a:r>
            <a:endParaRPr lang="en-US" sz="2400" dirty="0">
              <a:latin typeface=" Arial"/>
            </a:endParaRPr>
          </a:p>
          <a:p>
            <a:endParaRPr lang="en-US" sz="2400" dirty="0">
              <a:solidFill>
                <a:srgbClr val="111C4E"/>
              </a:solidFill>
              <a:latin typeface=" Arial"/>
              <a:ea typeface="+mn-lt"/>
              <a:cs typeface="+mn-lt"/>
            </a:endParaRPr>
          </a:p>
          <a:p>
            <a:r>
              <a:rPr lang="en-US" sz="2400" dirty="0">
                <a:solidFill>
                  <a:srgbClr val="111C4E"/>
                </a:solidFill>
                <a:latin typeface=" Arial"/>
                <a:ea typeface="+mn-lt"/>
                <a:cs typeface="+mn-lt"/>
              </a:rPr>
              <a:t>One challenge of using a Digital Twin is keeping it and the environment it operates in as accurate as possible as the system design evolves over time.</a:t>
            </a:r>
          </a:p>
          <a:p>
            <a:endParaRPr lang="en-US" sz="2000" dirty="0">
              <a:latin typeface=" Arial"/>
              <a:cs typeface="Calibri"/>
            </a:endParaRPr>
          </a:p>
        </p:txBody>
      </p:sp>
      <p:pic>
        <p:nvPicPr>
          <p:cNvPr id="6" name="Picture 6">
            <a:extLst>
              <a:ext uri="{FF2B5EF4-FFF2-40B4-BE49-F238E27FC236}">
                <a16:creationId xmlns:a16="http://schemas.microsoft.com/office/drawing/2014/main" id="{C1A0FC15-2BA8-3A7D-0E42-9C80240D0DAA}"/>
              </a:ext>
            </a:extLst>
          </p:cNvPr>
          <p:cNvPicPr>
            <a:picLocks noChangeAspect="1"/>
          </p:cNvPicPr>
          <p:nvPr/>
        </p:nvPicPr>
        <p:blipFill>
          <a:blip r:embed="rId3"/>
          <a:stretch>
            <a:fillRect/>
          </a:stretch>
        </p:blipFill>
        <p:spPr>
          <a:xfrm>
            <a:off x="211896" y="1122151"/>
            <a:ext cx="5729072" cy="2648895"/>
          </a:xfrm>
          <a:prstGeom prst="rect">
            <a:avLst/>
          </a:prstGeom>
        </p:spPr>
      </p:pic>
      <p:sp>
        <p:nvSpPr>
          <p:cNvPr id="7" name="TextBox 6">
            <a:extLst>
              <a:ext uri="{FF2B5EF4-FFF2-40B4-BE49-F238E27FC236}">
                <a16:creationId xmlns:a16="http://schemas.microsoft.com/office/drawing/2014/main" id="{005B4E71-832C-8A37-B7AD-2DB23C8D5FEB}"/>
              </a:ext>
            </a:extLst>
          </p:cNvPr>
          <p:cNvSpPr txBox="1"/>
          <p:nvPr/>
        </p:nvSpPr>
        <p:spPr>
          <a:xfrm>
            <a:off x="286440" y="3866564"/>
            <a:ext cx="619397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 Arial"/>
              </a:rPr>
              <a:t>Source: Wikipedia, </a:t>
            </a:r>
            <a:r>
              <a:rPr lang="en-US" sz="1600">
                <a:latin typeface=" Arial"/>
                <a:ea typeface="+mn-lt"/>
                <a:cs typeface="+mn-lt"/>
              </a:rPr>
              <a:t>https://en.wikipedia.org/wiki/Digital_twin</a:t>
            </a:r>
            <a:endParaRPr lang="en-US" sz="1600">
              <a:latin typeface=" Arial"/>
            </a:endParaRPr>
          </a:p>
        </p:txBody>
      </p:sp>
      <p:sp>
        <p:nvSpPr>
          <p:cNvPr id="8" name="Slide Number Placeholder 1">
            <a:extLst>
              <a:ext uri="{FF2B5EF4-FFF2-40B4-BE49-F238E27FC236}">
                <a16:creationId xmlns:a16="http://schemas.microsoft.com/office/drawing/2014/main" id="{1720A806-7423-903D-5B79-9E3CFE721452}"/>
              </a:ext>
            </a:extLst>
          </p:cNvPr>
          <p:cNvSpPr txBox="1">
            <a:spLocks/>
          </p:cNvSpPr>
          <p:nvPr/>
        </p:nvSpPr>
        <p:spPr>
          <a:xfrm>
            <a:off x="10119676" y="6391887"/>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20</a:t>
            </a:fld>
            <a:endParaRPr lang="en-US"/>
          </a:p>
        </p:txBody>
      </p:sp>
      <p:sp>
        <p:nvSpPr>
          <p:cNvPr id="4" name="TextBox 3">
            <a:extLst>
              <a:ext uri="{FF2B5EF4-FFF2-40B4-BE49-F238E27FC236}">
                <a16:creationId xmlns:a16="http://schemas.microsoft.com/office/drawing/2014/main" id="{87769A5A-916B-CB4B-C5CD-F97B8ECEE1FC}"/>
              </a:ext>
            </a:extLst>
          </p:cNvPr>
          <p:cNvSpPr txBox="1"/>
          <p:nvPr/>
        </p:nvSpPr>
        <p:spPr>
          <a:xfrm>
            <a:off x="3655568" y="6514356"/>
            <a:ext cx="5649685" cy="276999"/>
          </a:xfrm>
          <a:prstGeom prst="rect">
            <a:avLst/>
          </a:prstGeom>
          <a:noFill/>
        </p:spPr>
        <p:txBody>
          <a:bodyPr wrap="square">
            <a:spAutoFit/>
          </a:bodyPr>
          <a:lstStyle/>
          <a:p>
            <a:r>
              <a:rPr lang="en-US" sz="1200" dirty="0"/>
              <a:t>Distribution Statement A.  Approved for public release: distribution is unlimited.​</a:t>
            </a:r>
          </a:p>
        </p:txBody>
      </p:sp>
    </p:spTree>
    <p:extLst>
      <p:ext uri="{BB962C8B-B14F-4D97-AF65-F5344CB8AC3E}">
        <p14:creationId xmlns:p14="http://schemas.microsoft.com/office/powerpoint/2010/main" val="1739597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5C011D-C3DB-B5E5-BAE0-BE692F180016}"/>
              </a:ext>
            </a:extLst>
          </p:cNvPr>
          <p:cNvSpPr>
            <a:spLocks noGrp="1"/>
          </p:cNvSpPr>
          <p:nvPr>
            <p:ph type="title"/>
          </p:nvPr>
        </p:nvSpPr>
        <p:spPr>
          <a:xfrm>
            <a:off x="1159757" y="66368"/>
            <a:ext cx="10250444" cy="677002"/>
          </a:xfrm>
        </p:spPr>
        <p:txBody>
          <a:bodyPr/>
          <a:lstStyle/>
          <a:p>
            <a:r>
              <a:rPr lang="en-US">
                <a:latin typeface="Franklin Gothic Medium Cond"/>
                <a:cs typeface="Arial"/>
              </a:rPr>
              <a:t>Digital Engineering Ecosystem</a:t>
            </a:r>
          </a:p>
        </p:txBody>
      </p:sp>
      <p:pic>
        <p:nvPicPr>
          <p:cNvPr id="7" name="Picture 6" descr="Graphical user interface, website&#10;&#10;Description automatically generated">
            <a:extLst>
              <a:ext uri="{FF2B5EF4-FFF2-40B4-BE49-F238E27FC236}">
                <a16:creationId xmlns:a16="http://schemas.microsoft.com/office/drawing/2014/main" id="{8B4B7017-07F1-489A-8EFE-DC981FCD94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8181" y="1050464"/>
            <a:ext cx="4273229" cy="3301237"/>
          </a:xfrm>
          <a:prstGeom prst="rect">
            <a:avLst/>
          </a:prstGeom>
        </p:spPr>
      </p:pic>
      <p:pic>
        <p:nvPicPr>
          <p:cNvPr id="2" name="Picture 1">
            <a:extLst>
              <a:ext uri="{FF2B5EF4-FFF2-40B4-BE49-F238E27FC236}">
                <a16:creationId xmlns:a16="http://schemas.microsoft.com/office/drawing/2014/main" id="{A8617174-44F8-6A6B-DD0D-441EB9590606}"/>
              </a:ext>
            </a:extLst>
          </p:cNvPr>
          <p:cNvPicPr>
            <a:picLocks noChangeAspect="1"/>
          </p:cNvPicPr>
          <p:nvPr/>
        </p:nvPicPr>
        <p:blipFill>
          <a:blip r:embed="rId4"/>
          <a:stretch>
            <a:fillRect/>
          </a:stretch>
        </p:blipFill>
        <p:spPr>
          <a:xfrm>
            <a:off x="658315" y="2893640"/>
            <a:ext cx="4565070" cy="3030500"/>
          </a:xfrm>
          <a:prstGeom prst="rect">
            <a:avLst/>
          </a:prstGeom>
        </p:spPr>
      </p:pic>
      <p:sp>
        <p:nvSpPr>
          <p:cNvPr id="5" name="TextBox 4">
            <a:extLst>
              <a:ext uri="{FF2B5EF4-FFF2-40B4-BE49-F238E27FC236}">
                <a16:creationId xmlns:a16="http://schemas.microsoft.com/office/drawing/2014/main" id="{08765EED-3F03-E840-2EFD-A3DD5B80B48A}"/>
              </a:ext>
            </a:extLst>
          </p:cNvPr>
          <p:cNvSpPr txBox="1"/>
          <p:nvPr/>
        </p:nvSpPr>
        <p:spPr>
          <a:xfrm>
            <a:off x="564330" y="1053722"/>
            <a:ext cx="6963919" cy="1569660"/>
          </a:xfrm>
          <a:prstGeom prst="rect">
            <a:avLst/>
          </a:prstGeom>
          <a:noFill/>
        </p:spPr>
        <p:txBody>
          <a:bodyPr wrap="square" lIns="91440" tIns="45720" rIns="91440" bIns="45720" anchor="t">
            <a:spAutoFit/>
          </a:bodyPr>
          <a:lstStyle/>
          <a:p>
            <a:pPr algn="l"/>
            <a:r>
              <a:rPr lang="en-US" sz="2400" b="0" i="0" u="none" strike="noStrike" baseline="0" dirty="0">
                <a:solidFill>
                  <a:srgbClr val="290D2F"/>
                </a:solidFill>
                <a:latin typeface="Arial"/>
                <a:cs typeface="Arial"/>
              </a:rPr>
              <a:t>The Digital </a:t>
            </a:r>
            <a:r>
              <a:rPr lang="en-US" sz="2400" b="0" i="0" u="none" strike="noStrike" baseline="0" dirty="0">
                <a:solidFill>
                  <a:srgbClr val="120413"/>
                </a:solidFill>
                <a:latin typeface="Arial"/>
                <a:cs typeface="Arial"/>
              </a:rPr>
              <a:t>E</a:t>
            </a:r>
            <a:r>
              <a:rPr lang="en-US" sz="2400" b="0" i="0" u="none" strike="noStrike" baseline="0" dirty="0">
                <a:solidFill>
                  <a:srgbClr val="290D2F"/>
                </a:solidFill>
                <a:latin typeface="Arial"/>
                <a:cs typeface="Arial"/>
              </a:rPr>
              <a:t>ngineering </a:t>
            </a:r>
            <a:r>
              <a:rPr lang="en-US" sz="2400" b="0" i="0" u="none" strike="noStrike" baseline="0" dirty="0">
                <a:solidFill>
                  <a:srgbClr val="120413"/>
                </a:solidFill>
                <a:latin typeface="Arial"/>
                <a:cs typeface="Arial"/>
              </a:rPr>
              <a:t>E</a:t>
            </a:r>
            <a:r>
              <a:rPr lang="en-US" sz="2400" b="0" i="0" u="none" strike="noStrike" baseline="0" dirty="0">
                <a:solidFill>
                  <a:srgbClr val="362533"/>
                </a:solidFill>
                <a:latin typeface="Arial"/>
                <a:cs typeface="Arial"/>
              </a:rPr>
              <a:t>cos</a:t>
            </a:r>
            <a:r>
              <a:rPr lang="en-US" sz="2400" b="0" i="0" u="none" strike="noStrike" baseline="0" dirty="0">
                <a:solidFill>
                  <a:srgbClr val="483D57"/>
                </a:solidFill>
                <a:latin typeface="Arial"/>
                <a:cs typeface="Arial"/>
              </a:rPr>
              <a:t>y</a:t>
            </a:r>
            <a:r>
              <a:rPr lang="en-US" sz="2400" b="0" i="0" u="none" strike="noStrike" baseline="0" dirty="0">
                <a:solidFill>
                  <a:srgbClr val="290D2F"/>
                </a:solidFill>
                <a:latin typeface="Arial"/>
                <a:cs typeface="Arial"/>
              </a:rPr>
              <a:t>stem S</a:t>
            </a:r>
            <a:r>
              <a:rPr lang="en-US" sz="2400" b="0" i="0" u="none" strike="noStrike" baseline="0" dirty="0">
                <a:solidFill>
                  <a:srgbClr val="483D57"/>
                </a:solidFill>
                <a:latin typeface="Arial"/>
                <a:cs typeface="Arial"/>
              </a:rPr>
              <a:t>y</a:t>
            </a:r>
            <a:r>
              <a:rPr lang="en-US" sz="2400" b="0" i="0" u="none" strike="noStrike" baseline="0" dirty="0">
                <a:solidFill>
                  <a:srgbClr val="290D2F"/>
                </a:solidFill>
                <a:latin typeface="Arial"/>
                <a:cs typeface="Arial"/>
              </a:rPr>
              <a:t>stem is made up </a:t>
            </a:r>
            <a:r>
              <a:rPr lang="en-US" sz="2400" b="0" i="0" u="none" strike="noStrike" baseline="0" dirty="0">
                <a:solidFill>
                  <a:srgbClr val="362533"/>
                </a:solidFill>
                <a:latin typeface="Arial"/>
                <a:cs typeface="Arial"/>
              </a:rPr>
              <a:t>of </a:t>
            </a:r>
            <a:r>
              <a:rPr lang="en-US" sz="2400" b="0" i="0" u="none" strike="noStrike" baseline="0" dirty="0">
                <a:solidFill>
                  <a:srgbClr val="290D2F"/>
                </a:solidFill>
                <a:latin typeface="Arial"/>
                <a:cs typeface="Arial"/>
              </a:rPr>
              <a:t>se</a:t>
            </a:r>
            <a:r>
              <a:rPr lang="en-US" sz="2400" b="0" i="0" u="none" strike="noStrike" baseline="0" dirty="0">
                <a:solidFill>
                  <a:srgbClr val="483D57"/>
                </a:solidFill>
                <a:latin typeface="Arial"/>
                <a:cs typeface="Arial"/>
              </a:rPr>
              <a:t>v</a:t>
            </a:r>
            <a:r>
              <a:rPr lang="en-US" sz="2400" b="0" i="0" u="none" strike="noStrike" baseline="0" dirty="0">
                <a:solidFill>
                  <a:srgbClr val="362533"/>
                </a:solidFill>
                <a:latin typeface="Arial"/>
                <a:cs typeface="Arial"/>
              </a:rPr>
              <a:t>eral elements </a:t>
            </a:r>
            <a:r>
              <a:rPr lang="en-US" sz="2400" b="0" i="0" u="none" strike="noStrike" baseline="0" dirty="0">
                <a:solidFill>
                  <a:srgbClr val="290D2F"/>
                </a:solidFill>
                <a:latin typeface="Arial"/>
                <a:cs typeface="Arial"/>
              </a:rPr>
              <a:t>that are integrated</a:t>
            </a:r>
            <a:r>
              <a:rPr lang="en-US" sz="2400" b="0" i="0" u="none" strike="noStrike" baseline="0" dirty="0">
                <a:solidFill>
                  <a:srgbClr val="483D57"/>
                </a:solidFill>
                <a:latin typeface="Arial"/>
                <a:cs typeface="Arial"/>
              </a:rPr>
              <a:t>, </a:t>
            </a:r>
            <a:r>
              <a:rPr lang="en-US" sz="2400" b="0" i="0" u="none" strike="noStrike" baseline="0" dirty="0">
                <a:solidFill>
                  <a:srgbClr val="362533"/>
                </a:solidFill>
                <a:latin typeface="Arial"/>
                <a:cs typeface="Arial"/>
              </a:rPr>
              <a:t>each </a:t>
            </a:r>
            <a:r>
              <a:rPr lang="en-US" sz="2400" b="0" i="0" u="none" strike="noStrike" baseline="0" dirty="0">
                <a:solidFill>
                  <a:srgbClr val="290D2F"/>
                </a:solidFill>
                <a:latin typeface="Arial"/>
                <a:cs typeface="Arial"/>
              </a:rPr>
              <a:t>pro</a:t>
            </a:r>
            <a:r>
              <a:rPr lang="en-US" sz="2400" b="0" i="0" u="none" strike="noStrike" baseline="0" dirty="0">
                <a:solidFill>
                  <a:srgbClr val="483D57"/>
                </a:solidFill>
                <a:latin typeface="Arial"/>
                <a:cs typeface="Arial"/>
              </a:rPr>
              <a:t>v</a:t>
            </a:r>
            <a:r>
              <a:rPr lang="en-US" sz="2400" b="0" i="0" u="none" strike="noStrike" baseline="0" dirty="0">
                <a:solidFill>
                  <a:srgbClr val="290D2F"/>
                </a:solidFill>
                <a:latin typeface="Arial"/>
                <a:cs typeface="Arial"/>
              </a:rPr>
              <a:t>iding data and information that impacts the </a:t>
            </a:r>
            <a:r>
              <a:rPr lang="en-US" sz="2400" b="0" i="0" u="none" strike="noStrike" baseline="0" dirty="0">
                <a:solidFill>
                  <a:srgbClr val="362533"/>
                </a:solidFill>
                <a:latin typeface="Arial"/>
                <a:cs typeface="Arial"/>
              </a:rPr>
              <a:t>other</a:t>
            </a:r>
            <a:r>
              <a:rPr lang="en-US" sz="2400" b="0" i="0" u="none" strike="noStrike" baseline="0" dirty="0">
                <a:solidFill>
                  <a:srgbClr val="320000"/>
                </a:solidFill>
                <a:latin typeface="Arial"/>
                <a:cs typeface="Arial"/>
              </a:rPr>
              <a:t>. </a:t>
            </a:r>
          </a:p>
        </p:txBody>
      </p:sp>
      <p:sp>
        <p:nvSpPr>
          <p:cNvPr id="4" name="TextBox 3">
            <a:extLst>
              <a:ext uri="{FF2B5EF4-FFF2-40B4-BE49-F238E27FC236}">
                <a16:creationId xmlns:a16="http://schemas.microsoft.com/office/drawing/2014/main" id="{B51364A7-64B6-B5B6-003B-78F713014DDC}"/>
              </a:ext>
            </a:extLst>
          </p:cNvPr>
          <p:cNvSpPr txBox="1"/>
          <p:nvPr/>
        </p:nvSpPr>
        <p:spPr>
          <a:xfrm>
            <a:off x="5603362" y="4351773"/>
            <a:ext cx="6275661" cy="1569660"/>
          </a:xfrm>
          <a:prstGeom prst="rect">
            <a:avLst/>
          </a:prstGeom>
          <a:noFill/>
        </p:spPr>
        <p:txBody>
          <a:bodyPr wrap="square" lIns="91440" tIns="45720" rIns="91440" bIns="45720" anchor="t">
            <a:spAutoFit/>
          </a:bodyPr>
          <a:lstStyle/>
          <a:p>
            <a:r>
              <a:rPr lang="en-US" sz="2400" b="0" i="0" u="none" strike="noStrike" baseline="0" dirty="0">
                <a:latin typeface=" Arial"/>
                <a:ea typeface="+mn-lt"/>
                <a:cs typeface="+mn-lt"/>
              </a:rPr>
              <a:t>The </a:t>
            </a:r>
            <a:r>
              <a:rPr lang="en-US" sz="2400" dirty="0">
                <a:latin typeface=" Arial"/>
                <a:ea typeface="+mn-lt"/>
                <a:cs typeface="+mn-lt"/>
              </a:rPr>
              <a:t>DE </a:t>
            </a:r>
            <a:r>
              <a:rPr lang="en-US" sz="2400" b="0" i="0" u="none" strike="noStrike" baseline="0" dirty="0">
                <a:latin typeface=" Arial"/>
                <a:ea typeface="+mn-lt"/>
                <a:cs typeface="+mn-lt"/>
              </a:rPr>
              <a:t>Ecosystem </a:t>
            </a:r>
            <a:r>
              <a:rPr lang="en-US" sz="2400" dirty="0">
                <a:latin typeface=" Arial"/>
                <a:ea typeface="+mn-lt"/>
                <a:cs typeface="+mn-lt"/>
              </a:rPr>
              <a:t>is a system.  Treat it like one.  Architect it, Scope it, Design it to be modular, build it, test it, use it, incrementally improve it to realize the capabilities needed.</a:t>
            </a:r>
            <a:endParaRPr lang="en-US" sz="2400" dirty="0">
              <a:latin typeface=" Arial"/>
              <a:cs typeface="Calibri" panose="020F0502020204030204"/>
            </a:endParaRPr>
          </a:p>
        </p:txBody>
      </p:sp>
      <p:sp>
        <p:nvSpPr>
          <p:cNvPr id="8" name="Slide Number Placeholder 1">
            <a:extLst>
              <a:ext uri="{FF2B5EF4-FFF2-40B4-BE49-F238E27FC236}">
                <a16:creationId xmlns:a16="http://schemas.microsoft.com/office/drawing/2014/main" id="{89837167-5637-3825-894D-B12003E50497}"/>
              </a:ext>
            </a:extLst>
          </p:cNvPr>
          <p:cNvSpPr txBox="1">
            <a:spLocks/>
          </p:cNvSpPr>
          <p:nvPr/>
        </p:nvSpPr>
        <p:spPr>
          <a:xfrm>
            <a:off x="10119676" y="6391887"/>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21</a:t>
            </a:fld>
            <a:endParaRPr lang="en-US"/>
          </a:p>
        </p:txBody>
      </p:sp>
      <p:sp>
        <p:nvSpPr>
          <p:cNvPr id="9" name="TextBox 8">
            <a:extLst>
              <a:ext uri="{FF2B5EF4-FFF2-40B4-BE49-F238E27FC236}">
                <a16:creationId xmlns:a16="http://schemas.microsoft.com/office/drawing/2014/main" id="{37A11119-0F7F-7260-D61D-A80567EDF141}"/>
              </a:ext>
            </a:extLst>
          </p:cNvPr>
          <p:cNvSpPr txBox="1"/>
          <p:nvPr/>
        </p:nvSpPr>
        <p:spPr>
          <a:xfrm>
            <a:off x="3592716" y="6391887"/>
            <a:ext cx="5649685" cy="276999"/>
          </a:xfrm>
          <a:prstGeom prst="rect">
            <a:avLst/>
          </a:prstGeom>
          <a:noFill/>
        </p:spPr>
        <p:txBody>
          <a:bodyPr wrap="square">
            <a:spAutoFit/>
          </a:bodyPr>
          <a:lstStyle/>
          <a:p>
            <a:r>
              <a:rPr lang="en-US" sz="1200" dirty="0"/>
              <a:t>Distribution Statement A.  Approved for public release: distribution is unlimited.​</a:t>
            </a:r>
          </a:p>
        </p:txBody>
      </p:sp>
    </p:spTree>
    <p:extLst>
      <p:ext uri="{BB962C8B-B14F-4D97-AF65-F5344CB8AC3E}">
        <p14:creationId xmlns:p14="http://schemas.microsoft.com/office/powerpoint/2010/main" val="663883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3022" y="4866670"/>
            <a:ext cx="11947513" cy="1015663"/>
          </a:xfrm>
          <a:prstGeom prst="rect">
            <a:avLst/>
          </a:prstGeom>
          <a:ln>
            <a:solidFill>
              <a:schemeClr val="tx1"/>
            </a:solidFill>
          </a:ln>
        </p:spPr>
        <p:txBody>
          <a:bodyPr wrap="square" lIns="91440" tIns="45720" rIns="91440" bIns="45720" anchor="t">
            <a:spAutoFit/>
          </a:bodyPr>
          <a:lstStyle/>
          <a:p>
            <a:pPr algn="ctr">
              <a:spcBef>
                <a:spcPct val="0"/>
              </a:spcBef>
              <a:buClrTx/>
              <a:buSzTx/>
              <a:buFontTx/>
              <a:buNone/>
            </a:pPr>
            <a:r>
              <a:rPr lang="en-US" altLang="en-US" sz="2000" b="1" dirty="0">
                <a:latin typeface=" Arial"/>
              </a:rPr>
              <a:t>Layman’s terms: combine standard representations of ‘system’, with computers, additional computational techniques as a </a:t>
            </a:r>
            <a:r>
              <a:rPr lang="en-US" altLang="en-US" sz="2000" b="1" u="sng" dirty="0">
                <a:latin typeface=" Arial"/>
              </a:rPr>
              <a:t>continuous, complete and evolving </a:t>
            </a:r>
            <a:r>
              <a:rPr lang="en-US" altLang="en-US" sz="2000" b="1" dirty="0">
                <a:latin typeface=" Arial"/>
              </a:rPr>
              <a:t>ecosystem to provide data for data-informed decisions and interactive visualizations to a continuum of questions.</a:t>
            </a:r>
            <a:endParaRPr lang="en-US" dirty="0">
              <a:latin typeface=" Arial"/>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93611" y="1038027"/>
            <a:ext cx="7781925" cy="3707521"/>
          </a:xfrm>
          <a:prstGeom prst="rect">
            <a:avLst/>
          </a:prstGeom>
          <a:solidFill>
            <a:srgbClr val="7A7B7D"/>
          </a:solidFill>
        </p:spPr>
      </p:pic>
      <p:sp>
        <p:nvSpPr>
          <p:cNvPr id="7" name="Rectangle 6"/>
          <p:cNvSpPr/>
          <p:nvPr/>
        </p:nvSpPr>
        <p:spPr>
          <a:xfrm>
            <a:off x="8393797" y="1583425"/>
            <a:ext cx="3359838" cy="2554545"/>
          </a:xfrm>
          <a:prstGeom prst="rect">
            <a:avLst/>
          </a:prstGeom>
        </p:spPr>
        <p:txBody>
          <a:bodyPr wrap="square" lIns="91440" tIns="45720" rIns="91440" bIns="45720" anchor="t">
            <a:spAutoFit/>
          </a:bodyPr>
          <a:lstStyle/>
          <a:p>
            <a:pPr>
              <a:spcBef>
                <a:spcPct val="0"/>
              </a:spcBef>
              <a:buClrTx/>
              <a:buSzTx/>
              <a:buFontTx/>
              <a:buNone/>
            </a:pPr>
            <a:r>
              <a:rPr lang="en-US" altLang="en-US" sz="2000" b="1" dirty="0">
                <a:latin typeface=" Arial"/>
              </a:rPr>
              <a:t>Describes an integrated digital approach that uses authoritative sources of systems’ data and models as a continuum across disciplines </a:t>
            </a:r>
            <a:r>
              <a:rPr lang="en-US" altLang="en-US" sz="2000" b="1" u="sng" dirty="0">
                <a:latin typeface=" Arial"/>
              </a:rPr>
              <a:t>to support life cycle activities </a:t>
            </a:r>
            <a:r>
              <a:rPr lang="en-US" altLang="en-US" sz="2000" b="1" dirty="0">
                <a:latin typeface=" Arial"/>
              </a:rPr>
              <a:t>from concept through disposal</a:t>
            </a:r>
          </a:p>
        </p:txBody>
      </p:sp>
      <p:sp>
        <p:nvSpPr>
          <p:cNvPr id="2" name="Title 1">
            <a:extLst>
              <a:ext uri="{FF2B5EF4-FFF2-40B4-BE49-F238E27FC236}">
                <a16:creationId xmlns:a16="http://schemas.microsoft.com/office/drawing/2014/main" id="{21CCAB06-F374-4CC7-B476-BEDA4E6FA358}"/>
              </a:ext>
            </a:extLst>
          </p:cNvPr>
          <p:cNvSpPr>
            <a:spLocks noGrp="1"/>
          </p:cNvSpPr>
          <p:nvPr>
            <p:ph type="title"/>
          </p:nvPr>
        </p:nvSpPr>
        <p:spPr>
          <a:xfrm>
            <a:off x="970778" y="113463"/>
            <a:ext cx="10250444" cy="677002"/>
          </a:xfrm>
        </p:spPr>
        <p:txBody>
          <a:bodyPr>
            <a:normAutofit/>
          </a:bodyPr>
          <a:lstStyle/>
          <a:p>
            <a:r>
              <a:rPr lang="en-US"/>
              <a:t>Digital Engineering Strategy: What, not How</a:t>
            </a:r>
          </a:p>
        </p:txBody>
      </p:sp>
      <p:sp>
        <p:nvSpPr>
          <p:cNvPr id="6" name="Slide Number Placeholder 1">
            <a:extLst>
              <a:ext uri="{FF2B5EF4-FFF2-40B4-BE49-F238E27FC236}">
                <a16:creationId xmlns:a16="http://schemas.microsoft.com/office/drawing/2014/main" id="{B9239DDD-28F5-D98F-06D6-5475C8441DC0}"/>
              </a:ext>
            </a:extLst>
          </p:cNvPr>
          <p:cNvSpPr txBox="1">
            <a:spLocks/>
          </p:cNvSpPr>
          <p:nvPr/>
        </p:nvSpPr>
        <p:spPr>
          <a:xfrm>
            <a:off x="10257387" y="6492875"/>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22</a:t>
            </a:fld>
            <a:endParaRPr lang="en-US"/>
          </a:p>
        </p:txBody>
      </p:sp>
      <p:sp>
        <p:nvSpPr>
          <p:cNvPr id="8" name="TextBox 7">
            <a:extLst>
              <a:ext uri="{FF2B5EF4-FFF2-40B4-BE49-F238E27FC236}">
                <a16:creationId xmlns:a16="http://schemas.microsoft.com/office/drawing/2014/main" id="{E76631D3-FA2B-C598-4A09-57789C5FCABF}"/>
              </a:ext>
            </a:extLst>
          </p:cNvPr>
          <p:cNvSpPr txBox="1"/>
          <p:nvPr/>
        </p:nvSpPr>
        <p:spPr>
          <a:xfrm>
            <a:off x="8365731" y="1095736"/>
            <a:ext cx="3257623" cy="461665"/>
          </a:xfrm>
          <a:prstGeom prst="rect">
            <a:avLst/>
          </a:prstGeom>
          <a:noFill/>
        </p:spPr>
        <p:txBody>
          <a:bodyPr wrap="none" rtlCol="0">
            <a:spAutoFit/>
          </a:bodyPr>
          <a:lstStyle/>
          <a:p>
            <a:r>
              <a:rPr lang="en-US" sz="2400" b="1"/>
              <a:t>Digital Engineering:</a:t>
            </a:r>
          </a:p>
        </p:txBody>
      </p:sp>
      <p:sp>
        <p:nvSpPr>
          <p:cNvPr id="9" name="TextBox 8">
            <a:extLst>
              <a:ext uri="{FF2B5EF4-FFF2-40B4-BE49-F238E27FC236}">
                <a16:creationId xmlns:a16="http://schemas.microsoft.com/office/drawing/2014/main" id="{0462157D-8FB2-C9BB-FA0F-E0047D50ABEE}"/>
              </a:ext>
            </a:extLst>
          </p:cNvPr>
          <p:cNvSpPr txBox="1"/>
          <p:nvPr/>
        </p:nvSpPr>
        <p:spPr>
          <a:xfrm>
            <a:off x="3271157" y="6492875"/>
            <a:ext cx="5649685" cy="276999"/>
          </a:xfrm>
          <a:prstGeom prst="rect">
            <a:avLst/>
          </a:prstGeom>
          <a:noFill/>
        </p:spPr>
        <p:txBody>
          <a:bodyPr wrap="square">
            <a:spAutoFit/>
          </a:bodyPr>
          <a:lstStyle/>
          <a:p>
            <a:r>
              <a:rPr lang="en-US" sz="1200" dirty="0"/>
              <a:t>Distribution Statement A.  Approved for public release: distribution is unlimited.​</a:t>
            </a:r>
          </a:p>
        </p:txBody>
      </p:sp>
    </p:spTree>
    <p:extLst>
      <p:ext uri="{BB962C8B-B14F-4D97-AF65-F5344CB8AC3E}">
        <p14:creationId xmlns:p14="http://schemas.microsoft.com/office/powerpoint/2010/main" val="1442006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2FED08F-6A0D-447D-A6EC-3B707BB40DED}"/>
              </a:ext>
            </a:extLst>
          </p:cNvPr>
          <p:cNvSpPr>
            <a:spLocks noGrp="1"/>
          </p:cNvSpPr>
          <p:nvPr>
            <p:ph type="title"/>
          </p:nvPr>
        </p:nvSpPr>
        <p:spPr>
          <a:xfrm>
            <a:off x="2008344" y="84730"/>
            <a:ext cx="10815001" cy="677002"/>
          </a:xfrm>
        </p:spPr>
        <p:txBody>
          <a:bodyPr>
            <a:noAutofit/>
          </a:bodyPr>
          <a:lstStyle/>
          <a:p>
            <a:pPr lvl="1">
              <a:spcBef>
                <a:spcPts val="500"/>
              </a:spcBef>
            </a:pPr>
            <a:r>
              <a:rPr lang="en-US" sz="2800" kern="1200">
                <a:solidFill>
                  <a:schemeClr val="bg1"/>
                </a:solidFill>
                <a:latin typeface="Franklin Gothic Medium Cond"/>
                <a:ea typeface="+mj-ea"/>
                <a:cs typeface="Arial"/>
              </a:rPr>
              <a:t>Formalize Development, Integration and Use of Models</a:t>
            </a:r>
          </a:p>
        </p:txBody>
      </p:sp>
      <p:sp>
        <p:nvSpPr>
          <p:cNvPr id="6" name="object 8"/>
          <p:cNvSpPr/>
          <p:nvPr/>
        </p:nvSpPr>
        <p:spPr>
          <a:xfrm>
            <a:off x="1882968" y="1829712"/>
            <a:ext cx="2688335" cy="2195321"/>
          </a:xfrm>
          <a:prstGeom prst="rect">
            <a:avLst/>
          </a:prstGeom>
          <a:blipFill>
            <a:blip r:embed="rId3" cstate="print"/>
            <a:stretch>
              <a:fillRect/>
            </a:stretch>
          </a:blipFill>
        </p:spPr>
        <p:txBody>
          <a:bodyPr wrap="square" lIns="0" tIns="0" rIns="0" bIns="0" rtlCol="0"/>
          <a:lstStyle/>
          <a:p>
            <a:endParaRPr/>
          </a:p>
        </p:txBody>
      </p:sp>
      <p:sp>
        <p:nvSpPr>
          <p:cNvPr id="7" name="object 9"/>
          <p:cNvSpPr/>
          <p:nvPr/>
        </p:nvSpPr>
        <p:spPr>
          <a:xfrm>
            <a:off x="1794576" y="4059215"/>
            <a:ext cx="2865120" cy="0"/>
          </a:xfrm>
          <a:custGeom>
            <a:avLst/>
            <a:gdLst/>
            <a:ahLst/>
            <a:cxnLst/>
            <a:rect l="l" t="t" r="r" b="b"/>
            <a:pathLst>
              <a:path w="2865120">
                <a:moveTo>
                  <a:pt x="0" y="0"/>
                </a:moveTo>
                <a:lnTo>
                  <a:pt x="2865120" y="0"/>
                </a:lnTo>
              </a:path>
            </a:pathLst>
          </a:custGeom>
          <a:ln w="53339">
            <a:solidFill>
              <a:srgbClr val="000000"/>
            </a:solidFill>
          </a:ln>
        </p:spPr>
        <p:txBody>
          <a:bodyPr wrap="square" lIns="0" tIns="0" rIns="0" bIns="0" rtlCol="0"/>
          <a:lstStyle/>
          <a:p>
            <a:endParaRPr/>
          </a:p>
        </p:txBody>
      </p:sp>
      <p:sp>
        <p:nvSpPr>
          <p:cNvPr id="8" name="object 10"/>
          <p:cNvSpPr/>
          <p:nvPr/>
        </p:nvSpPr>
        <p:spPr>
          <a:xfrm>
            <a:off x="1821322" y="1794406"/>
            <a:ext cx="0" cy="2265680"/>
          </a:xfrm>
          <a:custGeom>
            <a:avLst/>
            <a:gdLst/>
            <a:ahLst/>
            <a:cxnLst/>
            <a:rect l="l" t="t" r="r" b="b"/>
            <a:pathLst>
              <a:path h="2265679">
                <a:moveTo>
                  <a:pt x="0" y="0"/>
                </a:moveTo>
                <a:lnTo>
                  <a:pt x="0" y="2265680"/>
                </a:lnTo>
              </a:path>
            </a:pathLst>
          </a:custGeom>
          <a:ln w="53492">
            <a:solidFill>
              <a:srgbClr val="000000"/>
            </a:solidFill>
          </a:ln>
        </p:spPr>
        <p:txBody>
          <a:bodyPr wrap="square" lIns="0" tIns="0" rIns="0" bIns="0" rtlCol="0"/>
          <a:lstStyle/>
          <a:p>
            <a:endParaRPr/>
          </a:p>
        </p:txBody>
      </p:sp>
      <p:sp>
        <p:nvSpPr>
          <p:cNvPr id="9" name="object 11"/>
          <p:cNvSpPr/>
          <p:nvPr/>
        </p:nvSpPr>
        <p:spPr>
          <a:xfrm>
            <a:off x="1794576" y="1767737"/>
            <a:ext cx="2865120" cy="0"/>
          </a:xfrm>
          <a:custGeom>
            <a:avLst/>
            <a:gdLst/>
            <a:ahLst/>
            <a:cxnLst/>
            <a:rect l="l" t="t" r="r" b="b"/>
            <a:pathLst>
              <a:path w="2865120">
                <a:moveTo>
                  <a:pt x="0" y="0"/>
                </a:moveTo>
                <a:lnTo>
                  <a:pt x="2865120" y="0"/>
                </a:lnTo>
              </a:path>
            </a:pathLst>
          </a:custGeom>
          <a:ln w="53339">
            <a:solidFill>
              <a:srgbClr val="000000"/>
            </a:solidFill>
          </a:ln>
        </p:spPr>
        <p:txBody>
          <a:bodyPr wrap="square" lIns="0" tIns="0" rIns="0" bIns="0" rtlCol="0"/>
          <a:lstStyle/>
          <a:p>
            <a:endParaRPr/>
          </a:p>
        </p:txBody>
      </p:sp>
      <p:sp>
        <p:nvSpPr>
          <p:cNvPr id="10" name="object 12"/>
          <p:cNvSpPr/>
          <p:nvPr/>
        </p:nvSpPr>
        <p:spPr>
          <a:xfrm>
            <a:off x="4632949" y="1794813"/>
            <a:ext cx="0" cy="2265680"/>
          </a:xfrm>
          <a:custGeom>
            <a:avLst/>
            <a:gdLst/>
            <a:ahLst/>
            <a:cxnLst/>
            <a:rect l="l" t="t" r="r" b="b"/>
            <a:pathLst>
              <a:path h="2265679">
                <a:moveTo>
                  <a:pt x="0" y="0"/>
                </a:moveTo>
                <a:lnTo>
                  <a:pt x="0" y="2265121"/>
                </a:lnTo>
              </a:path>
            </a:pathLst>
          </a:custGeom>
          <a:ln w="53492">
            <a:solidFill>
              <a:srgbClr val="000000"/>
            </a:solidFill>
          </a:ln>
        </p:spPr>
        <p:txBody>
          <a:bodyPr wrap="square" lIns="0" tIns="0" rIns="0" bIns="0" rtlCol="0"/>
          <a:lstStyle/>
          <a:p>
            <a:endParaRPr/>
          </a:p>
        </p:txBody>
      </p:sp>
      <p:sp>
        <p:nvSpPr>
          <p:cNvPr id="11" name="object 13"/>
          <p:cNvSpPr/>
          <p:nvPr/>
        </p:nvSpPr>
        <p:spPr>
          <a:xfrm>
            <a:off x="1865899" y="4005875"/>
            <a:ext cx="2722880" cy="0"/>
          </a:xfrm>
          <a:custGeom>
            <a:avLst/>
            <a:gdLst/>
            <a:ahLst/>
            <a:cxnLst/>
            <a:rect l="l" t="t" r="r" b="b"/>
            <a:pathLst>
              <a:path w="2722879">
                <a:moveTo>
                  <a:pt x="0" y="0"/>
                </a:moveTo>
                <a:lnTo>
                  <a:pt x="2722473" y="0"/>
                </a:lnTo>
              </a:path>
            </a:pathLst>
          </a:custGeom>
          <a:ln w="17780">
            <a:solidFill>
              <a:srgbClr val="000000"/>
            </a:solidFill>
          </a:ln>
        </p:spPr>
        <p:txBody>
          <a:bodyPr wrap="square" lIns="0" tIns="0" rIns="0" bIns="0" rtlCol="0"/>
          <a:lstStyle/>
          <a:p>
            <a:endParaRPr/>
          </a:p>
        </p:txBody>
      </p:sp>
      <p:sp>
        <p:nvSpPr>
          <p:cNvPr id="12" name="object 14"/>
          <p:cNvSpPr/>
          <p:nvPr/>
        </p:nvSpPr>
        <p:spPr>
          <a:xfrm>
            <a:off x="1874814" y="1829967"/>
            <a:ext cx="0" cy="2194560"/>
          </a:xfrm>
          <a:custGeom>
            <a:avLst/>
            <a:gdLst/>
            <a:ahLst/>
            <a:cxnLst/>
            <a:rect l="l" t="t" r="r" b="b"/>
            <a:pathLst>
              <a:path h="2194560">
                <a:moveTo>
                  <a:pt x="0" y="0"/>
                </a:moveTo>
                <a:lnTo>
                  <a:pt x="0" y="2194560"/>
                </a:lnTo>
              </a:path>
            </a:pathLst>
          </a:custGeom>
          <a:ln w="17830">
            <a:solidFill>
              <a:srgbClr val="000000"/>
            </a:solidFill>
          </a:ln>
        </p:spPr>
        <p:txBody>
          <a:bodyPr wrap="square" lIns="0" tIns="0" rIns="0" bIns="0" rtlCol="0"/>
          <a:lstStyle/>
          <a:p>
            <a:endParaRPr/>
          </a:p>
        </p:txBody>
      </p:sp>
      <p:sp>
        <p:nvSpPr>
          <p:cNvPr id="13" name="object 15"/>
          <p:cNvSpPr/>
          <p:nvPr/>
        </p:nvSpPr>
        <p:spPr>
          <a:xfrm>
            <a:off x="1865899" y="1821077"/>
            <a:ext cx="2722880" cy="0"/>
          </a:xfrm>
          <a:custGeom>
            <a:avLst/>
            <a:gdLst/>
            <a:ahLst/>
            <a:cxnLst/>
            <a:rect l="l" t="t" r="r" b="b"/>
            <a:pathLst>
              <a:path w="2722879">
                <a:moveTo>
                  <a:pt x="0" y="0"/>
                </a:moveTo>
                <a:lnTo>
                  <a:pt x="2722473" y="0"/>
                </a:lnTo>
              </a:path>
            </a:pathLst>
          </a:custGeom>
          <a:ln w="17780">
            <a:solidFill>
              <a:srgbClr val="000000"/>
            </a:solidFill>
          </a:ln>
        </p:spPr>
        <p:txBody>
          <a:bodyPr wrap="square" lIns="0" tIns="0" rIns="0" bIns="0" rtlCol="0"/>
          <a:lstStyle/>
          <a:p>
            <a:endParaRPr/>
          </a:p>
        </p:txBody>
      </p:sp>
      <p:sp>
        <p:nvSpPr>
          <p:cNvPr id="14" name="object 16"/>
          <p:cNvSpPr/>
          <p:nvPr/>
        </p:nvSpPr>
        <p:spPr>
          <a:xfrm>
            <a:off x="4579457" y="1830474"/>
            <a:ext cx="0" cy="2193925"/>
          </a:xfrm>
          <a:custGeom>
            <a:avLst/>
            <a:gdLst/>
            <a:ahLst/>
            <a:cxnLst/>
            <a:rect l="l" t="t" r="r" b="b"/>
            <a:pathLst>
              <a:path h="2193925">
                <a:moveTo>
                  <a:pt x="0" y="0"/>
                </a:moveTo>
                <a:lnTo>
                  <a:pt x="0" y="2193798"/>
                </a:lnTo>
              </a:path>
            </a:pathLst>
          </a:custGeom>
          <a:ln w="17830">
            <a:solidFill>
              <a:srgbClr val="000000"/>
            </a:solidFill>
          </a:ln>
        </p:spPr>
        <p:txBody>
          <a:bodyPr wrap="square" lIns="0" tIns="0" rIns="0" bIns="0" rtlCol="0"/>
          <a:lstStyle/>
          <a:p>
            <a:endParaRPr/>
          </a:p>
        </p:txBody>
      </p:sp>
      <p:sp>
        <p:nvSpPr>
          <p:cNvPr id="37" name="object 37"/>
          <p:cNvSpPr/>
          <p:nvPr/>
        </p:nvSpPr>
        <p:spPr>
          <a:xfrm>
            <a:off x="2276718" y="4175217"/>
            <a:ext cx="1900834" cy="252983"/>
          </a:xfrm>
          <a:prstGeom prst="rect">
            <a:avLst/>
          </a:prstGeom>
          <a:blipFill>
            <a:blip r:embed="rId4" cstate="print"/>
            <a:stretch>
              <a:fillRect/>
            </a:stretch>
          </a:blipFill>
        </p:spPr>
        <p:txBody>
          <a:bodyPr wrap="square" lIns="0" tIns="0" rIns="0" bIns="0" rtlCol="0" anchor="t"/>
          <a:lstStyle/>
          <a:p>
            <a:endParaRPr lang="en-US">
              <a:latin typeface=" Arial"/>
            </a:endParaRPr>
          </a:p>
        </p:txBody>
      </p:sp>
      <p:sp>
        <p:nvSpPr>
          <p:cNvPr id="38" name="object 38"/>
          <p:cNvSpPr txBox="1"/>
          <p:nvPr/>
        </p:nvSpPr>
        <p:spPr>
          <a:xfrm>
            <a:off x="550342" y="4421345"/>
            <a:ext cx="6289388" cy="1858842"/>
          </a:xfrm>
          <a:prstGeom prst="rect">
            <a:avLst/>
          </a:prstGeom>
        </p:spPr>
        <p:txBody>
          <a:bodyPr vert="horz" wrap="square" lIns="0" tIns="12065" rIns="0" bIns="0" rtlCol="0" anchor="t">
            <a:spAutoFit/>
          </a:bodyPr>
          <a:lstStyle/>
          <a:p>
            <a:pPr marL="241300" marR="5080" indent="-228600">
              <a:spcBef>
                <a:spcPts val="95"/>
              </a:spcBef>
              <a:buAutoNum type="arabicPeriod"/>
              <a:tabLst>
                <a:tab pos="241935" algn="l"/>
              </a:tabLst>
            </a:pPr>
            <a:r>
              <a:rPr lang="en-US" sz="2000" dirty="0">
                <a:solidFill>
                  <a:srgbClr val="111C4E"/>
                </a:solidFill>
                <a:latin typeface=" Arial"/>
                <a:cs typeface="Arial"/>
              </a:rPr>
              <a:t>Formalize the planning for models to support  engineering activities and decision making  across the lifecycle</a:t>
            </a:r>
          </a:p>
          <a:p>
            <a:pPr marL="241300" marR="514350" indent="-228600">
              <a:spcBef>
                <a:spcPts val="5"/>
              </a:spcBef>
              <a:buAutoNum type="arabicPeriod"/>
              <a:tabLst>
                <a:tab pos="241935" algn="l"/>
              </a:tabLst>
            </a:pPr>
            <a:r>
              <a:rPr lang="en-US" sz="2000" dirty="0">
                <a:solidFill>
                  <a:srgbClr val="111C4E"/>
                </a:solidFill>
                <a:latin typeface=" Arial"/>
                <a:cs typeface="Arial"/>
              </a:rPr>
              <a:t>Formally develop, integrate, and curate  models</a:t>
            </a:r>
          </a:p>
          <a:p>
            <a:pPr marL="241300" marR="33655" indent="-228600">
              <a:buAutoNum type="arabicPeriod"/>
              <a:tabLst>
                <a:tab pos="241935" algn="l"/>
              </a:tabLst>
            </a:pPr>
            <a:r>
              <a:rPr lang="en-US" sz="2000" dirty="0">
                <a:solidFill>
                  <a:srgbClr val="111C4E"/>
                </a:solidFill>
                <a:latin typeface=" Arial"/>
                <a:cs typeface="Arial"/>
              </a:rPr>
              <a:t>Use models to support engineering activities and decision making across the lifecycle</a:t>
            </a:r>
          </a:p>
        </p:txBody>
      </p:sp>
      <p:sp>
        <p:nvSpPr>
          <p:cNvPr id="5" name="TextBox 4"/>
          <p:cNvSpPr txBox="1"/>
          <p:nvPr/>
        </p:nvSpPr>
        <p:spPr>
          <a:xfrm>
            <a:off x="196742" y="840804"/>
            <a:ext cx="6844964" cy="757130"/>
          </a:xfrm>
          <a:prstGeom prst="rect">
            <a:avLst/>
          </a:prstGeom>
          <a:noFill/>
        </p:spPr>
        <p:txBody>
          <a:bodyPr wrap="square" lIns="91440" tIns="45720" rIns="91440" bIns="45720" rtlCol="0" anchor="t">
            <a:spAutoFit/>
          </a:bodyPr>
          <a:lstStyle/>
          <a:p>
            <a:pPr algn="ctr">
              <a:lnSpc>
                <a:spcPct val="90000"/>
              </a:lnSpc>
              <a:spcBef>
                <a:spcPts val="1000"/>
              </a:spcBef>
            </a:pPr>
            <a:r>
              <a:rPr lang="en-US" sz="2400" dirty="0">
                <a:solidFill>
                  <a:srgbClr val="111C4E"/>
                </a:solidFill>
                <a:latin typeface="Arial"/>
                <a:cs typeface="Arial"/>
              </a:rPr>
              <a:t>Formalize the development, integration, and use of models to inform enterprise decision making </a:t>
            </a:r>
            <a:endParaRPr lang="en-US" sz="2400" dirty="0">
              <a:solidFill>
                <a:srgbClr val="111C4E"/>
              </a:solidFill>
              <a:latin typeface="Arial" panose="020B0604020202020204" pitchFamily="34" charset="0"/>
              <a:cs typeface="Arial" panose="020B0604020202020204" pitchFamily="34" charset="0"/>
            </a:endParaRPr>
          </a:p>
        </p:txBody>
      </p:sp>
      <p:sp>
        <p:nvSpPr>
          <p:cNvPr id="40" name="object 41"/>
          <p:cNvSpPr txBox="1"/>
          <p:nvPr/>
        </p:nvSpPr>
        <p:spPr>
          <a:xfrm>
            <a:off x="6686393" y="1612594"/>
            <a:ext cx="5154615" cy="4013278"/>
          </a:xfrm>
          <a:prstGeom prst="rect">
            <a:avLst/>
          </a:prstGeom>
        </p:spPr>
        <p:txBody>
          <a:bodyPr vert="horz" wrap="square" lIns="0" tIns="12065" rIns="0" bIns="0" rtlCol="0" anchor="t">
            <a:spAutoFit/>
          </a:bodyPr>
          <a:lstStyle/>
          <a:p>
            <a:pPr lvl="1"/>
            <a:r>
              <a:rPr lang="en-US" sz="2000" dirty="0">
                <a:solidFill>
                  <a:srgbClr val="111C4E"/>
                </a:solidFill>
                <a:latin typeface="Arial" panose="020B0604020202020204" pitchFamily="34" charset="0"/>
                <a:cs typeface="Arial" panose="020B0604020202020204" pitchFamily="34" charset="0"/>
              </a:rPr>
              <a:t>Infusion in Policy &amp; Guidance</a:t>
            </a:r>
          </a:p>
          <a:p>
            <a:pPr marL="742950" lvl="1" indent="-285750">
              <a:buFont typeface="Arial" panose="020B0604020202020204" pitchFamily="34" charset="0"/>
              <a:buChar char="•"/>
            </a:pPr>
            <a:r>
              <a:rPr lang="en-US" sz="2000" dirty="0">
                <a:solidFill>
                  <a:srgbClr val="111C4E"/>
                </a:solidFill>
                <a:latin typeface="Arial" panose="020B0604020202020204" pitchFamily="34" charset="0"/>
                <a:cs typeface="Arial" panose="020B0604020202020204" pitchFamily="34" charset="0"/>
              </a:rPr>
              <a:t>DoDI 5000.02, Enclosure 3, Section 9: Modeling and Simulation</a:t>
            </a:r>
          </a:p>
          <a:p>
            <a:pPr marL="742950" lvl="1" indent="-285750">
              <a:buFont typeface="Arial" panose="020B0604020202020204" pitchFamily="34" charset="0"/>
              <a:buChar char="•"/>
            </a:pPr>
            <a:r>
              <a:rPr lang="en-US" sz="2000" dirty="0">
                <a:solidFill>
                  <a:srgbClr val="111C4E"/>
                </a:solidFill>
                <a:latin typeface="Arial" panose="020B0604020202020204" pitchFamily="34" charset="0"/>
                <a:cs typeface="Arial" panose="020B0604020202020204" pitchFamily="34" charset="0"/>
              </a:rPr>
              <a:t>Model Based FMECA DID </a:t>
            </a:r>
          </a:p>
          <a:p>
            <a:pPr marL="742950" lvl="1" indent="-285750">
              <a:buFont typeface="Arial" panose="020B0604020202020204" pitchFamily="34" charset="0"/>
              <a:buChar char="•"/>
            </a:pPr>
            <a:r>
              <a:rPr lang="en-US" sz="2000" dirty="0">
                <a:solidFill>
                  <a:srgbClr val="111C4E"/>
                </a:solidFill>
                <a:latin typeface="Arial" panose="020B0604020202020204" pitchFamily="34" charset="0"/>
                <a:cs typeface="Arial" panose="020B0604020202020204" pitchFamily="34" charset="0"/>
              </a:rPr>
              <a:t>DoDI 5000.61, DoD M&amp;S VV&amp;A</a:t>
            </a:r>
          </a:p>
          <a:p>
            <a:pPr lvl="1"/>
            <a:endParaRPr lang="en-US" sz="2000" dirty="0">
              <a:latin typeface=" Arial"/>
            </a:endParaRPr>
          </a:p>
          <a:p>
            <a:pPr lvl="1"/>
            <a:r>
              <a:rPr lang="en-US" sz="2000" dirty="0">
                <a:solidFill>
                  <a:srgbClr val="111C4E"/>
                </a:solidFill>
                <a:latin typeface="Arial" panose="020B0604020202020204" pitchFamily="34" charset="0"/>
                <a:cs typeface="Arial" panose="020B0604020202020204" pitchFamily="34" charset="0"/>
              </a:rPr>
              <a:t>Other Efforts</a:t>
            </a:r>
          </a:p>
          <a:p>
            <a:pPr marL="742950" lvl="1" indent="-285750">
              <a:buFont typeface="Arial" panose="020B0604020202020204" pitchFamily="34" charset="0"/>
              <a:buChar char="•"/>
            </a:pPr>
            <a:r>
              <a:rPr lang="en-US" sz="2000" dirty="0">
                <a:solidFill>
                  <a:srgbClr val="111C4E"/>
                </a:solidFill>
                <a:latin typeface="Arial" panose="020B0604020202020204" pitchFamily="34" charset="0"/>
                <a:cs typeface="Arial" panose="020B0604020202020204" pitchFamily="34" charset="0"/>
              </a:rPr>
              <a:t>INCOSE Digital Engineering Information Exchange Working group (DEIXWG)</a:t>
            </a:r>
          </a:p>
          <a:p>
            <a:pPr marL="742950" lvl="1" indent="-285750">
              <a:buFont typeface="Arial" panose="020B0604020202020204" pitchFamily="34" charset="0"/>
              <a:buChar char="•"/>
            </a:pPr>
            <a:endParaRPr lang="en-US" sz="2000" dirty="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dirty="0">
                <a:solidFill>
                  <a:srgbClr val="111C4E"/>
                </a:solidFill>
                <a:latin typeface="Arial" panose="020B0604020202020204" pitchFamily="34" charset="0"/>
                <a:cs typeface="Arial" panose="020B0604020202020204" pitchFamily="34" charset="0"/>
              </a:rPr>
              <a:t>USN Common Modeling Approach</a:t>
            </a:r>
          </a:p>
          <a:p>
            <a:pPr marL="742950" lvl="1" indent="-285750">
              <a:buFont typeface="Arial" panose="020B0604020202020204" pitchFamily="34" charset="0"/>
              <a:buChar char="•"/>
            </a:pPr>
            <a:endParaRPr lang="en-US" sz="2000" dirty="0">
              <a:solidFill>
                <a:srgbClr val="111C4E"/>
              </a:solidFill>
              <a:latin typeface="Arial" panose="020B0604020202020204" pitchFamily="34" charset="0"/>
              <a:cs typeface="Arial" panose="020B0604020202020204" pitchFamily="34" charset="0"/>
            </a:endParaRPr>
          </a:p>
        </p:txBody>
      </p:sp>
      <p:sp>
        <p:nvSpPr>
          <p:cNvPr id="48" name="TextBox 47"/>
          <p:cNvSpPr txBox="1"/>
          <p:nvPr/>
        </p:nvSpPr>
        <p:spPr>
          <a:xfrm>
            <a:off x="7041706" y="919124"/>
            <a:ext cx="4482646" cy="424732"/>
          </a:xfrm>
          <a:prstGeom prst="rect">
            <a:avLst/>
          </a:prstGeom>
          <a:noFill/>
        </p:spPr>
        <p:txBody>
          <a:bodyPr wrap="square" rtlCol="0">
            <a:spAutoFit/>
          </a:bodyPr>
          <a:lstStyle/>
          <a:p>
            <a:pPr lvl="0" algn="ctr">
              <a:lnSpc>
                <a:spcPct val="90000"/>
              </a:lnSpc>
              <a:spcBef>
                <a:spcPts val="1000"/>
              </a:spcBef>
            </a:pPr>
            <a:r>
              <a:rPr lang="en-US" sz="2400" u="sng">
                <a:solidFill>
                  <a:srgbClr val="111C4E"/>
                </a:solidFill>
                <a:latin typeface="Arial" panose="020B0604020202020204" pitchFamily="34" charset="0"/>
                <a:cs typeface="Arial" panose="020B0604020202020204" pitchFamily="34" charset="0"/>
              </a:rPr>
              <a:t>Key Implementation Updates</a:t>
            </a:r>
            <a:endParaRPr lang="en-US" sz="1600" u="sng"/>
          </a:p>
        </p:txBody>
      </p:sp>
      <p:sp>
        <p:nvSpPr>
          <p:cNvPr id="2" name="Oval 1">
            <a:extLst>
              <a:ext uri="{FF2B5EF4-FFF2-40B4-BE49-F238E27FC236}">
                <a16:creationId xmlns:a16="http://schemas.microsoft.com/office/drawing/2014/main" id="{24F03F39-5305-4C36-93AF-5F7D6D1AD50E}"/>
              </a:ext>
            </a:extLst>
          </p:cNvPr>
          <p:cNvSpPr/>
          <p:nvPr/>
        </p:nvSpPr>
        <p:spPr>
          <a:xfrm>
            <a:off x="1309879" y="160268"/>
            <a:ext cx="566058" cy="532344"/>
          </a:xfrm>
          <a:prstGeom prst="ellipse">
            <a:avLst/>
          </a:prstGeom>
          <a:solidFill>
            <a:srgbClr val="7354A2"/>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18" name="Slide Number Placeholder 1">
            <a:extLst>
              <a:ext uri="{FF2B5EF4-FFF2-40B4-BE49-F238E27FC236}">
                <a16:creationId xmlns:a16="http://schemas.microsoft.com/office/drawing/2014/main" id="{DEB55723-A37D-4323-A4C1-E677620CE095}"/>
              </a:ext>
            </a:extLst>
          </p:cNvPr>
          <p:cNvSpPr txBox="1">
            <a:spLocks/>
          </p:cNvSpPr>
          <p:nvPr/>
        </p:nvSpPr>
        <p:spPr>
          <a:xfrm>
            <a:off x="10082953" y="6410249"/>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23</a:t>
            </a:fld>
            <a:endParaRPr lang="en-US"/>
          </a:p>
        </p:txBody>
      </p:sp>
      <p:sp>
        <p:nvSpPr>
          <p:cNvPr id="4" name="TextBox 3">
            <a:extLst>
              <a:ext uri="{FF2B5EF4-FFF2-40B4-BE49-F238E27FC236}">
                <a16:creationId xmlns:a16="http://schemas.microsoft.com/office/drawing/2014/main" id="{CD939170-772E-9394-1131-A065C965DBA2}"/>
              </a:ext>
            </a:extLst>
          </p:cNvPr>
          <p:cNvSpPr txBox="1"/>
          <p:nvPr/>
        </p:nvSpPr>
        <p:spPr>
          <a:xfrm>
            <a:off x="3423175" y="6454311"/>
            <a:ext cx="5649685" cy="276999"/>
          </a:xfrm>
          <a:prstGeom prst="rect">
            <a:avLst/>
          </a:prstGeom>
          <a:noFill/>
        </p:spPr>
        <p:txBody>
          <a:bodyPr wrap="square">
            <a:spAutoFit/>
          </a:bodyPr>
          <a:lstStyle/>
          <a:p>
            <a:r>
              <a:rPr lang="en-US" sz="1200" dirty="0"/>
              <a:t>Distribution Statement A.  Approved for public release: distribution is unlimited.​</a:t>
            </a:r>
          </a:p>
        </p:txBody>
      </p:sp>
    </p:spTree>
    <p:extLst>
      <p:ext uri="{BB962C8B-B14F-4D97-AF65-F5344CB8AC3E}">
        <p14:creationId xmlns:p14="http://schemas.microsoft.com/office/powerpoint/2010/main" val="447351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9465" y="-257299"/>
            <a:ext cx="7406397" cy="1188464"/>
          </a:xfrm>
          <a:noFill/>
          <a:ln w="9525">
            <a:noFill/>
            <a:miter lim="800000"/>
            <a:headEnd/>
            <a:tailEnd/>
          </a:ln>
        </p:spPr>
        <p:txBody>
          <a:bodyPr vert="horz" wrap="square" lIns="91440" tIns="45720" rIns="91440" bIns="45720" numCol="1" rtlCol="0" anchor="ctr" anchorCtr="1" compatLnSpc="1">
            <a:prstTxWarp prst="textNoShape">
              <a:avLst/>
            </a:prstTxWarp>
            <a:normAutofit/>
          </a:bodyPr>
          <a:lstStyle/>
          <a:p>
            <a:pPr algn="ctr"/>
            <a:r>
              <a:rPr lang="en-US" sz="3200">
                <a:solidFill>
                  <a:srgbClr val="FFFFFF"/>
                </a:solidFill>
                <a:effectLst>
                  <a:outerShdw blurRad="38100" dist="38100" dir="2700000" algn="tl">
                    <a:srgbClr val="000000">
                      <a:alpha val="43137"/>
                    </a:srgbClr>
                  </a:outerShdw>
                </a:effectLst>
                <a:latin typeface="Franklin Gothic Medium"/>
                <a:ea typeface="+mj-ea"/>
                <a:cs typeface="+mj-cs"/>
              </a:rPr>
              <a:t>DE Contrasted with MBSE</a:t>
            </a:r>
          </a:p>
        </p:txBody>
      </p:sp>
      <p:sp>
        <p:nvSpPr>
          <p:cNvPr id="12" name="TextBox 11"/>
          <p:cNvSpPr txBox="1"/>
          <p:nvPr/>
        </p:nvSpPr>
        <p:spPr>
          <a:xfrm>
            <a:off x="606761" y="969951"/>
            <a:ext cx="5493348" cy="954107"/>
          </a:xfrm>
          <a:prstGeom prst="rect">
            <a:avLst/>
          </a:prstGeom>
          <a:noFill/>
        </p:spPr>
        <p:txBody>
          <a:bodyPr wrap="square" lIns="91440" tIns="45720" rIns="91440" bIns="45720" rtlCol="0" anchor="t">
            <a:spAutoFit/>
          </a:bodyPr>
          <a:lstStyle/>
          <a:p>
            <a:r>
              <a:rPr lang="en-US" b="1">
                <a:latin typeface="Tahoma"/>
                <a:ea typeface="Tahoma"/>
                <a:cs typeface="Tahoma"/>
              </a:rPr>
              <a:t>1.</a:t>
            </a:r>
            <a:r>
              <a:rPr lang="en-US" sz="2400" b="1">
                <a:latin typeface=" Arial"/>
              </a:rPr>
              <a:t> Model and integrate data across full enterprise lifecycle</a:t>
            </a:r>
          </a:p>
        </p:txBody>
      </p:sp>
      <p:sp>
        <p:nvSpPr>
          <p:cNvPr id="21" name="Rounded Rectangle 20"/>
          <p:cNvSpPr/>
          <p:nvPr/>
        </p:nvSpPr>
        <p:spPr>
          <a:xfrm>
            <a:off x="7680141" y="1191526"/>
            <a:ext cx="4198503" cy="470898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117475" indent="-117475">
              <a:buFont typeface="Arial" panose="020B0604020202020204" pitchFamily="34" charset="0"/>
              <a:buChar char="•"/>
            </a:pPr>
            <a:r>
              <a:rPr lang="en-US" sz="2000" dirty="0">
                <a:solidFill>
                  <a:schemeClr val="tx1"/>
                </a:solidFill>
                <a:latin typeface=" Arial"/>
              </a:rPr>
              <a:t>Although critical, Model-Based Systems Engineering (MBSE) is not a full Digital Engineering (DE) solution</a:t>
            </a:r>
          </a:p>
          <a:p>
            <a:pPr marL="117475" indent="-117475">
              <a:buFont typeface="Arial" panose="020B0604020202020204" pitchFamily="34" charset="0"/>
              <a:buChar char="•"/>
            </a:pPr>
            <a:endParaRPr lang="en-US" sz="2000" dirty="0">
              <a:solidFill>
                <a:schemeClr val="tx1"/>
              </a:solidFill>
              <a:latin typeface=" Arial"/>
            </a:endParaRPr>
          </a:p>
          <a:p>
            <a:pPr marL="117475" indent="-117475">
              <a:buFont typeface="Arial" panose="020B0604020202020204" pitchFamily="34" charset="0"/>
              <a:buChar char="•"/>
            </a:pPr>
            <a:r>
              <a:rPr lang="en-US" sz="2000" dirty="0">
                <a:solidFill>
                  <a:schemeClr val="tx1"/>
                </a:solidFill>
                <a:latin typeface=" Arial"/>
              </a:rPr>
              <a:t>DE integrates models and data across the lifecycle and across domains making them digitally navigable</a:t>
            </a:r>
          </a:p>
          <a:p>
            <a:pPr marL="117475" indent="-117475">
              <a:buFont typeface="Arial" panose="020B0604020202020204" pitchFamily="34" charset="0"/>
              <a:buChar char="•"/>
            </a:pPr>
            <a:endParaRPr lang="en-US" sz="2000" dirty="0">
              <a:solidFill>
                <a:schemeClr val="tx1"/>
              </a:solidFill>
              <a:latin typeface=" Arial"/>
            </a:endParaRPr>
          </a:p>
          <a:p>
            <a:pPr marL="117475" indent="-117475">
              <a:buFont typeface="Arial" panose="020B0604020202020204" pitchFamily="34" charset="0"/>
              <a:buChar char="•"/>
            </a:pPr>
            <a:r>
              <a:rPr lang="en-US" sz="2000" dirty="0">
                <a:solidFill>
                  <a:schemeClr val="tx1"/>
                </a:solidFill>
                <a:latin typeface=" Arial"/>
              </a:rPr>
              <a:t>MBSE covers the full systems engineering lifecycle, including requirements, architecture, integration, verification, and validation</a:t>
            </a:r>
          </a:p>
        </p:txBody>
      </p:sp>
      <p:grpSp>
        <p:nvGrpSpPr>
          <p:cNvPr id="3" name="Group 2">
            <a:extLst>
              <a:ext uri="{FF2B5EF4-FFF2-40B4-BE49-F238E27FC236}">
                <a16:creationId xmlns:a16="http://schemas.microsoft.com/office/drawing/2014/main" id="{DFA52486-2843-5BF6-B952-1E3D6D254654}"/>
              </a:ext>
            </a:extLst>
          </p:cNvPr>
          <p:cNvGrpSpPr/>
          <p:nvPr/>
        </p:nvGrpSpPr>
        <p:grpSpPr>
          <a:xfrm>
            <a:off x="527592" y="1764117"/>
            <a:ext cx="6833701" cy="4097338"/>
            <a:chOff x="685930" y="1744325"/>
            <a:chExt cx="6833701" cy="4097338"/>
          </a:xfrm>
        </p:grpSpPr>
        <p:pic>
          <p:nvPicPr>
            <p:cNvPr id="39" name="Picture 38"/>
            <p:cNvPicPr>
              <a:picLocks noChangeAspect="1"/>
            </p:cNvPicPr>
            <p:nvPr/>
          </p:nvPicPr>
          <p:blipFill>
            <a:blip r:embed="rId2">
              <a:clrChange>
                <a:clrFrom>
                  <a:srgbClr val="FEFFFD"/>
                </a:clrFrom>
                <a:clrTo>
                  <a:srgbClr val="FEFFFD">
                    <a:alpha val="0"/>
                  </a:srgbClr>
                </a:clrTo>
              </a:clrChange>
            </a:blip>
            <a:stretch>
              <a:fillRect/>
            </a:stretch>
          </p:blipFill>
          <p:spPr>
            <a:xfrm>
              <a:off x="3454751" y="1992903"/>
              <a:ext cx="3798892" cy="1798510"/>
            </a:xfrm>
            <a:prstGeom prst="rect">
              <a:avLst/>
            </a:prstGeom>
          </p:spPr>
        </p:pic>
        <p:sp>
          <p:nvSpPr>
            <p:cNvPr id="27" name="TextBox 26"/>
            <p:cNvSpPr txBox="1"/>
            <p:nvPr/>
          </p:nvSpPr>
          <p:spPr>
            <a:xfrm>
              <a:off x="685930" y="4203330"/>
              <a:ext cx="4087843" cy="1508105"/>
            </a:xfrm>
            <a:prstGeom prst="rect">
              <a:avLst/>
            </a:prstGeom>
            <a:noFill/>
          </p:spPr>
          <p:txBody>
            <a:bodyPr wrap="square" lIns="91440" tIns="45720" rIns="91440" bIns="45720" rtlCol="0" anchor="t">
              <a:spAutoFit/>
            </a:bodyPr>
            <a:lstStyle/>
            <a:p>
              <a:r>
                <a:rPr lang="en-US" b="1" dirty="0">
                  <a:latin typeface="Tahoma"/>
                  <a:ea typeface="Tahoma"/>
                  <a:cs typeface="Tahoma"/>
                </a:rPr>
                <a:t>2. </a:t>
              </a:r>
              <a:r>
                <a:rPr lang="en-US" sz="2000" b="1" dirty="0">
                  <a:latin typeface=" Arial"/>
                </a:rPr>
                <a:t>At each point within the lifecycle, model and integrate data across all engineering and management domains</a:t>
              </a:r>
            </a:p>
          </p:txBody>
        </p:sp>
        <p:pic>
          <p:nvPicPr>
            <p:cNvPr id="36" name="Picture 35"/>
            <p:cNvPicPr>
              <a:picLocks noChangeAspect="1"/>
            </p:cNvPicPr>
            <p:nvPr/>
          </p:nvPicPr>
          <p:blipFill>
            <a:blip r:embed="rId3"/>
            <a:stretch>
              <a:fillRect/>
            </a:stretch>
          </p:blipFill>
          <p:spPr>
            <a:xfrm>
              <a:off x="5245116" y="3987073"/>
              <a:ext cx="2274515" cy="1854590"/>
            </a:xfrm>
            <a:prstGeom prst="rect">
              <a:avLst/>
            </a:prstGeom>
          </p:spPr>
        </p:pic>
        <p:sp>
          <p:nvSpPr>
            <p:cNvPr id="4" name="Rounded Rectangle 3"/>
            <p:cNvSpPr/>
            <p:nvPr/>
          </p:nvSpPr>
          <p:spPr>
            <a:xfrm>
              <a:off x="5141088" y="4823287"/>
              <a:ext cx="1163759" cy="926613"/>
            </a:xfrm>
            <a:prstGeom prst="roundRect">
              <a:avLst/>
            </a:prstGeom>
            <a:solidFill>
              <a:schemeClr val="bg2">
                <a:lumMod val="60000"/>
                <a:lumOff val="40000"/>
                <a:alpha val="2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a:off x="2836994" y="2482129"/>
              <a:ext cx="1109785" cy="737337"/>
            </a:xfrm>
            <a:prstGeom prst="rightArrow">
              <a:avLst/>
            </a:prstGeom>
            <a:gradFill flip="none" rotWithShape="1">
              <a:gsLst>
                <a:gs pos="0">
                  <a:schemeClr val="accent1">
                    <a:tint val="66000"/>
                    <a:satMod val="160000"/>
                    <a:alpha val="2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
            <p:cNvPicPr>
              <a:picLocks noChangeAspect="1" noChangeArrowheads="1"/>
            </p:cNvPicPr>
            <p:nvPr/>
          </p:nvPicPr>
          <p:blipFill>
            <a:blip r:embed="rId4" cstate="print"/>
            <a:srcRect/>
            <a:stretch>
              <a:fillRect/>
            </a:stretch>
          </p:blipFill>
          <p:spPr bwMode="auto">
            <a:xfrm>
              <a:off x="1849141" y="2030263"/>
              <a:ext cx="1369452" cy="1761151"/>
            </a:xfrm>
            <a:prstGeom prst="rect">
              <a:avLst/>
            </a:prstGeom>
            <a:ln>
              <a:noFill/>
            </a:ln>
            <a:effectLst>
              <a:outerShdw blurRad="292100" dist="139700" dir="2700000" algn="tl" rotWithShape="0">
                <a:srgbClr val="333333">
                  <a:alpha val="65000"/>
                </a:srgbClr>
              </a:outerShdw>
            </a:effectLst>
          </p:spPr>
        </p:pic>
        <p:sp>
          <p:nvSpPr>
            <p:cNvPr id="9" name="Left-Right Arrow 8"/>
            <p:cNvSpPr/>
            <p:nvPr/>
          </p:nvSpPr>
          <p:spPr>
            <a:xfrm>
              <a:off x="4797203" y="1744325"/>
              <a:ext cx="1351215" cy="296705"/>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6200000">
              <a:off x="5234123" y="3945649"/>
              <a:ext cx="509513" cy="27072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3055058" y="5959564"/>
            <a:ext cx="6337953" cy="400110"/>
          </a:xfrm>
          <a:prstGeom prst="rect">
            <a:avLst/>
          </a:prstGeom>
          <a:solidFill>
            <a:srgbClr val="FFD85D"/>
          </a:solidFill>
        </p:spPr>
        <p:txBody>
          <a:bodyPr wrap="none" rtlCol="0">
            <a:spAutoFit/>
          </a:bodyPr>
          <a:lstStyle/>
          <a:p>
            <a:r>
              <a:rPr lang="en-US" sz="2000" dirty="0"/>
              <a:t>It is important to establish what the scope for MBSE is</a:t>
            </a:r>
          </a:p>
        </p:txBody>
      </p:sp>
      <p:sp>
        <p:nvSpPr>
          <p:cNvPr id="16" name="Slide Number Placeholder 1">
            <a:extLst>
              <a:ext uri="{FF2B5EF4-FFF2-40B4-BE49-F238E27FC236}">
                <a16:creationId xmlns:a16="http://schemas.microsoft.com/office/drawing/2014/main" id="{750D95CA-AD23-431A-B08E-F5A4F38C1FF2}"/>
              </a:ext>
            </a:extLst>
          </p:cNvPr>
          <p:cNvSpPr txBox="1">
            <a:spLocks/>
          </p:cNvSpPr>
          <p:nvPr/>
        </p:nvSpPr>
        <p:spPr>
          <a:xfrm>
            <a:off x="10089153" y="6374122"/>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dirty="0"/>
              <a:pPr/>
              <a:t>24</a:t>
            </a:fld>
            <a:endParaRPr lang="en-US"/>
          </a:p>
        </p:txBody>
      </p:sp>
      <p:sp>
        <p:nvSpPr>
          <p:cNvPr id="6" name="Oval 5">
            <a:extLst>
              <a:ext uri="{FF2B5EF4-FFF2-40B4-BE49-F238E27FC236}">
                <a16:creationId xmlns:a16="http://schemas.microsoft.com/office/drawing/2014/main" id="{2986E2F8-97AE-891A-7472-150BF23A967F}"/>
              </a:ext>
            </a:extLst>
          </p:cNvPr>
          <p:cNvSpPr/>
          <p:nvPr/>
        </p:nvSpPr>
        <p:spPr>
          <a:xfrm>
            <a:off x="1309879" y="160268"/>
            <a:ext cx="566058" cy="532344"/>
          </a:xfrm>
          <a:prstGeom prst="ellipse">
            <a:avLst/>
          </a:prstGeom>
          <a:solidFill>
            <a:srgbClr val="7354A2"/>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7" name="TextBox 6">
            <a:extLst>
              <a:ext uri="{FF2B5EF4-FFF2-40B4-BE49-F238E27FC236}">
                <a16:creationId xmlns:a16="http://schemas.microsoft.com/office/drawing/2014/main" id="{6DA66064-2604-7277-729C-9E18A6196C51}"/>
              </a:ext>
            </a:extLst>
          </p:cNvPr>
          <p:cNvSpPr txBox="1"/>
          <p:nvPr/>
        </p:nvSpPr>
        <p:spPr>
          <a:xfrm>
            <a:off x="3399191" y="6493526"/>
            <a:ext cx="5649685" cy="276999"/>
          </a:xfrm>
          <a:prstGeom prst="rect">
            <a:avLst/>
          </a:prstGeom>
          <a:noFill/>
        </p:spPr>
        <p:txBody>
          <a:bodyPr wrap="square">
            <a:spAutoFit/>
          </a:bodyPr>
          <a:lstStyle/>
          <a:p>
            <a:r>
              <a:rPr lang="en-US" sz="1200" dirty="0"/>
              <a:t>Distribution Statement A.  Approved for public release: distribution is unlimited.​</a:t>
            </a:r>
          </a:p>
        </p:txBody>
      </p:sp>
    </p:spTree>
    <p:extLst>
      <p:ext uri="{BB962C8B-B14F-4D97-AF65-F5344CB8AC3E}">
        <p14:creationId xmlns:p14="http://schemas.microsoft.com/office/powerpoint/2010/main" val="341745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A458E600-42E7-4DD1-9188-BE94862933D5}"/>
              </a:ext>
            </a:extLst>
          </p:cNvPr>
          <p:cNvSpPr>
            <a:spLocks noGrp="1"/>
          </p:cNvSpPr>
          <p:nvPr>
            <p:ph idx="1"/>
          </p:nvPr>
        </p:nvSpPr>
        <p:spPr>
          <a:xfrm>
            <a:off x="-144189" y="981040"/>
            <a:ext cx="5821319" cy="839881"/>
          </a:xfrm>
        </p:spPr>
        <p:txBody>
          <a:bodyPr>
            <a:normAutofit fontScale="92500" lnSpcReduction="10000"/>
          </a:bodyPr>
          <a:lstStyle/>
          <a:p>
            <a:pPr marL="0" indent="0" algn="ctr">
              <a:buNone/>
            </a:pPr>
            <a:r>
              <a:rPr lang="en-US">
                <a:latin typeface=" Arial"/>
              </a:rPr>
              <a:t>Provide an enduring authoritative source of truth</a:t>
            </a:r>
          </a:p>
        </p:txBody>
      </p:sp>
      <p:sp>
        <p:nvSpPr>
          <p:cNvPr id="16" name="Title 15">
            <a:extLst>
              <a:ext uri="{FF2B5EF4-FFF2-40B4-BE49-F238E27FC236}">
                <a16:creationId xmlns:a16="http://schemas.microsoft.com/office/drawing/2014/main" id="{92FED08F-6A0D-447D-A6EC-3B707BB40DED}"/>
              </a:ext>
            </a:extLst>
          </p:cNvPr>
          <p:cNvSpPr>
            <a:spLocks noGrp="1"/>
          </p:cNvSpPr>
          <p:nvPr>
            <p:ph type="title"/>
          </p:nvPr>
        </p:nvSpPr>
        <p:spPr>
          <a:xfrm>
            <a:off x="1888994" y="93910"/>
            <a:ext cx="11452279" cy="677002"/>
          </a:xfrm>
        </p:spPr>
        <p:txBody>
          <a:bodyPr>
            <a:noAutofit/>
          </a:bodyPr>
          <a:lstStyle/>
          <a:p>
            <a:pPr lvl="1">
              <a:spcBef>
                <a:spcPts val="500"/>
              </a:spcBef>
            </a:pPr>
            <a:r>
              <a:rPr lang="en-US" sz="2800" kern="1200">
                <a:solidFill>
                  <a:schemeClr val="bg1"/>
                </a:solidFill>
                <a:latin typeface="Franklin Gothic Medium Cond"/>
                <a:ea typeface="+mj-ea"/>
                <a:cs typeface="Arial"/>
              </a:rPr>
              <a:t>Provide an enduring Authoritative Source of Truth (ASOT)</a:t>
            </a:r>
          </a:p>
        </p:txBody>
      </p:sp>
      <p:grpSp>
        <p:nvGrpSpPr>
          <p:cNvPr id="2" name="Group 1">
            <a:extLst>
              <a:ext uri="{FF2B5EF4-FFF2-40B4-BE49-F238E27FC236}">
                <a16:creationId xmlns:a16="http://schemas.microsoft.com/office/drawing/2014/main" id="{3EFD23A1-FFBB-B494-D379-51FC5C9BCA8C}"/>
              </a:ext>
            </a:extLst>
          </p:cNvPr>
          <p:cNvGrpSpPr/>
          <p:nvPr/>
        </p:nvGrpSpPr>
        <p:grpSpPr>
          <a:xfrm>
            <a:off x="507185" y="1939537"/>
            <a:ext cx="4438650" cy="2292428"/>
            <a:chOff x="837691" y="2609730"/>
            <a:chExt cx="4438650" cy="2292428"/>
          </a:xfrm>
        </p:grpSpPr>
        <p:sp>
          <p:nvSpPr>
            <p:cNvPr id="6" name="object 7"/>
            <p:cNvSpPr/>
            <p:nvPr/>
          </p:nvSpPr>
          <p:spPr>
            <a:xfrm>
              <a:off x="926084" y="2670944"/>
              <a:ext cx="4261865" cy="1767839"/>
            </a:xfrm>
            <a:prstGeom prst="rect">
              <a:avLst/>
            </a:prstGeom>
            <a:blipFill>
              <a:blip r:embed="rId3" cstate="print"/>
              <a:stretch>
                <a:fillRect/>
              </a:stretch>
            </a:blipFill>
          </p:spPr>
          <p:txBody>
            <a:bodyPr wrap="square" lIns="0" tIns="0" rIns="0" bIns="0" rtlCol="0"/>
            <a:lstStyle/>
            <a:p>
              <a:endParaRPr/>
            </a:p>
          </p:txBody>
        </p:sp>
        <p:sp>
          <p:nvSpPr>
            <p:cNvPr id="7" name="object 8"/>
            <p:cNvSpPr/>
            <p:nvPr/>
          </p:nvSpPr>
          <p:spPr>
            <a:xfrm>
              <a:off x="837691" y="4500759"/>
              <a:ext cx="4438650" cy="0"/>
            </a:xfrm>
            <a:custGeom>
              <a:avLst/>
              <a:gdLst/>
              <a:ahLst/>
              <a:cxnLst/>
              <a:rect l="l" t="t" r="r" b="b"/>
              <a:pathLst>
                <a:path w="4438650">
                  <a:moveTo>
                    <a:pt x="0" y="0"/>
                  </a:moveTo>
                  <a:lnTo>
                    <a:pt x="4438650" y="0"/>
                  </a:lnTo>
                </a:path>
              </a:pathLst>
            </a:custGeom>
            <a:ln w="53340">
              <a:solidFill>
                <a:srgbClr val="000000"/>
              </a:solidFill>
            </a:ln>
          </p:spPr>
          <p:txBody>
            <a:bodyPr wrap="square" lIns="0" tIns="0" rIns="0" bIns="0" rtlCol="0"/>
            <a:lstStyle/>
            <a:p>
              <a:endParaRPr/>
            </a:p>
          </p:txBody>
        </p:sp>
        <p:sp>
          <p:nvSpPr>
            <p:cNvPr id="8" name="object 9"/>
            <p:cNvSpPr/>
            <p:nvPr/>
          </p:nvSpPr>
          <p:spPr>
            <a:xfrm>
              <a:off x="864438" y="2636400"/>
              <a:ext cx="0" cy="1837689"/>
            </a:xfrm>
            <a:custGeom>
              <a:avLst/>
              <a:gdLst/>
              <a:ahLst/>
              <a:cxnLst/>
              <a:rect l="l" t="t" r="r" b="b"/>
              <a:pathLst>
                <a:path h="1837689">
                  <a:moveTo>
                    <a:pt x="0" y="0"/>
                  </a:moveTo>
                  <a:lnTo>
                    <a:pt x="0" y="1837690"/>
                  </a:lnTo>
                </a:path>
              </a:pathLst>
            </a:custGeom>
            <a:ln w="53492">
              <a:solidFill>
                <a:srgbClr val="000000"/>
              </a:solidFill>
            </a:ln>
          </p:spPr>
          <p:txBody>
            <a:bodyPr wrap="square" lIns="0" tIns="0" rIns="0" bIns="0" rtlCol="0"/>
            <a:lstStyle/>
            <a:p>
              <a:endParaRPr/>
            </a:p>
          </p:txBody>
        </p:sp>
        <p:sp>
          <p:nvSpPr>
            <p:cNvPr id="9" name="object 10"/>
            <p:cNvSpPr/>
            <p:nvPr/>
          </p:nvSpPr>
          <p:spPr>
            <a:xfrm>
              <a:off x="837691" y="2609730"/>
              <a:ext cx="4438650" cy="0"/>
            </a:xfrm>
            <a:custGeom>
              <a:avLst/>
              <a:gdLst/>
              <a:ahLst/>
              <a:cxnLst/>
              <a:rect l="l" t="t" r="r" b="b"/>
              <a:pathLst>
                <a:path w="4438650">
                  <a:moveTo>
                    <a:pt x="0" y="0"/>
                  </a:moveTo>
                  <a:lnTo>
                    <a:pt x="4438650" y="0"/>
                  </a:lnTo>
                </a:path>
              </a:pathLst>
            </a:custGeom>
            <a:ln w="53339">
              <a:solidFill>
                <a:srgbClr val="000000"/>
              </a:solidFill>
            </a:ln>
          </p:spPr>
          <p:txBody>
            <a:bodyPr wrap="square" lIns="0" tIns="0" rIns="0" bIns="0" rtlCol="0"/>
            <a:lstStyle/>
            <a:p>
              <a:endParaRPr/>
            </a:p>
          </p:txBody>
        </p:sp>
        <p:sp>
          <p:nvSpPr>
            <p:cNvPr id="10" name="object 11"/>
            <p:cNvSpPr/>
            <p:nvPr/>
          </p:nvSpPr>
          <p:spPr>
            <a:xfrm>
              <a:off x="5249595" y="2636044"/>
              <a:ext cx="0" cy="1837689"/>
            </a:xfrm>
            <a:custGeom>
              <a:avLst/>
              <a:gdLst/>
              <a:ahLst/>
              <a:cxnLst/>
              <a:rect l="l" t="t" r="r" b="b"/>
              <a:pathLst>
                <a:path h="1837689">
                  <a:moveTo>
                    <a:pt x="0" y="0"/>
                  </a:moveTo>
                  <a:lnTo>
                    <a:pt x="0" y="1837639"/>
                  </a:lnTo>
                </a:path>
              </a:pathLst>
            </a:custGeom>
            <a:ln w="53492">
              <a:solidFill>
                <a:srgbClr val="000000"/>
              </a:solidFill>
            </a:ln>
          </p:spPr>
          <p:txBody>
            <a:bodyPr wrap="square" lIns="0" tIns="0" rIns="0" bIns="0" rtlCol="0"/>
            <a:lstStyle/>
            <a:p>
              <a:endParaRPr/>
            </a:p>
          </p:txBody>
        </p:sp>
        <p:sp>
          <p:nvSpPr>
            <p:cNvPr id="11" name="object 12"/>
            <p:cNvSpPr/>
            <p:nvPr/>
          </p:nvSpPr>
          <p:spPr>
            <a:xfrm>
              <a:off x="909015" y="4447420"/>
              <a:ext cx="4296410" cy="0"/>
            </a:xfrm>
            <a:custGeom>
              <a:avLst/>
              <a:gdLst/>
              <a:ahLst/>
              <a:cxnLst/>
              <a:rect l="l" t="t" r="r" b="b"/>
              <a:pathLst>
                <a:path w="4296410">
                  <a:moveTo>
                    <a:pt x="0" y="0"/>
                  </a:moveTo>
                  <a:lnTo>
                    <a:pt x="4296003" y="0"/>
                  </a:lnTo>
                </a:path>
              </a:pathLst>
            </a:custGeom>
            <a:ln w="17779">
              <a:solidFill>
                <a:srgbClr val="000000"/>
              </a:solidFill>
            </a:ln>
          </p:spPr>
          <p:txBody>
            <a:bodyPr wrap="square" lIns="0" tIns="0" rIns="0" bIns="0" rtlCol="0"/>
            <a:lstStyle/>
            <a:p>
              <a:endParaRPr/>
            </a:p>
          </p:txBody>
        </p:sp>
        <p:sp>
          <p:nvSpPr>
            <p:cNvPr id="12" name="object 13"/>
            <p:cNvSpPr/>
            <p:nvPr/>
          </p:nvSpPr>
          <p:spPr>
            <a:xfrm>
              <a:off x="917930" y="2671959"/>
              <a:ext cx="0" cy="1766570"/>
            </a:xfrm>
            <a:custGeom>
              <a:avLst/>
              <a:gdLst/>
              <a:ahLst/>
              <a:cxnLst/>
              <a:rect l="l" t="t" r="r" b="b"/>
              <a:pathLst>
                <a:path h="1766570">
                  <a:moveTo>
                    <a:pt x="0" y="0"/>
                  </a:moveTo>
                  <a:lnTo>
                    <a:pt x="0" y="1766570"/>
                  </a:lnTo>
                </a:path>
              </a:pathLst>
            </a:custGeom>
            <a:ln w="17830">
              <a:solidFill>
                <a:srgbClr val="000000"/>
              </a:solidFill>
            </a:ln>
          </p:spPr>
          <p:txBody>
            <a:bodyPr wrap="square" lIns="0" tIns="0" rIns="0" bIns="0" rtlCol="0"/>
            <a:lstStyle/>
            <a:p>
              <a:endParaRPr/>
            </a:p>
          </p:txBody>
        </p:sp>
        <p:sp>
          <p:nvSpPr>
            <p:cNvPr id="13" name="object 14"/>
            <p:cNvSpPr/>
            <p:nvPr/>
          </p:nvSpPr>
          <p:spPr>
            <a:xfrm>
              <a:off x="909015" y="2663069"/>
              <a:ext cx="4296410" cy="0"/>
            </a:xfrm>
            <a:custGeom>
              <a:avLst/>
              <a:gdLst/>
              <a:ahLst/>
              <a:cxnLst/>
              <a:rect l="l" t="t" r="r" b="b"/>
              <a:pathLst>
                <a:path w="4296410">
                  <a:moveTo>
                    <a:pt x="0" y="0"/>
                  </a:moveTo>
                  <a:lnTo>
                    <a:pt x="4296003" y="0"/>
                  </a:lnTo>
                </a:path>
              </a:pathLst>
            </a:custGeom>
            <a:ln w="17779">
              <a:solidFill>
                <a:srgbClr val="000000"/>
              </a:solidFill>
            </a:ln>
          </p:spPr>
          <p:txBody>
            <a:bodyPr wrap="square" lIns="0" tIns="0" rIns="0" bIns="0" rtlCol="0"/>
            <a:lstStyle/>
            <a:p>
              <a:endParaRPr/>
            </a:p>
          </p:txBody>
        </p:sp>
        <p:sp>
          <p:nvSpPr>
            <p:cNvPr id="14" name="object 15"/>
            <p:cNvSpPr/>
            <p:nvPr/>
          </p:nvSpPr>
          <p:spPr>
            <a:xfrm>
              <a:off x="5196103" y="2671706"/>
              <a:ext cx="0" cy="1766570"/>
            </a:xfrm>
            <a:custGeom>
              <a:avLst/>
              <a:gdLst/>
              <a:ahLst/>
              <a:cxnLst/>
              <a:rect l="l" t="t" r="r" b="b"/>
              <a:pathLst>
                <a:path h="1766570">
                  <a:moveTo>
                    <a:pt x="0" y="0"/>
                  </a:moveTo>
                  <a:lnTo>
                    <a:pt x="0" y="1766316"/>
                  </a:lnTo>
                </a:path>
              </a:pathLst>
            </a:custGeom>
            <a:ln w="17830">
              <a:solidFill>
                <a:srgbClr val="000000"/>
              </a:solidFill>
            </a:ln>
          </p:spPr>
          <p:txBody>
            <a:bodyPr wrap="square" lIns="0" tIns="0" rIns="0" bIns="0" rtlCol="0"/>
            <a:lstStyle/>
            <a:p>
              <a:endParaRPr/>
            </a:p>
          </p:txBody>
        </p:sp>
        <p:sp>
          <p:nvSpPr>
            <p:cNvPr id="39" name="object 37"/>
            <p:cNvSpPr/>
            <p:nvPr/>
          </p:nvSpPr>
          <p:spPr>
            <a:xfrm>
              <a:off x="1774461" y="4649175"/>
              <a:ext cx="1900834" cy="252983"/>
            </a:xfrm>
            <a:prstGeom prst="rect">
              <a:avLst/>
            </a:prstGeom>
            <a:blipFill>
              <a:blip r:embed="rId4" cstate="print"/>
              <a:stretch>
                <a:fillRect/>
              </a:stretch>
            </a:blipFill>
          </p:spPr>
          <p:txBody>
            <a:bodyPr wrap="square" lIns="0" tIns="0" rIns="0" bIns="0" rtlCol="0"/>
            <a:lstStyle/>
            <a:p>
              <a:endParaRPr/>
            </a:p>
          </p:txBody>
        </p:sp>
      </p:grpSp>
      <p:sp>
        <p:nvSpPr>
          <p:cNvPr id="30" name="object 41"/>
          <p:cNvSpPr txBox="1"/>
          <p:nvPr/>
        </p:nvSpPr>
        <p:spPr>
          <a:xfrm>
            <a:off x="5867400" y="1633840"/>
            <a:ext cx="6176845" cy="3089948"/>
          </a:xfrm>
          <a:prstGeom prst="rect">
            <a:avLst/>
          </a:prstGeom>
        </p:spPr>
        <p:txBody>
          <a:bodyPr vert="horz" wrap="square" lIns="0" tIns="12065" rIns="0" bIns="0" rtlCol="0">
            <a:spAutoFit/>
          </a:bodyPr>
          <a:lstStyle/>
          <a:p>
            <a:pPr marL="742950" lvl="1" indent="-285750">
              <a:buFont typeface="Arial" panose="020B0604020202020204" pitchFamily="34" charset="0"/>
              <a:buChar char="•"/>
            </a:pPr>
            <a:r>
              <a:rPr lang="en-US" sz="2000">
                <a:solidFill>
                  <a:srgbClr val="111C4E"/>
                </a:solidFill>
                <a:latin typeface="Arial" panose="020B0604020202020204" pitchFamily="34" charset="0"/>
                <a:cs typeface="Arial" panose="020B0604020202020204" pitchFamily="34" charset="0"/>
              </a:rPr>
              <a:t>Infusion in Policy and Guidance</a:t>
            </a:r>
          </a:p>
          <a:p>
            <a:pPr marL="742950" lvl="1" indent="-285750">
              <a:buFont typeface="Arial" panose="020B0604020202020204" pitchFamily="34" charset="0"/>
              <a:buChar char="•"/>
            </a:pPr>
            <a:endParaRPr lang="en-US" sz="200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a:solidFill>
                  <a:srgbClr val="111C4E"/>
                </a:solidFill>
                <a:latin typeface="Arial" panose="020B0604020202020204" pitchFamily="34" charset="0"/>
                <a:cs typeface="Arial" panose="020B0604020202020204" pitchFamily="34" charset="0"/>
              </a:rPr>
              <a:t>INCOSE Digital Engineering Information Exchange Working Group (DEIXWG)</a:t>
            </a:r>
          </a:p>
          <a:p>
            <a:pPr marL="742950" lvl="1" indent="-285750">
              <a:buFont typeface="Arial" panose="020B0604020202020204" pitchFamily="34" charset="0"/>
              <a:buChar char="•"/>
            </a:pPr>
            <a:endParaRPr lang="en-US" sz="200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a:solidFill>
                  <a:srgbClr val="111C4E"/>
                </a:solidFill>
                <a:latin typeface="Arial" panose="020B0604020202020204" pitchFamily="34" charset="0"/>
                <a:cs typeface="Arial" panose="020B0604020202020204" pitchFamily="34" charset="0"/>
              </a:rPr>
              <a:t>OSD and Service Government Reference Architecture (GRA) and Mission Thread coordination and development</a:t>
            </a:r>
          </a:p>
          <a:p>
            <a:pPr marL="742950" lvl="1" indent="-285750">
              <a:buFont typeface="Arial" panose="020B0604020202020204" pitchFamily="34" charset="0"/>
              <a:buChar char="•"/>
            </a:pPr>
            <a:endParaRPr lang="en-US" sz="200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a:solidFill>
                  <a:srgbClr val="111C4E"/>
                </a:solidFill>
                <a:latin typeface="Arial" panose="020B0604020202020204" pitchFamily="34" charset="0"/>
                <a:cs typeface="Arial" panose="020B0604020202020204" pitchFamily="34" charset="0"/>
              </a:rPr>
              <a:t>Service Digital Models and Digital Twin Efforts</a:t>
            </a:r>
          </a:p>
        </p:txBody>
      </p:sp>
      <p:sp>
        <p:nvSpPr>
          <p:cNvPr id="31" name="TextBox 30"/>
          <p:cNvSpPr txBox="1"/>
          <p:nvPr/>
        </p:nvSpPr>
        <p:spPr>
          <a:xfrm>
            <a:off x="7069248" y="1066015"/>
            <a:ext cx="4482646" cy="424732"/>
          </a:xfrm>
          <a:prstGeom prst="rect">
            <a:avLst/>
          </a:prstGeom>
          <a:noFill/>
        </p:spPr>
        <p:txBody>
          <a:bodyPr wrap="square" lIns="91440" tIns="45720" rIns="91440" bIns="45720" rtlCol="0" anchor="t">
            <a:spAutoFit/>
          </a:bodyPr>
          <a:lstStyle/>
          <a:p>
            <a:pPr lvl="0" algn="ctr">
              <a:lnSpc>
                <a:spcPct val="90000"/>
              </a:lnSpc>
              <a:spcBef>
                <a:spcPts val="1000"/>
              </a:spcBef>
            </a:pPr>
            <a:r>
              <a:rPr lang="en-US" sz="2400" u="sng">
                <a:solidFill>
                  <a:srgbClr val="111C4E"/>
                </a:solidFill>
                <a:latin typeface=" Arial"/>
                <a:cs typeface="Arial"/>
              </a:rPr>
              <a:t>Key Implementation Updates</a:t>
            </a:r>
            <a:endParaRPr lang="en-US" sz="1600" u="sng">
              <a:latin typeface=" Arial"/>
              <a:cs typeface="Arial"/>
            </a:endParaRPr>
          </a:p>
        </p:txBody>
      </p:sp>
      <p:sp>
        <p:nvSpPr>
          <p:cNvPr id="19" name="object 38"/>
          <p:cNvSpPr txBox="1"/>
          <p:nvPr/>
        </p:nvSpPr>
        <p:spPr>
          <a:xfrm>
            <a:off x="302462" y="4407242"/>
            <a:ext cx="6050690" cy="1858842"/>
          </a:xfrm>
          <a:prstGeom prst="rect">
            <a:avLst/>
          </a:prstGeom>
        </p:spPr>
        <p:txBody>
          <a:bodyPr vert="horz" wrap="square" lIns="0" tIns="12065" rIns="0" bIns="0" rtlCol="0" anchor="t">
            <a:spAutoFit/>
          </a:bodyPr>
          <a:lstStyle/>
          <a:p>
            <a:pPr marL="241300" marR="5080" indent="-228600">
              <a:spcBef>
                <a:spcPts val="95"/>
              </a:spcBef>
              <a:buAutoNum type="arabicPeriod"/>
              <a:tabLst>
                <a:tab pos="241935" algn="l"/>
              </a:tabLst>
            </a:pPr>
            <a:r>
              <a:rPr lang="en-US" sz="2400">
                <a:solidFill>
                  <a:srgbClr val="111C4E"/>
                </a:solidFill>
                <a:latin typeface=" Arial"/>
                <a:cs typeface="Arial"/>
              </a:rPr>
              <a:t>Plan and develop the authoritative source of truth</a:t>
            </a:r>
          </a:p>
          <a:p>
            <a:pPr marL="241300" indent="-228600">
              <a:buAutoNum type="arabicPeriod"/>
              <a:tabLst>
                <a:tab pos="241935" algn="l"/>
              </a:tabLst>
            </a:pPr>
            <a:r>
              <a:rPr lang="en-US" sz="2400">
                <a:solidFill>
                  <a:srgbClr val="111C4E"/>
                </a:solidFill>
                <a:latin typeface=" Arial"/>
                <a:cs typeface="Arial"/>
              </a:rPr>
              <a:t>Govern the authoritative source of truth</a:t>
            </a:r>
          </a:p>
          <a:p>
            <a:pPr marL="241300" marR="59690" indent="-228600">
              <a:spcBef>
                <a:spcPts val="5"/>
              </a:spcBef>
              <a:buAutoNum type="arabicPeriod"/>
              <a:tabLst>
                <a:tab pos="241935" algn="l"/>
              </a:tabLst>
            </a:pPr>
            <a:r>
              <a:rPr lang="en-US" sz="2400">
                <a:solidFill>
                  <a:srgbClr val="111C4E"/>
                </a:solidFill>
                <a:latin typeface=" Arial"/>
                <a:cs typeface="Arial"/>
              </a:rPr>
              <a:t>Use the authoritative source of truth across the lifecycle</a:t>
            </a:r>
          </a:p>
        </p:txBody>
      </p:sp>
      <p:sp>
        <p:nvSpPr>
          <p:cNvPr id="18" name="Slide Number Placeholder 1">
            <a:extLst>
              <a:ext uri="{FF2B5EF4-FFF2-40B4-BE49-F238E27FC236}">
                <a16:creationId xmlns:a16="http://schemas.microsoft.com/office/drawing/2014/main" id="{CA81CBC8-B5A8-4D40-88D9-D98D14AF16FE}"/>
              </a:ext>
            </a:extLst>
          </p:cNvPr>
          <p:cNvSpPr txBox="1">
            <a:spLocks/>
          </p:cNvSpPr>
          <p:nvPr/>
        </p:nvSpPr>
        <p:spPr>
          <a:xfrm>
            <a:off x="10257387" y="6492875"/>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25</a:t>
            </a:fld>
            <a:endParaRPr lang="en-US"/>
          </a:p>
        </p:txBody>
      </p:sp>
      <p:sp>
        <p:nvSpPr>
          <p:cNvPr id="3" name="Oval 2">
            <a:extLst>
              <a:ext uri="{FF2B5EF4-FFF2-40B4-BE49-F238E27FC236}">
                <a16:creationId xmlns:a16="http://schemas.microsoft.com/office/drawing/2014/main" id="{4CDFB013-91EF-CC6B-28A0-2899DAB4F077}"/>
              </a:ext>
            </a:extLst>
          </p:cNvPr>
          <p:cNvSpPr/>
          <p:nvPr/>
        </p:nvSpPr>
        <p:spPr>
          <a:xfrm>
            <a:off x="1282337" y="169449"/>
            <a:ext cx="566058" cy="532344"/>
          </a:xfrm>
          <a:prstGeom prst="ellipse">
            <a:avLst/>
          </a:prstGeom>
          <a:solidFill>
            <a:srgbClr val="10617E"/>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2</a:t>
            </a:r>
          </a:p>
        </p:txBody>
      </p:sp>
      <p:sp>
        <p:nvSpPr>
          <p:cNvPr id="15" name="TextBox 14">
            <a:extLst>
              <a:ext uri="{FF2B5EF4-FFF2-40B4-BE49-F238E27FC236}">
                <a16:creationId xmlns:a16="http://schemas.microsoft.com/office/drawing/2014/main" id="{223DEEEA-037E-A28D-BC2A-A1DEE83116DB}"/>
              </a:ext>
            </a:extLst>
          </p:cNvPr>
          <p:cNvSpPr txBox="1"/>
          <p:nvPr/>
        </p:nvSpPr>
        <p:spPr>
          <a:xfrm>
            <a:off x="3528309" y="6508138"/>
            <a:ext cx="5649685" cy="276999"/>
          </a:xfrm>
          <a:prstGeom prst="rect">
            <a:avLst/>
          </a:prstGeom>
          <a:noFill/>
        </p:spPr>
        <p:txBody>
          <a:bodyPr wrap="square">
            <a:spAutoFit/>
          </a:bodyPr>
          <a:lstStyle/>
          <a:p>
            <a:r>
              <a:rPr lang="en-US" sz="1200" dirty="0"/>
              <a:t>Distribution Statement A.  Approved for public release: distribution is unlimited.​</a:t>
            </a:r>
          </a:p>
        </p:txBody>
      </p:sp>
    </p:spTree>
    <p:extLst>
      <p:ext uri="{BB962C8B-B14F-4D97-AF65-F5344CB8AC3E}">
        <p14:creationId xmlns:p14="http://schemas.microsoft.com/office/powerpoint/2010/main" val="2729428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A458E600-42E7-4DD1-9188-BE94862933D5}"/>
              </a:ext>
            </a:extLst>
          </p:cNvPr>
          <p:cNvSpPr>
            <a:spLocks noGrp="1"/>
          </p:cNvSpPr>
          <p:nvPr>
            <p:ph idx="1"/>
          </p:nvPr>
        </p:nvSpPr>
        <p:spPr>
          <a:xfrm>
            <a:off x="218995" y="1035577"/>
            <a:ext cx="5906270" cy="1073973"/>
          </a:xfrm>
        </p:spPr>
        <p:txBody>
          <a:bodyPr/>
          <a:lstStyle/>
          <a:p>
            <a:pPr marL="0" indent="0">
              <a:buNone/>
            </a:pPr>
            <a:r>
              <a:rPr lang="en-US" dirty="0">
                <a:latin typeface=" Arial"/>
              </a:rPr>
              <a:t>Incorporate technological innovation to improve the engineering practice</a:t>
            </a:r>
          </a:p>
        </p:txBody>
      </p:sp>
      <p:sp>
        <p:nvSpPr>
          <p:cNvPr id="16" name="Title 15">
            <a:extLst>
              <a:ext uri="{FF2B5EF4-FFF2-40B4-BE49-F238E27FC236}">
                <a16:creationId xmlns:a16="http://schemas.microsoft.com/office/drawing/2014/main" id="{92FED08F-6A0D-447D-A6EC-3B707BB40DED}"/>
              </a:ext>
            </a:extLst>
          </p:cNvPr>
          <p:cNvSpPr>
            <a:spLocks noGrp="1"/>
          </p:cNvSpPr>
          <p:nvPr>
            <p:ph type="title"/>
          </p:nvPr>
        </p:nvSpPr>
        <p:spPr>
          <a:xfrm>
            <a:off x="1358441" y="29645"/>
            <a:ext cx="8224796" cy="677002"/>
          </a:xfrm>
        </p:spPr>
        <p:txBody>
          <a:bodyPr/>
          <a:lstStyle/>
          <a:p>
            <a:r>
              <a:rPr lang="en-US">
                <a:latin typeface="Franklin Gothic Medium Cond"/>
                <a:cs typeface="Arial"/>
              </a:rPr>
              <a:t>Incorporate Technological Innovation</a:t>
            </a:r>
          </a:p>
        </p:txBody>
      </p:sp>
      <p:grpSp>
        <p:nvGrpSpPr>
          <p:cNvPr id="4" name="Group 3">
            <a:extLst>
              <a:ext uri="{FF2B5EF4-FFF2-40B4-BE49-F238E27FC236}">
                <a16:creationId xmlns:a16="http://schemas.microsoft.com/office/drawing/2014/main" id="{4B042D70-CE30-FBEB-393E-A84DAD1CD0D1}"/>
              </a:ext>
            </a:extLst>
          </p:cNvPr>
          <p:cNvGrpSpPr/>
          <p:nvPr/>
        </p:nvGrpSpPr>
        <p:grpSpPr>
          <a:xfrm>
            <a:off x="927377" y="2074536"/>
            <a:ext cx="4251325" cy="2150744"/>
            <a:chOff x="927377" y="2074536"/>
            <a:chExt cx="4251325" cy="2150744"/>
          </a:xfrm>
        </p:grpSpPr>
        <p:sp>
          <p:nvSpPr>
            <p:cNvPr id="7" name="object 12"/>
            <p:cNvSpPr/>
            <p:nvPr/>
          </p:nvSpPr>
          <p:spPr>
            <a:xfrm>
              <a:off x="927377" y="4225280"/>
              <a:ext cx="4251325" cy="0"/>
            </a:xfrm>
            <a:custGeom>
              <a:avLst/>
              <a:gdLst/>
              <a:ahLst/>
              <a:cxnLst/>
              <a:rect l="l" t="t" r="r" b="b"/>
              <a:pathLst>
                <a:path w="4251325">
                  <a:moveTo>
                    <a:pt x="0" y="0"/>
                  </a:moveTo>
                  <a:lnTo>
                    <a:pt x="4251198" y="0"/>
                  </a:lnTo>
                </a:path>
              </a:pathLst>
            </a:custGeom>
            <a:ln w="54609">
              <a:solidFill>
                <a:srgbClr val="000000"/>
              </a:solidFill>
            </a:ln>
          </p:spPr>
          <p:txBody>
            <a:bodyPr wrap="square" lIns="0" tIns="0" rIns="0" bIns="0" rtlCol="0"/>
            <a:lstStyle/>
            <a:p>
              <a:endParaRPr/>
            </a:p>
          </p:txBody>
        </p:sp>
        <p:grpSp>
          <p:nvGrpSpPr>
            <p:cNvPr id="2" name="Group 1">
              <a:extLst>
                <a:ext uri="{FF2B5EF4-FFF2-40B4-BE49-F238E27FC236}">
                  <a16:creationId xmlns:a16="http://schemas.microsoft.com/office/drawing/2014/main" id="{D2904891-A232-A047-7AF2-4AFACE65118C}"/>
                </a:ext>
              </a:extLst>
            </p:cNvPr>
            <p:cNvGrpSpPr/>
            <p:nvPr/>
          </p:nvGrpSpPr>
          <p:grpSpPr>
            <a:xfrm>
              <a:off x="927377" y="2074536"/>
              <a:ext cx="4251325" cy="2124608"/>
              <a:chOff x="927377" y="2597837"/>
              <a:chExt cx="4251325" cy="2124608"/>
            </a:xfrm>
          </p:grpSpPr>
          <p:sp>
            <p:nvSpPr>
              <p:cNvPr id="6" name="object 11"/>
              <p:cNvSpPr/>
              <p:nvPr/>
            </p:nvSpPr>
            <p:spPr>
              <a:xfrm>
                <a:off x="1015769" y="2659305"/>
                <a:ext cx="4074413" cy="2027681"/>
              </a:xfrm>
              <a:prstGeom prst="rect">
                <a:avLst/>
              </a:prstGeom>
              <a:blipFill>
                <a:blip r:embed="rId3" cstate="print"/>
                <a:stretch>
                  <a:fillRect/>
                </a:stretch>
              </a:blipFill>
            </p:spPr>
            <p:txBody>
              <a:bodyPr wrap="square" lIns="0" tIns="0" rIns="0" bIns="0" rtlCol="0"/>
              <a:lstStyle/>
              <a:p>
                <a:endParaRPr/>
              </a:p>
            </p:txBody>
          </p:sp>
          <p:sp>
            <p:nvSpPr>
              <p:cNvPr id="8" name="object 13"/>
              <p:cNvSpPr/>
              <p:nvPr/>
            </p:nvSpPr>
            <p:spPr>
              <a:xfrm>
                <a:off x="954123" y="2624506"/>
                <a:ext cx="0" cy="2096770"/>
              </a:xfrm>
              <a:custGeom>
                <a:avLst/>
                <a:gdLst/>
                <a:ahLst/>
                <a:cxnLst/>
                <a:rect l="l" t="t" r="r" b="b"/>
                <a:pathLst>
                  <a:path h="2096770">
                    <a:moveTo>
                      <a:pt x="0" y="0"/>
                    </a:moveTo>
                    <a:lnTo>
                      <a:pt x="0" y="2096770"/>
                    </a:lnTo>
                  </a:path>
                </a:pathLst>
              </a:custGeom>
              <a:ln w="53492">
                <a:solidFill>
                  <a:srgbClr val="000000"/>
                </a:solidFill>
              </a:ln>
            </p:spPr>
            <p:txBody>
              <a:bodyPr wrap="square" lIns="0" tIns="0" rIns="0" bIns="0" rtlCol="0"/>
              <a:lstStyle/>
              <a:p>
                <a:endParaRPr/>
              </a:p>
            </p:txBody>
          </p:sp>
          <p:sp>
            <p:nvSpPr>
              <p:cNvPr id="9" name="object 14"/>
              <p:cNvSpPr/>
              <p:nvPr/>
            </p:nvSpPr>
            <p:spPr>
              <a:xfrm>
                <a:off x="927377" y="2597837"/>
                <a:ext cx="4251325" cy="0"/>
              </a:xfrm>
              <a:custGeom>
                <a:avLst/>
                <a:gdLst/>
                <a:ahLst/>
                <a:cxnLst/>
                <a:rect l="l" t="t" r="r" b="b"/>
                <a:pathLst>
                  <a:path w="4251325">
                    <a:moveTo>
                      <a:pt x="0" y="0"/>
                    </a:moveTo>
                    <a:lnTo>
                      <a:pt x="4251198" y="0"/>
                    </a:lnTo>
                  </a:path>
                </a:pathLst>
              </a:custGeom>
              <a:ln w="53339">
                <a:solidFill>
                  <a:srgbClr val="000000"/>
                </a:solidFill>
              </a:ln>
            </p:spPr>
            <p:txBody>
              <a:bodyPr wrap="square" lIns="0" tIns="0" rIns="0" bIns="0" rtlCol="0"/>
              <a:lstStyle/>
              <a:p>
                <a:endParaRPr/>
              </a:p>
            </p:txBody>
          </p:sp>
          <p:sp>
            <p:nvSpPr>
              <p:cNvPr id="10" name="object 15"/>
              <p:cNvSpPr/>
              <p:nvPr/>
            </p:nvSpPr>
            <p:spPr>
              <a:xfrm>
                <a:off x="5151828" y="2624405"/>
                <a:ext cx="0" cy="2098040"/>
              </a:xfrm>
              <a:custGeom>
                <a:avLst/>
                <a:gdLst/>
                <a:ahLst/>
                <a:cxnLst/>
                <a:rect l="l" t="t" r="r" b="b"/>
                <a:pathLst>
                  <a:path h="2098040">
                    <a:moveTo>
                      <a:pt x="0" y="0"/>
                    </a:moveTo>
                    <a:lnTo>
                      <a:pt x="0" y="2097481"/>
                    </a:lnTo>
                  </a:path>
                </a:pathLst>
              </a:custGeom>
              <a:ln w="53492">
                <a:solidFill>
                  <a:srgbClr val="000000"/>
                </a:solidFill>
              </a:ln>
            </p:spPr>
            <p:txBody>
              <a:bodyPr wrap="square" lIns="0" tIns="0" rIns="0" bIns="0" rtlCol="0"/>
              <a:lstStyle/>
              <a:p>
                <a:endParaRPr/>
              </a:p>
            </p:txBody>
          </p:sp>
          <p:sp>
            <p:nvSpPr>
              <p:cNvPr id="11" name="object 16"/>
              <p:cNvSpPr/>
              <p:nvPr/>
            </p:nvSpPr>
            <p:spPr>
              <a:xfrm>
                <a:off x="998700" y="4694606"/>
                <a:ext cx="4109085" cy="0"/>
              </a:xfrm>
              <a:custGeom>
                <a:avLst/>
                <a:gdLst/>
                <a:ahLst/>
                <a:cxnLst/>
                <a:rect l="l" t="t" r="r" b="b"/>
                <a:pathLst>
                  <a:path w="4109085">
                    <a:moveTo>
                      <a:pt x="0" y="0"/>
                    </a:moveTo>
                    <a:lnTo>
                      <a:pt x="4108551" y="0"/>
                    </a:lnTo>
                  </a:path>
                </a:pathLst>
              </a:custGeom>
              <a:ln w="17780">
                <a:solidFill>
                  <a:srgbClr val="000000"/>
                </a:solidFill>
              </a:ln>
            </p:spPr>
            <p:txBody>
              <a:bodyPr wrap="square" lIns="0" tIns="0" rIns="0" bIns="0" rtlCol="0"/>
              <a:lstStyle/>
              <a:p>
                <a:endParaRPr/>
              </a:p>
            </p:txBody>
          </p:sp>
          <p:sp>
            <p:nvSpPr>
              <p:cNvPr id="12" name="object 17"/>
              <p:cNvSpPr/>
              <p:nvPr/>
            </p:nvSpPr>
            <p:spPr>
              <a:xfrm>
                <a:off x="1007615" y="2660066"/>
                <a:ext cx="0" cy="2025650"/>
              </a:xfrm>
              <a:custGeom>
                <a:avLst/>
                <a:gdLst/>
                <a:ahLst/>
                <a:cxnLst/>
                <a:rect l="l" t="t" r="r" b="b"/>
                <a:pathLst>
                  <a:path h="2025650">
                    <a:moveTo>
                      <a:pt x="0" y="0"/>
                    </a:moveTo>
                    <a:lnTo>
                      <a:pt x="0" y="2025650"/>
                    </a:lnTo>
                  </a:path>
                </a:pathLst>
              </a:custGeom>
              <a:ln w="17830">
                <a:solidFill>
                  <a:srgbClr val="000000"/>
                </a:solidFill>
              </a:ln>
            </p:spPr>
            <p:txBody>
              <a:bodyPr wrap="square" lIns="0" tIns="0" rIns="0" bIns="0" rtlCol="0"/>
              <a:lstStyle/>
              <a:p>
                <a:endParaRPr/>
              </a:p>
            </p:txBody>
          </p:sp>
          <p:sp>
            <p:nvSpPr>
              <p:cNvPr id="13" name="object 18"/>
              <p:cNvSpPr/>
              <p:nvPr/>
            </p:nvSpPr>
            <p:spPr>
              <a:xfrm>
                <a:off x="998700" y="2651177"/>
                <a:ext cx="4109085" cy="0"/>
              </a:xfrm>
              <a:custGeom>
                <a:avLst/>
                <a:gdLst/>
                <a:ahLst/>
                <a:cxnLst/>
                <a:rect l="l" t="t" r="r" b="b"/>
                <a:pathLst>
                  <a:path w="4109085">
                    <a:moveTo>
                      <a:pt x="0" y="0"/>
                    </a:moveTo>
                    <a:lnTo>
                      <a:pt x="4108551" y="0"/>
                    </a:lnTo>
                  </a:path>
                </a:pathLst>
              </a:custGeom>
              <a:ln w="17780">
                <a:solidFill>
                  <a:srgbClr val="000000"/>
                </a:solidFill>
              </a:ln>
            </p:spPr>
            <p:txBody>
              <a:bodyPr wrap="square" lIns="0" tIns="0" rIns="0" bIns="0" rtlCol="0"/>
              <a:lstStyle/>
              <a:p>
                <a:endParaRPr/>
              </a:p>
            </p:txBody>
          </p:sp>
          <p:sp>
            <p:nvSpPr>
              <p:cNvPr id="14" name="object 19"/>
              <p:cNvSpPr/>
              <p:nvPr/>
            </p:nvSpPr>
            <p:spPr>
              <a:xfrm>
                <a:off x="5098336" y="2660066"/>
                <a:ext cx="0" cy="2026285"/>
              </a:xfrm>
              <a:custGeom>
                <a:avLst/>
                <a:gdLst/>
                <a:ahLst/>
                <a:cxnLst/>
                <a:rect l="l" t="t" r="r" b="b"/>
                <a:pathLst>
                  <a:path h="2026285">
                    <a:moveTo>
                      <a:pt x="0" y="0"/>
                    </a:moveTo>
                    <a:lnTo>
                      <a:pt x="0" y="2026158"/>
                    </a:lnTo>
                  </a:path>
                </a:pathLst>
              </a:custGeom>
              <a:ln w="17830">
                <a:solidFill>
                  <a:srgbClr val="000000"/>
                </a:solidFill>
              </a:ln>
            </p:spPr>
            <p:txBody>
              <a:bodyPr wrap="square" lIns="0" tIns="0" rIns="0" bIns="0" rtlCol="0"/>
              <a:lstStyle/>
              <a:p>
                <a:endParaRPr/>
              </a:p>
            </p:txBody>
          </p:sp>
        </p:grpSp>
      </p:grpSp>
      <p:sp>
        <p:nvSpPr>
          <p:cNvPr id="33" name="object 37"/>
          <p:cNvSpPr/>
          <p:nvPr/>
        </p:nvSpPr>
        <p:spPr>
          <a:xfrm>
            <a:off x="1940216" y="4355181"/>
            <a:ext cx="1900834" cy="252983"/>
          </a:xfrm>
          <a:prstGeom prst="rect">
            <a:avLst/>
          </a:prstGeom>
          <a:blipFill>
            <a:blip r:embed="rId4" cstate="print"/>
            <a:stretch>
              <a:fillRect/>
            </a:stretch>
          </a:blipFill>
        </p:spPr>
        <p:txBody>
          <a:bodyPr wrap="square" lIns="0" tIns="0" rIns="0" bIns="0" rtlCol="0"/>
          <a:lstStyle/>
          <a:p>
            <a:endParaRPr/>
          </a:p>
        </p:txBody>
      </p:sp>
      <p:sp>
        <p:nvSpPr>
          <p:cNvPr id="20" name="TextBox 19"/>
          <p:cNvSpPr txBox="1"/>
          <p:nvPr/>
        </p:nvSpPr>
        <p:spPr>
          <a:xfrm>
            <a:off x="6637755" y="1102738"/>
            <a:ext cx="4914139" cy="480131"/>
          </a:xfrm>
          <a:prstGeom prst="rect">
            <a:avLst/>
          </a:prstGeom>
          <a:noFill/>
        </p:spPr>
        <p:txBody>
          <a:bodyPr wrap="square" lIns="91440" tIns="45720" rIns="91440" bIns="45720" rtlCol="0" anchor="t">
            <a:spAutoFit/>
          </a:bodyPr>
          <a:lstStyle/>
          <a:p>
            <a:pPr lvl="0" algn="ctr">
              <a:lnSpc>
                <a:spcPct val="90000"/>
              </a:lnSpc>
              <a:spcBef>
                <a:spcPts val="1000"/>
              </a:spcBef>
            </a:pPr>
            <a:r>
              <a:rPr lang="en-US" sz="2800" u="sng">
                <a:solidFill>
                  <a:srgbClr val="111C4E"/>
                </a:solidFill>
                <a:latin typeface=" Arial"/>
                <a:cs typeface="Arial"/>
              </a:rPr>
              <a:t>Key Implementation Updates</a:t>
            </a:r>
            <a:endParaRPr lang="en-US" sz="2800" u="sng">
              <a:latin typeface=" Arial"/>
              <a:cs typeface="Arial"/>
            </a:endParaRPr>
          </a:p>
        </p:txBody>
      </p:sp>
      <p:sp>
        <p:nvSpPr>
          <p:cNvPr id="21" name="object 41"/>
          <p:cNvSpPr txBox="1"/>
          <p:nvPr/>
        </p:nvSpPr>
        <p:spPr>
          <a:xfrm>
            <a:off x="6576896" y="1670563"/>
            <a:ext cx="5467349" cy="4074833"/>
          </a:xfrm>
          <a:prstGeom prst="rect">
            <a:avLst/>
          </a:prstGeom>
        </p:spPr>
        <p:txBody>
          <a:bodyPr vert="horz" wrap="square" lIns="0" tIns="12065" rIns="0" bIns="0" rtlCol="0" anchor="t">
            <a:spAutoFit/>
          </a:bodyPr>
          <a:lstStyle/>
          <a:p>
            <a:pPr marL="742950" lvl="1" indent="-285750">
              <a:buFont typeface="Arial" panose="020B0604020202020204" pitchFamily="34" charset="0"/>
              <a:buChar char="•"/>
            </a:pPr>
            <a:r>
              <a:rPr lang="en-US" sz="2400" dirty="0">
                <a:solidFill>
                  <a:srgbClr val="111C4E"/>
                </a:solidFill>
                <a:latin typeface=" Arial"/>
                <a:cs typeface="Arial"/>
              </a:rPr>
              <a:t>USAF Digital Campaign</a:t>
            </a:r>
          </a:p>
          <a:p>
            <a:pPr marL="742950" lvl="1" indent="-285750">
              <a:buFont typeface="Arial" panose="020B0604020202020204" pitchFamily="34" charset="0"/>
              <a:buChar char="•"/>
            </a:pPr>
            <a:endParaRPr lang="en-US" sz="2400" dirty="0">
              <a:solidFill>
                <a:srgbClr val="111C4E"/>
              </a:solidFill>
              <a:latin typeface=" Arial"/>
              <a:cs typeface="Arial" panose="020B0604020202020204" pitchFamily="34" charset="0"/>
            </a:endParaRPr>
          </a:p>
          <a:p>
            <a:pPr marL="742950" lvl="1" indent="-285750">
              <a:buFont typeface="Arial" panose="020B0604020202020204" pitchFamily="34" charset="0"/>
              <a:buChar char="•"/>
            </a:pPr>
            <a:r>
              <a:rPr lang="en-US" sz="2400" dirty="0">
                <a:solidFill>
                  <a:srgbClr val="111C4E"/>
                </a:solidFill>
                <a:latin typeface=" Arial"/>
                <a:cs typeface="Arial"/>
              </a:rPr>
              <a:t>USN Digital Transformation</a:t>
            </a:r>
          </a:p>
          <a:p>
            <a:pPr marL="742950" lvl="1" indent="-285750">
              <a:buFont typeface="Arial" panose="020B0604020202020204" pitchFamily="34" charset="0"/>
              <a:buChar char="•"/>
            </a:pPr>
            <a:endParaRPr lang="en-US" sz="2400" dirty="0">
              <a:solidFill>
                <a:srgbClr val="111C4E"/>
              </a:solidFill>
              <a:latin typeface=" Arial"/>
              <a:cs typeface="Arial" panose="020B0604020202020204" pitchFamily="34" charset="0"/>
            </a:endParaRPr>
          </a:p>
          <a:p>
            <a:pPr marL="742950" lvl="1" indent="-285750">
              <a:buFont typeface="Arial" panose="020B0604020202020204" pitchFamily="34" charset="0"/>
              <a:buChar char="•"/>
            </a:pPr>
            <a:r>
              <a:rPr lang="en-US" sz="2400" dirty="0">
                <a:solidFill>
                  <a:srgbClr val="111C4E"/>
                </a:solidFill>
                <a:latin typeface=" Arial"/>
                <a:cs typeface="Arial"/>
              </a:rPr>
              <a:t>Army Digital Transformation</a:t>
            </a:r>
          </a:p>
          <a:p>
            <a:pPr marL="742950" lvl="1" indent="-285750">
              <a:buFont typeface="Arial" panose="020B0604020202020204" pitchFamily="34" charset="0"/>
              <a:buChar char="•"/>
            </a:pPr>
            <a:endParaRPr lang="en-US" sz="2400" dirty="0">
              <a:solidFill>
                <a:srgbClr val="111C4E"/>
              </a:solidFill>
              <a:latin typeface=" Arial"/>
              <a:cs typeface="Arial" panose="020B0604020202020204" pitchFamily="34" charset="0"/>
            </a:endParaRPr>
          </a:p>
          <a:p>
            <a:pPr marL="742950" lvl="1" indent="-285750">
              <a:buFont typeface="Arial" panose="020B0604020202020204" pitchFamily="34" charset="0"/>
              <a:buChar char="•"/>
            </a:pPr>
            <a:r>
              <a:rPr lang="en-US" sz="2400" dirty="0">
                <a:solidFill>
                  <a:srgbClr val="111C4E"/>
                </a:solidFill>
                <a:latin typeface=" Arial"/>
                <a:cs typeface="Arial"/>
              </a:rPr>
              <a:t>Cutting-Edge Digital Engineering Tools Across the Workforce (ex. PLM tools, ADVANA, CAMEO, Satellite Tool Kit (STK), </a:t>
            </a:r>
            <a:r>
              <a:rPr lang="en-US" sz="2400" dirty="0" err="1">
                <a:solidFill>
                  <a:srgbClr val="111C4E"/>
                </a:solidFill>
                <a:latin typeface=" Arial"/>
                <a:cs typeface="Arial"/>
              </a:rPr>
              <a:t>ModelCenter</a:t>
            </a:r>
            <a:r>
              <a:rPr lang="en-US" sz="2400" dirty="0">
                <a:solidFill>
                  <a:srgbClr val="111C4E"/>
                </a:solidFill>
                <a:latin typeface=" Arial"/>
                <a:cs typeface="Arial"/>
              </a:rPr>
              <a:t>)</a:t>
            </a:r>
          </a:p>
        </p:txBody>
      </p:sp>
      <p:sp>
        <p:nvSpPr>
          <p:cNvPr id="22" name="object 38"/>
          <p:cNvSpPr txBox="1"/>
          <p:nvPr/>
        </p:nvSpPr>
        <p:spPr>
          <a:xfrm>
            <a:off x="495257" y="4701025"/>
            <a:ext cx="6693340" cy="1871666"/>
          </a:xfrm>
          <a:prstGeom prst="rect">
            <a:avLst/>
          </a:prstGeom>
        </p:spPr>
        <p:txBody>
          <a:bodyPr vert="horz" wrap="square" lIns="0" tIns="12065" rIns="0" bIns="0" rtlCol="0" anchor="t">
            <a:spAutoFit/>
          </a:bodyPr>
          <a:lstStyle/>
          <a:p>
            <a:pPr marL="241300" marR="5080" indent="-228600">
              <a:spcBef>
                <a:spcPts val="95"/>
              </a:spcBef>
              <a:buAutoNum type="arabicPeriod"/>
              <a:tabLst>
                <a:tab pos="241935" algn="l"/>
              </a:tabLst>
            </a:pPr>
            <a:r>
              <a:rPr lang="en-US" sz="2400" dirty="0">
                <a:solidFill>
                  <a:srgbClr val="111C4E"/>
                </a:solidFill>
                <a:latin typeface="Arial"/>
                <a:cs typeface="Arial"/>
              </a:rPr>
              <a:t>Establish an end-to-end digital engineering enterprise</a:t>
            </a:r>
          </a:p>
          <a:p>
            <a:pPr marL="241300" marR="122555" indent="-228600">
              <a:buAutoNum type="arabicPeriod"/>
              <a:tabLst>
                <a:tab pos="241935" algn="l"/>
              </a:tabLst>
            </a:pPr>
            <a:r>
              <a:rPr lang="en-US" sz="2400" dirty="0">
                <a:solidFill>
                  <a:srgbClr val="111C4E"/>
                </a:solidFill>
                <a:latin typeface="Arial"/>
                <a:cs typeface="Arial"/>
              </a:rPr>
              <a:t>Use technological innovations to improve the digital engineering practice</a:t>
            </a:r>
          </a:p>
          <a:p>
            <a:pPr marL="241300" marR="5080" indent="-228600">
              <a:lnSpc>
                <a:spcPct val="100000"/>
              </a:lnSpc>
              <a:spcBef>
                <a:spcPts val="95"/>
              </a:spcBef>
              <a:buAutoNum type="arabicPeriod"/>
              <a:tabLst>
                <a:tab pos="241935" algn="l"/>
              </a:tabLst>
            </a:pPr>
            <a:endParaRPr sz="2400" dirty="0">
              <a:solidFill>
                <a:srgbClr val="111C4E"/>
              </a:solidFill>
              <a:latin typeface="Arial" panose="020B0604020202020204" pitchFamily="34" charset="0"/>
              <a:cs typeface="Arial" panose="020B0604020202020204" pitchFamily="34" charset="0"/>
            </a:endParaRPr>
          </a:p>
        </p:txBody>
      </p:sp>
      <p:sp>
        <p:nvSpPr>
          <p:cNvPr id="18" name="Slide Number Placeholder 1">
            <a:extLst>
              <a:ext uri="{FF2B5EF4-FFF2-40B4-BE49-F238E27FC236}">
                <a16:creationId xmlns:a16="http://schemas.microsoft.com/office/drawing/2014/main" id="{67FCE813-9CA9-4C99-A557-FA4CE6C6E4E2}"/>
              </a:ext>
            </a:extLst>
          </p:cNvPr>
          <p:cNvSpPr txBox="1">
            <a:spLocks/>
          </p:cNvSpPr>
          <p:nvPr/>
        </p:nvSpPr>
        <p:spPr>
          <a:xfrm>
            <a:off x="10092134" y="6391887"/>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26</a:t>
            </a:fld>
            <a:endParaRPr lang="en-US"/>
          </a:p>
        </p:txBody>
      </p:sp>
      <p:sp>
        <p:nvSpPr>
          <p:cNvPr id="3" name="Oval 2">
            <a:extLst>
              <a:ext uri="{FF2B5EF4-FFF2-40B4-BE49-F238E27FC236}">
                <a16:creationId xmlns:a16="http://schemas.microsoft.com/office/drawing/2014/main" id="{1256D1E9-B9FB-B17F-8D6B-CD1F7FF3BA82}"/>
              </a:ext>
            </a:extLst>
          </p:cNvPr>
          <p:cNvSpPr/>
          <p:nvPr/>
        </p:nvSpPr>
        <p:spPr>
          <a:xfrm>
            <a:off x="1254795" y="132726"/>
            <a:ext cx="566058" cy="532344"/>
          </a:xfrm>
          <a:prstGeom prst="ellipse">
            <a:avLst/>
          </a:prstGeom>
          <a:solidFill>
            <a:srgbClr val="C4A62A"/>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3</a:t>
            </a:r>
          </a:p>
        </p:txBody>
      </p:sp>
      <p:sp>
        <p:nvSpPr>
          <p:cNvPr id="15" name="TextBox 14">
            <a:extLst>
              <a:ext uri="{FF2B5EF4-FFF2-40B4-BE49-F238E27FC236}">
                <a16:creationId xmlns:a16="http://schemas.microsoft.com/office/drawing/2014/main" id="{B3B53546-5F19-8E49-0E40-5953BC171C4A}"/>
              </a:ext>
            </a:extLst>
          </p:cNvPr>
          <p:cNvSpPr txBox="1"/>
          <p:nvPr/>
        </p:nvSpPr>
        <p:spPr>
          <a:xfrm>
            <a:off x="3300422" y="6485782"/>
            <a:ext cx="5649685" cy="276999"/>
          </a:xfrm>
          <a:prstGeom prst="rect">
            <a:avLst/>
          </a:prstGeom>
          <a:noFill/>
        </p:spPr>
        <p:txBody>
          <a:bodyPr wrap="square">
            <a:spAutoFit/>
          </a:bodyPr>
          <a:lstStyle/>
          <a:p>
            <a:r>
              <a:rPr lang="en-US" sz="1200" dirty="0"/>
              <a:t>Distribution Statement A.  Approved for public release: distribution is unlimited.​</a:t>
            </a:r>
          </a:p>
        </p:txBody>
      </p:sp>
    </p:spTree>
    <p:extLst>
      <p:ext uri="{BB962C8B-B14F-4D97-AF65-F5344CB8AC3E}">
        <p14:creationId xmlns:p14="http://schemas.microsoft.com/office/powerpoint/2010/main" val="702613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A458E600-42E7-4DD1-9188-BE94862933D5}"/>
              </a:ext>
            </a:extLst>
          </p:cNvPr>
          <p:cNvSpPr>
            <a:spLocks noGrp="1"/>
          </p:cNvSpPr>
          <p:nvPr>
            <p:ph idx="1"/>
          </p:nvPr>
        </p:nvSpPr>
        <p:spPr>
          <a:xfrm>
            <a:off x="94543" y="793538"/>
            <a:ext cx="6553467" cy="1326768"/>
          </a:xfrm>
        </p:spPr>
        <p:txBody>
          <a:bodyPr>
            <a:noAutofit/>
          </a:bodyPr>
          <a:lstStyle/>
          <a:p>
            <a:pPr marL="0" indent="0" algn="ctr">
              <a:buNone/>
            </a:pPr>
            <a:r>
              <a:rPr lang="en-US" sz="2400">
                <a:latin typeface=" Arial"/>
              </a:rPr>
              <a:t>Establish a supporting infrastructure and environments to perform activities, collaborate, and communicate across stakeholders</a:t>
            </a:r>
          </a:p>
        </p:txBody>
      </p:sp>
      <p:sp>
        <p:nvSpPr>
          <p:cNvPr id="16" name="Title 15">
            <a:extLst>
              <a:ext uri="{FF2B5EF4-FFF2-40B4-BE49-F238E27FC236}">
                <a16:creationId xmlns:a16="http://schemas.microsoft.com/office/drawing/2014/main" id="{92FED08F-6A0D-447D-A6EC-3B707BB40DED}"/>
              </a:ext>
            </a:extLst>
          </p:cNvPr>
          <p:cNvSpPr>
            <a:spLocks noGrp="1"/>
          </p:cNvSpPr>
          <p:nvPr>
            <p:ph type="title"/>
          </p:nvPr>
        </p:nvSpPr>
        <p:spPr>
          <a:xfrm>
            <a:off x="939419" y="57187"/>
            <a:ext cx="10250444" cy="677002"/>
          </a:xfrm>
        </p:spPr>
        <p:txBody>
          <a:bodyPr/>
          <a:lstStyle/>
          <a:p>
            <a:r>
              <a:rPr lang="en-US">
                <a:latin typeface="Franklin Gothic Medium Cond"/>
              </a:rPr>
              <a:t>Establish Infrastructure and Environments</a:t>
            </a:r>
          </a:p>
        </p:txBody>
      </p:sp>
      <p:sp>
        <p:nvSpPr>
          <p:cNvPr id="28" name="object 29"/>
          <p:cNvSpPr txBox="1"/>
          <p:nvPr/>
        </p:nvSpPr>
        <p:spPr>
          <a:xfrm>
            <a:off x="6475752" y="3009331"/>
            <a:ext cx="469265" cy="269875"/>
          </a:xfrm>
          <a:prstGeom prst="rect">
            <a:avLst/>
          </a:prstGeom>
        </p:spPr>
        <p:txBody>
          <a:bodyPr vert="horz" wrap="square" lIns="0" tIns="12700" rIns="0" bIns="0" rtlCol="0">
            <a:spAutoFit/>
          </a:bodyPr>
          <a:lstStyle/>
          <a:p>
            <a:pPr marL="12700">
              <a:lnSpc>
                <a:spcPct val="100000"/>
              </a:lnSpc>
              <a:spcBef>
                <a:spcPts val="100"/>
              </a:spcBef>
            </a:pPr>
            <a:r>
              <a:rPr sz="1600" spc="-95">
                <a:solidFill>
                  <a:srgbClr val="FFFFFF"/>
                </a:solidFill>
                <a:latin typeface="Franklin Gothic Book"/>
                <a:cs typeface="Franklin Gothic Book"/>
              </a:rPr>
              <a:t>T</a:t>
            </a:r>
            <a:r>
              <a:rPr sz="1600">
                <a:solidFill>
                  <a:srgbClr val="FFFFFF"/>
                </a:solidFill>
                <a:latin typeface="Franklin Gothic Book"/>
                <a:cs typeface="Franklin Gothic Book"/>
              </a:rPr>
              <a:t>op</a:t>
            </a:r>
            <a:r>
              <a:rPr sz="1600" spc="-5">
                <a:solidFill>
                  <a:srgbClr val="FFFFFF"/>
                </a:solidFill>
                <a:latin typeface="Franklin Gothic Book"/>
                <a:cs typeface="Franklin Gothic Book"/>
              </a:rPr>
              <a:t>i</a:t>
            </a:r>
            <a:r>
              <a:rPr sz="1600">
                <a:solidFill>
                  <a:srgbClr val="FFFFFF"/>
                </a:solidFill>
                <a:latin typeface="Franklin Gothic Book"/>
                <a:cs typeface="Franklin Gothic Book"/>
              </a:rPr>
              <a:t>c</a:t>
            </a:r>
            <a:endParaRPr sz="1600">
              <a:latin typeface="Franklin Gothic Book"/>
              <a:cs typeface="Franklin Gothic Book"/>
            </a:endParaRPr>
          </a:p>
        </p:txBody>
      </p:sp>
      <p:grpSp>
        <p:nvGrpSpPr>
          <p:cNvPr id="4" name="Group 3">
            <a:extLst>
              <a:ext uri="{FF2B5EF4-FFF2-40B4-BE49-F238E27FC236}">
                <a16:creationId xmlns:a16="http://schemas.microsoft.com/office/drawing/2014/main" id="{3E2674DA-485C-B22D-7906-BD242F907D48}"/>
              </a:ext>
            </a:extLst>
          </p:cNvPr>
          <p:cNvGrpSpPr/>
          <p:nvPr/>
        </p:nvGrpSpPr>
        <p:grpSpPr>
          <a:xfrm>
            <a:off x="1026430" y="2059483"/>
            <a:ext cx="4128135" cy="2646244"/>
            <a:chOff x="1026430" y="2524028"/>
            <a:chExt cx="4128135" cy="2646244"/>
          </a:xfrm>
        </p:grpSpPr>
        <p:sp>
          <p:nvSpPr>
            <p:cNvPr id="7" name="object 10"/>
            <p:cNvSpPr/>
            <p:nvPr/>
          </p:nvSpPr>
          <p:spPr>
            <a:xfrm>
              <a:off x="1026430" y="4795714"/>
              <a:ext cx="4128135" cy="0"/>
            </a:xfrm>
            <a:custGeom>
              <a:avLst/>
              <a:gdLst/>
              <a:ahLst/>
              <a:cxnLst/>
              <a:rect l="l" t="t" r="r" b="b"/>
              <a:pathLst>
                <a:path w="4128135">
                  <a:moveTo>
                    <a:pt x="0" y="0"/>
                  </a:moveTo>
                  <a:lnTo>
                    <a:pt x="4127754" y="0"/>
                  </a:lnTo>
                </a:path>
              </a:pathLst>
            </a:custGeom>
            <a:ln w="54610">
              <a:solidFill>
                <a:srgbClr val="000000"/>
              </a:solidFill>
            </a:ln>
          </p:spPr>
          <p:txBody>
            <a:bodyPr wrap="square" lIns="0" tIns="0" rIns="0" bIns="0" rtlCol="0"/>
            <a:lstStyle/>
            <a:p>
              <a:endParaRPr/>
            </a:p>
          </p:txBody>
        </p:sp>
        <p:sp>
          <p:nvSpPr>
            <p:cNvPr id="11" name="object 14"/>
            <p:cNvSpPr/>
            <p:nvPr/>
          </p:nvSpPr>
          <p:spPr>
            <a:xfrm>
              <a:off x="1097754" y="4741739"/>
              <a:ext cx="3985260" cy="0"/>
            </a:xfrm>
            <a:custGeom>
              <a:avLst/>
              <a:gdLst/>
              <a:ahLst/>
              <a:cxnLst/>
              <a:rect l="l" t="t" r="r" b="b"/>
              <a:pathLst>
                <a:path w="3985260">
                  <a:moveTo>
                    <a:pt x="0" y="0"/>
                  </a:moveTo>
                  <a:lnTo>
                    <a:pt x="3985107" y="0"/>
                  </a:lnTo>
                </a:path>
              </a:pathLst>
            </a:custGeom>
            <a:ln w="17780">
              <a:solidFill>
                <a:srgbClr val="000000"/>
              </a:solidFill>
            </a:ln>
          </p:spPr>
          <p:txBody>
            <a:bodyPr wrap="square" lIns="0" tIns="0" rIns="0" bIns="0" rtlCol="0"/>
            <a:lstStyle/>
            <a:p>
              <a:endParaRPr/>
            </a:p>
          </p:txBody>
        </p:sp>
        <p:grpSp>
          <p:nvGrpSpPr>
            <p:cNvPr id="2" name="Group 1">
              <a:extLst>
                <a:ext uri="{FF2B5EF4-FFF2-40B4-BE49-F238E27FC236}">
                  <a16:creationId xmlns:a16="http://schemas.microsoft.com/office/drawing/2014/main" id="{D6CF6F0A-1A33-52E7-514B-BDB583F9CD2A}"/>
                </a:ext>
              </a:extLst>
            </p:cNvPr>
            <p:cNvGrpSpPr/>
            <p:nvPr/>
          </p:nvGrpSpPr>
          <p:grpSpPr>
            <a:xfrm>
              <a:off x="1026430" y="2524028"/>
              <a:ext cx="4128135" cy="2236242"/>
              <a:chOff x="1026430" y="2753546"/>
              <a:chExt cx="4128135" cy="2236242"/>
            </a:xfrm>
          </p:grpSpPr>
          <p:sp>
            <p:nvSpPr>
              <p:cNvPr id="6" name="object 9"/>
              <p:cNvSpPr/>
              <p:nvPr/>
            </p:nvSpPr>
            <p:spPr>
              <a:xfrm>
                <a:off x="1114822" y="2815522"/>
                <a:ext cx="3950969" cy="2138933"/>
              </a:xfrm>
              <a:prstGeom prst="rect">
                <a:avLst/>
              </a:prstGeom>
              <a:blipFill>
                <a:blip r:embed="rId3" cstate="print"/>
                <a:stretch>
                  <a:fillRect/>
                </a:stretch>
              </a:blipFill>
            </p:spPr>
            <p:txBody>
              <a:bodyPr wrap="square" lIns="0" tIns="0" rIns="0" bIns="0" rtlCol="0"/>
              <a:lstStyle/>
              <a:p>
                <a:endParaRPr/>
              </a:p>
            </p:txBody>
          </p:sp>
          <p:sp>
            <p:nvSpPr>
              <p:cNvPr id="8" name="object 11"/>
              <p:cNvSpPr/>
              <p:nvPr/>
            </p:nvSpPr>
            <p:spPr>
              <a:xfrm>
                <a:off x="1053177" y="2780217"/>
                <a:ext cx="0" cy="2208530"/>
              </a:xfrm>
              <a:custGeom>
                <a:avLst/>
                <a:gdLst/>
                <a:ahLst/>
                <a:cxnLst/>
                <a:rect l="l" t="t" r="r" b="b"/>
                <a:pathLst>
                  <a:path h="2208529">
                    <a:moveTo>
                      <a:pt x="0" y="0"/>
                    </a:moveTo>
                    <a:lnTo>
                      <a:pt x="0" y="2208529"/>
                    </a:lnTo>
                  </a:path>
                </a:pathLst>
              </a:custGeom>
              <a:ln w="53492">
                <a:solidFill>
                  <a:srgbClr val="000000"/>
                </a:solidFill>
              </a:ln>
            </p:spPr>
            <p:txBody>
              <a:bodyPr wrap="square" lIns="0" tIns="0" rIns="0" bIns="0" rtlCol="0"/>
              <a:lstStyle/>
              <a:p>
                <a:endParaRPr/>
              </a:p>
            </p:txBody>
          </p:sp>
          <p:sp>
            <p:nvSpPr>
              <p:cNvPr id="9" name="object 12"/>
              <p:cNvSpPr/>
              <p:nvPr/>
            </p:nvSpPr>
            <p:spPr>
              <a:xfrm>
                <a:off x="1026430" y="2753546"/>
                <a:ext cx="4128135" cy="0"/>
              </a:xfrm>
              <a:custGeom>
                <a:avLst/>
                <a:gdLst/>
                <a:ahLst/>
                <a:cxnLst/>
                <a:rect l="l" t="t" r="r" b="b"/>
                <a:pathLst>
                  <a:path w="4128135">
                    <a:moveTo>
                      <a:pt x="0" y="0"/>
                    </a:moveTo>
                    <a:lnTo>
                      <a:pt x="4127754" y="0"/>
                    </a:lnTo>
                  </a:path>
                </a:pathLst>
              </a:custGeom>
              <a:ln w="53340">
                <a:solidFill>
                  <a:srgbClr val="000000"/>
                </a:solidFill>
              </a:ln>
            </p:spPr>
            <p:txBody>
              <a:bodyPr wrap="square" lIns="0" tIns="0" rIns="0" bIns="0" rtlCol="0"/>
              <a:lstStyle/>
              <a:p>
                <a:endParaRPr/>
              </a:p>
            </p:txBody>
          </p:sp>
          <p:sp>
            <p:nvSpPr>
              <p:cNvPr id="10" name="object 13"/>
              <p:cNvSpPr/>
              <p:nvPr/>
            </p:nvSpPr>
            <p:spPr>
              <a:xfrm>
                <a:off x="5127438" y="2780623"/>
                <a:ext cx="0" cy="2209165"/>
              </a:xfrm>
              <a:custGeom>
                <a:avLst/>
                <a:gdLst/>
                <a:ahLst/>
                <a:cxnLst/>
                <a:rect l="l" t="t" r="r" b="b"/>
                <a:pathLst>
                  <a:path h="2209165">
                    <a:moveTo>
                      <a:pt x="0" y="0"/>
                    </a:moveTo>
                    <a:lnTo>
                      <a:pt x="0" y="2208733"/>
                    </a:lnTo>
                  </a:path>
                </a:pathLst>
              </a:custGeom>
              <a:ln w="53492">
                <a:solidFill>
                  <a:srgbClr val="000000"/>
                </a:solidFill>
              </a:ln>
            </p:spPr>
            <p:txBody>
              <a:bodyPr wrap="square" lIns="0" tIns="0" rIns="0" bIns="0" rtlCol="0"/>
              <a:lstStyle/>
              <a:p>
                <a:endParaRPr/>
              </a:p>
            </p:txBody>
          </p:sp>
          <p:sp>
            <p:nvSpPr>
              <p:cNvPr id="12" name="object 15"/>
              <p:cNvSpPr/>
              <p:nvPr/>
            </p:nvSpPr>
            <p:spPr>
              <a:xfrm>
                <a:off x="1106669" y="2815777"/>
                <a:ext cx="0" cy="2137410"/>
              </a:xfrm>
              <a:custGeom>
                <a:avLst/>
                <a:gdLst/>
                <a:ahLst/>
                <a:cxnLst/>
                <a:rect l="l" t="t" r="r" b="b"/>
                <a:pathLst>
                  <a:path h="2137410">
                    <a:moveTo>
                      <a:pt x="0" y="0"/>
                    </a:moveTo>
                    <a:lnTo>
                      <a:pt x="0" y="2137410"/>
                    </a:lnTo>
                  </a:path>
                </a:pathLst>
              </a:custGeom>
              <a:ln w="17830">
                <a:solidFill>
                  <a:srgbClr val="000000"/>
                </a:solidFill>
              </a:ln>
            </p:spPr>
            <p:txBody>
              <a:bodyPr wrap="square" lIns="0" tIns="0" rIns="0" bIns="0" rtlCol="0"/>
              <a:lstStyle/>
              <a:p>
                <a:endParaRPr/>
              </a:p>
            </p:txBody>
          </p:sp>
          <p:sp>
            <p:nvSpPr>
              <p:cNvPr id="13" name="object 16"/>
              <p:cNvSpPr/>
              <p:nvPr/>
            </p:nvSpPr>
            <p:spPr>
              <a:xfrm>
                <a:off x="1097754" y="2806887"/>
                <a:ext cx="3985260" cy="0"/>
              </a:xfrm>
              <a:custGeom>
                <a:avLst/>
                <a:gdLst/>
                <a:ahLst/>
                <a:cxnLst/>
                <a:rect l="l" t="t" r="r" b="b"/>
                <a:pathLst>
                  <a:path w="3985260">
                    <a:moveTo>
                      <a:pt x="0" y="0"/>
                    </a:moveTo>
                    <a:lnTo>
                      <a:pt x="3985107" y="0"/>
                    </a:lnTo>
                  </a:path>
                </a:pathLst>
              </a:custGeom>
              <a:ln w="17779">
                <a:solidFill>
                  <a:srgbClr val="000000"/>
                </a:solidFill>
              </a:ln>
            </p:spPr>
            <p:txBody>
              <a:bodyPr wrap="square" lIns="0" tIns="0" rIns="0" bIns="0" rtlCol="0"/>
              <a:lstStyle/>
              <a:p>
                <a:endParaRPr/>
              </a:p>
            </p:txBody>
          </p:sp>
          <p:sp>
            <p:nvSpPr>
              <p:cNvPr id="14" name="object 17"/>
              <p:cNvSpPr/>
              <p:nvPr/>
            </p:nvSpPr>
            <p:spPr>
              <a:xfrm>
                <a:off x="5073946" y="2816284"/>
                <a:ext cx="0" cy="2137410"/>
              </a:xfrm>
              <a:custGeom>
                <a:avLst/>
                <a:gdLst/>
                <a:ahLst/>
                <a:cxnLst/>
                <a:rect l="l" t="t" r="r" b="b"/>
                <a:pathLst>
                  <a:path h="2137410">
                    <a:moveTo>
                      <a:pt x="0" y="0"/>
                    </a:moveTo>
                    <a:lnTo>
                      <a:pt x="0" y="2137410"/>
                    </a:lnTo>
                  </a:path>
                </a:pathLst>
              </a:custGeom>
              <a:ln w="17830">
                <a:solidFill>
                  <a:srgbClr val="000000"/>
                </a:solidFill>
              </a:ln>
            </p:spPr>
            <p:txBody>
              <a:bodyPr wrap="square" lIns="0" tIns="0" rIns="0" bIns="0" rtlCol="0"/>
              <a:lstStyle/>
              <a:p>
                <a:endParaRPr/>
              </a:p>
            </p:txBody>
          </p:sp>
        </p:grpSp>
        <p:sp>
          <p:nvSpPr>
            <p:cNvPr id="41" name="object 37"/>
            <p:cNvSpPr/>
            <p:nvPr/>
          </p:nvSpPr>
          <p:spPr>
            <a:xfrm>
              <a:off x="2351127" y="4917289"/>
              <a:ext cx="1900834" cy="252983"/>
            </a:xfrm>
            <a:prstGeom prst="rect">
              <a:avLst/>
            </a:prstGeom>
            <a:blipFill>
              <a:blip r:embed="rId4" cstate="print"/>
              <a:stretch>
                <a:fillRect/>
              </a:stretch>
            </a:blipFill>
          </p:spPr>
          <p:txBody>
            <a:bodyPr wrap="square" lIns="0" tIns="0" rIns="0" bIns="0" rtlCol="0"/>
            <a:lstStyle/>
            <a:p>
              <a:endParaRPr/>
            </a:p>
          </p:txBody>
        </p:sp>
      </p:grpSp>
      <p:sp>
        <p:nvSpPr>
          <p:cNvPr id="21" name="TextBox 20"/>
          <p:cNvSpPr txBox="1"/>
          <p:nvPr/>
        </p:nvSpPr>
        <p:spPr>
          <a:xfrm>
            <a:off x="7069248" y="1396521"/>
            <a:ext cx="4482646" cy="424732"/>
          </a:xfrm>
          <a:prstGeom prst="rect">
            <a:avLst/>
          </a:prstGeom>
          <a:noFill/>
        </p:spPr>
        <p:txBody>
          <a:bodyPr wrap="square" rtlCol="0">
            <a:spAutoFit/>
          </a:bodyPr>
          <a:lstStyle/>
          <a:p>
            <a:pPr lvl="0" algn="ctr">
              <a:lnSpc>
                <a:spcPct val="90000"/>
              </a:lnSpc>
              <a:spcBef>
                <a:spcPts val="1000"/>
              </a:spcBef>
            </a:pPr>
            <a:r>
              <a:rPr lang="en-US" sz="2400" u="sng">
                <a:solidFill>
                  <a:srgbClr val="111C4E"/>
                </a:solidFill>
                <a:latin typeface="Arial" panose="020B0604020202020204" pitchFamily="34" charset="0"/>
                <a:cs typeface="Arial" panose="020B0604020202020204" pitchFamily="34" charset="0"/>
              </a:rPr>
              <a:t>Key Implementation Updates</a:t>
            </a:r>
            <a:endParaRPr lang="en-US" sz="1600" u="sng"/>
          </a:p>
        </p:txBody>
      </p:sp>
      <p:sp>
        <p:nvSpPr>
          <p:cNvPr id="19" name="object 41"/>
          <p:cNvSpPr txBox="1"/>
          <p:nvPr/>
        </p:nvSpPr>
        <p:spPr>
          <a:xfrm>
            <a:off x="6576896" y="1964346"/>
            <a:ext cx="5467349" cy="4628831"/>
          </a:xfrm>
          <a:prstGeom prst="rect">
            <a:avLst/>
          </a:prstGeom>
        </p:spPr>
        <p:txBody>
          <a:bodyPr vert="horz" wrap="square" lIns="0" tIns="12065" rIns="0" bIns="0" rtlCol="0" anchor="t">
            <a:spAutoFit/>
          </a:bodyPr>
          <a:lstStyle/>
          <a:p>
            <a:pPr marL="742950" lvl="1" indent="-285750">
              <a:buFont typeface="Arial" panose="020B0604020202020204" pitchFamily="34" charset="0"/>
              <a:buChar char="•"/>
            </a:pPr>
            <a:r>
              <a:rPr lang="en-US" sz="2000" dirty="0">
                <a:solidFill>
                  <a:srgbClr val="111C4E"/>
                </a:solidFill>
                <a:latin typeface="Arial"/>
                <a:cs typeface="Arial"/>
              </a:rPr>
              <a:t>USAF Digital Campaign</a:t>
            </a:r>
            <a:endParaRPr lang="en-US" sz="2000" dirty="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2000" dirty="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dirty="0">
                <a:solidFill>
                  <a:srgbClr val="111C4E"/>
                </a:solidFill>
                <a:latin typeface="Arial"/>
                <a:cs typeface="Arial"/>
              </a:rPr>
              <a:t>USN Digital Transformation</a:t>
            </a:r>
            <a:endParaRPr lang="en-US" sz="2000" dirty="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2000" dirty="0">
              <a:solidFill>
                <a:srgbClr val="111C4E"/>
              </a:solidFill>
              <a:latin typeface="Arial"/>
              <a:cs typeface="Arial"/>
            </a:endParaRPr>
          </a:p>
          <a:p>
            <a:pPr marL="742950" lvl="1" indent="-285750">
              <a:buFont typeface="Arial" panose="020B0604020202020204" pitchFamily="34" charset="0"/>
              <a:buChar char="•"/>
            </a:pPr>
            <a:r>
              <a:rPr lang="en-US" sz="2000" dirty="0">
                <a:solidFill>
                  <a:srgbClr val="111C4E"/>
                </a:solidFill>
                <a:latin typeface="Arial"/>
                <a:cs typeface="Arial"/>
              </a:rPr>
              <a:t>Army Digital Transformation and “Cloud Smart” approach</a:t>
            </a:r>
            <a:endParaRPr lang="en-US" sz="2000" dirty="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2000" dirty="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dirty="0">
                <a:solidFill>
                  <a:srgbClr val="111C4E"/>
                </a:solidFill>
                <a:latin typeface="Arial"/>
                <a:cs typeface="Arial"/>
              </a:rPr>
              <a:t>Cloud Hosting Services and Platforms (ex. </a:t>
            </a:r>
            <a:r>
              <a:rPr lang="pt-BR" sz="2000" dirty="0">
                <a:solidFill>
                  <a:srgbClr val="111C4E"/>
                </a:solidFill>
                <a:latin typeface="Arial"/>
                <a:cs typeface="Arial"/>
              </a:rPr>
              <a:t>Cloud One, </a:t>
            </a:r>
            <a:r>
              <a:rPr lang="en-US" sz="2000" dirty="0">
                <a:solidFill>
                  <a:srgbClr val="111C4E"/>
                </a:solidFill>
                <a:latin typeface="Arial"/>
                <a:cs typeface="Arial"/>
              </a:rPr>
              <a:t>High Performance Computing Modernization Program (HPCMP), </a:t>
            </a:r>
            <a:r>
              <a:rPr lang="pt-BR" sz="2000" dirty="0">
                <a:solidFill>
                  <a:srgbClr val="111C4E"/>
                </a:solidFill>
                <a:latin typeface="Arial"/>
                <a:cs typeface="Arial"/>
              </a:rPr>
              <a:t>AF Digital Engineering Environment Sandbox, Navy Integrated Modeling Environment)</a:t>
            </a:r>
          </a:p>
          <a:p>
            <a:pPr marL="742950" lvl="1" indent="-285750">
              <a:buFont typeface="Arial" panose="020B0604020202020204" pitchFamily="34" charset="0"/>
              <a:buChar char="•"/>
            </a:pPr>
            <a:endParaRPr lang="en-US" sz="2000" dirty="0">
              <a:latin typeface=" Arial"/>
              <a:cs typeface="Arial" panose="020B0604020202020204" pitchFamily="34" charset="0"/>
            </a:endParaRPr>
          </a:p>
          <a:p>
            <a:pPr marL="742950" lvl="1" indent="-285750">
              <a:buFont typeface="Arial" panose="020B0604020202020204" pitchFamily="34" charset="0"/>
              <a:buChar char="•"/>
            </a:pPr>
            <a:endParaRPr lang="en-US" sz="2000" dirty="0">
              <a:latin typeface=" Arial"/>
              <a:cs typeface="Arial" panose="020B0604020202020204" pitchFamily="34" charset="0"/>
            </a:endParaRPr>
          </a:p>
        </p:txBody>
      </p:sp>
      <p:sp>
        <p:nvSpPr>
          <p:cNvPr id="22" name="object 38"/>
          <p:cNvSpPr txBox="1"/>
          <p:nvPr/>
        </p:nvSpPr>
        <p:spPr>
          <a:xfrm>
            <a:off x="218856" y="4707114"/>
            <a:ext cx="6850392" cy="1858842"/>
          </a:xfrm>
          <a:prstGeom prst="rect">
            <a:avLst/>
          </a:prstGeom>
        </p:spPr>
        <p:txBody>
          <a:bodyPr vert="horz" wrap="square" lIns="0" tIns="12065" rIns="0" bIns="0" rtlCol="0" anchor="t">
            <a:spAutoFit/>
          </a:bodyPr>
          <a:lstStyle/>
          <a:p>
            <a:pPr marL="241300" marR="53340" indent="-228600">
              <a:lnSpc>
                <a:spcPct val="100000"/>
              </a:lnSpc>
              <a:spcBef>
                <a:spcPts val="95"/>
              </a:spcBef>
              <a:buAutoNum type="arabicPeriod"/>
              <a:tabLst>
                <a:tab pos="241935" algn="l"/>
              </a:tabLst>
            </a:pPr>
            <a:r>
              <a:rPr lang="en-US" sz="2000" dirty="0">
                <a:solidFill>
                  <a:srgbClr val="111C4E"/>
                </a:solidFill>
                <a:latin typeface=" Arial"/>
                <a:cs typeface="Arial"/>
              </a:rPr>
              <a:t>Develop, mature and use digital engineering IT infrastructures</a:t>
            </a:r>
          </a:p>
          <a:p>
            <a:pPr marL="241300" marR="5080" indent="-228600">
              <a:lnSpc>
                <a:spcPct val="100000"/>
              </a:lnSpc>
              <a:buAutoNum type="arabicPeriod"/>
              <a:tabLst>
                <a:tab pos="241935" algn="l"/>
              </a:tabLst>
            </a:pPr>
            <a:r>
              <a:rPr lang="en-US" sz="2000" dirty="0">
                <a:solidFill>
                  <a:srgbClr val="111C4E"/>
                </a:solidFill>
                <a:latin typeface=" Arial"/>
                <a:cs typeface="Arial"/>
              </a:rPr>
              <a:t>Develop, mature, and use digital engineering methodologies</a:t>
            </a:r>
          </a:p>
          <a:p>
            <a:pPr marL="241300" marR="759460" indent="-228600">
              <a:spcBef>
                <a:spcPts val="5"/>
              </a:spcBef>
              <a:buAutoNum type="arabicPeriod"/>
              <a:tabLst>
                <a:tab pos="241935" algn="l"/>
              </a:tabLst>
            </a:pPr>
            <a:r>
              <a:rPr lang="en-US" sz="2000" dirty="0">
                <a:solidFill>
                  <a:srgbClr val="111C4E"/>
                </a:solidFill>
                <a:latin typeface=" Arial"/>
                <a:cs typeface="Arial"/>
              </a:rPr>
              <a:t>Secure IT infrastructure and protect  intellectual property</a:t>
            </a:r>
          </a:p>
        </p:txBody>
      </p:sp>
      <p:sp>
        <p:nvSpPr>
          <p:cNvPr id="18" name="Slide Number Placeholder 1">
            <a:extLst>
              <a:ext uri="{FF2B5EF4-FFF2-40B4-BE49-F238E27FC236}">
                <a16:creationId xmlns:a16="http://schemas.microsoft.com/office/drawing/2014/main" id="{71BEC732-024E-47E3-90F9-3C1DA4335AE9}"/>
              </a:ext>
            </a:extLst>
          </p:cNvPr>
          <p:cNvSpPr txBox="1">
            <a:spLocks/>
          </p:cNvSpPr>
          <p:nvPr/>
        </p:nvSpPr>
        <p:spPr>
          <a:xfrm>
            <a:off x="10018688" y="6410249"/>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27</a:t>
            </a:fld>
            <a:endParaRPr lang="en-US"/>
          </a:p>
        </p:txBody>
      </p:sp>
      <p:sp>
        <p:nvSpPr>
          <p:cNvPr id="3" name="Oval 2">
            <a:extLst>
              <a:ext uri="{FF2B5EF4-FFF2-40B4-BE49-F238E27FC236}">
                <a16:creationId xmlns:a16="http://schemas.microsoft.com/office/drawing/2014/main" id="{7FC317AF-CF50-4A3A-1F27-A65FA7E2F84D}"/>
              </a:ext>
            </a:extLst>
          </p:cNvPr>
          <p:cNvSpPr/>
          <p:nvPr/>
        </p:nvSpPr>
        <p:spPr>
          <a:xfrm>
            <a:off x="1355783" y="132726"/>
            <a:ext cx="566058" cy="532344"/>
          </a:xfrm>
          <a:prstGeom prst="ellipse">
            <a:avLst/>
          </a:prstGeom>
          <a:solidFill>
            <a:srgbClr val="7D8727"/>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4</a:t>
            </a:r>
          </a:p>
        </p:txBody>
      </p:sp>
      <p:sp>
        <p:nvSpPr>
          <p:cNvPr id="15" name="TextBox 14">
            <a:extLst>
              <a:ext uri="{FF2B5EF4-FFF2-40B4-BE49-F238E27FC236}">
                <a16:creationId xmlns:a16="http://schemas.microsoft.com/office/drawing/2014/main" id="{77029737-1A3A-B9C4-B81F-410C3544AF20}"/>
              </a:ext>
            </a:extLst>
          </p:cNvPr>
          <p:cNvSpPr txBox="1"/>
          <p:nvPr/>
        </p:nvSpPr>
        <p:spPr>
          <a:xfrm>
            <a:off x="3239798" y="6490121"/>
            <a:ext cx="5649685" cy="276999"/>
          </a:xfrm>
          <a:prstGeom prst="rect">
            <a:avLst/>
          </a:prstGeom>
          <a:noFill/>
        </p:spPr>
        <p:txBody>
          <a:bodyPr wrap="square">
            <a:spAutoFit/>
          </a:bodyPr>
          <a:lstStyle/>
          <a:p>
            <a:r>
              <a:rPr lang="en-US" sz="1200" dirty="0"/>
              <a:t>Distribution Statement A.  Approved for public release: distribution is unlimited.​</a:t>
            </a:r>
          </a:p>
        </p:txBody>
      </p:sp>
    </p:spTree>
    <p:extLst>
      <p:ext uri="{BB962C8B-B14F-4D97-AF65-F5344CB8AC3E}">
        <p14:creationId xmlns:p14="http://schemas.microsoft.com/office/powerpoint/2010/main" val="2522747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A458E600-42E7-4DD1-9188-BE94862933D5}"/>
              </a:ext>
            </a:extLst>
          </p:cNvPr>
          <p:cNvSpPr>
            <a:spLocks noGrp="1"/>
          </p:cNvSpPr>
          <p:nvPr>
            <p:ph idx="1"/>
          </p:nvPr>
        </p:nvSpPr>
        <p:spPr>
          <a:xfrm>
            <a:off x="155788" y="1074097"/>
            <a:ext cx="5659394" cy="1142596"/>
          </a:xfrm>
        </p:spPr>
        <p:txBody>
          <a:bodyPr>
            <a:noAutofit/>
          </a:bodyPr>
          <a:lstStyle/>
          <a:p>
            <a:pPr marL="0" indent="0" algn="ctr">
              <a:buNone/>
            </a:pPr>
            <a:r>
              <a:rPr lang="en-US" sz="2400" dirty="0">
                <a:latin typeface=" Arial"/>
              </a:rPr>
              <a:t>Transform the culture and workforce to adopt and support digital engineering across the lifecycle</a:t>
            </a:r>
          </a:p>
        </p:txBody>
      </p:sp>
      <p:sp>
        <p:nvSpPr>
          <p:cNvPr id="16" name="Title 15">
            <a:extLst>
              <a:ext uri="{FF2B5EF4-FFF2-40B4-BE49-F238E27FC236}">
                <a16:creationId xmlns:a16="http://schemas.microsoft.com/office/drawing/2014/main" id="{92FED08F-6A0D-447D-A6EC-3B707BB40DED}"/>
              </a:ext>
            </a:extLst>
          </p:cNvPr>
          <p:cNvSpPr>
            <a:spLocks noGrp="1"/>
          </p:cNvSpPr>
          <p:nvPr>
            <p:ph type="title"/>
          </p:nvPr>
        </p:nvSpPr>
        <p:spPr>
          <a:xfrm>
            <a:off x="159058" y="93910"/>
            <a:ext cx="10250444" cy="677002"/>
          </a:xfrm>
        </p:spPr>
        <p:txBody>
          <a:bodyPr/>
          <a:lstStyle/>
          <a:p>
            <a:r>
              <a:rPr lang="en-US">
                <a:latin typeface="Franklin Gothic Medium Cond"/>
              </a:rPr>
              <a:t>Transform Culture and Workforce</a:t>
            </a:r>
          </a:p>
        </p:txBody>
      </p:sp>
      <p:sp>
        <p:nvSpPr>
          <p:cNvPr id="7" name="object 10"/>
          <p:cNvSpPr/>
          <p:nvPr/>
        </p:nvSpPr>
        <p:spPr>
          <a:xfrm>
            <a:off x="154755" y="5626986"/>
            <a:ext cx="3044190" cy="0"/>
          </a:xfrm>
          <a:custGeom>
            <a:avLst/>
            <a:gdLst/>
            <a:ahLst/>
            <a:cxnLst/>
            <a:rect l="l" t="t" r="r" b="b"/>
            <a:pathLst>
              <a:path w="3044190">
                <a:moveTo>
                  <a:pt x="0" y="0"/>
                </a:moveTo>
                <a:lnTo>
                  <a:pt x="3044190" y="0"/>
                </a:lnTo>
              </a:path>
            </a:pathLst>
          </a:custGeom>
          <a:ln w="54610">
            <a:solidFill>
              <a:srgbClr val="000000"/>
            </a:solidFill>
          </a:ln>
        </p:spPr>
        <p:txBody>
          <a:bodyPr wrap="square" lIns="0" tIns="0" rIns="0" bIns="0" rtlCol="0"/>
          <a:lstStyle/>
          <a:p>
            <a:endParaRPr/>
          </a:p>
        </p:txBody>
      </p:sp>
      <p:sp>
        <p:nvSpPr>
          <p:cNvPr id="11" name="object 14"/>
          <p:cNvSpPr/>
          <p:nvPr/>
        </p:nvSpPr>
        <p:spPr>
          <a:xfrm>
            <a:off x="226078" y="5591373"/>
            <a:ext cx="2901950" cy="0"/>
          </a:xfrm>
          <a:custGeom>
            <a:avLst/>
            <a:gdLst/>
            <a:ahLst/>
            <a:cxnLst/>
            <a:rect l="l" t="t" r="r" b="b"/>
            <a:pathLst>
              <a:path w="2901950">
                <a:moveTo>
                  <a:pt x="0" y="0"/>
                </a:moveTo>
                <a:lnTo>
                  <a:pt x="2901543" y="0"/>
                </a:lnTo>
              </a:path>
            </a:pathLst>
          </a:custGeom>
          <a:ln w="17779">
            <a:solidFill>
              <a:srgbClr val="000000"/>
            </a:solidFill>
          </a:ln>
        </p:spPr>
        <p:txBody>
          <a:bodyPr wrap="square" lIns="0" tIns="0" rIns="0" bIns="0" rtlCol="0"/>
          <a:lstStyle/>
          <a:p>
            <a:endParaRPr/>
          </a:p>
        </p:txBody>
      </p:sp>
      <p:sp>
        <p:nvSpPr>
          <p:cNvPr id="27" name="object 28"/>
          <p:cNvSpPr txBox="1"/>
          <p:nvPr/>
        </p:nvSpPr>
        <p:spPr>
          <a:xfrm>
            <a:off x="6899067" y="2731853"/>
            <a:ext cx="469265" cy="269875"/>
          </a:xfrm>
          <a:prstGeom prst="rect">
            <a:avLst/>
          </a:prstGeom>
        </p:spPr>
        <p:txBody>
          <a:bodyPr vert="horz" wrap="square" lIns="0" tIns="12700" rIns="0" bIns="0" rtlCol="0">
            <a:spAutoFit/>
          </a:bodyPr>
          <a:lstStyle/>
          <a:p>
            <a:pPr marL="12700">
              <a:lnSpc>
                <a:spcPct val="100000"/>
              </a:lnSpc>
              <a:spcBef>
                <a:spcPts val="100"/>
              </a:spcBef>
            </a:pPr>
            <a:r>
              <a:rPr sz="1600" spc="-95">
                <a:solidFill>
                  <a:srgbClr val="FFFFFF"/>
                </a:solidFill>
                <a:latin typeface="Franklin Gothic Book"/>
                <a:cs typeface="Franklin Gothic Book"/>
              </a:rPr>
              <a:t>T</a:t>
            </a:r>
            <a:r>
              <a:rPr sz="1600">
                <a:solidFill>
                  <a:srgbClr val="FFFFFF"/>
                </a:solidFill>
                <a:latin typeface="Franklin Gothic Book"/>
                <a:cs typeface="Franklin Gothic Book"/>
              </a:rPr>
              <a:t>op</a:t>
            </a:r>
            <a:r>
              <a:rPr sz="1600" spc="-5">
                <a:solidFill>
                  <a:srgbClr val="FFFFFF"/>
                </a:solidFill>
                <a:latin typeface="Franklin Gothic Book"/>
                <a:cs typeface="Franklin Gothic Book"/>
              </a:rPr>
              <a:t>i</a:t>
            </a:r>
            <a:r>
              <a:rPr sz="1600">
                <a:solidFill>
                  <a:srgbClr val="FFFFFF"/>
                </a:solidFill>
                <a:latin typeface="Franklin Gothic Book"/>
                <a:cs typeface="Franklin Gothic Book"/>
              </a:rPr>
              <a:t>c</a:t>
            </a:r>
            <a:endParaRPr sz="1600">
              <a:latin typeface="Franklin Gothic Book"/>
              <a:cs typeface="Franklin Gothic Book"/>
            </a:endParaRPr>
          </a:p>
        </p:txBody>
      </p:sp>
      <p:sp>
        <p:nvSpPr>
          <p:cNvPr id="29" name="object 30"/>
          <p:cNvSpPr txBox="1"/>
          <p:nvPr/>
        </p:nvSpPr>
        <p:spPr>
          <a:xfrm>
            <a:off x="8703389" y="2714376"/>
            <a:ext cx="1517650" cy="269875"/>
          </a:xfrm>
          <a:prstGeom prst="rect">
            <a:avLst/>
          </a:prstGeom>
        </p:spPr>
        <p:txBody>
          <a:bodyPr vert="horz" wrap="square" lIns="0" tIns="12700" rIns="0" bIns="0" rtlCol="0">
            <a:spAutoFit/>
          </a:bodyPr>
          <a:lstStyle/>
          <a:p>
            <a:pPr marL="12700">
              <a:lnSpc>
                <a:spcPct val="100000"/>
              </a:lnSpc>
              <a:spcBef>
                <a:spcPts val="100"/>
              </a:spcBef>
            </a:pPr>
            <a:r>
              <a:rPr sz="1600" spc="10">
                <a:solidFill>
                  <a:srgbClr val="FFFFFF"/>
                </a:solidFill>
                <a:latin typeface="Franklin Gothic Book"/>
                <a:cs typeface="Franklin Gothic Book"/>
              </a:rPr>
              <a:t>Short</a:t>
            </a:r>
            <a:r>
              <a:rPr sz="1600" spc="-60">
                <a:solidFill>
                  <a:srgbClr val="FFFFFF"/>
                </a:solidFill>
                <a:latin typeface="Franklin Gothic Book"/>
                <a:cs typeface="Franklin Gothic Book"/>
              </a:rPr>
              <a:t> </a:t>
            </a:r>
            <a:r>
              <a:rPr sz="1600" spc="-5">
                <a:solidFill>
                  <a:srgbClr val="FFFFFF"/>
                </a:solidFill>
                <a:latin typeface="Franklin Gothic Book"/>
                <a:cs typeface="Franklin Gothic Book"/>
              </a:rPr>
              <a:t>Description</a:t>
            </a:r>
            <a:endParaRPr sz="1600">
              <a:latin typeface="Franklin Gothic Book"/>
              <a:cs typeface="Franklin Gothic Book"/>
            </a:endParaRPr>
          </a:p>
        </p:txBody>
      </p:sp>
      <p:sp>
        <p:nvSpPr>
          <p:cNvPr id="35" name="object 36"/>
          <p:cNvSpPr txBox="1"/>
          <p:nvPr/>
        </p:nvSpPr>
        <p:spPr>
          <a:xfrm>
            <a:off x="3451002" y="3175657"/>
            <a:ext cx="3238555" cy="2474395"/>
          </a:xfrm>
          <a:prstGeom prst="rect">
            <a:avLst/>
          </a:prstGeom>
        </p:spPr>
        <p:txBody>
          <a:bodyPr vert="horz" wrap="square" lIns="0" tIns="12065" rIns="0" bIns="0" rtlCol="0" anchor="t">
            <a:spAutoFit/>
          </a:bodyPr>
          <a:lstStyle/>
          <a:p>
            <a:pPr marL="241300" marR="5080" indent="-228600">
              <a:spcBef>
                <a:spcPts val="95"/>
              </a:spcBef>
              <a:buAutoNum type="arabicPeriod"/>
              <a:tabLst>
                <a:tab pos="241935" algn="l"/>
              </a:tabLst>
            </a:pPr>
            <a:r>
              <a:rPr sz="2000">
                <a:solidFill>
                  <a:srgbClr val="111C4E"/>
                </a:solidFill>
                <a:latin typeface=" Arial"/>
                <a:cs typeface="Arial"/>
              </a:rPr>
              <a:t>Improve the digital engineering knowledge</a:t>
            </a:r>
            <a:r>
              <a:rPr lang="en-US" sz="2000">
                <a:solidFill>
                  <a:srgbClr val="111C4E"/>
                </a:solidFill>
                <a:latin typeface=" Arial"/>
                <a:cs typeface="Arial"/>
              </a:rPr>
              <a:t> </a:t>
            </a:r>
            <a:r>
              <a:rPr sz="2000">
                <a:solidFill>
                  <a:srgbClr val="111C4E"/>
                </a:solidFill>
                <a:latin typeface=" Arial"/>
                <a:cs typeface="Arial"/>
              </a:rPr>
              <a:t> base</a:t>
            </a:r>
            <a:endParaRPr lang="en-US" sz="2000">
              <a:solidFill>
                <a:srgbClr val="111C4E"/>
              </a:solidFill>
              <a:latin typeface=" Arial"/>
              <a:cs typeface="Arial"/>
            </a:endParaRPr>
          </a:p>
          <a:p>
            <a:pPr marL="241300" marR="488950" indent="-228600">
              <a:buAutoNum type="arabicPeriod"/>
              <a:tabLst>
                <a:tab pos="241935" algn="l"/>
              </a:tabLst>
            </a:pPr>
            <a:r>
              <a:rPr sz="2000">
                <a:solidFill>
                  <a:srgbClr val="111C4E"/>
                </a:solidFill>
                <a:latin typeface=" Arial"/>
                <a:cs typeface="Arial"/>
              </a:rPr>
              <a:t>Lead and support digita</a:t>
            </a:r>
            <a:r>
              <a:rPr lang="en-US" sz="2000">
                <a:solidFill>
                  <a:srgbClr val="111C4E"/>
                </a:solidFill>
                <a:latin typeface=" Arial"/>
                <a:cs typeface="Arial"/>
              </a:rPr>
              <a:t>l engineering transformation </a:t>
            </a:r>
            <a:r>
              <a:rPr sz="2000">
                <a:solidFill>
                  <a:srgbClr val="111C4E"/>
                </a:solidFill>
                <a:latin typeface=" Arial"/>
                <a:cs typeface="Arial"/>
              </a:rPr>
              <a:t>efforts</a:t>
            </a:r>
          </a:p>
          <a:p>
            <a:pPr marL="241300" indent="-228600">
              <a:lnSpc>
                <a:spcPct val="100000"/>
              </a:lnSpc>
              <a:spcBef>
                <a:spcPts val="5"/>
              </a:spcBef>
              <a:buAutoNum type="arabicPeriod"/>
              <a:tabLst>
                <a:tab pos="241935" algn="l"/>
              </a:tabLst>
            </a:pPr>
            <a:r>
              <a:rPr sz="2000">
                <a:solidFill>
                  <a:srgbClr val="111C4E"/>
                </a:solidFill>
                <a:latin typeface=" Arial"/>
                <a:cs typeface="Arial"/>
              </a:rPr>
              <a:t>Build and prepare the workforce</a:t>
            </a:r>
          </a:p>
        </p:txBody>
      </p:sp>
      <p:grpSp>
        <p:nvGrpSpPr>
          <p:cNvPr id="2" name="Group 1">
            <a:extLst>
              <a:ext uri="{FF2B5EF4-FFF2-40B4-BE49-F238E27FC236}">
                <a16:creationId xmlns:a16="http://schemas.microsoft.com/office/drawing/2014/main" id="{481C7FD2-4AAF-2CEB-F007-70596121DBE7}"/>
              </a:ext>
            </a:extLst>
          </p:cNvPr>
          <p:cNvGrpSpPr/>
          <p:nvPr/>
        </p:nvGrpSpPr>
        <p:grpSpPr>
          <a:xfrm>
            <a:off x="154755" y="2347211"/>
            <a:ext cx="5163311" cy="3253511"/>
            <a:chOff x="154755" y="2989862"/>
            <a:chExt cx="5163311" cy="3253511"/>
          </a:xfrm>
        </p:grpSpPr>
        <p:sp>
          <p:nvSpPr>
            <p:cNvPr id="6" name="object 9"/>
            <p:cNvSpPr/>
            <p:nvPr/>
          </p:nvSpPr>
          <p:spPr>
            <a:xfrm>
              <a:off x="243147" y="3051838"/>
              <a:ext cx="2867405" cy="3156203"/>
            </a:xfrm>
            <a:prstGeom prst="rect">
              <a:avLst/>
            </a:prstGeom>
            <a:blipFill>
              <a:blip r:embed="rId3" cstate="print"/>
              <a:stretch>
                <a:fillRect/>
              </a:stretch>
            </a:blipFill>
          </p:spPr>
          <p:txBody>
            <a:bodyPr wrap="square" lIns="0" tIns="0" rIns="0" bIns="0" rtlCol="0"/>
            <a:lstStyle/>
            <a:p>
              <a:endParaRPr/>
            </a:p>
          </p:txBody>
        </p:sp>
        <p:sp>
          <p:nvSpPr>
            <p:cNvPr id="8" name="object 11"/>
            <p:cNvSpPr/>
            <p:nvPr/>
          </p:nvSpPr>
          <p:spPr>
            <a:xfrm>
              <a:off x="181501" y="3016531"/>
              <a:ext cx="0" cy="3225800"/>
            </a:xfrm>
            <a:custGeom>
              <a:avLst/>
              <a:gdLst/>
              <a:ahLst/>
              <a:cxnLst/>
              <a:rect l="l" t="t" r="r" b="b"/>
              <a:pathLst>
                <a:path h="3225800">
                  <a:moveTo>
                    <a:pt x="0" y="0"/>
                  </a:moveTo>
                  <a:lnTo>
                    <a:pt x="0" y="3225800"/>
                  </a:lnTo>
                </a:path>
              </a:pathLst>
            </a:custGeom>
            <a:ln w="53492">
              <a:solidFill>
                <a:srgbClr val="000000"/>
              </a:solidFill>
            </a:ln>
          </p:spPr>
          <p:txBody>
            <a:bodyPr wrap="square" lIns="0" tIns="0" rIns="0" bIns="0" rtlCol="0"/>
            <a:lstStyle/>
            <a:p>
              <a:endParaRPr/>
            </a:p>
          </p:txBody>
        </p:sp>
        <p:sp>
          <p:nvSpPr>
            <p:cNvPr id="9" name="object 12"/>
            <p:cNvSpPr/>
            <p:nvPr/>
          </p:nvSpPr>
          <p:spPr>
            <a:xfrm>
              <a:off x="154755" y="2989862"/>
              <a:ext cx="3044190" cy="0"/>
            </a:xfrm>
            <a:custGeom>
              <a:avLst/>
              <a:gdLst/>
              <a:ahLst/>
              <a:cxnLst/>
              <a:rect l="l" t="t" r="r" b="b"/>
              <a:pathLst>
                <a:path w="3044190">
                  <a:moveTo>
                    <a:pt x="0" y="0"/>
                  </a:moveTo>
                  <a:lnTo>
                    <a:pt x="3044190" y="0"/>
                  </a:lnTo>
                </a:path>
              </a:pathLst>
            </a:custGeom>
            <a:ln w="53339">
              <a:solidFill>
                <a:srgbClr val="000000"/>
              </a:solidFill>
            </a:ln>
          </p:spPr>
          <p:txBody>
            <a:bodyPr wrap="square" lIns="0" tIns="0" rIns="0" bIns="0" rtlCol="0"/>
            <a:lstStyle/>
            <a:p>
              <a:endParaRPr/>
            </a:p>
          </p:txBody>
        </p:sp>
        <p:sp>
          <p:nvSpPr>
            <p:cNvPr id="10" name="object 13"/>
            <p:cNvSpPr/>
            <p:nvPr/>
          </p:nvSpPr>
          <p:spPr>
            <a:xfrm>
              <a:off x="3172198" y="3016938"/>
              <a:ext cx="0" cy="3226435"/>
            </a:xfrm>
            <a:custGeom>
              <a:avLst/>
              <a:gdLst/>
              <a:ahLst/>
              <a:cxnLst/>
              <a:rect l="l" t="t" r="r" b="b"/>
              <a:pathLst>
                <a:path h="3226435">
                  <a:moveTo>
                    <a:pt x="0" y="0"/>
                  </a:moveTo>
                  <a:lnTo>
                    <a:pt x="0" y="3226003"/>
                  </a:lnTo>
                </a:path>
              </a:pathLst>
            </a:custGeom>
            <a:ln w="53492">
              <a:solidFill>
                <a:srgbClr val="000000"/>
              </a:solidFill>
            </a:ln>
          </p:spPr>
          <p:txBody>
            <a:bodyPr wrap="square" lIns="0" tIns="0" rIns="0" bIns="0" rtlCol="0"/>
            <a:lstStyle/>
            <a:p>
              <a:endParaRPr/>
            </a:p>
          </p:txBody>
        </p:sp>
        <p:sp>
          <p:nvSpPr>
            <p:cNvPr id="12" name="object 15"/>
            <p:cNvSpPr/>
            <p:nvPr/>
          </p:nvSpPr>
          <p:spPr>
            <a:xfrm>
              <a:off x="234993" y="3052092"/>
              <a:ext cx="0" cy="3154680"/>
            </a:xfrm>
            <a:custGeom>
              <a:avLst/>
              <a:gdLst/>
              <a:ahLst/>
              <a:cxnLst/>
              <a:rect l="l" t="t" r="r" b="b"/>
              <a:pathLst>
                <a:path h="3154679">
                  <a:moveTo>
                    <a:pt x="0" y="0"/>
                  </a:moveTo>
                  <a:lnTo>
                    <a:pt x="0" y="3154680"/>
                  </a:lnTo>
                </a:path>
              </a:pathLst>
            </a:custGeom>
            <a:ln w="17830">
              <a:solidFill>
                <a:srgbClr val="000000"/>
              </a:solidFill>
            </a:ln>
          </p:spPr>
          <p:txBody>
            <a:bodyPr wrap="square" lIns="0" tIns="0" rIns="0" bIns="0" rtlCol="0"/>
            <a:lstStyle/>
            <a:p>
              <a:endParaRPr/>
            </a:p>
          </p:txBody>
        </p:sp>
        <p:sp>
          <p:nvSpPr>
            <p:cNvPr id="13" name="object 16"/>
            <p:cNvSpPr/>
            <p:nvPr/>
          </p:nvSpPr>
          <p:spPr>
            <a:xfrm>
              <a:off x="226078" y="3043202"/>
              <a:ext cx="2901950" cy="0"/>
            </a:xfrm>
            <a:custGeom>
              <a:avLst/>
              <a:gdLst/>
              <a:ahLst/>
              <a:cxnLst/>
              <a:rect l="l" t="t" r="r" b="b"/>
              <a:pathLst>
                <a:path w="2901950">
                  <a:moveTo>
                    <a:pt x="0" y="0"/>
                  </a:moveTo>
                  <a:lnTo>
                    <a:pt x="2901543" y="0"/>
                  </a:lnTo>
                </a:path>
              </a:pathLst>
            </a:custGeom>
            <a:ln w="17780">
              <a:solidFill>
                <a:srgbClr val="000000"/>
              </a:solidFill>
            </a:ln>
          </p:spPr>
          <p:txBody>
            <a:bodyPr wrap="square" lIns="0" tIns="0" rIns="0" bIns="0" rtlCol="0"/>
            <a:lstStyle/>
            <a:p>
              <a:endParaRPr/>
            </a:p>
          </p:txBody>
        </p:sp>
        <p:sp>
          <p:nvSpPr>
            <p:cNvPr id="14" name="object 17"/>
            <p:cNvSpPr/>
            <p:nvPr/>
          </p:nvSpPr>
          <p:spPr>
            <a:xfrm>
              <a:off x="3118706" y="3052599"/>
              <a:ext cx="0" cy="3154680"/>
            </a:xfrm>
            <a:custGeom>
              <a:avLst/>
              <a:gdLst/>
              <a:ahLst/>
              <a:cxnLst/>
              <a:rect l="l" t="t" r="r" b="b"/>
              <a:pathLst>
                <a:path h="3154679">
                  <a:moveTo>
                    <a:pt x="0" y="0"/>
                  </a:moveTo>
                  <a:lnTo>
                    <a:pt x="0" y="3154680"/>
                  </a:lnTo>
                </a:path>
              </a:pathLst>
            </a:custGeom>
            <a:ln w="17830">
              <a:solidFill>
                <a:srgbClr val="000000"/>
              </a:solidFill>
            </a:ln>
          </p:spPr>
          <p:txBody>
            <a:bodyPr wrap="square" lIns="0" tIns="0" rIns="0" bIns="0" rtlCol="0"/>
            <a:lstStyle/>
            <a:p>
              <a:endParaRPr/>
            </a:p>
          </p:txBody>
        </p:sp>
        <p:sp>
          <p:nvSpPr>
            <p:cNvPr id="37" name="object 38"/>
            <p:cNvSpPr/>
            <p:nvPr/>
          </p:nvSpPr>
          <p:spPr>
            <a:xfrm>
              <a:off x="3492314" y="3121054"/>
              <a:ext cx="1825752" cy="252984"/>
            </a:xfrm>
            <a:prstGeom prst="rect">
              <a:avLst/>
            </a:prstGeom>
            <a:blipFill>
              <a:blip r:embed="rId4" cstate="print"/>
              <a:stretch>
                <a:fillRect/>
              </a:stretch>
            </a:blipFill>
          </p:spPr>
          <p:txBody>
            <a:bodyPr wrap="square" lIns="0" tIns="0" rIns="0" bIns="0" rtlCol="0"/>
            <a:lstStyle/>
            <a:p>
              <a:endParaRPr/>
            </a:p>
          </p:txBody>
        </p:sp>
      </p:grpSp>
      <p:sp>
        <p:nvSpPr>
          <p:cNvPr id="22" name="TextBox 21"/>
          <p:cNvSpPr txBox="1"/>
          <p:nvPr/>
        </p:nvSpPr>
        <p:spPr>
          <a:xfrm>
            <a:off x="6775465" y="1151396"/>
            <a:ext cx="4482646" cy="424732"/>
          </a:xfrm>
          <a:prstGeom prst="rect">
            <a:avLst/>
          </a:prstGeom>
          <a:noFill/>
        </p:spPr>
        <p:txBody>
          <a:bodyPr wrap="square" rtlCol="0">
            <a:spAutoFit/>
          </a:bodyPr>
          <a:lstStyle/>
          <a:p>
            <a:pPr lvl="0" algn="ctr">
              <a:lnSpc>
                <a:spcPct val="90000"/>
              </a:lnSpc>
              <a:spcBef>
                <a:spcPts val="1000"/>
              </a:spcBef>
            </a:pPr>
            <a:r>
              <a:rPr lang="en-US" sz="2400" u="sng">
                <a:solidFill>
                  <a:srgbClr val="111C4E"/>
                </a:solidFill>
                <a:latin typeface="Arial" panose="020B0604020202020204" pitchFamily="34" charset="0"/>
                <a:cs typeface="Arial" panose="020B0604020202020204" pitchFamily="34" charset="0"/>
              </a:rPr>
              <a:t>Key Implementation Updates</a:t>
            </a:r>
            <a:endParaRPr lang="en-US" sz="1600" u="sng"/>
          </a:p>
        </p:txBody>
      </p:sp>
      <p:sp>
        <p:nvSpPr>
          <p:cNvPr id="23" name="object 41"/>
          <p:cNvSpPr txBox="1"/>
          <p:nvPr/>
        </p:nvSpPr>
        <p:spPr>
          <a:xfrm>
            <a:off x="6540173" y="1830881"/>
            <a:ext cx="5467349" cy="3705502"/>
          </a:xfrm>
          <a:prstGeom prst="rect">
            <a:avLst/>
          </a:prstGeom>
        </p:spPr>
        <p:txBody>
          <a:bodyPr vert="horz" wrap="square" lIns="0" tIns="12065" rIns="0" bIns="0" rtlCol="0">
            <a:spAutoFit/>
          </a:bodyPr>
          <a:lstStyle/>
          <a:p>
            <a:pPr marL="742950" lvl="1" indent="-285750">
              <a:buFont typeface="Arial" panose="020B0604020202020204" pitchFamily="34" charset="0"/>
              <a:buChar char="•"/>
            </a:pPr>
            <a:r>
              <a:rPr lang="en-US" sz="2000" dirty="0">
                <a:solidFill>
                  <a:srgbClr val="111C4E"/>
                </a:solidFill>
                <a:latin typeface="Arial" panose="020B0604020202020204" pitchFamily="34" charset="0"/>
                <a:cs typeface="Arial" panose="020B0604020202020204" pitchFamily="34" charset="0"/>
              </a:rPr>
              <a:t>Digital Engineering Body of Knowledge (DEBoK) Vision</a:t>
            </a:r>
          </a:p>
          <a:p>
            <a:pPr marL="742950" lvl="1" indent="-285750">
              <a:buFont typeface="Arial" panose="020B0604020202020204" pitchFamily="34" charset="0"/>
              <a:buChar char="•"/>
            </a:pPr>
            <a:endParaRPr lang="en-US" sz="2000" dirty="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dirty="0">
                <a:solidFill>
                  <a:srgbClr val="111C4E"/>
                </a:solidFill>
                <a:latin typeface="Arial" panose="020B0604020202020204" pitchFamily="34" charset="0"/>
                <a:cs typeface="Arial" panose="020B0604020202020204" pitchFamily="34" charset="0"/>
              </a:rPr>
              <a:t>USAF Digital Guide</a:t>
            </a:r>
          </a:p>
          <a:p>
            <a:pPr marL="742950" lvl="1" indent="-285750">
              <a:buFont typeface="Arial" panose="020B0604020202020204" pitchFamily="34" charset="0"/>
              <a:buChar char="•"/>
            </a:pPr>
            <a:endParaRPr lang="en-US" sz="2000" dirty="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dirty="0">
                <a:solidFill>
                  <a:srgbClr val="111C4E"/>
                </a:solidFill>
                <a:latin typeface="Arial" panose="020B0604020202020204" pitchFamily="34" charset="0"/>
                <a:cs typeface="Arial" panose="020B0604020202020204" pitchFamily="34" charset="0"/>
              </a:rPr>
              <a:t>USN MBSE Guidebook</a:t>
            </a:r>
          </a:p>
          <a:p>
            <a:pPr marL="742950" lvl="1" indent="-285750">
              <a:buFont typeface="Arial" panose="020B0604020202020204" pitchFamily="34" charset="0"/>
              <a:buChar char="•"/>
            </a:pPr>
            <a:endParaRPr lang="en-US" sz="2000" dirty="0">
              <a:solidFill>
                <a:srgbClr val="111C4E"/>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dirty="0">
                <a:solidFill>
                  <a:srgbClr val="111C4E"/>
                </a:solidFill>
                <a:latin typeface="Arial" panose="020B0604020202020204" pitchFamily="34" charset="0"/>
                <a:cs typeface="Arial" panose="020B0604020202020204" pitchFamily="34" charset="0"/>
              </a:rPr>
              <a:t>Service Workforce Training</a:t>
            </a:r>
          </a:p>
          <a:p>
            <a:pPr marL="742950" lvl="1" indent="-285750">
              <a:buFont typeface="Arial" panose="020B0604020202020204" pitchFamily="34" charset="0"/>
              <a:buChar char="•"/>
            </a:pPr>
            <a:endParaRPr lang="en-US" sz="2000" dirty="0">
              <a:solidFill>
                <a:srgbClr val="111C4E"/>
              </a:solidFill>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2000" dirty="0">
              <a:latin typeface=" Arial"/>
              <a:cs typeface="Arial" panose="020B0604020202020204" pitchFamily="34" charset="0"/>
            </a:endParaRPr>
          </a:p>
        </p:txBody>
      </p:sp>
      <p:sp>
        <p:nvSpPr>
          <p:cNvPr id="19" name="Slide Number Placeholder 1">
            <a:extLst>
              <a:ext uri="{FF2B5EF4-FFF2-40B4-BE49-F238E27FC236}">
                <a16:creationId xmlns:a16="http://schemas.microsoft.com/office/drawing/2014/main" id="{359BB5D3-3013-4B76-96D6-F6782EE2083A}"/>
              </a:ext>
            </a:extLst>
          </p:cNvPr>
          <p:cNvSpPr txBox="1">
            <a:spLocks/>
          </p:cNvSpPr>
          <p:nvPr/>
        </p:nvSpPr>
        <p:spPr>
          <a:xfrm>
            <a:off x="10101315" y="6364345"/>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28</a:t>
            </a:fld>
            <a:endParaRPr lang="en-US"/>
          </a:p>
        </p:txBody>
      </p:sp>
      <p:sp>
        <p:nvSpPr>
          <p:cNvPr id="3" name="Oval 2">
            <a:extLst>
              <a:ext uri="{FF2B5EF4-FFF2-40B4-BE49-F238E27FC236}">
                <a16:creationId xmlns:a16="http://schemas.microsoft.com/office/drawing/2014/main" id="{89D5EE1A-FE0F-F18B-F2D9-9746B21AE3B4}"/>
              </a:ext>
            </a:extLst>
          </p:cNvPr>
          <p:cNvSpPr/>
          <p:nvPr/>
        </p:nvSpPr>
        <p:spPr>
          <a:xfrm>
            <a:off x="1309879" y="169449"/>
            <a:ext cx="566058" cy="532344"/>
          </a:xfrm>
          <a:prstGeom prst="ellipse">
            <a:avLst/>
          </a:prstGeom>
          <a:solidFill>
            <a:srgbClr val="7A7B7D"/>
          </a:solidFill>
          <a:effectLst>
            <a:outerShdw blurRad="63500" sx="102000" sy="102000" algn="ctr"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5</a:t>
            </a:r>
          </a:p>
        </p:txBody>
      </p:sp>
      <p:sp>
        <p:nvSpPr>
          <p:cNvPr id="5" name="TextBox 4">
            <a:extLst>
              <a:ext uri="{FF2B5EF4-FFF2-40B4-BE49-F238E27FC236}">
                <a16:creationId xmlns:a16="http://schemas.microsoft.com/office/drawing/2014/main" id="{059B4BE5-5F6A-EBFC-27CD-E35A6184C669}"/>
              </a:ext>
            </a:extLst>
          </p:cNvPr>
          <p:cNvSpPr txBox="1"/>
          <p:nvPr/>
        </p:nvSpPr>
        <p:spPr>
          <a:xfrm>
            <a:off x="3271157" y="6470516"/>
            <a:ext cx="5649685" cy="276999"/>
          </a:xfrm>
          <a:prstGeom prst="rect">
            <a:avLst/>
          </a:prstGeom>
          <a:noFill/>
        </p:spPr>
        <p:txBody>
          <a:bodyPr wrap="square">
            <a:spAutoFit/>
          </a:bodyPr>
          <a:lstStyle/>
          <a:p>
            <a:r>
              <a:rPr lang="en-US" sz="1200" dirty="0"/>
              <a:t>Distribution Statement A.  Approved for public release: distribution is unlimited.​</a:t>
            </a:r>
          </a:p>
        </p:txBody>
      </p:sp>
    </p:spTree>
    <p:extLst>
      <p:ext uri="{BB962C8B-B14F-4D97-AF65-F5344CB8AC3E}">
        <p14:creationId xmlns:p14="http://schemas.microsoft.com/office/powerpoint/2010/main" val="3324615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D4F0A-B6C5-69C5-3D9B-A46DC4851D33}"/>
              </a:ext>
            </a:extLst>
          </p:cNvPr>
          <p:cNvSpPr>
            <a:spLocks noGrp="1"/>
          </p:cNvSpPr>
          <p:nvPr>
            <p:ph type="title"/>
          </p:nvPr>
        </p:nvSpPr>
        <p:spPr>
          <a:xfrm>
            <a:off x="2258655" y="0"/>
            <a:ext cx="8712200" cy="841248"/>
          </a:xfrm>
        </p:spPr>
        <p:txBody>
          <a:bodyPr/>
          <a:lstStyle/>
          <a:p>
            <a:r>
              <a:rPr lang="en-US">
                <a:latin typeface="Franklin Gothic Medium Cond"/>
                <a:cs typeface="Arial"/>
              </a:rPr>
              <a:t>Digital Engineering Tool Examples and Considerations</a:t>
            </a:r>
            <a:endParaRPr lang="en-US"/>
          </a:p>
        </p:txBody>
      </p:sp>
      <p:sp>
        <p:nvSpPr>
          <p:cNvPr id="3" name="Content Placeholder 2">
            <a:extLst>
              <a:ext uri="{FF2B5EF4-FFF2-40B4-BE49-F238E27FC236}">
                <a16:creationId xmlns:a16="http://schemas.microsoft.com/office/drawing/2014/main" id="{E05F0E5A-9624-A260-9F8E-DDC559C6E0B4}"/>
              </a:ext>
            </a:extLst>
          </p:cNvPr>
          <p:cNvSpPr>
            <a:spLocks noGrp="1"/>
          </p:cNvSpPr>
          <p:nvPr>
            <p:ph idx="1"/>
          </p:nvPr>
        </p:nvSpPr>
        <p:spPr>
          <a:xfrm>
            <a:off x="6616001" y="1013442"/>
            <a:ext cx="5392615" cy="4833465"/>
          </a:xfrm>
        </p:spPr>
        <p:txBody>
          <a:bodyPr vert="horz" lIns="91440" tIns="45720" rIns="91440" bIns="45720" rtlCol="0" anchor="t">
            <a:normAutofit lnSpcReduction="10000"/>
          </a:bodyPr>
          <a:lstStyle/>
          <a:p>
            <a:pPr marL="0" indent="0" algn="ctr">
              <a:buNone/>
            </a:pPr>
            <a:r>
              <a:rPr lang="en-US" sz="2000" u="sng" dirty="0">
                <a:solidFill>
                  <a:srgbClr val="333333"/>
                </a:solidFill>
                <a:latin typeface=" Arial"/>
              </a:rPr>
              <a:t>Example DE tools used in various fields</a:t>
            </a:r>
            <a:endParaRPr lang="en-US" sz="2000" b="0" i="0" u="sng" dirty="0">
              <a:solidFill>
                <a:srgbClr val="333333"/>
              </a:solidFill>
              <a:effectLst/>
              <a:latin typeface=" Arial"/>
            </a:endParaRPr>
          </a:p>
          <a:p>
            <a:pPr marL="456565" indent="-456565"/>
            <a:r>
              <a:rPr lang="en-US" sz="2000" b="0" i="0" dirty="0">
                <a:solidFill>
                  <a:srgbClr val="333333"/>
                </a:solidFill>
                <a:effectLst/>
                <a:latin typeface=" Arial"/>
              </a:rPr>
              <a:t>Computer-Aided Design (CAD) Software</a:t>
            </a:r>
          </a:p>
          <a:p>
            <a:pPr marL="456565" indent="-456565"/>
            <a:r>
              <a:rPr lang="en-US" sz="2000" b="0" i="0" dirty="0">
                <a:solidFill>
                  <a:srgbClr val="333333"/>
                </a:solidFill>
                <a:effectLst/>
                <a:latin typeface=" Arial"/>
              </a:rPr>
              <a:t>Building Information Modeling (BIM) Software</a:t>
            </a:r>
          </a:p>
          <a:p>
            <a:pPr marL="456565" indent="-456565"/>
            <a:r>
              <a:rPr lang="en-US" sz="2000" b="0" i="0" dirty="0">
                <a:solidFill>
                  <a:srgbClr val="333333"/>
                </a:solidFill>
                <a:effectLst/>
                <a:latin typeface=" Arial"/>
              </a:rPr>
              <a:t>Finite Element Analysis (FEA) Software</a:t>
            </a:r>
            <a:endParaRPr lang="en-US" sz="2000" dirty="0">
              <a:solidFill>
                <a:srgbClr val="333333"/>
              </a:solidFill>
              <a:latin typeface=" Arial"/>
            </a:endParaRPr>
          </a:p>
          <a:p>
            <a:pPr marL="456565" indent="-456565"/>
            <a:r>
              <a:rPr lang="en-US" sz="2000" b="0" i="0" dirty="0">
                <a:solidFill>
                  <a:srgbClr val="333333"/>
                </a:solidFill>
                <a:effectLst/>
                <a:latin typeface=" Arial"/>
              </a:rPr>
              <a:t>Computational Fluid Dynamics (CFD) Software</a:t>
            </a:r>
          </a:p>
          <a:p>
            <a:pPr marL="456565" indent="-456565"/>
            <a:r>
              <a:rPr lang="en-US" sz="2000" b="0" i="0" dirty="0">
                <a:solidFill>
                  <a:srgbClr val="333333"/>
                </a:solidFill>
                <a:effectLst/>
                <a:latin typeface=" Arial"/>
              </a:rPr>
              <a:t>Simulation and Modeling Software</a:t>
            </a:r>
          </a:p>
          <a:p>
            <a:pPr marL="456565" indent="-456565"/>
            <a:r>
              <a:rPr lang="en-US" sz="2000" dirty="0">
                <a:solidFill>
                  <a:srgbClr val="333333"/>
                </a:solidFill>
                <a:latin typeface=" Arial"/>
              </a:rPr>
              <a:t>Product Lifecycle Management</a:t>
            </a:r>
          </a:p>
          <a:p>
            <a:pPr marL="456565" indent="-456565"/>
            <a:r>
              <a:rPr lang="en-US" sz="2000" dirty="0">
                <a:solidFill>
                  <a:srgbClr val="333333"/>
                </a:solidFill>
                <a:latin typeface=" Arial"/>
              </a:rPr>
              <a:t>Project Management</a:t>
            </a:r>
          </a:p>
          <a:p>
            <a:pPr marL="456565" indent="-456565"/>
            <a:r>
              <a:rPr lang="en-US" sz="2000" dirty="0">
                <a:solidFill>
                  <a:srgbClr val="333333"/>
                </a:solidFill>
                <a:latin typeface=" Arial"/>
              </a:rPr>
              <a:t>3-D Printing</a:t>
            </a:r>
          </a:p>
          <a:p>
            <a:pPr marL="456565" indent="-456565"/>
            <a:r>
              <a:rPr lang="en-US" sz="2000" dirty="0">
                <a:solidFill>
                  <a:srgbClr val="333333"/>
                </a:solidFill>
                <a:latin typeface=" Arial"/>
              </a:rPr>
              <a:t>Virtual Reality</a:t>
            </a:r>
          </a:p>
          <a:p>
            <a:pPr marL="456565" indent="-456565"/>
            <a:r>
              <a:rPr lang="en-US" sz="2000" dirty="0" err="1">
                <a:solidFill>
                  <a:srgbClr val="333333"/>
                </a:solidFill>
                <a:latin typeface=" Arial"/>
              </a:rPr>
              <a:t>Tradespace</a:t>
            </a:r>
            <a:r>
              <a:rPr lang="en-US" sz="2000" dirty="0">
                <a:solidFill>
                  <a:srgbClr val="333333"/>
                </a:solidFill>
                <a:latin typeface=" Arial"/>
              </a:rPr>
              <a:t> Analysis Tools</a:t>
            </a:r>
          </a:p>
          <a:p>
            <a:pPr marL="456565" indent="-456565"/>
            <a:r>
              <a:rPr lang="en-US" sz="2000" dirty="0">
                <a:solidFill>
                  <a:srgbClr val="333333"/>
                </a:solidFill>
                <a:latin typeface=" Arial"/>
              </a:rPr>
              <a:t>Others</a:t>
            </a:r>
          </a:p>
          <a:p>
            <a:pPr marL="456565" indent="-456565"/>
            <a:endParaRPr lang="en-US" sz="2000" dirty="0">
              <a:solidFill>
                <a:srgbClr val="333333"/>
              </a:solidFill>
              <a:latin typeface="Source Sans Pro" panose="020B0503030403020204" pitchFamily="34" charset="0"/>
            </a:endParaRPr>
          </a:p>
        </p:txBody>
      </p:sp>
      <p:pic>
        <p:nvPicPr>
          <p:cNvPr id="2050" name="Picture 2">
            <a:extLst>
              <a:ext uri="{FF2B5EF4-FFF2-40B4-BE49-F238E27FC236}">
                <a16:creationId xmlns:a16="http://schemas.microsoft.com/office/drawing/2014/main" id="{8F42BE20-6ADC-972D-F61E-38102DEABF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75" r="9869"/>
          <a:stretch/>
        </p:blipFill>
        <p:spPr bwMode="auto">
          <a:xfrm>
            <a:off x="363793" y="1035388"/>
            <a:ext cx="6032739" cy="414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580CA3D4-BA3E-5195-DA39-404610A0A615}"/>
              </a:ext>
            </a:extLst>
          </p:cNvPr>
          <p:cNvSpPr txBox="1"/>
          <p:nvPr/>
        </p:nvSpPr>
        <p:spPr>
          <a:xfrm>
            <a:off x="440223" y="5716390"/>
            <a:ext cx="11007362" cy="707886"/>
          </a:xfrm>
          <a:prstGeom prst="rect">
            <a:avLst/>
          </a:prstGeom>
          <a:solidFill>
            <a:srgbClr val="8FDFFF"/>
          </a:solidFill>
          <a:ln w="3175">
            <a:solidFill>
              <a:schemeClr val="tx1"/>
            </a:solidFill>
          </a:ln>
        </p:spPr>
        <p:txBody>
          <a:bodyPr wrap="square" lIns="91440" tIns="45720" rIns="91440" bIns="45720" rtlCol="0" anchor="t">
            <a:spAutoFit/>
          </a:bodyPr>
          <a:lstStyle/>
          <a:p>
            <a:pPr algn="ctr"/>
            <a:r>
              <a:rPr lang="en-US" sz="2000" b="1" u="sng">
                <a:latin typeface=" Arial"/>
              </a:rPr>
              <a:t>Key Considerations</a:t>
            </a:r>
            <a:r>
              <a:rPr lang="en-US" sz="2000" b="1">
                <a:latin typeface=" Arial"/>
              </a:rPr>
              <a:t>: Purpose, Scalability, Collaboration, Ease of Use, Compatibility, Performance, Security, Cost, Licensing</a:t>
            </a:r>
            <a:endParaRPr lang="en-US" sz="2000" u="sng">
              <a:latin typeface=" Arial"/>
            </a:endParaRPr>
          </a:p>
        </p:txBody>
      </p:sp>
      <p:sp>
        <p:nvSpPr>
          <p:cNvPr id="5" name="Slide Number Placeholder 1">
            <a:extLst>
              <a:ext uri="{FF2B5EF4-FFF2-40B4-BE49-F238E27FC236}">
                <a16:creationId xmlns:a16="http://schemas.microsoft.com/office/drawing/2014/main" id="{3230A28C-E30E-56B6-89EC-D5D0E3EE5749}"/>
              </a:ext>
            </a:extLst>
          </p:cNvPr>
          <p:cNvSpPr txBox="1">
            <a:spLocks/>
          </p:cNvSpPr>
          <p:nvPr/>
        </p:nvSpPr>
        <p:spPr>
          <a:xfrm>
            <a:off x="10119676" y="6391887"/>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29</a:t>
            </a:fld>
            <a:endParaRPr lang="en-US"/>
          </a:p>
        </p:txBody>
      </p:sp>
      <p:sp>
        <p:nvSpPr>
          <p:cNvPr id="4" name="Footer Placeholder 3">
            <a:extLst>
              <a:ext uri="{FF2B5EF4-FFF2-40B4-BE49-F238E27FC236}">
                <a16:creationId xmlns:a16="http://schemas.microsoft.com/office/drawing/2014/main" id="{DD2BB67D-ADA4-CFC2-B177-4D4D950D4FD6}"/>
              </a:ext>
            </a:extLst>
          </p:cNvPr>
          <p:cNvSpPr>
            <a:spLocks noGrp="1"/>
          </p:cNvSpPr>
          <p:nvPr>
            <p:ph type="ftr" sz="quarter" idx="10"/>
          </p:nvPr>
        </p:nvSpPr>
        <p:spPr>
          <a:xfrm>
            <a:off x="2782957" y="6356350"/>
            <a:ext cx="7030882" cy="501650"/>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baseline="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r>
              <a:rPr lang="en-US"/>
              <a:t>Distribution Statement A. Approved for public release. Distribution is unlimited.  Case # 23-S-1171</a:t>
            </a:r>
          </a:p>
        </p:txBody>
      </p:sp>
    </p:spTree>
    <p:extLst>
      <p:ext uri="{BB962C8B-B14F-4D97-AF65-F5344CB8AC3E}">
        <p14:creationId xmlns:p14="http://schemas.microsoft.com/office/powerpoint/2010/main" val="4084291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89006" y="1077365"/>
            <a:ext cx="11013990" cy="4703483"/>
          </a:xfrm>
        </p:spPr>
        <p:txBody>
          <a:bodyPr vert="horz" lIns="91440" tIns="45720" rIns="91440" bIns="45720" rtlCol="0" anchor="t">
            <a:normAutofit lnSpcReduction="10000"/>
          </a:bodyPr>
          <a:lstStyle/>
          <a:p>
            <a:pPr marL="456565" indent="-456565"/>
            <a:r>
              <a:rPr lang="en-US">
                <a:latin typeface="Arial"/>
                <a:cs typeface="Arial"/>
              </a:rPr>
              <a:t>Identify Digital Engineering Authorities</a:t>
            </a:r>
            <a:endParaRPr lang="en-US"/>
          </a:p>
          <a:p>
            <a:pPr marL="0" indent="0">
              <a:buNone/>
            </a:pPr>
            <a:endParaRPr lang="en-US">
              <a:latin typeface="Arial"/>
              <a:cs typeface="Arial"/>
            </a:endParaRPr>
          </a:p>
          <a:p>
            <a:pPr marL="456565" indent="-456565"/>
            <a:r>
              <a:rPr lang="en-US">
                <a:latin typeface="Arial"/>
                <a:cs typeface="Arial"/>
              </a:rPr>
              <a:t>Identify Digital Engineering key terms and concepts</a:t>
            </a:r>
            <a:endParaRPr lang="en-US"/>
          </a:p>
          <a:p>
            <a:pPr marL="456565" indent="-456565"/>
            <a:endParaRPr lang="en-US">
              <a:latin typeface="Arial"/>
              <a:cs typeface="Arial"/>
            </a:endParaRPr>
          </a:p>
          <a:p>
            <a:pPr marL="456565" indent="-456565"/>
            <a:r>
              <a:rPr lang="en-US">
                <a:latin typeface="Arial"/>
                <a:cs typeface="Arial"/>
              </a:rPr>
              <a:t>Describe Digital Engineering technology, development, and applications </a:t>
            </a:r>
            <a:endParaRPr lang="en-US"/>
          </a:p>
          <a:p>
            <a:pPr marL="0" indent="0" fontAlgn="base">
              <a:buNone/>
            </a:pPr>
            <a:endParaRPr lang="en-US"/>
          </a:p>
          <a:p>
            <a:pPr marL="456565" indent="-456565"/>
            <a:r>
              <a:rPr lang="en-US">
                <a:solidFill>
                  <a:srgbClr val="000000"/>
                </a:solidFill>
                <a:latin typeface="Arial"/>
                <a:cs typeface="Arial"/>
              </a:rPr>
              <a:t>Summarize Digita</a:t>
            </a:r>
            <a:r>
              <a:rPr lang="en-US">
                <a:latin typeface="Arial"/>
                <a:cs typeface="Arial"/>
              </a:rPr>
              <a:t>l Engineering uses and associated challenges</a:t>
            </a:r>
          </a:p>
          <a:p>
            <a:pPr marL="0" indent="0" fontAlgn="base">
              <a:buNone/>
            </a:pPr>
            <a:endParaRPr lang="en-US"/>
          </a:p>
          <a:p>
            <a:pPr marL="456565" indent="-456565" fontAlgn="base"/>
            <a:r>
              <a:rPr lang="en-US">
                <a:latin typeface="Arial"/>
                <a:cs typeface="Arial"/>
              </a:rPr>
              <a:t>Identify Digital Engineering information resources</a:t>
            </a:r>
          </a:p>
        </p:txBody>
      </p:sp>
      <p:sp>
        <p:nvSpPr>
          <p:cNvPr id="6" name="Title 5"/>
          <p:cNvSpPr>
            <a:spLocks noGrp="1"/>
          </p:cNvSpPr>
          <p:nvPr>
            <p:ph type="title"/>
          </p:nvPr>
        </p:nvSpPr>
        <p:spPr>
          <a:xfrm>
            <a:off x="867325" y="153146"/>
            <a:ext cx="10250444" cy="677002"/>
          </a:xfrm>
        </p:spPr>
        <p:txBody>
          <a:bodyPr/>
          <a:lstStyle/>
          <a:p>
            <a:r>
              <a:rPr lang="en-US"/>
              <a:t>Learning Objectives</a:t>
            </a:r>
          </a:p>
        </p:txBody>
      </p:sp>
      <p:sp>
        <p:nvSpPr>
          <p:cNvPr id="3" name="Slide Number Placeholder 1">
            <a:extLst>
              <a:ext uri="{FF2B5EF4-FFF2-40B4-BE49-F238E27FC236}">
                <a16:creationId xmlns:a16="http://schemas.microsoft.com/office/drawing/2014/main" id="{40A7BF4D-3E1F-9B7E-D8A2-3C58204CA2E3}"/>
              </a:ext>
            </a:extLst>
          </p:cNvPr>
          <p:cNvSpPr txBox="1">
            <a:spLocks/>
          </p:cNvSpPr>
          <p:nvPr/>
        </p:nvSpPr>
        <p:spPr>
          <a:xfrm>
            <a:off x="10257387" y="6492875"/>
            <a:ext cx="1345608"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95DF160-2252-4507-9087-606C83CDB7D9}" type="slidenum">
              <a:rPr lang="en-US" sz="1000">
                <a:solidFill>
                  <a:srgbClr val="111C4E"/>
                </a:solidFill>
                <a:latin typeface="Arial" panose="020B0604020202020204" pitchFamily="34" charset="0"/>
                <a:cs typeface="Arial" panose="020B0604020202020204" pitchFamily="34" charset="0"/>
              </a:rPr>
              <a:pPr algn="r"/>
              <a:t>3</a:t>
            </a:fld>
            <a:endParaRPr lang="en-US" sz="1000">
              <a:solidFill>
                <a:srgbClr val="111C4E"/>
              </a:solidFill>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E8B2104D-931E-3685-C48A-E7F2F65245E0}"/>
              </a:ext>
            </a:extLst>
          </p:cNvPr>
          <p:cNvSpPr>
            <a:spLocks noGrp="1"/>
          </p:cNvSpPr>
          <p:nvPr>
            <p:ph type="ftr" sz="quarter" idx="13"/>
          </p:nvPr>
        </p:nvSpPr>
        <p:spPr>
          <a:xfrm>
            <a:off x="148897" y="1322552"/>
            <a:ext cx="0" cy="0"/>
          </a:xfrm>
        </p:spPr>
        <p:txBody>
          <a:bodyPr/>
          <a:lstStyle/>
          <a:p>
            <a:pPr algn="ctr"/>
            <a:endParaRPr lang="en-US" sz="1000">
              <a:solidFill>
                <a:schemeClr val="bg1"/>
              </a:solidFill>
            </a:endParaRPr>
          </a:p>
        </p:txBody>
      </p:sp>
      <p:sp>
        <p:nvSpPr>
          <p:cNvPr id="8" name="TextBox 7">
            <a:extLst>
              <a:ext uri="{FF2B5EF4-FFF2-40B4-BE49-F238E27FC236}">
                <a16:creationId xmlns:a16="http://schemas.microsoft.com/office/drawing/2014/main" id="{F4F3C0A2-FBFA-3FE7-1011-8658F89B7B55}"/>
              </a:ext>
            </a:extLst>
          </p:cNvPr>
          <p:cNvSpPr txBox="1"/>
          <p:nvPr/>
        </p:nvSpPr>
        <p:spPr>
          <a:xfrm>
            <a:off x="2554491" y="-1021"/>
            <a:ext cx="6876113" cy="276999"/>
          </a:xfrm>
          <a:prstGeom prst="rect">
            <a:avLst/>
          </a:prstGeom>
          <a:noFill/>
        </p:spPr>
        <p:txBody>
          <a:bodyPr wrap="none" rtlCol="0">
            <a:spAutoFit/>
          </a:bodyPr>
          <a:lstStyle/>
          <a:p>
            <a:r>
              <a:rPr lang="en-US" sz="1200">
                <a:solidFill>
                  <a:schemeClr val="bg1"/>
                </a:solidFill>
              </a:rPr>
              <a:t>Distribution Statement A. Approved for public release. Distribution is unlimited.  Case # 23-S-1171</a:t>
            </a:r>
          </a:p>
        </p:txBody>
      </p:sp>
      <p:sp>
        <p:nvSpPr>
          <p:cNvPr id="9" name="Footer Placeholder 2">
            <a:extLst>
              <a:ext uri="{FF2B5EF4-FFF2-40B4-BE49-F238E27FC236}">
                <a16:creationId xmlns:a16="http://schemas.microsoft.com/office/drawing/2014/main" id="{3675E400-11AA-427E-4289-EFED067D17A0}"/>
              </a:ext>
            </a:extLst>
          </p:cNvPr>
          <p:cNvSpPr txBox="1">
            <a:spLocks/>
          </p:cNvSpPr>
          <p:nvPr/>
        </p:nvSpPr>
        <p:spPr>
          <a:xfrm>
            <a:off x="2860268" y="6502759"/>
            <a:ext cx="6986385" cy="340935"/>
          </a:xfrm>
          <a:prstGeom prst="rect">
            <a:avLst/>
          </a:prstGeom>
        </p:spPr>
        <p:txBody>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r>
              <a:rPr lang="en-US" sz="1200" dirty="0"/>
              <a:t>Distribution Statement A. Approved for public release. Distribution is unlimited.  Case # 23-S-1171</a:t>
            </a:r>
          </a:p>
        </p:txBody>
      </p:sp>
    </p:spTree>
    <p:extLst>
      <p:ext uri="{BB962C8B-B14F-4D97-AF65-F5344CB8AC3E}">
        <p14:creationId xmlns:p14="http://schemas.microsoft.com/office/powerpoint/2010/main" val="2702857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C5C8DE45-D6A4-4D8E-E205-CCEE7DA45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98228" flipH="1">
            <a:off x="2306590" y="4507054"/>
            <a:ext cx="319069" cy="479448"/>
          </a:xfrm>
          <a:prstGeom prst="rect">
            <a:avLst/>
          </a:prstGeom>
          <a:effectLst>
            <a:outerShdw blurRad="50800" dist="38100" dir="2700000" algn="tl" rotWithShape="0">
              <a:prstClr val="black">
                <a:alpha val="40000"/>
              </a:prstClr>
            </a:outerShdw>
          </a:effectLst>
        </p:spPr>
      </p:pic>
      <p:pic>
        <p:nvPicPr>
          <p:cNvPr id="37" name="Picture 36">
            <a:extLst>
              <a:ext uri="{FF2B5EF4-FFF2-40B4-BE49-F238E27FC236}">
                <a16:creationId xmlns:a16="http://schemas.microsoft.com/office/drawing/2014/main" id="{C3995887-D167-57DA-48B8-9BEDA79941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01772">
            <a:off x="1658888" y="4507054"/>
            <a:ext cx="319069" cy="479448"/>
          </a:xfrm>
          <a:prstGeom prst="rect">
            <a:avLst/>
          </a:prstGeom>
          <a:effectLst>
            <a:outerShdw blurRad="50800" dist="38100" dir="2700000" algn="tl" rotWithShape="0">
              <a:prstClr val="black">
                <a:alpha val="40000"/>
              </a:prstClr>
            </a:outerShdw>
          </a:effectLst>
        </p:spPr>
      </p:pic>
      <p:sp>
        <p:nvSpPr>
          <p:cNvPr id="55" name="Arrow: Down 54">
            <a:extLst>
              <a:ext uri="{FF2B5EF4-FFF2-40B4-BE49-F238E27FC236}">
                <a16:creationId xmlns:a16="http://schemas.microsoft.com/office/drawing/2014/main" id="{B4A6D2C0-47F2-17AF-6528-D681E523D60A}"/>
              </a:ext>
            </a:extLst>
          </p:cNvPr>
          <p:cNvSpPr/>
          <p:nvPr/>
        </p:nvSpPr>
        <p:spPr>
          <a:xfrm>
            <a:off x="2023211" y="4479690"/>
            <a:ext cx="238125" cy="514350"/>
          </a:xfrm>
          <a:prstGeom prst="downArrow">
            <a:avLst/>
          </a:prstGeom>
          <a:solidFill>
            <a:srgbClr val="32334B"/>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Triangle 53">
            <a:extLst>
              <a:ext uri="{FF2B5EF4-FFF2-40B4-BE49-F238E27FC236}">
                <a16:creationId xmlns:a16="http://schemas.microsoft.com/office/drawing/2014/main" id="{7712C741-AD22-1B30-E425-CC612E933C24}"/>
              </a:ext>
            </a:extLst>
          </p:cNvPr>
          <p:cNvSpPr/>
          <p:nvPr/>
        </p:nvSpPr>
        <p:spPr>
          <a:xfrm rot="16200000">
            <a:off x="1959768" y="2794881"/>
            <a:ext cx="2143127" cy="1347787"/>
          </a:xfrm>
          <a:prstGeom prst="rtTriangle">
            <a:avLst/>
          </a:prstGeom>
          <a:gradFill flip="none" rotWithShape="1">
            <a:gsLst>
              <a:gs pos="27000">
                <a:schemeClr val="accent4">
                  <a:lumMod val="40000"/>
                  <a:lumOff val="60000"/>
                </a:schemeClr>
              </a:gs>
              <a:gs pos="0">
                <a:schemeClr val="accent1">
                  <a:lumMod val="5000"/>
                  <a:lumOff val="95000"/>
                  <a:alpha val="48000"/>
                </a:schemeClr>
              </a:gs>
              <a:gs pos="78000">
                <a:schemeClr val="accent4"/>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4A469E4C-532E-FEF0-9316-2133FF44FC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200" y="3849681"/>
            <a:ext cx="997001" cy="771565"/>
          </a:xfrm>
          <a:prstGeom prst="rect">
            <a:avLst/>
          </a:prstGeom>
          <a:effectLst>
            <a:outerShdw blurRad="50800" dist="38100" dir="5400000" algn="t" rotWithShape="0">
              <a:prstClr val="black">
                <a:alpha val="40000"/>
              </a:prstClr>
            </a:outerShdw>
          </a:effectLst>
        </p:spPr>
      </p:pic>
      <p:pic>
        <p:nvPicPr>
          <p:cNvPr id="21" name="Picture 20">
            <a:extLst>
              <a:ext uri="{FF2B5EF4-FFF2-40B4-BE49-F238E27FC236}">
                <a16:creationId xmlns:a16="http://schemas.microsoft.com/office/drawing/2014/main" id="{CC9BBEBD-4105-06AE-FCC7-FE9F3A731C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9040" y="3559988"/>
            <a:ext cx="1365320" cy="517552"/>
          </a:xfrm>
          <a:prstGeom prst="rect">
            <a:avLst/>
          </a:prstGeom>
          <a:effectLst>
            <a:outerShdw blurRad="50800" dist="38100" dir="5400000" algn="t" rotWithShape="0">
              <a:prstClr val="black">
                <a:alpha val="40000"/>
              </a:prstClr>
            </a:outerShdw>
          </a:effectLst>
        </p:spPr>
      </p:pic>
      <p:pic>
        <p:nvPicPr>
          <p:cNvPr id="17" name="Picture 16">
            <a:extLst>
              <a:ext uri="{FF2B5EF4-FFF2-40B4-BE49-F238E27FC236}">
                <a16:creationId xmlns:a16="http://schemas.microsoft.com/office/drawing/2014/main" id="{7A8784CF-7AFE-D945-682A-A833AF300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4553" y="3108358"/>
            <a:ext cx="1854295" cy="701711"/>
          </a:xfrm>
          <a:prstGeom prst="rect">
            <a:avLst/>
          </a:prstGeom>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947DA258-24D6-2422-C41A-F10C8F4AD0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66" y="2604341"/>
            <a:ext cx="2317869" cy="876345"/>
          </a:xfrm>
          <a:prstGeom prst="rect">
            <a:avLst/>
          </a:prstGeom>
          <a:effectLst>
            <a:outerShdw blurRad="50800" dist="38100" dir="5400000" algn="t" rotWithShape="0">
              <a:prstClr val="black">
                <a:alpha val="40000"/>
              </a:prstClr>
            </a:outerShdw>
          </a:effectLst>
        </p:spPr>
      </p:pic>
      <p:sp>
        <p:nvSpPr>
          <p:cNvPr id="3" name="Slide Number Placeholder 2">
            <a:extLst>
              <a:ext uri="{FF2B5EF4-FFF2-40B4-BE49-F238E27FC236}">
                <a16:creationId xmlns:a16="http://schemas.microsoft.com/office/drawing/2014/main" id="{045FDEAB-9F21-6A79-0644-C59F9ED3C02E}"/>
              </a:ext>
            </a:extLst>
          </p:cNvPr>
          <p:cNvSpPr>
            <a:spLocks noGrp="1"/>
          </p:cNvSpPr>
          <p:nvPr>
            <p:ph type="sldNum" sz="quarter" idx="12"/>
          </p:nvPr>
        </p:nvSpPr>
        <p:spPr>
          <a:xfrm>
            <a:off x="10914753" y="6412606"/>
            <a:ext cx="821634" cy="340935"/>
          </a:xfrm>
        </p:spPr>
        <p:txBody>
          <a:bodyPr/>
          <a:lstStyle/>
          <a:p>
            <a:fld id="{A95DF160-2252-4507-9087-606C83CDB7D9}" type="slidenum">
              <a:rPr lang="en-US" sz="1400" smtClean="0"/>
              <a:pPr/>
              <a:t>30</a:t>
            </a:fld>
            <a:endParaRPr lang="en-US" sz="1400"/>
          </a:p>
        </p:txBody>
      </p:sp>
      <p:sp>
        <p:nvSpPr>
          <p:cNvPr id="5" name="Title 4">
            <a:extLst>
              <a:ext uri="{FF2B5EF4-FFF2-40B4-BE49-F238E27FC236}">
                <a16:creationId xmlns:a16="http://schemas.microsoft.com/office/drawing/2014/main" id="{C1EB87F0-797D-E322-A360-23083E6619AD}"/>
              </a:ext>
            </a:extLst>
          </p:cNvPr>
          <p:cNvSpPr>
            <a:spLocks noGrp="1"/>
          </p:cNvSpPr>
          <p:nvPr>
            <p:ph type="title"/>
          </p:nvPr>
        </p:nvSpPr>
        <p:spPr>
          <a:xfrm>
            <a:off x="944721" y="1456"/>
            <a:ext cx="10250444" cy="677002"/>
          </a:xfrm>
        </p:spPr>
        <p:txBody>
          <a:bodyPr/>
          <a:lstStyle/>
          <a:p>
            <a:r>
              <a:rPr lang="en-US"/>
              <a:t>Making the Case</a:t>
            </a:r>
          </a:p>
        </p:txBody>
      </p:sp>
      <p:sp>
        <p:nvSpPr>
          <p:cNvPr id="19" name="TextBox 18">
            <a:extLst>
              <a:ext uri="{FF2B5EF4-FFF2-40B4-BE49-F238E27FC236}">
                <a16:creationId xmlns:a16="http://schemas.microsoft.com/office/drawing/2014/main" id="{3C662F72-285C-8384-C559-43D0B2A77A76}"/>
              </a:ext>
            </a:extLst>
          </p:cNvPr>
          <p:cNvSpPr txBox="1"/>
          <p:nvPr/>
        </p:nvSpPr>
        <p:spPr>
          <a:xfrm>
            <a:off x="4195867" y="800814"/>
            <a:ext cx="7674161" cy="5447645"/>
          </a:xfrm>
          <a:prstGeom prst="rect">
            <a:avLst/>
          </a:prstGeom>
          <a:noFill/>
        </p:spPr>
        <p:txBody>
          <a:bodyPr wrap="square" lIns="91440" tIns="45720" rIns="91440" bIns="45720" rtlCol="0" anchor="t">
            <a:spAutoFit/>
          </a:bodyPr>
          <a:lstStyle/>
          <a:p>
            <a:r>
              <a:rPr lang="en-US" b="1" dirty="0">
                <a:latin typeface=" Arial"/>
                <a:cs typeface="Calibri"/>
              </a:rPr>
              <a:t>Multiple Demand Signals for Tools Guidance</a:t>
            </a:r>
            <a:endParaRPr lang="en-US" b="1" dirty="0">
              <a:latin typeface=" Arial"/>
            </a:endParaRPr>
          </a:p>
          <a:p>
            <a:endParaRPr lang="en-US" sz="1050" b="1" dirty="0">
              <a:latin typeface=" Arial"/>
            </a:endParaRPr>
          </a:p>
          <a:p>
            <a:r>
              <a:rPr lang="en-US" sz="1600" b="1" dirty="0">
                <a:latin typeface=" Arial"/>
              </a:rPr>
              <a:t>DODI 5000.97:</a:t>
            </a:r>
            <a:endParaRPr lang="en-US" sz="1600" dirty="0">
              <a:latin typeface=" Arial"/>
              <a:cs typeface="Calibri"/>
            </a:endParaRPr>
          </a:p>
          <a:p>
            <a:pPr marL="174625" indent="-174625">
              <a:buFont typeface="Arial" panose="020B0604020202020204" pitchFamily="34" charset="0"/>
              <a:buChar char="•"/>
            </a:pPr>
            <a:r>
              <a:rPr lang="en-US" sz="1600" dirty="0">
                <a:latin typeface=" Arial"/>
              </a:rPr>
              <a:t>(2.1.e) “Establishes digital engineering guidance” </a:t>
            </a:r>
          </a:p>
          <a:p>
            <a:pPr marL="174625" indent="-174625">
              <a:buFont typeface="Arial" panose="020B0604020202020204" pitchFamily="34" charset="0"/>
              <a:buChar char="•"/>
            </a:pPr>
            <a:r>
              <a:rPr lang="en-US" sz="1600" dirty="0">
                <a:latin typeface=" Arial"/>
              </a:rPr>
              <a:t>(3.4) “Implementation of Digital Engineering”</a:t>
            </a:r>
            <a:endParaRPr lang="en-US" sz="1600" dirty="0">
              <a:latin typeface=" Arial"/>
              <a:cs typeface="Calibri"/>
            </a:endParaRPr>
          </a:p>
          <a:p>
            <a:pPr marL="174625" indent="-174625">
              <a:buFont typeface="Arial" panose="020B0604020202020204" pitchFamily="34" charset="0"/>
              <a:buChar char="•"/>
            </a:pPr>
            <a:r>
              <a:rPr lang="en-US" sz="1600" dirty="0">
                <a:latin typeface=" Arial"/>
              </a:rPr>
              <a:t>(3.2.b) “Digital engineering capability elements”</a:t>
            </a:r>
            <a:endParaRPr lang="en-US" sz="1600" dirty="0">
              <a:latin typeface=" Arial"/>
              <a:cs typeface="Calibri"/>
            </a:endParaRPr>
          </a:p>
          <a:p>
            <a:endParaRPr lang="en-US" sz="1600" dirty="0">
              <a:latin typeface=" Arial"/>
              <a:cs typeface="Calibri"/>
            </a:endParaRPr>
          </a:p>
          <a:p>
            <a:r>
              <a:rPr lang="en-US" sz="1600" b="1" dirty="0">
                <a:latin typeface=" Arial"/>
              </a:rPr>
              <a:t>GAO Report GAO-23-105867 Recommendation #3:</a:t>
            </a:r>
            <a:endParaRPr lang="en-US" sz="1600" b="1" dirty="0">
              <a:latin typeface=" Arial"/>
              <a:cs typeface="Calibri"/>
            </a:endParaRPr>
          </a:p>
          <a:p>
            <a:pPr marL="174625" indent="-174625">
              <a:buFont typeface="Arial" panose="020B0604020202020204" pitchFamily="34" charset="0"/>
              <a:buChar char="•"/>
            </a:pPr>
            <a:r>
              <a:rPr lang="en-US" sz="1600" dirty="0">
                <a:latin typeface=" Arial"/>
              </a:rPr>
              <a:t>OUSD R&amp;E should establish an overarching plan which identifies associated resources to enable adoption of modern engineering tools, across all programs. </a:t>
            </a:r>
            <a:endParaRPr lang="en-US" sz="1600" dirty="0">
              <a:latin typeface=" Arial"/>
              <a:cs typeface="Calibri"/>
            </a:endParaRPr>
          </a:p>
          <a:p>
            <a:pPr marL="285750" indent="-285750">
              <a:buFont typeface="Arial" panose="020B0604020202020204" pitchFamily="34" charset="0"/>
              <a:buChar char="•"/>
            </a:pPr>
            <a:endParaRPr lang="en-US" sz="1600" dirty="0">
              <a:latin typeface=" Arial"/>
              <a:cs typeface="Calibri"/>
            </a:endParaRPr>
          </a:p>
          <a:p>
            <a:r>
              <a:rPr lang="en-US" sz="1600" b="1" dirty="0">
                <a:latin typeface=" Arial"/>
              </a:rPr>
              <a:t>HASC 118-125 NDAA FY2024 Report on a DoD DE COE: </a:t>
            </a:r>
            <a:endParaRPr lang="en-US" sz="1600" b="1" dirty="0">
              <a:latin typeface=" Arial"/>
              <a:cs typeface="Calibri"/>
            </a:endParaRPr>
          </a:p>
          <a:p>
            <a:pPr marL="118745" indent="-118745">
              <a:buFont typeface="Arial" panose="020B0604020202020204" pitchFamily="34" charset="0"/>
              <a:buChar char="•"/>
            </a:pPr>
            <a:r>
              <a:rPr lang="en-US" sz="1600" dirty="0">
                <a:latin typeface=" Arial"/>
              </a:rPr>
              <a:t>Advisability and feasibility of establishing a digital engineering (DE) center of excellence (COE)</a:t>
            </a:r>
            <a:endParaRPr lang="en-US" sz="1600" dirty="0">
              <a:latin typeface=" Arial"/>
              <a:cs typeface="Calibri"/>
            </a:endParaRPr>
          </a:p>
          <a:p>
            <a:pPr marL="285750" indent="-285750">
              <a:buFont typeface="Arial" panose="020B0604020202020204" pitchFamily="34" charset="0"/>
              <a:buChar char="•"/>
            </a:pPr>
            <a:endParaRPr lang="en-US" sz="1600" dirty="0">
              <a:latin typeface=" Arial"/>
              <a:cs typeface="Calibri"/>
            </a:endParaRPr>
          </a:p>
          <a:p>
            <a:r>
              <a:rPr lang="en-US" sz="1600" b="1" dirty="0">
                <a:latin typeface=" Arial"/>
              </a:rPr>
              <a:t>Community Feedback, Industry is looking for (Surveys, Conferences):</a:t>
            </a:r>
            <a:endParaRPr lang="en-US" sz="1600" b="1" dirty="0">
              <a:latin typeface=" Arial"/>
              <a:cs typeface="Calibri"/>
            </a:endParaRPr>
          </a:p>
          <a:p>
            <a:pPr marL="118745" indent="-118745">
              <a:buFont typeface="Arial" panose="020B0604020202020204" pitchFamily="34" charset="0"/>
              <a:buChar char="•"/>
            </a:pPr>
            <a:r>
              <a:rPr lang="en-US" sz="1600" dirty="0">
                <a:latin typeface=" Arial"/>
              </a:rPr>
              <a:t>Exemplar Reference Implementation for a Digital Engineering Ecosystem</a:t>
            </a:r>
            <a:endParaRPr lang="en-US" sz="1600" dirty="0">
              <a:latin typeface=" Arial"/>
              <a:cs typeface="Calibri"/>
            </a:endParaRPr>
          </a:p>
          <a:p>
            <a:pPr marL="118745" indent="-118745">
              <a:buFont typeface="Arial" panose="020B0604020202020204" pitchFamily="34" charset="0"/>
              <a:buChar char="•"/>
            </a:pPr>
            <a:r>
              <a:rPr lang="en-US" sz="1600" dirty="0">
                <a:latin typeface=" Arial"/>
              </a:rPr>
              <a:t>Reference Architecture patterns</a:t>
            </a:r>
            <a:endParaRPr lang="en-US" sz="1600" dirty="0">
              <a:latin typeface=" Arial"/>
              <a:cs typeface="Calibri"/>
            </a:endParaRPr>
          </a:p>
          <a:p>
            <a:pPr marL="118745" indent="-118745">
              <a:buFont typeface="Arial" panose="020B0604020202020204" pitchFamily="34" charset="0"/>
              <a:buChar char="•"/>
            </a:pPr>
            <a:r>
              <a:rPr lang="en-US" sz="1600" dirty="0">
                <a:latin typeface=" Arial"/>
              </a:rPr>
              <a:t>Tailoring Digital Engineering based on program features</a:t>
            </a:r>
            <a:endParaRPr lang="en-US" sz="1600" dirty="0">
              <a:latin typeface=" Arial"/>
              <a:cs typeface="Calibri"/>
            </a:endParaRPr>
          </a:p>
        </p:txBody>
      </p:sp>
      <p:pic>
        <p:nvPicPr>
          <p:cNvPr id="4" name="Graphic 3" descr="Crawl with solid fill">
            <a:extLst>
              <a:ext uri="{FF2B5EF4-FFF2-40B4-BE49-F238E27FC236}">
                <a16:creationId xmlns:a16="http://schemas.microsoft.com/office/drawing/2014/main" id="{5EB00223-86F3-4FBE-39D2-5FF088A0FC6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9133" y="4710681"/>
            <a:ext cx="590638" cy="590638"/>
          </a:xfrm>
          <a:prstGeom prst="rect">
            <a:avLst/>
          </a:prstGeom>
        </p:spPr>
      </p:pic>
      <p:pic>
        <p:nvPicPr>
          <p:cNvPr id="7" name="Graphic 6" descr="Walk with solid fill">
            <a:extLst>
              <a:ext uri="{FF2B5EF4-FFF2-40B4-BE49-F238E27FC236}">
                <a16:creationId xmlns:a16="http://schemas.microsoft.com/office/drawing/2014/main" id="{141B93A7-1DE0-7979-FA51-2D11723BE6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98497" y="5044365"/>
            <a:ext cx="590638" cy="590638"/>
          </a:xfrm>
          <a:prstGeom prst="rect">
            <a:avLst/>
          </a:prstGeom>
        </p:spPr>
      </p:pic>
      <p:pic>
        <p:nvPicPr>
          <p:cNvPr id="10" name="Graphic 9" descr="Run with solid fill">
            <a:extLst>
              <a:ext uri="{FF2B5EF4-FFF2-40B4-BE49-F238E27FC236}">
                <a16:creationId xmlns:a16="http://schemas.microsoft.com/office/drawing/2014/main" id="{DC0D775F-B826-8310-DA43-C9DD54332E9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02142" y="4611621"/>
            <a:ext cx="590638" cy="590638"/>
          </a:xfrm>
          <a:prstGeom prst="rect">
            <a:avLst/>
          </a:prstGeom>
        </p:spPr>
      </p:pic>
      <p:sp>
        <p:nvSpPr>
          <p:cNvPr id="6" name="TextBox 5">
            <a:extLst>
              <a:ext uri="{FF2B5EF4-FFF2-40B4-BE49-F238E27FC236}">
                <a16:creationId xmlns:a16="http://schemas.microsoft.com/office/drawing/2014/main" id="{CF9F904F-7076-FCCE-6D55-2D55CDBAB547}"/>
              </a:ext>
            </a:extLst>
          </p:cNvPr>
          <p:cNvSpPr txBox="1"/>
          <p:nvPr/>
        </p:nvSpPr>
        <p:spPr>
          <a:xfrm>
            <a:off x="748268" y="5175860"/>
            <a:ext cx="697628" cy="2462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600">
                <a:cs typeface="Calibri"/>
              </a:rPr>
              <a:t>Criteria</a:t>
            </a:r>
            <a:endParaRPr lang="en-US" sz="1600"/>
          </a:p>
        </p:txBody>
      </p:sp>
      <p:sp>
        <p:nvSpPr>
          <p:cNvPr id="8" name="TextBox 7">
            <a:extLst>
              <a:ext uri="{FF2B5EF4-FFF2-40B4-BE49-F238E27FC236}">
                <a16:creationId xmlns:a16="http://schemas.microsoft.com/office/drawing/2014/main" id="{92019ECC-6627-1385-256D-022D3326E754}"/>
              </a:ext>
            </a:extLst>
          </p:cNvPr>
          <p:cNvSpPr txBox="1"/>
          <p:nvPr/>
        </p:nvSpPr>
        <p:spPr>
          <a:xfrm>
            <a:off x="1487530" y="5776126"/>
            <a:ext cx="1130638" cy="2462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600">
                <a:cs typeface="Calibri"/>
              </a:rPr>
              <a:t>"T" Shirt Size</a:t>
            </a:r>
          </a:p>
        </p:txBody>
      </p:sp>
      <p:sp>
        <p:nvSpPr>
          <p:cNvPr id="9" name="TextBox 8">
            <a:extLst>
              <a:ext uri="{FF2B5EF4-FFF2-40B4-BE49-F238E27FC236}">
                <a16:creationId xmlns:a16="http://schemas.microsoft.com/office/drawing/2014/main" id="{0AC16820-35DC-BAE5-AE18-3ACBA76BA7CD}"/>
              </a:ext>
            </a:extLst>
          </p:cNvPr>
          <p:cNvSpPr txBox="1"/>
          <p:nvPr/>
        </p:nvSpPr>
        <p:spPr>
          <a:xfrm>
            <a:off x="2467863" y="5304649"/>
            <a:ext cx="993334" cy="2462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600">
                <a:cs typeface="Calibri"/>
              </a:rPr>
              <a:t>List of Tools</a:t>
            </a:r>
            <a:endParaRPr lang="en-US" sz="1600"/>
          </a:p>
        </p:txBody>
      </p:sp>
      <p:pic>
        <p:nvPicPr>
          <p:cNvPr id="11" name="Picture 10">
            <a:extLst>
              <a:ext uri="{FF2B5EF4-FFF2-40B4-BE49-F238E27FC236}">
                <a16:creationId xmlns:a16="http://schemas.microsoft.com/office/drawing/2014/main" id="{DC4DB4CD-FAF4-33C1-3AD1-8F182E5915E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4300" y="1979673"/>
            <a:ext cx="2914800" cy="1101782"/>
          </a:xfrm>
          <a:prstGeom prst="rect">
            <a:avLst/>
          </a:prstGeom>
          <a:effectLst>
            <a:outerShdw blurRad="50800" dist="38100" dir="5400000" algn="t" rotWithShape="0">
              <a:prstClr val="black">
                <a:alpha val="40000"/>
              </a:prstClr>
            </a:outerShdw>
          </a:effectLst>
        </p:spPr>
      </p:pic>
      <p:sp>
        <p:nvSpPr>
          <p:cNvPr id="40" name="Oval 39">
            <a:extLst>
              <a:ext uri="{FF2B5EF4-FFF2-40B4-BE49-F238E27FC236}">
                <a16:creationId xmlns:a16="http://schemas.microsoft.com/office/drawing/2014/main" id="{BCE04F36-74CB-7211-6E81-C265221DD4E5}"/>
              </a:ext>
            </a:extLst>
          </p:cNvPr>
          <p:cNvSpPr/>
          <p:nvPr/>
        </p:nvSpPr>
        <p:spPr>
          <a:xfrm>
            <a:off x="742950" y="1149439"/>
            <a:ext cx="942975" cy="942975"/>
          </a:xfrm>
          <a:prstGeom prst="ellipse">
            <a:avLst/>
          </a:prstGeom>
          <a:gradFill flip="none" rotWithShape="1">
            <a:gsLst>
              <a:gs pos="0">
                <a:schemeClr val="accent1">
                  <a:lumMod val="5000"/>
                  <a:lumOff val="95000"/>
                </a:schemeClr>
              </a:gs>
              <a:gs pos="57000">
                <a:schemeClr val="accent6">
                  <a:lumMod val="60000"/>
                  <a:lumOff val="40000"/>
                </a:schemeClr>
              </a:gs>
              <a:gs pos="78000">
                <a:schemeClr val="accent6">
                  <a:lumMod val="40000"/>
                  <a:lumOff val="60000"/>
                </a:schemeClr>
              </a:gs>
              <a:gs pos="100000">
                <a:schemeClr val="accent6">
                  <a:lumMod val="20000"/>
                  <a:lumOff val="80000"/>
                </a:schemeClr>
              </a:gs>
            </a:gsLst>
            <a:path path="circle">
              <a:fillToRect l="100000" t="100000"/>
            </a:path>
            <a:tileRect r="-100000" b="-100000"/>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89FE39B-49AD-60F8-A748-6223CFBFCE13}"/>
              </a:ext>
            </a:extLst>
          </p:cNvPr>
          <p:cNvSpPr/>
          <p:nvPr/>
        </p:nvSpPr>
        <p:spPr>
          <a:xfrm>
            <a:off x="2362201" y="1168490"/>
            <a:ext cx="828674" cy="828674"/>
          </a:xfrm>
          <a:prstGeom prst="ellipse">
            <a:avLst/>
          </a:prstGeom>
          <a:gradFill>
            <a:gsLst>
              <a:gs pos="47000">
                <a:schemeClr val="accent5">
                  <a:lumMod val="20000"/>
                  <a:lumOff val="80000"/>
                </a:schemeClr>
              </a:gs>
              <a:gs pos="16000">
                <a:schemeClr val="accent1">
                  <a:lumMod val="5000"/>
                  <a:lumOff val="95000"/>
                </a:schemeClr>
              </a:gs>
              <a:gs pos="100000">
                <a:schemeClr val="accent5">
                  <a:lumMod val="75000"/>
                </a:schemeClr>
              </a:gs>
            </a:gsLst>
            <a:path path="circle">
              <a:fillToRect l="100000" t="100000"/>
            </a:path>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9024778E-6DA8-5046-68D6-FEE80FE1FBC9}"/>
              </a:ext>
            </a:extLst>
          </p:cNvPr>
          <p:cNvSpPr/>
          <p:nvPr/>
        </p:nvSpPr>
        <p:spPr>
          <a:xfrm>
            <a:off x="2657476" y="1892390"/>
            <a:ext cx="676274" cy="676274"/>
          </a:xfrm>
          <a:prstGeom prst="ellipse">
            <a:avLst/>
          </a:prstGeom>
          <a:gradFill>
            <a:gsLst>
              <a:gs pos="47000">
                <a:srgbClr val="FF9797"/>
              </a:gs>
              <a:gs pos="16000">
                <a:schemeClr val="accent1">
                  <a:lumMod val="5000"/>
                  <a:lumOff val="95000"/>
                </a:schemeClr>
              </a:gs>
              <a:gs pos="100000">
                <a:srgbClr val="C00000"/>
              </a:gs>
            </a:gsLst>
            <a:path path="circle">
              <a:fillToRect l="100000" t="100000"/>
            </a:path>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4EFEE8C1-E727-885F-A179-B25875091E95}"/>
              </a:ext>
            </a:extLst>
          </p:cNvPr>
          <p:cNvSpPr txBox="1"/>
          <p:nvPr/>
        </p:nvSpPr>
        <p:spPr>
          <a:xfrm>
            <a:off x="714112" y="1300219"/>
            <a:ext cx="825867" cy="437043"/>
          </a:xfrm>
          <a:prstGeom prst="rect">
            <a:avLst/>
          </a:prstGeom>
          <a:noFill/>
        </p:spPr>
        <p:txBody>
          <a:bodyPr wrap="none" rtlCol="0">
            <a:spAutoFit/>
          </a:bodyPr>
          <a:lstStyle/>
          <a:p>
            <a:pPr algn="ctr">
              <a:lnSpc>
                <a:spcPct val="80000"/>
              </a:lnSpc>
            </a:pPr>
            <a:r>
              <a:rPr lang="en-US" sz="1400" b="1"/>
              <a:t>GAO</a:t>
            </a:r>
          </a:p>
          <a:p>
            <a:pPr algn="ctr">
              <a:lnSpc>
                <a:spcPct val="80000"/>
              </a:lnSpc>
            </a:pPr>
            <a:r>
              <a:rPr lang="en-US" sz="1400" b="1" err="1"/>
              <a:t>Reco’s</a:t>
            </a:r>
            <a:r>
              <a:rPr lang="en-US" sz="1400" b="1"/>
              <a:t>.</a:t>
            </a:r>
          </a:p>
        </p:txBody>
      </p:sp>
      <p:sp>
        <p:nvSpPr>
          <p:cNvPr id="42" name="Oval 41">
            <a:extLst>
              <a:ext uri="{FF2B5EF4-FFF2-40B4-BE49-F238E27FC236}">
                <a16:creationId xmlns:a16="http://schemas.microsoft.com/office/drawing/2014/main" id="{4D105746-3DBE-4EED-5EB8-895AED10A990}"/>
              </a:ext>
            </a:extLst>
          </p:cNvPr>
          <p:cNvSpPr/>
          <p:nvPr/>
        </p:nvSpPr>
        <p:spPr>
          <a:xfrm>
            <a:off x="1466850" y="1549489"/>
            <a:ext cx="1076325" cy="1076325"/>
          </a:xfrm>
          <a:prstGeom prst="ellipse">
            <a:avLst/>
          </a:prstGeom>
          <a:gradFill>
            <a:gsLst>
              <a:gs pos="65000">
                <a:srgbClr val="D9ACE2"/>
              </a:gs>
              <a:gs pos="16000">
                <a:schemeClr val="accent1">
                  <a:lumMod val="5000"/>
                  <a:lumOff val="95000"/>
                </a:schemeClr>
              </a:gs>
              <a:gs pos="100000">
                <a:srgbClr val="C27AD0"/>
              </a:gs>
            </a:gsLst>
            <a:path path="circle">
              <a:fillToRect l="100000" t="100000"/>
            </a:path>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7DC94C8-23E2-4AC1-E805-07F457C1FFAA}"/>
              </a:ext>
            </a:extLst>
          </p:cNvPr>
          <p:cNvSpPr txBox="1"/>
          <p:nvPr/>
        </p:nvSpPr>
        <p:spPr>
          <a:xfrm>
            <a:off x="1275981" y="1873061"/>
            <a:ext cx="1221809" cy="437043"/>
          </a:xfrm>
          <a:prstGeom prst="rect">
            <a:avLst/>
          </a:prstGeom>
          <a:noFill/>
        </p:spPr>
        <p:txBody>
          <a:bodyPr wrap="none" rtlCol="0">
            <a:spAutoFit/>
          </a:bodyPr>
          <a:lstStyle/>
          <a:p>
            <a:pPr algn="ctr">
              <a:lnSpc>
                <a:spcPct val="80000"/>
              </a:lnSpc>
            </a:pPr>
            <a:r>
              <a:rPr lang="en-US" sz="1400" b="1"/>
              <a:t>Community</a:t>
            </a:r>
            <a:br>
              <a:rPr lang="en-US" sz="1400" b="1"/>
            </a:br>
            <a:r>
              <a:rPr lang="en-US" sz="1400" b="1"/>
              <a:t>Feedback</a:t>
            </a:r>
          </a:p>
        </p:txBody>
      </p:sp>
      <p:sp>
        <p:nvSpPr>
          <p:cNvPr id="48" name="TextBox 47">
            <a:extLst>
              <a:ext uri="{FF2B5EF4-FFF2-40B4-BE49-F238E27FC236}">
                <a16:creationId xmlns:a16="http://schemas.microsoft.com/office/drawing/2014/main" id="{0FCFD5A3-635B-16EA-85FD-E2004D1345F1}"/>
              </a:ext>
            </a:extLst>
          </p:cNvPr>
          <p:cNvSpPr txBox="1"/>
          <p:nvPr/>
        </p:nvSpPr>
        <p:spPr>
          <a:xfrm>
            <a:off x="2316423" y="1211671"/>
            <a:ext cx="853119" cy="609398"/>
          </a:xfrm>
          <a:prstGeom prst="rect">
            <a:avLst/>
          </a:prstGeom>
          <a:noFill/>
        </p:spPr>
        <p:txBody>
          <a:bodyPr wrap="none" rtlCol="0">
            <a:spAutoFit/>
          </a:bodyPr>
          <a:lstStyle/>
          <a:p>
            <a:pPr algn="ctr">
              <a:lnSpc>
                <a:spcPct val="80000"/>
              </a:lnSpc>
            </a:pPr>
            <a:r>
              <a:rPr lang="en-US" sz="1400" b="1"/>
              <a:t>HASC</a:t>
            </a:r>
            <a:br>
              <a:rPr lang="en-US" sz="1400" b="1"/>
            </a:br>
            <a:r>
              <a:rPr lang="en-US" sz="1400" b="1"/>
              <a:t>Rpt.</a:t>
            </a:r>
            <a:br>
              <a:rPr lang="en-US" sz="1400" b="1"/>
            </a:br>
            <a:r>
              <a:rPr lang="en-US" sz="1400" b="1"/>
              <a:t>DE COE</a:t>
            </a:r>
          </a:p>
        </p:txBody>
      </p:sp>
      <p:sp>
        <p:nvSpPr>
          <p:cNvPr id="49" name="TextBox 48">
            <a:extLst>
              <a:ext uri="{FF2B5EF4-FFF2-40B4-BE49-F238E27FC236}">
                <a16:creationId xmlns:a16="http://schemas.microsoft.com/office/drawing/2014/main" id="{236F2081-D3D5-7797-02A7-340DFCFDC0EC}"/>
              </a:ext>
            </a:extLst>
          </p:cNvPr>
          <p:cNvSpPr txBox="1"/>
          <p:nvPr/>
        </p:nvSpPr>
        <p:spPr>
          <a:xfrm>
            <a:off x="2540199" y="1986153"/>
            <a:ext cx="720070" cy="437043"/>
          </a:xfrm>
          <a:prstGeom prst="rect">
            <a:avLst/>
          </a:prstGeom>
          <a:noFill/>
        </p:spPr>
        <p:txBody>
          <a:bodyPr wrap="none" rtlCol="0">
            <a:spAutoFit/>
          </a:bodyPr>
          <a:lstStyle/>
          <a:p>
            <a:pPr algn="ctr">
              <a:lnSpc>
                <a:spcPct val="80000"/>
              </a:lnSpc>
            </a:pPr>
            <a:r>
              <a:rPr lang="en-US" sz="1400" b="1"/>
              <a:t>DoDI</a:t>
            </a:r>
            <a:br>
              <a:rPr lang="en-US" sz="1400" b="1"/>
            </a:br>
            <a:r>
              <a:rPr lang="en-US" sz="1400" b="1"/>
              <a:t>Policy</a:t>
            </a:r>
          </a:p>
        </p:txBody>
      </p:sp>
      <p:sp>
        <p:nvSpPr>
          <p:cNvPr id="51" name="TextBox 50">
            <a:extLst>
              <a:ext uri="{FF2B5EF4-FFF2-40B4-BE49-F238E27FC236}">
                <a16:creationId xmlns:a16="http://schemas.microsoft.com/office/drawing/2014/main" id="{9E2CCC31-59DE-1D00-2C1A-AEE6464804E7}"/>
              </a:ext>
            </a:extLst>
          </p:cNvPr>
          <p:cNvSpPr txBox="1"/>
          <p:nvPr/>
        </p:nvSpPr>
        <p:spPr>
          <a:xfrm rot="16200000">
            <a:off x="2557791" y="3485180"/>
            <a:ext cx="2253941" cy="344710"/>
          </a:xfrm>
          <a:prstGeom prst="rect">
            <a:avLst/>
          </a:prstGeom>
          <a:noFill/>
        </p:spPr>
        <p:txBody>
          <a:bodyPr wrap="square" rtlCol="0">
            <a:spAutoFit/>
          </a:bodyPr>
          <a:lstStyle/>
          <a:p>
            <a:pPr algn="ctr">
              <a:lnSpc>
                <a:spcPct val="80000"/>
              </a:lnSpc>
            </a:pPr>
            <a:r>
              <a:rPr lang="en-US" sz="2000" b="1"/>
              <a:t>DE Tool Guidance</a:t>
            </a:r>
          </a:p>
        </p:txBody>
      </p:sp>
      <p:sp>
        <p:nvSpPr>
          <p:cNvPr id="13" name="TextBox 12">
            <a:extLst>
              <a:ext uri="{FF2B5EF4-FFF2-40B4-BE49-F238E27FC236}">
                <a16:creationId xmlns:a16="http://schemas.microsoft.com/office/drawing/2014/main" id="{36360B5E-7ADE-6D39-5574-6113198FAD78}"/>
              </a:ext>
            </a:extLst>
          </p:cNvPr>
          <p:cNvSpPr txBox="1"/>
          <p:nvPr/>
        </p:nvSpPr>
        <p:spPr>
          <a:xfrm>
            <a:off x="3245100" y="6490870"/>
            <a:ext cx="5649685" cy="276999"/>
          </a:xfrm>
          <a:prstGeom prst="rect">
            <a:avLst/>
          </a:prstGeom>
          <a:noFill/>
        </p:spPr>
        <p:txBody>
          <a:bodyPr wrap="square">
            <a:spAutoFit/>
          </a:bodyPr>
          <a:lstStyle/>
          <a:p>
            <a:r>
              <a:rPr lang="en-US" sz="1200" dirty="0"/>
              <a:t>Distribution Statement A.  Approved for public release: distribution is unlimited.​</a:t>
            </a:r>
          </a:p>
        </p:txBody>
      </p:sp>
    </p:spTree>
    <p:extLst>
      <p:ext uri="{BB962C8B-B14F-4D97-AF65-F5344CB8AC3E}">
        <p14:creationId xmlns:p14="http://schemas.microsoft.com/office/powerpoint/2010/main" val="2026570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60566-A89A-46CF-B224-4784DD2AFCE7}"/>
              </a:ext>
            </a:extLst>
          </p:cNvPr>
          <p:cNvSpPr>
            <a:spLocks noGrp="1"/>
          </p:cNvSpPr>
          <p:nvPr>
            <p:ph type="title"/>
          </p:nvPr>
        </p:nvSpPr>
        <p:spPr>
          <a:xfrm>
            <a:off x="1227046" y="135169"/>
            <a:ext cx="10250444" cy="677002"/>
          </a:xfrm>
        </p:spPr>
        <p:txBody>
          <a:bodyPr>
            <a:normAutofit fontScale="90000"/>
          </a:bodyPr>
          <a:lstStyle/>
          <a:p>
            <a:r>
              <a:rPr lang="en-US"/>
              <a:t>Ecosystem Scoping ,Tracing &amp; Criteria Modeling (in CAMEO)</a:t>
            </a:r>
            <a:endParaRPr lang="en-US">
              <a:latin typeface="Franklin Gothic Medium Cond"/>
              <a:cs typeface="Arial"/>
            </a:endParaRPr>
          </a:p>
        </p:txBody>
      </p:sp>
      <p:sp>
        <p:nvSpPr>
          <p:cNvPr id="3" name="Slide Number Placeholder 2">
            <a:extLst>
              <a:ext uri="{FF2B5EF4-FFF2-40B4-BE49-F238E27FC236}">
                <a16:creationId xmlns:a16="http://schemas.microsoft.com/office/drawing/2014/main" id="{18650460-CAED-4A77-9D92-39ACDFFB40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9055-BB3B-499A-A3A3-E3150FA0171A}" type="slidenum">
              <a:rPr kumimoji="0" lang="en-US" sz="1000" b="0" i="0" u="none" strike="noStrike" kern="1200" cap="none" spc="0" normalizeH="0" baseline="0" noProof="0" smtClean="0">
                <a:ln>
                  <a:noFill/>
                </a:ln>
                <a:solidFill>
                  <a:srgbClr val="111C4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srgbClr val="111C4E"/>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82229183-C451-1E80-6444-4F91A281AFF3}"/>
              </a:ext>
            </a:extLst>
          </p:cNvPr>
          <p:cNvPicPr>
            <a:picLocks noChangeAspect="1"/>
          </p:cNvPicPr>
          <p:nvPr/>
        </p:nvPicPr>
        <p:blipFill>
          <a:blip r:embed="rId3"/>
          <a:stretch>
            <a:fillRect/>
          </a:stretch>
        </p:blipFill>
        <p:spPr>
          <a:xfrm>
            <a:off x="468314" y="1913880"/>
            <a:ext cx="1759674" cy="1759674"/>
          </a:xfrm>
          <a:prstGeom prst="rect">
            <a:avLst/>
          </a:prstGeom>
        </p:spPr>
      </p:pic>
      <p:pic>
        <p:nvPicPr>
          <p:cNvPr id="21" name="Picture 20">
            <a:extLst>
              <a:ext uri="{FF2B5EF4-FFF2-40B4-BE49-F238E27FC236}">
                <a16:creationId xmlns:a16="http://schemas.microsoft.com/office/drawing/2014/main" id="{5C760028-7B86-845F-D164-2BA98D4EC7B8}"/>
              </a:ext>
            </a:extLst>
          </p:cNvPr>
          <p:cNvPicPr>
            <a:picLocks noChangeAspect="1"/>
          </p:cNvPicPr>
          <p:nvPr/>
        </p:nvPicPr>
        <p:blipFill>
          <a:blip r:embed="rId4"/>
          <a:stretch>
            <a:fillRect/>
          </a:stretch>
        </p:blipFill>
        <p:spPr>
          <a:xfrm>
            <a:off x="2389766" y="5233519"/>
            <a:ext cx="1643445" cy="412535"/>
          </a:xfrm>
          <a:prstGeom prst="rect">
            <a:avLst/>
          </a:prstGeom>
          <a:ln>
            <a:solidFill>
              <a:schemeClr val="tx1"/>
            </a:solidFill>
          </a:ln>
        </p:spPr>
      </p:pic>
      <p:pic>
        <p:nvPicPr>
          <p:cNvPr id="28" name="Picture 10">
            <a:extLst>
              <a:ext uri="{FF2B5EF4-FFF2-40B4-BE49-F238E27FC236}">
                <a16:creationId xmlns:a16="http://schemas.microsoft.com/office/drawing/2014/main" id="{99DC6561-4C4D-6863-996B-6E642CA4431C}"/>
              </a:ext>
            </a:extLst>
          </p:cNvPr>
          <p:cNvPicPr>
            <a:picLocks noChangeAspect="1"/>
          </p:cNvPicPr>
          <p:nvPr/>
        </p:nvPicPr>
        <p:blipFill>
          <a:blip r:embed="rId5"/>
          <a:stretch>
            <a:fillRect/>
          </a:stretch>
        </p:blipFill>
        <p:spPr>
          <a:xfrm>
            <a:off x="2449834" y="3698246"/>
            <a:ext cx="1531239" cy="882095"/>
          </a:xfrm>
          <a:prstGeom prst="rect">
            <a:avLst/>
          </a:prstGeom>
        </p:spPr>
      </p:pic>
      <p:sp>
        <p:nvSpPr>
          <p:cNvPr id="23" name="TextBox 22">
            <a:extLst>
              <a:ext uri="{FF2B5EF4-FFF2-40B4-BE49-F238E27FC236}">
                <a16:creationId xmlns:a16="http://schemas.microsoft.com/office/drawing/2014/main" id="{9E52AFE2-9206-3043-DB69-79E06F8156C9}"/>
              </a:ext>
            </a:extLst>
          </p:cNvPr>
          <p:cNvSpPr txBox="1"/>
          <p:nvPr/>
        </p:nvSpPr>
        <p:spPr>
          <a:xfrm>
            <a:off x="2430405" y="4655788"/>
            <a:ext cx="1570096" cy="457048"/>
          </a:xfrm>
          <a:prstGeom prst="rect">
            <a:avLst/>
          </a:prstGeom>
          <a:noFill/>
        </p:spPr>
        <p:txBody>
          <a:bodyPr wrap="square" lIns="0" tIns="0" rIns="0" bIns="0" rtlCol="0" anchor="t">
            <a:spAutoFit/>
          </a:bodyPr>
          <a:lstStyle/>
          <a:p>
            <a:pPr algn="ctr">
              <a:lnSpc>
                <a:spcPct val="90000"/>
              </a:lnSpc>
            </a:pPr>
            <a:r>
              <a:rPr lang="en-US" sz="1100" b="1"/>
              <a:t>OUSD R&amp;E </a:t>
            </a:r>
            <a:endParaRPr lang="en-US" sz="1100" b="1">
              <a:cs typeface="Calibri"/>
            </a:endParaRPr>
          </a:p>
          <a:p>
            <a:pPr algn="ctr">
              <a:lnSpc>
                <a:spcPct val="90000"/>
              </a:lnSpc>
            </a:pPr>
            <a:r>
              <a:rPr lang="en-US" sz="1100" b="1"/>
              <a:t>DE Ecosystem </a:t>
            </a:r>
          </a:p>
          <a:p>
            <a:pPr algn="ctr">
              <a:lnSpc>
                <a:spcPct val="90000"/>
              </a:lnSpc>
            </a:pPr>
            <a:r>
              <a:rPr lang="en-US" sz="1100" b="1"/>
              <a:t>Generic Requirements</a:t>
            </a:r>
            <a:endParaRPr lang="en-US" sz="1100" b="1">
              <a:cs typeface="Calibri"/>
            </a:endParaRPr>
          </a:p>
        </p:txBody>
      </p:sp>
      <p:pic>
        <p:nvPicPr>
          <p:cNvPr id="17" name="Picture 6">
            <a:extLst>
              <a:ext uri="{FF2B5EF4-FFF2-40B4-BE49-F238E27FC236}">
                <a16:creationId xmlns:a16="http://schemas.microsoft.com/office/drawing/2014/main" id="{9AC50F23-61EA-3203-1BA9-456ECD071EA2}"/>
              </a:ext>
            </a:extLst>
          </p:cNvPr>
          <p:cNvPicPr>
            <a:picLocks noChangeAspect="1"/>
          </p:cNvPicPr>
          <p:nvPr/>
        </p:nvPicPr>
        <p:blipFill>
          <a:blip r:embed="rId6"/>
          <a:stretch>
            <a:fillRect/>
          </a:stretch>
        </p:blipFill>
        <p:spPr>
          <a:xfrm>
            <a:off x="2658543" y="2013857"/>
            <a:ext cx="1101848" cy="1596307"/>
          </a:xfrm>
          <a:prstGeom prst="rect">
            <a:avLst/>
          </a:prstGeom>
          <a:ln>
            <a:solidFill>
              <a:schemeClr val="tx1"/>
            </a:solidFill>
          </a:ln>
        </p:spPr>
      </p:pic>
      <p:sp>
        <p:nvSpPr>
          <p:cNvPr id="6" name="TextBox 5">
            <a:extLst>
              <a:ext uri="{FF2B5EF4-FFF2-40B4-BE49-F238E27FC236}">
                <a16:creationId xmlns:a16="http://schemas.microsoft.com/office/drawing/2014/main" id="{6858A480-42AD-9A59-C716-AE89ACD2CF19}"/>
              </a:ext>
            </a:extLst>
          </p:cNvPr>
          <p:cNvSpPr txBox="1"/>
          <p:nvPr/>
        </p:nvSpPr>
        <p:spPr>
          <a:xfrm>
            <a:off x="2559676" y="2536609"/>
            <a:ext cx="1260260" cy="332399"/>
          </a:xfrm>
          <a:prstGeom prst="rect">
            <a:avLst/>
          </a:prstGeom>
          <a:solidFill>
            <a:schemeClr val="bg1"/>
          </a:solidFill>
        </p:spPr>
        <p:txBody>
          <a:bodyPr wrap="square" lIns="0" tIns="0" rIns="0" bIns="0" rtlCol="0" anchor="t">
            <a:spAutoFit/>
          </a:bodyPr>
          <a:lstStyle/>
          <a:p>
            <a:pPr algn="ctr">
              <a:lnSpc>
                <a:spcPct val="90000"/>
              </a:lnSpc>
            </a:pPr>
            <a:r>
              <a:rPr lang="en-US" sz="1200" b="1"/>
              <a:t>OUSD R&amp;E DE Fundamentals</a:t>
            </a:r>
            <a:endParaRPr lang="en-US" sz="1200" b="1">
              <a:cs typeface="Calibri"/>
            </a:endParaRPr>
          </a:p>
        </p:txBody>
      </p:sp>
      <p:pic>
        <p:nvPicPr>
          <p:cNvPr id="10" name="Picture 9">
            <a:extLst>
              <a:ext uri="{FF2B5EF4-FFF2-40B4-BE49-F238E27FC236}">
                <a16:creationId xmlns:a16="http://schemas.microsoft.com/office/drawing/2014/main" id="{2C9374AB-D943-EAF0-F11F-A390454AE4EF}"/>
              </a:ext>
            </a:extLst>
          </p:cNvPr>
          <p:cNvPicPr>
            <a:picLocks noChangeAspect="1"/>
          </p:cNvPicPr>
          <p:nvPr/>
        </p:nvPicPr>
        <p:blipFill rotWithShape="1">
          <a:blip r:embed="rId7"/>
          <a:srcRect l="39885" t="24338" r="29120" b="9429"/>
          <a:stretch/>
        </p:blipFill>
        <p:spPr>
          <a:xfrm>
            <a:off x="562980" y="3823975"/>
            <a:ext cx="1475924" cy="1732163"/>
          </a:xfrm>
          <a:prstGeom prst="rect">
            <a:avLst/>
          </a:prstGeom>
        </p:spPr>
      </p:pic>
      <p:sp>
        <p:nvSpPr>
          <p:cNvPr id="8" name="Rectangle 7">
            <a:extLst>
              <a:ext uri="{FF2B5EF4-FFF2-40B4-BE49-F238E27FC236}">
                <a16:creationId xmlns:a16="http://schemas.microsoft.com/office/drawing/2014/main" id="{93DC563E-F1C0-C9AC-A7A7-0E2C5E084175}"/>
              </a:ext>
            </a:extLst>
          </p:cNvPr>
          <p:cNvSpPr/>
          <p:nvPr/>
        </p:nvSpPr>
        <p:spPr>
          <a:xfrm>
            <a:off x="556953" y="5582575"/>
            <a:ext cx="1487978"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1800" b="1">
                <a:solidFill>
                  <a:schemeClr val="tx1"/>
                </a:solidFill>
              </a:rPr>
              <a:t>DE Policy </a:t>
            </a:r>
          </a:p>
          <a:p>
            <a:pPr algn="ctr"/>
            <a:r>
              <a:rPr lang="en-US" sz="1800" b="1">
                <a:solidFill>
                  <a:schemeClr val="tx1"/>
                </a:solidFill>
              </a:rPr>
              <a:t>DODI 5000.97</a:t>
            </a:r>
          </a:p>
        </p:txBody>
      </p:sp>
      <p:sp>
        <p:nvSpPr>
          <p:cNvPr id="36" name="TextBox 35">
            <a:extLst>
              <a:ext uri="{FF2B5EF4-FFF2-40B4-BE49-F238E27FC236}">
                <a16:creationId xmlns:a16="http://schemas.microsoft.com/office/drawing/2014/main" id="{3D1236AC-3135-C3E8-51B8-3027AAEC50AE}"/>
              </a:ext>
            </a:extLst>
          </p:cNvPr>
          <p:cNvSpPr txBox="1"/>
          <p:nvPr/>
        </p:nvSpPr>
        <p:spPr>
          <a:xfrm>
            <a:off x="4758026" y="2641551"/>
            <a:ext cx="1715226" cy="600164"/>
          </a:xfrm>
          <a:prstGeom prst="rect">
            <a:avLst/>
          </a:prstGeom>
          <a:noFill/>
        </p:spPr>
        <p:txBody>
          <a:bodyPr wrap="square" rtlCol="0">
            <a:spAutoFit/>
          </a:bodyPr>
          <a:lstStyle/>
          <a:p>
            <a:pPr algn="ctr"/>
            <a:r>
              <a:rPr lang="en-US" sz="1100"/>
              <a:t>Computing Capacity   $$$$$$$$</a:t>
            </a:r>
          </a:p>
          <a:p>
            <a:pPr algn="ctr"/>
            <a:r>
              <a:rPr lang="en-US" sz="1100"/>
              <a:t>Users</a:t>
            </a:r>
          </a:p>
        </p:txBody>
      </p:sp>
      <p:grpSp>
        <p:nvGrpSpPr>
          <p:cNvPr id="9" name="Group 8"/>
          <p:cNvGrpSpPr/>
          <p:nvPr/>
        </p:nvGrpSpPr>
        <p:grpSpPr>
          <a:xfrm>
            <a:off x="4930172" y="2323724"/>
            <a:ext cx="2074022" cy="389749"/>
            <a:chOff x="5128287" y="1961230"/>
            <a:chExt cx="1182240" cy="389749"/>
          </a:xfrm>
        </p:grpSpPr>
        <p:sp>
          <p:nvSpPr>
            <p:cNvPr id="33" name="Arrow: Down 32">
              <a:extLst>
                <a:ext uri="{FF2B5EF4-FFF2-40B4-BE49-F238E27FC236}">
                  <a16:creationId xmlns:a16="http://schemas.microsoft.com/office/drawing/2014/main" id="{E92FDCB2-FF50-3FB3-BA3E-728EAFF4CFAF}"/>
                </a:ext>
              </a:extLst>
            </p:cNvPr>
            <p:cNvSpPr/>
            <p:nvPr/>
          </p:nvSpPr>
          <p:spPr>
            <a:xfrm rot="16200000">
              <a:off x="5526688" y="1567140"/>
              <a:ext cx="389749" cy="1177929"/>
            </a:xfrm>
            <a:prstGeom prst="downArrow">
              <a:avLst>
                <a:gd name="adj1" fmla="val 74336"/>
                <a:gd name="adj2" fmla="val 61604"/>
              </a:avLst>
            </a:prstGeom>
            <a:gradFill>
              <a:gsLst>
                <a:gs pos="0">
                  <a:schemeClr val="accent1">
                    <a:lumMod val="5000"/>
                    <a:lumOff val="95000"/>
                  </a:schemeClr>
                </a:gs>
                <a:gs pos="66000">
                  <a:schemeClr val="accent1">
                    <a:lumMod val="45000"/>
                    <a:lumOff val="55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3ED0CCB-C9B6-0527-CE3C-B45241046623}"/>
                </a:ext>
              </a:extLst>
            </p:cNvPr>
            <p:cNvSpPr txBox="1"/>
            <p:nvPr/>
          </p:nvSpPr>
          <p:spPr>
            <a:xfrm>
              <a:off x="5128287" y="2027352"/>
              <a:ext cx="494046" cy="307777"/>
            </a:xfrm>
            <a:prstGeom prst="rect">
              <a:avLst/>
            </a:prstGeom>
            <a:noFill/>
          </p:spPr>
          <p:txBody>
            <a:bodyPr wrap="none" rtlCol="0">
              <a:spAutoFit/>
            </a:bodyPr>
            <a:lstStyle/>
            <a:p>
              <a:r>
                <a:rPr lang="en-US" sz="1400" b="1"/>
                <a:t>Less</a:t>
              </a:r>
            </a:p>
          </p:txBody>
        </p:sp>
        <p:sp>
          <p:nvSpPr>
            <p:cNvPr id="5" name="TextBox 4">
              <a:extLst>
                <a:ext uri="{FF2B5EF4-FFF2-40B4-BE49-F238E27FC236}">
                  <a16:creationId xmlns:a16="http://schemas.microsoft.com/office/drawing/2014/main" id="{5E65A34D-3BB0-B9DA-7CB7-8D09067CF08A}"/>
                </a:ext>
              </a:extLst>
            </p:cNvPr>
            <p:cNvSpPr txBox="1"/>
            <p:nvPr/>
          </p:nvSpPr>
          <p:spPr>
            <a:xfrm>
              <a:off x="5630875" y="2027352"/>
              <a:ext cx="589841" cy="307777"/>
            </a:xfrm>
            <a:prstGeom prst="rect">
              <a:avLst/>
            </a:prstGeom>
            <a:noFill/>
          </p:spPr>
          <p:txBody>
            <a:bodyPr wrap="none" rtlCol="0">
              <a:spAutoFit/>
            </a:bodyPr>
            <a:lstStyle/>
            <a:p>
              <a:r>
                <a:rPr lang="en-US" sz="1400" b="1"/>
                <a:t>More</a:t>
              </a:r>
            </a:p>
          </p:txBody>
        </p:sp>
      </p:grpSp>
      <p:sp>
        <p:nvSpPr>
          <p:cNvPr id="44" name="Graphic 39" descr="Shirt with solid fill">
            <a:extLst>
              <a:ext uri="{FF2B5EF4-FFF2-40B4-BE49-F238E27FC236}">
                <a16:creationId xmlns:a16="http://schemas.microsoft.com/office/drawing/2014/main" id="{1464481D-980A-A681-9B40-1AE274B140AA}"/>
              </a:ext>
            </a:extLst>
          </p:cNvPr>
          <p:cNvSpPr/>
          <p:nvPr/>
        </p:nvSpPr>
        <p:spPr>
          <a:xfrm>
            <a:off x="5720922" y="3103146"/>
            <a:ext cx="924895" cy="730300"/>
          </a:xfrm>
          <a:custGeom>
            <a:avLst/>
            <a:gdLst>
              <a:gd name="connsiteX0" fmla="*/ 1234025 w 1241724"/>
              <a:gd name="connsiteY0" fmla="*/ 277265 h 1050540"/>
              <a:gd name="connsiteX1" fmla="*/ 1026799 w 1241724"/>
              <a:gd name="connsiteY1" fmla="*/ 83267 h 1050540"/>
              <a:gd name="connsiteX2" fmla="*/ 1006928 w 1241724"/>
              <a:gd name="connsiteY2" fmla="*/ 71058 h 1050540"/>
              <a:gd name="connsiteX3" fmla="*/ 813895 w 1241724"/>
              <a:gd name="connsiteY3" fmla="*/ 1870 h 1050540"/>
              <a:gd name="connsiteX4" fmla="*/ 784088 w 1241724"/>
              <a:gd name="connsiteY4" fmla="*/ 8653 h 1050540"/>
              <a:gd name="connsiteX5" fmla="*/ 620862 w 1241724"/>
              <a:gd name="connsiteY5" fmla="*/ 75128 h 1050540"/>
              <a:gd name="connsiteX6" fmla="*/ 457636 w 1241724"/>
              <a:gd name="connsiteY6" fmla="*/ 8653 h 1050540"/>
              <a:gd name="connsiteX7" fmla="*/ 427829 w 1241724"/>
              <a:gd name="connsiteY7" fmla="*/ 1870 h 1050540"/>
              <a:gd name="connsiteX8" fmla="*/ 234797 w 1241724"/>
              <a:gd name="connsiteY8" fmla="*/ 71058 h 1050540"/>
              <a:gd name="connsiteX9" fmla="*/ 214926 w 1241724"/>
              <a:gd name="connsiteY9" fmla="*/ 83267 h 1050540"/>
              <a:gd name="connsiteX10" fmla="*/ 7699 w 1241724"/>
              <a:gd name="connsiteY10" fmla="*/ 277265 h 1050540"/>
              <a:gd name="connsiteX11" fmla="*/ 10538 w 1241724"/>
              <a:gd name="connsiteY11" fmla="*/ 317963 h 1050540"/>
              <a:gd name="connsiteX12" fmla="*/ 200732 w 1241724"/>
              <a:gd name="connsiteY12" fmla="*/ 454982 h 1050540"/>
              <a:gd name="connsiteX13" fmla="*/ 237635 w 1241724"/>
              <a:gd name="connsiteY13" fmla="*/ 453626 h 1050540"/>
              <a:gd name="connsiteX14" fmla="*/ 308603 w 1241724"/>
              <a:gd name="connsiteY14" fmla="*/ 389864 h 1050540"/>
              <a:gd name="connsiteX15" fmla="*/ 308603 w 1241724"/>
              <a:gd name="connsiteY15" fmla="*/ 1050540 h 1050540"/>
              <a:gd name="connsiteX16" fmla="*/ 933121 w 1241724"/>
              <a:gd name="connsiteY16" fmla="*/ 1050540 h 1050540"/>
              <a:gd name="connsiteX17" fmla="*/ 933121 w 1241724"/>
              <a:gd name="connsiteY17" fmla="*/ 391221 h 1050540"/>
              <a:gd name="connsiteX18" fmla="*/ 1004089 w 1241724"/>
              <a:gd name="connsiteY18" fmla="*/ 454982 h 1050540"/>
              <a:gd name="connsiteX19" fmla="*/ 1040992 w 1241724"/>
              <a:gd name="connsiteY19" fmla="*/ 456339 h 1050540"/>
              <a:gd name="connsiteX20" fmla="*/ 1231186 w 1241724"/>
              <a:gd name="connsiteY20" fmla="*/ 317963 h 1050540"/>
              <a:gd name="connsiteX21" fmla="*/ 1234025 w 1241724"/>
              <a:gd name="connsiteY21" fmla="*/ 277265 h 105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41724" h="1050540">
                <a:moveTo>
                  <a:pt x="1234025" y="277265"/>
                </a:moveTo>
                <a:lnTo>
                  <a:pt x="1026799" y="83267"/>
                </a:lnTo>
                <a:cubicBezTo>
                  <a:pt x="1021121" y="77841"/>
                  <a:pt x="1014024" y="73771"/>
                  <a:pt x="1006928" y="71058"/>
                </a:cubicBezTo>
                <a:lnTo>
                  <a:pt x="813895" y="1870"/>
                </a:lnTo>
                <a:cubicBezTo>
                  <a:pt x="803959" y="-2200"/>
                  <a:pt x="791185" y="513"/>
                  <a:pt x="784088" y="8653"/>
                </a:cubicBezTo>
                <a:cubicBezTo>
                  <a:pt x="742927" y="49352"/>
                  <a:pt x="684733" y="75128"/>
                  <a:pt x="620862" y="75128"/>
                </a:cubicBezTo>
                <a:cubicBezTo>
                  <a:pt x="556991" y="75128"/>
                  <a:pt x="498797" y="49352"/>
                  <a:pt x="457636" y="8653"/>
                </a:cubicBezTo>
                <a:cubicBezTo>
                  <a:pt x="450539" y="513"/>
                  <a:pt x="437765" y="-843"/>
                  <a:pt x="427829" y="1870"/>
                </a:cubicBezTo>
                <a:lnTo>
                  <a:pt x="234797" y="71058"/>
                </a:lnTo>
                <a:cubicBezTo>
                  <a:pt x="227700" y="73771"/>
                  <a:pt x="220603" y="77841"/>
                  <a:pt x="214926" y="83267"/>
                </a:cubicBezTo>
                <a:lnTo>
                  <a:pt x="7699" y="277265"/>
                </a:lnTo>
                <a:cubicBezTo>
                  <a:pt x="-3655" y="289474"/>
                  <a:pt x="-2236" y="308467"/>
                  <a:pt x="10538" y="317963"/>
                </a:cubicBezTo>
                <a:lnTo>
                  <a:pt x="200732" y="454982"/>
                </a:lnTo>
                <a:cubicBezTo>
                  <a:pt x="212087" y="463122"/>
                  <a:pt x="227700" y="463122"/>
                  <a:pt x="237635" y="453626"/>
                </a:cubicBezTo>
                <a:lnTo>
                  <a:pt x="308603" y="389864"/>
                </a:lnTo>
                <a:lnTo>
                  <a:pt x="308603" y="1050540"/>
                </a:lnTo>
                <a:lnTo>
                  <a:pt x="933121" y="1050540"/>
                </a:lnTo>
                <a:lnTo>
                  <a:pt x="933121" y="391221"/>
                </a:lnTo>
                <a:lnTo>
                  <a:pt x="1004089" y="454982"/>
                </a:lnTo>
                <a:cubicBezTo>
                  <a:pt x="1014024" y="464479"/>
                  <a:pt x="1031057" y="464479"/>
                  <a:pt x="1040992" y="456339"/>
                </a:cubicBezTo>
                <a:lnTo>
                  <a:pt x="1231186" y="317963"/>
                </a:lnTo>
                <a:cubicBezTo>
                  <a:pt x="1243961" y="308467"/>
                  <a:pt x="1245380" y="289474"/>
                  <a:pt x="1234025" y="277265"/>
                </a:cubicBezTo>
                <a:close/>
              </a:path>
            </a:pathLst>
          </a:custGeom>
          <a:solidFill>
            <a:srgbClr val="0070C0"/>
          </a:solidFill>
          <a:ln w="8837" cap="flat">
            <a:solidFill>
              <a:schemeClr val="tx1"/>
            </a:solidFill>
            <a:prstDash val="solid"/>
            <a:miter/>
          </a:ln>
        </p:spPr>
        <p:txBody>
          <a:bodyPr rtlCol="0" anchor="ctr"/>
          <a:lstStyle/>
          <a:p>
            <a:endParaRPr lang="en-US"/>
          </a:p>
        </p:txBody>
      </p:sp>
      <p:sp>
        <p:nvSpPr>
          <p:cNvPr id="42" name="TextBox 41">
            <a:extLst>
              <a:ext uri="{FF2B5EF4-FFF2-40B4-BE49-F238E27FC236}">
                <a16:creationId xmlns:a16="http://schemas.microsoft.com/office/drawing/2014/main" id="{AEF63121-2B6B-931C-0AA9-0925999F314C}"/>
              </a:ext>
            </a:extLst>
          </p:cNvPr>
          <p:cNvSpPr txBox="1"/>
          <p:nvPr/>
        </p:nvSpPr>
        <p:spPr>
          <a:xfrm>
            <a:off x="6131207" y="3400346"/>
            <a:ext cx="101490" cy="267445"/>
          </a:xfrm>
          <a:prstGeom prst="rect">
            <a:avLst/>
          </a:prstGeom>
          <a:noFill/>
        </p:spPr>
        <p:txBody>
          <a:bodyPr wrap="none" lIns="0" tIns="0" rIns="0" bIns="0" rtlCol="0">
            <a:spAutoFit/>
          </a:bodyPr>
          <a:lstStyle/>
          <a:p>
            <a:pPr algn="ctr"/>
            <a:r>
              <a:rPr lang="en-US" sz="2500" b="1">
                <a:solidFill>
                  <a:schemeClr val="bg1"/>
                </a:solidFill>
              </a:rPr>
              <a:t>L</a:t>
            </a:r>
          </a:p>
        </p:txBody>
      </p:sp>
      <p:pic>
        <p:nvPicPr>
          <p:cNvPr id="37" name="Graphic 36" descr="Shirt with solid fill">
            <a:extLst>
              <a:ext uri="{FF2B5EF4-FFF2-40B4-BE49-F238E27FC236}">
                <a16:creationId xmlns:a16="http://schemas.microsoft.com/office/drawing/2014/main" id="{4548D514-FC28-AAA2-BD49-176DA65589C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93160" y="3168506"/>
            <a:ext cx="821982" cy="725401"/>
          </a:xfrm>
          <a:prstGeom prst="rect">
            <a:avLst/>
          </a:prstGeom>
          <a:effectLst/>
        </p:spPr>
      </p:pic>
      <p:sp>
        <p:nvSpPr>
          <p:cNvPr id="38" name="TextBox 37">
            <a:extLst>
              <a:ext uri="{FF2B5EF4-FFF2-40B4-BE49-F238E27FC236}">
                <a16:creationId xmlns:a16="http://schemas.microsoft.com/office/drawing/2014/main" id="{590AEA5A-3342-6DE1-E55D-0E6DC0EB669F}"/>
              </a:ext>
            </a:extLst>
          </p:cNvPr>
          <p:cNvSpPr txBox="1"/>
          <p:nvPr/>
        </p:nvSpPr>
        <p:spPr>
          <a:xfrm>
            <a:off x="5685279" y="3510611"/>
            <a:ext cx="229230" cy="307777"/>
          </a:xfrm>
          <a:prstGeom prst="rect">
            <a:avLst/>
          </a:prstGeom>
          <a:noFill/>
        </p:spPr>
        <p:txBody>
          <a:bodyPr wrap="none" lIns="0" tIns="0" rIns="0" bIns="0" rtlCol="0">
            <a:spAutoFit/>
          </a:bodyPr>
          <a:lstStyle/>
          <a:p>
            <a:pPr algn="ctr"/>
            <a:r>
              <a:rPr lang="en-US" sz="2000" b="1"/>
              <a:t>M</a:t>
            </a:r>
          </a:p>
        </p:txBody>
      </p:sp>
      <p:pic>
        <p:nvPicPr>
          <p:cNvPr id="12" name="Graphic 11" descr="Shirt with solid fill">
            <a:extLst>
              <a:ext uri="{FF2B5EF4-FFF2-40B4-BE49-F238E27FC236}">
                <a16:creationId xmlns:a16="http://schemas.microsoft.com/office/drawing/2014/main" id="{00D411FA-F129-D942-7FD4-25EB39FF9EF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79688" y="3314946"/>
            <a:ext cx="610405" cy="569691"/>
          </a:xfrm>
          <a:prstGeom prst="rect">
            <a:avLst/>
          </a:prstGeom>
          <a:effectLst/>
        </p:spPr>
      </p:pic>
      <p:sp>
        <p:nvSpPr>
          <p:cNvPr id="27" name="TextBox 26">
            <a:extLst>
              <a:ext uri="{FF2B5EF4-FFF2-40B4-BE49-F238E27FC236}">
                <a16:creationId xmlns:a16="http://schemas.microsoft.com/office/drawing/2014/main" id="{5C7DF120-9748-A9C9-3531-7F0DF05D1031}"/>
              </a:ext>
            </a:extLst>
          </p:cNvPr>
          <p:cNvSpPr txBox="1"/>
          <p:nvPr/>
        </p:nvSpPr>
        <p:spPr>
          <a:xfrm>
            <a:off x="5382473" y="3485226"/>
            <a:ext cx="161903" cy="307777"/>
          </a:xfrm>
          <a:prstGeom prst="rect">
            <a:avLst/>
          </a:prstGeom>
          <a:noFill/>
        </p:spPr>
        <p:txBody>
          <a:bodyPr wrap="none" lIns="0" tIns="0" rIns="0" bIns="0" rtlCol="0">
            <a:spAutoFit/>
          </a:bodyPr>
          <a:lstStyle/>
          <a:p>
            <a:pPr algn="ctr"/>
            <a:r>
              <a:rPr lang="en-US" sz="2000" b="1"/>
              <a:t>S</a:t>
            </a:r>
          </a:p>
        </p:txBody>
      </p:sp>
      <p:sp>
        <p:nvSpPr>
          <p:cNvPr id="46" name="TextBox 45">
            <a:extLst>
              <a:ext uri="{FF2B5EF4-FFF2-40B4-BE49-F238E27FC236}">
                <a16:creationId xmlns:a16="http://schemas.microsoft.com/office/drawing/2014/main" id="{21AD62E2-4870-192D-BF67-F54600A8A3A4}"/>
              </a:ext>
            </a:extLst>
          </p:cNvPr>
          <p:cNvSpPr txBox="1"/>
          <p:nvPr/>
        </p:nvSpPr>
        <p:spPr>
          <a:xfrm>
            <a:off x="4431591" y="4139527"/>
            <a:ext cx="2717004" cy="954107"/>
          </a:xfrm>
          <a:prstGeom prst="rect">
            <a:avLst/>
          </a:prstGeom>
          <a:noFill/>
          <a:ln w="28575">
            <a:solidFill>
              <a:srgbClr val="0070C0"/>
            </a:solidFill>
          </a:ln>
        </p:spPr>
        <p:txBody>
          <a:bodyPr wrap="square" rtlCol="0">
            <a:spAutoFit/>
          </a:bodyPr>
          <a:lstStyle/>
          <a:p>
            <a:pPr marL="285750" indent="-285750">
              <a:buFont typeface="Arial" panose="020B0604020202020204" pitchFamily="34" charset="0"/>
              <a:buChar char="•"/>
            </a:pPr>
            <a:r>
              <a:rPr lang="en-US" sz="1400" b="1" dirty="0"/>
              <a:t>Baseline Sizing parameters</a:t>
            </a:r>
          </a:p>
          <a:p>
            <a:pPr marL="285750" indent="-285750">
              <a:buFont typeface="Arial" panose="020B0604020202020204" pitchFamily="34" charset="0"/>
              <a:buChar char="•"/>
            </a:pPr>
            <a:r>
              <a:rPr lang="en-US" sz="1400" b="1" dirty="0"/>
              <a:t>Generic DE Tools Selection Criteria</a:t>
            </a:r>
          </a:p>
        </p:txBody>
      </p:sp>
      <p:pic>
        <p:nvPicPr>
          <p:cNvPr id="39" name="Picture 38">
            <a:extLst>
              <a:ext uri="{FF2B5EF4-FFF2-40B4-BE49-F238E27FC236}">
                <a16:creationId xmlns:a16="http://schemas.microsoft.com/office/drawing/2014/main" id="{4E6E2CC6-738A-8E5E-DBCE-438131DB1D34}"/>
              </a:ext>
            </a:extLst>
          </p:cNvPr>
          <p:cNvPicPr>
            <a:picLocks noChangeAspect="1"/>
          </p:cNvPicPr>
          <p:nvPr/>
        </p:nvPicPr>
        <p:blipFill rotWithShape="1">
          <a:blip r:embed="rId12"/>
          <a:srcRect l="190" r="26064" b="22543"/>
          <a:stretch/>
        </p:blipFill>
        <p:spPr>
          <a:xfrm>
            <a:off x="8245488" y="1955818"/>
            <a:ext cx="3557324" cy="3736314"/>
          </a:xfrm>
          <a:prstGeom prst="rect">
            <a:avLst/>
          </a:prstGeom>
        </p:spPr>
      </p:pic>
      <p:sp>
        <p:nvSpPr>
          <p:cNvPr id="40" name="Rectangle 39">
            <a:extLst>
              <a:ext uri="{FF2B5EF4-FFF2-40B4-BE49-F238E27FC236}">
                <a16:creationId xmlns:a16="http://schemas.microsoft.com/office/drawing/2014/main" id="{93DC563E-F1C0-C9AC-A7A7-0E2C5E084175}"/>
              </a:ext>
            </a:extLst>
          </p:cNvPr>
          <p:cNvSpPr/>
          <p:nvPr/>
        </p:nvSpPr>
        <p:spPr>
          <a:xfrm>
            <a:off x="8727457" y="1409062"/>
            <a:ext cx="2749839"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US" sz="2000" b="1">
                <a:solidFill>
                  <a:srgbClr val="0070C0"/>
                </a:solidFill>
              </a:rPr>
              <a:t>DETECT Reference Model</a:t>
            </a:r>
          </a:p>
        </p:txBody>
      </p:sp>
      <p:sp>
        <p:nvSpPr>
          <p:cNvPr id="43" name="Rectangle 42">
            <a:extLst>
              <a:ext uri="{FF2B5EF4-FFF2-40B4-BE49-F238E27FC236}">
                <a16:creationId xmlns:a16="http://schemas.microsoft.com/office/drawing/2014/main" id="{93DC563E-F1C0-C9AC-A7A7-0E2C5E084175}"/>
              </a:ext>
            </a:extLst>
          </p:cNvPr>
          <p:cNvSpPr/>
          <p:nvPr/>
        </p:nvSpPr>
        <p:spPr>
          <a:xfrm>
            <a:off x="1919022" y="1453204"/>
            <a:ext cx="4927615"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US" sz="2000" b="1">
                <a:solidFill>
                  <a:srgbClr val="0070C0"/>
                </a:solidFill>
              </a:rPr>
              <a:t>DETECT Underlying ASOT for our Data Schema</a:t>
            </a:r>
          </a:p>
        </p:txBody>
      </p:sp>
      <p:cxnSp>
        <p:nvCxnSpPr>
          <p:cNvPr id="15" name="Straight Connector 14"/>
          <p:cNvCxnSpPr/>
          <p:nvPr/>
        </p:nvCxnSpPr>
        <p:spPr>
          <a:xfrm>
            <a:off x="4315806" y="1955818"/>
            <a:ext cx="19136" cy="3812500"/>
          </a:xfrm>
          <a:prstGeom prst="line">
            <a:avLst/>
          </a:prstGeom>
        </p:spPr>
        <p:style>
          <a:lnRef idx="1">
            <a:schemeClr val="accent1"/>
          </a:lnRef>
          <a:fillRef idx="0">
            <a:schemeClr val="accent1"/>
          </a:fillRef>
          <a:effectRef idx="0">
            <a:schemeClr val="accent1"/>
          </a:effectRef>
          <a:fontRef idx="minor">
            <a:schemeClr val="tx1"/>
          </a:fontRef>
        </p:style>
      </p:cxnSp>
      <p:sp>
        <p:nvSpPr>
          <p:cNvPr id="18" name="Isosceles Triangle 17"/>
          <p:cNvSpPr/>
          <p:nvPr/>
        </p:nvSpPr>
        <p:spPr>
          <a:xfrm rot="5400000">
            <a:off x="6633312" y="3501940"/>
            <a:ext cx="2304558" cy="373900"/>
          </a:xfrm>
          <a:prstGeom prst="triangle">
            <a:avLst/>
          </a:prstGeom>
          <a:gradFill flip="none" rotWithShape="0">
            <a:gsLst>
              <a:gs pos="0">
                <a:schemeClr val="accent1">
                  <a:lumMod val="5000"/>
                  <a:lumOff val="95000"/>
                </a:schemeClr>
              </a:gs>
              <a:gs pos="64000">
                <a:schemeClr val="accent1">
                  <a:lumMod val="45000"/>
                  <a:lumOff val="55000"/>
                </a:schemeClr>
              </a:gs>
              <a:gs pos="100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83438EF-8215-DE5B-1536-742EE6073B10}"/>
              </a:ext>
            </a:extLst>
          </p:cNvPr>
          <p:cNvSpPr txBox="1"/>
          <p:nvPr/>
        </p:nvSpPr>
        <p:spPr>
          <a:xfrm>
            <a:off x="3357109" y="6442877"/>
            <a:ext cx="5649685" cy="276999"/>
          </a:xfrm>
          <a:prstGeom prst="rect">
            <a:avLst/>
          </a:prstGeom>
          <a:noFill/>
        </p:spPr>
        <p:txBody>
          <a:bodyPr wrap="square">
            <a:spAutoFit/>
          </a:bodyPr>
          <a:lstStyle/>
          <a:p>
            <a:r>
              <a:rPr lang="en-US" sz="1200" dirty="0"/>
              <a:t>Distribution Statement A.  Approved for public release: distribution is unlimited.​</a:t>
            </a:r>
          </a:p>
        </p:txBody>
      </p:sp>
    </p:spTree>
    <p:extLst>
      <p:ext uri="{BB962C8B-B14F-4D97-AF65-F5344CB8AC3E}">
        <p14:creationId xmlns:p14="http://schemas.microsoft.com/office/powerpoint/2010/main" val="1675883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D4F0A-B6C5-69C5-3D9B-A46DC4851D33}"/>
              </a:ext>
            </a:extLst>
          </p:cNvPr>
          <p:cNvSpPr>
            <a:spLocks noGrp="1"/>
          </p:cNvSpPr>
          <p:nvPr>
            <p:ph type="title"/>
          </p:nvPr>
        </p:nvSpPr>
        <p:spPr>
          <a:xfrm>
            <a:off x="2258655" y="0"/>
            <a:ext cx="8712200" cy="841248"/>
          </a:xfrm>
        </p:spPr>
        <p:txBody>
          <a:bodyPr/>
          <a:lstStyle/>
          <a:p>
            <a:r>
              <a:rPr lang="en-US">
                <a:latin typeface="Franklin Gothic Medium Cond"/>
                <a:cs typeface="Arial"/>
              </a:rPr>
              <a:t>Digital Engineering Technology considerations for Training and Maintenance</a:t>
            </a:r>
            <a:endParaRPr lang="en-US"/>
          </a:p>
        </p:txBody>
      </p:sp>
      <p:sp>
        <p:nvSpPr>
          <p:cNvPr id="3" name="Content Placeholder 2">
            <a:extLst>
              <a:ext uri="{FF2B5EF4-FFF2-40B4-BE49-F238E27FC236}">
                <a16:creationId xmlns:a16="http://schemas.microsoft.com/office/drawing/2014/main" id="{E05F0E5A-9624-A260-9F8E-DDC559C6E0B4}"/>
              </a:ext>
            </a:extLst>
          </p:cNvPr>
          <p:cNvSpPr>
            <a:spLocks noGrp="1"/>
          </p:cNvSpPr>
          <p:nvPr>
            <p:ph idx="1"/>
          </p:nvPr>
        </p:nvSpPr>
        <p:spPr>
          <a:xfrm>
            <a:off x="6822360" y="1013442"/>
            <a:ext cx="5186572" cy="4924425"/>
          </a:xfrm>
        </p:spPr>
        <p:txBody>
          <a:bodyPr vert="horz" wrap="square" lIns="0" tIns="0" rIns="0" bIns="0" rtlCol="0" anchor="t">
            <a:spAutoFit/>
          </a:bodyPr>
          <a:lstStyle/>
          <a:p>
            <a:pPr rtl="0"/>
            <a:r>
              <a:rPr lang="en-US" sz="1600" b="1" dirty="0">
                <a:latin typeface=" Arial"/>
              </a:rPr>
              <a:t>Training </a:t>
            </a:r>
          </a:p>
          <a:p>
            <a:pPr marL="461963" lvl="1" indent="-174625"/>
            <a:r>
              <a:rPr lang="en-US" sz="1100" b="1" dirty="0">
                <a:latin typeface=" Arial"/>
              </a:rPr>
              <a:t>Simulation and Virtual Reality: </a:t>
            </a:r>
            <a:r>
              <a:rPr lang="en-US" sz="1100" dirty="0">
                <a:latin typeface=" Arial"/>
              </a:rPr>
              <a:t>Creating realistic simulations and virtual environments to train personnel in a safe and controlled setting providing  hands-on training without the need for physical equipment.</a:t>
            </a:r>
          </a:p>
          <a:p>
            <a:pPr marL="461963" lvl="1" indent="-174625"/>
            <a:r>
              <a:rPr lang="en-US" sz="1100" b="1" dirty="0">
                <a:latin typeface=" Arial"/>
              </a:rPr>
              <a:t>Data-Driven Learning:</a:t>
            </a:r>
            <a:r>
              <a:rPr lang="en-US" sz="1100" dirty="0">
                <a:latin typeface=" Arial"/>
              </a:rPr>
              <a:t> Utilizing data analytics to track and assess trainee performance, providing customized feedback and optimizing training programs in real-time.</a:t>
            </a:r>
          </a:p>
          <a:p>
            <a:pPr marL="461963" lvl="1" indent="-174625"/>
            <a:r>
              <a:rPr lang="en-US" sz="1100" b="1" dirty="0">
                <a:latin typeface=" Arial"/>
              </a:rPr>
              <a:t>Remote Learning:</a:t>
            </a:r>
            <a:r>
              <a:rPr lang="en-US" sz="1100" dirty="0">
                <a:latin typeface=" Arial"/>
              </a:rPr>
              <a:t> Facilitating remote and asynchronous training through online platforms, enabling continuous learning and reducing geographical constraints.</a:t>
            </a:r>
          </a:p>
          <a:p>
            <a:pPr marL="461963" lvl="1" indent="-174625"/>
            <a:r>
              <a:rPr lang="en-US" sz="1100" b="1" dirty="0">
                <a:latin typeface=" Arial"/>
              </a:rPr>
              <a:t>Interactive Manuals:</a:t>
            </a:r>
            <a:r>
              <a:rPr lang="en-US" sz="1100" dirty="0">
                <a:latin typeface=" Arial"/>
              </a:rPr>
              <a:t> Replacing traditional paper manuals with digital, interactive guides that are more accessible, searchable, and adaptable to different skill levels.</a:t>
            </a:r>
          </a:p>
          <a:p>
            <a:pPr>
              <a:lnSpc>
                <a:spcPct val="120000"/>
              </a:lnSpc>
            </a:pPr>
            <a:r>
              <a:rPr lang="en-US" sz="1600" b="1" dirty="0">
                <a:latin typeface=" Arial"/>
              </a:rPr>
              <a:t>Maintenance</a:t>
            </a:r>
          </a:p>
          <a:p>
            <a:pPr marL="461963" lvl="1" indent="-174625"/>
            <a:r>
              <a:rPr lang="en-US" sz="1100" b="1" dirty="0">
                <a:latin typeface=" Arial"/>
              </a:rPr>
              <a:t>Predictive Maintenance:</a:t>
            </a:r>
            <a:r>
              <a:rPr lang="en-US" sz="1100" dirty="0">
                <a:latin typeface=" Arial"/>
              </a:rPr>
              <a:t> Using data analytics, sensors, and machine learning to predict equipment failures and schedule maintenance proactively, reducing downtime and costs.</a:t>
            </a:r>
          </a:p>
          <a:p>
            <a:pPr marL="461963" lvl="1" indent="-174625"/>
            <a:r>
              <a:rPr lang="en-US" sz="1100" b="1" dirty="0">
                <a:latin typeface=" Arial"/>
              </a:rPr>
              <a:t>Digital Twins:</a:t>
            </a:r>
            <a:r>
              <a:rPr lang="en-US" sz="1100" dirty="0">
                <a:latin typeface=" Arial"/>
              </a:rPr>
              <a:t> Creating digital replicas (digital twins) of physical assets or systems to monitor their real-time performance, enabling more effective maintenance strategies.</a:t>
            </a:r>
          </a:p>
          <a:p>
            <a:pPr marL="461963" lvl="1" indent="-174625"/>
            <a:r>
              <a:rPr lang="en-US" sz="1100" b="1" dirty="0">
                <a:latin typeface=" Arial"/>
              </a:rPr>
              <a:t>Augmented Reality (AR):</a:t>
            </a:r>
            <a:r>
              <a:rPr lang="en-US" sz="1100" dirty="0">
                <a:latin typeface=" Arial"/>
              </a:rPr>
              <a:t> Providing maintenance personnel with AR-based tools and information overlays, enhancing their ability to diagnose and repair equipment on-site.</a:t>
            </a:r>
          </a:p>
          <a:p>
            <a:pPr marL="461963" lvl="1" indent="-174625"/>
            <a:r>
              <a:rPr lang="en-US" sz="1100" b="1" dirty="0">
                <a:latin typeface=" Arial"/>
              </a:rPr>
              <a:t>Documentation and Records:</a:t>
            </a:r>
            <a:r>
              <a:rPr lang="en-US" sz="1100" dirty="0">
                <a:latin typeface=" Arial"/>
              </a:rPr>
              <a:t> Digitizing maintenance records, service manuals, and asset histories for easier access and analysis, aiding in decision-making and compliance.</a:t>
            </a:r>
          </a:p>
        </p:txBody>
      </p:sp>
      <p:sp>
        <p:nvSpPr>
          <p:cNvPr id="8" name="TextBox 7">
            <a:extLst>
              <a:ext uri="{FF2B5EF4-FFF2-40B4-BE49-F238E27FC236}">
                <a16:creationId xmlns:a16="http://schemas.microsoft.com/office/drawing/2014/main" id="{580CA3D4-BA3E-5195-DA39-404610A0A615}"/>
              </a:ext>
            </a:extLst>
          </p:cNvPr>
          <p:cNvSpPr txBox="1"/>
          <p:nvPr/>
        </p:nvSpPr>
        <p:spPr>
          <a:xfrm>
            <a:off x="183384" y="5634655"/>
            <a:ext cx="6472719" cy="584775"/>
          </a:xfrm>
          <a:prstGeom prst="rect">
            <a:avLst/>
          </a:prstGeom>
          <a:solidFill>
            <a:srgbClr val="8FDFFF"/>
          </a:solidFill>
          <a:ln w="3175">
            <a:solidFill>
              <a:schemeClr val="tx1"/>
            </a:solidFill>
          </a:ln>
        </p:spPr>
        <p:txBody>
          <a:bodyPr wrap="square" lIns="91440" tIns="45720" rIns="91440" bIns="45720" rtlCol="0" anchor="t">
            <a:spAutoFit/>
          </a:bodyPr>
          <a:lstStyle/>
          <a:p>
            <a:pPr algn="ctr"/>
            <a:r>
              <a:rPr lang="en-US" sz="1600">
                <a:latin typeface=" Arial"/>
              </a:rPr>
              <a:t>Advanced digital technologies and methodologies to revolutionize how training and maintenance tasks are carried out.</a:t>
            </a:r>
          </a:p>
        </p:txBody>
      </p:sp>
      <p:sp>
        <p:nvSpPr>
          <p:cNvPr id="5" name="Slide Number Placeholder 1">
            <a:extLst>
              <a:ext uri="{FF2B5EF4-FFF2-40B4-BE49-F238E27FC236}">
                <a16:creationId xmlns:a16="http://schemas.microsoft.com/office/drawing/2014/main" id="{3230A28C-E30E-56B6-89EC-D5D0E3EE5749}"/>
              </a:ext>
            </a:extLst>
          </p:cNvPr>
          <p:cNvSpPr txBox="1">
            <a:spLocks/>
          </p:cNvSpPr>
          <p:nvPr/>
        </p:nvSpPr>
        <p:spPr>
          <a:xfrm>
            <a:off x="10119676" y="6391887"/>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32</a:t>
            </a:fld>
            <a:endParaRPr lang="en-US"/>
          </a:p>
        </p:txBody>
      </p:sp>
      <p:sp>
        <p:nvSpPr>
          <p:cNvPr id="4" name="Footer Placeholder 3">
            <a:extLst>
              <a:ext uri="{FF2B5EF4-FFF2-40B4-BE49-F238E27FC236}">
                <a16:creationId xmlns:a16="http://schemas.microsoft.com/office/drawing/2014/main" id="{DD2BB67D-ADA4-CFC2-B177-4D4D950D4FD6}"/>
              </a:ext>
            </a:extLst>
          </p:cNvPr>
          <p:cNvSpPr>
            <a:spLocks noGrp="1"/>
          </p:cNvSpPr>
          <p:nvPr>
            <p:ph type="ftr" sz="quarter" idx="10"/>
          </p:nvPr>
        </p:nvSpPr>
        <p:spPr>
          <a:xfrm>
            <a:off x="2782957" y="6356350"/>
            <a:ext cx="7030882" cy="501650"/>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baseline="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r>
              <a:rPr lang="en-US"/>
              <a:t>Distribution Statement A. Approved for public release. Distribution is unlimited.  Case # 23-S-1171</a:t>
            </a:r>
          </a:p>
        </p:txBody>
      </p:sp>
      <p:pic>
        <p:nvPicPr>
          <p:cNvPr id="7" name="Picture 6" descr="Person wearing mixed reality smartglasses touching transparent screen">
            <a:extLst>
              <a:ext uri="{FF2B5EF4-FFF2-40B4-BE49-F238E27FC236}">
                <a16:creationId xmlns:a16="http://schemas.microsoft.com/office/drawing/2014/main" id="{706B4916-3206-FC5F-072A-8919574E0B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325" y="1013442"/>
            <a:ext cx="3779201" cy="2519467"/>
          </a:xfrm>
          <a:prstGeom prst="rect">
            <a:avLst/>
          </a:prstGeom>
        </p:spPr>
      </p:pic>
      <p:pic>
        <p:nvPicPr>
          <p:cNvPr id="10" name="Picture 9" descr="Woman with VR glass case looking sideways in neon lights">
            <a:extLst>
              <a:ext uri="{FF2B5EF4-FFF2-40B4-BE49-F238E27FC236}">
                <a16:creationId xmlns:a16="http://schemas.microsoft.com/office/drawing/2014/main" id="{80110757-6F28-7703-C804-919CEFD09F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1409" y="2969068"/>
            <a:ext cx="3684519" cy="2456346"/>
          </a:xfrm>
          <a:prstGeom prst="rect">
            <a:avLst/>
          </a:prstGeom>
        </p:spPr>
      </p:pic>
    </p:spTree>
    <p:extLst>
      <p:ext uri="{BB962C8B-B14F-4D97-AF65-F5344CB8AC3E}">
        <p14:creationId xmlns:p14="http://schemas.microsoft.com/office/powerpoint/2010/main" val="1334820038"/>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104E0-7ED6-21DB-18BC-EABAF57732F7}"/>
              </a:ext>
            </a:extLst>
          </p:cNvPr>
          <p:cNvSpPr>
            <a:spLocks noGrp="1"/>
          </p:cNvSpPr>
          <p:nvPr>
            <p:ph type="title"/>
          </p:nvPr>
        </p:nvSpPr>
        <p:spPr>
          <a:xfrm>
            <a:off x="1513587" y="62171"/>
            <a:ext cx="9338294" cy="677002"/>
          </a:xfrm>
        </p:spPr>
        <p:txBody>
          <a:bodyPr>
            <a:normAutofit/>
          </a:bodyPr>
          <a:lstStyle/>
          <a:p>
            <a:r>
              <a:rPr lang="en-US" sz="3200">
                <a:latin typeface="Franklin Gothic Medium Cond"/>
                <a:cs typeface="Arial"/>
              </a:rPr>
              <a:t>Digital Engineering Fundamentals (slide 1 of 3)</a:t>
            </a:r>
            <a:endParaRPr lang="en-US" sz="2000">
              <a:latin typeface="Arial"/>
              <a:cs typeface="Arial"/>
            </a:endParaRPr>
          </a:p>
        </p:txBody>
      </p:sp>
      <p:sp>
        <p:nvSpPr>
          <p:cNvPr id="3" name="Content Placeholder 2">
            <a:extLst>
              <a:ext uri="{FF2B5EF4-FFF2-40B4-BE49-F238E27FC236}">
                <a16:creationId xmlns:a16="http://schemas.microsoft.com/office/drawing/2014/main" id="{48735780-9A48-94E8-3160-BA9551E121C8}"/>
              </a:ext>
            </a:extLst>
          </p:cNvPr>
          <p:cNvSpPr>
            <a:spLocks noGrp="1"/>
          </p:cNvSpPr>
          <p:nvPr>
            <p:ph idx="1"/>
          </p:nvPr>
        </p:nvSpPr>
        <p:spPr/>
        <p:txBody>
          <a:bodyPr vert="horz" lIns="91440" tIns="45720" rIns="91440" bIns="45720" rtlCol="0" anchor="t">
            <a:noAutofit/>
          </a:bodyPr>
          <a:lstStyle/>
          <a:p>
            <a:pPr marL="456565" indent="-456565"/>
            <a:r>
              <a:rPr lang="en-US" sz="2400" dirty="0">
                <a:latin typeface=" Arial"/>
                <a:cs typeface="Arial"/>
              </a:rPr>
              <a:t>Organizations should </a:t>
            </a:r>
            <a:r>
              <a:rPr lang="en-US" sz="2400" b="1" dirty="0">
                <a:latin typeface=" Arial"/>
                <a:cs typeface="Arial"/>
              </a:rPr>
              <a:t>establish and follow formalized plans, methodologies, and accepted standards</a:t>
            </a:r>
            <a:r>
              <a:rPr lang="en-US" sz="2400" dirty="0">
                <a:latin typeface=" Arial"/>
                <a:cs typeface="Arial"/>
              </a:rPr>
              <a:t> for the development and use of models as a continuum throughout the life cycle, including interaction across other models. </a:t>
            </a:r>
          </a:p>
          <a:p>
            <a:pPr marL="456565" indent="-456565"/>
            <a:endParaRPr lang="en-US" sz="2400" dirty="0">
              <a:latin typeface=" Arial"/>
              <a:cs typeface="Arial"/>
            </a:endParaRPr>
          </a:p>
          <a:p>
            <a:pPr marL="456565" indent="-456565"/>
            <a:r>
              <a:rPr lang="en-US" sz="2400" dirty="0">
                <a:latin typeface=" Arial"/>
                <a:cs typeface="Arial"/>
              </a:rPr>
              <a:t>Organizations should define and </a:t>
            </a:r>
            <a:r>
              <a:rPr lang="en-US" sz="2400" b="1" dirty="0">
                <a:latin typeface=" Arial"/>
                <a:cs typeface="Arial"/>
              </a:rPr>
              <a:t>establish Authoritative Sources of Truth (ASOT) </a:t>
            </a:r>
            <a:r>
              <a:rPr lang="en-US" sz="2400" dirty="0">
                <a:latin typeface=" Arial"/>
                <a:cs typeface="Arial"/>
              </a:rPr>
              <a:t>for the intended engineering and stakeholder activities.</a:t>
            </a:r>
          </a:p>
          <a:p>
            <a:pPr marL="0" indent="0">
              <a:buNone/>
            </a:pPr>
            <a:endParaRPr lang="en-US" sz="2400" dirty="0">
              <a:latin typeface=" Arial"/>
              <a:cs typeface="Arial"/>
            </a:endParaRPr>
          </a:p>
          <a:p>
            <a:pPr marL="456565" indent="-456565"/>
            <a:r>
              <a:rPr lang="en-US" sz="2400" dirty="0">
                <a:latin typeface=" Arial"/>
                <a:cs typeface="Arial"/>
              </a:rPr>
              <a:t>Organizations should </a:t>
            </a:r>
            <a:r>
              <a:rPr lang="en-US" sz="2400" b="1" dirty="0">
                <a:latin typeface=" Arial"/>
                <a:cs typeface="Arial"/>
              </a:rPr>
              <a:t>establish a governance methodology</a:t>
            </a:r>
            <a:r>
              <a:rPr lang="en-US" sz="2400" dirty="0">
                <a:latin typeface=" Arial"/>
                <a:cs typeface="Arial"/>
              </a:rPr>
              <a:t> for the ASOT across all engineering domains and stakeholder roles and responsibilities to include but not be limited to data protection, access control rules, data traceability, data quality, and acceptance criteria to establish data trust and model credibility.</a:t>
            </a:r>
          </a:p>
        </p:txBody>
      </p:sp>
      <p:sp>
        <p:nvSpPr>
          <p:cNvPr id="4" name="Slide Number Placeholder 1">
            <a:extLst>
              <a:ext uri="{FF2B5EF4-FFF2-40B4-BE49-F238E27FC236}">
                <a16:creationId xmlns:a16="http://schemas.microsoft.com/office/drawing/2014/main" id="{6BE89D78-696D-45BE-B8BD-4CBC29D55B97}"/>
              </a:ext>
            </a:extLst>
          </p:cNvPr>
          <p:cNvSpPr txBox="1">
            <a:spLocks/>
          </p:cNvSpPr>
          <p:nvPr/>
        </p:nvSpPr>
        <p:spPr>
          <a:xfrm>
            <a:off x="10072330" y="6427561"/>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33</a:t>
            </a:fld>
            <a:endParaRPr lang="en-US"/>
          </a:p>
        </p:txBody>
      </p:sp>
      <p:sp>
        <p:nvSpPr>
          <p:cNvPr id="5" name="Footer Placeholder 4">
            <a:extLst>
              <a:ext uri="{FF2B5EF4-FFF2-40B4-BE49-F238E27FC236}">
                <a16:creationId xmlns:a16="http://schemas.microsoft.com/office/drawing/2014/main" id="{E076080B-D231-9E49-DD11-211DE2DB907E}"/>
              </a:ext>
            </a:extLst>
          </p:cNvPr>
          <p:cNvSpPr>
            <a:spLocks noGrp="1"/>
          </p:cNvSpPr>
          <p:nvPr>
            <p:ph type="ftr" sz="quarter" idx="10"/>
          </p:nvPr>
        </p:nvSpPr>
        <p:spPr>
          <a:xfrm>
            <a:off x="2782957" y="6356350"/>
            <a:ext cx="7030882" cy="501650"/>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baseline="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r>
              <a:rPr lang="en-US"/>
              <a:t>Distribution Statement A. Approved for public release. Distribution is unlimited.  Case # 23-S-1171</a:t>
            </a:r>
          </a:p>
        </p:txBody>
      </p:sp>
    </p:spTree>
    <p:extLst>
      <p:ext uri="{BB962C8B-B14F-4D97-AF65-F5344CB8AC3E}">
        <p14:creationId xmlns:p14="http://schemas.microsoft.com/office/powerpoint/2010/main" val="1103171117"/>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104E0-7ED6-21DB-18BC-EABAF57732F7}"/>
              </a:ext>
            </a:extLst>
          </p:cNvPr>
          <p:cNvSpPr>
            <a:spLocks noGrp="1"/>
          </p:cNvSpPr>
          <p:nvPr>
            <p:ph type="title"/>
          </p:nvPr>
        </p:nvSpPr>
        <p:spPr>
          <a:xfrm>
            <a:off x="1168119" y="3394"/>
            <a:ext cx="9860603" cy="763266"/>
          </a:xfrm>
        </p:spPr>
        <p:txBody>
          <a:bodyPr>
            <a:normAutofit/>
          </a:bodyPr>
          <a:lstStyle/>
          <a:p>
            <a:r>
              <a:rPr lang="en-US" sz="3600">
                <a:latin typeface="Franklin Gothic Medium Cond"/>
                <a:cs typeface="Arial"/>
              </a:rPr>
              <a:t>Digital Engineering Fundamentals (slide 2 of 3)</a:t>
            </a:r>
            <a:endParaRPr lang="en-US" sz="2000"/>
          </a:p>
        </p:txBody>
      </p:sp>
      <p:sp>
        <p:nvSpPr>
          <p:cNvPr id="3" name="Content Placeholder 2">
            <a:extLst>
              <a:ext uri="{FF2B5EF4-FFF2-40B4-BE49-F238E27FC236}">
                <a16:creationId xmlns:a16="http://schemas.microsoft.com/office/drawing/2014/main" id="{48735780-9A48-94E8-3160-BA9551E121C8}"/>
              </a:ext>
            </a:extLst>
          </p:cNvPr>
          <p:cNvSpPr>
            <a:spLocks noGrp="1"/>
          </p:cNvSpPr>
          <p:nvPr>
            <p:ph idx="1"/>
          </p:nvPr>
        </p:nvSpPr>
        <p:spPr/>
        <p:txBody>
          <a:bodyPr vert="horz" lIns="91440" tIns="45720" rIns="91440" bIns="45720" rtlCol="0" anchor="t">
            <a:normAutofit/>
          </a:bodyPr>
          <a:lstStyle/>
          <a:p>
            <a:r>
              <a:rPr lang="en-US" sz="2400" dirty="0">
                <a:latin typeface="Arial"/>
                <a:cs typeface="Arial"/>
              </a:rPr>
              <a:t>Organizations should </a:t>
            </a:r>
            <a:r>
              <a:rPr lang="en-US" sz="2400" b="1" dirty="0">
                <a:latin typeface="Arial"/>
                <a:cs typeface="Arial"/>
              </a:rPr>
              <a:t>establish and sustain a Digital Engineering Ecosystem</a:t>
            </a:r>
            <a:r>
              <a:rPr lang="en-US" sz="2400" dirty="0">
                <a:latin typeface="Arial"/>
                <a:cs typeface="Arial"/>
              </a:rPr>
              <a:t> (DEE) that interconnects the infrastructure, environment, and methodology (process, methods, and tools). </a:t>
            </a:r>
          </a:p>
          <a:p>
            <a:endParaRPr lang="en-US" sz="2400" dirty="0">
              <a:latin typeface="Arial"/>
              <a:cs typeface="Arial"/>
            </a:endParaRPr>
          </a:p>
          <a:p>
            <a:r>
              <a:rPr lang="en-US" sz="2400" dirty="0">
                <a:latin typeface="Arial"/>
                <a:cs typeface="Arial"/>
              </a:rPr>
              <a:t>Organizations should </a:t>
            </a:r>
            <a:r>
              <a:rPr lang="en-US" sz="2400" b="1" dirty="0">
                <a:latin typeface="Arial"/>
                <a:cs typeface="Arial"/>
              </a:rPr>
              <a:t>develop and/or leverage existing enterprise-level resources</a:t>
            </a:r>
            <a:r>
              <a:rPr lang="en-US" sz="2400" dirty="0">
                <a:latin typeface="Arial"/>
                <a:cs typeface="Arial"/>
              </a:rPr>
              <a:t> to </a:t>
            </a:r>
            <a:r>
              <a:rPr lang="en-US" sz="2400" b="1" dirty="0">
                <a:latin typeface="Arial"/>
                <a:cs typeface="Arial"/>
              </a:rPr>
              <a:t>establish and sustain a secure DEE</a:t>
            </a:r>
            <a:r>
              <a:rPr lang="en-US" sz="2400" dirty="0">
                <a:latin typeface="Arial"/>
                <a:cs typeface="Arial"/>
              </a:rPr>
              <a:t>. </a:t>
            </a:r>
          </a:p>
          <a:p>
            <a:endParaRPr lang="en-US" sz="2400" dirty="0">
              <a:latin typeface="Arial"/>
              <a:cs typeface="Arial"/>
            </a:endParaRPr>
          </a:p>
          <a:p>
            <a:r>
              <a:rPr lang="en-US" sz="2400" dirty="0">
                <a:latin typeface="Arial"/>
                <a:cs typeface="Arial"/>
              </a:rPr>
              <a:t>Organizations should foster an environment that supports innovation and should </a:t>
            </a:r>
            <a:r>
              <a:rPr lang="en-US" sz="2400" b="1" dirty="0">
                <a:latin typeface="Arial"/>
                <a:cs typeface="Arial"/>
              </a:rPr>
              <a:t>establish a systematic DE maturation approach</a:t>
            </a:r>
            <a:r>
              <a:rPr lang="en-US" sz="2400" dirty="0">
                <a:latin typeface="Arial"/>
                <a:cs typeface="Arial"/>
              </a:rPr>
              <a:t> to drive continuous improvements in the establishment and use of the DEE in practice and promotes continuous prototyping and experimentation.</a:t>
            </a:r>
          </a:p>
        </p:txBody>
      </p:sp>
      <p:sp>
        <p:nvSpPr>
          <p:cNvPr id="4" name="Slide Number Placeholder 1">
            <a:extLst>
              <a:ext uri="{FF2B5EF4-FFF2-40B4-BE49-F238E27FC236}">
                <a16:creationId xmlns:a16="http://schemas.microsoft.com/office/drawing/2014/main" id="{0A98F55A-6C3B-437A-9AFF-0A27F923EAC2}"/>
              </a:ext>
            </a:extLst>
          </p:cNvPr>
          <p:cNvSpPr txBox="1">
            <a:spLocks/>
          </p:cNvSpPr>
          <p:nvPr/>
        </p:nvSpPr>
        <p:spPr>
          <a:xfrm>
            <a:off x="9985244" y="6329589"/>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34</a:t>
            </a:fld>
            <a:endParaRPr lang="en-US"/>
          </a:p>
        </p:txBody>
      </p:sp>
      <p:sp>
        <p:nvSpPr>
          <p:cNvPr id="5" name="Footer Placeholder 4">
            <a:extLst>
              <a:ext uri="{FF2B5EF4-FFF2-40B4-BE49-F238E27FC236}">
                <a16:creationId xmlns:a16="http://schemas.microsoft.com/office/drawing/2014/main" id="{E4D28B0D-77E1-78BC-BA85-90EFDF61D7B0}"/>
              </a:ext>
            </a:extLst>
          </p:cNvPr>
          <p:cNvSpPr>
            <a:spLocks noGrp="1"/>
          </p:cNvSpPr>
          <p:nvPr>
            <p:ph type="ftr" sz="quarter" idx="10"/>
          </p:nvPr>
        </p:nvSpPr>
        <p:spPr>
          <a:xfrm>
            <a:off x="2782957" y="6356350"/>
            <a:ext cx="7030882" cy="501650"/>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baseline="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r>
              <a:rPr lang="en-US"/>
              <a:t>Distribution Statement A. Approved for public release. Distribution is unlimited.  Case # 23-S-1171</a:t>
            </a:r>
          </a:p>
        </p:txBody>
      </p:sp>
    </p:spTree>
    <p:extLst>
      <p:ext uri="{BB962C8B-B14F-4D97-AF65-F5344CB8AC3E}">
        <p14:creationId xmlns:p14="http://schemas.microsoft.com/office/powerpoint/2010/main" val="2158022461"/>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104E0-7ED6-21DB-18BC-EABAF57732F7}"/>
              </a:ext>
            </a:extLst>
          </p:cNvPr>
          <p:cNvSpPr>
            <a:spLocks noGrp="1"/>
          </p:cNvSpPr>
          <p:nvPr>
            <p:ph type="title"/>
          </p:nvPr>
        </p:nvSpPr>
        <p:spPr>
          <a:xfrm>
            <a:off x="912381" y="6859"/>
            <a:ext cx="10767667" cy="734511"/>
          </a:xfrm>
        </p:spPr>
        <p:txBody>
          <a:bodyPr>
            <a:normAutofit/>
          </a:bodyPr>
          <a:lstStyle/>
          <a:p>
            <a:r>
              <a:rPr lang="en-US" sz="3600">
                <a:latin typeface="Franklin Gothic Medium Cond"/>
                <a:cs typeface="Arial"/>
              </a:rPr>
              <a:t>Digital Engineering Fundamentals (slide 3 of 3)</a:t>
            </a:r>
            <a:endParaRPr lang="en-US"/>
          </a:p>
        </p:txBody>
      </p:sp>
      <p:sp>
        <p:nvSpPr>
          <p:cNvPr id="3" name="Content Placeholder 2">
            <a:extLst>
              <a:ext uri="{FF2B5EF4-FFF2-40B4-BE49-F238E27FC236}">
                <a16:creationId xmlns:a16="http://schemas.microsoft.com/office/drawing/2014/main" id="{48735780-9A48-94E8-3160-BA9551E121C8}"/>
              </a:ext>
            </a:extLst>
          </p:cNvPr>
          <p:cNvSpPr>
            <a:spLocks noGrp="1"/>
          </p:cNvSpPr>
          <p:nvPr>
            <p:ph idx="1"/>
          </p:nvPr>
        </p:nvSpPr>
        <p:spPr>
          <a:xfrm>
            <a:off x="192314" y="1197428"/>
            <a:ext cx="11729356" cy="4136780"/>
          </a:xfrm>
        </p:spPr>
        <p:txBody>
          <a:bodyPr vert="horz" lIns="91440" tIns="45720" rIns="91440" bIns="45720" rtlCol="0" anchor="t">
            <a:noAutofit/>
          </a:bodyPr>
          <a:lstStyle/>
          <a:p>
            <a:pPr marL="456565" indent="-456565"/>
            <a:r>
              <a:rPr lang="en-US" sz="2200" dirty="0">
                <a:latin typeface="Arial"/>
                <a:cs typeface="Arial"/>
              </a:rPr>
              <a:t>Organizations should </a:t>
            </a:r>
            <a:r>
              <a:rPr lang="en-US" sz="2200" b="1" dirty="0">
                <a:latin typeface="Arial"/>
                <a:cs typeface="Arial"/>
              </a:rPr>
              <a:t>understand the digital engineering knowledge, skills, and abilities needed</a:t>
            </a:r>
            <a:r>
              <a:rPr lang="en-US" sz="2200" dirty="0">
                <a:latin typeface="Arial"/>
                <a:cs typeface="Arial"/>
              </a:rPr>
              <a:t> for each occupational discipline. Organizations should train or acquire their personnel appropriately to address the knowledge gaps and expertise needed.</a:t>
            </a:r>
            <a:endParaRPr lang="en-US" sz="2200" dirty="0"/>
          </a:p>
          <a:p>
            <a:pPr marL="456565" indent="-456565"/>
            <a:endParaRPr lang="en-US" sz="2200" dirty="0">
              <a:latin typeface="Arial"/>
              <a:cs typeface="Arial"/>
            </a:endParaRPr>
          </a:p>
          <a:p>
            <a:pPr marL="456565" indent="-456565"/>
            <a:r>
              <a:rPr lang="en-US" sz="2200" dirty="0">
                <a:latin typeface="Arial"/>
                <a:cs typeface="Arial"/>
              </a:rPr>
              <a:t>Organizations should </a:t>
            </a:r>
            <a:r>
              <a:rPr lang="en-US" sz="2200" b="1" dirty="0">
                <a:latin typeface="Arial"/>
                <a:cs typeface="Arial"/>
              </a:rPr>
              <a:t>identify digital engineering knowledge transfer and personnel exchange opportunities</a:t>
            </a:r>
            <a:r>
              <a:rPr lang="en-US" sz="2200" dirty="0">
                <a:latin typeface="Arial"/>
                <a:cs typeface="Arial"/>
              </a:rPr>
              <a:t> (e.g., mentoring, apprenticeships, industry sharing forums, best practices, success stories, etc.) to mature the workforces’ digital engineering knowledge, and accelerate digital transformation within the enterprise. </a:t>
            </a:r>
          </a:p>
          <a:p>
            <a:pPr marL="456565" indent="-456565"/>
            <a:endParaRPr lang="en-US" sz="2200" dirty="0">
              <a:latin typeface="Arial"/>
              <a:cs typeface="Arial"/>
            </a:endParaRPr>
          </a:p>
          <a:p>
            <a:pPr marL="456565" indent="-456565"/>
            <a:r>
              <a:rPr lang="en-US" sz="2200" dirty="0">
                <a:latin typeface="Arial"/>
                <a:cs typeface="Arial"/>
              </a:rPr>
              <a:t>Organizations should </a:t>
            </a:r>
            <a:r>
              <a:rPr lang="en-US" sz="2200" b="1" dirty="0">
                <a:latin typeface="Arial"/>
                <a:cs typeface="Arial"/>
              </a:rPr>
              <a:t>build leadership advocacy</a:t>
            </a:r>
            <a:r>
              <a:rPr lang="en-US" sz="2200" dirty="0">
                <a:latin typeface="Arial"/>
                <a:cs typeface="Arial"/>
              </a:rPr>
              <a:t> for Digital Engineering initiatives, set organizational goals, </a:t>
            </a:r>
            <a:r>
              <a:rPr lang="en-US" sz="2200" b="1" dirty="0">
                <a:latin typeface="Arial"/>
                <a:cs typeface="Arial"/>
              </a:rPr>
              <a:t>establish quality expectations</a:t>
            </a:r>
            <a:r>
              <a:rPr lang="en-US" sz="2200" dirty="0">
                <a:latin typeface="Arial"/>
                <a:cs typeface="Arial"/>
              </a:rPr>
              <a:t> for the workforce, and quantitatively assess the digital engineering value being realized.</a:t>
            </a:r>
          </a:p>
        </p:txBody>
      </p:sp>
      <p:sp>
        <p:nvSpPr>
          <p:cNvPr id="4" name="Slide Number Placeholder 1">
            <a:extLst>
              <a:ext uri="{FF2B5EF4-FFF2-40B4-BE49-F238E27FC236}">
                <a16:creationId xmlns:a16="http://schemas.microsoft.com/office/drawing/2014/main" id="{49169771-6E06-4F9C-B3D9-2F635B85765F}"/>
              </a:ext>
            </a:extLst>
          </p:cNvPr>
          <p:cNvSpPr txBox="1">
            <a:spLocks/>
          </p:cNvSpPr>
          <p:nvPr/>
        </p:nvSpPr>
        <p:spPr>
          <a:xfrm>
            <a:off x="9996130" y="6373132"/>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35</a:t>
            </a:fld>
            <a:endParaRPr lang="en-US"/>
          </a:p>
        </p:txBody>
      </p:sp>
      <p:sp>
        <p:nvSpPr>
          <p:cNvPr id="5" name="Footer Placeholder 4">
            <a:extLst>
              <a:ext uri="{FF2B5EF4-FFF2-40B4-BE49-F238E27FC236}">
                <a16:creationId xmlns:a16="http://schemas.microsoft.com/office/drawing/2014/main" id="{FDFFA913-0A35-2243-EE29-96FF237D68E1}"/>
              </a:ext>
            </a:extLst>
          </p:cNvPr>
          <p:cNvSpPr>
            <a:spLocks noGrp="1"/>
          </p:cNvSpPr>
          <p:nvPr>
            <p:ph type="ftr" sz="quarter" idx="10"/>
          </p:nvPr>
        </p:nvSpPr>
        <p:spPr>
          <a:xfrm>
            <a:off x="2782957" y="6356350"/>
            <a:ext cx="7030882" cy="501650"/>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baseline="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r>
              <a:rPr lang="en-US"/>
              <a:t>Distribution Statement A. Approved for public release. Distribution is unlimited.  Case # 23-S-1171</a:t>
            </a:r>
          </a:p>
        </p:txBody>
      </p:sp>
    </p:spTree>
    <p:extLst>
      <p:ext uri="{BB962C8B-B14F-4D97-AF65-F5344CB8AC3E}">
        <p14:creationId xmlns:p14="http://schemas.microsoft.com/office/powerpoint/2010/main" val="540950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B9AAA-8832-0451-4FA0-19075CDB95C1}"/>
              </a:ext>
            </a:extLst>
          </p:cNvPr>
          <p:cNvSpPr>
            <a:spLocks noGrp="1"/>
          </p:cNvSpPr>
          <p:nvPr>
            <p:ph type="title"/>
          </p:nvPr>
        </p:nvSpPr>
        <p:spPr/>
        <p:txBody>
          <a:bodyPr/>
          <a:lstStyle/>
          <a:p>
            <a:r>
              <a:rPr lang="en-US">
                <a:ea typeface="Tahoma"/>
                <a:cs typeface="Tahoma"/>
              </a:rPr>
              <a:t>DE Requirements Key Attributes</a:t>
            </a:r>
            <a:endParaRPr lang="en-US"/>
          </a:p>
        </p:txBody>
      </p:sp>
      <p:pic>
        <p:nvPicPr>
          <p:cNvPr id="4" name="Content Placeholder 3">
            <a:extLst>
              <a:ext uri="{FF2B5EF4-FFF2-40B4-BE49-F238E27FC236}">
                <a16:creationId xmlns:a16="http://schemas.microsoft.com/office/drawing/2014/main" id="{3DB2EC43-A105-9258-9767-C61C0F18A0FB}"/>
              </a:ext>
            </a:extLst>
          </p:cNvPr>
          <p:cNvPicPr>
            <a:picLocks noGrp="1" noChangeAspect="1"/>
          </p:cNvPicPr>
          <p:nvPr>
            <p:ph idx="1"/>
          </p:nvPr>
        </p:nvPicPr>
        <p:blipFill>
          <a:blip r:embed="rId4"/>
          <a:stretch>
            <a:fillRect/>
          </a:stretch>
        </p:blipFill>
        <p:spPr>
          <a:xfrm>
            <a:off x="582478" y="4947385"/>
            <a:ext cx="10928351" cy="1568918"/>
          </a:xfrm>
        </p:spPr>
      </p:pic>
      <p:pic>
        <p:nvPicPr>
          <p:cNvPr id="6" name="Picture 5">
            <a:extLst>
              <a:ext uri="{FF2B5EF4-FFF2-40B4-BE49-F238E27FC236}">
                <a16:creationId xmlns:a16="http://schemas.microsoft.com/office/drawing/2014/main" id="{1927C295-CFE1-4690-DD2A-92CEB68681E7}"/>
              </a:ext>
            </a:extLst>
          </p:cNvPr>
          <p:cNvPicPr>
            <a:picLocks noChangeAspect="1"/>
          </p:cNvPicPr>
          <p:nvPr/>
        </p:nvPicPr>
        <p:blipFill>
          <a:blip r:embed="rId5"/>
          <a:stretch>
            <a:fillRect/>
          </a:stretch>
        </p:blipFill>
        <p:spPr>
          <a:xfrm>
            <a:off x="2474865" y="911755"/>
            <a:ext cx="7410643" cy="4113741"/>
          </a:xfrm>
          <a:prstGeom prst="rect">
            <a:avLst/>
          </a:prstGeom>
        </p:spPr>
      </p:pic>
      <p:sp>
        <p:nvSpPr>
          <p:cNvPr id="9" name="Slide Number Placeholder 1">
            <a:extLst>
              <a:ext uri="{FF2B5EF4-FFF2-40B4-BE49-F238E27FC236}">
                <a16:creationId xmlns:a16="http://schemas.microsoft.com/office/drawing/2014/main" id="{B2FB5F84-356E-CAE0-8B6C-8E4CBBED17ED}"/>
              </a:ext>
            </a:extLst>
          </p:cNvPr>
          <p:cNvSpPr txBox="1">
            <a:spLocks/>
          </p:cNvSpPr>
          <p:nvPr/>
        </p:nvSpPr>
        <p:spPr>
          <a:xfrm>
            <a:off x="10257387" y="6408208"/>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36</a:t>
            </a:fld>
            <a:endParaRPr lang="en-US"/>
          </a:p>
        </p:txBody>
      </p:sp>
      <p:sp>
        <p:nvSpPr>
          <p:cNvPr id="5" name="TextBox 4">
            <a:extLst>
              <a:ext uri="{FF2B5EF4-FFF2-40B4-BE49-F238E27FC236}">
                <a16:creationId xmlns:a16="http://schemas.microsoft.com/office/drawing/2014/main" id="{28F40784-FC4F-35B6-C8D6-A4B21B415FD4}"/>
              </a:ext>
            </a:extLst>
          </p:cNvPr>
          <p:cNvSpPr txBox="1"/>
          <p:nvPr/>
        </p:nvSpPr>
        <p:spPr>
          <a:xfrm>
            <a:off x="3355343" y="6516303"/>
            <a:ext cx="5649685" cy="276999"/>
          </a:xfrm>
          <a:prstGeom prst="rect">
            <a:avLst/>
          </a:prstGeom>
          <a:noFill/>
        </p:spPr>
        <p:txBody>
          <a:bodyPr wrap="square" lIns="91440" tIns="45720" rIns="91440" bIns="45720" anchor="t">
            <a:spAutoFit/>
          </a:bodyPr>
          <a:lstStyle/>
          <a:p>
            <a:r>
              <a:rPr lang="en-US" sz="1200" dirty="0">
                <a:latin typeface="Tahoma"/>
                <a:ea typeface="Tahoma"/>
                <a:cs typeface="Tahoma"/>
              </a:rPr>
              <a:t>Distribution Statement A.  Approved for public release: distribution is </a:t>
            </a:r>
            <a:r>
              <a:rPr lang="en-US" sz="1200" dirty="0" err="1">
                <a:latin typeface="Tahoma"/>
                <a:ea typeface="Tahoma"/>
                <a:cs typeface="Tahoma"/>
              </a:rPr>
              <a:t>unlimted</a:t>
            </a:r>
            <a:r>
              <a:rPr lang="en-US" sz="1200" dirty="0">
                <a:latin typeface="Tahoma"/>
                <a:ea typeface="Tahoma"/>
                <a:cs typeface="Tahoma"/>
              </a:rPr>
              <a:t>.​</a:t>
            </a:r>
          </a:p>
        </p:txBody>
      </p:sp>
    </p:spTree>
    <p:extLst>
      <p:ext uri="{BB962C8B-B14F-4D97-AF65-F5344CB8AC3E}">
        <p14:creationId xmlns:p14="http://schemas.microsoft.com/office/powerpoint/2010/main" val="2214340714"/>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D2F17C-B265-7716-BFB1-84C5335B44A2}"/>
              </a:ext>
            </a:extLst>
          </p:cNvPr>
          <p:cNvSpPr txBox="1"/>
          <p:nvPr/>
        </p:nvSpPr>
        <p:spPr>
          <a:xfrm>
            <a:off x="1739592" y="3143045"/>
            <a:ext cx="870910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a:t>Current State of Practice</a:t>
            </a:r>
          </a:p>
        </p:txBody>
      </p:sp>
      <p:sp>
        <p:nvSpPr>
          <p:cNvPr id="4" name="Slide Number Placeholder 1">
            <a:extLst>
              <a:ext uri="{FF2B5EF4-FFF2-40B4-BE49-F238E27FC236}">
                <a16:creationId xmlns:a16="http://schemas.microsoft.com/office/drawing/2014/main" id="{D012BC41-8752-4896-AD28-F1AE9135E7F3}"/>
              </a:ext>
            </a:extLst>
          </p:cNvPr>
          <p:cNvSpPr txBox="1">
            <a:spLocks/>
          </p:cNvSpPr>
          <p:nvPr/>
        </p:nvSpPr>
        <p:spPr>
          <a:xfrm>
            <a:off x="10257387" y="6408208"/>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37</a:t>
            </a:fld>
            <a:endParaRPr lang="en-US"/>
          </a:p>
        </p:txBody>
      </p:sp>
    </p:spTree>
    <p:extLst>
      <p:ext uri="{BB962C8B-B14F-4D97-AF65-F5344CB8AC3E}">
        <p14:creationId xmlns:p14="http://schemas.microsoft.com/office/powerpoint/2010/main" val="2388376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23F619-EAF2-AA1B-7945-8EF2DFA93F7A}"/>
              </a:ext>
            </a:extLst>
          </p:cNvPr>
          <p:cNvSpPr>
            <a:spLocks noGrp="1"/>
          </p:cNvSpPr>
          <p:nvPr>
            <p:ph type="sldNum" sz="quarter" idx="12"/>
          </p:nvPr>
        </p:nvSpPr>
        <p:spPr>
          <a:xfrm>
            <a:off x="10257387" y="6397625"/>
            <a:ext cx="1345608" cy="365125"/>
          </a:xfrm>
        </p:spPr>
        <p:txBody>
          <a:bodyPr/>
          <a:lstStyle/>
          <a:p>
            <a:fld id="{67289055-BB3B-499A-A3A3-E3150FA0171A}" type="slidenum">
              <a:rPr lang="en-US" sz="1400" smtClean="0"/>
              <a:t>38</a:t>
            </a:fld>
            <a:endParaRPr lang="en-US" sz="1400"/>
          </a:p>
        </p:txBody>
      </p:sp>
      <p:sp>
        <p:nvSpPr>
          <p:cNvPr id="4" name="Title 3">
            <a:extLst>
              <a:ext uri="{FF2B5EF4-FFF2-40B4-BE49-F238E27FC236}">
                <a16:creationId xmlns:a16="http://schemas.microsoft.com/office/drawing/2014/main" id="{8AD695D1-FADD-E445-4A7B-A72227C15F32}"/>
              </a:ext>
            </a:extLst>
          </p:cNvPr>
          <p:cNvSpPr>
            <a:spLocks noGrp="1"/>
          </p:cNvSpPr>
          <p:nvPr>
            <p:ph type="title"/>
          </p:nvPr>
        </p:nvSpPr>
        <p:spPr>
          <a:xfrm>
            <a:off x="908052" y="228178"/>
            <a:ext cx="10250444" cy="677002"/>
          </a:xfrm>
        </p:spPr>
        <p:txBody>
          <a:bodyPr/>
          <a:lstStyle/>
          <a:p>
            <a:r>
              <a:rPr lang="en-US"/>
              <a:t>Example DE Efforts</a:t>
            </a:r>
            <a:r>
              <a:rPr lang="en-US">
                <a:cs typeface="Arial"/>
              </a:rPr>
              <a:t> in DoD</a:t>
            </a:r>
          </a:p>
        </p:txBody>
      </p:sp>
      <p:sp>
        <p:nvSpPr>
          <p:cNvPr id="3" name="Text Placeholder 2">
            <a:extLst>
              <a:ext uri="{FF2B5EF4-FFF2-40B4-BE49-F238E27FC236}">
                <a16:creationId xmlns:a16="http://schemas.microsoft.com/office/drawing/2014/main" id="{0D3254D6-9720-0909-BF60-06A58551863E}"/>
              </a:ext>
            </a:extLst>
          </p:cNvPr>
          <p:cNvSpPr>
            <a:spLocks noGrp="1"/>
          </p:cNvSpPr>
          <p:nvPr>
            <p:ph type="body" sz="quarter" idx="13"/>
          </p:nvPr>
        </p:nvSpPr>
        <p:spPr/>
        <p:txBody>
          <a:bodyPr/>
          <a:lstStyle/>
          <a:p>
            <a:endParaRPr lang="en-US"/>
          </a:p>
        </p:txBody>
      </p:sp>
      <p:cxnSp>
        <p:nvCxnSpPr>
          <p:cNvPr id="7" name="Straight Connector 6">
            <a:extLst>
              <a:ext uri="{FF2B5EF4-FFF2-40B4-BE49-F238E27FC236}">
                <a16:creationId xmlns:a16="http://schemas.microsoft.com/office/drawing/2014/main" id="{60BE01CA-BA71-2CD5-E605-9FF98E201807}"/>
              </a:ext>
            </a:extLst>
          </p:cNvPr>
          <p:cNvCxnSpPr>
            <a:cxnSpLocks/>
          </p:cNvCxnSpPr>
          <p:nvPr/>
        </p:nvCxnSpPr>
        <p:spPr>
          <a:xfrm flipH="1">
            <a:off x="1025254" y="3711895"/>
            <a:ext cx="10193079"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02BF9CF3-1CD5-0F31-2D4E-5F3356369857}"/>
              </a:ext>
            </a:extLst>
          </p:cNvPr>
          <p:cNvGrpSpPr/>
          <p:nvPr/>
        </p:nvGrpSpPr>
        <p:grpSpPr>
          <a:xfrm>
            <a:off x="1501937" y="910524"/>
            <a:ext cx="9050543" cy="5487877"/>
            <a:chOff x="2740477" y="1333856"/>
            <a:chExt cx="8701294" cy="5255045"/>
          </a:xfrm>
        </p:grpSpPr>
        <p:cxnSp>
          <p:nvCxnSpPr>
            <p:cNvPr id="5" name="Straight Connector 4">
              <a:extLst>
                <a:ext uri="{FF2B5EF4-FFF2-40B4-BE49-F238E27FC236}">
                  <a16:creationId xmlns:a16="http://schemas.microsoft.com/office/drawing/2014/main" id="{D9FB0F2C-AB3E-E9EE-DEB3-F94D1B38B45A}"/>
                </a:ext>
              </a:extLst>
            </p:cNvPr>
            <p:cNvCxnSpPr>
              <a:cxnSpLocks/>
            </p:cNvCxnSpPr>
            <p:nvPr/>
          </p:nvCxnSpPr>
          <p:spPr>
            <a:xfrm>
              <a:off x="6929985" y="1333856"/>
              <a:ext cx="0" cy="525504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80B6FB7D-01F0-7148-96E7-B40E94721A4B}"/>
                </a:ext>
              </a:extLst>
            </p:cNvPr>
            <p:cNvPicPr>
              <a:picLocks noChangeAspect="1"/>
            </p:cNvPicPr>
            <p:nvPr/>
          </p:nvPicPr>
          <p:blipFill>
            <a:blip r:embed="rId3"/>
            <a:stretch>
              <a:fillRect/>
            </a:stretch>
          </p:blipFill>
          <p:spPr>
            <a:xfrm>
              <a:off x="7680214" y="1742030"/>
              <a:ext cx="3761557" cy="2110757"/>
            </a:xfrm>
            <a:prstGeom prst="rect">
              <a:avLst/>
            </a:prstGeom>
          </p:spPr>
        </p:pic>
        <p:pic>
          <p:nvPicPr>
            <p:cNvPr id="15" name="Picture 14">
              <a:extLst>
                <a:ext uri="{FF2B5EF4-FFF2-40B4-BE49-F238E27FC236}">
                  <a16:creationId xmlns:a16="http://schemas.microsoft.com/office/drawing/2014/main" id="{D5B502C0-309C-5CF4-6009-51C6F4D3B7FB}"/>
                </a:ext>
              </a:extLst>
            </p:cNvPr>
            <p:cNvPicPr>
              <a:picLocks noChangeAspect="1"/>
            </p:cNvPicPr>
            <p:nvPr/>
          </p:nvPicPr>
          <p:blipFill rotWithShape="1">
            <a:blip r:embed="rId4"/>
            <a:srcRect l="8309" r="3443"/>
            <a:stretch/>
          </p:blipFill>
          <p:spPr>
            <a:xfrm>
              <a:off x="7758064" y="4380550"/>
              <a:ext cx="3602736" cy="2194920"/>
            </a:xfrm>
            <a:prstGeom prst="rect">
              <a:avLst/>
            </a:prstGeom>
          </p:spPr>
        </p:pic>
        <p:pic>
          <p:nvPicPr>
            <p:cNvPr id="10" name="Picture 9"/>
            <p:cNvPicPr>
              <a:picLocks noChangeAspect="1"/>
            </p:cNvPicPr>
            <p:nvPr/>
          </p:nvPicPr>
          <p:blipFill>
            <a:blip r:embed="rId5"/>
            <a:stretch>
              <a:fillRect/>
            </a:stretch>
          </p:blipFill>
          <p:spPr>
            <a:xfrm>
              <a:off x="3147867" y="4300049"/>
              <a:ext cx="3053926" cy="2288852"/>
            </a:xfrm>
            <a:prstGeom prst="rect">
              <a:avLst/>
            </a:prstGeom>
          </p:spPr>
        </p:pic>
        <p:sp>
          <p:nvSpPr>
            <p:cNvPr id="11" name="TextBox 10">
              <a:extLst>
                <a:ext uri="{FF2B5EF4-FFF2-40B4-BE49-F238E27FC236}">
                  <a16:creationId xmlns:a16="http://schemas.microsoft.com/office/drawing/2014/main" id="{2E4BAE7E-4D85-BD17-4362-3C517F26BB33}"/>
                </a:ext>
              </a:extLst>
            </p:cNvPr>
            <p:cNvSpPr txBox="1"/>
            <p:nvPr/>
          </p:nvSpPr>
          <p:spPr>
            <a:xfrm>
              <a:off x="7761185" y="1404917"/>
              <a:ext cx="3599615" cy="369332"/>
            </a:xfrm>
            <a:prstGeom prst="rect">
              <a:avLst/>
            </a:prstGeom>
            <a:noFill/>
          </p:spPr>
          <p:txBody>
            <a:bodyPr wrap="square" lIns="91440" tIns="45720" rIns="91440" bIns="45720" rtlCol="0" anchor="t">
              <a:spAutoFit/>
            </a:bodyPr>
            <a:lstStyle/>
            <a:p>
              <a:pPr algn="ctr"/>
              <a:r>
                <a:rPr lang="en-US" sz="1800" b="1">
                  <a:solidFill>
                    <a:srgbClr val="002060"/>
                  </a:solidFill>
                  <a:latin typeface="Arial Black"/>
                </a:rPr>
                <a:t>AIR FORCE</a:t>
              </a:r>
            </a:p>
          </p:txBody>
        </p:sp>
        <p:sp>
          <p:nvSpPr>
            <p:cNvPr id="14" name="TextBox 13">
              <a:extLst>
                <a:ext uri="{FF2B5EF4-FFF2-40B4-BE49-F238E27FC236}">
                  <a16:creationId xmlns:a16="http://schemas.microsoft.com/office/drawing/2014/main" id="{2003E708-2A3F-9F3A-F0BE-AE5361CE0D60}"/>
                </a:ext>
              </a:extLst>
            </p:cNvPr>
            <p:cNvSpPr txBox="1"/>
            <p:nvPr/>
          </p:nvSpPr>
          <p:spPr>
            <a:xfrm>
              <a:off x="2866389" y="1372698"/>
              <a:ext cx="3599615" cy="369332"/>
            </a:xfrm>
            <a:prstGeom prst="rect">
              <a:avLst/>
            </a:prstGeom>
            <a:noFill/>
          </p:spPr>
          <p:txBody>
            <a:bodyPr wrap="square" lIns="91440" tIns="45720" rIns="91440" bIns="45720" rtlCol="0" anchor="t">
              <a:spAutoFit/>
            </a:bodyPr>
            <a:lstStyle/>
            <a:p>
              <a:pPr algn="ctr"/>
              <a:r>
                <a:rPr lang="en-US" sz="1800" b="1">
                  <a:solidFill>
                    <a:srgbClr val="002060"/>
                  </a:solidFill>
                  <a:latin typeface="Arial Black"/>
                </a:rPr>
                <a:t>CDAO</a:t>
              </a:r>
            </a:p>
          </p:txBody>
        </p:sp>
        <p:sp>
          <p:nvSpPr>
            <p:cNvPr id="16" name="TextBox 15">
              <a:extLst>
                <a:ext uri="{FF2B5EF4-FFF2-40B4-BE49-F238E27FC236}">
                  <a16:creationId xmlns:a16="http://schemas.microsoft.com/office/drawing/2014/main" id="{91F8CE7E-E745-C36A-8A4F-62C4F6338060}"/>
                </a:ext>
              </a:extLst>
            </p:cNvPr>
            <p:cNvSpPr txBox="1"/>
            <p:nvPr/>
          </p:nvSpPr>
          <p:spPr>
            <a:xfrm>
              <a:off x="7642407" y="4004919"/>
              <a:ext cx="3599615" cy="369332"/>
            </a:xfrm>
            <a:prstGeom prst="rect">
              <a:avLst/>
            </a:prstGeom>
            <a:noFill/>
          </p:spPr>
          <p:txBody>
            <a:bodyPr wrap="square" lIns="91440" tIns="45720" rIns="91440" bIns="45720" rtlCol="0" anchor="t">
              <a:spAutoFit/>
            </a:bodyPr>
            <a:lstStyle/>
            <a:p>
              <a:pPr algn="ctr"/>
              <a:r>
                <a:rPr lang="en-US" sz="1800" b="1">
                  <a:solidFill>
                    <a:srgbClr val="002060"/>
                  </a:solidFill>
                  <a:latin typeface="Arial Black"/>
                </a:rPr>
                <a:t>ARMY</a:t>
              </a:r>
            </a:p>
          </p:txBody>
        </p:sp>
        <p:sp>
          <p:nvSpPr>
            <p:cNvPr id="28" name="TextBox 27">
              <a:extLst>
                <a:ext uri="{FF2B5EF4-FFF2-40B4-BE49-F238E27FC236}">
                  <a16:creationId xmlns:a16="http://schemas.microsoft.com/office/drawing/2014/main" id="{3F573CB5-1655-296C-1840-8403DA337811}"/>
                </a:ext>
              </a:extLst>
            </p:cNvPr>
            <p:cNvSpPr txBox="1"/>
            <p:nvPr/>
          </p:nvSpPr>
          <p:spPr>
            <a:xfrm>
              <a:off x="2875022" y="3963577"/>
              <a:ext cx="3599615" cy="369332"/>
            </a:xfrm>
            <a:prstGeom prst="rect">
              <a:avLst/>
            </a:prstGeom>
            <a:noFill/>
          </p:spPr>
          <p:txBody>
            <a:bodyPr wrap="square" lIns="91440" tIns="45720" rIns="91440" bIns="45720" rtlCol="0" anchor="t">
              <a:spAutoFit/>
            </a:bodyPr>
            <a:lstStyle/>
            <a:p>
              <a:pPr algn="ctr"/>
              <a:r>
                <a:rPr lang="en-US" sz="1800" b="1">
                  <a:solidFill>
                    <a:srgbClr val="002060"/>
                  </a:solidFill>
                  <a:latin typeface="Arial Black"/>
                </a:rPr>
                <a:t>NAVY</a:t>
              </a:r>
            </a:p>
          </p:txBody>
        </p:sp>
        <p:pic>
          <p:nvPicPr>
            <p:cNvPr id="18" name="Picture 17">
              <a:extLst>
                <a:ext uri="{FF2B5EF4-FFF2-40B4-BE49-F238E27FC236}">
                  <a16:creationId xmlns:a16="http://schemas.microsoft.com/office/drawing/2014/main" id="{0E55470F-0EA2-C71E-DC68-6D21A467992D}"/>
                </a:ext>
              </a:extLst>
            </p:cNvPr>
            <p:cNvPicPr>
              <a:picLocks noChangeAspect="1"/>
            </p:cNvPicPr>
            <p:nvPr/>
          </p:nvPicPr>
          <p:blipFill>
            <a:blip r:embed="rId6"/>
            <a:stretch>
              <a:fillRect/>
            </a:stretch>
          </p:blipFill>
          <p:spPr>
            <a:xfrm>
              <a:off x="2740477" y="1722682"/>
              <a:ext cx="3851441" cy="2130105"/>
            </a:xfrm>
            <a:prstGeom prst="rect">
              <a:avLst/>
            </a:prstGeom>
          </p:spPr>
        </p:pic>
      </p:grpSp>
    </p:spTree>
    <p:extLst>
      <p:ext uri="{BB962C8B-B14F-4D97-AF65-F5344CB8AC3E}">
        <p14:creationId xmlns:p14="http://schemas.microsoft.com/office/powerpoint/2010/main" val="179477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9FBF7E-C4F1-7019-AEBD-E43127DA9175}"/>
              </a:ext>
            </a:extLst>
          </p:cNvPr>
          <p:cNvSpPr>
            <a:spLocks noGrp="1"/>
          </p:cNvSpPr>
          <p:nvPr>
            <p:ph type="sldNum" sz="quarter" idx="12"/>
          </p:nvPr>
        </p:nvSpPr>
        <p:spPr>
          <a:xfrm>
            <a:off x="10257387" y="6387042"/>
            <a:ext cx="1345608" cy="365125"/>
          </a:xfrm>
        </p:spPr>
        <p:txBody>
          <a:bodyPr/>
          <a:lstStyle/>
          <a:p>
            <a:fld id="{67289055-BB3B-499A-A3A3-E3150FA0171A}" type="slidenum">
              <a:rPr lang="en-US" sz="1400" smtClean="0"/>
              <a:t>39</a:t>
            </a:fld>
            <a:endParaRPr lang="en-US" sz="1400"/>
          </a:p>
        </p:txBody>
      </p:sp>
      <p:sp>
        <p:nvSpPr>
          <p:cNvPr id="4" name="Title 3">
            <a:extLst>
              <a:ext uri="{FF2B5EF4-FFF2-40B4-BE49-F238E27FC236}">
                <a16:creationId xmlns:a16="http://schemas.microsoft.com/office/drawing/2014/main" id="{AE08726A-8D13-189F-DE9B-702811936A96}"/>
              </a:ext>
            </a:extLst>
          </p:cNvPr>
          <p:cNvSpPr>
            <a:spLocks noGrp="1"/>
          </p:cNvSpPr>
          <p:nvPr>
            <p:ph type="title"/>
          </p:nvPr>
        </p:nvSpPr>
        <p:spPr>
          <a:xfrm>
            <a:off x="971552" y="228178"/>
            <a:ext cx="10250444" cy="677002"/>
          </a:xfrm>
        </p:spPr>
        <p:txBody>
          <a:bodyPr>
            <a:normAutofit/>
          </a:bodyPr>
          <a:lstStyle/>
          <a:p>
            <a:r>
              <a:rPr lang="en-US"/>
              <a:t>Example DE Efforts in R&amp;E</a:t>
            </a:r>
          </a:p>
        </p:txBody>
      </p:sp>
      <p:sp>
        <p:nvSpPr>
          <p:cNvPr id="5" name="Text Placeholder 4">
            <a:extLst>
              <a:ext uri="{FF2B5EF4-FFF2-40B4-BE49-F238E27FC236}">
                <a16:creationId xmlns:a16="http://schemas.microsoft.com/office/drawing/2014/main" id="{98A1DF6E-9AB2-8971-C086-DA3B2AC2F153}"/>
              </a:ext>
            </a:extLst>
          </p:cNvPr>
          <p:cNvSpPr>
            <a:spLocks noGrp="1"/>
          </p:cNvSpPr>
          <p:nvPr>
            <p:ph type="body" sz="quarter" idx="13"/>
          </p:nvPr>
        </p:nvSpPr>
        <p:spPr/>
        <p:txBody>
          <a:bodyPr/>
          <a:lstStyle/>
          <a:p>
            <a:endParaRPr lang="en-US"/>
          </a:p>
        </p:txBody>
      </p:sp>
      <p:cxnSp>
        <p:nvCxnSpPr>
          <p:cNvPr id="26" name="Straight Connector 25">
            <a:extLst>
              <a:ext uri="{FF2B5EF4-FFF2-40B4-BE49-F238E27FC236}">
                <a16:creationId xmlns:a16="http://schemas.microsoft.com/office/drawing/2014/main" id="{60BE01CA-BA71-2CD5-E605-9FF98E201807}"/>
              </a:ext>
            </a:extLst>
          </p:cNvPr>
          <p:cNvCxnSpPr>
            <a:cxnSpLocks/>
          </p:cNvCxnSpPr>
          <p:nvPr/>
        </p:nvCxnSpPr>
        <p:spPr>
          <a:xfrm flipH="1">
            <a:off x="850111" y="3663293"/>
            <a:ext cx="1033647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5E9F2B71-86B3-0B2B-DC9C-8F3E33F322C1}"/>
              </a:ext>
            </a:extLst>
          </p:cNvPr>
          <p:cNvGrpSpPr/>
          <p:nvPr/>
        </p:nvGrpSpPr>
        <p:grpSpPr>
          <a:xfrm>
            <a:off x="1109730" y="917636"/>
            <a:ext cx="9369290" cy="5472770"/>
            <a:chOff x="2737607" y="1298635"/>
            <a:chExt cx="9104708" cy="5261104"/>
          </a:xfrm>
        </p:grpSpPr>
        <p:pic>
          <p:nvPicPr>
            <p:cNvPr id="3" name="Picture 2"/>
            <p:cNvPicPr>
              <a:picLocks noChangeAspect="1"/>
            </p:cNvPicPr>
            <p:nvPr/>
          </p:nvPicPr>
          <p:blipFill>
            <a:blip r:embed="rId3"/>
            <a:stretch>
              <a:fillRect/>
            </a:stretch>
          </p:blipFill>
          <p:spPr>
            <a:xfrm>
              <a:off x="8377110" y="1883881"/>
              <a:ext cx="2902584" cy="1977306"/>
            </a:xfrm>
            <a:prstGeom prst="rect">
              <a:avLst/>
            </a:prstGeom>
          </p:spPr>
        </p:pic>
        <p:pic>
          <p:nvPicPr>
            <p:cNvPr id="6" name="Picture 5"/>
            <p:cNvPicPr>
              <a:picLocks noChangeAspect="1"/>
            </p:cNvPicPr>
            <p:nvPr/>
          </p:nvPicPr>
          <p:blipFill>
            <a:blip r:embed="rId4"/>
            <a:stretch>
              <a:fillRect/>
            </a:stretch>
          </p:blipFill>
          <p:spPr>
            <a:xfrm>
              <a:off x="2737607" y="4642663"/>
              <a:ext cx="4533844" cy="1637561"/>
            </a:xfrm>
            <a:prstGeom prst="rect">
              <a:avLst/>
            </a:prstGeom>
          </p:spPr>
        </p:pic>
        <p:pic>
          <p:nvPicPr>
            <p:cNvPr id="8" name="Picture 7"/>
            <p:cNvPicPr>
              <a:picLocks noChangeAspect="1"/>
            </p:cNvPicPr>
            <p:nvPr/>
          </p:nvPicPr>
          <p:blipFill>
            <a:blip r:embed="rId5"/>
            <a:stretch>
              <a:fillRect/>
            </a:stretch>
          </p:blipFill>
          <p:spPr>
            <a:xfrm>
              <a:off x="3377378" y="1964693"/>
              <a:ext cx="3413811" cy="1895911"/>
            </a:xfrm>
            <a:prstGeom prst="rect">
              <a:avLst/>
            </a:prstGeom>
          </p:spPr>
        </p:pic>
        <p:cxnSp>
          <p:nvCxnSpPr>
            <p:cNvPr id="25" name="Straight Connector 24">
              <a:extLst>
                <a:ext uri="{FF2B5EF4-FFF2-40B4-BE49-F238E27FC236}">
                  <a16:creationId xmlns:a16="http://schemas.microsoft.com/office/drawing/2014/main" id="{D9FB0F2C-AB3E-E9EE-DEB3-F94D1B38B45A}"/>
                </a:ext>
              </a:extLst>
            </p:cNvPr>
            <p:cNvCxnSpPr>
              <a:cxnSpLocks/>
            </p:cNvCxnSpPr>
            <p:nvPr/>
          </p:nvCxnSpPr>
          <p:spPr>
            <a:xfrm>
              <a:off x="7464803" y="1304694"/>
              <a:ext cx="0" cy="525504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8" name="object 3"/>
            <p:cNvGrpSpPr/>
            <p:nvPr/>
          </p:nvGrpSpPr>
          <p:grpSpPr>
            <a:xfrm>
              <a:off x="7814488" y="4652549"/>
              <a:ext cx="4027827" cy="1794803"/>
              <a:chOff x="131635" y="1411224"/>
              <a:chExt cx="11603925" cy="5199888"/>
            </a:xfrm>
          </p:grpSpPr>
          <p:pic>
            <p:nvPicPr>
              <p:cNvPr id="29" name="object 4"/>
              <p:cNvPicPr/>
              <p:nvPr/>
            </p:nvPicPr>
            <p:blipFill>
              <a:blip r:embed="rId6" cstate="print"/>
              <a:stretch>
                <a:fillRect/>
              </a:stretch>
            </p:blipFill>
            <p:spPr>
              <a:xfrm>
                <a:off x="3449592" y="1844040"/>
                <a:ext cx="4573103" cy="3877055"/>
              </a:xfrm>
              <a:prstGeom prst="rect">
                <a:avLst/>
              </a:prstGeom>
            </p:spPr>
          </p:pic>
          <p:pic>
            <p:nvPicPr>
              <p:cNvPr id="30" name="object 5"/>
              <p:cNvPicPr/>
              <p:nvPr/>
            </p:nvPicPr>
            <p:blipFill>
              <a:blip r:embed="rId7" cstate="print"/>
              <a:stretch>
                <a:fillRect/>
              </a:stretch>
            </p:blipFill>
            <p:spPr>
              <a:xfrm>
                <a:off x="7317486" y="1411224"/>
                <a:ext cx="4027931" cy="2778252"/>
              </a:xfrm>
              <a:prstGeom prst="rect">
                <a:avLst/>
              </a:prstGeom>
            </p:spPr>
          </p:pic>
          <p:pic>
            <p:nvPicPr>
              <p:cNvPr id="31" name="object 6"/>
              <p:cNvPicPr/>
              <p:nvPr/>
            </p:nvPicPr>
            <p:blipFill>
              <a:blip r:embed="rId8" cstate="print"/>
              <a:stretch>
                <a:fillRect/>
              </a:stretch>
            </p:blipFill>
            <p:spPr>
              <a:xfrm>
                <a:off x="7757921" y="3782568"/>
                <a:ext cx="3977639" cy="2828544"/>
              </a:xfrm>
              <a:prstGeom prst="rect">
                <a:avLst/>
              </a:prstGeom>
            </p:spPr>
          </p:pic>
          <p:pic>
            <p:nvPicPr>
              <p:cNvPr id="32" name="object 7"/>
              <p:cNvPicPr/>
              <p:nvPr/>
            </p:nvPicPr>
            <p:blipFill>
              <a:blip r:embed="rId9" cstate="print"/>
              <a:stretch>
                <a:fillRect/>
              </a:stretch>
            </p:blipFill>
            <p:spPr>
              <a:xfrm>
                <a:off x="136397" y="1433322"/>
                <a:ext cx="3587496" cy="4698492"/>
              </a:xfrm>
              <a:prstGeom prst="rect">
                <a:avLst/>
              </a:prstGeom>
            </p:spPr>
          </p:pic>
          <p:sp>
            <p:nvSpPr>
              <p:cNvPr id="33" name="object 8"/>
              <p:cNvSpPr/>
              <p:nvPr/>
            </p:nvSpPr>
            <p:spPr>
              <a:xfrm>
                <a:off x="131635" y="1428559"/>
                <a:ext cx="3597275" cy="4708525"/>
              </a:xfrm>
              <a:custGeom>
                <a:avLst/>
                <a:gdLst/>
                <a:ahLst/>
                <a:cxnLst/>
                <a:rect l="l" t="t" r="r" b="b"/>
                <a:pathLst>
                  <a:path w="3597275" h="4708525">
                    <a:moveTo>
                      <a:pt x="0" y="4708017"/>
                    </a:moveTo>
                    <a:lnTo>
                      <a:pt x="3597021" y="4708017"/>
                    </a:lnTo>
                    <a:lnTo>
                      <a:pt x="3597021" y="0"/>
                    </a:lnTo>
                    <a:lnTo>
                      <a:pt x="0" y="0"/>
                    </a:lnTo>
                    <a:lnTo>
                      <a:pt x="0" y="4708017"/>
                    </a:lnTo>
                    <a:close/>
                  </a:path>
                </a:pathLst>
              </a:custGeom>
              <a:ln w="9525">
                <a:solidFill>
                  <a:srgbClr val="000000"/>
                </a:solidFill>
              </a:ln>
            </p:spPr>
            <p:txBody>
              <a:bodyPr wrap="square" lIns="0" tIns="0" rIns="0" bIns="0" rtlCol="0"/>
              <a:lstStyle/>
              <a:p>
                <a:endParaRPr/>
              </a:p>
            </p:txBody>
          </p:sp>
        </p:grpSp>
        <p:sp>
          <p:nvSpPr>
            <p:cNvPr id="34" name="TextBox 33">
              <a:extLst>
                <a:ext uri="{FF2B5EF4-FFF2-40B4-BE49-F238E27FC236}">
                  <a16:creationId xmlns:a16="http://schemas.microsoft.com/office/drawing/2014/main" id="{2837CB94-2716-06C2-778A-5B9639AD07CF}"/>
                </a:ext>
              </a:extLst>
            </p:cNvPr>
            <p:cNvSpPr txBox="1"/>
            <p:nvPr/>
          </p:nvSpPr>
          <p:spPr>
            <a:xfrm>
              <a:off x="3113406" y="3993302"/>
              <a:ext cx="3886200" cy="646331"/>
            </a:xfrm>
            <a:prstGeom prst="rect">
              <a:avLst/>
            </a:prstGeom>
            <a:noFill/>
          </p:spPr>
          <p:txBody>
            <a:bodyPr wrap="square" lIns="91440" tIns="45720" rIns="91440" bIns="45720" rtlCol="0" anchor="t">
              <a:spAutoFit/>
            </a:bodyPr>
            <a:lstStyle/>
            <a:p>
              <a:pPr algn="ctr"/>
              <a:r>
                <a:rPr lang="en-US" sz="1800" b="1">
                  <a:solidFill>
                    <a:srgbClr val="002060"/>
                  </a:solidFill>
                  <a:latin typeface="Arial Black"/>
                </a:rPr>
                <a:t>JOINT FEDERATION ASSURANCE CENTER</a:t>
              </a:r>
            </a:p>
          </p:txBody>
        </p:sp>
        <p:sp>
          <p:nvSpPr>
            <p:cNvPr id="36" name="TextBox 35">
              <a:extLst>
                <a:ext uri="{FF2B5EF4-FFF2-40B4-BE49-F238E27FC236}">
                  <a16:creationId xmlns:a16="http://schemas.microsoft.com/office/drawing/2014/main" id="{2837CB94-2716-06C2-778A-5B9639AD07CF}"/>
                </a:ext>
              </a:extLst>
            </p:cNvPr>
            <p:cNvSpPr txBox="1"/>
            <p:nvPr/>
          </p:nvSpPr>
          <p:spPr>
            <a:xfrm>
              <a:off x="2939018" y="1343982"/>
              <a:ext cx="4234976" cy="646331"/>
            </a:xfrm>
            <a:prstGeom prst="rect">
              <a:avLst/>
            </a:prstGeom>
            <a:noFill/>
          </p:spPr>
          <p:txBody>
            <a:bodyPr wrap="square" rtlCol="0">
              <a:spAutoFit/>
            </a:bodyPr>
            <a:lstStyle/>
            <a:p>
              <a:pPr algn="ctr"/>
              <a:r>
                <a:rPr lang="en-US" sz="1800" b="1">
                  <a:solidFill>
                    <a:srgbClr val="002060"/>
                  </a:solidFill>
                  <a:latin typeface="Arial Black" panose="020B0A04020102020204" pitchFamily="34" charset="0"/>
                </a:rPr>
                <a:t>DEVELOPMENTAL TEST, EVALUATION &amp; ASSESSMENT</a:t>
              </a:r>
            </a:p>
          </p:txBody>
        </p:sp>
        <p:sp>
          <p:nvSpPr>
            <p:cNvPr id="37" name="TextBox 36">
              <a:extLst>
                <a:ext uri="{FF2B5EF4-FFF2-40B4-BE49-F238E27FC236}">
                  <a16:creationId xmlns:a16="http://schemas.microsoft.com/office/drawing/2014/main" id="{2837CB94-2716-06C2-778A-5B9639AD07CF}"/>
                </a:ext>
              </a:extLst>
            </p:cNvPr>
            <p:cNvSpPr txBox="1"/>
            <p:nvPr/>
          </p:nvSpPr>
          <p:spPr>
            <a:xfrm>
              <a:off x="7900462" y="3996332"/>
              <a:ext cx="3584911" cy="646331"/>
            </a:xfrm>
            <a:prstGeom prst="rect">
              <a:avLst/>
            </a:prstGeom>
            <a:noFill/>
          </p:spPr>
          <p:txBody>
            <a:bodyPr wrap="square" lIns="91440" tIns="45720" rIns="91440" bIns="45720" rtlCol="0" anchor="t">
              <a:spAutoFit/>
            </a:bodyPr>
            <a:lstStyle/>
            <a:p>
              <a:pPr algn="ctr"/>
              <a:r>
                <a:rPr lang="en-US" sz="1800" b="1">
                  <a:solidFill>
                    <a:srgbClr val="002060"/>
                  </a:solidFill>
                  <a:latin typeface="Arial Black"/>
                </a:rPr>
                <a:t>MISSION ENGINEERING GUIDEBOOK</a:t>
              </a:r>
            </a:p>
          </p:txBody>
        </p:sp>
        <p:sp>
          <p:nvSpPr>
            <p:cNvPr id="7" name="TextBox 6">
              <a:extLst>
                <a:ext uri="{FF2B5EF4-FFF2-40B4-BE49-F238E27FC236}">
                  <a16:creationId xmlns:a16="http://schemas.microsoft.com/office/drawing/2014/main" id="{355D7FD6-D827-95FA-68A3-BA642FDBC4C9}"/>
                </a:ext>
              </a:extLst>
            </p:cNvPr>
            <p:cNvSpPr txBox="1"/>
            <p:nvPr/>
          </p:nvSpPr>
          <p:spPr>
            <a:xfrm>
              <a:off x="7885302" y="1298635"/>
              <a:ext cx="3886200" cy="646331"/>
            </a:xfrm>
            <a:prstGeom prst="rect">
              <a:avLst/>
            </a:prstGeom>
            <a:noFill/>
          </p:spPr>
          <p:txBody>
            <a:bodyPr wrap="square" rtlCol="0">
              <a:spAutoFit/>
            </a:bodyPr>
            <a:lstStyle/>
            <a:p>
              <a:pPr algn="ctr"/>
              <a:r>
                <a:rPr lang="en-US" sz="1800" b="1">
                  <a:solidFill>
                    <a:srgbClr val="002060"/>
                  </a:solidFill>
                  <a:latin typeface="Arial Black" panose="020B0A04020102020204" pitchFamily="34" charset="0"/>
                </a:rPr>
                <a:t>TEST RESOURCE MANAGEMENT CENTER</a:t>
              </a:r>
            </a:p>
          </p:txBody>
        </p:sp>
      </p:grpSp>
    </p:spTree>
    <p:extLst>
      <p:ext uri="{BB962C8B-B14F-4D97-AF65-F5344CB8AC3E}">
        <p14:creationId xmlns:p14="http://schemas.microsoft.com/office/powerpoint/2010/main" val="841911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40407" y="112271"/>
            <a:ext cx="10250444" cy="677002"/>
          </a:xfrm>
        </p:spPr>
        <p:txBody>
          <a:bodyPr>
            <a:normAutofit/>
          </a:bodyPr>
          <a:lstStyle/>
          <a:p>
            <a:r>
              <a:rPr lang="en-US"/>
              <a:t>The Need For Change</a:t>
            </a:r>
          </a:p>
        </p:txBody>
      </p:sp>
      <p:pic>
        <p:nvPicPr>
          <p:cNvPr id="10" name="Content Placeholder 7">
            <a:extLst>
              <a:ext uri="{FF2B5EF4-FFF2-40B4-BE49-F238E27FC236}">
                <a16:creationId xmlns:a16="http://schemas.microsoft.com/office/drawing/2014/main" id="{24E49482-CEF6-4FE1-A616-1EC71D81F0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8085" y="1083973"/>
            <a:ext cx="5527515" cy="4908951"/>
          </a:xfrm>
          <a:prstGeom prst="rect">
            <a:avLst/>
          </a:prstGeom>
          <a:ln>
            <a:solidFill>
              <a:schemeClr val="tx1"/>
            </a:solidFill>
          </a:ln>
        </p:spPr>
      </p:pic>
      <p:sp>
        <p:nvSpPr>
          <p:cNvPr id="11" name="TextBox 10"/>
          <p:cNvSpPr txBox="1"/>
          <p:nvPr/>
        </p:nvSpPr>
        <p:spPr>
          <a:xfrm>
            <a:off x="6387820" y="6038613"/>
            <a:ext cx="5308421" cy="261610"/>
          </a:xfrm>
          <a:prstGeom prst="rect">
            <a:avLst/>
          </a:prstGeom>
          <a:noFill/>
        </p:spPr>
        <p:txBody>
          <a:bodyPr wrap="square" rtlCol="0">
            <a:spAutoFit/>
          </a:bodyPr>
          <a:lstStyle/>
          <a:p>
            <a:r>
              <a:rPr lang="en-US" sz="1100"/>
              <a:t>Source: Dan </a:t>
            </a:r>
            <a:r>
              <a:rPr lang="en-US" sz="1100" err="1"/>
              <a:t>Patt</a:t>
            </a:r>
            <a:r>
              <a:rPr lang="en-US" sz="1100"/>
              <a:t>, </a:t>
            </a:r>
            <a:r>
              <a:rPr lang="en-US" sz="1100" i="1"/>
              <a:t>Time-to-Market: A DARPA study on Capability Fielding 2013 </a:t>
            </a:r>
            <a:endParaRPr lang="en-US" sz="1100"/>
          </a:p>
        </p:txBody>
      </p:sp>
      <p:pic>
        <p:nvPicPr>
          <p:cNvPr id="4" name="Picture 3"/>
          <p:cNvPicPr>
            <a:picLocks noChangeAspect="1"/>
          </p:cNvPicPr>
          <p:nvPr/>
        </p:nvPicPr>
        <p:blipFill rotWithShape="1">
          <a:blip r:embed="rId4"/>
          <a:srcRect l="12945" t="20093" r="62017" b="71840"/>
          <a:stretch/>
        </p:blipFill>
        <p:spPr>
          <a:xfrm>
            <a:off x="347841" y="1088359"/>
            <a:ext cx="5527515" cy="852849"/>
          </a:xfrm>
          <a:prstGeom prst="rect">
            <a:avLst/>
          </a:prstGeom>
          <a:ln>
            <a:solidFill>
              <a:schemeClr val="tx1"/>
            </a:solidFill>
          </a:ln>
        </p:spPr>
      </p:pic>
      <p:sp>
        <p:nvSpPr>
          <p:cNvPr id="6" name="TextBox 5"/>
          <p:cNvSpPr txBox="1"/>
          <p:nvPr/>
        </p:nvSpPr>
        <p:spPr>
          <a:xfrm>
            <a:off x="347841" y="1955762"/>
            <a:ext cx="5527515" cy="4043415"/>
          </a:xfrm>
          <a:prstGeom prst="rect">
            <a:avLst/>
          </a:prstGeom>
          <a:noFill/>
          <a:ln>
            <a:solidFill>
              <a:schemeClr val="tx1"/>
            </a:solidFill>
          </a:ln>
        </p:spPr>
        <p:txBody>
          <a:bodyPr wrap="square" lIns="91440" tIns="45720" rIns="91440" bIns="45720" rtlCol="0" anchor="t">
            <a:spAutoFit/>
          </a:bodyPr>
          <a:lstStyle/>
          <a:p>
            <a:pPr algn="ctr"/>
            <a:r>
              <a:rPr lang="en-US" sz="1975">
                <a:latin typeface=" Arial"/>
              </a:rPr>
              <a:t>Fact Sheet: 2022 National Defense Strategy</a:t>
            </a:r>
          </a:p>
          <a:p>
            <a:r>
              <a:rPr lang="en-US" sz="1975">
                <a:latin typeface=" Arial"/>
              </a:rPr>
              <a:t>The Defense priorities are: </a:t>
            </a:r>
          </a:p>
          <a:p>
            <a:pPr marL="342900" indent="-342900">
              <a:buFont typeface="+mj-lt"/>
              <a:buAutoNum type="arabicPeriod"/>
            </a:pPr>
            <a:r>
              <a:rPr lang="en-US" sz="1975">
                <a:latin typeface=" Arial"/>
              </a:rPr>
              <a:t>Defending the homeland, paced to the growing multi-domain threat posed by the PRC </a:t>
            </a:r>
          </a:p>
          <a:p>
            <a:pPr marL="342900" indent="-342900">
              <a:buFont typeface="+mj-lt"/>
              <a:buAutoNum type="arabicPeriod"/>
            </a:pPr>
            <a:r>
              <a:rPr lang="en-US" sz="1975">
                <a:latin typeface=" Arial"/>
              </a:rPr>
              <a:t>Deterring strategic attacks against the United States, Allies, and partners </a:t>
            </a:r>
          </a:p>
          <a:p>
            <a:pPr marL="342900" indent="-342900">
              <a:buFont typeface="+mj-lt"/>
              <a:buAutoNum type="arabicPeriod"/>
            </a:pPr>
            <a:r>
              <a:rPr lang="en-US" sz="1975">
                <a:latin typeface=" Arial"/>
              </a:rPr>
              <a:t>Deterring aggression, while being prepared to prevail in conflict when necessary, prioritizing the PRC challenge in the Indo-Pacific, then the Russia challenge in Europe </a:t>
            </a:r>
          </a:p>
          <a:p>
            <a:pPr marL="342900" indent="-342900">
              <a:buFont typeface="+mj-lt"/>
              <a:buAutoNum type="arabicPeriod"/>
            </a:pPr>
            <a:r>
              <a:rPr lang="en-US" sz="1975">
                <a:latin typeface=" Arial"/>
              </a:rPr>
              <a:t>Building a resilient Joint Force and defense ecosystem. </a:t>
            </a:r>
          </a:p>
        </p:txBody>
      </p:sp>
      <p:sp>
        <p:nvSpPr>
          <p:cNvPr id="3" name="Slide Number Placeholder 1">
            <a:extLst>
              <a:ext uri="{FF2B5EF4-FFF2-40B4-BE49-F238E27FC236}">
                <a16:creationId xmlns:a16="http://schemas.microsoft.com/office/drawing/2014/main" id="{4892FA84-EBAA-7A23-E566-19B54F0F640E}"/>
              </a:ext>
            </a:extLst>
          </p:cNvPr>
          <p:cNvSpPr txBox="1">
            <a:spLocks/>
          </p:cNvSpPr>
          <p:nvPr/>
        </p:nvSpPr>
        <p:spPr>
          <a:xfrm>
            <a:off x="10183941" y="6492875"/>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3</a:t>
            </a:r>
          </a:p>
        </p:txBody>
      </p:sp>
      <p:sp>
        <p:nvSpPr>
          <p:cNvPr id="7" name="Footer Placeholder 2">
            <a:extLst>
              <a:ext uri="{FF2B5EF4-FFF2-40B4-BE49-F238E27FC236}">
                <a16:creationId xmlns:a16="http://schemas.microsoft.com/office/drawing/2014/main" id="{0DAB950D-4E66-0571-7A89-AF2A36670069}"/>
              </a:ext>
            </a:extLst>
          </p:cNvPr>
          <p:cNvSpPr txBox="1">
            <a:spLocks/>
          </p:cNvSpPr>
          <p:nvPr/>
        </p:nvSpPr>
        <p:spPr>
          <a:xfrm>
            <a:off x="2860268" y="6502759"/>
            <a:ext cx="6986385" cy="340935"/>
          </a:xfrm>
          <a:prstGeom prst="rect">
            <a:avLst/>
          </a:prstGeom>
        </p:spPr>
        <p:txBody>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r>
              <a:rPr lang="en-US" sz="1200" dirty="0"/>
              <a:t>Distribution Statement A. Approved for public release. Distribution is unlimited.  Case # 23-S-1171</a:t>
            </a:r>
          </a:p>
        </p:txBody>
      </p:sp>
    </p:spTree>
    <p:extLst>
      <p:ext uri="{BB962C8B-B14F-4D97-AF65-F5344CB8AC3E}">
        <p14:creationId xmlns:p14="http://schemas.microsoft.com/office/powerpoint/2010/main" val="1809819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23F619-EAF2-AA1B-7945-8EF2DFA93F7A}"/>
              </a:ext>
            </a:extLst>
          </p:cNvPr>
          <p:cNvSpPr>
            <a:spLocks noGrp="1"/>
          </p:cNvSpPr>
          <p:nvPr>
            <p:ph type="sldNum" sz="quarter" idx="12"/>
          </p:nvPr>
        </p:nvSpPr>
        <p:spPr>
          <a:xfrm>
            <a:off x="9961054" y="6387042"/>
            <a:ext cx="1345608" cy="365125"/>
          </a:xfrm>
        </p:spPr>
        <p:txBody>
          <a:bodyPr lIns="91440" tIns="45720" rIns="91440" bIns="45720" anchor="t"/>
          <a:lstStyle/>
          <a:p>
            <a:fld id="{67289055-BB3B-499A-A3A3-E3150FA0171A}" type="slidenum">
              <a:rPr lang="en-US" sz="1400" dirty="0" smtClean="0">
                <a:latin typeface="Tahoma"/>
                <a:ea typeface="Tahoma"/>
                <a:cs typeface="Tahoma"/>
              </a:rPr>
              <a:t>40</a:t>
            </a:fld>
            <a:endParaRPr lang="en-US" sz="1400">
              <a:latin typeface="Tahoma"/>
              <a:ea typeface="Tahoma"/>
              <a:cs typeface="Tahoma"/>
            </a:endParaRPr>
          </a:p>
        </p:txBody>
      </p:sp>
      <p:sp>
        <p:nvSpPr>
          <p:cNvPr id="4" name="Title 3">
            <a:extLst>
              <a:ext uri="{FF2B5EF4-FFF2-40B4-BE49-F238E27FC236}">
                <a16:creationId xmlns:a16="http://schemas.microsoft.com/office/drawing/2014/main" id="{8AD695D1-FADD-E445-4A7B-A72227C15F32}"/>
              </a:ext>
            </a:extLst>
          </p:cNvPr>
          <p:cNvSpPr>
            <a:spLocks noGrp="1"/>
          </p:cNvSpPr>
          <p:nvPr>
            <p:ph type="title"/>
          </p:nvPr>
        </p:nvSpPr>
        <p:spPr/>
        <p:txBody>
          <a:bodyPr/>
          <a:lstStyle/>
          <a:p>
            <a:r>
              <a:rPr lang="en-US"/>
              <a:t>Example DE Efforts</a:t>
            </a:r>
            <a:r>
              <a:rPr lang="en-US">
                <a:cs typeface="Arial"/>
              </a:rPr>
              <a:t> in the Industrial Base</a:t>
            </a:r>
          </a:p>
        </p:txBody>
      </p:sp>
      <p:sp>
        <p:nvSpPr>
          <p:cNvPr id="3" name="Text Placeholder 2">
            <a:extLst>
              <a:ext uri="{FF2B5EF4-FFF2-40B4-BE49-F238E27FC236}">
                <a16:creationId xmlns:a16="http://schemas.microsoft.com/office/drawing/2014/main" id="{8EE261B8-0A15-B4E9-75E7-E421DC2547F4}"/>
              </a:ext>
            </a:extLst>
          </p:cNvPr>
          <p:cNvSpPr>
            <a:spLocks noGrp="1"/>
          </p:cNvSpPr>
          <p:nvPr>
            <p:ph type="body" sz="quarter" idx="13"/>
          </p:nvPr>
        </p:nvSpPr>
        <p:spPr/>
        <p:txBody>
          <a:bodyPr/>
          <a:lstStyle/>
          <a:p>
            <a:endParaRPr lang="en-US"/>
          </a:p>
        </p:txBody>
      </p:sp>
      <p:cxnSp>
        <p:nvCxnSpPr>
          <p:cNvPr id="7" name="Straight Connector 6">
            <a:extLst>
              <a:ext uri="{FF2B5EF4-FFF2-40B4-BE49-F238E27FC236}">
                <a16:creationId xmlns:a16="http://schemas.microsoft.com/office/drawing/2014/main" id="{60BE01CA-BA71-2CD5-E605-9FF98E201807}"/>
              </a:ext>
            </a:extLst>
          </p:cNvPr>
          <p:cNvCxnSpPr>
            <a:cxnSpLocks/>
          </p:cNvCxnSpPr>
          <p:nvPr/>
        </p:nvCxnSpPr>
        <p:spPr>
          <a:xfrm flipH="1">
            <a:off x="908838" y="3849478"/>
            <a:ext cx="10193079"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26FC253-2873-63D1-FDAB-DA0F050C7964}"/>
              </a:ext>
            </a:extLst>
          </p:cNvPr>
          <p:cNvGrpSpPr/>
          <p:nvPr/>
        </p:nvGrpSpPr>
        <p:grpSpPr>
          <a:xfrm>
            <a:off x="1538658" y="1119139"/>
            <a:ext cx="9114684" cy="5348519"/>
            <a:chOff x="2444734" y="1224972"/>
            <a:chExt cx="9114684" cy="5348519"/>
          </a:xfrm>
        </p:grpSpPr>
        <p:cxnSp>
          <p:nvCxnSpPr>
            <p:cNvPr id="5" name="Straight Connector 4">
              <a:extLst>
                <a:ext uri="{FF2B5EF4-FFF2-40B4-BE49-F238E27FC236}">
                  <a16:creationId xmlns:a16="http://schemas.microsoft.com/office/drawing/2014/main" id="{D9FB0F2C-AB3E-E9EE-DEB3-F94D1B38B45A}"/>
                </a:ext>
              </a:extLst>
            </p:cNvPr>
            <p:cNvCxnSpPr>
              <a:cxnSpLocks/>
            </p:cNvCxnSpPr>
            <p:nvPr/>
          </p:nvCxnSpPr>
          <p:spPr>
            <a:xfrm>
              <a:off x="6929985" y="1333856"/>
              <a:ext cx="0" cy="523963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077825B-B8E9-5C51-11F5-690B6B1BF0E7}"/>
                </a:ext>
              </a:extLst>
            </p:cNvPr>
            <p:cNvPicPr>
              <a:picLocks noChangeAspect="1"/>
            </p:cNvPicPr>
            <p:nvPr/>
          </p:nvPicPr>
          <p:blipFill>
            <a:blip r:embed="rId3"/>
            <a:stretch>
              <a:fillRect/>
            </a:stretch>
          </p:blipFill>
          <p:spPr>
            <a:xfrm>
              <a:off x="7673218" y="4372726"/>
              <a:ext cx="3886200" cy="2185988"/>
            </a:xfrm>
            <a:prstGeom prst="rect">
              <a:avLst/>
            </a:prstGeom>
          </p:spPr>
        </p:pic>
        <p:pic>
          <p:nvPicPr>
            <p:cNvPr id="11" name="Picture 10"/>
            <p:cNvPicPr>
              <a:picLocks noChangeAspect="1"/>
            </p:cNvPicPr>
            <p:nvPr/>
          </p:nvPicPr>
          <p:blipFill>
            <a:blip r:embed="rId4"/>
            <a:stretch>
              <a:fillRect/>
            </a:stretch>
          </p:blipFill>
          <p:spPr>
            <a:xfrm>
              <a:off x="2450132" y="1719585"/>
              <a:ext cx="3886200" cy="2204753"/>
            </a:xfrm>
            <a:prstGeom prst="rect">
              <a:avLst/>
            </a:prstGeom>
          </p:spPr>
        </p:pic>
        <p:pic>
          <p:nvPicPr>
            <p:cNvPr id="12" name="Picture 11"/>
            <p:cNvPicPr>
              <a:picLocks noChangeAspect="1"/>
            </p:cNvPicPr>
            <p:nvPr/>
          </p:nvPicPr>
          <p:blipFill>
            <a:blip r:embed="rId5"/>
            <a:stretch>
              <a:fillRect/>
            </a:stretch>
          </p:blipFill>
          <p:spPr>
            <a:xfrm>
              <a:off x="2449559" y="4438564"/>
              <a:ext cx="3881375" cy="2134927"/>
            </a:xfrm>
            <a:prstGeom prst="rect">
              <a:avLst/>
            </a:prstGeom>
          </p:spPr>
        </p:pic>
        <p:sp>
          <p:nvSpPr>
            <p:cNvPr id="26" name="TextBox 25">
              <a:extLst>
                <a:ext uri="{FF2B5EF4-FFF2-40B4-BE49-F238E27FC236}">
                  <a16:creationId xmlns:a16="http://schemas.microsoft.com/office/drawing/2014/main" id="{2837CB94-2716-06C2-778A-5B9639AD07CF}"/>
                </a:ext>
              </a:extLst>
            </p:cNvPr>
            <p:cNvSpPr txBox="1"/>
            <p:nvPr/>
          </p:nvSpPr>
          <p:spPr>
            <a:xfrm>
              <a:off x="2444734" y="1351972"/>
              <a:ext cx="3886200" cy="369332"/>
            </a:xfrm>
            <a:prstGeom prst="rect">
              <a:avLst/>
            </a:prstGeom>
            <a:noFill/>
          </p:spPr>
          <p:txBody>
            <a:bodyPr wrap="square" lIns="91440" tIns="45720" rIns="91440" bIns="45720" rtlCol="0" anchor="t">
              <a:spAutoFit/>
            </a:bodyPr>
            <a:lstStyle/>
            <a:p>
              <a:pPr algn="ctr"/>
              <a:r>
                <a:rPr lang="en-US" sz="1800" b="1">
                  <a:solidFill>
                    <a:srgbClr val="002060"/>
                  </a:solidFill>
                  <a:latin typeface="Arial Black"/>
                </a:rPr>
                <a:t>NASA</a:t>
              </a:r>
            </a:p>
          </p:txBody>
        </p:sp>
        <p:sp>
          <p:nvSpPr>
            <p:cNvPr id="27" name="TextBox 26">
              <a:extLst>
                <a:ext uri="{FF2B5EF4-FFF2-40B4-BE49-F238E27FC236}">
                  <a16:creationId xmlns:a16="http://schemas.microsoft.com/office/drawing/2014/main" id="{780D597C-FD4E-7486-A147-DBF06FDD8062}"/>
                </a:ext>
              </a:extLst>
            </p:cNvPr>
            <p:cNvSpPr txBox="1"/>
            <p:nvPr/>
          </p:nvSpPr>
          <p:spPr>
            <a:xfrm>
              <a:off x="7664862" y="4015788"/>
              <a:ext cx="3886197" cy="369332"/>
            </a:xfrm>
            <a:prstGeom prst="rect">
              <a:avLst/>
            </a:prstGeom>
            <a:noFill/>
          </p:spPr>
          <p:txBody>
            <a:bodyPr wrap="square" lIns="91440" tIns="45720" rIns="91440" bIns="45720" rtlCol="0" anchor="t">
              <a:spAutoFit/>
            </a:bodyPr>
            <a:lstStyle/>
            <a:p>
              <a:pPr algn="ctr"/>
              <a:r>
                <a:rPr lang="en-US" sz="1800" b="1">
                  <a:solidFill>
                    <a:srgbClr val="002060"/>
                  </a:solidFill>
                  <a:latin typeface="Arial Black"/>
                </a:rPr>
                <a:t>UNIVERSITY OF ARIZONA</a:t>
              </a:r>
            </a:p>
          </p:txBody>
        </p:sp>
        <p:sp>
          <p:nvSpPr>
            <p:cNvPr id="28" name="TextBox 27">
              <a:extLst>
                <a:ext uri="{FF2B5EF4-FFF2-40B4-BE49-F238E27FC236}">
                  <a16:creationId xmlns:a16="http://schemas.microsoft.com/office/drawing/2014/main" id="{42AEDE7E-FFB6-5EC8-9CBF-4C40240F5AB1}"/>
                </a:ext>
              </a:extLst>
            </p:cNvPr>
            <p:cNvSpPr txBox="1"/>
            <p:nvPr/>
          </p:nvSpPr>
          <p:spPr>
            <a:xfrm>
              <a:off x="2449998" y="3996428"/>
              <a:ext cx="3890981" cy="369332"/>
            </a:xfrm>
            <a:prstGeom prst="rect">
              <a:avLst/>
            </a:prstGeom>
            <a:noFill/>
          </p:spPr>
          <p:txBody>
            <a:bodyPr wrap="square" lIns="91440" tIns="45720" rIns="91440" bIns="45720" rtlCol="0" anchor="t">
              <a:spAutoFit/>
            </a:bodyPr>
            <a:lstStyle/>
            <a:p>
              <a:pPr algn="ctr"/>
              <a:r>
                <a:rPr lang="en-US" sz="1800" b="1">
                  <a:solidFill>
                    <a:srgbClr val="002060"/>
                  </a:solidFill>
                  <a:latin typeface="Arial Black"/>
                </a:rPr>
                <a:t>WICHITA STATE</a:t>
              </a:r>
            </a:p>
          </p:txBody>
        </p:sp>
        <p:sp>
          <p:nvSpPr>
            <p:cNvPr id="29" name="TextBox 28">
              <a:extLst>
                <a:ext uri="{FF2B5EF4-FFF2-40B4-BE49-F238E27FC236}">
                  <a16:creationId xmlns:a16="http://schemas.microsoft.com/office/drawing/2014/main" id="{6FFA2521-8E02-6246-52FA-B1792318A7D4}"/>
                </a:ext>
              </a:extLst>
            </p:cNvPr>
            <p:cNvSpPr txBox="1"/>
            <p:nvPr/>
          </p:nvSpPr>
          <p:spPr>
            <a:xfrm>
              <a:off x="7596336" y="1224972"/>
              <a:ext cx="3569480" cy="584775"/>
            </a:xfrm>
            <a:prstGeom prst="rect">
              <a:avLst/>
            </a:prstGeom>
            <a:noFill/>
          </p:spPr>
          <p:txBody>
            <a:bodyPr wrap="square" lIns="91440" tIns="45720" rIns="91440" bIns="45720" rtlCol="0" anchor="t">
              <a:spAutoFit/>
            </a:bodyPr>
            <a:lstStyle/>
            <a:p>
              <a:pPr algn="ctr"/>
              <a:r>
                <a:rPr lang="en-US" sz="1800" b="1">
                  <a:solidFill>
                    <a:srgbClr val="002060"/>
                  </a:solidFill>
                  <a:latin typeface="Arial Black"/>
                </a:rPr>
                <a:t>IDAHO</a:t>
              </a:r>
              <a:r>
                <a:rPr lang="en-US" b="1">
                  <a:solidFill>
                    <a:srgbClr val="002060"/>
                  </a:solidFill>
                  <a:latin typeface="Arial Black"/>
                </a:rPr>
                <a:t> </a:t>
              </a:r>
              <a:r>
                <a:rPr lang="en-US" sz="1800" b="1">
                  <a:solidFill>
                    <a:srgbClr val="002060"/>
                  </a:solidFill>
                  <a:latin typeface="Arial Black"/>
                </a:rPr>
                <a:t>NATIONAL LAB</a:t>
              </a:r>
            </a:p>
          </p:txBody>
        </p:sp>
        <p:sp>
          <p:nvSpPr>
            <p:cNvPr id="15" name="Rectangle 14">
              <a:extLst>
                <a:ext uri="{FF2B5EF4-FFF2-40B4-BE49-F238E27FC236}">
                  <a16:creationId xmlns:a16="http://schemas.microsoft.com/office/drawing/2014/main" id="{730E8E02-89AC-7D9B-9A01-DA5EA40250F0}"/>
                </a:ext>
              </a:extLst>
            </p:cNvPr>
            <p:cNvSpPr/>
            <p:nvPr/>
          </p:nvSpPr>
          <p:spPr>
            <a:xfrm>
              <a:off x="7656468" y="1717819"/>
              <a:ext cx="3885330" cy="2119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1F2328"/>
                </a:solidFill>
              </a:endParaRPr>
            </a:p>
            <a:p>
              <a:pPr algn="ctr"/>
              <a:endParaRPr lang="en-US" sz="1200">
                <a:solidFill>
                  <a:srgbClr val="1F2328"/>
                </a:solidFill>
              </a:endParaRPr>
            </a:p>
            <a:p>
              <a:pPr algn="ctr"/>
              <a:endParaRPr lang="en-US" sz="1200">
                <a:solidFill>
                  <a:srgbClr val="1F2328"/>
                </a:solidFill>
              </a:endParaRPr>
            </a:p>
            <a:p>
              <a:pPr algn="ctr"/>
              <a:endParaRPr lang="en-US" sz="1200">
                <a:solidFill>
                  <a:srgbClr val="1F2328"/>
                </a:solidFill>
              </a:endParaRPr>
            </a:p>
            <a:p>
              <a:pPr algn="ctr"/>
              <a:endParaRPr lang="en-US" sz="1200">
                <a:solidFill>
                  <a:srgbClr val="1F2328"/>
                </a:solidFill>
              </a:endParaRPr>
            </a:p>
            <a:p>
              <a:pPr algn="ctr"/>
              <a:r>
                <a:rPr lang="en-US" sz="1200">
                  <a:solidFill>
                    <a:srgbClr val="1F2328"/>
                  </a:solidFill>
                </a:rPr>
                <a:t>O</a:t>
              </a:r>
              <a:r>
                <a:rPr lang="en-US" sz="1200" b="0" i="0">
                  <a:solidFill>
                    <a:srgbClr val="1F2328"/>
                  </a:solidFill>
                  <a:effectLst/>
                </a:rPr>
                <a:t>pen-source data warehouse focused on enabling complex projects to embrace digital engineering. It accomplishes bringing digital thread and digital twins to these projects with integrations to a large collection of software systems across a project's lifecycle.</a:t>
              </a:r>
              <a:endParaRPr lang="en-US" sz="1200"/>
            </a:p>
          </p:txBody>
        </p:sp>
        <p:pic>
          <p:nvPicPr>
            <p:cNvPr id="2050" name="Picture 2">
              <a:extLst>
                <a:ext uri="{FF2B5EF4-FFF2-40B4-BE49-F238E27FC236}">
                  <a16:creationId xmlns:a16="http://schemas.microsoft.com/office/drawing/2014/main" id="{BDAD3D57-6AD4-7901-D8ED-7A3EE1A944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5723" y="1893324"/>
              <a:ext cx="2026439" cy="8734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481181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1AA6BF8-FC55-2C38-1860-B70638B5E1B0}"/>
              </a:ext>
            </a:extLst>
          </p:cNvPr>
          <p:cNvSpPr/>
          <p:nvPr/>
        </p:nvSpPr>
        <p:spPr>
          <a:xfrm>
            <a:off x="4542690" y="1089382"/>
            <a:ext cx="7231667" cy="139700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E6D708F-D487-42DD-82A1-AB6E69C1BE75}"/>
              </a:ext>
            </a:extLst>
          </p:cNvPr>
          <p:cNvSpPr>
            <a:spLocks noGrp="1"/>
          </p:cNvSpPr>
          <p:nvPr>
            <p:ph type="sldNum" sz="quarter" idx="12"/>
          </p:nvPr>
        </p:nvSpPr>
        <p:spPr>
          <a:xfrm>
            <a:off x="10246804" y="6376459"/>
            <a:ext cx="1345608" cy="365125"/>
          </a:xfrm>
        </p:spPr>
        <p:txBody>
          <a:bodyPr/>
          <a:lstStyle/>
          <a:p>
            <a:fld id="{67289055-BB3B-499A-A3A3-E3150FA0171A}" type="slidenum">
              <a:rPr lang="en-US" sz="1400" smtClean="0"/>
              <a:t>41</a:t>
            </a:fld>
            <a:endParaRPr lang="en-US" sz="1400"/>
          </a:p>
        </p:txBody>
      </p:sp>
      <p:sp>
        <p:nvSpPr>
          <p:cNvPr id="2" name="Title 1">
            <a:extLst>
              <a:ext uri="{FF2B5EF4-FFF2-40B4-BE49-F238E27FC236}">
                <a16:creationId xmlns:a16="http://schemas.microsoft.com/office/drawing/2014/main" id="{C5660566-A89A-46CF-B224-4784DD2AFCE7}"/>
              </a:ext>
            </a:extLst>
          </p:cNvPr>
          <p:cNvSpPr>
            <a:spLocks noGrp="1"/>
          </p:cNvSpPr>
          <p:nvPr>
            <p:ph type="title"/>
          </p:nvPr>
        </p:nvSpPr>
        <p:spPr>
          <a:xfrm>
            <a:off x="901612" y="78099"/>
            <a:ext cx="10796299" cy="677002"/>
          </a:xfrm>
        </p:spPr>
        <p:txBody>
          <a:bodyPr/>
          <a:lstStyle/>
          <a:p>
            <a:r>
              <a:rPr lang="en-US">
                <a:latin typeface="Franklin Gothic Medium" panose="020B0603020102020204" pitchFamily="34" charset="0"/>
                <a:cs typeface="Arial"/>
              </a:rPr>
              <a:t>Federal Digital Engineering Forum</a:t>
            </a:r>
            <a:endParaRPr lang="en-US">
              <a:latin typeface="Franklin Gothic Medium" panose="020B0603020102020204" pitchFamily="34" charset="0"/>
            </a:endParaRPr>
          </a:p>
        </p:txBody>
      </p:sp>
      <p:sp>
        <p:nvSpPr>
          <p:cNvPr id="4" name="Text Placeholder 3">
            <a:extLst>
              <a:ext uri="{FF2B5EF4-FFF2-40B4-BE49-F238E27FC236}">
                <a16:creationId xmlns:a16="http://schemas.microsoft.com/office/drawing/2014/main" id="{AD7BA0C7-2CFC-2266-CD21-4CD4928142B1}"/>
              </a:ext>
            </a:extLst>
          </p:cNvPr>
          <p:cNvSpPr>
            <a:spLocks noGrp="1"/>
          </p:cNvSpPr>
          <p:nvPr>
            <p:ph type="body" sz="quarter" idx="13"/>
          </p:nvPr>
        </p:nvSpPr>
        <p:spPr/>
        <p:txBody>
          <a:bodyPr/>
          <a:lstStyle/>
          <a:p>
            <a:r>
              <a:rPr lang="en-US" sz="700">
                <a:latin typeface="Arial"/>
                <a:cs typeface="Arial"/>
              </a:rPr>
              <a:t>Distribution Statement A.  Approved for public release. Distribution is unlimited. DOPSR </a:t>
            </a:r>
            <a:r>
              <a:rPr lang="en-US" sz="800">
                <a:latin typeface="Calibri"/>
                <a:cs typeface="Calibri"/>
              </a:rPr>
              <a:t>Case # 24-T-0964</a:t>
            </a:r>
            <a:endParaRPr lang="en-US" sz="800">
              <a:solidFill>
                <a:srgbClr val="000000"/>
              </a:solidFill>
              <a:latin typeface="Calibri"/>
              <a:cs typeface="Calibri"/>
            </a:endParaRPr>
          </a:p>
        </p:txBody>
      </p:sp>
      <p:sp>
        <p:nvSpPr>
          <p:cNvPr id="11" name="Text Placeholder 10">
            <a:extLst>
              <a:ext uri="{FF2B5EF4-FFF2-40B4-BE49-F238E27FC236}">
                <a16:creationId xmlns:a16="http://schemas.microsoft.com/office/drawing/2014/main" id="{FDE3E1F6-7A19-5EFB-1A17-0674E458F5B5}"/>
              </a:ext>
            </a:extLst>
          </p:cNvPr>
          <p:cNvSpPr>
            <a:spLocks noGrp="1"/>
          </p:cNvSpPr>
          <p:nvPr>
            <p:ph type="body" sz="quarter" idx="14"/>
          </p:nvPr>
        </p:nvSpPr>
        <p:spPr>
          <a:xfrm>
            <a:off x="2267759" y="6458351"/>
            <a:ext cx="8018581" cy="361467"/>
          </a:xfrm>
        </p:spPr>
        <p:txBody>
          <a:bodyPr>
            <a:normAutofit/>
          </a:bodyPr>
          <a:lstStyle/>
          <a:p>
            <a:r>
              <a:rPr lang="en-US" sz="1200" dirty="0">
                <a:latin typeface="+mn-lt"/>
                <a:cs typeface="Arial"/>
              </a:rPr>
              <a:t>Distribution Statement A.  Approved for public release. Distribution is unlimited. DOPSR </a:t>
            </a:r>
            <a:r>
              <a:rPr lang="en-US" sz="1200" dirty="0">
                <a:latin typeface="+mn-lt"/>
                <a:cs typeface="Calibri"/>
              </a:rPr>
              <a:t>Case # 24-T-0964</a:t>
            </a:r>
            <a:endParaRPr lang="en-US" sz="1200" dirty="0">
              <a:solidFill>
                <a:srgbClr val="000000"/>
              </a:solidFill>
              <a:latin typeface="+mn-lt"/>
              <a:cs typeface="Calibri"/>
            </a:endParaRPr>
          </a:p>
        </p:txBody>
      </p:sp>
      <p:sp>
        <p:nvSpPr>
          <p:cNvPr id="9" name="TextBox 8">
            <a:extLst>
              <a:ext uri="{FF2B5EF4-FFF2-40B4-BE49-F238E27FC236}">
                <a16:creationId xmlns:a16="http://schemas.microsoft.com/office/drawing/2014/main" id="{D2876C1D-6B42-AC08-2BB2-49ECA5FBBAA6}"/>
              </a:ext>
            </a:extLst>
          </p:cNvPr>
          <p:cNvSpPr txBox="1"/>
          <p:nvPr/>
        </p:nvSpPr>
        <p:spPr>
          <a:xfrm>
            <a:off x="9552051" y="5555936"/>
            <a:ext cx="22091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i="1" u="sng">
                <a:latin typeface="Arial"/>
                <a:cs typeface="Segoe UI"/>
              </a:rPr>
              <a:t>Visit us at </a:t>
            </a:r>
            <a:r>
              <a:rPr lang="en-US" sz="1400" u="sng">
                <a:latin typeface="Arial"/>
                <a:cs typeface="Segoe UI"/>
              </a:rPr>
              <a:t>​</a:t>
            </a:r>
          </a:p>
          <a:p>
            <a:pPr algn="ctr"/>
            <a:r>
              <a:rPr lang="en-US" sz="1400" b="1">
                <a:solidFill>
                  <a:srgbClr val="FF0000"/>
                </a:solidFill>
                <a:latin typeface="Arial"/>
                <a:cs typeface="Segoe UI"/>
              </a:rPr>
              <a:t>fed-def.org</a:t>
            </a:r>
            <a:r>
              <a:rPr lang="en-US" sz="1400">
                <a:solidFill>
                  <a:srgbClr val="FF0000"/>
                </a:solidFill>
                <a:latin typeface="Arial"/>
                <a:cs typeface="Segoe UI"/>
              </a:rPr>
              <a:t>​</a:t>
            </a:r>
          </a:p>
        </p:txBody>
      </p:sp>
      <p:pic>
        <p:nvPicPr>
          <p:cNvPr id="14" name="Picture 13" descr="Qr code&#10;&#10;Description automatically generated">
            <a:extLst>
              <a:ext uri="{FF2B5EF4-FFF2-40B4-BE49-F238E27FC236}">
                <a16:creationId xmlns:a16="http://schemas.microsoft.com/office/drawing/2014/main" id="{CC9D8D47-667A-7791-4486-34AABFB61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3052" y="4097677"/>
            <a:ext cx="1355465" cy="1372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CF9B04BB-B397-75D3-9760-84D78A50B425}"/>
              </a:ext>
            </a:extLst>
          </p:cNvPr>
          <p:cNvSpPr txBox="1"/>
          <p:nvPr/>
        </p:nvSpPr>
        <p:spPr>
          <a:xfrm>
            <a:off x="4542690" y="2824018"/>
            <a:ext cx="4339644" cy="3170099"/>
          </a:xfrm>
          <a:prstGeom prst="rect">
            <a:avLst/>
          </a:prstGeom>
          <a:solidFill>
            <a:schemeClr val="bg1"/>
          </a:solidFill>
        </p:spPr>
        <p:txBody>
          <a:bodyPr wrap="square" lIns="91440" tIns="45720" rIns="91440" bIns="45720" rtlCol="0" anchor="t">
            <a:spAutoFit/>
          </a:bodyPr>
          <a:lstStyle/>
          <a:p>
            <a:pPr algn="ctr"/>
            <a:r>
              <a:rPr lang="en-US" sz="2000" b="1" dirty="0">
                <a:latin typeface=" Arial"/>
                <a:ea typeface="Tahoma"/>
                <a:cs typeface="Tahoma"/>
              </a:rPr>
              <a:t>MAIN GOALS OF FED DEF</a:t>
            </a:r>
          </a:p>
          <a:p>
            <a:endParaRPr lang="en-US" sz="2000" dirty="0">
              <a:latin typeface=" Arial"/>
              <a:ea typeface="Tahoma"/>
              <a:cs typeface="Tahoma"/>
            </a:endParaRPr>
          </a:p>
          <a:p>
            <a:pPr marL="285750" indent="-285750">
              <a:buFont typeface="Arial" panose="020B0604020202020204" pitchFamily="34" charset="0"/>
              <a:buChar char="•"/>
            </a:pPr>
            <a:r>
              <a:rPr lang="en-US" sz="2000" dirty="0">
                <a:latin typeface=" Arial"/>
                <a:ea typeface="Tahoma"/>
                <a:cs typeface="Tahoma"/>
              </a:rPr>
              <a:t>Advance DE practices</a:t>
            </a:r>
            <a:endParaRPr lang="en-US" sz="3600" dirty="0">
              <a:latin typeface=" Arial"/>
            </a:endParaRPr>
          </a:p>
          <a:p>
            <a:pPr marL="285750" indent="-285750">
              <a:buFont typeface="Arial" panose="020B0604020202020204" pitchFamily="34" charset="0"/>
              <a:buChar char="•"/>
            </a:pPr>
            <a:r>
              <a:rPr lang="en-US" sz="2000" dirty="0">
                <a:latin typeface=" Arial"/>
                <a:ea typeface="Tahoma"/>
                <a:cs typeface="Tahoma"/>
              </a:rPr>
              <a:t>Share best practices, success stories, and failures</a:t>
            </a:r>
          </a:p>
          <a:p>
            <a:pPr marL="285750" indent="-285750">
              <a:buFont typeface="Arial" panose="020B0604020202020204" pitchFamily="34" charset="0"/>
              <a:buChar char="•"/>
            </a:pPr>
            <a:r>
              <a:rPr lang="en-US" sz="2000" dirty="0">
                <a:latin typeface=" Arial"/>
                <a:ea typeface="Tahoma"/>
                <a:cs typeface="Tahoma"/>
              </a:rPr>
              <a:t>Promote sharing of models and data </a:t>
            </a:r>
          </a:p>
          <a:p>
            <a:pPr marL="285750" indent="-285750">
              <a:buFont typeface="Arial" panose="020B0604020202020204" pitchFamily="34" charset="0"/>
              <a:buChar char="•"/>
            </a:pPr>
            <a:r>
              <a:rPr lang="en-US" sz="2000" dirty="0">
                <a:latin typeface=" Arial"/>
                <a:ea typeface="Tahoma"/>
                <a:cs typeface="Tahoma"/>
              </a:rPr>
              <a:t>Encourage model reuse </a:t>
            </a:r>
          </a:p>
          <a:p>
            <a:pPr marL="285750" indent="-285750">
              <a:buFont typeface="Arial" panose="020B0604020202020204" pitchFamily="34" charset="0"/>
              <a:buChar char="•"/>
            </a:pPr>
            <a:r>
              <a:rPr lang="en-US" sz="2000" dirty="0">
                <a:latin typeface=" Arial"/>
                <a:ea typeface="Tahoma"/>
                <a:cs typeface="Tahoma"/>
              </a:rPr>
              <a:t>List an prioritize common challenges</a:t>
            </a:r>
          </a:p>
        </p:txBody>
      </p:sp>
      <p:pic>
        <p:nvPicPr>
          <p:cNvPr id="5" name="Picture 4">
            <a:extLst>
              <a:ext uri="{FF2B5EF4-FFF2-40B4-BE49-F238E27FC236}">
                <a16:creationId xmlns:a16="http://schemas.microsoft.com/office/drawing/2014/main" id="{4EBA33C3-1DBD-3A1A-689C-A5FF1623D1AA}"/>
              </a:ext>
            </a:extLst>
          </p:cNvPr>
          <p:cNvPicPr>
            <a:picLocks noChangeAspect="1"/>
          </p:cNvPicPr>
          <p:nvPr/>
        </p:nvPicPr>
        <p:blipFill>
          <a:blip r:embed="rId4"/>
          <a:stretch>
            <a:fillRect/>
          </a:stretch>
        </p:blipFill>
        <p:spPr>
          <a:xfrm>
            <a:off x="198045" y="1075199"/>
            <a:ext cx="4034302" cy="1942103"/>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8E6A78A9-AE90-7568-FE15-4C4E1251CA85}"/>
              </a:ext>
            </a:extLst>
          </p:cNvPr>
          <p:cNvPicPr>
            <a:picLocks noChangeAspect="1"/>
          </p:cNvPicPr>
          <p:nvPr/>
        </p:nvPicPr>
        <p:blipFill>
          <a:blip r:embed="rId5"/>
          <a:stretch>
            <a:fillRect/>
          </a:stretch>
        </p:blipFill>
        <p:spPr>
          <a:xfrm>
            <a:off x="202393" y="3154133"/>
            <a:ext cx="4029954" cy="3052356"/>
          </a:xfrm>
          <a:prstGeom prst="rect">
            <a:avLst/>
          </a:prstGeom>
          <a:ln>
            <a:solidFill>
              <a:srgbClr val="002060"/>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2976BD8-F2A2-4523-691A-E2F790F343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5388">
            <a:off x="9294508" y="2723094"/>
            <a:ext cx="2660787" cy="1282766"/>
          </a:xfrm>
          <a:prstGeom prst="rect">
            <a:avLst/>
          </a:prstGeom>
        </p:spPr>
      </p:pic>
      <p:sp>
        <p:nvSpPr>
          <p:cNvPr id="8" name="TextBox 7">
            <a:extLst>
              <a:ext uri="{FF2B5EF4-FFF2-40B4-BE49-F238E27FC236}">
                <a16:creationId xmlns:a16="http://schemas.microsoft.com/office/drawing/2014/main" id="{7B28364D-6613-39BD-853A-4031EA4FA5B7}"/>
              </a:ext>
            </a:extLst>
          </p:cNvPr>
          <p:cNvSpPr txBox="1"/>
          <p:nvPr/>
        </p:nvSpPr>
        <p:spPr>
          <a:xfrm rot="61768">
            <a:off x="9927321" y="2906987"/>
            <a:ext cx="1683473" cy="307777"/>
          </a:xfrm>
          <a:prstGeom prst="rect">
            <a:avLst/>
          </a:prstGeom>
          <a:noFill/>
          <a:effectLst/>
        </p:spPr>
        <p:txBody>
          <a:bodyPr wrap="none" rtlCol="0">
            <a:spAutoFit/>
          </a:bodyPr>
          <a:lstStyle/>
          <a:p>
            <a:pPr algn="ctr"/>
            <a:r>
              <a:rPr lang="en-US" sz="1400" b="1" spc="50">
                <a:ln w="0"/>
                <a:solidFill>
                  <a:schemeClr val="bg1"/>
                </a:solidFill>
                <a:effectLst>
                  <a:outerShdw blurRad="38100" dist="38100" dir="2700000" algn="tl">
                    <a:srgbClr val="000000">
                      <a:alpha val="43137"/>
                    </a:srgbClr>
                  </a:outerShdw>
                </a:effectLst>
              </a:rPr>
              <a:t>SAVE THE DATE</a:t>
            </a:r>
          </a:p>
        </p:txBody>
      </p:sp>
      <p:sp>
        <p:nvSpPr>
          <p:cNvPr id="12" name="TextBox 11">
            <a:extLst>
              <a:ext uri="{FF2B5EF4-FFF2-40B4-BE49-F238E27FC236}">
                <a16:creationId xmlns:a16="http://schemas.microsoft.com/office/drawing/2014/main" id="{28048F7E-55F1-83F5-981C-936FB39FE215}"/>
              </a:ext>
            </a:extLst>
          </p:cNvPr>
          <p:cNvSpPr txBox="1"/>
          <p:nvPr/>
        </p:nvSpPr>
        <p:spPr>
          <a:xfrm rot="61768">
            <a:off x="9587320" y="3427646"/>
            <a:ext cx="2342309" cy="307777"/>
          </a:xfrm>
          <a:prstGeom prst="rect">
            <a:avLst/>
          </a:prstGeom>
          <a:noFill/>
          <a:effectLst/>
        </p:spPr>
        <p:txBody>
          <a:bodyPr wrap="none" rtlCol="0">
            <a:spAutoFit/>
          </a:bodyPr>
          <a:lstStyle/>
          <a:p>
            <a:pPr algn="ctr"/>
            <a:r>
              <a:rPr lang="en-US" sz="1400" b="1" spc="50">
                <a:ln w="0"/>
                <a:solidFill>
                  <a:schemeClr val="bg1"/>
                </a:solidFill>
                <a:effectLst>
                  <a:outerShdw blurRad="38100" dist="38100" dir="2700000" algn="tl">
                    <a:srgbClr val="000000">
                      <a:alpha val="43137"/>
                    </a:srgbClr>
                  </a:outerShdw>
                </a:effectLst>
              </a:rPr>
              <a:t>FED DEF SPRING 2025</a:t>
            </a:r>
          </a:p>
        </p:txBody>
      </p:sp>
      <p:sp>
        <p:nvSpPr>
          <p:cNvPr id="22" name="Rectangle 21">
            <a:extLst>
              <a:ext uri="{FF2B5EF4-FFF2-40B4-BE49-F238E27FC236}">
                <a16:creationId xmlns:a16="http://schemas.microsoft.com/office/drawing/2014/main" id="{EDA158C2-6EF6-D0B4-89BB-C6A23D2F68DE}"/>
              </a:ext>
            </a:extLst>
          </p:cNvPr>
          <p:cNvSpPr/>
          <p:nvPr/>
        </p:nvSpPr>
        <p:spPr>
          <a:xfrm>
            <a:off x="4542690" y="1042814"/>
            <a:ext cx="7231667" cy="272684"/>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ABDE236-A377-0ED1-0C61-BB3492BAAB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66798" y="1438620"/>
            <a:ext cx="404404" cy="537207"/>
          </a:xfrm>
          <a:prstGeom prst="rect">
            <a:avLst/>
          </a:prstGeom>
          <a:effectLst/>
        </p:spPr>
      </p:pic>
      <p:sp>
        <p:nvSpPr>
          <p:cNvPr id="23" name="TextBox 22">
            <a:extLst>
              <a:ext uri="{FF2B5EF4-FFF2-40B4-BE49-F238E27FC236}">
                <a16:creationId xmlns:a16="http://schemas.microsoft.com/office/drawing/2014/main" id="{16333199-8011-0EC7-F22C-D5EF2ADC3B26}"/>
              </a:ext>
            </a:extLst>
          </p:cNvPr>
          <p:cNvSpPr txBox="1"/>
          <p:nvPr/>
        </p:nvSpPr>
        <p:spPr>
          <a:xfrm>
            <a:off x="6898529" y="807865"/>
            <a:ext cx="2835841" cy="1569660"/>
          </a:xfrm>
          <a:prstGeom prst="rect">
            <a:avLst/>
          </a:prstGeom>
          <a:noFill/>
        </p:spPr>
        <p:txBody>
          <a:bodyPr wrap="square" lIns="91440" tIns="45720" rIns="91440" bIns="45720" rtlCol="0" anchor="t">
            <a:spAutoFit/>
          </a:bodyPr>
          <a:lstStyle/>
          <a:p>
            <a:pPr algn="ctr"/>
            <a:r>
              <a:rPr lang="en-US" sz="1800" b="1">
                <a:solidFill>
                  <a:schemeClr val="bg1"/>
                </a:solidFill>
                <a:latin typeface="Tahoma"/>
                <a:ea typeface="Tahoma"/>
                <a:cs typeface="Tahoma"/>
              </a:rPr>
              <a:t>HIGHLIGHTS</a:t>
            </a:r>
            <a:r>
              <a:rPr lang="en-US" b="1">
                <a:solidFill>
                  <a:schemeClr val="bg1"/>
                </a:solidFill>
                <a:latin typeface="Tahoma"/>
                <a:ea typeface="Tahoma"/>
                <a:cs typeface="Tahoma"/>
              </a:rPr>
              <a:t> FROM FED DEF</a:t>
            </a:r>
          </a:p>
        </p:txBody>
      </p:sp>
      <p:sp>
        <p:nvSpPr>
          <p:cNvPr id="25" name="TextBox 24">
            <a:extLst>
              <a:ext uri="{FF2B5EF4-FFF2-40B4-BE49-F238E27FC236}">
                <a16:creationId xmlns:a16="http://schemas.microsoft.com/office/drawing/2014/main" id="{2E51CB9B-F02C-1829-CBAD-031F643F3055}"/>
              </a:ext>
            </a:extLst>
          </p:cNvPr>
          <p:cNvSpPr txBox="1"/>
          <p:nvPr/>
        </p:nvSpPr>
        <p:spPr>
          <a:xfrm>
            <a:off x="5467826" y="2046459"/>
            <a:ext cx="1006755" cy="415498"/>
          </a:xfrm>
          <a:prstGeom prst="rect">
            <a:avLst/>
          </a:prstGeom>
          <a:noFill/>
        </p:spPr>
        <p:txBody>
          <a:bodyPr wrap="square" lIns="0" tIns="0" rIns="0" bIns="0" rtlCol="0" anchor="ctr" anchorCtr="0">
            <a:spAutoFit/>
          </a:bodyPr>
          <a:lstStyle/>
          <a:p>
            <a:pPr algn="ctr">
              <a:lnSpc>
                <a:spcPct val="90000"/>
              </a:lnSpc>
            </a:pPr>
            <a:r>
              <a:rPr lang="en-US" sz="1500"/>
              <a:t>200</a:t>
            </a:r>
          </a:p>
          <a:p>
            <a:pPr algn="ctr">
              <a:lnSpc>
                <a:spcPct val="90000"/>
              </a:lnSpc>
            </a:pPr>
            <a:r>
              <a:rPr lang="en-US" sz="1500"/>
              <a:t>Attendees</a:t>
            </a:r>
          </a:p>
        </p:txBody>
      </p:sp>
      <p:pic>
        <p:nvPicPr>
          <p:cNvPr id="18" name="Picture 17">
            <a:extLst>
              <a:ext uri="{FF2B5EF4-FFF2-40B4-BE49-F238E27FC236}">
                <a16:creationId xmlns:a16="http://schemas.microsoft.com/office/drawing/2014/main" id="{99E2C85C-9B52-9D99-D012-A44DDAE5F03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62305" y="1533561"/>
            <a:ext cx="351547" cy="422144"/>
          </a:xfrm>
          <a:prstGeom prst="rect">
            <a:avLst/>
          </a:prstGeom>
        </p:spPr>
      </p:pic>
      <p:pic>
        <p:nvPicPr>
          <p:cNvPr id="20" name="Picture 19">
            <a:extLst>
              <a:ext uri="{FF2B5EF4-FFF2-40B4-BE49-F238E27FC236}">
                <a16:creationId xmlns:a16="http://schemas.microsoft.com/office/drawing/2014/main" id="{044C0843-AA1F-8892-AF92-107922BF94C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86340" y="1537883"/>
            <a:ext cx="370276" cy="417822"/>
          </a:xfrm>
          <a:prstGeom prst="rect">
            <a:avLst/>
          </a:prstGeom>
        </p:spPr>
      </p:pic>
      <p:pic>
        <p:nvPicPr>
          <p:cNvPr id="21" name="Picture 20">
            <a:extLst>
              <a:ext uri="{FF2B5EF4-FFF2-40B4-BE49-F238E27FC236}">
                <a16:creationId xmlns:a16="http://schemas.microsoft.com/office/drawing/2014/main" id="{17DC0CFA-5860-B5CE-645F-DA983A02A7C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85507" y="1552291"/>
            <a:ext cx="324172" cy="403414"/>
          </a:xfrm>
          <a:prstGeom prst="rect">
            <a:avLst/>
          </a:prstGeom>
        </p:spPr>
      </p:pic>
      <p:pic>
        <p:nvPicPr>
          <p:cNvPr id="16" name="Picture 15">
            <a:extLst>
              <a:ext uri="{FF2B5EF4-FFF2-40B4-BE49-F238E27FC236}">
                <a16:creationId xmlns:a16="http://schemas.microsoft.com/office/drawing/2014/main" id="{11AC9804-238A-8E42-3067-7EC8F45BB92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565271" y="1550840"/>
            <a:ext cx="344410" cy="423719"/>
          </a:xfrm>
          <a:prstGeom prst="rect">
            <a:avLst/>
          </a:prstGeom>
          <a:effectLst/>
        </p:spPr>
      </p:pic>
      <p:sp>
        <p:nvSpPr>
          <p:cNvPr id="27" name="TextBox 26">
            <a:extLst>
              <a:ext uri="{FF2B5EF4-FFF2-40B4-BE49-F238E27FC236}">
                <a16:creationId xmlns:a16="http://schemas.microsoft.com/office/drawing/2014/main" id="{1A79BCBF-3BCD-2416-36A4-4BC5489B80F6}"/>
              </a:ext>
            </a:extLst>
          </p:cNvPr>
          <p:cNvSpPr txBox="1"/>
          <p:nvPr/>
        </p:nvSpPr>
        <p:spPr>
          <a:xfrm>
            <a:off x="7739719" y="2035875"/>
            <a:ext cx="888922" cy="415498"/>
          </a:xfrm>
          <a:prstGeom prst="rect">
            <a:avLst/>
          </a:prstGeom>
          <a:noFill/>
        </p:spPr>
        <p:txBody>
          <a:bodyPr wrap="square" lIns="0" tIns="0" rIns="0" bIns="0" rtlCol="0" anchor="ctr" anchorCtr="0">
            <a:spAutoFit/>
          </a:bodyPr>
          <a:lstStyle/>
          <a:p>
            <a:pPr algn="ctr">
              <a:lnSpc>
                <a:spcPct val="90000"/>
              </a:lnSpc>
            </a:pPr>
            <a:r>
              <a:rPr lang="en-US" sz="1500"/>
              <a:t>26</a:t>
            </a:r>
          </a:p>
          <a:p>
            <a:pPr algn="ctr">
              <a:lnSpc>
                <a:spcPct val="90000"/>
              </a:lnSpc>
            </a:pPr>
            <a:r>
              <a:rPr lang="en-US" sz="1500"/>
              <a:t>Overviews</a:t>
            </a:r>
          </a:p>
        </p:txBody>
      </p:sp>
      <p:sp>
        <p:nvSpPr>
          <p:cNvPr id="28" name="TextBox 27">
            <a:extLst>
              <a:ext uri="{FF2B5EF4-FFF2-40B4-BE49-F238E27FC236}">
                <a16:creationId xmlns:a16="http://schemas.microsoft.com/office/drawing/2014/main" id="{C1D8DC99-CCBC-EDE5-AA58-4B517534C942}"/>
              </a:ext>
            </a:extLst>
          </p:cNvPr>
          <p:cNvSpPr txBox="1"/>
          <p:nvPr/>
        </p:nvSpPr>
        <p:spPr>
          <a:xfrm>
            <a:off x="9598805" y="2030584"/>
            <a:ext cx="1463353" cy="426081"/>
          </a:xfrm>
          <a:prstGeom prst="rect">
            <a:avLst/>
          </a:prstGeom>
          <a:noFill/>
        </p:spPr>
        <p:txBody>
          <a:bodyPr wrap="square" lIns="0" tIns="0" rIns="0" bIns="0" rtlCol="0" anchor="ctr" anchorCtr="0">
            <a:spAutoFit/>
          </a:bodyPr>
          <a:lstStyle/>
          <a:p>
            <a:pPr algn="ctr">
              <a:lnSpc>
                <a:spcPct val="90000"/>
              </a:lnSpc>
            </a:pPr>
            <a:r>
              <a:rPr lang="en-US" sz="1500"/>
              <a:t>10</a:t>
            </a:r>
          </a:p>
          <a:p>
            <a:pPr algn="ctr">
              <a:lnSpc>
                <a:spcPct val="90000"/>
              </a:lnSpc>
            </a:pPr>
            <a:r>
              <a:rPr lang="en-US" sz="1500"/>
              <a:t>Working Groups</a:t>
            </a:r>
          </a:p>
        </p:txBody>
      </p:sp>
      <p:sp>
        <p:nvSpPr>
          <p:cNvPr id="31" name="Oval 30">
            <a:extLst>
              <a:ext uri="{FF2B5EF4-FFF2-40B4-BE49-F238E27FC236}">
                <a16:creationId xmlns:a16="http://schemas.microsoft.com/office/drawing/2014/main" id="{00F3800F-02D7-FDF5-0173-D5957B668EF1}"/>
              </a:ext>
            </a:extLst>
          </p:cNvPr>
          <p:cNvSpPr/>
          <p:nvPr/>
        </p:nvSpPr>
        <p:spPr>
          <a:xfrm>
            <a:off x="7843103" y="1432210"/>
            <a:ext cx="590550" cy="59055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5195A4CA-BB5C-C588-0BF0-0343FAC0728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01507" y="1461589"/>
            <a:ext cx="473741" cy="4191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3442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5A476-A476-1034-D714-6C8457318BBF}"/>
              </a:ext>
            </a:extLst>
          </p:cNvPr>
          <p:cNvSpPr>
            <a:spLocks noGrp="1"/>
          </p:cNvSpPr>
          <p:nvPr>
            <p:ph type="title"/>
          </p:nvPr>
        </p:nvSpPr>
        <p:spPr>
          <a:xfrm>
            <a:off x="966962" y="158940"/>
            <a:ext cx="10250444" cy="677002"/>
          </a:xfrm>
        </p:spPr>
        <p:txBody>
          <a:bodyPr/>
          <a:lstStyle/>
          <a:p>
            <a:r>
              <a:rPr lang="en-US">
                <a:ea typeface="Tahoma"/>
                <a:cs typeface="Tahoma"/>
              </a:rPr>
              <a:t>Celebrate the small wins</a:t>
            </a:r>
            <a:endParaRPr lang="en-US"/>
          </a:p>
        </p:txBody>
      </p:sp>
      <p:sp>
        <p:nvSpPr>
          <p:cNvPr id="3" name="Text Placeholder 2">
            <a:extLst>
              <a:ext uri="{FF2B5EF4-FFF2-40B4-BE49-F238E27FC236}">
                <a16:creationId xmlns:a16="http://schemas.microsoft.com/office/drawing/2014/main" id="{B60ED49C-D321-383F-495E-BDDDC0666AD8}"/>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BBE9DBB4-0ABF-6FCB-9424-B2C053BB9A32}"/>
              </a:ext>
            </a:extLst>
          </p:cNvPr>
          <p:cNvSpPr>
            <a:spLocks noGrp="1"/>
          </p:cNvSpPr>
          <p:nvPr>
            <p:ph type="body" sz="quarter" idx="14"/>
          </p:nvPr>
        </p:nvSpPr>
        <p:spPr/>
        <p:txBody>
          <a:bodyPr/>
          <a:lstStyle/>
          <a:p>
            <a:endParaRPr lang="en-US"/>
          </a:p>
        </p:txBody>
      </p:sp>
      <p:sp>
        <p:nvSpPr>
          <p:cNvPr id="5" name="TextBox 4">
            <a:extLst>
              <a:ext uri="{FF2B5EF4-FFF2-40B4-BE49-F238E27FC236}">
                <a16:creationId xmlns:a16="http://schemas.microsoft.com/office/drawing/2014/main" id="{75D77627-F06E-3F54-F969-A3472147D6D4}"/>
              </a:ext>
            </a:extLst>
          </p:cNvPr>
          <p:cNvSpPr txBox="1"/>
          <p:nvPr/>
        </p:nvSpPr>
        <p:spPr>
          <a:xfrm>
            <a:off x="4371334" y="2844225"/>
            <a:ext cx="34417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ahoma"/>
                <a:ea typeface="Tahoma"/>
                <a:cs typeface="Tahoma"/>
              </a:rPr>
              <a:t>Driving Change</a:t>
            </a:r>
            <a:endParaRPr lang="en-US"/>
          </a:p>
        </p:txBody>
      </p:sp>
    </p:spTree>
    <p:extLst>
      <p:ext uri="{BB962C8B-B14F-4D97-AF65-F5344CB8AC3E}">
        <p14:creationId xmlns:p14="http://schemas.microsoft.com/office/powerpoint/2010/main" val="4042399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5824B14-D3E3-B222-3DFF-E60EC2EA238D}"/>
              </a:ext>
            </a:extLst>
          </p:cNvPr>
          <p:cNvSpPr/>
          <p:nvPr/>
        </p:nvSpPr>
        <p:spPr>
          <a:xfrm>
            <a:off x="3433186" y="4203560"/>
            <a:ext cx="2001296" cy="21603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2789430-D0EE-40A6-9723-1760CA611F63}"/>
              </a:ext>
            </a:extLst>
          </p:cNvPr>
          <p:cNvSpPr>
            <a:spLocks noGrp="1"/>
          </p:cNvSpPr>
          <p:nvPr>
            <p:ph type="title"/>
          </p:nvPr>
        </p:nvSpPr>
        <p:spPr>
          <a:xfrm>
            <a:off x="964363" y="7126"/>
            <a:ext cx="10250444" cy="677002"/>
          </a:xfrm>
        </p:spPr>
        <p:txBody>
          <a:bodyPr/>
          <a:lstStyle/>
          <a:p>
            <a:r>
              <a:rPr lang="en-US"/>
              <a:t>5 Foundational Principles for </a:t>
            </a:r>
            <a:r>
              <a:rPr lang="en-US" dirty="0"/>
              <a:t>change</a:t>
            </a:r>
            <a:endParaRPr lang="en-US">
              <a:solidFill>
                <a:srgbClr val="FF0000"/>
              </a:solidFill>
              <a:ea typeface="Tahoma"/>
              <a:cs typeface="Tahoma"/>
            </a:endParaRPr>
          </a:p>
        </p:txBody>
      </p:sp>
      <p:sp>
        <p:nvSpPr>
          <p:cNvPr id="29" name="Rectangle 28"/>
          <p:cNvSpPr/>
          <p:nvPr/>
        </p:nvSpPr>
        <p:spPr>
          <a:xfrm>
            <a:off x="1562915" y="2070031"/>
            <a:ext cx="649162" cy="1310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Rectangle 43"/>
          <p:cNvSpPr/>
          <p:nvPr/>
        </p:nvSpPr>
        <p:spPr>
          <a:xfrm>
            <a:off x="4782116" y="2142064"/>
            <a:ext cx="318181" cy="1310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1" name="Rectangle 60"/>
          <p:cNvSpPr/>
          <p:nvPr/>
        </p:nvSpPr>
        <p:spPr>
          <a:xfrm>
            <a:off x="8024294" y="2070031"/>
            <a:ext cx="318181" cy="1310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62" name="Group 61">
            <a:extLst>
              <a:ext uri="{FF2B5EF4-FFF2-40B4-BE49-F238E27FC236}">
                <a16:creationId xmlns:a16="http://schemas.microsoft.com/office/drawing/2014/main" id="{6AC43BEB-0729-D14B-ABA0-A5F9A0BB1200}"/>
              </a:ext>
            </a:extLst>
          </p:cNvPr>
          <p:cNvGrpSpPr/>
          <p:nvPr/>
        </p:nvGrpSpPr>
        <p:grpSpPr>
          <a:xfrm>
            <a:off x="4020625" y="4353281"/>
            <a:ext cx="831324" cy="831324"/>
            <a:chOff x="378471" y="3340873"/>
            <a:chExt cx="552527" cy="552527"/>
          </a:xfrm>
        </p:grpSpPr>
        <p:sp>
          <p:nvSpPr>
            <p:cNvPr id="63" name="Oval 62">
              <a:extLst>
                <a:ext uri="{FF2B5EF4-FFF2-40B4-BE49-F238E27FC236}">
                  <a16:creationId xmlns:a16="http://schemas.microsoft.com/office/drawing/2014/main" id="{78CF215A-B917-F54D-B802-6C1B2ED4527F}"/>
                </a:ext>
              </a:extLst>
            </p:cNvPr>
            <p:cNvSpPr/>
            <p:nvPr/>
          </p:nvSpPr>
          <p:spPr>
            <a:xfrm>
              <a:off x="378471" y="3340873"/>
              <a:ext cx="552527" cy="552527"/>
            </a:xfrm>
            <a:prstGeom prst="ellipse">
              <a:avLst/>
            </a:prstGeom>
            <a:solidFill>
              <a:srgbClr val="E42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64" name="Group 63"/>
            <p:cNvGrpSpPr/>
            <p:nvPr/>
          </p:nvGrpSpPr>
          <p:grpSpPr>
            <a:xfrm>
              <a:off x="502943" y="3411109"/>
              <a:ext cx="332457" cy="400711"/>
              <a:chOff x="-2327275" y="2060575"/>
              <a:chExt cx="239713" cy="288926"/>
            </a:xfrm>
            <a:solidFill>
              <a:schemeClr val="bg1"/>
            </a:solidFill>
          </p:grpSpPr>
          <p:sp>
            <p:nvSpPr>
              <p:cNvPr id="65" name="Freeform 631"/>
              <p:cNvSpPr>
                <a:spLocks noEditPoints="1"/>
              </p:cNvSpPr>
              <p:nvPr/>
            </p:nvSpPr>
            <p:spPr bwMode="auto">
              <a:xfrm>
                <a:off x="-2292350" y="2060575"/>
                <a:ext cx="100013" cy="100013"/>
              </a:xfrm>
              <a:custGeom>
                <a:avLst/>
                <a:gdLst>
                  <a:gd name="T0" fmla="*/ 89 w 210"/>
                  <a:gd name="T1" fmla="*/ 196 h 209"/>
                  <a:gd name="T2" fmla="*/ 98 w 210"/>
                  <a:gd name="T3" fmla="*/ 189 h 209"/>
                  <a:gd name="T4" fmla="*/ 147 w 210"/>
                  <a:gd name="T5" fmla="*/ 178 h 209"/>
                  <a:gd name="T6" fmla="*/ 162 w 210"/>
                  <a:gd name="T7" fmla="*/ 178 h 209"/>
                  <a:gd name="T8" fmla="*/ 164 w 210"/>
                  <a:gd name="T9" fmla="*/ 142 h 209"/>
                  <a:gd name="T10" fmla="*/ 195 w 210"/>
                  <a:gd name="T11" fmla="*/ 125 h 209"/>
                  <a:gd name="T12" fmla="*/ 197 w 210"/>
                  <a:gd name="T13" fmla="*/ 116 h 209"/>
                  <a:gd name="T14" fmla="*/ 173 w 210"/>
                  <a:gd name="T15" fmla="*/ 90 h 209"/>
                  <a:gd name="T16" fmla="*/ 183 w 210"/>
                  <a:gd name="T17" fmla="*/ 56 h 209"/>
                  <a:gd name="T18" fmla="*/ 170 w 210"/>
                  <a:gd name="T19" fmla="*/ 50 h 209"/>
                  <a:gd name="T20" fmla="*/ 127 w 210"/>
                  <a:gd name="T21" fmla="*/ 23 h 209"/>
                  <a:gd name="T22" fmla="*/ 121 w 210"/>
                  <a:gd name="T23" fmla="*/ 14 h 209"/>
                  <a:gd name="T24" fmla="*/ 113 w 210"/>
                  <a:gd name="T25" fmla="*/ 20 h 209"/>
                  <a:gd name="T26" fmla="*/ 63 w 210"/>
                  <a:gd name="T27" fmla="*/ 31 h 209"/>
                  <a:gd name="T28" fmla="*/ 49 w 210"/>
                  <a:gd name="T29" fmla="*/ 32 h 209"/>
                  <a:gd name="T30" fmla="*/ 47 w 210"/>
                  <a:gd name="T31" fmla="*/ 67 h 209"/>
                  <a:gd name="T32" fmla="*/ 15 w 210"/>
                  <a:gd name="T33" fmla="*/ 84 h 209"/>
                  <a:gd name="T34" fmla="*/ 14 w 210"/>
                  <a:gd name="T35" fmla="*/ 93 h 209"/>
                  <a:gd name="T36" fmla="*/ 37 w 210"/>
                  <a:gd name="T37" fmla="*/ 120 h 209"/>
                  <a:gd name="T38" fmla="*/ 27 w 210"/>
                  <a:gd name="T39" fmla="*/ 154 h 209"/>
                  <a:gd name="T40" fmla="*/ 40 w 210"/>
                  <a:gd name="T41" fmla="*/ 159 h 209"/>
                  <a:gd name="T42" fmla="*/ 83 w 210"/>
                  <a:gd name="T43" fmla="*/ 186 h 209"/>
                  <a:gd name="T44" fmla="*/ 100 w 210"/>
                  <a:gd name="T45" fmla="*/ 209 h 209"/>
                  <a:gd name="T46" fmla="*/ 87 w 210"/>
                  <a:gd name="T47" fmla="*/ 208 h 209"/>
                  <a:gd name="T48" fmla="*/ 74 w 210"/>
                  <a:gd name="T49" fmla="*/ 205 h 209"/>
                  <a:gd name="T50" fmla="*/ 61 w 210"/>
                  <a:gd name="T51" fmla="*/ 174 h 209"/>
                  <a:gd name="T52" fmla="*/ 28 w 210"/>
                  <a:gd name="T53" fmla="*/ 175 h 209"/>
                  <a:gd name="T54" fmla="*/ 14 w 210"/>
                  <a:gd name="T55" fmla="*/ 157 h 209"/>
                  <a:gd name="T56" fmla="*/ 22 w 210"/>
                  <a:gd name="T57" fmla="*/ 140 h 209"/>
                  <a:gd name="T58" fmla="*/ 15 w 210"/>
                  <a:gd name="T59" fmla="*/ 108 h 209"/>
                  <a:gd name="T60" fmla="*/ 1 w 210"/>
                  <a:gd name="T61" fmla="*/ 96 h 209"/>
                  <a:gd name="T62" fmla="*/ 4 w 210"/>
                  <a:gd name="T63" fmla="*/ 77 h 209"/>
                  <a:gd name="T64" fmla="*/ 21 w 210"/>
                  <a:gd name="T65" fmla="*/ 70 h 209"/>
                  <a:gd name="T66" fmla="*/ 39 w 210"/>
                  <a:gd name="T67" fmla="*/ 43 h 209"/>
                  <a:gd name="T68" fmla="*/ 38 w 210"/>
                  <a:gd name="T69" fmla="*/ 25 h 209"/>
                  <a:gd name="T70" fmla="*/ 57 w 210"/>
                  <a:gd name="T71" fmla="*/ 12 h 209"/>
                  <a:gd name="T72" fmla="*/ 88 w 210"/>
                  <a:gd name="T73" fmla="*/ 25 h 209"/>
                  <a:gd name="T74" fmla="*/ 110 w 210"/>
                  <a:gd name="T75" fmla="*/ 0 h 209"/>
                  <a:gd name="T76" fmla="*/ 124 w 210"/>
                  <a:gd name="T77" fmla="*/ 2 h 209"/>
                  <a:gd name="T78" fmla="*/ 137 w 210"/>
                  <a:gd name="T79" fmla="*/ 5 h 209"/>
                  <a:gd name="T80" fmla="*/ 149 w 210"/>
                  <a:gd name="T81" fmla="*/ 36 h 209"/>
                  <a:gd name="T82" fmla="*/ 183 w 210"/>
                  <a:gd name="T83" fmla="*/ 34 h 209"/>
                  <a:gd name="T84" fmla="*/ 196 w 210"/>
                  <a:gd name="T85" fmla="*/ 53 h 209"/>
                  <a:gd name="T86" fmla="*/ 189 w 210"/>
                  <a:gd name="T87" fmla="*/ 70 h 209"/>
                  <a:gd name="T88" fmla="*/ 196 w 210"/>
                  <a:gd name="T89" fmla="*/ 101 h 209"/>
                  <a:gd name="T90" fmla="*/ 210 w 210"/>
                  <a:gd name="T91" fmla="*/ 114 h 209"/>
                  <a:gd name="T92" fmla="*/ 206 w 210"/>
                  <a:gd name="T93" fmla="*/ 132 h 209"/>
                  <a:gd name="T94" fmla="*/ 189 w 210"/>
                  <a:gd name="T95" fmla="*/ 139 h 209"/>
                  <a:gd name="T96" fmla="*/ 171 w 210"/>
                  <a:gd name="T97" fmla="*/ 166 h 209"/>
                  <a:gd name="T98" fmla="*/ 173 w 210"/>
                  <a:gd name="T99" fmla="*/ 185 h 209"/>
                  <a:gd name="T100" fmla="*/ 154 w 210"/>
                  <a:gd name="T101" fmla="*/ 198 h 209"/>
                  <a:gd name="T102" fmla="*/ 123 w 210"/>
                  <a:gd name="T103" fmla="*/ 185 h 209"/>
                  <a:gd name="T104" fmla="*/ 100 w 210"/>
                  <a:gd name="T105"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 h="209">
                    <a:moveTo>
                      <a:pt x="85" y="195"/>
                    </a:moveTo>
                    <a:cubicBezTo>
                      <a:pt x="86" y="195"/>
                      <a:pt x="88" y="195"/>
                      <a:pt x="89" y="196"/>
                    </a:cubicBezTo>
                    <a:cubicBezTo>
                      <a:pt x="91" y="196"/>
                      <a:pt x="92" y="196"/>
                      <a:pt x="93" y="196"/>
                    </a:cubicBezTo>
                    <a:lnTo>
                      <a:pt x="98" y="189"/>
                    </a:lnTo>
                    <a:cubicBezTo>
                      <a:pt x="102" y="181"/>
                      <a:pt x="111" y="175"/>
                      <a:pt x="120" y="172"/>
                    </a:cubicBezTo>
                    <a:cubicBezTo>
                      <a:pt x="130" y="170"/>
                      <a:pt x="140" y="172"/>
                      <a:pt x="147" y="178"/>
                    </a:cubicBezTo>
                    <a:lnTo>
                      <a:pt x="154" y="183"/>
                    </a:lnTo>
                    <a:cubicBezTo>
                      <a:pt x="157" y="181"/>
                      <a:pt x="159" y="180"/>
                      <a:pt x="162" y="178"/>
                    </a:cubicBezTo>
                    <a:lnTo>
                      <a:pt x="159" y="170"/>
                    </a:lnTo>
                    <a:cubicBezTo>
                      <a:pt x="157" y="160"/>
                      <a:pt x="158" y="150"/>
                      <a:pt x="164" y="142"/>
                    </a:cubicBezTo>
                    <a:cubicBezTo>
                      <a:pt x="169" y="134"/>
                      <a:pt x="177" y="128"/>
                      <a:pt x="187" y="127"/>
                    </a:cubicBezTo>
                    <a:lnTo>
                      <a:pt x="195" y="125"/>
                    </a:lnTo>
                    <a:cubicBezTo>
                      <a:pt x="195" y="124"/>
                      <a:pt x="196" y="122"/>
                      <a:pt x="196" y="121"/>
                    </a:cubicBezTo>
                    <a:cubicBezTo>
                      <a:pt x="196" y="119"/>
                      <a:pt x="197" y="118"/>
                      <a:pt x="197" y="116"/>
                    </a:cubicBezTo>
                    <a:lnTo>
                      <a:pt x="189" y="112"/>
                    </a:lnTo>
                    <a:cubicBezTo>
                      <a:pt x="181" y="107"/>
                      <a:pt x="175" y="99"/>
                      <a:pt x="173" y="90"/>
                    </a:cubicBezTo>
                    <a:cubicBezTo>
                      <a:pt x="171" y="80"/>
                      <a:pt x="173" y="70"/>
                      <a:pt x="179" y="62"/>
                    </a:cubicBezTo>
                    <a:lnTo>
                      <a:pt x="183" y="56"/>
                    </a:lnTo>
                    <a:cubicBezTo>
                      <a:pt x="182" y="53"/>
                      <a:pt x="180" y="51"/>
                      <a:pt x="178" y="48"/>
                    </a:cubicBezTo>
                    <a:lnTo>
                      <a:pt x="170" y="50"/>
                    </a:lnTo>
                    <a:cubicBezTo>
                      <a:pt x="161" y="53"/>
                      <a:pt x="151" y="51"/>
                      <a:pt x="143" y="46"/>
                    </a:cubicBezTo>
                    <a:cubicBezTo>
                      <a:pt x="134" y="41"/>
                      <a:pt x="129" y="33"/>
                      <a:pt x="127" y="23"/>
                    </a:cubicBezTo>
                    <a:lnTo>
                      <a:pt x="126" y="15"/>
                    </a:lnTo>
                    <a:cubicBezTo>
                      <a:pt x="124" y="14"/>
                      <a:pt x="123" y="14"/>
                      <a:pt x="121" y="14"/>
                    </a:cubicBezTo>
                    <a:cubicBezTo>
                      <a:pt x="120" y="14"/>
                      <a:pt x="118" y="13"/>
                      <a:pt x="117" y="13"/>
                    </a:cubicBezTo>
                    <a:lnTo>
                      <a:pt x="113" y="20"/>
                    </a:lnTo>
                    <a:cubicBezTo>
                      <a:pt x="108" y="29"/>
                      <a:pt x="100" y="35"/>
                      <a:pt x="90" y="37"/>
                    </a:cubicBezTo>
                    <a:cubicBezTo>
                      <a:pt x="81" y="39"/>
                      <a:pt x="71" y="37"/>
                      <a:pt x="63" y="31"/>
                    </a:cubicBezTo>
                    <a:lnTo>
                      <a:pt x="56" y="26"/>
                    </a:lnTo>
                    <a:cubicBezTo>
                      <a:pt x="54" y="28"/>
                      <a:pt x="51" y="30"/>
                      <a:pt x="49" y="32"/>
                    </a:cubicBezTo>
                    <a:lnTo>
                      <a:pt x="51" y="40"/>
                    </a:lnTo>
                    <a:cubicBezTo>
                      <a:pt x="53" y="49"/>
                      <a:pt x="52" y="59"/>
                      <a:pt x="47" y="67"/>
                    </a:cubicBezTo>
                    <a:cubicBezTo>
                      <a:pt x="41" y="75"/>
                      <a:pt x="33" y="81"/>
                      <a:pt x="23" y="83"/>
                    </a:cubicBezTo>
                    <a:lnTo>
                      <a:pt x="15" y="84"/>
                    </a:lnTo>
                    <a:cubicBezTo>
                      <a:pt x="15" y="85"/>
                      <a:pt x="15" y="87"/>
                      <a:pt x="14" y="88"/>
                    </a:cubicBezTo>
                    <a:cubicBezTo>
                      <a:pt x="14" y="90"/>
                      <a:pt x="14" y="91"/>
                      <a:pt x="14" y="93"/>
                    </a:cubicBezTo>
                    <a:lnTo>
                      <a:pt x="21" y="97"/>
                    </a:lnTo>
                    <a:cubicBezTo>
                      <a:pt x="29" y="102"/>
                      <a:pt x="35" y="110"/>
                      <a:pt x="37" y="120"/>
                    </a:cubicBezTo>
                    <a:cubicBezTo>
                      <a:pt x="40" y="129"/>
                      <a:pt x="37" y="139"/>
                      <a:pt x="32" y="147"/>
                    </a:cubicBezTo>
                    <a:lnTo>
                      <a:pt x="27" y="154"/>
                    </a:lnTo>
                    <a:cubicBezTo>
                      <a:pt x="29" y="156"/>
                      <a:pt x="30" y="159"/>
                      <a:pt x="32" y="161"/>
                    </a:cubicBezTo>
                    <a:lnTo>
                      <a:pt x="40" y="159"/>
                    </a:lnTo>
                    <a:cubicBezTo>
                      <a:pt x="50" y="156"/>
                      <a:pt x="60" y="158"/>
                      <a:pt x="68" y="163"/>
                    </a:cubicBezTo>
                    <a:cubicBezTo>
                      <a:pt x="76" y="168"/>
                      <a:pt x="82" y="177"/>
                      <a:pt x="83" y="186"/>
                    </a:cubicBezTo>
                    <a:lnTo>
                      <a:pt x="85" y="195"/>
                    </a:lnTo>
                    <a:close/>
                    <a:moveTo>
                      <a:pt x="100" y="209"/>
                    </a:moveTo>
                    <a:lnTo>
                      <a:pt x="96" y="209"/>
                    </a:lnTo>
                    <a:cubicBezTo>
                      <a:pt x="93" y="209"/>
                      <a:pt x="90" y="208"/>
                      <a:pt x="87" y="208"/>
                    </a:cubicBezTo>
                    <a:cubicBezTo>
                      <a:pt x="84" y="207"/>
                      <a:pt x="80" y="207"/>
                      <a:pt x="77" y="206"/>
                    </a:cubicBezTo>
                    <a:lnTo>
                      <a:pt x="74" y="205"/>
                    </a:lnTo>
                    <a:lnTo>
                      <a:pt x="71" y="188"/>
                    </a:lnTo>
                    <a:cubicBezTo>
                      <a:pt x="70" y="182"/>
                      <a:pt x="66" y="177"/>
                      <a:pt x="61" y="174"/>
                    </a:cubicBezTo>
                    <a:cubicBezTo>
                      <a:pt x="56" y="170"/>
                      <a:pt x="50" y="169"/>
                      <a:pt x="43" y="171"/>
                    </a:cubicBezTo>
                    <a:lnTo>
                      <a:pt x="28" y="175"/>
                    </a:lnTo>
                    <a:lnTo>
                      <a:pt x="25" y="172"/>
                    </a:lnTo>
                    <a:cubicBezTo>
                      <a:pt x="21" y="167"/>
                      <a:pt x="17" y="162"/>
                      <a:pt x="14" y="157"/>
                    </a:cubicBezTo>
                    <a:lnTo>
                      <a:pt x="12" y="153"/>
                    </a:lnTo>
                    <a:lnTo>
                      <a:pt x="22" y="140"/>
                    </a:lnTo>
                    <a:cubicBezTo>
                      <a:pt x="25" y="135"/>
                      <a:pt x="27" y="128"/>
                      <a:pt x="25" y="122"/>
                    </a:cubicBezTo>
                    <a:cubicBezTo>
                      <a:pt x="24" y="116"/>
                      <a:pt x="20" y="111"/>
                      <a:pt x="15" y="108"/>
                    </a:cubicBezTo>
                    <a:lnTo>
                      <a:pt x="0" y="100"/>
                    </a:lnTo>
                    <a:lnTo>
                      <a:pt x="1" y="96"/>
                    </a:lnTo>
                    <a:cubicBezTo>
                      <a:pt x="1" y="93"/>
                      <a:pt x="1" y="89"/>
                      <a:pt x="2" y="86"/>
                    </a:cubicBezTo>
                    <a:cubicBezTo>
                      <a:pt x="3" y="83"/>
                      <a:pt x="3" y="80"/>
                      <a:pt x="4" y="77"/>
                    </a:cubicBezTo>
                    <a:lnTo>
                      <a:pt x="5" y="73"/>
                    </a:lnTo>
                    <a:lnTo>
                      <a:pt x="21" y="70"/>
                    </a:lnTo>
                    <a:cubicBezTo>
                      <a:pt x="28" y="69"/>
                      <a:pt x="33" y="66"/>
                      <a:pt x="36" y="61"/>
                    </a:cubicBezTo>
                    <a:cubicBezTo>
                      <a:pt x="40" y="55"/>
                      <a:pt x="41" y="49"/>
                      <a:pt x="39" y="43"/>
                    </a:cubicBezTo>
                    <a:lnTo>
                      <a:pt x="35" y="27"/>
                    </a:lnTo>
                    <a:lnTo>
                      <a:pt x="38" y="25"/>
                    </a:lnTo>
                    <a:cubicBezTo>
                      <a:pt x="42" y="20"/>
                      <a:pt x="48" y="17"/>
                      <a:pt x="53" y="14"/>
                    </a:cubicBezTo>
                    <a:lnTo>
                      <a:pt x="57" y="12"/>
                    </a:lnTo>
                    <a:lnTo>
                      <a:pt x="70" y="21"/>
                    </a:lnTo>
                    <a:cubicBezTo>
                      <a:pt x="75" y="25"/>
                      <a:pt x="81" y="26"/>
                      <a:pt x="88" y="25"/>
                    </a:cubicBezTo>
                    <a:cubicBezTo>
                      <a:pt x="94" y="23"/>
                      <a:pt x="99" y="20"/>
                      <a:pt x="102" y="14"/>
                    </a:cubicBezTo>
                    <a:lnTo>
                      <a:pt x="110" y="0"/>
                    </a:lnTo>
                    <a:lnTo>
                      <a:pt x="114" y="0"/>
                    </a:lnTo>
                    <a:cubicBezTo>
                      <a:pt x="117" y="1"/>
                      <a:pt x="120" y="1"/>
                      <a:pt x="124" y="2"/>
                    </a:cubicBezTo>
                    <a:cubicBezTo>
                      <a:pt x="127" y="2"/>
                      <a:pt x="130" y="3"/>
                      <a:pt x="133" y="4"/>
                    </a:cubicBezTo>
                    <a:lnTo>
                      <a:pt x="137" y="5"/>
                    </a:lnTo>
                    <a:lnTo>
                      <a:pt x="140" y="21"/>
                    </a:lnTo>
                    <a:cubicBezTo>
                      <a:pt x="141" y="27"/>
                      <a:pt x="144" y="32"/>
                      <a:pt x="149" y="36"/>
                    </a:cubicBezTo>
                    <a:cubicBezTo>
                      <a:pt x="155" y="39"/>
                      <a:pt x="161" y="40"/>
                      <a:pt x="167" y="38"/>
                    </a:cubicBezTo>
                    <a:lnTo>
                      <a:pt x="183" y="34"/>
                    </a:lnTo>
                    <a:lnTo>
                      <a:pt x="185" y="37"/>
                    </a:lnTo>
                    <a:cubicBezTo>
                      <a:pt x="189" y="42"/>
                      <a:pt x="193" y="47"/>
                      <a:pt x="196" y="53"/>
                    </a:cubicBezTo>
                    <a:lnTo>
                      <a:pt x="198" y="56"/>
                    </a:lnTo>
                    <a:lnTo>
                      <a:pt x="189" y="70"/>
                    </a:lnTo>
                    <a:cubicBezTo>
                      <a:pt x="185" y="75"/>
                      <a:pt x="184" y="81"/>
                      <a:pt x="185" y="87"/>
                    </a:cubicBezTo>
                    <a:cubicBezTo>
                      <a:pt x="186" y="93"/>
                      <a:pt x="190" y="98"/>
                      <a:pt x="196" y="101"/>
                    </a:cubicBezTo>
                    <a:lnTo>
                      <a:pt x="210" y="110"/>
                    </a:lnTo>
                    <a:lnTo>
                      <a:pt x="210" y="114"/>
                    </a:lnTo>
                    <a:cubicBezTo>
                      <a:pt x="209" y="117"/>
                      <a:pt x="209" y="120"/>
                      <a:pt x="208" y="123"/>
                    </a:cubicBezTo>
                    <a:cubicBezTo>
                      <a:pt x="208" y="126"/>
                      <a:pt x="207" y="129"/>
                      <a:pt x="206" y="132"/>
                    </a:cubicBezTo>
                    <a:lnTo>
                      <a:pt x="205" y="136"/>
                    </a:lnTo>
                    <a:lnTo>
                      <a:pt x="189" y="139"/>
                    </a:lnTo>
                    <a:cubicBezTo>
                      <a:pt x="183" y="140"/>
                      <a:pt x="177" y="144"/>
                      <a:pt x="174" y="149"/>
                    </a:cubicBezTo>
                    <a:cubicBezTo>
                      <a:pt x="171" y="154"/>
                      <a:pt x="170" y="160"/>
                      <a:pt x="171" y="166"/>
                    </a:cubicBezTo>
                    <a:lnTo>
                      <a:pt x="176" y="182"/>
                    </a:lnTo>
                    <a:lnTo>
                      <a:pt x="173" y="185"/>
                    </a:lnTo>
                    <a:cubicBezTo>
                      <a:pt x="168" y="189"/>
                      <a:pt x="163" y="193"/>
                      <a:pt x="157" y="196"/>
                    </a:cubicBezTo>
                    <a:lnTo>
                      <a:pt x="154" y="198"/>
                    </a:lnTo>
                    <a:lnTo>
                      <a:pt x="140" y="188"/>
                    </a:lnTo>
                    <a:cubicBezTo>
                      <a:pt x="135" y="185"/>
                      <a:pt x="129" y="183"/>
                      <a:pt x="123" y="185"/>
                    </a:cubicBezTo>
                    <a:cubicBezTo>
                      <a:pt x="117" y="186"/>
                      <a:pt x="112" y="190"/>
                      <a:pt x="108" y="195"/>
                    </a:cubicBezTo>
                    <a:lnTo>
                      <a:pt x="100" y="20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632"/>
              <p:cNvSpPr>
                <a:spLocks noEditPoints="1"/>
              </p:cNvSpPr>
              <p:nvPr/>
            </p:nvSpPr>
            <p:spPr bwMode="auto">
              <a:xfrm>
                <a:off x="-2270125" y="2084388"/>
                <a:ext cx="55563" cy="52388"/>
              </a:xfrm>
              <a:custGeom>
                <a:avLst/>
                <a:gdLst>
                  <a:gd name="T0" fmla="*/ 58 w 114"/>
                  <a:gd name="T1" fmla="*/ 14 h 110"/>
                  <a:gd name="T2" fmla="*/ 34 w 114"/>
                  <a:gd name="T3" fmla="*/ 22 h 110"/>
                  <a:gd name="T4" fmla="*/ 17 w 114"/>
                  <a:gd name="T5" fmla="*/ 48 h 110"/>
                  <a:gd name="T6" fmla="*/ 51 w 114"/>
                  <a:gd name="T7" fmla="*/ 97 h 110"/>
                  <a:gd name="T8" fmla="*/ 51 w 114"/>
                  <a:gd name="T9" fmla="*/ 97 h 110"/>
                  <a:gd name="T10" fmla="*/ 99 w 114"/>
                  <a:gd name="T11" fmla="*/ 63 h 110"/>
                  <a:gd name="T12" fmla="*/ 92 w 114"/>
                  <a:gd name="T13" fmla="*/ 32 h 110"/>
                  <a:gd name="T14" fmla="*/ 65 w 114"/>
                  <a:gd name="T15" fmla="*/ 15 h 110"/>
                  <a:gd name="T16" fmla="*/ 58 w 114"/>
                  <a:gd name="T17" fmla="*/ 14 h 110"/>
                  <a:gd name="T18" fmla="*/ 58 w 114"/>
                  <a:gd name="T19" fmla="*/ 110 h 110"/>
                  <a:gd name="T20" fmla="*/ 49 w 114"/>
                  <a:gd name="T21" fmla="*/ 109 h 110"/>
                  <a:gd name="T22" fmla="*/ 49 w 114"/>
                  <a:gd name="T23" fmla="*/ 109 h 110"/>
                  <a:gd name="T24" fmla="*/ 5 w 114"/>
                  <a:gd name="T25" fmla="*/ 46 h 110"/>
                  <a:gd name="T26" fmla="*/ 27 w 114"/>
                  <a:gd name="T27" fmla="*/ 11 h 110"/>
                  <a:gd name="T28" fmla="*/ 68 w 114"/>
                  <a:gd name="T29" fmla="*/ 2 h 110"/>
                  <a:gd name="T30" fmla="*/ 103 w 114"/>
                  <a:gd name="T31" fmla="*/ 25 h 110"/>
                  <a:gd name="T32" fmla="*/ 111 w 114"/>
                  <a:gd name="T33" fmla="*/ 65 h 110"/>
                  <a:gd name="T34" fmla="*/ 58 w 114"/>
                  <a:gd name="T35"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4" h="110">
                    <a:moveTo>
                      <a:pt x="58" y="14"/>
                    </a:moveTo>
                    <a:cubicBezTo>
                      <a:pt x="50" y="14"/>
                      <a:pt x="41" y="17"/>
                      <a:pt x="34" y="22"/>
                    </a:cubicBezTo>
                    <a:cubicBezTo>
                      <a:pt x="25" y="28"/>
                      <a:pt x="19" y="37"/>
                      <a:pt x="17" y="48"/>
                    </a:cubicBezTo>
                    <a:cubicBezTo>
                      <a:pt x="13" y="71"/>
                      <a:pt x="28" y="93"/>
                      <a:pt x="51" y="97"/>
                    </a:cubicBezTo>
                    <a:lnTo>
                      <a:pt x="51" y="97"/>
                    </a:lnTo>
                    <a:cubicBezTo>
                      <a:pt x="73" y="101"/>
                      <a:pt x="95" y="86"/>
                      <a:pt x="99" y="63"/>
                    </a:cubicBezTo>
                    <a:cubicBezTo>
                      <a:pt x="101" y="52"/>
                      <a:pt x="99" y="41"/>
                      <a:pt x="92" y="32"/>
                    </a:cubicBezTo>
                    <a:cubicBezTo>
                      <a:pt x="86" y="23"/>
                      <a:pt x="76" y="17"/>
                      <a:pt x="65" y="15"/>
                    </a:cubicBezTo>
                    <a:cubicBezTo>
                      <a:pt x="63" y="14"/>
                      <a:pt x="61" y="14"/>
                      <a:pt x="58" y="14"/>
                    </a:cubicBezTo>
                    <a:close/>
                    <a:moveTo>
                      <a:pt x="58" y="110"/>
                    </a:moveTo>
                    <a:cubicBezTo>
                      <a:pt x="55" y="110"/>
                      <a:pt x="52" y="109"/>
                      <a:pt x="49" y="109"/>
                    </a:cubicBezTo>
                    <a:lnTo>
                      <a:pt x="49" y="109"/>
                    </a:lnTo>
                    <a:cubicBezTo>
                      <a:pt x="19" y="104"/>
                      <a:pt x="0" y="76"/>
                      <a:pt x="5" y="46"/>
                    </a:cubicBezTo>
                    <a:cubicBezTo>
                      <a:pt x="7" y="32"/>
                      <a:pt x="15" y="20"/>
                      <a:pt x="27" y="11"/>
                    </a:cubicBezTo>
                    <a:cubicBezTo>
                      <a:pt x="39" y="3"/>
                      <a:pt x="53" y="0"/>
                      <a:pt x="68" y="2"/>
                    </a:cubicBezTo>
                    <a:cubicBezTo>
                      <a:pt x="82" y="5"/>
                      <a:pt x="94" y="13"/>
                      <a:pt x="103" y="25"/>
                    </a:cubicBezTo>
                    <a:cubicBezTo>
                      <a:pt x="111" y="37"/>
                      <a:pt x="114" y="51"/>
                      <a:pt x="111" y="65"/>
                    </a:cubicBezTo>
                    <a:cubicBezTo>
                      <a:pt x="107" y="91"/>
                      <a:pt x="84" y="110"/>
                      <a:pt x="58"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633"/>
              <p:cNvSpPr>
                <a:spLocks noEditPoints="1"/>
              </p:cNvSpPr>
              <p:nvPr/>
            </p:nvSpPr>
            <p:spPr bwMode="auto">
              <a:xfrm>
                <a:off x="-2327275" y="2205038"/>
                <a:ext cx="141288" cy="144463"/>
              </a:xfrm>
              <a:custGeom>
                <a:avLst/>
                <a:gdLst>
                  <a:gd name="T0" fmla="*/ 84 w 298"/>
                  <a:gd name="T1" fmla="*/ 153 h 301"/>
                  <a:gd name="T2" fmla="*/ 214 w 298"/>
                  <a:gd name="T3" fmla="*/ 148 h 301"/>
                  <a:gd name="T4" fmla="*/ 72 w 298"/>
                  <a:gd name="T5" fmla="*/ 154 h 301"/>
                  <a:gd name="T6" fmla="*/ 152 w 298"/>
                  <a:gd name="T7" fmla="*/ 228 h 301"/>
                  <a:gd name="T8" fmla="*/ 146 w 298"/>
                  <a:gd name="T9" fmla="*/ 289 h 301"/>
                  <a:gd name="T10" fmla="*/ 170 w 298"/>
                  <a:gd name="T11" fmla="*/ 261 h 301"/>
                  <a:gd name="T12" fmla="*/ 228 w 298"/>
                  <a:gd name="T13" fmla="*/ 264 h 301"/>
                  <a:gd name="T14" fmla="*/ 233 w 298"/>
                  <a:gd name="T15" fmla="*/ 207 h 301"/>
                  <a:gd name="T16" fmla="*/ 284 w 298"/>
                  <a:gd name="T17" fmla="*/ 179 h 301"/>
                  <a:gd name="T18" fmla="*/ 259 w 298"/>
                  <a:gd name="T19" fmla="*/ 127 h 301"/>
                  <a:gd name="T20" fmla="*/ 275 w 298"/>
                  <a:gd name="T21" fmla="*/ 95 h 301"/>
                  <a:gd name="T22" fmla="*/ 224 w 298"/>
                  <a:gd name="T23" fmla="*/ 67 h 301"/>
                  <a:gd name="T24" fmla="*/ 197 w 298"/>
                  <a:gd name="T25" fmla="*/ 49 h 301"/>
                  <a:gd name="T26" fmla="*/ 152 w 298"/>
                  <a:gd name="T27" fmla="*/ 13 h 301"/>
                  <a:gd name="T28" fmla="*/ 128 w 298"/>
                  <a:gd name="T29" fmla="*/ 40 h 301"/>
                  <a:gd name="T30" fmla="*/ 70 w 298"/>
                  <a:gd name="T31" fmla="*/ 37 h 301"/>
                  <a:gd name="T32" fmla="*/ 65 w 298"/>
                  <a:gd name="T33" fmla="*/ 95 h 301"/>
                  <a:gd name="T34" fmla="*/ 14 w 298"/>
                  <a:gd name="T35" fmla="*/ 122 h 301"/>
                  <a:gd name="T36" fmla="*/ 39 w 298"/>
                  <a:gd name="T37" fmla="*/ 174 h 301"/>
                  <a:gd name="T38" fmla="*/ 51 w 298"/>
                  <a:gd name="T39" fmla="*/ 205 h 301"/>
                  <a:gd name="T40" fmla="*/ 66 w 298"/>
                  <a:gd name="T41" fmla="*/ 260 h 301"/>
                  <a:gd name="T42" fmla="*/ 122 w 298"/>
                  <a:gd name="T43" fmla="*/ 248 h 301"/>
                  <a:gd name="T44" fmla="*/ 149 w 298"/>
                  <a:gd name="T45" fmla="*/ 301 h 301"/>
                  <a:gd name="T46" fmla="*/ 126 w 298"/>
                  <a:gd name="T47" fmla="*/ 267 h 301"/>
                  <a:gd name="T48" fmla="*/ 82 w 298"/>
                  <a:gd name="T49" fmla="*/ 285 h 301"/>
                  <a:gd name="T50" fmla="*/ 51 w 298"/>
                  <a:gd name="T51" fmla="*/ 265 h 301"/>
                  <a:gd name="T52" fmla="*/ 51 w 298"/>
                  <a:gd name="T53" fmla="*/ 217 h 301"/>
                  <a:gd name="T54" fmla="*/ 4 w 298"/>
                  <a:gd name="T55" fmla="*/ 190 h 301"/>
                  <a:gd name="T56" fmla="*/ 36 w 298"/>
                  <a:gd name="T57" fmla="*/ 155 h 301"/>
                  <a:gd name="T58" fmla="*/ 1 w 298"/>
                  <a:gd name="T59" fmla="*/ 124 h 301"/>
                  <a:gd name="T60" fmla="*/ 46 w 298"/>
                  <a:gd name="T61" fmla="*/ 92 h 301"/>
                  <a:gd name="T62" fmla="*/ 42 w 298"/>
                  <a:gd name="T63" fmla="*/ 45 h 301"/>
                  <a:gd name="T64" fmla="*/ 71 w 298"/>
                  <a:gd name="T65" fmla="*/ 22 h 301"/>
                  <a:gd name="T66" fmla="*/ 116 w 298"/>
                  <a:gd name="T67" fmla="*/ 37 h 301"/>
                  <a:gd name="T68" fmla="*/ 143 w 298"/>
                  <a:gd name="T69" fmla="*/ 0 h 301"/>
                  <a:gd name="T70" fmla="*/ 173 w 298"/>
                  <a:gd name="T71" fmla="*/ 35 h 301"/>
                  <a:gd name="T72" fmla="*/ 217 w 298"/>
                  <a:gd name="T73" fmla="*/ 16 h 301"/>
                  <a:gd name="T74" fmla="*/ 247 w 298"/>
                  <a:gd name="T75" fmla="*/ 36 h 301"/>
                  <a:gd name="T76" fmla="*/ 247 w 298"/>
                  <a:gd name="T77" fmla="*/ 84 h 301"/>
                  <a:gd name="T78" fmla="*/ 294 w 298"/>
                  <a:gd name="T79" fmla="*/ 112 h 301"/>
                  <a:gd name="T80" fmla="*/ 263 w 298"/>
                  <a:gd name="T81" fmla="*/ 146 h 301"/>
                  <a:gd name="T82" fmla="*/ 297 w 298"/>
                  <a:gd name="T83" fmla="*/ 177 h 301"/>
                  <a:gd name="T84" fmla="*/ 252 w 298"/>
                  <a:gd name="T85" fmla="*/ 209 h 301"/>
                  <a:gd name="T86" fmla="*/ 256 w 298"/>
                  <a:gd name="T87" fmla="*/ 256 h 301"/>
                  <a:gd name="T88" fmla="*/ 228 w 298"/>
                  <a:gd name="T89" fmla="*/ 279 h 301"/>
                  <a:gd name="T90" fmla="*/ 182 w 298"/>
                  <a:gd name="T91" fmla="*/ 264 h 301"/>
                  <a:gd name="T92" fmla="*/ 155 w 298"/>
                  <a:gd name="T93"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8" h="301">
                    <a:moveTo>
                      <a:pt x="149" y="86"/>
                    </a:moveTo>
                    <a:cubicBezTo>
                      <a:pt x="148" y="86"/>
                      <a:pt x="147" y="86"/>
                      <a:pt x="146" y="86"/>
                    </a:cubicBezTo>
                    <a:cubicBezTo>
                      <a:pt x="111" y="87"/>
                      <a:pt x="83" y="118"/>
                      <a:pt x="84" y="153"/>
                    </a:cubicBezTo>
                    <a:cubicBezTo>
                      <a:pt x="86" y="189"/>
                      <a:pt x="116" y="217"/>
                      <a:pt x="152" y="215"/>
                    </a:cubicBezTo>
                    <a:lnTo>
                      <a:pt x="152" y="215"/>
                    </a:lnTo>
                    <a:cubicBezTo>
                      <a:pt x="188" y="214"/>
                      <a:pt x="215" y="184"/>
                      <a:pt x="214" y="148"/>
                    </a:cubicBezTo>
                    <a:cubicBezTo>
                      <a:pt x="212" y="113"/>
                      <a:pt x="184" y="86"/>
                      <a:pt x="149" y="86"/>
                    </a:cubicBezTo>
                    <a:close/>
                    <a:moveTo>
                      <a:pt x="149" y="228"/>
                    </a:moveTo>
                    <a:cubicBezTo>
                      <a:pt x="108" y="228"/>
                      <a:pt x="74" y="195"/>
                      <a:pt x="72" y="154"/>
                    </a:cubicBezTo>
                    <a:cubicBezTo>
                      <a:pt x="70" y="111"/>
                      <a:pt x="103" y="75"/>
                      <a:pt x="146" y="73"/>
                    </a:cubicBezTo>
                    <a:cubicBezTo>
                      <a:pt x="189" y="71"/>
                      <a:pt x="225" y="105"/>
                      <a:pt x="226" y="147"/>
                    </a:cubicBezTo>
                    <a:cubicBezTo>
                      <a:pt x="228" y="190"/>
                      <a:pt x="195" y="226"/>
                      <a:pt x="152" y="228"/>
                    </a:cubicBezTo>
                    <a:lnTo>
                      <a:pt x="152" y="228"/>
                    </a:lnTo>
                    <a:cubicBezTo>
                      <a:pt x="151" y="228"/>
                      <a:pt x="150" y="228"/>
                      <a:pt x="149" y="228"/>
                    </a:cubicBezTo>
                    <a:close/>
                    <a:moveTo>
                      <a:pt x="146" y="289"/>
                    </a:moveTo>
                    <a:cubicBezTo>
                      <a:pt x="149" y="289"/>
                      <a:pt x="152" y="289"/>
                      <a:pt x="155" y="288"/>
                    </a:cubicBezTo>
                    <a:cubicBezTo>
                      <a:pt x="158" y="288"/>
                      <a:pt x="161" y="288"/>
                      <a:pt x="164" y="288"/>
                    </a:cubicBezTo>
                    <a:lnTo>
                      <a:pt x="170" y="261"/>
                    </a:lnTo>
                    <a:cubicBezTo>
                      <a:pt x="172" y="254"/>
                      <a:pt x="177" y="248"/>
                      <a:pt x="184" y="245"/>
                    </a:cubicBezTo>
                    <a:cubicBezTo>
                      <a:pt x="191" y="243"/>
                      <a:pt x="199" y="244"/>
                      <a:pt x="205" y="248"/>
                    </a:cubicBezTo>
                    <a:lnTo>
                      <a:pt x="228" y="264"/>
                    </a:lnTo>
                    <a:cubicBezTo>
                      <a:pt x="233" y="261"/>
                      <a:pt x="237" y="257"/>
                      <a:pt x="241" y="253"/>
                    </a:cubicBezTo>
                    <a:lnTo>
                      <a:pt x="231" y="228"/>
                    </a:lnTo>
                    <a:cubicBezTo>
                      <a:pt x="228" y="221"/>
                      <a:pt x="229" y="213"/>
                      <a:pt x="233" y="207"/>
                    </a:cubicBezTo>
                    <a:cubicBezTo>
                      <a:pt x="238" y="200"/>
                      <a:pt x="244" y="197"/>
                      <a:pt x="252" y="196"/>
                    </a:cubicBezTo>
                    <a:lnTo>
                      <a:pt x="279" y="196"/>
                    </a:lnTo>
                    <a:cubicBezTo>
                      <a:pt x="281" y="191"/>
                      <a:pt x="283" y="185"/>
                      <a:pt x="284" y="179"/>
                    </a:cubicBezTo>
                    <a:lnTo>
                      <a:pt x="261" y="165"/>
                    </a:lnTo>
                    <a:cubicBezTo>
                      <a:pt x="254" y="161"/>
                      <a:pt x="250" y="154"/>
                      <a:pt x="250" y="146"/>
                    </a:cubicBezTo>
                    <a:cubicBezTo>
                      <a:pt x="250" y="139"/>
                      <a:pt x="253" y="132"/>
                      <a:pt x="259" y="127"/>
                    </a:cubicBezTo>
                    <a:lnTo>
                      <a:pt x="259" y="127"/>
                    </a:lnTo>
                    <a:lnTo>
                      <a:pt x="281" y="111"/>
                    </a:lnTo>
                    <a:cubicBezTo>
                      <a:pt x="279" y="105"/>
                      <a:pt x="277" y="100"/>
                      <a:pt x="275" y="95"/>
                    </a:cubicBezTo>
                    <a:lnTo>
                      <a:pt x="248" y="96"/>
                    </a:lnTo>
                    <a:cubicBezTo>
                      <a:pt x="240" y="97"/>
                      <a:pt x="233" y="94"/>
                      <a:pt x="228" y="88"/>
                    </a:cubicBezTo>
                    <a:cubicBezTo>
                      <a:pt x="224" y="82"/>
                      <a:pt x="222" y="74"/>
                      <a:pt x="224" y="67"/>
                    </a:cubicBezTo>
                    <a:lnTo>
                      <a:pt x="233" y="41"/>
                    </a:lnTo>
                    <a:cubicBezTo>
                      <a:pt x="228" y="37"/>
                      <a:pt x="223" y="34"/>
                      <a:pt x="218" y="31"/>
                    </a:cubicBezTo>
                    <a:lnTo>
                      <a:pt x="197" y="49"/>
                    </a:lnTo>
                    <a:cubicBezTo>
                      <a:pt x="191" y="54"/>
                      <a:pt x="184" y="55"/>
                      <a:pt x="176" y="53"/>
                    </a:cubicBezTo>
                    <a:cubicBezTo>
                      <a:pt x="169" y="51"/>
                      <a:pt x="163" y="46"/>
                      <a:pt x="161" y="39"/>
                    </a:cubicBezTo>
                    <a:lnTo>
                      <a:pt x="152" y="13"/>
                    </a:lnTo>
                    <a:cubicBezTo>
                      <a:pt x="149" y="13"/>
                      <a:pt x="146" y="13"/>
                      <a:pt x="143" y="13"/>
                    </a:cubicBezTo>
                    <a:cubicBezTo>
                      <a:pt x="140" y="13"/>
                      <a:pt x="138" y="13"/>
                      <a:pt x="135" y="14"/>
                    </a:cubicBezTo>
                    <a:lnTo>
                      <a:pt x="128" y="40"/>
                    </a:lnTo>
                    <a:cubicBezTo>
                      <a:pt x="126" y="47"/>
                      <a:pt x="121" y="53"/>
                      <a:pt x="114" y="56"/>
                    </a:cubicBezTo>
                    <a:cubicBezTo>
                      <a:pt x="107" y="59"/>
                      <a:pt x="99" y="58"/>
                      <a:pt x="93" y="53"/>
                    </a:cubicBezTo>
                    <a:lnTo>
                      <a:pt x="70" y="37"/>
                    </a:lnTo>
                    <a:cubicBezTo>
                      <a:pt x="66" y="41"/>
                      <a:pt x="61" y="44"/>
                      <a:pt x="57" y="48"/>
                    </a:cubicBezTo>
                    <a:lnTo>
                      <a:pt x="67" y="74"/>
                    </a:lnTo>
                    <a:cubicBezTo>
                      <a:pt x="70" y="81"/>
                      <a:pt x="69" y="88"/>
                      <a:pt x="65" y="95"/>
                    </a:cubicBezTo>
                    <a:cubicBezTo>
                      <a:pt x="61" y="101"/>
                      <a:pt x="54" y="105"/>
                      <a:pt x="46" y="105"/>
                    </a:cubicBezTo>
                    <a:lnTo>
                      <a:pt x="19" y="105"/>
                    </a:lnTo>
                    <a:cubicBezTo>
                      <a:pt x="17" y="111"/>
                      <a:pt x="15" y="116"/>
                      <a:pt x="14" y="122"/>
                    </a:cubicBezTo>
                    <a:lnTo>
                      <a:pt x="37" y="137"/>
                    </a:lnTo>
                    <a:cubicBezTo>
                      <a:pt x="44" y="141"/>
                      <a:pt x="48" y="147"/>
                      <a:pt x="48" y="155"/>
                    </a:cubicBezTo>
                    <a:cubicBezTo>
                      <a:pt x="48" y="162"/>
                      <a:pt x="45" y="170"/>
                      <a:pt x="39" y="174"/>
                    </a:cubicBezTo>
                    <a:lnTo>
                      <a:pt x="17" y="191"/>
                    </a:lnTo>
                    <a:cubicBezTo>
                      <a:pt x="19" y="196"/>
                      <a:pt x="21" y="202"/>
                      <a:pt x="23" y="207"/>
                    </a:cubicBezTo>
                    <a:lnTo>
                      <a:pt x="51" y="205"/>
                    </a:lnTo>
                    <a:cubicBezTo>
                      <a:pt x="58" y="204"/>
                      <a:pt x="65" y="208"/>
                      <a:pt x="70" y="213"/>
                    </a:cubicBezTo>
                    <a:cubicBezTo>
                      <a:pt x="75" y="219"/>
                      <a:pt x="76" y="227"/>
                      <a:pt x="74" y="234"/>
                    </a:cubicBezTo>
                    <a:lnTo>
                      <a:pt x="66" y="260"/>
                    </a:lnTo>
                    <a:cubicBezTo>
                      <a:pt x="70" y="264"/>
                      <a:pt x="75" y="267"/>
                      <a:pt x="80" y="270"/>
                    </a:cubicBezTo>
                    <a:lnTo>
                      <a:pt x="101" y="253"/>
                    </a:lnTo>
                    <a:cubicBezTo>
                      <a:pt x="107" y="248"/>
                      <a:pt x="115" y="246"/>
                      <a:pt x="122" y="248"/>
                    </a:cubicBezTo>
                    <a:cubicBezTo>
                      <a:pt x="129" y="250"/>
                      <a:pt x="135" y="256"/>
                      <a:pt x="137" y="263"/>
                    </a:cubicBezTo>
                    <a:lnTo>
                      <a:pt x="146" y="289"/>
                    </a:lnTo>
                    <a:close/>
                    <a:moveTo>
                      <a:pt x="149" y="301"/>
                    </a:moveTo>
                    <a:cubicBezTo>
                      <a:pt x="146" y="301"/>
                      <a:pt x="144" y="301"/>
                      <a:pt x="141" y="301"/>
                    </a:cubicBezTo>
                    <a:lnTo>
                      <a:pt x="137" y="301"/>
                    </a:lnTo>
                    <a:lnTo>
                      <a:pt x="126" y="267"/>
                    </a:lnTo>
                    <a:cubicBezTo>
                      <a:pt x="124" y="263"/>
                      <a:pt x="122" y="261"/>
                      <a:pt x="119" y="260"/>
                    </a:cubicBezTo>
                    <a:cubicBezTo>
                      <a:pt x="115" y="259"/>
                      <a:pt x="112" y="260"/>
                      <a:pt x="109" y="262"/>
                    </a:cubicBezTo>
                    <a:lnTo>
                      <a:pt x="82" y="285"/>
                    </a:lnTo>
                    <a:lnTo>
                      <a:pt x="78" y="283"/>
                    </a:lnTo>
                    <a:cubicBezTo>
                      <a:pt x="70" y="279"/>
                      <a:pt x="62" y="274"/>
                      <a:pt x="55" y="268"/>
                    </a:cubicBezTo>
                    <a:lnTo>
                      <a:pt x="51" y="265"/>
                    </a:lnTo>
                    <a:lnTo>
                      <a:pt x="62" y="231"/>
                    </a:lnTo>
                    <a:cubicBezTo>
                      <a:pt x="63" y="227"/>
                      <a:pt x="62" y="224"/>
                      <a:pt x="60" y="221"/>
                    </a:cubicBezTo>
                    <a:cubicBezTo>
                      <a:pt x="58" y="219"/>
                      <a:pt x="55" y="217"/>
                      <a:pt x="51" y="217"/>
                    </a:cubicBezTo>
                    <a:lnTo>
                      <a:pt x="16" y="220"/>
                    </a:lnTo>
                    <a:lnTo>
                      <a:pt x="14" y="216"/>
                    </a:lnTo>
                    <a:cubicBezTo>
                      <a:pt x="10" y="208"/>
                      <a:pt x="6" y="199"/>
                      <a:pt x="4" y="190"/>
                    </a:cubicBezTo>
                    <a:lnTo>
                      <a:pt x="3" y="186"/>
                    </a:lnTo>
                    <a:lnTo>
                      <a:pt x="32" y="164"/>
                    </a:lnTo>
                    <a:cubicBezTo>
                      <a:pt x="34" y="162"/>
                      <a:pt x="36" y="159"/>
                      <a:pt x="36" y="155"/>
                    </a:cubicBezTo>
                    <a:cubicBezTo>
                      <a:pt x="36" y="152"/>
                      <a:pt x="34" y="149"/>
                      <a:pt x="31" y="147"/>
                    </a:cubicBezTo>
                    <a:lnTo>
                      <a:pt x="0" y="128"/>
                    </a:lnTo>
                    <a:lnTo>
                      <a:pt x="1" y="124"/>
                    </a:lnTo>
                    <a:cubicBezTo>
                      <a:pt x="3" y="115"/>
                      <a:pt x="5" y="105"/>
                      <a:pt x="9" y="97"/>
                    </a:cubicBezTo>
                    <a:lnTo>
                      <a:pt x="10" y="93"/>
                    </a:lnTo>
                    <a:lnTo>
                      <a:pt x="46" y="92"/>
                    </a:lnTo>
                    <a:cubicBezTo>
                      <a:pt x="50" y="92"/>
                      <a:pt x="53" y="91"/>
                      <a:pt x="55" y="88"/>
                    </a:cubicBezTo>
                    <a:cubicBezTo>
                      <a:pt x="56" y="85"/>
                      <a:pt x="57" y="81"/>
                      <a:pt x="56" y="78"/>
                    </a:cubicBezTo>
                    <a:lnTo>
                      <a:pt x="42" y="45"/>
                    </a:lnTo>
                    <a:lnTo>
                      <a:pt x="45" y="42"/>
                    </a:lnTo>
                    <a:cubicBezTo>
                      <a:pt x="52" y="36"/>
                      <a:pt x="59" y="30"/>
                      <a:pt x="67" y="25"/>
                    </a:cubicBezTo>
                    <a:lnTo>
                      <a:pt x="71" y="22"/>
                    </a:lnTo>
                    <a:lnTo>
                      <a:pt x="100" y="43"/>
                    </a:lnTo>
                    <a:cubicBezTo>
                      <a:pt x="103" y="45"/>
                      <a:pt x="106" y="45"/>
                      <a:pt x="110" y="44"/>
                    </a:cubicBezTo>
                    <a:cubicBezTo>
                      <a:pt x="113" y="43"/>
                      <a:pt x="115" y="40"/>
                      <a:pt x="116" y="37"/>
                    </a:cubicBezTo>
                    <a:lnTo>
                      <a:pt x="125" y="2"/>
                    </a:lnTo>
                    <a:lnTo>
                      <a:pt x="129" y="2"/>
                    </a:lnTo>
                    <a:cubicBezTo>
                      <a:pt x="133" y="1"/>
                      <a:pt x="138" y="1"/>
                      <a:pt x="143" y="0"/>
                    </a:cubicBezTo>
                    <a:cubicBezTo>
                      <a:pt x="148" y="0"/>
                      <a:pt x="152" y="0"/>
                      <a:pt x="157" y="1"/>
                    </a:cubicBezTo>
                    <a:lnTo>
                      <a:pt x="161" y="1"/>
                    </a:lnTo>
                    <a:lnTo>
                      <a:pt x="173" y="35"/>
                    </a:lnTo>
                    <a:cubicBezTo>
                      <a:pt x="174" y="38"/>
                      <a:pt x="176" y="40"/>
                      <a:pt x="180" y="41"/>
                    </a:cubicBezTo>
                    <a:cubicBezTo>
                      <a:pt x="183" y="42"/>
                      <a:pt x="186" y="41"/>
                      <a:pt x="189" y="39"/>
                    </a:cubicBezTo>
                    <a:lnTo>
                      <a:pt x="217" y="16"/>
                    </a:lnTo>
                    <a:lnTo>
                      <a:pt x="220" y="18"/>
                    </a:lnTo>
                    <a:cubicBezTo>
                      <a:pt x="228" y="23"/>
                      <a:pt x="236" y="28"/>
                      <a:pt x="244" y="34"/>
                    </a:cubicBezTo>
                    <a:lnTo>
                      <a:pt x="247" y="36"/>
                    </a:lnTo>
                    <a:lnTo>
                      <a:pt x="236" y="71"/>
                    </a:lnTo>
                    <a:cubicBezTo>
                      <a:pt x="235" y="74"/>
                      <a:pt x="236" y="77"/>
                      <a:pt x="238" y="80"/>
                    </a:cubicBezTo>
                    <a:cubicBezTo>
                      <a:pt x="240" y="83"/>
                      <a:pt x="244" y="84"/>
                      <a:pt x="247" y="84"/>
                    </a:cubicBezTo>
                    <a:lnTo>
                      <a:pt x="283" y="81"/>
                    </a:lnTo>
                    <a:lnTo>
                      <a:pt x="285" y="85"/>
                    </a:lnTo>
                    <a:cubicBezTo>
                      <a:pt x="289" y="94"/>
                      <a:pt x="292" y="102"/>
                      <a:pt x="294" y="112"/>
                    </a:cubicBezTo>
                    <a:lnTo>
                      <a:pt x="296" y="116"/>
                    </a:lnTo>
                    <a:lnTo>
                      <a:pt x="267" y="137"/>
                    </a:lnTo>
                    <a:cubicBezTo>
                      <a:pt x="264" y="139"/>
                      <a:pt x="262" y="142"/>
                      <a:pt x="263" y="146"/>
                    </a:cubicBezTo>
                    <a:cubicBezTo>
                      <a:pt x="263" y="149"/>
                      <a:pt x="265" y="152"/>
                      <a:pt x="267" y="154"/>
                    </a:cubicBezTo>
                    <a:lnTo>
                      <a:pt x="298" y="173"/>
                    </a:lnTo>
                    <a:lnTo>
                      <a:pt x="297" y="177"/>
                    </a:lnTo>
                    <a:cubicBezTo>
                      <a:pt x="295" y="187"/>
                      <a:pt x="293" y="196"/>
                      <a:pt x="290" y="204"/>
                    </a:cubicBezTo>
                    <a:lnTo>
                      <a:pt x="288" y="208"/>
                    </a:lnTo>
                    <a:lnTo>
                      <a:pt x="252" y="209"/>
                    </a:lnTo>
                    <a:cubicBezTo>
                      <a:pt x="249" y="209"/>
                      <a:pt x="246" y="211"/>
                      <a:pt x="244" y="214"/>
                    </a:cubicBezTo>
                    <a:cubicBezTo>
                      <a:pt x="242" y="216"/>
                      <a:pt x="242" y="220"/>
                      <a:pt x="243" y="223"/>
                    </a:cubicBezTo>
                    <a:lnTo>
                      <a:pt x="256" y="256"/>
                    </a:lnTo>
                    <a:lnTo>
                      <a:pt x="253" y="259"/>
                    </a:lnTo>
                    <a:cubicBezTo>
                      <a:pt x="246" y="266"/>
                      <a:pt x="239" y="272"/>
                      <a:pt x="231" y="277"/>
                    </a:cubicBezTo>
                    <a:lnTo>
                      <a:pt x="228" y="279"/>
                    </a:lnTo>
                    <a:lnTo>
                      <a:pt x="198" y="258"/>
                    </a:lnTo>
                    <a:cubicBezTo>
                      <a:pt x="195" y="256"/>
                      <a:pt x="192" y="256"/>
                      <a:pt x="189" y="257"/>
                    </a:cubicBezTo>
                    <a:cubicBezTo>
                      <a:pt x="186" y="258"/>
                      <a:pt x="183" y="261"/>
                      <a:pt x="182" y="264"/>
                    </a:cubicBezTo>
                    <a:lnTo>
                      <a:pt x="174" y="299"/>
                    </a:lnTo>
                    <a:lnTo>
                      <a:pt x="170" y="300"/>
                    </a:lnTo>
                    <a:cubicBezTo>
                      <a:pt x="165" y="300"/>
                      <a:pt x="160" y="301"/>
                      <a:pt x="155" y="301"/>
                    </a:cubicBezTo>
                    <a:cubicBezTo>
                      <a:pt x="153" y="301"/>
                      <a:pt x="151" y="301"/>
                      <a:pt x="149" y="3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634"/>
              <p:cNvSpPr>
                <a:spLocks noEditPoints="1"/>
              </p:cNvSpPr>
              <p:nvPr/>
            </p:nvSpPr>
            <p:spPr bwMode="auto">
              <a:xfrm>
                <a:off x="-2216150" y="2120900"/>
                <a:ext cx="128588" cy="128588"/>
              </a:xfrm>
              <a:custGeom>
                <a:avLst/>
                <a:gdLst>
                  <a:gd name="T0" fmla="*/ 133 w 269"/>
                  <a:gd name="T1" fmla="*/ 257 h 269"/>
                  <a:gd name="T2" fmla="*/ 144 w 269"/>
                  <a:gd name="T3" fmla="*/ 245 h 269"/>
                  <a:gd name="T4" fmla="*/ 204 w 269"/>
                  <a:gd name="T5" fmla="*/ 222 h 269"/>
                  <a:gd name="T6" fmla="*/ 225 w 269"/>
                  <a:gd name="T7" fmla="*/ 217 h 269"/>
                  <a:gd name="T8" fmla="*/ 219 w 269"/>
                  <a:gd name="T9" fmla="*/ 171 h 269"/>
                  <a:gd name="T10" fmla="*/ 256 w 269"/>
                  <a:gd name="T11" fmla="*/ 143 h 269"/>
                  <a:gd name="T12" fmla="*/ 257 w 269"/>
                  <a:gd name="T13" fmla="*/ 129 h 269"/>
                  <a:gd name="T14" fmla="*/ 220 w 269"/>
                  <a:gd name="T15" fmla="*/ 100 h 269"/>
                  <a:gd name="T16" fmla="*/ 227 w 269"/>
                  <a:gd name="T17" fmla="*/ 55 h 269"/>
                  <a:gd name="T18" fmla="*/ 206 w 269"/>
                  <a:gd name="T19" fmla="*/ 49 h 269"/>
                  <a:gd name="T20" fmla="*/ 148 w 269"/>
                  <a:gd name="T21" fmla="*/ 24 h 269"/>
                  <a:gd name="T22" fmla="*/ 137 w 269"/>
                  <a:gd name="T23" fmla="*/ 12 h 269"/>
                  <a:gd name="T24" fmla="*/ 125 w 269"/>
                  <a:gd name="T25" fmla="*/ 24 h 269"/>
                  <a:gd name="T26" fmla="*/ 66 w 269"/>
                  <a:gd name="T27" fmla="*/ 47 h 269"/>
                  <a:gd name="T28" fmla="*/ 45 w 269"/>
                  <a:gd name="T29" fmla="*/ 52 h 269"/>
                  <a:gd name="T30" fmla="*/ 50 w 269"/>
                  <a:gd name="T31" fmla="*/ 98 h 269"/>
                  <a:gd name="T32" fmla="*/ 13 w 269"/>
                  <a:gd name="T33" fmla="*/ 126 h 269"/>
                  <a:gd name="T34" fmla="*/ 13 w 269"/>
                  <a:gd name="T35" fmla="*/ 140 h 269"/>
                  <a:gd name="T36" fmla="*/ 49 w 269"/>
                  <a:gd name="T37" fmla="*/ 169 h 269"/>
                  <a:gd name="T38" fmla="*/ 42 w 269"/>
                  <a:gd name="T39" fmla="*/ 214 h 269"/>
                  <a:gd name="T40" fmla="*/ 63 w 269"/>
                  <a:gd name="T41" fmla="*/ 220 h 269"/>
                  <a:gd name="T42" fmla="*/ 122 w 269"/>
                  <a:gd name="T43" fmla="*/ 245 h 269"/>
                  <a:gd name="T44" fmla="*/ 134 w 269"/>
                  <a:gd name="T45" fmla="*/ 269 h 269"/>
                  <a:gd name="T46" fmla="*/ 120 w 269"/>
                  <a:gd name="T47" fmla="*/ 268 h 269"/>
                  <a:gd name="T48" fmla="*/ 110 w 269"/>
                  <a:gd name="T49" fmla="*/ 249 h 269"/>
                  <a:gd name="T50" fmla="*/ 69 w 269"/>
                  <a:gd name="T51" fmla="*/ 231 h 269"/>
                  <a:gd name="T52" fmla="*/ 47 w 269"/>
                  <a:gd name="T53" fmla="*/ 237 h 269"/>
                  <a:gd name="T54" fmla="*/ 28 w 269"/>
                  <a:gd name="T55" fmla="*/ 216 h 269"/>
                  <a:gd name="T56" fmla="*/ 37 w 269"/>
                  <a:gd name="T57" fmla="*/ 173 h 269"/>
                  <a:gd name="T58" fmla="*/ 1 w 269"/>
                  <a:gd name="T59" fmla="*/ 149 h 269"/>
                  <a:gd name="T60" fmla="*/ 0 w 269"/>
                  <a:gd name="T61" fmla="*/ 133 h 269"/>
                  <a:gd name="T62" fmla="*/ 1 w 269"/>
                  <a:gd name="T63" fmla="*/ 116 h 269"/>
                  <a:gd name="T64" fmla="*/ 39 w 269"/>
                  <a:gd name="T65" fmla="*/ 93 h 269"/>
                  <a:gd name="T66" fmla="*/ 30 w 269"/>
                  <a:gd name="T67" fmla="*/ 50 h 269"/>
                  <a:gd name="T68" fmla="*/ 50 w 269"/>
                  <a:gd name="T69" fmla="*/ 30 h 269"/>
                  <a:gd name="T70" fmla="*/ 71 w 269"/>
                  <a:gd name="T71" fmla="*/ 36 h 269"/>
                  <a:gd name="T72" fmla="*/ 113 w 269"/>
                  <a:gd name="T73" fmla="*/ 20 h 269"/>
                  <a:gd name="T74" fmla="*/ 124 w 269"/>
                  <a:gd name="T75" fmla="*/ 0 h 269"/>
                  <a:gd name="T76" fmla="*/ 149 w 269"/>
                  <a:gd name="T77" fmla="*/ 1 h 269"/>
                  <a:gd name="T78" fmla="*/ 159 w 269"/>
                  <a:gd name="T79" fmla="*/ 20 h 269"/>
                  <a:gd name="T80" fmla="*/ 201 w 269"/>
                  <a:gd name="T81" fmla="*/ 38 h 269"/>
                  <a:gd name="T82" fmla="*/ 222 w 269"/>
                  <a:gd name="T83" fmla="*/ 32 h 269"/>
                  <a:gd name="T84" fmla="*/ 242 w 269"/>
                  <a:gd name="T85" fmla="*/ 53 h 269"/>
                  <a:gd name="T86" fmla="*/ 232 w 269"/>
                  <a:gd name="T87" fmla="*/ 96 h 269"/>
                  <a:gd name="T88" fmla="*/ 269 w 269"/>
                  <a:gd name="T89" fmla="*/ 120 h 269"/>
                  <a:gd name="T90" fmla="*/ 269 w 269"/>
                  <a:gd name="T91" fmla="*/ 136 h 269"/>
                  <a:gd name="T92" fmla="*/ 268 w 269"/>
                  <a:gd name="T93" fmla="*/ 153 h 269"/>
                  <a:gd name="T94" fmla="*/ 231 w 269"/>
                  <a:gd name="T95" fmla="*/ 176 h 269"/>
                  <a:gd name="T96" fmla="*/ 240 w 269"/>
                  <a:gd name="T97" fmla="*/ 219 h 269"/>
                  <a:gd name="T98" fmla="*/ 219 w 269"/>
                  <a:gd name="T99" fmla="*/ 239 h 269"/>
                  <a:gd name="T100" fmla="*/ 198 w 269"/>
                  <a:gd name="T101" fmla="*/ 233 h 269"/>
                  <a:gd name="T102" fmla="*/ 156 w 269"/>
                  <a:gd name="T103" fmla="*/ 249 h 269"/>
                  <a:gd name="T104" fmla="*/ 145 w 269"/>
                  <a:gd name="T105"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9" h="269">
                    <a:moveTo>
                      <a:pt x="126" y="256"/>
                    </a:moveTo>
                    <a:cubicBezTo>
                      <a:pt x="128" y="256"/>
                      <a:pt x="131" y="256"/>
                      <a:pt x="133" y="257"/>
                    </a:cubicBezTo>
                    <a:cubicBezTo>
                      <a:pt x="135" y="257"/>
                      <a:pt x="138" y="257"/>
                      <a:pt x="140" y="256"/>
                    </a:cubicBezTo>
                    <a:lnTo>
                      <a:pt x="144" y="245"/>
                    </a:lnTo>
                    <a:cubicBezTo>
                      <a:pt x="149" y="234"/>
                      <a:pt x="158" y="225"/>
                      <a:pt x="169" y="220"/>
                    </a:cubicBezTo>
                    <a:cubicBezTo>
                      <a:pt x="180" y="216"/>
                      <a:pt x="193" y="216"/>
                      <a:pt x="204" y="222"/>
                    </a:cubicBezTo>
                    <a:lnTo>
                      <a:pt x="214" y="227"/>
                    </a:lnTo>
                    <a:cubicBezTo>
                      <a:pt x="218" y="224"/>
                      <a:pt x="222" y="220"/>
                      <a:pt x="225" y="217"/>
                    </a:cubicBezTo>
                    <a:lnTo>
                      <a:pt x="220" y="206"/>
                    </a:lnTo>
                    <a:cubicBezTo>
                      <a:pt x="215" y="195"/>
                      <a:pt x="215" y="182"/>
                      <a:pt x="219" y="171"/>
                    </a:cubicBezTo>
                    <a:cubicBezTo>
                      <a:pt x="224" y="160"/>
                      <a:pt x="233" y="151"/>
                      <a:pt x="245" y="147"/>
                    </a:cubicBezTo>
                    <a:lnTo>
                      <a:pt x="256" y="143"/>
                    </a:lnTo>
                    <a:cubicBezTo>
                      <a:pt x="257" y="141"/>
                      <a:pt x="257" y="139"/>
                      <a:pt x="257" y="136"/>
                    </a:cubicBezTo>
                    <a:cubicBezTo>
                      <a:pt x="257" y="134"/>
                      <a:pt x="257" y="131"/>
                      <a:pt x="257" y="129"/>
                    </a:cubicBezTo>
                    <a:lnTo>
                      <a:pt x="245" y="125"/>
                    </a:lnTo>
                    <a:cubicBezTo>
                      <a:pt x="234" y="121"/>
                      <a:pt x="225" y="112"/>
                      <a:pt x="220" y="100"/>
                    </a:cubicBezTo>
                    <a:cubicBezTo>
                      <a:pt x="216" y="89"/>
                      <a:pt x="216" y="77"/>
                      <a:pt x="222" y="66"/>
                    </a:cubicBezTo>
                    <a:lnTo>
                      <a:pt x="227" y="55"/>
                    </a:lnTo>
                    <a:cubicBezTo>
                      <a:pt x="224" y="51"/>
                      <a:pt x="221" y="48"/>
                      <a:pt x="217" y="44"/>
                    </a:cubicBezTo>
                    <a:lnTo>
                      <a:pt x="206" y="49"/>
                    </a:lnTo>
                    <a:cubicBezTo>
                      <a:pt x="195" y="54"/>
                      <a:pt x="182" y="55"/>
                      <a:pt x="171" y="50"/>
                    </a:cubicBezTo>
                    <a:cubicBezTo>
                      <a:pt x="160" y="45"/>
                      <a:pt x="152" y="36"/>
                      <a:pt x="148" y="24"/>
                    </a:cubicBezTo>
                    <a:lnTo>
                      <a:pt x="144" y="13"/>
                    </a:lnTo>
                    <a:cubicBezTo>
                      <a:pt x="141" y="13"/>
                      <a:pt x="139" y="13"/>
                      <a:pt x="137" y="12"/>
                    </a:cubicBezTo>
                    <a:cubicBezTo>
                      <a:pt x="134" y="12"/>
                      <a:pt x="132" y="12"/>
                      <a:pt x="129" y="13"/>
                    </a:cubicBezTo>
                    <a:lnTo>
                      <a:pt x="125" y="24"/>
                    </a:lnTo>
                    <a:cubicBezTo>
                      <a:pt x="121" y="35"/>
                      <a:pt x="112" y="44"/>
                      <a:pt x="101" y="49"/>
                    </a:cubicBezTo>
                    <a:cubicBezTo>
                      <a:pt x="89" y="53"/>
                      <a:pt x="77" y="53"/>
                      <a:pt x="66" y="47"/>
                    </a:cubicBezTo>
                    <a:lnTo>
                      <a:pt x="55" y="42"/>
                    </a:lnTo>
                    <a:cubicBezTo>
                      <a:pt x="51" y="45"/>
                      <a:pt x="48" y="49"/>
                      <a:pt x="45" y="52"/>
                    </a:cubicBezTo>
                    <a:lnTo>
                      <a:pt x="50" y="63"/>
                    </a:lnTo>
                    <a:cubicBezTo>
                      <a:pt x="55" y="74"/>
                      <a:pt x="55" y="87"/>
                      <a:pt x="50" y="98"/>
                    </a:cubicBezTo>
                    <a:cubicBezTo>
                      <a:pt x="45" y="109"/>
                      <a:pt x="36" y="118"/>
                      <a:pt x="25" y="122"/>
                    </a:cubicBezTo>
                    <a:lnTo>
                      <a:pt x="13" y="126"/>
                    </a:lnTo>
                    <a:cubicBezTo>
                      <a:pt x="13" y="128"/>
                      <a:pt x="13" y="130"/>
                      <a:pt x="13" y="133"/>
                    </a:cubicBezTo>
                    <a:cubicBezTo>
                      <a:pt x="13" y="135"/>
                      <a:pt x="13" y="138"/>
                      <a:pt x="13" y="140"/>
                    </a:cubicBezTo>
                    <a:lnTo>
                      <a:pt x="24" y="144"/>
                    </a:lnTo>
                    <a:cubicBezTo>
                      <a:pt x="36" y="148"/>
                      <a:pt x="45" y="157"/>
                      <a:pt x="49" y="169"/>
                    </a:cubicBezTo>
                    <a:cubicBezTo>
                      <a:pt x="54" y="180"/>
                      <a:pt x="53" y="192"/>
                      <a:pt x="48" y="203"/>
                    </a:cubicBezTo>
                    <a:lnTo>
                      <a:pt x="42" y="214"/>
                    </a:lnTo>
                    <a:cubicBezTo>
                      <a:pt x="45" y="218"/>
                      <a:pt x="49" y="221"/>
                      <a:pt x="52" y="225"/>
                    </a:cubicBezTo>
                    <a:lnTo>
                      <a:pt x="63" y="220"/>
                    </a:lnTo>
                    <a:cubicBezTo>
                      <a:pt x="74" y="215"/>
                      <a:pt x="87" y="214"/>
                      <a:pt x="98" y="219"/>
                    </a:cubicBezTo>
                    <a:cubicBezTo>
                      <a:pt x="109" y="224"/>
                      <a:pt x="118" y="233"/>
                      <a:pt x="122" y="245"/>
                    </a:cubicBezTo>
                    <a:lnTo>
                      <a:pt x="126" y="256"/>
                    </a:lnTo>
                    <a:close/>
                    <a:moveTo>
                      <a:pt x="134" y="269"/>
                    </a:moveTo>
                    <a:lnTo>
                      <a:pt x="133" y="269"/>
                    </a:lnTo>
                    <a:cubicBezTo>
                      <a:pt x="129" y="269"/>
                      <a:pt x="125" y="269"/>
                      <a:pt x="120" y="268"/>
                    </a:cubicBezTo>
                    <a:lnTo>
                      <a:pt x="116" y="268"/>
                    </a:lnTo>
                    <a:lnTo>
                      <a:pt x="110" y="249"/>
                    </a:lnTo>
                    <a:cubicBezTo>
                      <a:pt x="107" y="241"/>
                      <a:pt x="101" y="234"/>
                      <a:pt x="93" y="231"/>
                    </a:cubicBezTo>
                    <a:cubicBezTo>
                      <a:pt x="85" y="227"/>
                      <a:pt x="76" y="227"/>
                      <a:pt x="69" y="231"/>
                    </a:cubicBezTo>
                    <a:lnTo>
                      <a:pt x="50" y="239"/>
                    </a:lnTo>
                    <a:lnTo>
                      <a:pt x="47" y="237"/>
                    </a:lnTo>
                    <a:cubicBezTo>
                      <a:pt x="41" y="231"/>
                      <a:pt x="35" y="225"/>
                      <a:pt x="30" y="219"/>
                    </a:cubicBezTo>
                    <a:lnTo>
                      <a:pt x="28" y="216"/>
                    </a:lnTo>
                    <a:lnTo>
                      <a:pt x="36" y="198"/>
                    </a:lnTo>
                    <a:cubicBezTo>
                      <a:pt x="40" y="190"/>
                      <a:pt x="41" y="181"/>
                      <a:pt x="37" y="173"/>
                    </a:cubicBezTo>
                    <a:cubicBezTo>
                      <a:pt x="34" y="165"/>
                      <a:pt x="28" y="159"/>
                      <a:pt x="20" y="156"/>
                    </a:cubicBezTo>
                    <a:lnTo>
                      <a:pt x="1" y="149"/>
                    </a:lnTo>
                    <a:lnTo>
                      <a:pt x="1" y="145"/>
                    </a:lnTo>
                    <a:cubicBezTo>
                      <a:pt x="0" y="141"/>
                      <a:pt x="0" y="137"/>
                      <a:pt x="0" y="133"/>
                    </a:cubicBezTo>
                    <a:cubicBezTo>
                      <a:pt x="0" y="128"/>
                      <a:pt x="1" y="124"/>
                      <a:pt x="1" y="120"/>
                    </a:cubicBezTo>
                    <a:lnTo>
                      <a:pt x="1" y="116"/>
                    </a:lnTo>
                    <a:lnTo>
                      <a:pt x="21" y="110"/>
                    </a:lnTo>
                    <a:cubicBezTo>
                      <a:pt x="29" y="107"/>
                      <a:pt x="35" y="101"/>
                      <a:pt x="39" y="93"/>
                    </a:cubicBezTo>
                    <a:cubicBezTo>
                      <a:pt x="42" y="85"/>
                      <a:pt x="42" y="76"/>
                      <a:pt x="38" y="68"/>
                    </a:cubicBezTo>
                    <a:lnTo>
                      <a:pt x="30" y="50"/>
                    </a:lnTo>
                    <a:lnTo>
                      <a:pt x="33" y="47"/>
                    </a:lnTo>
                    <a:cubicBezTo>
                      <a:pt x="38" y="41"/>
                      <a:pt x="44" y="35"/>
                      <a:pt x="50" y="30"/>
                    </a:cubicBezTo>
                    <a:lnTo>
                      <a:pt x="53" y="27"/>
                    </a:lnTo>
                    <a:lnTo>
                      <a:pt x="71" y="36"/>
                    </a:lnTo>
                    <a:cubicBezTo>
                      <a:pt x="79" y="40"/>
                      <a:pt x="88" y="40"/>
                      <a:pt x="96" y="37"/>
                    </a:cubicBezTo>
                    <a:cubicBezTo>
                      <a:pt x="104" y="34"/>
                      <a:pt x="110" y="28"/>
                      <a:pt x="113" y="20"/>
                    </a:cubicBezTo>
                    <a:lnTo>
                      <a:pt x="120" y="1"/>
                    </a:lnTo>
                    <a:lnTo>
                      <a:pt x="124" y="0"/>
                    </a:lnTo>
                    <a:cubicBezTo>
                      <a:pt x="128" y="0"/>
                      <a:pt x="133" y="0"/>
                      <a:pt x="137" y="0"/>
                    </a:cubicBezTo>
                    <a:cubicBezTo>
                      <a:pt x="141" y="0"/>
                      <a:pt x="145" y="0"/>
                      <a:pt x="149" y="1"/>
                    </a:cubicBezTo>
                    <a:lnTo>
                      <a:pt x="153" y="1"/>
                    </a:lnTo>
                    <a:lnTo>
                      <a:pt x="159" y="20"/>
                    </a:lnTo>
                    <a:cubicBezTo>
                      <a:pt x="162" y="28"/>
                      <a:pt x="168" y="35"/>
                      <a:pt x="176" y="38"/>
                    </a:cubicBezTo>
                    <a:cubicBezTo>
                      <a:pt x="184" y="42"/>
                      <a:pt x="193" y="42"/>
                      <a:pt x="201" y="38"/>
                    </a:cubicBezTo>
                    <a:lnTo>
                      <a:pt x="219" y="30"/>
                    </a:lnTo>
                    <a:lnTo>
                      <a:pt x="222" y="32"/>
                    </a:lnTo>
                    <a:cubicBezTo>
                      <a:pt x="228" y="37"/>
                      <a:pt x="234" y="43"/>
                      <a:pt x="239" y="50"/>
                    </a:cubicBezTo>
                    <a:lnTo>
                      <a:pt x="242" y="53"/>
                    </a:lnTo>
                    <a:lnTo>
                      <a:pt x="233" y="71"/>
                    </a:lnTo>
                    <a:cubicBezTo>
                      <a:pt x="229" y="79"/>
                      <a:pt x="229" y="88"/>
                      <a:pt x="232" y="96"/>
                    </a:cubicBezTo>
                    <a:cubicBezTo>
                      <a:pt x="235" y="104"/>
                      <a:pt x="242" y="110"/>
                      <a:pt x="250" y="113"/>
                    </a:cubicBezTo>
                    <a:lnTo>
                      <a:pt x="269" y="120"/>
                    </a:lnTo>
                    <a:lnTo>
                      <a:pt x="269" y="124"/>
                    </a:lnTo>
                    <a:cubicBezTo>
                      <a:pt x="269" y="128"/>
                      <a:pt x="269" y="132"/>
                      <a:pt x="269" y="136"/>
                    </a:cubicBezTo>
                    <a:cubicBezTo>
                      <a:pt x="269" y="141"/>
                      <a:pt x="269" y="145"/>
                      <a:pt x="269" y="149"/>
                    </a:cubicBezTo>
                    <a:lnTo>
                      <a:pt x="268" y="153"/>
                    </a:lnTo>
                    <a:lnTo>
                      <a:pt x="249" y="159"/>
                    </a:lnTo>
                    <a:cubicBezTo>
                      <a:pt x="241" y="162"/>
                      <a:pt x="234" y="168"/>
                      <a:pt x="231" y="176"/>
                    </a:cubicBezTo>
                    <a:cubicBezTo>
                      <a:pt x="227" y="184"/>
                      <a:pt x="228" y="193"/>
                      <a:pt x="231" y="201"/>
                    </a:cubicBezTo>
                    <a:lnTo>
                      <a:pt x="240" y="219"/>
                    </a:lnTo>
                    <a:lnTo>
                      <a:pt x="237" y="222"/>
                    </a:lnTo>
                    <a:cubicBezTo>
                      <a:pt x="232" y="228"/>
                      <a:pt x="226" y="234"/>
                      <a:pt x="219" y="239"/>
                    </a:cubicBezTo>
                    <a:lnTo>
                      <a:pt x="216" y="242"/>
                    </a:lnTo>
                    <a:lnTo>
                      <a:pt x="198" y="233"/>
                    </a:lnTo>
                    <a:cubicBezTo>
                      <a:pt x="190" y="229"/>
                      <a:pt x="182" y="229"/>
                      <a:pt x="173" y="232"/>
                    </a:cubicBezTo>
                    <a:cubicBezTo>
                      <a:pt x="165" y="235"/>
                      <a:pt x="159" y="241"/>
                      <a:pt x="156" y="249"/>
                    </a:cubicBezTo>
                    <a:lnTo>
                      <a:pt x="149" y="268"/>
                    </a:lnTo>
                    <a:lnTo>
                      <a:pt x="145" y="269"/>
                    </a:lnTo>
                    <a:cubicBezTo>
                      <a:pt x="142" y="269"/>
                      <a:pt x="138" y="269"/>
                      <a:pt x="134" y="2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635"/>
              <p:cNvSpPr>
                <a:spLocks noEditPoints="1"/>
              </p:cNvSpPr>
              <p:nvPr/>
            </p:nvSpPr>
            <p:spPr bwMode="auto">
              <a:xfrm>
                <a:off x="-2184400" y="2152650"/>
                <a:ext cx="65088" cy="65088"/>
              </a:xfrm>
              <a:custGeom>
                <a:avLst/>
                <a:gdLst>
                  <a:gd name="T0" fmla="*/ 68 w 138"/>
                  <a:gd name="T1" fmla="*/ 125 h 137"/>
                  <a:gd name="T2" fmla="*/ 125 w 138"/>
                  <a:gd name="T3" fmla="*/ 69 h 137"/>
                  <a:gd name="T4" fmla="*/ 70 w 138"/>
                  <a:gd name="T5" fmla="*/ 12 h 137"/>
                  <a:gd name="T6" fmla="*/ 30 w 138"/>
                  <a:gd name="T7" fmla="*/ 28 h 137"/>
                  <a:gd name="T8" fmla="*/ 13 w 138"/>
                  <a:gd name="T9" fmla="*/ 68 h 137"/>
                  <a:gd name="T10" fmla="*/ 68 w 138"/>
                  <a:gd name="T11" fmla="*/ 125 h 137"/>
                  <a:gd name="T12" fmla="*/ 69 w 138"/>
                  <a:gd name="T13" fmla="*/ 137 h 137"/>
                  <a:gd name="T14" fmla="*/ 68 w 138"/>
                  <a:gd name="T15" fmla="*/ 137 h 137"/>
                  <a:gd name="T16" fmla="*/ 68 w 138"/>
                  <a:gd name="T17" fmla="*/ 137 h 137"/>
                  <a:gd name="T18" fmla="*/ 0 w 138"/>
                  <a:gd name="T19" fmla="*/ 68 h 137"/>
                  <a:gd name="T20" fmla="*/ 21 w 138"/>
                  <a:gd name="T21" fmla="*/ 19 h 137"/>
                  <a:gd name="T22" fmla="*/ 70 w 138"/>
                  <a:gd name="T23" fmla="*/ 0 h 137"/>
                  <a:gd name="T24" fmla="*/ 137 w 138"/>
                  <a:gd name="T25" fmla="*/ 70 h 137"/>
                  <a:gd name="T26" fmla="*/ 69 w 138"/>
                  <a:gd name="T2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137">
                    <a:moveTo>
                      <a:pt x="68" y="125"/>
                    </a:moveTo>
                    <a:cubicBezTo>
                      <a:pt x="98" y="125"/>
                      <a:pt x="124" y="100"/>
                      <a:pt x="125" y="69"/>
                    </a:cubicBezTo>
                    <a:cubicBezTo>
                      <a:pt x="125" y="38"/>
                      <a:pt x="100" y="13"/>
                      <a:pt x="70" y="12"/>
                    </a:cubicBezTo>
                    <a:cubicBezTo>
                      <a:pt x="55" y="12"/>
                      <a:pt x="40" y="18"/>
                      <a:pt x="30" y="28"/>
                    </a:cubicBezTo>
                    <a:cubicBezTo>
                      <a:pt x="19" y="39"/>
                      <a:pt x="13" y="53"/>
                      <a:pt x="13" y="68"/>
                    </a:cubicBezTo>
                    <a:cubicBezTo>
                      <a:pt x="12" y="99"/>
                      <a:pt x="37" y="124"/>
                      <a:pt x="68" y="125"/>
                    </a:cubicBezTo>
                    <a:close/>
                    <a:moveTo>
                      <a:pt x="69" y="137"/>
                    </a:moveTo>
                    <a:lnTo>
                      <a:pt x="68" y="137"/>
                    </a:lnTo>
                    <a:lnTo>
                      <a:pt x="68" y="137"/>
                    </a:lnTo>
                    <a:cubicBezTo>
                      <a:pt x="30" y="136"/>
                      <a:pt x="0" y="105"/>
                      <a:pt x="0" y="68"/>
                    </a:cubicBezTo>
                    <a:cubicBezTo>
                      <a:pt x="0" y="49"/>
                      <a:pt x="8" y="32"/>
                      <a:pt x="21" y="19"/>
                    </a:cubicBezTo>
                    <a:cubicBezTo>
                      <a:pt x="34" y="7"/>
                      <a:pt x="51" y="0"/>
                      <a:pt x="70" y="0"/>
                    </a:cubicBezTo>
                    <a:cubicBezTo>
                      <a:pt x="108" y="1"/>
                      <a:pt x="138" y="32"/>
                      <a:pt x="137" y="70"/>
                    </a:cubicBezTo>
                    <a:cubicBezTo>
                      <a:pt x="137" y="107"/>
                      <a:pt x="106" y="137"/>
                      <a:pt x="69"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75" name="Rectangle 74"/>
          <p:cNvSpPr/>
          <p:nvPr/>
        </p:nvSpPr>
        <p:spPr>
          <a:xfrm>
            <a:off x="3072939" y="4584486"/>
            <a:ext cx="649162" cy="1310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7" name="TextBox 76"/>
          <p:cNvSpPr txBox="1"/>
          <p:nvPr/>
        </p:nvSpPr>
        <p:spPr>
          <a:xfrm>
            <a:off x="3229074" y="5439797"/>
            <a:ext cx="24144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Interoperability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Over Tool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Verticals</a:t>
            </a:r>
          </a:p>
        </p:txBody>
      </p:sp>
      <p:sp>
        <p:nvSpPr>
          <p:cNvPr id="79" name="Rectangle 78"/>
          <p:cNvSpPr/>
          <p:nvPr/>
        </p:nvSpPr>
        <p:spPr>
          <a:xfrm>
            <a:off x="6292140" y="4656519"/>
            <a:ext cx="318181" cy="1310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7" name="Freeform 111"/>
          <p:cNvSpPr>
            <a:spLocks noEditPoints="1"/>
          </p:cNvSpPr>
          <p:nvPr/>
        </p:nvSpPr>
        <p:spPr bwMode="auto">
          <a:xfrm>
            <a:off x="7296980" y="4497372"/>
            <a:ext cx="524963" cy="556670"/>
          </a:xfrm>
          <a:custGeom>
            <a:avLst/>
            <a:gdLst>
              <a:gd name="T0" fmla="*/ 457 w 497"/>
              <a:gd name="T1" fmla="*/ 381 h 525"/>
              <a:gd name="T2" fmla="*/ 420 w 497"/>
              <a:gd name="T3" fmla="*/ 340 h 525"/>
              <a:gd name="T4" fmla="*/ 348 w 497"/>
              <a:gd name="T5" fmla="*/ 353 h 525"/>
              <a:gd name="T6" fmla="*/ 417 w 497"/>
              <a:gd name="T7" fmla="*/ 372 h 525"/>
              <a:gd name="T8" fmla="*/ 234 w 497"/>
              <a:gd name="T9" fmla="*/ 446 h 525"/>
              <a:gd name="T10" fmla="*/ 248 w 497"/>
              <a:gd name="T11" fmla="*/ 377 h 525"/>
              <a:gd name="T12" fmla="*/ 264 w 497"/>
              <a:gd name="T13" fmla="*/ 447 h 525"/>
              <a:gd name="T14" fmla="*/ 248 w 497"/>
              <a:gd name="T15" fmla="*/ 509 h 525"/>
              <a:gd name="T16" fmla="*/ 81 w 497"/>
              <a:gd name="T17" fmla="*/ 361 h 525"/>
              <a:gd name="T18" fmla="*/ 79 w 497"/>
              <a:gd name="T19" fmla="*/ 344 h 525"/>
              <a:gd name="T20" fmla="*/ 78 w 497"/>
              <a:gd name="T21" fmla="*/ 338 h 525"/>
              <a:gd name="T22" fmla="*/ 101 w 497"/>
              <a:gd name="T23" fmla="*/ 280 h 525"/>
              <a:gd name="T24" fmla="*/ 111 w 497"/>
              <a:gd name="T25" fmla="*/ 235 h 525"/>
              <a:gd name="T26" fmla="*/ 79 w 497"/>
              <a:gd name="T27" fmla="*/ 181 h 525"/>
              <a:gd name="T28" fmla="*/ 152 w 497"/>
              <a:gd name="T29" fmla="*/ 171 h 525"/>
              <a:gd name="T30" fmla="*/ 221 w 497"/>
              <a:gd name="T31" fmla="*/ 67 h 525"/>
              <a:gd name="T32" fmla="*/ 233 w 497"/>
              <a:gd name="T33" fmla="*/ 79 h 525"/>
              <a:gd name="T34" fmla="*/ 287 w 497"/>
              <a:gd name="T35" fmla="*/ 177 h 525"/>
              <a:gd name="T36" fmla="*/ 248 w 497"/>
              <a:gd name="T37" fmla="*/ 65 h 525"/>
              <a:gd name="T38" fmla="*/ 272 w 497"/>
              <a:gd name="T39" fmla="*/ 41 h 525"/>
              <a:gd name="T40" fmla="*/ 418 w 497"/>
              <a:gd name="T41" fmla="*/ 155 h 525"/>
              <a:gd name="T42" fmla="*/ 376 w 497"/>
              <a:gd name="T43" fmla="*/ 281 h 525"/>
              <a:gd name="T44" fmla="*/ 339 w 497"/>
              <a:gd name="T45" fmla="*/ 336 h 525"/>
              <a:gd name="T46" fmla="*/ 283 w 497"/>
              <a:gd name="T47" fmla="*/ 316 h 525"/>
              <a:gd name="T48" fmla="*/ 284 w 497"/>
              <a:gd name="T49" fmla="*/ 207 h 525"/>
              <a:gd name="T50" fmla="*/ 335 w 497"/>
              <a:gd name="T51" fmla="*/ 189 h 525"/>
              <a:gd name="T52" fmla="*/ 224 w 497"/>
              <a:gd name="T53" fmla="*/ 189 h 525"/>
              <a:gd name="T54" fmla="*/ 131 w 497"/>
              <a:gd name="T55" fmla="*/ 295 h 525"/>
              <a:gd name="T56" fmla="*/ 208 w 497"/>
              <a:gd name="T57" fmla="*/ 329 h 525"/>
              <a:gd name="T58" fmla="*/ 134 w 497"/>
              <a:gd name="T59" fmla="*/ 231 h 525"/>
              <a:gd name="T60" fmla="*/ 212 w 497"/>
              <a:gd name="T61" fmla="*/ 208 h 525"/>
              <a:gd name="T62" fmla="*/ 145 w 497"/>
              <a:gd name="T63" fmla="*/ 262 h 525"/>
              <a:gd name="T64" fmla="*/ 272 w 497"/>
              <a:gd name="T65" fmla="*/ 337 h 525"/>
              <a:gd name="T66" fmla="*/ 222 w 497"/>
              <a:gd name="T67" fmla="*/ 220 h 525"/>
              <a:gd name="T68" fmla="*/ 325 w 497"/>
              <a:gd name="T69" fmla="*/ 262 h 525"/>
              <a:gd name="T70" fmla="*/ 224 w 497"/>
              <a:gd name="T71" fmla="*/ 304 h 525"/>
              <a:gd name="T72" fmla="*/ 419 w 497"/>
              <a:gd name="T73" fmla="*/ 183 h 525"/>
              <a:gd name="T74" fmla="*/ 396 w 497"/>
              <a:gd name="T75" fmla="*/ 251 h 525"/>
              <a:gd name="T76" fmla="*/ 432 w 497"/>
              <a:gd name="T77" fmla="*/ 168 h 525"/>
              <a:gd name="T78" fmla="*/ 389 w 497"/>
              <a:gd name="T79" fmla="*/ 292 h 525"/>
              <a:gd name="T80" fmla="*/ 41 w 497"/>
              <a:gd name="T81" fmla="*/ 333 h 525"/>
              <a:gd name="T82" fmla="*/ 41 w 497"/>
              <a:gd name="T83" fmla="*/ 144 h 525"/>
              <a:gd name="T84" fmla="*/ 210 w 497"/>
              <a:gd name="T85" fmla="*/ 470 h 525"/>
              <a:gd name="T86" fmla="*/ 287 w 497"/>
              <a:gd name="T87" fmla="*/ 472 h 525"/>
              <a:gd name="T88" fmla="*/ 457 w 497"/>
              <a:gd name="T89" fmla="*/ 398 h 525"/>
              <a:gd name="T90" fmla="*/ 441 w 497"/>
              <a:gd name="T91" fmla="*/ 318 h 525"/>
              <a:gd name="T92" fmla="*/ 457 w 497"/>
              <a:gd name="T93" fmla="*/ 209 h 525"/>
              <a:gd name="T94" fmla="*/ 426 w 497"/>
              <a:gd name="T95" fmla="*/ 140 h 525"/>
              <a:gd name="T96" fmla="*/ 207 w 497"/>
              <a:gd name="T97" fmla="*/ 41 h 525"/>
              <a:gd name="T98" fmla="*/ 41 w 497"/>
              <a:gd name="T99" fmla="*/ 127 h 525"/>
              <a:gd name="T100" fmla="*/ 52 w 497"/>
              <a:gd name="T101" fmla="*/ 208 h 525"/>
              <a:gd name="T102" fmla="*/ 41 w 497"/>
              <a:gd name="T103" fmla="*/ 316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7" h="525">
                <a:moveTo>
                  <a:pt x="457" y="381"/>
                </a:moveTo>
                <a:cubicBezTo>
                  <a:pt x="443" y="381"/>
                  <a:pt x="432" y="371"/>
                  <a:pt x="432" y="357"/>
                </a:cubicBezTo>
                <a:cubicBezTo>
                  <a:pt x="432" y="344"/>
                  <a:pt x="443" y="333"/>
                  <a:pt x="457" y="333"/>
                </a:cubicBezTo>
                <a:cubicBezTo>
                  <a:pt x="470" y="333"/>
                  <a:pt x="481" y="344"/>
                  <a:pt x="481" y="357"/>
                </a:cubicBezTo>
                <a:cubicBezTo>
                  <a:pt x="481" y="371"/>
                  <a:pt x="470" y="381"/>
                  <a:pt x="457" y="381"/>
                </a:cubicBezTo>
                <a:close/>
                <a:moveTo>
                  <a:pt x="418" y="345"/>
                </a:moveTo>
                <a:lnTo>
                  <a:pt x="357" y="338"/>
                </a:lnTo>
                <a:lnTo>
                  <a:pt x="379" y="306"/>
                </a:lnTo>
                <a:lnTo>
                  <a:pt x="420" y="339"/>
                </a:lnTo>
                <a:lnTo>
                  <a:pt x="420" y="340"/>
                </a:lnTo>
                <a:cubicBezTo>
                  <a:pt x="419" y="341"/>
                  <a:pt x="419" y="342"/>
                  <a:pt x="418" y="344"/>
                </a:cubicBezTo>
                <a:lnTo>
                  <a:pt x="418" y="345"/>
                </a:lnTo>
                <a:close/>
                <a:moveTo>
                  <a:pt x="276" y="457"/>
                </a:moveTo>
                <a:lnTo>
                  <a:pt x="347" y="353"/>
                </a:lnTo>
                <a:lnTo>
                  <a:pt x="348" y="353"/>
                </a:lnTo>
                <a:lnTo>
                  <a:pt x="416" y="361"/>
                </a:lnTo>
                <a:lnTo>
                  <a:pt x="416" y="362"/>
                </a:lnTo>
                <a:cubicBezTo>
                  <a:pt x="416" y="365"/>
                  <a:pt x="417" y="367"/>
                  <a:pt x="418" y="370"/>
                </a:cubicBezTo>
                <a:lnTo>
                  <a:pt x="418" y="371"/>
                </a:lnTo>
                <a:lnTo>
                  <a:pt x="417" y="372"/>
                </a:lnTo>
                <a:lnTo>
                  <a:pt x="276" y="457"/>
                </a:lnTo>
                <a:close/>
                <a:moveTo>
                  <a:pt x="264" y="447"/>
                </a:moveTo>
                <a:lnTo>
                  <a:pt x="263" y="446"/>
                </a:lnTo>
                <a:cubicBezTo>
                  <a:pt x="258" y="444"/>
                  <a:pt x="253" y="443"/>
                  <a:pt x="248" y="443"/>
                </a:cubicBezTo>
                <a:cubicBezTo>
                  <a:pt x="244" y="443"/>
                  <a:pt x="239" y="444"/>
                  <a:pt x="234" y="446"/>
                </a:cubicBezTo>
                <a:lnTo>
                  <a:pt x="234" y="446"/>
                </a:lnTo>
                <a:lnTo>
                  <a:pt x="168" y="351"/>
                </a:lnTo>
                <a:lnTo>
                  <a:pt x="208" y="346"/>
                </a:lnTo>
                <a:lnTo>
                  <a:pt x="209" y="347"/>
                </a:lnTo>
                <a:cubicBezTo>
                  <a:pt x="213" y="365"/>
                  <a:pt x="229" y="377"/>
                  <a:pt x="248" y="377"/>
                </a:cubicBezTo>
                <a:cubicBezTo>
                  <a:pt x="266" y="377"/>
                  <a:pt x="282" y="365"/>
                  <a:pt x="287" y="348"/>
                </a:cubicBezTo>
                <a:lnTo>
                  <a:pt x="288" y="347"/>
                </a:lnTo>
                <a:lnTo>
                  <a:pt x="289" y="347"/>
                </a:lnTo>
                <a:lnTo>
                  <a:pt x="328" y="351"/>
                </a:lnTo>
                <a:lnTo>
                  <a:pt x="264" y="447"/>
                </a:lnTo>
                <a:close/>
                <a:moveTo>
                  <a:pt x="248" y="509"/>
                </a:moveTo>
                <a:cubicBezTo>
                  <a:pt x="235" y="509"/>
                  <a:pt x="224" y="498"/>
                  <a:pt x="224" y="484"/>
                </a:cubicBezTo>
                <a:cubicBezTo>
                  <a:pt x="224" y="471"/>
                  <a:pt x="235" y="460"/>
                  <a:pt x="248" y="460"/>
                </a:cubicBezTo>
                <a:cubicBezTo>
                  <a:pt x="261" y="460"/>
                  <a:pt x="272" y="471"/>
                  <a:pt x="272" y="484"/>
                </a:cubicBezTo>
                <a:cubicBezTo>
                  <a:pt x="272" y="498"/>
                  <a:pt x="261" y="509"/>
                  <a:pt x="248" y="509"/>
                </a:cubicBezTo>
                <a:close/>
                <a:moveTo>
                  <a:pt x="222" y="458"/>
                </a:moveTo>
                <a:lnTo>
                  <a:pt x="79" y="371"/>
                </a:lnTo>
                <a:lnTo>
                  <a:pt x="80" y="370"/>
                </a:lnTo>
                <a:cubicBezTo>
                  <a:pt x="80" y="367"/>
                  <a:pt x="81" y="364"/>
                  <a:pt x="81" y="362"/>
                </a:cubicBezTo>
                <a:lnTo>
                  <a:pt x="81" y="361"/>
                </a:lnTo>
                <a:lnTo>
                  <a:pt x="82" y="361"/>
                </a:lnTo>
                <a:lnTo>
                  <a:pt x="150" y="353"/>
                </a:lnTo>
                <a:lnTo>
                  <a:pt x="150" y="353"/>
                </a:lnTo>
                <a:lnTo>
                  <a:pt x="222" y="458"/>
                </a:lnTo>
                <a:close/>
                <a:moveTo>
                  <a:pt x="79" y="344"/>
                </a:moveTo>
                <a:lnTo>
                  <a:pt x="79" y="343"/>
                </a:lnTo>
                <a:cubicBezTo>
                  <a:pt x="79" y="343"/>
                  <a:pt x="79" y="343"/>
                  <a:pt x="79" y="342"/>
                </a:cubicBezTo>
                <a:cubicBezTo>
                  <a:pt x="78" y="341"/>
                  <a:pt x="78" y="340"/>
                  <a:pt x="78" y="340"/>
                </a:cubicBezTo>
                <a:lnTo>
                  <a:pt x="77" y="339"/>
                </a:lnTo>
                <a:lnTo>
                  <a:pt x="78" y="338"/>
                </a:lnTo>
                <a:lnTo>
                  <a:pt x="118" y="306"/>
                </a:lnTo>
                <a:lnTo>
                  <a:pt x="139" y="337"/>
                </a:lnTo>
                <a:lnTo>
                  <a:pt x="79" y="344"/>
                </a:lnTo>
                <a:close/>
                <a:moveTo>
                  <a:pt x="76" y="318"/>
                </a:moveTo>
                <a:lnTo>
                  <a:pt x="101" y="280"/>
                </a:lnTo>
                <a:lnTo>
                  <a:pt x="109" y="292"/>
                </a:lnTo>
                <a:lnTo>
                  <a:pt x="76" y="318"/>
                </a:lnTo>
                <a:close/>
                <a:moveTo>
                  <a:pt x="101" y="250"/>
                </a:moveTo>
                <a:lnTo>
                  <a:pt x="66" y="199"/>
                </a:lnTo>
                <a:lnTo>
                  <a:pt x="111" y="235"/>
                </a:lnTo>
                <a:lnTo>
                  <a:pt x="101" y="250"/>
                </a:lnTo>
                <a:close/>
                <a:moveTo>
                  <a:pt x="120" y="221"/>
                </a:moveTo>
                <a:lnTo>
                  <a:pt x="77" y="187"/>
                </a:lnTo>
                <a:lnTo>
                  <a:pt x="78" y="186"/>
                </a:lnTo>
                <a:cubicBezTo>
                  <a:pt x="78" y="184"/>
                  <a:pt x="79" y="183"/>
                  <a:pt x="79" y="181"/>
                </a:cubicBezTo>
                <a:lnTo>
                  <a:pt x="79" y="180"/>
                </a:lnTo>
                <a:lnTo>
                  <a:pt x="142" y="187"/>
                </a:lnTo>
                <a:lnTo>
                  <a:pt x="120" y="221"/>
                </a:lnTo>
                <a:close/>
                <a:moveTo>
                  <a:pt x="153" y="171"/>
                </a:moveTo>
                <a:lnTo>
                  <a:pt x="152" y="171"/>
                </a:lnTo>
                <a:lnTo>
                  <a:pt x="81" y="164"/>
                </a:lnTo>
                <a:lnTo>
                  <a:pt x="81" y="163"/>
                </a:lnTo>
                <a:cubicBezTo>
                  <a:pt x="81" y="161"/>
                  <a:pt x="80" y="158"/>
                  <a:pt x="80" y="156"/>
                </a:cubicBezTo>
                <a:lnTo>
                  <a:pt x="79" y="154"/>
                </a:lnTo>
                <a:lnTo>
                  <a:pt x="221" y="67"/>
                </a:lnTo>
                <a:lnTo>
                  <a:pt x="153" y="171"/>
                </a:lnTo>
                <a:close/>
                <a:moveTo>
                  <a:pt x="209" y="177"/>
                </a:moveTo>
                <a:lnTo>
                  <a:pt x="172" y="173"/>
                </a:lnTo>
                <a:lnTo>
                  <a:pt x="173" y="171"/>
                </a:lnTo>
                <a:lnTo>
                  <a:pt x="233" y="79"/>
                </a:lnTo>
                <a:lnTo>
                  <a:pt x="234" y="79"/>
                </a:lnTo>
                <a:cubicBezTo>
                  <a:pt x="243" y="83"/>
                  <a:pt x="253" y="83"/>
                  <a:pt x="262" y="79"/>
                </a:cubicBezTo>
                <a:lnTo>
                  <a:pt x="263" y="79"/>
                </a:lnTo>
                <a:lnTo>
                  <a:pt x="325" y="173"/>
                </a:lnTo>
                <a:lnTo>
                  <a:pt x="287" y="177"/>
                </a:lnTo>
                <a:lnTo>
                  <a:pt x="287" y="176"/>
                </a:lnTo>
                <a:cubicBezTo>
                  <a:pt x="281" y="159"/>
                  <a:pt x="266" y="148"/>
                  <a:pt x="248" y="148"/>
                </a:cubicBezTo>
                <a:cubicBezTo>
                  <a:pt x="231" y="148"/>
                  <a:pt x="215" y="159"/>
                  <a:pt x="209" y="176"/>
                </a:cubicBezTo>
                <a:lnTo>
                  <a:pt x="209" y="177"/>
                </a:lnTo>
                <a:close/>
                <a:moveTo>
                  <a:pt x="248" y="65"/>
                </a:moveTo>
                <a:cubicBezTo>
                  <a:pt x="243" y="65"/>
                  <a:pt x="238" y="63"/>
                  <a:pt x="236" y="62"/>
                </a:cubicBezTo>
                <a:lnTo>
                  <a:pt x="235" y="61"/>
                </a:lnTo>
                <a:cubicBezTo>
                  <a:pt x="228" y="57"/>
                  <a:pt x="224" y="49"/>
                  <a:pt x="224" y="41"/>
                </a:cubicBezTo>
                <a:cubicBezTo>
                  <a:pt x="224" y="28"/>
                  <a:pt x="235" y="17"/>
                  <a:pt x="248" y="17"/>
                </a:cubicBezTo>
                <a:cubicBezTo>
                  <a:pt x="261" y="17"/>
                  <a:pt x="272" y="28"/>
                  <a:pt x="272" y="41"/>
                </a:cubicBezTo>
                <a:cubicBezTo>
                  <a:pt x="272" y="54"/>
                  <a:pt x="261" y="65"/>
                  <a:pt x="248" y="65"/>
                </a:cubicBezTo>
                <a:close/>
                <a:moveTo>
                  <a:pt x="344" y="171"/>
                </a:moveTo>
                <a:lnTo>
                  <a:pt x="343" y="171"/>
                </a:lnTo>
                <a:lnTo>
                  <a:pt x="275" y="67"/>
                </a:lnTo>
                <a:lnTo>
                  <a:pt x="418" y="155"/>
                </a:lnTo>
                <a:lnTo>
                  <a:pt x="418" y="156"/>
                </a:lnTo>
                <a:cubicBezTo>
                  <a:pt x="417" y="157"/>
                  <a:pt x="416" y="160"/>
                  <a:pt x="416" y="163"/>
                </a:cubicBezTo>
                <a:lnTo>
                  <a:pt x="416" y="164"/>
                </a:lnTo>
                <a:lnTo>
                  <a:pt x="344" y="171"/>
                </a:lnTo>
                <a:close/>
                <a:moveTo>
                  <a:pt x="376" y="281"/>
                </a:moveTo>
                <a:lnTo>
                  <a:pt x="352" y="262"/>
                </a:lnTo>
                <a:lnTo>
                  <a:pt x="373" y="245"/>
                </a:lnTo>
                <a:lnTo>
                  <a:pt x="386" y="266"/>
                </a:lnTo>
                <a:lnTo>
                  <a:pt x="376" y="281"/>
                </a:lnTo>
                <a:close/>
                <a:moveTo>
                  <a:pt x="339" y="336"/>
                </a:moveTo>
                <a:lnTo>
                  <a:pt x="338" y="336"/>
                </a:lnTo>
                <a:lnTo>
                  <a:pt x="288" y="330"/>
                </a:lnTo>
                <a:lnTo>
                  <a:pt x="288" y="329"/>
                </a:lnTo>
                <a:cubicBezTo>
                  <a:pt x="287" y="324"/>
                  <a:pt x="286" y="320"/>
                  <a:pt x="284" y="317"/>
                </a:cubicBezTo>
                <a:lnTo>
                  <a:pt x="283" y="316"/>
                </a:lnTo>
                <a:lnTo>
                  <a:pt x="338" y="272"/>
                </a:lnTo>
                <a:lnTo>
                  <a:pt x="366" y="295"/>
                </a:lnTo>
                <a:lnTo>
                  <a:pt x="339" y="336"/>
                </a:lnTo>
                <a:close/>
                <a:moveTo>
                  <a:pt x="339" y="251"/>
                </a:moveTo>
                <a:lnTo>
                  <a:pt x="284" y="207"/>
                </a:lnTo>
                <a:lnTo>
                  <a:pt x="285" y="206"/>
                </a:lnTo>
                <a:cubicBezTo>
                  <a:pt x="287" y="203"/>
                  <a:pt x="288" y="199"/>
                  <a:pt x="289" y="194"/>
                </a:cubicBezTo>
                <a:lnTo>
                  <a:pt x="289" y="193"/>
                </a:lnTo>
                <a:lnTo>
                  <a:pt x="290" y="193"/>
                </a:lnTo>
                <a:lnTo>
                  <a:pt x="335" y="189"/>
                </a:lnTo>
                <a:lnTo>
                  <a:pt x="336" y="189"/>
                </a:lnTo>
                <a:lnTo>
                  <a:pt x="364" y="231"/>
                </a:lnTo>
                <a:lnTo>
                  <a:pt x="339" y="251"/>
                </a:lnTo>
                <a:close/>
                <a:moveTo>
                  <a:pt x="248" y="213"/>
                </a:moveTo>
                <a:cubicBezTo>
                  <a:pt x="235" y="213"/>
                  <a:pt x="224" y="202"/>
                  <a:pt x="224" y="189"/>
                </a:cubicBezTo>
                <a:cubicBezTo>
                  <a:pt x="224" y="176"/>
                  <a:pt x="235" y="165"/>
                  <a:pt x="248" y="165"/>
                </a:cubicBezTo>
                <a:cubicBezTo>
                  <a:pt x="261" y="165"/>
                  <a:pt x="272" y="176"/>
                  <a:pt x="272" y="189"/>
                </a:cubicBezTo>
                <a:cubicBezTo>
                  <a:pt x="272" y="202"/>
                  <a:pt x="261" y="213"/>
                  <a:pt x="248" y="213"/>
                </a:cubicBezTo>
                <a:close/>
                <a:moveTo>
                  <a:pt x="158" y="335"/>
                </a:moveTo>
                <a:lnTo>
                  <a:pt x="131" y="295"/>
                </a:lnTo>
                <a:lnTo>
                  <a:pt x="158" y="273"/>
                </a:lnTo>
                <a:lnTo>
                  <a:pt x="213" y="316"/>
                </a:lnTo>
                <a:lnTo>
                  <a:pt x="212" y="317"/>
                </a:lnTo>
                <a:cubicBezTo>
                  <a:pt x="211" y="320"/>
                  <a:pt x="209" y="324"/>
                  <a:pt x="208" y="328"/>
                </a:cubicBezTo>
                <a:lnTo>
                  <a:pt x="208" y="329"/>
                </a:lnTo>
                <a:lnTo>
                  <a:pt x="207" y="329"/>
                </a:lnTo>
                <a:lnTo>
                  <a:pt x="158" y="335"/>
                </a:lnTo>
                <a:close/>
                <a:moveTo>
                  <a:pt x="158" y="251"/>
                </a:moveTo>
                <a:lnTo>
                  <a:pt x="133" y="231"/>
                </a:lnTo>
                <a:lnTo>
                  <a:pt x="134" y="231"/>
                </a:lnTo>
                <a:lnTo>
                  <a:pt x="161" y="189"/>
                </a:lnTo>
                <a:lnTo>
                  <a:pt x="207" y="193"/>
                </a:lnTo>
                <a:lnTo>
                  <a:pt x="207" y="194"/>
                </a:lnTo>
                <a:cubicBezTo>
                  <a:pt x="208" y="199"/>
                  <a:pt x="209" y="203"/>
                  <a:pt x="211" y="207"/>
                </a:cubicBezTo>
                <a:lnTo>
                  <a:pt x="212" y="208"/>
                </a:lnTo>
                <a:lnTo>
                  <a:pt x="158" y="251"/>
                </a:lnTo>
                <a:close/>
                <a:moveTo>
                  <a:pt x="121" y="281"/>
                </a:moveTo>
                <a:lnTo>
                  <a:pt x="111" y="266"/>
                </a:lnTo>
                <a:lnTo>
                  <a:pt x="124" y="245"/>
                </a:lnTo>
                <a:lnTo>
                  <a:pt x="145" y="262"/>
                </a:lnTo>
                <a:lnTo>
                  <a:pt x="121" y="281"/>
                </a:lnTo>
                <a:close/>
                <a:moveTo>
                  <a:pt x="248" y="361"/>
                </a:moveTo>
                <a:cubicBezTo>
                  <a:pt x="235" y="361"/>
                  <a:pt x="224" y="350"/>
                  <a:pt x="224" y="337"/>
                </a:cubicBezTo>
                <a:cubicBezTo>
                  <a:pt x="224" y="323"/>
                  <a:pt x="235" y="312"/>
                  <a:pt x="248" y="312"/>
                </a:cubicBezTo>
                <a:cubicBezTo>
                  <a:pt x="261" y="312"/>
                  <a:pt x="272" y="323"/>
                  <a:pt x="272" y="337"/>
                </a:cubicBezTo>
                <a:cubicBezTo>
                  <a:pt x="272" y="350"/>
                  <a:pt x="261" y="361"/>
                  <a:pt x="248" y="361"/>
                </a:cubicBezTo>
                <a:close/>
                <a:moveTo>
                  <a:pt x="224" y="304"/>
                </a:moveTo>
                <a:lnTo>
                  <a:pt x="223" y="303"/>
                </a:lnTo>
                <a:lnTo>
                  <a:pt x="172" y="262"/>
                </a:lnTo>
                <a:lnTo>
                  <a:pt x="222" y="220"/>
                </a:lnTo>
                <a:lnTo>
                  <a:pt x="223" y="221"/>
                </a:lnTo>
                <a:cubicBezTo>
                  <a:pt x="237" y="232"/>
                  <a:pt x="259" y="232"/>
                  <a:pt x="273" y="221"/>
                </a:cubicBezTo>
                <a:lnTo>
                  <a:pt x="274" y="220"/>
                </a:lnTo>
                <a:lnTo>
                  <a:pt x="275" y="221"/>
                </a:lnTo>
                <a:lnTo>
                  <a:pt x="325" y="262"/>
                </a:lnTo>
                <a:lnTo>
                  <a:pt x="272" y="304"/>
                </a:lnTo>
                <a:lnTo>
                  <a:pt x="272" y="303"/>
                </a:lnTo>
                <a:cubicBezTo>
                  <a:pt x="265" y="298"/>
                  <a:pt x="257" y="296"/>
                  <a:pt x="248" y="296"/>
                </a:cubicBezTo>
                <a:cubicBezTo>
                  <a:pt x="240" y="296"/>
                  <a:pt x="232" y="298"/>
                  <a:pt x="225" y="303"/>
                </a:cubicBezTo>
                <a:lnTo>
                  <a:pt x="224" y="304"/>
                </a:lnTo>
                <a:close/>
                <a:moveTo>
                  <a:pt x="377" y="221"/>
                </a:moveTo>
                <a:lnTo>
                  <a:pt x="354" y="187"/>
                </a:lnTo>
                <a:lnTo>
                  <a:pt x="418" y="180"/>
                </a:lnTo>
                <a:lnTo>
                  <a:pt x="418" y="181"/>
                </a:lnTo>
                <a:cubicBezTo>
                  <a:pt x="418" y="182"/>
                  <a:pt x="418" y="183"/>
                  <a:pt x="419" y="183"/>
                </a:cubicBezTo>
                <a:cubicBezTo>
                  <a:pt x="419" y="184"/>
                  <a:pt x="419" y="185"/>
                  <a:pt x="420" y="185"/>
                </a:cubicBezTo>
                <a:lnTo>
                  <a:pt x="420" y="186"/>
                </a:lnTo>
                <a:lnTo>
                  <a:pt x="419" y="187"/>
                </a:lnTo>
                <a:lnTo>
                  <a:pt x="377" y="221"/>
                </a:lnTo>
                <a:close/>
                <a:moveTo>
                  <a:pt x="396" y="251"/>
                </a:moveTo>
                <a:lnTo>
                  <a:pt x="386" y="235"/>
                </a:lnTo>
                <a:lnTo>
                  <a:pt x="433" y="197"/>
                </a:lnTo>
                <a:lnTo>
                  <a:pt x="396" y="251"/>
                </a:lnTo>
                <a:close/>
                <a:moveTo>
                  <a:pt x="457" y="192"/>
                </a:moveTo>
                <a:cubicBezTo>
                  <a:pt x="443" y="192"/>
                  <a:pt x="432" y="182"/>
                  <a:pt x="432" y="168"/>
                </a:cubicBezTo>
                <a:cubicBezTo>
                  <a:pt x="432" y="155"/>
                  <a:pt x="443" y="144"/>
                  <a:pt x="457" y="144"/>
                </a:cubicBezTo>
                <a:cubicBezTo>
                  <a:pt x="470" y="144"/>
                  <a:pt x="481" y="155"/>
                  <a:pt x="481" y="168"/>
                </a:cubicBezTo>
                <a:cubicBezTo>
                  <a:pt x="481" y="182"/>
                  <a:pt x="470" y="192"/>
                  <a:pt x="457" y="192"/>
                </a:cubicBezTo>
                <a:close/>
                <a:moveTo>
                  <a:pt x="421" y="318"/>
                </a:moveTo>
                <a:lnTo>
                  <a:pt x="389" y="292"/>
                </a:lnTo>
                <a:lnTo>
                  <a:pt x="396" y="281"/>
                </a:lnTo>
                <a:lnTo>
                  <a:pt x="421" y="318"/>
                </a:lnTo>
                <a:close/>
                <a:moveTo>
                  <a:pt x="41" y="381"/>
                </a:moveTo>
                <a:cubicBezTo>
                  <a:pt x="27" y="381"/>
                  <a:pt x="16" y="371"/>
                  <a:pt x="16" y="357"/>
                </a:cubicBezTo>
                <a:cubicBezTo>
                  <a:pt x="16" y="344"/>
                  <a:pt x="27" y="333"/>
                  <a:pt x="41" y="333"/>
                </a:cubicBezTo>
                <a:cubicBezTo>
                  <a:pt x="54" y="333"/>
                  <a:pt x="65" y="344"/>
                  <a:pt x="65" y="357"/>
                </a:cubicBezTo>
                <a:cubicBezTo>
                  <a:pt x="65" y="371"/>
                  <a:pt x="54" y="381"/>
                  <a:pt x="41" y="381"/>
                </a:cubicBezTo>
                <a:close/>
                <a:moveTo>
                  <a:pt x="41" y="192"/>
                </a:moveTo>
                <a:cubicBezTo>
                  <a:pt x="27" y="192"/>
                  <a:pt x="16" y="182"/>
                  <a:pt x="16" y="168"/>
                </a:cubicBezTo>
                <a:cubicBezTo>
                  <a:pt x="16" y="155"/>
                  <a:pt x="27" y="144"/>
                  <a:pt x="41" y="144"/>
                </a:cubicBezTo>
                <a:cubicBezTo>
                  <a:pt x="54" y="144"/>
                  <a:pt x="65" y="155"/>
                  <a:pt x="65" y="168"/>
                </a:cubicBezTo>
                <a:cubicBezTo>
                  <a:pt x="65" y="182"/>
                  <a:pt x="54" y="192"/>
                  <a:pt x="41" y="192"/>
                </a:cubicBezTo>
                <a:close/>
                <a:moveTo>
                  <a:pt x="70" y="385"/>
                </a:moveTo>
                <a:lnTo>
                  <a:pt x="71" y="386"/>
                </a:lnTo>
                <a:lnTo>
                  <a:pt x="210" y="470"/>
                </a:lnTo>
                <a:lnTo>
                  <a:pt x="209" y="471"/>
                </a:lnTo>
                <a:cubicBezTo>
                  <a:pt x="208" y="476"/>
                  <a:pt x="207" y="480"/>
                  <a:pt x="207" y="484"/>
                </a:cubicBezTo>
                <a:cubicBezTo>
                  <a:pt x="207" y="507"/>
                  <a:pt x="226" y="525"/>
                  <a:pt x="248" y="525"/>
                </a:cubicBezTo>
                <a:cubicBezTo>
                  <a:pt x="271" y="525"/>
                  <a:pt x="289" y="507"/>
                  <a:pt x="289" y="484"/>
                </a:cubicBezTo>
                <a:cubicBezTo>
                  <a:pt x="289" y="480"/>
                  <a:pt x="288" y="476"/>
                  <a:pt x="287" y="472"/>
                </a:cubicBezTo>
                <a:lnTo>
                  <a:pt x="287" y="471"/>
                </a:lnTo>
                <a:lnTo>
                  <a:pt x="287" y="470"/>
                </a:lnTo>
                <a:lnTo>
                  <a:pt x="427" y="385"/>
                </a:lnTo>
                <a:lnTo>
                  <a:pt x="428" y="386"/>
                </a:lnTo>
                <a:cubicBezTo>
                  <a:pt x="435" y="394"/>
                  <a:pt x="446" y="398"/>
                  <a:pt x="457" y="398"/>
                </a:cubicBezTo>
                <a:cubicBezTo>
                  <a:pt x="479" y="398"/>
                  <a:pt x="497" y="380"/>
                  <a:pt x="497" y="357"/>
                </a:cubicBezTo>
                <a:cubicBezTo>
                  <a:pt x="497" y="335"/>
                  <a:pt x="479" y="316"/>
                  <a:pt x="457" y="316"/>
                </a:cubicBezTo>
                <a:cubicBezTo>
                  <a:pt x="452" y="316"/>
                  <a:pt x="447" y="317"/>
                  <a:pt x="442" y="319"/>
                </a:cubicBezTo>
                <a:lnTo>
                  <a:pt x="442" y="319"/>
                </a:lnTo>
                <a:lnTo>
                  <a:pt x="441" y="318"/>
                </a:lnTo>
                <a:lnTo>
                  <a:pt x="406" y="266"/>
                </a:lnTo>
                <a:lnTo>
                  <a:pt x="407" y="265"/>
                </a:lnTo>
                <a:lnTo>
                  <a:pt x="446" y="208"/>
                </a:lnTo>
                <a:lnTo>
                  <a:pt x="446" y="208"/>
                </a:lnTo>
                <a:cubicBezTo>
                  <a:pt x="450" y="209"/>
                  <a:pt x="453" y="209"/>
                  <a:pt x="457" y="209"/>
                </a:cubicBezTo>
                <a:cubicBezTo>
                  <a:pt x="479" y="209"/>
                  <a:pt x="497" y="191"/>
                  <a:pt x="497" y="168"/>
                </a:cubicBezTo>
                <a:cubicBezTo>
                  <a:pt x="497" y="146"/>
                  <a:pt x="479" y="127"/>
                  <a:pt x="457" y="127"/>
                </a:cubicBezTo>
                <a:cubicBezTo>
                  <a:pt x="446" y="127"/>
                  <a:pt x="435" y="132"/>
                  <a:pt x="428" y="140"/>
                </a:cubicBezTo>
                <a:lnTo>
                  <a:pt x="427" y="140"/>
                </a:lnTo>
                <a:lnTo>
                  <a:pt x="426" y="140"/>
                </a:lnTo>
                <a:lnTo>
                  <a:pt x="287" y="55"/>
                </a:lnTo>
                <a:lnTo>
                  <a:pt x="287" y="54"/>
                </a:lnTo>
                <a:cubicBezTo>
                  <a:pt x="288" y="50"/>
                  <a:pt x="289" y="45"/>
                  <a:pt x="289" y="41"/>
                </a:cubicBezTo>
                <a:cubicBezTo>
                  <a:pt x="289" y="19"/>
                  <a:pt x="271" y="0"/>
                  <a:pt x="248" y="0"/>
                </a:cubicBezTo>
                <a:cubicBezTo>
                  <a:pt x="226" y="0"/>
                  <a:pt x="207" y="19"/>
                  <a:pt x="207" y="41"/>
                </a:cubicBezTo>
                <a:cubicBezTo>
                  <a:pt x="207" y="45"/>
                  <a:pt x="208" y="50"/>
                  <a:pt x="209" y="54"/>
                </a:cubicBezTo>
                <a:lnTo>
                  <a:pt x="210" y="55"/>
                </a:lnTo>
                <a:lnTo>
                  <a:pt x="70" y="140"/>
                </a:lnTo>
                <a:lnTo>
                  <a:pt x="70" y="140"/>
                </a:lnTo>
                <a:cubicBezTo>
                  <a:pt x="62" y="132"/>
                  <a:pt x="51" y="127"/>
                  <a:pt x="41" y="127"/>
                </a:cubicBezTo>
                <a:cubicBezTo>
                  <a:pt x="18" y="127"/>
                  <a:pt x="0" y="146"/>
                  <a:pt x="0" y="168"/>
                </a:cubicBezTo>
                <a:cubicBezTo>
                  <a:pt x="0" y="191"/>
                  <a:pt x="18" y="209"/>
                  <a:pt x="41" y="209"/>
                </a:cubicBezTo>
                <a:cubicBezTo>
                  <a:pt x="44" y="209"/>
                  <a:pt x="47" y="209"/>
                  <a:pt x="51" y="208"/>
                </a:cubicBezTo>
                <a:lnTo>
                  <a:pt x="52" y="208"/>
                </a:lnTo>
                <a:lnTo>
                  <a:pt x="52" y="208"/>
                </a:lnTo>
                <a:lnTo>
                  <a:pt x="91" y="266"/>
                </a:lnTo>
                <a:lnTo>
                  <a:pt x="90" y="266"/>
                </a:lnTo>
                <a:lnTo>
                  <a:pt x="56" y="319"/>
                </a:lnTo>
                <a:lnTo>
                  <a:pt x="55" y="319"/>
                </a:lnTo>
                <a:cubicBezTo>
                  <a:pt x="50" y="317"/>
                  <a:pt x="45" y="316"/>
                  <a:pt x="41" y="316"/>
                </a:cubicBezTo>
                <a:cubicBezTo>
                  <a:pt x="18" y="316"/>
                  <a:pt x="0" y="335"/>
                  <a:pt x="0" y="357"/>
                </a:cubicBezTo>
                <a:cubicBezTo>
                  <a:pt x="0" y="380"/>
                  <a:pt x="18" y="398"/>
                  <a:pt x="41" y="398"/>
                </a:cubicBezTo>
                <a:cubicBezTo>
                  <a:pt x="51" y="398"/>
                  <a:pt x="62" y="394"/>
                  <a:pt x="70" y="386"/>
                </a:cubicBezTo>
                <a:lnTo>
                  <a:pt x="70" y="385"/>
                </a:ln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89" name="Group 88"/>
          <p:cNvGrpSpPr/>
          <p:nvPr/>
        </p:nvGrpSpPr>
        <p:grpSpPr>
          <a:xfrm>
            <a:off x="10401214" y="4559079"/>
            <a:ext cx="468998" cy="468996"/>
            <a:chOff x="-81454" y="3341972"/>
            <a:chExt cx="317227" cy="317226"/>
          </a:xfrm>
        </p:grpSpPr>
        <p:sp>
          <p:nvSpPr>
            <p:cNvPr id="91" name="Freeform 1006"/>
            <p:cNvSpPr>
              <a:spLocks noEditPoints="1"/>
            </p:cNvSpPr>
            <p:nvPr/>
          </p:nvSpPr>
          <p:spPr bwMode="auto">
            <a:xfrm>
              <a:off x="94508" y="3515455"/>
              <a:ext cx="141265" cy="143743"/>
            </a:xfrm>
            <a:custGeom>
              <a:avLst/>
              <a:gdLst>
                <a:gd name="T0" fmla="*/ 20 w 216"/>
                <a:gd name="T1" fmla="*/ 161 h 217"/>
                <a:gd name="T2" fmla="*/ 56 w 216"/>
                <a:gd name="T3" fmla="*/ 197 h 217"/>
                <a:gd name="T4" fmla="*/ 171 w 216"/>
                <a:gd name="T5" fmla="*/ 82 h 217"/>
                <a:gd name="T6" fmla="*/ 183 w 216"/>
                <a:gd name="T7" fmla="*/ 82 h 217"/>
                <a:gd name="T8" fmla="*/ 197 w 216"/>
                <a:gd name="T9" fmla="*/ 96 h 217"/>
                <a:gd name="T10" fmla="*/ 199 w 216"/>
                <a:gd name="T11" fmla="*/ 18 h 217"/>
                <a:gd name="T12" fmla="*/ 121 w 216"/>
                <a:gd name="T13" fmla="*/ 21 h 217"/>
                <a:gd name="T14" fmla="*/ 135 w 216"/>
                <a:gd name="T15" fmla="*/ 34 h 217"/>
                <a:gd name="T16" fmla="*/ 135 w 216"/>
                <a:gd name="T17" fmla="*/ 46 h 217"/>
                <a:gd name="T18" fmla="*/ 20 w 216"/>
                <a:gd name="T19" fmla="*/ 161 h 217"/>
                <a:gd name="T20" fmla="*/ 56 w 216"/>
                <a:gd name="T21" fmla="*/ 217 h 217"/>
                <a:gd name="T22" fmla="*/ 50 w 216"/>
                <a:gd name="T23" fmla="*/ 215 h 217"/>
                <a:gd name="T24" fmla="*/ 2 w 216"/>
                <a:gd name="T25" fmla="*/ 167 h 217"/>
                <a:gd name="T26" fmla="*/ 0 w 216"/>
                <a:gd name="T27" fmla="*/ 161 h 217"/>
                <a:gd name="T28" fmla="*/ 2 w 216"/>
                <a:gd name="T29" fmla="*/ 155 h 217"/>
                <a:gd name="T30" fmla="*/ 117 w 216"/>
                <a:gd name="T31" fmla="*/ 40 h 217"/>
                <a:gd name="T32" fmla="*/ 96 w 216"/>
                <a:gd name="T33" fmla="*/ 19 h 217"/>
                <a:gd name="T34" fmla="*/ 94 w 216"/>
                <a:gd name="T35" fmla="*/ 10 h 217"/>
                <a:gd name="T36" fmla="*/ 101 w 216"/>
                <a:gd name="T37" fmla="*/ 5 h 217"/>
                <a:gd name="T38" fmla="*/ 208 w 216"/>
                <a:gd name="T39" fmla="*/ 1 h 217"/>
                <a:gd name="T40" fmla="*/ 214 w 216"/>
                <a:gd name="T41" fmla="*/ 3 h 217"/>
                <a:gd name="T42" fmla="*/ 216 w 216"/>
                <a:gd name="T43" fmla="*/ 9 h 217"/>
                <a:gd name="T44" fmla="*/ 212 w 216"/>
                <a:gd name="T45" fmla="*/ 116 h 217"/>
                <a:gd name="T46" fmla="*/ 207 w 216"/>
                <a:gd name="T47" fmla="*/ 123 h 217"/>
                <a:gd name="T48" fmla="*/ 198 w 216"/>
                <a:gd name="T49" fmla="*/ 121 h 217"/>
                <a:gd name="T50" fmla="*/ 177 w 216"/>
                <a:gd name="T51" fmla="*/ 100 h 217"/>
                <a:gd name="T52" fmla="*/ 62 w 216"/>
                <a:gd name="T53" fmla="*/ 215 h 217"/>
                <a:gd name="T54" fmla="*/ 56 w 216"/>
                <a:gd name="T55"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6" h="217">
                  <a:moveTo>
                    <a:pt x="20" y="161"/>
                  </a:moveTo>
                  <a:lnTo>
                    <a:pt x="56" y="197"/>
                  </a:lnTo>
                  <a:lnTo>
                    <a:pt x="171" y="82"/>
                  </a:lnTo>
                  <a:cubicBezTo>
                    <a:pt x="174" y="79"/>
                    <a:pt x="180" y="79"/>
                    <a:pt x="183" y="82"/>
                  </a:cubicBezTo>
                  <a:lnTo>
                    <a:pt x="197" y="96"/>
                  </a:lnTo>
                  <a:lnTo>
                    <a:pt x="199" y="18"/>
                  </a:lnTo>
                  <a:lnTo>
                    <a:pt x="121" y="21"/>
                  </a:lnTo>
                  <a:lnTo>
                    <a:pt x="135" y="34"/>
                  </a:lnTo>
                  <a:cubicBezTo>
                    <a:pt x="138" y="38"/>
                    <a:pt x="138" y="43"/>
                    <a:pt x="135" y="46"/>
                  </a:cubicBezTo>
                  <a:lnTo>
                    <a:pt x="20" y="161"/>
                  </a:lnTo>
                  <a:close/>
                  <a:moveTo>
                    <a:pt x="56" y="217"/>
                  </a:moveTo>
                  <a:cubicBezTo>
                    <a:pt x="54" y="217"/>
                    <a:pt x="52" y="216"/>
                    <a:pt x="50" y="215"/>
                  </a:cubicBezTo>
                  <a:lnTo>
                    <a:pt x="2" y="167"/>
                  </a:lnTo>
                  <a:cubicBezTo>
                    <a:pt x="1" y="165"/>
                    <a:pt x="0" y="163"/>
                    <a:pt x="0" y="161"/>
                  </a:cubicBezTo>
                  <a:cubicBezTo>
                    <a:pt x="0" y="159"/>
                    <a:pt x="1" y="157"/>
                    <a:pt x="2" y="155"/>
                  </a:cubicBezTo>
                  <a:lnTo>
                    <a:pt x="117" y="40"/>
                  </a:lnTo>
                  <a:lnTo>
                    <a:pt x="96" y="19"/>
                  </a:lnTo>
                  <a:cubicBezTo>
                    <a:pt x="93" y="17"/>
                    <a:pt x="93" y="13"/>
                    <a:pt x="94" y="10"/>
                  </a:cubicBezTo>
                  <a:cubicBezTo>
                    <a:pt x="95" y="7"/>
                    <a:pt x="98" y="5"/>
                    <a:pt x="101" y="5"/>
                  </a:cubicBezTo>
                  <a:lnTo>
                    <a:pt x="208" y="1"/>
                  </a:lnTo>
                  <a:cubicBezTo>
                    <a:pt x="210" y="0"/>
                    <a:pt x="212" y="2"/>
                    <a:pt x="214" y="3"/>
                  </a:cubicBezTo>
                  <a:cubicBezTo>
                    <a:pt x="216" y="5"/>
                    <a:pt x="216" y="7"/>
                    <a:pt x="216" y="9"/>
                  </a:cubicBezTo>
                  <a:lnTo>
                    <a:pt x="212" y="116"/>
                  </a:lnTo>
                  <a:cubicBezTo>
                    <a:pt x="212" y="119"/>
                    <a:pt x="210" y="122"/>
                    <a:pt x="207" y="123"/>
                  </a:cubicBezTo>
                  <a:cubicBezTo>
                    <a:pt x="204" y="125"/>
                    <a:pt x="201" y="124"/>
                    <a:pt x="198" y="121"/>
                  </a:cubicBezTo>
                  <a:lnTo>
                    <a:pt x="177" y="100"/>
                  </a:lnTo>
                  <a:lnTo>
                    <a:pt x="62" y="215"/>
                  </a:lnTo>
                  <a:cubicBezTo>
                    <a:pt x="60" y="216"/>
                    <a:pt x="58" y="217"/>
                    <a:pt x="56" y="2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1007"/>
            <p:cNvSpPr>
              <a:spLocks noEditPoints="1"/>
            </p:cNvSpPr>
            <p:nvPr/>
          </p:nvSpPr>
          <p:spPr bwMode="auto">
            <a:xfrm>
              <a:off x="-81454" y="3341972"/>
              <a:ext cx="143743" cy="143743"/>
            </a:xfrm>
            <a:custGeom>
              <a:avLst/>
              <a:gdLst>
                <a:gd name="T0" fmla="*/ 21 w 218"/>
                <a:gd name="T1" fmla="*/ 160 h 216"/>
                <a:gd name="T2" fmla="*/ 57 w 218"/>
                <a:gd name="T3" fmla="*/ 196 h 216"/>
                <a:gd name="T4" fmla="*/ 172 w 218"/>
                <a:gd name="T5" fmla="*/ 82 h 216"/>
                <a:gd name="T6" fmla="*/ 184 w 218"/>
                <a:gd name="T7" fmla="*/ 82 h 216"/>
                <a:gd name="T8" fmla="*/ 198 w 218"/>
                <a:gd name="T9" fmla="*/ 95 h 216"/>
                <a:gd name="T10" fmla="*/ 201 w 218"/>
                <a:gd name="T11" fmla="*/ 17 h 216"/>
                <a:gd name="T12" fmla="*/ 122 w 218"/>
                <a:gd name="T13" fmla="*/ 20 h 216"/>
                <a:gd name="T14" fmla="*/ 136 w 218"/>
                <a:gd name="T15" fmla="*/ 34 h 216"/>
                <a:gd name="T16" fmla="*/ 136 w 218"/>
                <a:gd name="T17" fmla="*/ 45 h 216"/>
                <a:gd name="T18" fmla="*/ 21 w 218"/>
                <a:gd name="T19" fmla="*/ 160 h 216"/>
                <a:gd name="T20" fmla="*/ 57 w 218"/>
                <a:gd name="T21" fmla="*/ 216 h 216"/>
                <a:gd name="T22" fmla="*/ 51 w 218"/>
                <a:gd name="T23" fmla="*/ 214 h 216"/>
                <a:gd name="T24" fmla="*/ 4 w 218"/>
                <a:gd name="T25" fmla="*/ 166 h 216"/>
                <a:gd name="T26" fmla="*/ 4 w 218"/>
                <a:gd name="T27" fmla="*/ 154 h 216"/>
                <a:gd name="T28" fmla="*/ 118 w 218"/>
                <a:gd name="T29" fmla="*/ 40 h 216"/>
                <a:gd name="T30" fmla="*/ 97 w 218"/>
                <a:gd name="T31" fmla="*/ 18 h 216"/>
                <a:gd name="T32" fmla="*/ 95 w 218"/>
                <a:gd name="T33" fmla="*/ 9 h 216"/>
                <a:gd name="T34" fmla="*/ 102 w 218"/>
                <a:gd name="T35" fmla="*/ 4 h 216"/>
                <a:gd name="T36" fmla="*/ 209 w 218"/>
                <a:gd name="T37" fmla="*/ 0 h 216"/>
                <a:gd name="T38" fmla="*/ 215 w 218"/>
                <a:gd name="T39" fmla="*/ 2 h 216"/>
                <a:gd name="T40" fmla="*/ 218 w 218"/>
                <a:gd name="T41" fmla="*/ 9 h 216"/>
                <a:gd name="T42" fmla="*/ 214 w 218"/>
                <a:gd name="T43" fmla="*/ 115 h 216"/>
                <a:gd name="T44" fmla="*/ 208 w 218"/>
                <a:gd name="T45" fmla="*/ 123 h 216"/>
                <a:gd name="T46" fmla="*/ 199 w 218"/>
                <a:gd name="T47" fmla="*/ 121 h 216"/>
                <a:gd name="T48" fmla="*/ 178 w 218"/>
                <a:gd name="T49" fmla="*/ 99 h 216"/>
                <a:gd name="T50" fmla="*/ 63 w 218"/>
                <a:gd name="T51" fmla="*/ 214 h 216"/>
                <a:gd name="T52" fmla="*/ 57 w 218"/>
                <a:gd name="T53"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8" h="216">
                  <a:moveTo>
                    <a:pt x="21" y="160"/>
                  </a:moveTo>
                  <a:lnTo>
                    <a:pt x="57" y="196"/>
                  </a:lnTo>
                  <a:lnTo>
                    <a:pt x="172" y="82"/>
                  </a:lnTo>
                  <a:cubicBezTo>
                    <a:pt x="175" y="78"/>
                    <a:pt x="181" y="78"/>
                    <a:pt x="184" y="82"/>
                  </a:cubicBezTo>
                  <a:lnTo>
                    <a:pt x="198" y="95"/>
                  </a:lnTo>
                  <a:lnTo>
                    <a:pt x="201" y="17"/>
                  </a:lnTo>
                  <a:lnTo>
                    <a:pt x="122" y="20"/>
                  </a:lnTo>
                  <a:lnTo>
                    <a:pt x="136" y="34"/>
                  </a:lnTo>
                  <a:cubicBezTo>
                    <a:pt x="139" y="37"/>
                    <a:pt x="139" y="42"/>
                    <a:pt x="136" y="45"/>
                  </a:cubicBezTo>
                  <a:lnTo>
                    <a:pt x="21" y="160"/>
                  </a:lnTo>
                  <a:close/>
                  <a:moveTo>
                    <a:pt x="57" y="216"/>
                  </a:moveTo>
                  <a:cubicBezTo>
                    <a:pt x="55" y="216"/>
                    <a:pt x="53" y="216"/>
                    <a:pt x="51" y="214"/>
                  </a:cubicBezTo>
                  <a:lnTo>
                    <a:pt x="4" y="166"/>
                  </a:lnTo>
                  <a:cubicBezTo>
                    <a:pt x="0" y="163"/>
                    <a:pt x="0" y="158"/>
                    <a:pt x="4" y="154"/>
                  </a:cubicBezTo>
                  <a:lnTo>
                    <a:pt x="118" y="40"/>
                  </a:lnTo>
                  <a:lnTo>
                    <a:pt x="97" y="18"/>
                  </a:lnTo>
                  <a:cubicBezTo>
                    <a:pt x="95" y="16"/>
                    <a:pt x="94" y="12"/>
                    <a:pt x="95" y="9"/>
                  </a:cubicBezTo>
                  <a:cubicBezTo>
                    <a:pt x="96" y="6"/>
                    <a:pt x="99" y="4"/>
                    <a:pt x="102" y="4"/>
                  </a:cubicBezTo>
                  <a:lnTo>
                    <a:pt x="209" y="0"/>
                  </a:lnTo>
                  <a:cubicBezTo>
                    <a:pt x="211" y="0"/>
                    <a:pt x="214" y="1"/>
                    <a:pt x="215" y="2"/>
                  </a:cubicBezTo>
                  <a:cubicBezTo>
                    <a:pt x="217" y="4"/>
                    <a:pt x="218" y="6"/>
                    <a:pt x="218" y="9"/>
                  </a:cubicBezTo>
                  <a:lnTo>
                    <a:pt x="214" y="115"/>
                  </a:lnTo>
                  <a:cubicBezTo>
                    <a:pt x="214" y="118"/>
                    <a:pt x="211" y="121"/>
                    <a:pt x="208" y="123"/>
                  </a:cubicBezTo>
                  <a:cubicBezTo>
                    <a:pt x="205" y="124"/>
                    <a:pt x="202" y="123"/>
                    <a:pt x="199" y="121"/>
                  </a:cubicBezTo>
                  <a:lnTo>
                    <a:pt x="178" y="99"/>
                  </a:lnTo>
                  <a:lnTo>
                    <a:pt x="63" y="214"/>
                  </a:lnTo>
                  <a:cubicBezTo>
                    <a:pt x="62" y="216"/>
                    <a:pt x="59" y="216"/>
                    <a:pt x="57" y="2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1008"/>
            <p:cNvSpPr>
              <a:spLocks/>
            </p:cNvSpPr>
            <p:nvPr/>
          </p:nvSpPr>
          <p:spPr bwMode="auto">
            <a:xfrm>
              <a:off x="-71541" y="3557587"/>
              <a:ext cx="24783" cy="24783"/>
            </a:xfrm>
            <a:custGeom>
              <a:avLst/>
              <a:gdLst>
                <a:gd name="T0" fmla="*/ 10 w 38"/>
                <a:gd name="T1" fmla="*/ 39 h 39"/>
                <a:gd name="T2" fmla="*/ 10 w 38"/>
                <a:gd name="T3" fmla="*/ 39 h 39"/>
                <a:gd name="T4" fmla="*/ 4 w 38"/>
                <a:gd name="T5" fmla="*/ 37 h 39"/>
                <a:gd name="T6" fmla="*/ 3 w 38"/>
                <a:gd name="T7" fmla="*/ 36 h 39"/>
                <a:gd name="T8" fmla="*/ 3 w 38"/>
                <a:gd name="T9" fmla="*/ 24 h 39"/>
                <a:gd name="T10" fmla="*/ 24 w 38"/>
                <a:gd name="T11" fmla="*/ 3 h 39"/>
                <a:gd name="T12" fmla="*/ 36 w 38"/>
                <a:gd name="T13" fmla="*/ 3 h 39"/>
                <a:gd name="T14" fmla="*/ 38 w 38"/>
                <a:gd name="T15" fmla="*/ 10 h 39"/>
                <a:gd name="T16" fmla="*/ 36 w 38"/>
                <a:gd name="T17" fmla="*/ 16 h 39"/>
                <a:gd name="T18" fmla="*/ 16 w 38"/>
                <a:gd name="T19" fmla="*/ 37 h 39"/>
                <a:gd name="T20" fmla="*/ 10 w 38"/>
                <a:gd name="T21"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9">
                  <a:moveTo>
                    <a:pt x="10" y="39"/>
                  </a:moveTo>
                  <a:lnTo>
                    <a:pt x="10" y="39"/>
                  </a:lnTo>
                  <a:cubicBezTo>
                    <a:pt x="7" y="39"/>
                    <a:pt x="5" y="38"/>
                    <a:pt x="4" y="37"/>
                  </a:cubicBezTo>
                  <a:lnTo>
                    <a:pt x="3" y="36"/>
                  </a:lnTo>
                  <a:cubicBezTo>
                    <a:pt x="0" y="33"/>
                    <a:pt x="0" y="27"/>
                    <a:pt x="3" y="24"/>
                  </a:cubicBezTo>
                  <a:lnTo>
                    <a:pt x="24" y="3"/>
                  </a:lnTo>
                  <a:cubicBezTo>
                    <a:pt x="27" y="0"/>
                    <a:pt x="32" y="0"/>
                    <a:pt x="36" y="3"/>
                  </a:cubicBezTo>
                  <a:cubicBezTo>
                    <a:pt x="37" y="5"/>
                    <a:pt x="38" y="8"/>
                    <a:pt x="38" y="10"/>
                  </a:cubicBezTo>
                  <a:cubicBezTo>
                    <a:pt x="38" y="12"/>
                    <a:pt x="38" y="14"/>
                    <a:pt x="36" y="16"/>
                  </a:cubicBezTo>
                  <a:lnTo>
                    <a:pt x="16" y="37"/>
                  </a:lnTo>
                  <a:cubicBezTo>
                    <a:pt x="14" y="38"/>
                    <a:pt x="12" y="39"/>
                    <a:pt x="10" y="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1010"/>
            <p:cNvSpPr>
              <a:spLocks/>
            </p:cNvSpPr>
            <p:nvPr/>
          </p:nvSpPr>
          <p:spPr bwMode="auto">
            <a:xfrm>
              <a:off x="-78976" y="3542717"/>
              <a:ext cx="86742" cy="89220"/>
            </a:xfrm>
            <a:custGeom>
              <a:avLst/>
              <a:gdLst>
                <a:gd name="T0" fmla="*/ 9 w 132"/>
                <a:gd name="T1" fmla="*/ 132 h 132"/>
                <a:gd name="T2" fmla="*/ 3 w 132"/>
                <a:gd name="T3" fmla="*/ 129 h 132"/>
                <a:gd name="T4" fmla="*/ 3 w 132"/>
                <a:gd name="T5" fmla="*/ 129 h 132"/>
                <a:gd name="T6" fmla="*/ 0 w 132"/>
                <a:gd name="T7" fmla="*/ 123 h 132"/>
                <a:gd name="T8" fmla="*/ 3 w 132"/>
                <a:gd name="T9" fmla="*/ 117 h 132"/>
                <a:gd name="T10" fmla="*/ 117 w 132"/>
                <a:gd name="T11" fmla="*/ 3 h 132"/>
                <a:gd name="T12" fmla="*/ 123 w 132"/>
                <a:gd name="T13" fmla="*/ 0 h 132"/>
                <a:gd name="T14" fmla="*/ 128 w 132"/>
                <a:gd name="T15" fmla="*/ 3 h 132"/>
                <a:gd name="T16" fmla="*/ 129 w 132"/>
                <a:gd name="T17" fmla="*/ 15 h 132"/>
                <a:gd name="T18" fmla="*/ 15 w 132"/>
                <a:gd name="T19" fmla="*/ 129 h 132"/>
                <a:gd name="T20" fmla="*/ 9 w 132"/>
                <a:gd name="T21"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32">
                  <a:moveTo>
                    <a:pt x="9" y="132"/>
                  </a:moveTo>
                  <a:cubicBezTo>
                    <a:pt x="7" y="132"/>
                    <a:pt x="5" y="131"/>
                    <a:pt x="3" y="129"/>
                  </a:cubicBezTo>
                  <a:lnTo>
                    <a:pt x="3" y="129"/>
                  </a:lnTo>
                  <a:cubicBezTo>
                    <a:pt x="1" y="127"/>
                    <a:pt x="0" y="125"/>
                    <a:pt x="0" y="123"/>
                  </a:cubicBezTo>
                  <a:cubicBezTo>
                    <a:pt x="0" y="120"/>
                    <a:pt x="1" y="118"/>
                    <a:pt x="3" y="117"/>
                  </a:cubicBezTo>
                  <a:lnTo>
                    <a:pt x="117" y="3"/>
                  </a:lnTo>
                  <a:cubicBezTo>
                    <a:pt x="118" y="1"/>
                    <a:pt x="120" y="0"/>
                    <a:pt x="123" y="0"/>
                  </a:cubicBezTo>
                  <a:cubicBezTo>
                    <a:pt x="125" y="1"/>
                    <a:pt x="127" y="1"/>
                    <a:pt x="128" y="3"/>
                  </a:cubicBezTo>
                  <a:cubicBezTo>
                    <a:pt x="132" y="6"/>
                    <a:pt x="132" y="12"/>
                    <a:pt x="129" y="15"/>
                  </a:cubicBezTo>
                  <a:lnTo>
                    <a:pt x="15" y="129"/>
                  </a:lnTo>
                  <a:cubicBezTo>
                    <a:pt x="14" y="131"/>
                    <a:pt x="11" y="132"/>
                    <a:pt x="9" y="13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1011"/>
            <p:cNvSpPr>
              <a:spLocks/>
            </p:cNvSpPr>
            <p:nvPr/>
          </p:nvSpPr>
          <p:spPr bwMode="auto">
            <a:xfrm>
              <a:off x="-24453" y="3577414"/>
              <a:ext cx="39653" cy="39653"/>
            </a:xfrm>
            <a:custGeom>
              <a:avLst/>
              <a:gdLst>
                <a:gd name="T0" fmla="*/ 10 w 61"/>
                <a:gd name="T1" fmla="*/ 60 h 60"/>
                <a:gd name="T2" fmla="*/ 4 w 61"/>
                <a:gd name="T3" fmla="*/ 58 h 60"/>
                <a:gd name="T4" fmla="*/ 4 w 61"/>
                <a:gd name="T5" fmla="*/ 57 h 60"/>
                <a:gd name="T6" fmla="*/ 4 w 61"/>
                <a:gd name="T7" fmla="*/ 45 h 60"/>
                <a:gd name="T8" fmla="*/ 45 w 61"/>
                <a:gd name="T9" fmla="*/ 4 h 60"/>
                <a:gd name="T10" fmla="*/ 57 w 61"/>
                <a:gd name="T11" fmla="*/ 4 h 60"/>
                <a:gd name="T12" fmla="*/ 58 w 61"/>
                <a:gd name="T13" fmla="*/ 16 h 60"/>
                <a:gd name="T14" fmla="*/ 16 w 61"/>
                <a:gd name="T15" fmla="*/ 58 h 60"/>
                <a:gd name="T16" fmla="*/ 10 w 61"/>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10" y="60"/>
                  </a:moveTo>
                  <a:cubicBezTo>
                    <a:pt x="8" y="60"/>
                    <a:pt x="6" y="59"/>
                    <a:pt x="4" y="58"/>
                  </a:cubicBezTo>
                  <a:lnTo>
                    <a:pt x="4" y="57"/>
                  </a:lnTo>
                  <a:cubicBezTo>
                    <a:pt x="0" y="54"/>
                    <a:pt x="0" y="48"/>
                    <a:pt x="4" y="45"/>
                  </a:cubicBezTo>
                  <a:lnTo>
                    <a:pt x="45" y="4"/>
                  </a:lnTo>
                  <a:cubicBezTo>
                    <a:pt x="48" y="0"/>
                    <a:pt x="54" y="0"/>
                    <a:pt x="57" y="4"/>
                  </a:cubicBezTo>
                  <a:cubicBezTo>
                    <a:pt x="60" y="7"/>
                    <a:pt x="61" y="13"/>
                    <a:pt x="58" y="16"/>
                  </a:cubicBezTo>
                  <a:lnTo>
                    <a:pt x="16" y="58"/>
                  </a:lnTo>
                  <a:cubicBezTo>
                    <a:pt x="14" y="59"/>
                    <a:pt x="12" y="60"/>
                    <a:pt x="10" y="6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6" name="TextBox 75"/>
          <p:cNvSpPr txBox="1"/>
          <p:nvPr/>
        </p:nvSpPr>
        <p:spPr>
          <a:xfrm>
            <a:off x="2947081" y="4493833"/>
            <a:ext cx="530467" cy="15696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19050">
                  <a:solidFill>
                    <a:srgbClr val="E42D35"/>
                  </a:solidFill>
                </a:ln>
                <a:noFill/>
                <a:effectLst/>
                <a:uLnTx/>
                <a:uFillTx/>
                <a:latin typeface="Arial" panose="020B0604020202020204"/>
                <a:ea typeface="+mn-ea"/>
                <a:cs typeface="+mn-cs"/>
              </a:rPr>
              <a:t>4</a:t>
            </a:r>
          </a:p>
        </p:txBody>
      </p:sp>
      <p:grpSp>
        <p:nvGrpSpPr>
          <p:cNvPr id="14" name="Group 13">
            <a:extLst>
              <a:ext uri="{FF2B5EF4-FFF2-40B4-BE49-F238E27FC236}">
                <a16:creationId xmlns:a16="http://schemas.microsoft.com/office/drawing/2014/main" id="{2E62D112-BFBB-466E-A1DC-4623CE82FD0D}"/>
              </a:ext>
            </a:extLst>
          </p:cNvPr>
          <p:cNvGrpSpPr/>
          <p:nvPr/>
        </p:nvGrpSpPr>
        <p:grpSpPr>
          <a:xfrm>
            <a:off x="6087566" y="4199878"/>
            <a:ext cx="2477558" cy="2157573"/>
            <a:chOff x="6087566" y="4199878"/>
            <a:chExt cx="2477558" cy="2157573"/>
          </a:xfrm>
        </p:grpSpPr>
        <p:sp>
          <p:nvSpPr>
            <p:cNvPr id="103" name="Rectangle 102"/>
            <p:cNvSpPr/>
            <p:nvPr/>
          </p:nvSpPr>
          <p:spPr>
            <a:xfrm>
              <a:off x="6554893" y="4199878"/>
              <a:ext cx="2010231" cy="215757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19050">
                  <a:solidFill>
                    <a:prstClr val="black"/>
                  </a:solidFill>
                </a:ln>
                <a:solidFill>
                  <a:prstClr val="white"/>
                </a:solidFill>
                <a:effectLst/>
                <a:uLnTx/>
                <a:uFillTx/>
                <a:latin typeface="Arial" panose="020B0604020202020204"/>
                <a:ea typeface="+mn-ea"/>
                <a:cs typeface="+mn-cs"/>
              </a:endParaRPr>
            </a:p>
          </p:txBody>
        </p:sp>
        <p:sp>
          <p:nvSpPr>
            <p:cNvPr id="81" name="TextBox 80"/>
            <p:cNvSpPr txBox="1"/>
            <p:nvPr/>
          </p:nvSpPr>
          <p:spPr>
            <a:xfrm>
              <a:off x="6690132" y="5353651"/>
              <a:ext cx="173037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Information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Sharing Over Organizational Silos </a:t>
              </a:r>
            </a:p>
          </p:txBody>
        </p:sp>
        <p:grpSp>
          <p:nvGrpSpPr>
            <p:cNvPr id="118" name="Group 117"/>
            <p:cNvGrpSpPr/>
            <p:nvPr/>
          </p:nvGrpSpPr>
          <p:grpSpPr>
            <a:xfrm>
              <a:off x="7137634" y="4342834"/>
              <a:ext cx="838625" cy="838625"/>
              <a:chOff x="2111401" y="3548886"/>
              <a:chExt cx="552527" cy="552527"/>
            </a:xfrm>
          </p:grpSpPr>
          <p:sp>
            <p:nvSpPr>
              <p:cNvPr id="105" name="Oval 104">
                <a:extLst>
                  <a:ext uri="{FF2B5EF4-FFF2-40B4-BE49-F238E27FC236}">
                    <a16:creationId xmlns:a16="http://schemas.microsoft.com/office/drawing/2014/main" id="{C35F3A7E-D3DA-0A4F-9266-3C92E23334BF}"/>
                  </a:ext>
                </a:extLst>
              </p:cNvPr>
              <p:cNvSpPr/>
              <p:nvPr/>
            </p:nvSpPr>
            <p:spPr>
              <a:xfrm>
                <a:off x="2111401" y="3548886"/>
                <a:ext cx="552527" cy="55252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6" name="Freeform 1096"/>
              <p:cNvSpPr>
                <a:spLocks noEditPoints="1"/>
              </p:cNvSpPr>
              <p:nvPr/>
            </p:nvSpPr>
            <p:spPr bwMode="auto">
              <a:xfrm>
                <a:off x="2262057" y="3699029"/>
                <a:ext cx="258330" cy="239878"/>
              </a:xfrm>
              <a:custGeom>
                <a:avLst/>
                <a:gdLst>
                  <a:gd name="T0" fmla="*/ 16 w 435"/>
                  <a:gd name="T1" fmla="*/ 262 h 409"/>
                  <a:gd name="T2" fmla="*/ 0 w 435"/>
                  <a:gd name="T3" fmla="*/ 262 h 409"/>
                  <a:gd name="T4" fmla="*/ 101 w 435"/>
                  <a:gd name="T5" fmla="*/ 409 h 409"/>
                  <a:gd name="T6" fmla="*/ 105 w 435"/>
                  <a:gd name="T7" fmla="*/ 393 h 409"/>
                  <a:gd name="T8" fmla="*/ 16 w 435"/>
                  <a:gd name="T9" fmla="*/ 262 h 409"/>
                  <a:gd name="T10" fmla="*/ 419 w 435"/>
                  <a:gd name="T11" fmla="*/ 262 h 409"/>
                  <a:gd name="T12" fmla="*/ 334 w 435"/>
                  <a:gd name="T13" fmla="*/ 390 h 409"/>
                  <a:gd name="T14" fmla="*/ 339 w 435"/>
                  <a:gd name="T15" fmla="*/ 407 h 409"/>
                  <a:gd name="T16" fmla="*/ 435 w 435"/>
                  <a:gd name="T17" fmla="*/ 262 h 409"/>
                  <a:gd name="T18" fmla="*/ 419 w 435"/>
                  <a:gd name="T19" fmla="*/ 262 h 409"/>
                  <a:gd name="T20" fmla="*/ 218 w 435"/>
                  <a:gd name="T21" fmla="*/ 0 h 409"/>
                  <a:gd name="T22" fmla="*/ 113 w 435"/>
                  <a:gd name="T23" fmla="*/ 26 h 409"/>
                  <a:gd name="T24" fmla="*/ 118 w 435"/>
                  <a:gd name="T25" fmla="*/ 42 h 409"/>
                  <a:gd name="T26" fmla="*/ 218 w 435"/>
                  <a:gd name="T27" fmla="*/ 16 h 409"/>
                  <a:gd name="T28" fmla="*/ 321 w 435"/>
                  <a:gd name="T29" fmla="*/ 43 h 409"/>
                  <a:gd name="T30" fmla="*/ 325 w 435"/>
                  <a:gd name="T31" fmla="*/ 28 h 409"/>
                  <a:gd name="T32" fmla="*/ 218 w 435"/>
                  <a:gd name="T33"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09">
                    <a:moveTo>
                      <a:pt x="16" y="262"/>
                    </a:moveTo>
                    <a:lnTo>
                      <a:pt x="0" y="262"/>
                    </a:lnTo>
                    <a:cubicBezTo>
                      <a:pt x="12" y="324"/>
                      <a:pt x="49" y="377"/>
                      <a:pt x="101" y="409"/>
                    </a:cubicBezTo>
                    <a:cubicBezTo>
                      <a:pt x="101" y="404"/>
                      <a:pt x="103" y="398"/>
                      <a:pt x="105" y="393"/>
                    </a:cubicBezTo>
                    <a:cubicBezTo>
                      <a:pt x="60" y="363"/>
                      <a:pt x="27" y="317"/>
                      <a:pt x="16" y="262"/>
                    </a:cubicBezTo>
                    <a:close/>
                    <a:moveTo>
                      <a:pt x="419" y="262"/>
                    </a:moveTo>
                    <a:cubicBezTo>
                      <a:pt x="408" y="315"/>
                      <a:pt x="377" y="360"/>
                      <a:pt x="334" y="390"/>
                    </a:cubicBezTo>
                    <a:cubicBezTo>
                      <a:pt x="336" y="395"/>
                      <a:pt x="338" y="401"/>
                      <a:pt x="339" y="407"/>
                    </a:cubicBezTo>
                    <a:cubicBezTo>
                      <a:pt x="388" y="374"/>
                      <a:pt x="424" y="323"/>
                      <a:pt x="435" y="262"/>
                    </a:cubicBezTo>
                    <a:lnTo>
                      <a:pt x="419" y="262"/>
                    </a:lnTo>
                    <a:close/>
                    <a:moveTo>
                      <a:pt x="218" y="0"/>
                    </a:moveTo>
                    <a:cubicBezTo>
                      <a:pt x="180" y="0"/>
                      <a:pt x="144" y="9"/>
                      <a:pt x="113" y="26"/>
                    </a:cubicBezTo>
                    <a:cubicBezTo>
                      <a:pt x="115" y="31"/>
                      <a:pt x="117" y="36"/>
                      <a:pt x="118" y="42"/>
                    </a:cubicBezTo>
                    <a:cubicBezTo>
                      <a:pt x="147" y="25"/>
                      <a:pt x="181" y="16"/>
                      <a:pt x="218" y="16"/>
                    </a:cubicBezTo>
                    <a:cubicBezTo>
                      <a:pt x="255" y="16"/>
                      <a:pt x="290" y="26"/>
                      <a:pt x="321" y="43"/>
                    </a:cubicBezTo>
                    <a:cubicBezTo>
                      <a:pt x="321" y="38"/>
                      <a:pt x="323" y="33"/>
                      <a:pt x="325" y="28"/>
                    </a:cubicBezTo>
                    <a:cubicBezTo>
                      <a:pt x="293" y="10"/>
                      <a:pt x="257" y="0"/>
                      <a:pt x="2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1097"/>
              <p:cNvSpPr>
                <a:spLocks noEditPoints="1"/>
              </p:cNvSpPr>
              <p:nvPr/>
            </p:nvSpPr>
            <p:spPr bwMode="auto">
              <a:xfrm>
                <a:off x="2262057" y="3702719"/>
                <a:ext cx="59047" cy="55356"/>
              </a:xfrm>
              <a:custGeom>
                <a:avLst/>
                <a:gdLst>
                  <a:gd name="T0" fmla="*/ 16 w 99"/>
                  <a:gd name="T1" fmla="*/ 50 h 99"/>
                  <a:gd name="T2" fmla="*/ 49 w 99"/>
                  <a:gd name="T3" fmla="*/ 16 h 99"/>
                  <a:gd name="T4" fmla="*/ 83 w 99"/>
                  <a:gd name="T5" fmla="*/ 50 h 99"/>
                  <a:gd name="T6" fmla="*/ 49 w 99"/>
                  <a:gd name="T7" fmla="*/ 83 h 99"/>
                  <a:gd name="T8" fmla="*/ 16 w 99"/>
                  <a:gd name="T9" fmla="*/ 50 h 99"/>
                  <a:gd name="T10" fmla="*/ 49 w 99"/>
                  <a:gd name="T11" fmla="*/ 0 h 99"/>
                  <a:gd name="T12" fmla="*/ 0 w 99"/>
                  <a:gd name="T13" fmla="*/ 50 h 99"/>
                  <a:gd name="T14" fmla="*/ 49 w 99"/>
                  <a:gd name="T15" fmla="*/ 99 h 99"/>
                  <a:gd name="T16" fmla="*/ 99 w 99"/>
                  <a:gd name="T17" fmla="*/ 50 h 99"/>
                  <a:gd name="T18" fmla="*/ 49 w 99"/>
                  <a:gd name="T1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9">
                    <a:moveTo>
                      <a:pt x="16" y="50"/>
                    </a:moveTo>
                    <a:cubicBezTo>
                      <a:pt x="16" y="31"/>
                      <a:pt x="31" y="16"/>
                      <a:pt x="49" y="16"/>
                    </a:cubicBezTo>
                    <a:cubicBezTo>
                      <a:pt x="68" y="16"/>
                      <a:pt x="83" y="31"/>
                      <a:pt x="83" y="50"/>
                    </a:cubicBezTo>
                    <a:cubicBezTo>
                      <a:pt x="83" y="68"/>
                      <a:pt x="68" y="83"/>
                      <a:pt x="49" y="83"/>
                    </a:cubicBezTo>
                    <a:cubicBezTo>
                      <a:pt x="31" y="83"/>
                      <a:pt x="16" y="68"/>
                      <a:pt x="16" y="50"/>
                    </a:cubicBezTo>
                    <a:close/>
                    <a:moveTo>
                      <a:pt x="49" y="0"/>
                    </a:moveTo>
                    <a:cubicBezTo>
                      <a:pt x="22" y="0"/>
                      <a:pt x="0" y="22"/>
                      <a:pt x="0" y="50"/>
                    </a:cubicBezTo>
                    <a:cubicBezTo>
                      <a:pt x="0" y="77"/>
                      <a:pt x="22" y="99"/>
                      <a:pt x="49" y="99"/>
                    </a:cubicBezTo>
                    <a:cubicBezTo>
                      <a:pt x="77" y="99"/>
                      <a:pt x="99" y="77"/>
                      <a:pt x="99" y="50"/>
                    </a:cubicBezTo>
                    <a:cubicBezTo>
                      <a:pt x="99" y="22"/>
                      <a:pt x="77" y="0"/>
                      <a:pt x="4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1098"/>
              <p:cNvSpPr>
                <a:spLocks/>
              </p:cNvSpPr>
              <p:nvPr/>
            </p:nvSpPr>
            <p:spPr bwMode="auto">
              <a:xfrm>
                <a:off x="2232533" y="3772837"/>
                <a:ext cx="114403" cy="66428"/>
              </a:xfrm>
              <a:custGeom>
                <a:avLst/>
                <a:gdLst>
                  <a:gd name="T0" fmla="*/ 190 w 190"/>
                  <a:gd name="T1" fmla="*/ 112 h 112"/>
                  <a:gd name="T2" fmla="*/ 174 w 190"/>
                  <a:gd name="T3" fmla="*/ 112 h 112"/>
                  <a:gd name="T4" fmla="*/ 174 w 190"/>
                  <a:gd name="T5" fmla="*/ 41 h 112"/>
                  <a:gd name="T6" fmla="*/ 149 w 190"/>
                  <a:gd name="T7" fmla="*/ 16 h 112"/>
                  <a:gd name="T8" fmla="*/ 42 w 190"/>
                  <a:gd name="T9" fmla="*/ 16 h 112"/>
                  <a:gd name="T10" fmla="*/ 16 w 190"/>
                  <a:gd name="T11" fmla="*/ 41 h 112"/>
                  <a:gd name="T12" fmla="*/ 16 w 190"/>
                  <a:gd name="T13" fmla="*/ 112 h 112"/>
                  <a:gd name="T14" fmla="*/ 0 w 190"/>
                  <a:gd name="T15" fmla="*/ 112 h 112"/>
                  <a:gd name="T16" fmla="*/ 0 w 190"/>
                  <a:gd name="T17" fmla="*/ 41 h 112"/>
                  <a:gd name="T18" fmla="*/ 42 w 190"/>
                  <a:gd name="T19" fmla="*/ 0 h 112"/>
                  <a:gd name="T20" fmla="*/ 149 w 190"/>
                  <a:gd name="T21" fmla="*/ 0 h 112"/>
                  <a:gd name="T22" fmla="*/ 190 w 190"/>
                  <a:gd name="T23" fmla="*/ 41 h 112"/>
                  <a:gd name="T24" fmla="*/ 190 w 190"/>
                  <a:gd name="T2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12">
                    <a:moveTo>
                      <a:pt x="190" y="112"/>
                    </a:moveTo>
                    <a:lnTo>
                      <a:pt x="174" y="112"/>
                    </a:lnTo>
                    <a:lnTo>
                      <a:pt x="174" y="41"/>
                    </a:lnTo>
                    <a:cubicBezTo>
                      <a:pt x="174" y="27"/>
                      <a:pt x="163" y="16"/>
                      <a:pt x="149" y="16"/>
                    </a:cubicBezTo>
                    <a:lnTo>
                      <a:pt x="42" y="16"/>
                    </a:lnTo>
                    <a:cubicBezTo>
                      <a:pt x="28" y="16"/>
                      <a:pt x="16" y="27"/>
                      <a:pt x="16" y="41"/>
                    </a:cubicBezTo>
                    <a:lnTo>
                      <a:pt x="16" y="112"/>
                    </a:lnTo>
                    <a:lnTo>
                      <a:pt x="0" y="112"/>
                    </a:lnTo>
                    <a:lnTo>
                      <a:pt x="0" y="41"/>
                    </a:lnTo>
                    <a:cubicBezTo>
                      <a:pt x="0" y="18"/>
                      <a:pt x="19" y="0"/>
                      <a:pt x="42" y="0"/>
                    </a:cubicBezTo>
                    <a:lnTo>
                      <a:pt x="149" y="0"/>
                    </a:lnTo>
                    <a:cubicBezTo>
                      <a:pt x="172" y="0"/>
                      <a:pt x="190" y="18"/>
                      <a:pt x="190" y="41"/>
                    </a:cubicBezTo>
                    <a:lnTo>
                      <a:pt x="190"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1099"/>
              <p:cNvSpPr>
                <a:spLocks/>
              </p:cNvSpPr>
              <p:nvPr/>
            </p:nvSpPr>
            <p:spPr bwMode="auto">
              <a:xfrm>
                <a:off x="2262057" y="3806051"/>
                <a:ext cx="11071" cy="33214"/>
              </a:xfrm>
              <a:custGeom>
                <a:avLst/>
                <a:gdLst>
                  <a:gd name="T0" fmla="*/ 16 w 16"/>
                  <a:gd name="T1" fmla="*/ 8 h 58"/>
                  <a:gd name="T2" fmla="*/ 16 w 16"/>
                  <a:gd name="T3" fmla="*/ 58 h 58"/>
                  <a:gd name="T4" fmla="*/ 0 w 16"/>
                  <a:gd name="T5" fmla="*/ 58 h 58"/>
                  <a:gd name="T6" fmla="*/ 0 w 16"/>
                  <a:gd name="T7" fmla="*/ 8 h 58"/>
                  <a:gd name="T8" fmla="*/ 8 w 16"/>
                  <a:gd name="T9" fmla="*/ 0 h 58"/>
                  <a:gd name="T10" fmla="*/ 16 w 16"/>
                  <a:gd name="T11" fmla="*/ 8 h 58"/>
                </a:gdLst>
                <a:ahLst/>
                <a:cxnLst>
                  <a:cxn ang="0">
                    <a:pos x="T0" y="T1"/>
                  </a:cxn>
                  <a:cxn ang="0">
                    <a:pos x="T2" y="T3"/>
                  </a:cxn>
                  <a:cxn ang="0">
                    <a:pos x="T4" y="T5"/>
                  </a:cxn>
                  <a:cxn ang="0">
                    <a:pos x="T6" y="T7"/>
                  </a:cxn>
                  <a:cxn ang="0">
                    <a:pos x="T8" y="T9"/>
                  </a:cxn>
                  <a:cxn ang="0">
                    <a:pos x="T10" y="T11"/>
                  </a:cxn>
                </a:cxnLst>
                <a:rect l="0" t="0" r="r" b="b"/>
                <a:pathLst>
                  <a:path w="16" h="58">
                    <a:moveTo>
                      <a:pt x="16" y="8"/>
                    </a:moveTo>
                    <a:lnTo>
                      <a:pt x="16" y="58"/>
                    </a:lnTo>
                    <a:lnTo>
                      <a:pt x="0" y="58"/>
                    </a:lnTo>
                    <a:lnTo>
                      <a:pt x="0" y="8"/>
                    </a:lnTo>
                    <a:cubicBezTo>
                      <a:pt x="0" y="3"/>
                      <a:pt x="3" y="0"/>
                      <a:pt x="8" y="0"/>
                    </a:cubicBezTo>
                    <a:cubicBezTo>
                      <a:pt x="12" y="0"/>
                      <a:pt x="16" y="3"/>
                      <a:pt x="16"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1100"/>
              <p:cNvSpPr>
                <a:spLocks/>
              </p:cNvSpPr>
              <p:nvPr/>
            </p:nvSpPr>
            <p:spPr bwMode="auto">
              <a:xfrm>
                <a:off x="2310032" y="3806051"/>
                <a:ext cx="11071" cy="33214"/>
              </a:xfrm>
              <a:custGeom>
                <a:avLst/>
                <a:gdLst>
                  <a:gd name="T0" fmla="*/ 16 w 16"/>
                  <a:gd name="T1" fmla="*/ 8 h 58"/>
                  <a:gd name="T2" fmla="*/ 16 w 16"/>
                  <a:gd name="T3" fmla="*/ 58 h 58"/>
                  <a:gd name="T4" fmla="*/ 0 w 16"/>
                  <a:gd name="T5" fmla="*/ 58 h 58"/>
                  <a:gd name="T6" fmla="*/ 0 w 16"/>
                  <a:gd name="T7" fmla="*/ 8 h 58"/>
                  <a:gd name="T8" fmla="*/ 8 w 16"/>
                  <a:gd name="T9" fmla="*/ 0 h 58"/>
                  <a:gd name="T10" fmla="*/ 16 w 16"/>
                  <a:gd name="T11" fmla="*/ 8 h 58"/>
                </a:gdLst>
                <a:ahLst/>
                <a:cxnLst>
                  <a:cxn ang="0">
                    <a:pos x="T0" y="T1"/>
                  </a:cxn>
                  <a:cxn ang="0">
                    <a:pos x="T2" y="T3"/>
                  </a:cxn>
                  <a:cxn ang="0">
                    <a:pos x="T4" y="T5"/>
                  </a:cxn>
                  <a:cxn ang="0">
                    <a:pos x="T6" y="T7"/>
                  </a:cxn>
                  <a:cxn ang="0">
                    <a:pos x="T8" y="T9"/>
                  </a:cxn>
                  <a:cxn ang="0">
                    <a:pos x="T10" y="T11"/>
                  </a:cxn>
                </a:cxnLst>
                <a:rect l="0" t="0" r="r" b="b"/>
                <a:pathLst>
                  <a:path w="16" h="58">
                    <a:moveTo>
                      <a:pt x="16" y="8"/>
                    </a:moveTo>
                    <a:lnTo>
                      <a:pt x="16" y="58"/>
                    </a:lnTo>
                    <a:lnTo>
                      <a:pt x="0" y="58"/>
                    </a:lnTo>
                    <a:lnTo>
                      <a:pt x="0" y="8"/>
                    </a:lnTo>
                    <a:cubicBezTo>
                      <a:pt x="0" y="3"/>
                      <a:pt x="3" y="0"/>
                      <a:pt x="8" y="0"/>
                    </a:cubicBezTo>
                    <a:cubicBezTo>
                      <a:pt x="12" y="0"/>
                      <a:pt x="16" y="3"/>
                      <a:pt x="16"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1101"/>
              <p:cNvSpPr>
                <a:spLocks noEditPoints="1"/>
              </p:cNvSpPr>
              <p:nvPr/>
            </p:nvSpPr>
            <p:spPr bwMode="auto">
              <a:xfrm>
                <a:off x="2468721" y="3702719"/>
                <a:ext cx="55356" cy="55356"/>
              </a:xfrm>
              <a:custGeom>
                <a:avLst/>
                <a:gdLst>
                  <a:gd name="T0" fmla="*/ 49 w 99"/>
                  <a:gd name="T1" fmla="*/ 16 h 99"/>
                  <a:gd name="T2" fmla="*/ 16 w 99"/>
                  <a:gd name="T3" fmla="*/ 50 h 99"/>
                  <a:gd name="T4" fmla="*/ 49 w 99"/>
                  <a:gd name="T5" fmla="*/ 83 h 99"/>
                  <a:gd name="T6" fmla="*/ 83 w 99"/>
                  <a:gd name="T7" fmla="*/ 50 h 99"/>
                  <a:gd name="T8" fmla="*/ 49 w 99"/>
                  <a:gd name="T9" fmla="*/ 16 h 99"/>
                  <a:gd name="T10" fmla="*/ 49 w 99"/>
                  <a:gd name="T11" fmla="*/ 99 h 99"/>
                  <a:gd name="T12" fmla="*/ 0 w 99"/>
                  <a:gd name="T13" fmla="*/ 50 h 99"/>
                  <a:gd name="T14" fmla="*/ 49 w 99"/>
                  <a:gd name="T15" fmla="*/ 0 h 99"/>
                  <a:gd name="T16" fmla="*/ 99 w 99"/>
                  <a:gd name="T17" fmla="*/ 50 h 99"/>
                  <a:gd name="T18" fmla="*/ 49 w 99"/>
                  <a:gd name="T1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9">
                    <a:moveTo>
                      <a:pt x="49" y="16"/>
                    </a:moveTo>
                    <a:cubicBezTo>
                      <a:pt x="31" y="16"/>
                      <a:pt x="16" y="31"/>
                      <a:pt x="16" y="50"/>
                    </a:cubicBezTo>
                    <a:cubicBezTo>
                      <a:pt x="16" y="68"/>
                      <a:pt x="31" y="83"/>
                      <a:pt x="49" y="83"/>
                    </a:cubicBezTo>
                    <a:cubicBezTo>
                      <a:pt x="68" y="83"/>
                      <a:pt x="83" y="68"/>
                      <a:pt x="83" y="50"/>
                    </a:cubicBezTo>
                    <a:cubicBezTo>
                      <a:pt x="83" y="31"/>
                      <a:pt x="68" y="16"/>
                      <a:pt x="49" y="16"/>
                    </a:cubicBezTo>
                    <a:close/>
                    <a:moveTo>
                      <a:pt x="49" y="99"/>
                    </a:moveTo>
                    <a:cubicBezTo>
                      <a:pt x="22" y="99"/>
                      <a:pt x="0" y="77"/>
                      <a:pt x="0" y="50"/>
                    </a:cubicBezTo>
                    <a:cubicBezTo>
                      <a:pt x="0" y="22"/>
                      <a:pt x="22" y="0"/>
                      <a:pt x="49" y="0"/>
                    </a:cubicBezTo>
                    <a:cubicBezTo>
                      <a:pt x="77" y="0"/>
                      <a:pt x="99" y="22"/>
                      <a:pt x="99" y="50"/>
                    </a:cubicBezTo>
                    <a:cubicBezTo>
                      <a:pt x="99" y="77"/>
                      <a:pt x="77" y="99"/>
                      <a:pt x="49"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1102"/>
              <p:cNvSpPr>
                <a:spLocks/>
              </p:cNvSpPr>
              <p:nvPr/>
            </p:nvSpPr>
            <p:spPr bwMode="auto">
              <a:xfrm>
                <a:off x="2439197" y="3772837"/>
                <a:ext cx="114403" cy="66428"/>
              </a:xfrm>
              <a:custGeom>
                <a:avLst/>
                <a:gdLst>
                  <a:gd name="T0" fmla="*/ 191 w 191"/>
                  <a:gd name="T1" fmla="*/ 112 h 112"/>
                  <a:gd name="T2" fmla="*/ 175 w 191"/>
                  <a:gd name="T3" fmla="*/ 112 h 112"/>
                  <a:gd name="T4" fmla="*/ 175 w 191"/>
                  <a:gd name="T5" fmla="*/ 41 h 112"/>
                  <a:gd name="T6" fmla="*/ 149 w 191"/>
                  <a:gd name="T7" fmla="*/ 16 h 112"/>
                  <a:gd name="T8" fmla="*/ 42 w 191"/>
                  <a:gd name="T9" fmla="*/ 16 h 112"/>
                  <a:gd name="T10" fmla="*/ 16 w 191"/>
                  <a:gd name="T11" fmla="*/ 41 h 112"/>
                  <a:gd name="T12" fmla="*/ 16 w 191"/>
                  <a:gd name="T13" fmla="*/ 112 h 112"/>
                  <a:gd name="T14" fmla="*/ 0 w 191"/>
                  <a:gd name="T15" fmla="*/ 112 h 112"/>
                  <a:gd name="T16" fmla="*/ 0 w 191"/>
                  <a:gd name="T17" fmla="*/ 41 h 112"/>
                  <a:gd name="T18" fmla="*/ 42 w 191"/>
                  <a:gd name="T19" fmla="*/ 0 h 112"/>
                  <a:gd name="T20" fmla="*/ 149 w 191"/>
                  <a:gd name="T21" fmla="*/ 0 h 112"/>
                  <a:gd name="T22" fmla="*/ 191 w 191"/>
                  <a:gd name="T23" fmla="*/ 41 h 112"/>
                  <a:gd name="T24" fmla="*/ 191 w 191"/>
                  <a:gd name="T2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12">
                    <a:moveTo>
                      <a:pt x="191" y="112"/>
                    </a:moveTo>
                    <a:lnTo>
                      <a:pt x="175" y="112"/>
                    </a:lnTo>
                    <a:lnTo>
                      <a:pt x="175" y="41"/>
                    </a:lnTo>
                    <a:cubicBezTo>
                      <a:pt x="175" y="27"/>
                      <a:pt x="163" y="16"/>
                      <a:pt x="149" y="16"/>
                    </a:cubicBezTo>
                    <a:lnTo>
                      <a:pt x="42" y="16"/>
                    </a:lnTo>
                    <a:cubicBezTo>
                      <a:pt x="28" y="16"/>
                      <a:pt x="16" y="27"/>
                      <a:pt x="16" y="41"/>
                    </a:cubicBezTo>
                    <a:lnTo>
                      <a:pt x="16" y="112"/>
                    </a:lnTo>
                    <a:lnTo>
                      <a:pt x="0" y="112"/>
                    </a:lnTo>
                    <a:lnTo>
                      <a:pt x="0" y="41"/>
                    </a:lnTo>
                    <a:cubicBezTo>
                      <a:pt x="0" y="18"/>
                      <a:pt x="19" y="0"/>
                      <a:pt x="42" y="0"/>
                    </a:cubicBezTo>
                    <a:lnTo>
                      <a:pt x="149" y="0"/>
                    </a:lnTo>
                    <a:cubicBezTo>
                      <a:pt x="172" y="0"/>
                      <a:pt x="191" y="18"/>
                      <a:pt x="191" y="41"/>
                    </a:cubicBezTo>
                    <a:lnTo>
                      <a:pt x="191"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 name="Freeform 1104"/>
              <p:cNvSpPr>
                <a:spLocks noEditPoints="1"/>
              </p:cNvSpPr>
              <p:nvPr/>
            </p:nvSpPr>
            <p:spPr bwMode="auto">
              <a:xfrm>
                <a:off x="2365389" y="3846646"/>
                <a:ext cx="59047" cy="59047"/>
              </a:xfrm>
              <a:custGeom>
                <a:avLst/>
                <a:gdLst>
                  <a:gd name="T0" fmla="*/ 50 w 100"/>
                  <a:gd name="T1" fmla="*/ 16 h 99"/>
                  <a:gd name="T2" fmla="*/ 17 w 100"/>
                  <a:gd name="T3" fmla="*/ 49 h 99"/>
                  <a:gd name="T4" fmla="*/ 50 w 100"/>
                  <a:gd name="T5" fmla="*/ 83 h 99"/>
                  <a:gd name="T6" fmla="*/ 83 w 100"/>
                  <a:gd name="T7" fmla="*/ 49 h 99"/>
                  <a:gd name="T8" fmla="*/ 50 w 100"/>
                  <a:gd name="T9" fmla="*/ 16 h 99"/>
                  <a:gd name="T10" fmla="*/ 50 w 100"/>
                  <a:gd name="T11" fmla="*/ 99 h 99"/>
                  <a:gd name="T12" fmla="*/ 0 w 100"/>
                  <a:gd name="T13" fmla="*/ 49 h 99"/>
                  <a:gd name="T14" fmla="*/ 50 w 100"/>
                  <a:gd name="T15" fmla="*/ 0 h 99"/>
                  <a:gd name="T16" fmla="*/ 100 w 100"/>
                  <a:gd name="T17" fmla="*/ 49 h 99"/>
                  <a:gd name="T18" fmla="*/ 50 w 100"/>
                  <a:gd name="T1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99">
                    <a:moveTo>
                      <a:pt x="50" y="16"/>
                    </a:moveTo>
                    <a:cubicBezTo>
                      <a:pt x="32" y="16"/>
                      <a:pt x="17" y="31"/>
                      <a:pt x="17" y="49"/>
                    </a:cubicBezTo>
                    <a:cubicBezTo>
                      <a:pt x="17" y="68"/>
                      <a:pt x="32" y="83"/>
                      <a:pt x="50" y="83"/>
                    </a:cubicBezTo>
                    <a:cubicBezTo>
                      <a:pt x="68" y="83"/>
                      <a:pt x="83" y="68"/>
                      <a:pt x="83" y="49"/>
                    </a:cubicBezTo>
                    <a:cubicBezTo>
                      <a:pt x="83" y="31"/>
                      <a:pt x="68" y="16"/>
                      <a:pt x="50" y="16"/>
                    </a:cubicBezTo>
                    <a:close/>
                    <a:moveTo>
                      <a:pt x="50" y="99"/>
                    </a:moveTo>
                    <a:cubicBezTo>
                      <a:pt x="23" y="99"/>
                      <a:pt x="0" y="77"/>
                      <a:pt x="0" y="49"/>
                    </a:cubicBezTo>
                    <a:cubicBezTo>
                      <a:pt x="0" y="22"/>
                      <a:pt x="23" y="0"/>
                      <a:pt x="50" y="0"/>
                    </a:cubicBezTo>
                    <a:cubicBezTo>
                      <a:pt x="77" y="0"/>
                      <a:pt x="100" y="22"/>
                      <a:pt x="100" y="49"/>
                    </a:cubicBezTo>
                    <a:cubicBezTo>
                      <a:pt x="100" y="77"/>
                      <a:pt x="77" y="99"/>
                      <a:pt x="50"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1105"/>
              <p:cNvSpPr>
                <a:spLocks/>
              </p:cNvSpPr>
              <p:nvPr/>
            </p:nvSpPr>
            <p:spPr bwMode="auto">
              <a:xfrm>
                <a:off x="2335865" y="3920455"/>
                <a:ext cx="114403" cy="66428"/>
              </a:xfrm>
              <a:custGeom>
                <a:avLst/>
                <a:gdLst>
                  <a:gd name="T0" fmla="*/ 190 w 190"/>
                  <a:gd name="T1" fmla="*/ 113 h 113"/>
                  <a:gd name="T2" fmla="*/ 174 w 190"/>
                  <a:gd name="T3" fmla="*/ 113 h 113"/>
                  <a:gd name="T4" fmla="*/ 174 w 190"/>
                  <a:gd name="T5" fmla="*/ 42 h 113"/>
                  <a:gd name="T6" fmla="*/ 148 w 190"/>
                  <a:gd name="T7" fmla="*/ 16 h 113"/>
                  <a:gd name="T8" fmla="*/ 42 w 190"/>
                  <a:gd name="T9" fmla="*/ 16 h 113"/>
                  <a:gd name="T10" fmla="*/ 16 w 190"/>
                  <a:gd name="T11" fmla="*/ 42 h 113"/>
                  <a:gd name="T12" fmla="*/ 16 w 190"/>
                  <a:gd name="T13" fmla="*/ 113 h 113"/>
                  <a:gd name="T14" fmla="*/ 0 w 190"/>
                  <a:gd name="T15" fmla="*/ 113 h 113"/>
                  <a:gd name="T16" fmla="*/ 0 w 190"/>
                  <a:gd name="T17" fmla="*/ 42 h 113"/>
                  <a:gd name="T18" fmla="*/ 42 w 190"/>
                  <a:gd name="T19" fmla="*/ 0 h 113"/>
                  <a:gd name="T20" fmla="*/ 148 w 190"/>
                  <a:gd name="T21" fmla="*/ 0 h 113"/>
                  <a:gd name="T22" fmla="*/ 190 w 190"/>
                  <a:gd name="T23" fmla="*/ 42 h 113"/>
                  <a:gd name="T24" fmla="*/ 190 w 190"/>
                  <a:gd name="T2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13">
                    <a:moveTo>
                      <a:pt x="190" y="113"/>
                    </a:moveTo>
                    <a:lnTo>
                      <a:pt x="174" y="113"/>
                    </a:lnTo>
                    <a:lnTo>
                      <a:pt x="174" y="42"/>
                    </a:lnTo>
                    <a:cubicBezTo>
                      <a:pt x="174" y="28"/>
                      <a:pt x="163" y="16"/>
                      <a:pt x="148" y="16"/>
                    </a:cubicBezTo>
                    <a:lnTo>
                      <a:pt x="42" y="16"/>
                    </a:lnTo>
                    <a:cubicBezTo>
                      <a:pt x="27" y="16"/>
                      <a:pt x="16" y="28"/>
                      <a:pt x="16" y="42"/>
                    </a:cubicBezTo>
                    <a:lnTo>
                      <a:pt x="16" y="113"/>
                    </a:lnTo>
                    <a:lnTo>
                      <a:pt x="0" y="113"/>
                    </a:lnTo>
                    <a:lnTo>
                      <a:pt x="0" y="42"/>
                    </a:lnTo>
                    <a:cubicBezTo>
                      <a:pt x="0" y="19"/>
                      <a:pt x="19" y="0"/>
                      <a:pt x="42" y="0"/>
                    </a:cubicBezTo>
                    <a:lnTo>
                      <a:pt x="148" y="0"/>
                    </a:lnTo>
                    <a:cubicBezTo>
                      <a:pt x="171" y="0"/>
                      <a:pt x="190" y="19"/>
                      <a:pt x="190" y="42"/>
                    </a:cubicBezTo>
                    <a:lnTo>
                      <a:pt x="19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1106"/>
              <p:cNvSpPr>
                <a:spLocks/>
              </p:cNvSpPr>
              <p:nvPr/>
            </p:nvSpPr>
            <p:spPr bwMode="auto">
              <a:xfrm>
                <a:off x="2365389" y="3949978"/>
                <a:ext cx="7381" cy="36904"/>
              </a:xfrm>
              <a:custGeom>
                <a:avLst/>
                <a:gdLst>
                  <a:gd name="T0" fmla="*/ 16 w 16"/>
                  <a:gd name="T1" fmla="*/ 8 h 59"/>
                  <a:gd name="T2" fmla="*/ 16 w 16"/>
                  <a:gd name="T3" fmla="*/ 51 h 59"/>
                  <a:gd name="T4" fmla="*/ 8 w 16"/>
                  <a:gd name="T5" fmla="*/ 59 h 59"/>
                  <a:gd name="T6" fmla="*/ 0 w 16"/>
                  <a:gd name="T7" fmla="*/ 51 h 59"/>
                  <a:gd name="T8" fmla="*/ 0 w 16"/>
                  <a:gd name="T9" fmla="*/ 8 h 59"/>
                  <a:gd name="T10" fmla="*/ 8 w 16"/>
                  <a:gd name="T11" fmla="*/ 0 h 59"/>
                  <a:gd name="T12" fmla="*/ 16 w 16"/>
                  <a:gd name="T13" fmla="*/ 8 h 59"/>
                </a:gdLst>
                <a:ahLst/>
                <a:cxnLst>
                  <a:cxn ang="0">
                    <a:pos x="T0" y="T1"/>
                  </a:cxn>
                  <a:cxn ang="0">
                    <a:pos x="T2" y="T3"/>
                  </a:cxn>
                  <a:cxn ang="0">
                    <a:pos x="T4" y="T5"/>
                  </a:cxn>
                  <a:cxn ang="0">
                    <a:pos x="T6" y="T7"/>
                  </a:cxn>
                  <a:cxn ang="0">
                    <a:pos x="T8" y="T9"/>
                  </a:cxn>
                  <a:cxn ang="0">
                    <a:pos x="T10" y="T11"/>
                  </a:cxn>
                  <a:cxn ang="0">
                    <a:pos x="T12" y="T13"/>
                  </a:cxn>
                </a:cxnLst>
                <a:rect l="0" t="0" r="r" b="b"/>
                <a:pathLst>
                  <a:path w="16" h="59">
                    <a:moveTo>
                      <a:pt x="16" y="8"/>
                    </a:moveTo>
                    <a:lnTo>
                      <a:pt x="16" y="51"/>
                    </a:lnTo>
                    <a:cubicBezTo>
                      <a:pt x="16" y="55"/>
                      <a:pt x="13" y="59"/>
                      <a:pt x="8" y="59"/>
                    </a:cubicBezTo>
                    <a:cubicBezTo>
                      <a:pt x="4" y="59"/>
                      <a:pt x="0" y="55"/>
                      <a:pt x="0" y="51"/>
                    </a:cubicBezTo>
                    <a:lnTo>
                      <a:pt x="0" y="8"/>
                    </a:lnTo>
                    <a:cubicBezTo>
                      <a:pt x="0" y="4"/>
                      <a:pt x="4" y="0"/>
                      <a:pt x="8" y="0"/>
                    </a:cubicBezTo>
                    <a:cubicBezTo>
                      <a:pt x="13" y="0"/>
                      <a:pt x="16" y="4"/>
                      <a:pt x="16"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1107"/>
              <p:cNvSpPr>
                <a:spLocks/>
              </p:cNvSpPr>
              <p:nvPr/>
            </p:nvSpPr>
            <p:spPr bwMode="auto">
              <a:xfrm>
                <a:off x="2413364" y="3949978"/>
                <a:ext cx="11071" cy="36904"/>
              </a:xfrm>
              <a:custGeom>
                <a:avLst/>
                <a:gdLst>
                  <a:gd name="T0" fmla="*/ 16 w 16"/>
                  <a:gd name="T1" fmla="*/ 8 h 59"/>
                  <a:gd name="T2" fmla="*/ 16 w 16"/>
                  <a:gd name="T3" fmla="*/ 51 h 59"/>
                  <a:gd name="T4" fmla="*/ 8 w 16"/>
                  <a:gd name="T5" fmla="*/ 59 h 59"/>
                  <a:gd name="T6" fmla="*/ 0 w 16"/>
                  <a:gd name="T7" fmla="*/ 51 h 59"/>
                  <a:gd name="T8" fmla="*/ 0 w 16"/>
                  <a:gd name="T9" fmla="*/ 8 h 59"/>
                  <a:gd name="T10" fmla="*/ 8 w 16"/>
                  <a:gd name="T11" fmla="*/ 0 h 59"/>
                  <a:gd name="T12" fmla="*/ 16 w 16"/>
                  <a:gd name="T13" fmla="*/ 8 h 59"/>
                </a:gdLst>
                <a:ahLst/>
                <a:cxnLst>
                  <a:cxn ang="0">
                    <a:pos x="T0" y="T1"/>
                  </a:cxn>
                  <a:cxn ang="0">
                    <a:pos x="T2" y="T3"/>
                  </a:cxn>
                  <a:cxn ang="0">
                    <a:pos x="T4" y="T5"/>
                  </a:cxn>
                  <a:cxn ang="0">
                    <a:pos x="T6" y="T7"/>
                  </a:cxn>
                  <a:cxn ang="0">
                    <a:pos x="T8" y="T9"/>
                  </a:cxn>
                  <a:cxn ang="0">
                    <a:pos x="T10" y="T11"/>
                  </a:cxn>
                  <a:cxn ang="0">
                    <a:pos x="T12" y="T13"/>
                  </a:cxn>
                </a:cxnLst>
                <a:rect l="0" t="0" r="r" b="b"/>
                <a:pathLst>
                  <a:path w="16" h="59">
                    <a:moveTo>
                      <a:pt x="16" y="8"/>
                    </a:moveTo>
                    <a:lnTo>
                      <a:pt x="16" y="51"/>
                    </a:lnTo>
                    <a:cubicBezTo>
                      <a:pt x="16" y="55"/>
                      <a:pt x="12" y="59"/>
                      <a:pt x="8" y="59"/>
                    </a:cubicBezTo>
                    <a:cubicBezTo>
                      <a:pt x="3" y="59"/>
                      <a:pt x="0" y="55"/>
                      <a:pt x="0" y="51"/>
                    </a:cubicBezTo>
                    <a:lnTo>
                      <a:pt x="0" y="8"/>
                    </a:lnTo>
                    <a:cubicBezTo>
                      <a:pt x="0" y="4"/>
                      <a:pt x="3" y="0"/>
                      <a:pt x="8" y="0"/>
                    </a:cubicBezTo>
                    <a:cubicBezTo>
                      <a:pt x="12" y="0"/>
                      <a:pt x="16" y="4"/>
                      <a:pt x="16"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1108"/>
              <p:cNvSpPr>
                <a:spLocks/>
              </p:cNvSpPr>
              <p:nvPr/>
            </p:nvSpPr>
            <p:spPr bwMode="auto">
              <a:xfrm>
                <a:off x="2468721" y="3806051"/>
                <a:ext cx="7381" cy="33214"/>
              </a:xfrm>
              <a:custGeom>
                <a:avLst/>
                <a:gdLst>
                  <a:gd name="T0" fmla="*/ 16 w 16"/>
                  <a:gd name="T1" fmla="*/ 8 h 58"/>
                  <a:gd name="T2" fmla="*/ 16 w 16"/>
                  <a:gd name="T3" fmla="*/ 58 h 58"/>
                  <a:gd name="T4" fmla="*/ 0 w 16"/>
                  <a:gd name="T5" fmla="*/ 58 h 58"/>
                  <a:gd name="T6" fmla="*/ 0 w 16"/>
                  <a:gd name="T7" fmla="*/ 8 h 58"/>
                  <a:gd name="T8" fmla="*/ 8 w 16"/>
                  <a:gd name="T9" fmla="*/ 0 h 58"/>
                  <a:gd name="T10" fmla="*/ 16 w 16"/>
                  <a:gd name="T11" fmla="*/ 8 h 58"/>
                </a:gdLst>
                <a:ahLst/>
                <a:cxnLst>
                  <a:cxn ang="0">
                    <a:pos x="T0" y="T1"/>
                  </a:cxn>
                  <a:cxn ang="0">
                    <a:pos x="T2" y="T3"/>
                  </a:cxn>
                  <a:cxn ang="0">
                    <a:pos x="T4" y="T5"/>
                  </a:cxn>
                  <a:cxn ang="0">
                    <a:pos x="T6" y="T7"/>
                  </a:cxn>
                  <a:cxn ang="0">
                    <a:pos x="T8" y="T9"/>
                  </a:cxn>
                  <a:cxn ang="0">
                    <a:pos x="T10" y="T11"/>
                  </a:cxn>
                </a:cxnLst>
                <a:rect l="0" t="0" r="r" b="b"/>
                <a:pathLst>
                  <a:path w="16" h="58">
                    <a:moveTo>
                      <a:pt x="16" y="8"/>
                    </a:moveTo>
                    <a:lnTo>
                      <a:pt x="16" y="58"/>
                    </a:lnTo>
                    <a:lnTo>
                      <a:pt x="0" y="58"/>
                    </a:lnTo>
                    <a:lnTo>
                      <a:pt x="0" y="8"/>
                    </a:lnTo>
                    <a:cubicBezTo>
                      <a:pt x="0" y="3"/>
                      <a:pt x="3" y="0"/>
                      <a:pt x="8" y="0"/>
                    </a:cubicBezTo>
                    <a:cubicBezTo>
                      <a:pt x="12" y="0"/>
                      <a:pt x="16" y="3"/>
                      <a:pt x="16"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80" name="TextBox 79"/>
            <p:cNvSpPr txBox="1"/>
            <p:nvPr/>
          </p:nvSpPr>
          <p:spPr>
            <a:xfrm>
              <a:off x="6087566" y="4493833"/>
              <a:ext cx="735042" cy="15696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19050">
                    <a:solidFill>
                      <a:srgbClr val="7030A0"/>
                    </a:solidFill>
                  </a:ln>
                  <a:noFill/>
                  <a:effectLst/>
                  <a:uLnTx/>
                  <a:uFillTx/>
                  <a:latin typeface="Arial" panose="020B0604020202020204"/>
                  <a:ea typeface="+mn-ea"/>
                  <a:cs typeface="+mn-cs"/>
                </a:rPr>
                <a:t>5</a:t>
              </a:r>
            </a:p>
          </p:txBody>
        </p:sp>
      </p:grpSp>
      <p:grpSp>
        <p:nvGrpSpPr>
          <p:cNvPr id="7" name="Group 6">
            <a:extLst>
              <a:ext uri="{FF2B5EF4-FFF2-40B4-BE49-F238E27FC236}">
                <a16:creationId xmlns:a16="http://schemas.microsoft.com/office/drawing/2014/main" id="{4FA9448F-928F-40CB-B2AA-C5704C864BA9}"/>
              </a:ext>
            </a:extLst>
          </p:cNvPr>
          <p:cNvGrpSpPr/>
          <p:nvPr/>
        </p:nvGrpSpPr>
        <p:grpSpPr>
          <a:xfrm>
            <a:off x="1437057" y="1683098"/>
            <a:ext cx="2696420" cy="2160395"/>
            <a:chOff x="1437057" y="1683098"/>
            <a:chExt cx="2696420" cy="2160395"/>
          </a:xfrm>
        </p:grpSpPr>
        <p:grpSp>
          <p:nvGrpSpPr>
            <p:cNvPr id="2" name="Group 1"/>
            <p:cNvGrpSpPr/>
            <p:nvPr/>
          </p:nvGrpSpPr>
          <p:grpSpPr>
            <a:xfrm>
              <a:off x="2513419" y="1846052"/>
              <a:ext cx="825690" cy="825690"/>
              <a:chOff x="2125166" y="2081896"/>
              <a:chExt cx="552527" cy="552527"/>
            </a:xfrm>
          </p:grpSpPr>
          <p:sp>
            <p:nvSpPr>
              <p:cNvPr id="22" name="Oval 21">
                <a:extLst>
                  <a:ext uri="{FF2B5EF4-FFF2-40B4-BE49-F238E27FC236}">
                    <a16:creationId xmlns:a16="http://schemas.microsoft.com/office/drawing/2014/main" id="{F8B01689-25FF-FD42-83D9-73BF303845E1}"/>
                  </a:ext>
                </a:extLst>
              </p:cNvPr>
              <p:cNvSpPr/>
              <p:nvPr/>
            </p:nvSpPr>
            <p:spPr>
              <a:xfrm>
                <a:off x="2125166" y="2081896"/>
                <a:ext cx="552527" cy="552527"/>
              </a:xfrm>
              <a:prstGeom prst="ellipse">
                <a:avLst/>
              </a:prstGeom>
              <a:solidFill>
                <a:srgbClr val="111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Freeform 943"/>
              <p:cNvSpPr>
                <a:spLocks noEditPoints="1"/>
              </p:cNvSpPr>
              <p:nvPr/>
            </p:nvSpPr>
            <p:spPr bwMode="auto">
              <a:xfrm>
                <a:off x="2320193" y="2204097"/>
                <a:ext cx="55358" cy="55358"/>
              </a:xfrm>
              <a:custGeom>
                <a:avLst/>
                <a:gdLst>
                  <a:gd name="T0" fmla="*/ 48 w 96"/>
                  <a:gd name="T1" fmla="*/ 17 h 96"/>
                  <a:gd name="T2" fmla="*/ 17 w 96"/>
                  <a:gd name="T3" fmla="*/ 48 h 96"/>
                  <a:gd name="T4" fmla="*/ 48 w 96"/>
                  <a:gd name="T5" fmla="*/ 79 h 96"/>
                  <a:gd name="T6" fmla="*/ 79 w 96"/>
                  <a:gd name="T7" fmla="*/ 48 h 96"/>
                  <a:gd name="T8" fmla="*/ 48 w 96"/>
                  <a:gd name="T9" fmla="*/ 17 h 96"/>
                  <a:gd name="T10" fmla="*/ 48 w 96"/>
                  <a:gd name="T11" fmla="*/ 96 h 96"/>
                  <a:gd name="T12" fmla="*/ 0 w 96"/>
                  <a:gd name="T13" fmla="*/ 48 h 96"/>
                  <a:gd name="T14" fmla="*/ 48 w 96"/>
                  <a:gd name="T15" fmla="*/ 0 h 96"/>
                  <a:gd name="T16" fmla="*/ 96 w 96"/>
                  <a:gd name="T17" fmla="*/ 48 h 96"/>
                  <a:gd name="T18" fmla="*/ 48 w 96"/>
                  <a:gd name="T1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17"/>
                    </a:moveTo>
                    <a:cubicBezTo>
                      <a:pt x="31" y="17"/>
                      <a:pt x="17" y="31"/>
                      <a:pt x="17" y="48"/>
                    </a:cubicBezTo>
                    <a:cubicBezTo>
                      <a:pt x="17" y="65"/>
                      <a:pt x="31" y="79"/>
                      <a:pt x="48" y="79"/>
                    </a:cubicBezTo>
                    <a:cubicBezTo>
                      <a:pt x="65" y="79"/>
                      <a:pt x="79" y="65"/>
                      <a:pt x="79" y="48"/>
                    </a:cubicBezTo>
                    <a:cubicBezTo>
                      <a:pt x="79" y="31"/>
                      <a:pt x="65" y="17"/>
                      <a:pt x="48" y="17"/>
                    </a:cubicBezTo>
                    <a:close/>
                    <a:moveTo>
                      <a:pt x="48" y="96"/>
                    </a:moveTo>
                    <a:cubicBezTo>
                      <a:pt x="21" y="96"/>
                      <a:pt x="0" y="75"/>
                      <a:pt x="0" y="48"/>
                    </a:cubicBezTo>
                    <a:cubicBezTo>
                      <a:pt x="0" y="21"/>
                      <a:pt x="21" y="0"/>
                      <a:pt x="48" y="0"/>
                    </a:cubicBezTo>
                    <a:cubicBezTo>
                      <a:pt x="75" y="0"/>
                      <a:pt x="96" y="21"/>
                      <a:pt x="96" y="48"/>
                    </a:cubicBezTo>
                    <a:cubicBezTo>
                      <a:pt x="96" y="75"/>
                      <a:pt x="75" y="96"/>
                      <a:pt x="48"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944"/>
              <p:cNvSpPr>
                <a:spLocks noEditPoints="1"/>
              </p:cNvSpPr>
              <p:nvPr/>
            </p:nvSpPr>
            <p:spPr bwMode="auto">
              <a:xfrm>
                <a:off x="2194718" y="2263141"/>
                <a:ext cx="225117" cy="228806"/>
              </a:xfrm>
              <a:custGeom>
                <a:avLst/>
                <a:gdLst>
                  <a:gd name="T0" fmla="*/ 311 w 380"/>
                  <a:gd name="T1" fmla="*/ 57 h 387"/>
                  <a:gd name="T2" fmla="*/ 238 w 380"/>
                  <a:gd name="T3" fmla="*/ 0 h 387"/>
                  <a:gd name="T4" fmla="*/ 108 w 380"/>
                  <a:gd name="T5" fmla="*/ 17 h 387"/>
                  <a:gd name="T6" fmla="*/ 82 w 380"/>
                  <a:gd name="T7" fmla="*/ 140 h 387"/>
                  <a:gd name="T8" fmla="*/ 154 w 380"/>
                  <a:gd name="T9" fmla="*/ 63 h 387"/>
                  <a:gd name="T10" fmla="*/ 117 w 380"/>
                  <a:gd name="T11" fmla="*/ 236 h 387"/>
                  <a:gd name="T12" fmla="*/ 0 w 380"/>
                  <a:gd name="T13" fmla="*/ 267 h 387"/>
                  <a:gd name="T14" fmla="*/ 147 w 380"/>
                  <a:gd name="T15" fmla="*/ 299 h 387"/>
                  <a:gd name="T16" fmla="*/ 197 w 380"/>
                  <a:gd name="T17" fmla="*/ 226 h 387"/>
                  <a:gd name="T18" fmla="*/ 237 w 380"/>
                  <a:gd name="T19" fmla="*/ 237 h 387"/>
                  <a:gd name="T20" fmla="*/ 193 w 380"/>
                  <a:gd name="T21" fmla="*/ 202 h 387"/>
                  <a:gd name="T22" fmla="*/ 185 w 380"/>
                  <a:gd name="T23" fmla="*/ 208 h 387"/>
                  <a:gd name="T24" fmla="*/ 147 w 380"/>
                  <a:gd name="T25" fmla="*/ 281 h 387"/>
                  <a:gd name="T26" fmla="*/ 17 w 380"/>
                  <a:gd name="T27" fmla="*/ 267 h 387"/>
                  <a:gd name="T28" fmla="*/ 123 w 380"/>
                  <a:gd name="T29" fmla="*/ 253 h 387"/>
                  <a:gd name="T30" fmla="*/ 203 w 380"/>
                  <a:gd name="T31" fmla="*/ 57 h 387"/>
                  <a:gd name="T32" fmla="*/ 195 w 380"/>
                  <a:gd name="T33" fmla="*/ 46 h 387"/>
                  <a:gd name="T34" fmla="*/ 141 w 380"/>
                  <a:gd name="T35" fmla="*/ 51 h 387"/>
                  <a:gd name="T36" fmla="*/ 91 w 380"/>
                  <a:gd name="T37" fmla="*/ 125 h 387"/>
                  <a:gd name="T38" fmla="*/ 123 w 380"/>
                  <a:gd name="T39" fmla="*/ 25 h 387"/>
                  <a:gd name="T40" fmla="*/ 238 w 380"/>
                  <a:gd name="T41" fmla="*/ 18 h 387"/>
                  <a:gd name="T42" fmla="*/ 303 w 380"/>
                  <a:gd name="T43" fmla="*/ 74 h 387"/>
                  <a:gd name="T44" fmla="*/ 336 w 380"/>
                  <a:gd name="T45" fmla="*/ 319 h 387"/>
                  <a:gd name="T46" fmla="*/ 329 w 380"/>
                  <a:gd name="T47" fmla="*/ 351 h 387"/>
                  <a:gd name="T48" fmla="*/ 303 w 380"/>
                  <a:gd name="T49" fmla="*/ 360 h 387"/>
                  <a:gd name="T50" fmla="*/ 270 w 380"/>
                  <a:gd name="T51" fmla="*/ 319 h 387"/>
                  <a:gd name="T52" fmla="*/ 316 w 380"/>
                  <a:gd name="T53" fmla="*/ 387 h 387"/>
                  <a:gd name="T54" fmla="*/ 345 w 380"/>
                  <a:gd name="T55" fmla="*/ 345 h 387"/>
                  <a:gd name="T56" fmla="*/ 241 w 380"/>
                  <a:gd name="T57" fmla="*/ 170 h 387"/>
                  <a:gd name="T58" fmla="*/ 291 w 380"/>
                  <a:gd name="T59" fmla="*/ 133 h 387"/>
                  <a:gd name="T60" fmla="*/ 290 w 380"/>
                  <a:gd name="T61" fmla="*/ 128 h 387"/>
                  <a:gd name="T62" fmla="*/ 271 w 380"/>
                  <a:gd name="T63" fmla="*/ 80 h 387"/>
                  <a:gd name="T64" fmla="*/ 256 w 380"/>
                  <a:gd name="T65" fmla="*/ 82 h 387"/>
                  <a:gd name="T66" fmla="*/ 225 w 380"/>
                  <a:gd name="T67" fmla="*/ 179 h 387"/>
                  <a:gd name="T68" fmla="*/ 303 w 380"/>
                  <a:gd name="T69" fmla="*/ 225 h 387"/>
                  <a:gd name="T70" fmla="*/ 379 w 380"/>
                  <a:gd name="T71" fmla="*/ 133 h 387"/>
                  <a:gd name="T72" fmla="*/ 380 w 380"/>
                  <a:gd name="T73" fmla="*/ 13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0" h="387">
                    <a:moveTo>
                      <a:pt x="303" y="74"/>
                    </a:moveTo>
                    <a:lnTo>
                      <a:pt x="311" y="57"/>
                    </a:lnTo>
                    <a:lnTo>
                      <a:pt x="286" y="24"/>
                    </a:lnTo>
                    <a:cubicBezTo>
                      <a:pt x="275" y="9"/>
                      <a:pt x="257" y="0"/>
                      <a:pt x="238" y="0"/>
                    </a:cubicBezTo>
                    <a:lnTo>
                      <a:pt x="136" y="0"/>
                    </a:lnTo>
                    <a:cubicBezTo>
                      <a:pt x="124" y="0"/>
                      <a:pt x="114" y="6"/>
                      <a:pt x="108" y="17"/>
                    </a:cubicBezTo>
                    <a:lnTo>
                      <a:pt x="71" y="97"/>
                    </a:lnTo>
                    <a:cubicBezTo>
                      <a:pt x="62" y="112"/>
                      <a:pt x="67" y="131"/>
                      <a:pt x="82" y="140"/>
                    </a:cubicBezTo>
                    <a:cubicBezTo>
                      <a:pt x="97" y="148"/>
                      <a:pt x="117" y="143"/>
                      <a:pt x="125" y="127"/>
                    </a:cubicBezTo>
                    <a:lnTo>
                      <a:pt x="154" y="63"/>
                    </a:lnTo>
                    <a:lnTo>
                      <a:pt x="183" y="63"/>
                    </a:lnTo>
                    <a:lnTo>
                      <a:pt x="117" y="236"/>
                    </a:lnTo>
                    <a:lnTo>
                      <a:pt x="31" y="236"/>
                    </a:lnTo>
                    <a:cubicBezTo>
                      <a:pt x="14" y="236"/>
                      <a:pt x="0" y="250"/>
                      <a:pt x="0" y="267"/>
                    </a:cubicBezTo>
                    <a:cubicBezTo>
                      <a:pt x="0" y="284"/>
                      <a:pt x="14" y="299"/>
                      <a:pt x="31" y="299"/>
                    </a:cubicBezTo>
                    <a:lnTo>
                      <a:pt x="147" y="299"/>
                    </a:lnTo>
                    <a:cubicBezTo>
                      <a:pt x="160" y="299"/>
                      <a:pt x="172" y="290"/>
                      <a:pt x="176" y="278"/>
                    </a:cubicBezTo>
                    <a:lnTo>
                      <a:pt x="197" y="226"/>
                    </a:lnTo>
                    <a:lnTo>
                      <a:pt x="226" y="251"/>
                    </a:lnTo>
                    <a:cubicBezTo>
                      <a:pt x="229" y="245"/>
                      <a:pt x="232" y="241"/>
                      <a:pt x="237" y="237"/>
                    </a:cubicBezTo>
                    <a:lnTo>
                      <a:pt x="199" y="205"/>
                    </a:lnTo>
                    <a:cubicBezTo>
                      <a:pt x="197" y="203"/>
                      <a:pt x="195" y="202"/>
                      <a:pt x="193" y="202"/>
                    </a:cubicBezTo>
                    <a:cubicBezTo>
                      <a:pt x="192" y="202"/>
                      <a:pt x="192" y="203"/>
                      <a:pt x="191" y="203"/>
                    </a:cubicBezTo>
                    <a:cubicBezTo>
                      <a:pt x="188" y="203"/>
                      <a:pt x="186" y="205"/>
                      <a:pt x="185" y="208"/>
                    </a:cubicBezTo>
                    <a:lnTo>
                      <a:pt x="160" y="272"/>
                    </a:lnTo>
                    <a:cubicBezTo>
                      <a:pt x="158" y="278"/>
                      <a:pt x="153" y="281"/>
                      <a:pt x="147" y="281"/>
                    </a:cubicBezTo>
                    <a:lnTo>
                      <a:pt x="31" y="281"/>
                    </a:lnTo>
                    <a:cubicBezTo>
                      <a:pt x="23" y="281"/>
                      <a:pt x="17" y="275"/>
                      <a:pt x="17" y="267"/>
                    </a:cubicBezTo>
                    <a:cubicBezTo>
                      <a:pt x="17" y="259"/>
                      <a:pt x="23" y="253"/>
                      <a:pt x="31" y="253"/>
                    </a:cubicBezTo>
                    <a:lnTo>
                      <a:pt x="123" y="253"/>
                    </a:lnTo>
                    <a:cubicBezTo>
                      <a:pt x="127" y="253"/>
                      <a:pt x="130" y="251"/>
                      <a:pt x="131" y="248"/>
                    </a:cubicBezTo>
                    <a:lnTo>
                      <a:pt x="203" y="57"/>
                    </a:lnTo>
                    <a:cubicBezTo>
                      <a:pt x="204" y="55"/>
                      <a:pt x="204" y="52"/>
                      <a:pt x="202" y="49"/>
                    </a:cubicBezTo>
                    <a:cubicBezTo>
                      <a:pt x="201" y="47"/>
                      <a:pt x="198" y="46"/>
                      <a:pt x="195" y="46"/>
                    </a:cubicBezTo>
                    <a:lnTo>
                      <a:pt x="149" y="46"/>
                    </a:lnTo>
                    <a:cubicBezTo>
                      <a:pt x="146" y="46"/>
                      <a:pt x="142" y="48"/>
                      <a:pt x="141" y="51"/>
                    </a:cubicBezTo>
                    <a:lnTo>
                      <a:pt x="110" y="120"/>
                    </a:lnTo>
                    <a:cubicBezTo>
                      <a:pt x="106" y="126"/>
                      <a:pt x="97" y="129"/>
                      <a:pt x="91" y="125"/>
                    </a:cubicBezTo>
                    <a:cubicBezTo>
                      <a:pt x="84" y="121"/>
                      <a:pt x="82" y="112"/>
                      <a:pt x="86" y="105"/>
                    </a:cubicBezTo>
                    <a:lnTo>
                      <a:pt x="123" y="25"/>
                    </a:lnTo>
                    <a:cubicBezTo>
                      <a:pt x="126" y="20"/>
                      <a:pt x="131" y="18"/>
                      <a:pt x="136" y="18"/>
                    </a:cubicBezTo>
                    <a:lnTo>
                      <a:pt x="238" y="18"/>
                    </a:lnTo>
                    <a:cubicBezTo>
                      <a:pt x="252" y="18"/>
                      <a:pt x="264" y="24"/>
                      <a:pt x="272" y="34"/>
                    </a:cubicBezTo>
                    <a:lnTo>
                      <a:pt x="303" y="74"/>
                    </a:lnTo>
                    <a:close/>
                    <a:moveTo>
                      <a:pt x="345" y="345"/>
                    </a:moveTo>
                    <a:lnTo>
                      <a:pt x="336" y="319"/>
                    </a:lnTo>
                    <a:lnTo>
                      <a:pt x="318" y="319"/>
                    </a:lnTo>
                    <a:lnTo>
                      <a:pt x="329" y="351"/>
                    </a:lnTo>
                    <a:cubicBezTo>
                      <a:pt x="332" y="358"/>
                      <a:pt x="328" y="366"/>
                      <a:pt x="320" y="369"/>
                    </a:cubicBezTo>
                    <a:cubicBezTo>
                      <a:pt x="313" y="371"/>
                      <a:pt x="305" y="367"/>
                      <a:pt x="303" y="360"/>
                    </a:cubicBezTo>
                    <a:lnTo>
                      <a:pt x="288" y="319"/>
                    </a:lnTo>
                    <a:lnTo>
                      <a:pt x="270" y="319"/>
                    </a:lnTo>
                    <a:lnTo>
                      <a:pt x="286" y="366"/>
                    </a:lnTo>
                    <a:cubicBezTo>
                      <a:pt x="291" y="378"/>
                      <a:pt x="303" y="387"/>
                      <a:pt x="316" y="387"/>
                    </a:cubicBezTo>
                    <a:cubicBezTo>
                      <a:pt x="319" y="387"/>
                      <a:pt x="323" y="386"/>
                      <a:pt x="326" y="385"/>
                    </a:cubicBezTo>
                    <a:cubicBezTo>
                      <a:pt x="342" y="379"/>
                      <a:pt x="351" y="361"/>
                      <a:pt x="345" y="345"/>
                    </a:cubicBezTo>
                    <a:close/>
                    <a:moveTo>
                      <a:pt x="297" y="219"/>
                    </a:moveTo>
                    <a:lnTo>
                      <a:pt x="241" y="170"/>
                    </a:lnTo>
                    <a:lnTo>
                      <a:pt x="267" y="102"/>
                    </a:lnTo>
                    <a:lnTo>
                      <a:pt x="291" y="133"/>
                    </a:lnTo>
                    <a:lnTo>
                      <a:pt x="293" y="136"/>
                    </a:lnTo>
                    <a:cubicBezTo>
                      <a:pt x="291" y="133"/>
                      <a:pt x="290" y="131"/>
                      <a:pt x="290" y="128"/>
                    </a:cubicBezTo>
                    <a:cubicBezTo>
                      <a:pt x="288" y="120"/>
                      <a:pt x="288" y="112"/>
                      <a:pt x="290" y="104"/>
                    </a:cubicBezTo>
                    <a:lnTo>
                      <a:pt x="271" y="80"/>
                    </a:lnTo>
                    <a:cubicBezTo>
                      <a:pt x="269" y="77"/>
                      <a:pt x="266" y="76"/>
                      <a:pt x="263" y="76"/>
                    </a:cubicBezTo>
                    <a:cubicBezTo>
                      <a:pt x="260" y="77"/>
                      <a:pt x="258" y="79"/>
                      <a:pt x="256" y="82"/>
                    </a:cubicBezTo>
                    <a:lnTo>
                      <a:pt x="223" y="170"/>
                    </a:lnTo>
                    <a:cubicBezTo>
                      <a:pt x="222" y="173"/>
                      <a:pt x="223" y="177"/>
                      <a:pt x="225" y="179"/>
                    </a:cubicBezTo>
                    <a:lnTo>
                      <a:pt x="278" y="225"/>
                    </a:lnTo>
                    <a:lnTo>
                      <a:pt x="303" y="225"/>
                    </a:lnTo>
                    <a:cubicBezTo>
                      <a:pt x="301" y="223"/>
                      <a:pt x="299" y="221"/>
                      <a:pt x="297" y="219"/>
                    </a:cubicBezTo>
                    <a:close/>
                    <a:moveTo>
                      <a:pt x="379" y="133"/>
                    </a:moveTo>
                    <a:lnTo>
                      <a:pt x="379" y="133"/>
                    </a:lnTo>
                    <a:lnTo>
                      <a:pt x="380" y="130"/>
                    </a:lnTo>
                    <a:lnTo>
                      <a:pt x="379" y="1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945"/>
              <p:cNvSpPr>
                <a:spLocks noEditPoints="1"/>
              </p:cNvSpPr>
              <p:nvPr/>
            </p:nvSpPr>
            <p:spPr bwMode="auto">
              <a:xfrm>
                <a:off x="2334955" y="2263141"/>
                <a:ext cx="254641" cy="232498"/>
              </a:xfrm>
              <a:custGeom>
                <a:avLst/>
                <a:gdLst>
                  <a:gd name="T0" fmla="*/ 202 w 428"/>
                  <a:gd name="T1" fmla="*/ 207 h 391"/>
                  <a:gd name="T2" fmla="*/ 274 w 428"/>
                  <a:gd name="T3" fmla="*/ 271 h 391"/>
                  <a:gd name="T4" fmla="*/ 325 w 428"/>
                  <a:gd name="T5" fmla="*/ 373 h 391"/>
                  <a:gd name="T6" fmla="*/ 294 w 428"/>
                  <a:gd name="T7" fmla="*/ 240 h 391"/>
                  <a:gd name="T8" fmla="*/ 229 w 428"/>
                  <a:gd name="T9" fmla="*/ 181 h 391"/>
                  <a:gd name="T10" fmla="*/ 260 w 428"/>
                  <a:gd name="T11" fmla="*/ 82 h 391"/>
                  <a:gd name="T12" fmla="*/ 275 w 428"/>
                  <a:gd name="T13" fmla="*/ 80 h 391"/>
                  <a:gd name="T14" fmla="*/ 323 w 428"/>
                  <a:gd name="T15" fmla="*/ 129 h 391"/>
                  <a:gd name="T16" fmla="*/ 410 w 428"/>
                  <a:gd name="T17" fmla="*/ 98 h 391"/>
                  <a:gd name="T18" fmla="*/ 393 w 428"/>
                  <a:gd name="T19" fmla="*/ 85 h 391"/>
                  <a:gd name="T20" fmla="*/ 322 w 428"/>
                  <a:gd name="T21" fmla="*/ 95 h 391"/>
                  <a:gd name="T22" fmla="*/ 242 w 428"/>
                  <a:gd name="T23" fmla="*/ 17 h 391"/>
                  <a:gd name="T24" fmla="*/ 125 w 428"/>
                  <a:gd name="T25" fmla="*/ 24 h 391"/>
                  <a:gd name="T26" fmla="*/ 85 w 428"/>
                  <a:gd name="T27" fmla="*/ 117 h 391"/>
                  <a:gd name="T28" fmla="*/ 112 w 428"/>
                  <a:gd name="T29" fmla="*/ 121 h 391"/>
                  <a:gd name="T30" fmla="*/ 151 w 428"/>
                  <a:gd name="T31" fmla="*/ 46 h 391"/>
                  <a:gd name="T32" fmla="*/ 205 w 428"/>
                  <a:gd name="T33" fmla="*/ 50 h 391"/>
                  <a:gd name="T34" fmla="*/ 133 w 428"/>
                  <a:gd name="T35" fmla="*/ 250 h 391"/>
                  <a:gd name="T36" fmla="*/ 32 w 428"/>
                  <a:gd name="T37" fmla="*/ 256 h 391"/>
                  <a:gd name="T38" fmla="*/ 32 w 428"/>
                  <a:gd name="T39" fmla="*/ 285 h 391"/>
                  <a:gd name="T40" fmla="*/ 163 w 428"/>
                  <a:gd name="T41" fmla="*/ 275 h 391"/>
                  <a:gd name="T42" fmla="*/ 194 w 428"/>
                  <a:gd name="T43" fmla="*/ 205 h 391"/>
                  <a:gd name="T44" fmla="*/ 320 w 428"/>
                  <a:gd name="T45" fmla="*/ 391 h 391"/>
                  <a:gd name="T46" fmla="*/ 259 w 428"/>
                  <a:gd name="T47" fmla="*/ 278 h 391"/>
                  <a:gd name="T48" fmla="*/ 179 w 428"/>
                  <a:gd name="T49" fmla="*/ 282 h 391"/>
                  <a:gd name="T50" fmla="*/ 32 w 428"/>
                  <a:gd name="T51" fmla="*/ 302 h 391"/>
                  <a:gd name="T52" fmla="*/ 32 w 428"/>
                  <a:gd name="T53" fmla="*/ 239 h 391"/>
                  <a:gd name="T54" fmla="*/ 185 w 428"/>
                  <a:gd name="T55" fmla="*/ 63 h 391"/>
                  <a:gd name="T56" fmla="*/ 127 w 428"/>
                  <a:gd name="T57" fmla="*/ 128 h 391"/>
                  <a:gd name="T58" fmla="*/ 69 w 428"/>
                  <a:gd name="T59" fmla="*/ 122 h 391"/>
                  <a:gd name="T60" fmla="*/ 110 w 428"/>
                  <a:gd name="T61" fmla="*/ 16 h 391"/>
                  <a:gd name="T62" fmla="*/ 242 w 428"/>
                  <a:gd name="T63" fmla="*/ 0 h 391"/>
                  <a:gd name="T64" fmla="*/ 333 w 428"/>
                  <a:gd name="T65" fmla="*/ 80 h 391"/>
                  <a:gd name="T66" fmla="*/ 415 w 428"/>
                  <a:gd name="T67" fmla="*/ 74 h 391"/>
                  <a:gd name="T68" fmla="*/ 401 w 428"/>
                  <a:gd name="T69" fmla="*/ 130 h 391"/>
                  <a:gd name="T70" fmla="*/ 295 w 428"/>
                  <a:gd name="T71" fmla="*/ 134 h 391"/>
                  <a:gd name="T72" fmla="*/ 244 w 428"/>
                  <a:gd name="T73" fmla="*/ 172 h 391"/>
                  <a:gd name="T74" fmla="*/ 310 w 428"/>
                  <a:gd name="T75" fmla="*/ 235 h 391"/>
                  <a:gd name="T76" fmla="*/ 331 w 428"/>
                  <a:gd name="T77" fmla="*/ 39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8" h="391">
                    <a:moveTo>
                      <a:pt x="196" y="205"/>
                    </a:moveTo>
                    <a:cubicBezTo>
                      <a:pt x="198" y="205"/>
                      <a:pt x="200" y="206"/>
                      <a:pt x="202" y="207"/>
                    </a:cubicBezTo>
                    <a:lnTo>
                      <a:pt x="271" y="267"/>
                    </a:lnTo>
                    <a:cubicBezTo>
                      <a:pt x="273" y="268"/>
                      <a:pt x="273" y="269"/>
                      <a:pt x="274" y="271"/>
                    </a:cubicBezTo>
                    <a:lnTo>
                      <a:pt x="307" y="365"/>
                    </a:lnTo>
                    <a:cubicBezTo>
                      <a:pt x="309" y="372"/>
                      <a:pt x="318" y="376"/>
                      <a:pt x="325" y="373"/>
                    </a:cubicBezTo>
                    <a:cubicBezTo>
                      <a:pt x="333" y="371"/>
                      <a:pt x="337" y="363"/>
                      <a:pt x="334" y="355"/>
                    </a:cubicBezTo>
                    <a:lnTo>
                      <a:pt x="294" y="240"/>
                    </a:lnTo>
                    <a:cubicBezTo>
                      <a:pt x="293" y="238"/>
                      <a:pt x="292" y="236"/>
                      <a:pt x="290" y="234"/>
                    </a:cubicBezTo>
                    <a:lnTo>
                      <a:pt x="229" y="181"/>
                    </a:lnTo>
                    <a:cubicBezTo>
                      <a:pt x="226" y="179"/>
                      <a:pt x="225" y="175"/>
                      <a:pt x="226" y="172"/>
                    </a:cubicBezTo>
                    <a:lnTo>
                      <a:pt x="260" y="82"/>
                    </a:lnTo>
                    <a:cubicBezTo>
                      <a:pt x="261" y="79"/>
                      <a:pt x="264" y="77"/>
                      <a:pt x="267" y="77"/>
                    </a:cubicBezTo>
                    <a:cubicBezTo>
                      <a:pt x="270" y="76"/>
                      <a:pt x="273" y="78"/>
                      <a:pt x="275" y="80"/>
                    </a:cubicBezTo>
                    <a:lnTo>
                      <a:pt x="308" y="124"/>
                    </a:lnTo>
                    <a:cubicBezTo>
                      <a:pt x="312" y="128"/>
                      <a:pt x="318" y="130"/>
                      <a:pt x="323" y="129"/>
                    </a:cubicBezTo>
                    <a:lnTo>
                      <a:pt x="397" y="113"/>
                    </a:lnTo>
                    <a:cubicBezTo>
                      <a:pt x="405" y="112"/>
                      <a:pt x="410" y="105"/>
                      <a:pt x="410" y="98"/>
                    </a:cubicBezTo>
                    <a:cubicBezTo>
                      <a:pt x="410" y="94"/>
                      <a:pt x="408" y="90"/>
                      <a:pt x="404" y="88"/>
                    </a:cubicBezTo>
                    <a:cubicBezTo>
                      <a:pt x="401" y="85"/>
                      <a:pt x="397" y="84"/>
                      <a:pt x="393" y="85"/>
                    </a:cubicBezTo>
                    <a:lnTo>
                      <a:pt x="331" y="98"/>
                    </a:lnTo>
                    <a:cubicBezTo>
                      <a:pt x="328" y="99"/>
                      <a:pt x="325" y="98"/>
                      <a:pt x="322" y="95"/>
                    </a:cubicBezTo>
                    <a:lnTo>
                      <a:pt x="276" y="34"/>
                    </a:lnTo>
                    <a:cubicBezTo>
                      <a:pt x="268" y="23"/>
                      <a:pt x="255" y="17"/>
                      <a:pt x="242" y="17"/>
                    </a:cubicBezTo>
                    <a:lnTo>
                      <a:pt x="138" y="17"/>
                    </a:lnTo>
                    <a:cubicBezTo>
                      <a:pt x="132" y="17"/>
                      <a:pt x="128" y="20"/>
                      <a:pt x="125" y="24"/>
                    </a:cubicBezTo>
                    <a:lnTo>
                      <a:pt x="87" y="106"/>
                    </a:lnTo>
                    <a:cubicBezTo>
                      <a:pt x="85" y="110"/>
                      <a:pt x="84" y="114"/>
                      <a:pt x="85" y="117"/>
                    </a:cubicBezTo>
                    <a:cubicBezTo>
                      <a:pt x="86" y="121"/>
                      <a:pt x="89" y="124"/>
                      <a:pt x="92" y="126"/>
                    </a:cubicBezTo>
                    <a:cubicBezTo>
                      <a:pt x="99" y="130"/>
                      <a:pt x="108" y="127"/>
                      <a:pt x="112" y="121"/>
                    </a:cubicBezTo>
                    <a:lnTo>
                      <a:pt x="143" y="51"/>
                    </a:lnTo>
                    <a:cubicBezTo>
                      <a:pt x="145" y="48"/>
                      <a:pt x="148" y="46"/>
                      <a:pt x="151" y="46"/>
                    </a:cubicBezTo>
                    <a:lnTo>
                      <a:pt x="198" y="46"/>
                    </a:lnTo>
                    <a:cubicBezTo>
                      <a:pt x="201" y="46"/>
                      <a:pt x="203" y="47"/>
                      <a:pt x="205" y="50"/>
                    </a:cubicBezTo>
                    <a:cubicBezTo>
                      <a:pt x="207" y="52"/>
                      <a:pt x="207" y="55"/>
                      <a:pt x="206" y="57"/>
                    </a:cubicBezTo>
                    <a:lnTo>
                      <a:pt x="133" y="250"/>
                    </a:lnTo>
                    <a:cubicBezTo>
                      <a:pt x="132" y="254"/>
                      <a:pt x="128" y="256"/>
                      <a:pt x="125" y="256"/>
                    </a:cubicBezTo>
                    <a:lnTo>
                      <a:pt x="32" y="256"/>
                    </a:lnTo>
                    <a:cubicBezTo>
                      <a:pt x="24" y="256"/>
                      <a:pt x="17" y="262"/>
                      <a:pt x="17" y="270"/>
                    </a:cubicBezTo>
                    <a:cubicBezTo>
                      <a:pt x="17" y="278"/>
                      <a:pt x="24" y="285"/>
                      <a:pt x="32" y="285"/>
                    </a:cubicBezTo>
                    <a:lnTo>
                      <a:pt x="149" y="285"/>
                    </a:lnTo>
                    <a:cubicBezTo>
                      <a:pt x="155" y="285"/>
                      <a:pt x="161" y="281"/>
                      <a:pt x="163" y="275"/>
                    </a:cubicBezTo>
                    <a:lnTo>
                      <a:pt x="188" y="210"/>
                    </a:lnTo>
                    <a:cubicBezTo>
                      <a:pt x="189" y="208"/>
                      <a:pt x="191" y="206"/>
                      <a:pt x="194" y="205"/>
                    </a:cubicBezTo>
                    <a:cubicBezTo>
                      <a:pt x="195" y="205"/>
                      <a:pt x="195" y="205"/>
                      <a:pt x="196" y="205"/>
                    </a:cubicBezTo>
                    <a:close/>
                    <a:moveTo>
                      <a:pt x="320" y="391"/>
                    </a:moveTo>
                    <a:cubicBezTo>
                      <a:pt x="307" y="391"/>
                      <a:pt x="295" y="383"/>
                      <a:pt x="290" y="370"/>
                    </a:cubicBezTo>
                    <a:lnTo>
                      <a:pt x="259" y="278"/>
                    </a:lnTo>
                    <a:lnTo>
                      <a:pt x="200" y="228"/>
                    </a:lnTo>
                    <a:lnTo>
                      <a:pt x="179" y="282"/>
                    </a:lnTo>
                    <a:cubicBezTo>
                      <a:pt x="174" y="294"/>
                      <a:pt x="162" y="302"/>
                      <a:pt x="149" y="302"/>
                    </a:cubicBezTo>
                    <a:lnTo>
                      <a:pt x="32" y="302"/>
                    </a:lnTo>
                    <a:cubicBezTo>
                      <a:pt x="14" y="302"/>
                      <a:pt x="0" y="288"/>
                      <a:pt x="0" y="270"/>
                    </a:cubicBezTo>
                    <a:cubicBezTo>
                      <a:pt x="0" y="253"/>
                      <a:pt x="14" y="239"/>
                      <a:pt x="32" y="239"/>
                    </a:cubicBezTo>
                    <a:lnTo>
                      <a:pt x="119" y="239"/>
                    </a:lnTo>
                    <a:lnTo>
                      <a:pt x="185" y="63"/>
                    </a:lnTo>
                    <a:lnTo>
                      <a:pt x="157" y="63"/>
                    </a:lnTo>
                    <a:lnTo>
                      <a:pt x="127" y="128"/>
                    </a:lnTo>
                    <a:cubicBezTo>
                      <a:pt x="118" y="144"/>
                      <a:pt x="98" y="149"/>
                      <a:pt x="84" y="141"/>
                    </a:cubicBezTo>
                    <a:cubicBezTo>
                      <a:pt x="76" y="137"/>
                      <a:pt x="71" y="130"/>
                      <a:pt x="69" y="122"/>
                    </a:cubicBezTo>
                    <a:cubicBezTo>
                      <a:pt x="66" y="114"/>
                      <a:pt x="68" y="105"/>
                      <a:pt x="72" y="98"/>
                    </a:cubicBezTo>
                    <a:lnTo>
                      <a:pt x="110" y="16"/>
                    </a:lnTo>
                    <a:cubicBezTo>
                      <a:pt x="116" y="6"/>
                      <a:pt x="126" y="0"/>
                      <a:pt x="138" y="0"/>
                    </a:cubicBezTo>
                    <a:lnTo>
                      <a:pt x="242" y="0"/>
                    </a:lnTo>
                    <a:cubicBezTo>
                      <a:pt x="261" y="0"/>
                      <a:pt x="279" y="9"/>
                      <a:pt x="290" y="24"/>
                    </a:cubicBezTo>
                    <a:lnTo>
                      <a:pt x="333" y="80"/>
                    </a:lnTo>
                    <a:lnTo>
                      <a:pt x="389" y="68"/>
                    </a:lnTo>
                    <a:cubicBezTo>
                      <a:pt x="398" y="66"/>
                      <a:pt x="407" y="68"/>
                      <a:pt x="415" y="74"/>
                    </a:cubicBezTo>
                    <a:cubicBezTo>
                      <a:pt x="422" y="80"/>
                      <a:pt x="427" y="88"/>
                      <a:pt x="427" y="97"/>
                    </a:cubicBezTo>
                    <a:cubicBezTo>
                      <a:pt x="428" y="113"/>
                      <a:pt x="417" y="127"/>
                      <a:pt x="401" y="130"/>
                    </a:cubicBezTo>
                    <a:lnTo>
                      <a:pt x="327" y="146"/>
                    </a:lnTo>
                    <a:cubicBezTo>
                      <a:pt x="315" y="149"/>
                      <a:pt x="302" y="144"/>
                      <a:pt x="295" y="134"/>
                    </a:cubicBezTo>
                    <a:lnTo>
                      <a:pt x="271" y="103"/>
                    </a:lnTo>
                    <a:lnTo>
                      <a:pt x="244" y="172"/>
                    </a:lnTo>
                    <a:lnTo>
                      <a:pt x="301" y="221"/>
                    </a:lnTo>
                    <a:cubicBezTo>
                      <a:pt x="305" y="225"/>
                      <a:pt x="308" y="229"/>
                      <a:pt x="310" y="235"/>
                    </a:cubicBezTo>
                    <a:lnTo>
                      <a:pt x="350" y="349"/>
                    </a:lnTo>
                    <a:cubicBezTo>
                      <a:pt x="356" y="366"/>
                      <a:pt x="347" y="384"/>
                      <a:pt x="331" y="390"/>
                    </a:cubicBezTo>
                    <a:cubicBezTo>
                      <a:pt x="327" y="391"/>
                      <a:pt x="324" y="391"/>
                      <a:pt x="320" y="39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reeform 946"/>
              <p:cNvSpPr>
                <a:spLocks noEditPoints="1"/>
              </p:cNvSpPr>
              <p:nvPr/>
            </p:nvSpPr>
            <p:spPr bwMode="auto">
              <a:xfrm>
                <a:off x="2460429" y="2204097"/>
                <a:ext cx="59047" cy="55358"/>
              </a:xfrm>
              <a:custGeom>
                <a:avLst/>
                <a:gdLst>
                  <a:gd name="T0" fmla="*/ 49 w 97"/>
                  <a:gd name="T1" fmla="*/ 17 h 97"/>
                  <a:gd name="T2" fmla="*/ 17 w 97"/>
                  <a:gd name="T3" fmla="*/ 48 h 97"/>
                  <a:gd name="T4" fmla="*/ 49 w 97"/>
                  <a:gd name="T5" fmla="*/ 80 h 97"/>
                  <a:gd name="T6" fmla="*/ 80 w 97"/>
                  <a:gd name="T7" fmla="*/ 48 h 97"/>
                  <a:gd name="T8" fmla="*/ 49 w 97"/>
                  <a:gd name="T9" fmla="*/ 17 h 97"/>
                  <a:gd name="T10" fmla="*/ 49 w 97"/>
                  <a:gd name="T11" fmla="*/ 97 h 97"/>
                  <a:gd name="T12" fmla="*/ 0 w 97"/>
                  <a:gd name="T13" fmla="*/ 48 h 97"/>
                  <a:gd name="T14" fmla="*/ 49 w 97"/>
                  <a:gd name="T15" fmla="*/ 0 h 97"/>
                  <a:gd name="T16" fmla="*/ 97 w 97"/>
                  <a:gd name="T17" fmla="*/ 48 h 97"/>
                  <a:gd name="T18" fmla="*/ 49 w 97"/>
                  <a:gd name="T19"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97">
                    <a:moveTo>
                      <a:pt x="49" y="17"/>
                    </a:moveTo>
                    <a:cubicBezTo>
                      <a:pt x="31" y="17"/>
                      <a:pt x="17" y="31"/>
                      <a:pt x="17" y="48"/>
                    </a:cubicBezTo>
                    <a:cubicBezTo>
                      <a:pt x="17" y="66"/>
                      <a:pt x="31" y="80"/>
                      <a:pt x="49" y="80"/>
                    </a:cubicBezTo>
                    <a:cubicBezTo>
                      <a:pt x="66" y="80"/>
                      <a:pt x="80" y="66"/>
                      <a:pt x="80" y="48"/>
                    </a:cubicBezTo>
                    <a:cubicBezTo>
                      <a:pt x="80" y="31"/>
                      <a:pt x="66" y="17"/>
                      <a:pt x="49" y="17"/>
                    </a:cubicBezTo>
                    <a:close/>
                    <a:moveTo>
                      <a:pt x="49" y="97"/>
                    </a:moveTo>
                    <a:cubicBezTo>
                      <a:pt x="22" y="97"/>
                      <a:pt x="0" y="75"/>
                      <a:pt x="0" y="48"/>
                    </a:cubicBezTo>
                    <a:cubicBezTo>
                      <a:pt x="0" y="22"/>
                      <a:pt x="22" y="0"/>
                      <a:pt x="49" y="0"/>
                    </a:cubicBezTo>
                    <a:cubicBezTo>
                      <a:pt x="76" y="0"/>
                      <a:pt x="97" y="22"/>
                      <a:pt x="97" y="48"/>
                    </a:cubicBezTo>
                    <a:cubicBezTo>
                      <a:pt x="97" y="75"/>
                      <a:pt x="76" y="97"/>
                      <a:pt x="49" y="9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0" name="TextBox 29"/>
            <p:cNvSpPr txBox="1"/>
            <p:nvPr/>
          </p:nvSpPr>
          <p:spPr>
            <a:xfrm>
              <a:off x="1719050" y="2925342"/>
              <a:ext cx="24144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Doing Over Planning</a:t>
              </a:r>
            </a:p>
          </p:txBody>
        </p:sp>
        <p:sp>
          <p:nvSpPr>
            <p:cNvPr id="6" name="Rectangle 5">
              <a:extLst>
                <a:ext uri="{FF2B5EF4-FFF2-40B4-BE49-F238E27FC236}">
                  <a16:creationId xmlns:a16="http://schemas.microsoft.com/office/drawing/2014/main" id="{63BD676E-EB17-9CCE-F4FA-EB3AD89FEE06}"/>
                </a:ext>
              </a:extLst>
            </p:cNvPr>
            <p:cNvSpPr/>
            <p:nvPr/>
          </p:nvSpPr>
          <p:spPr>
            <a:xfrm>
              <a:off x="1925934" y="1683098"/>
              <a:ext cx="2001296" cy="21603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37057" y="1979378"/>
              <a:ext cx="530467" cy="15696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19050">
                    <a:solidFill>
                      <a:srgbClr val="111C4E"/>
                    </a:solidFill>
                  </a:ln>
                  <a:noFill/>
                  <a:effectLst/>
                  <a:uLnTx/>
                  <a:uFillTx/>
                  <a:latin typeface="Arial" panose="020B0604020202020204"/>
                  <a:ea typeface="+mn-ea"/>
                  <a:cs typeface="+mn-cs"/>
                </a:rPr>
                <a:t>1</a:t>
              </a:r>
            </a:p>
          </p:txBody>
        </p:sp>
      </p:grpSp>
      <p:grpSp>
        <p:nvGrpSpPr>
          <p:cNvPr id="11" name="Group 10">
            <a:extLst>
              <a:ext uri="{FF2B5EF4-FFF2-40B4-BE49-F238E27FC236}">
                <a16:creationId xmlns:a16="http://schemas.microsoft.com/office/drawing/2014/main" id="{B30E2260-19BF-407E-9ABA-4A48359F7287}"/>
              </a:ext>
            </a:extLst>
          </p:cNvPr>
          <p:cNvGrpSpPr/>
          <p:nvPr/>
        </p:nvGrpSpPr>
        <p:grpSpPr>
          <a:xfrm>
            <a:off x="4577542" y="1683097"/>
            <a:ext cx="2414435" cy="2160395"/>
            <a:chOff x="4577542" y="1683097"/>
            <a:chExt cx="2414435" cy="2160395"/>
          </a:xfrm>
        </p:grpSpPr>
        <p:sp>
          <p:nvSpPr>
            <p:cNvPr id="39" name="TextBox 38"/>
            <p:cNvSpPr txBox="1"/>
            <p:nvPr/>
          </p:nvSpPr>
          <p:spPr>
            <a:xfrm>
              <a:off x="5180108" y="2839196"/>
              <a:ext cx="17303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Leveraging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Data over Existing Process</a:t>
              </a:r>
            </a:p>
          </p:txBody>
        </p:sp>
        <p:grpSp>
          <p:nvGrpSpPr>
            <p:cNvPr id="41" name="Group 40">
              <a:extLst>
                <a:ext uri="{FF2B5EF4-FFF2-40B4-BE49-F238E27FC236}">
                  <a16:creationId xmlns:a16="http://schemas.microsoft.com/office/drawing/2014/main" id="{957C244F-543A-B74F-B890-0619A01D4C9D}"/>
                </a:ext>
              </a:extLst>
            </p:cNvPr>
            <p:cNvGrpSpPr/>
            <p:nvPr/>
          </p:nvGrpSpPr>
          <p:grpSpPr>
            <a:xfrm>
              <a:off x="5626984" y="1846052"/>
              <a:ext cx="836621" cy="836621"/>
              <a:chOff x="2111400" y="2064414"/>
              <a:chExt cx="552527" cy="552527"/>
            </a:xfrm>
          </p:grpSpPr>
          <p:sp>
            <p:nvSpPr>
              <p:cNvPr id="42" name="Oval 41">
                <a:extLst>
                  <a:ext uri="{FF2B5EF4-FFF2-40B4-BE49-F238E27FC236}">
                    <a16:creationId xmlns:a16="http://schemas.microsoft.com/office/drawing/2014/main" id="{2A4847A2-E5EE-7A41-81A1-3F19367F0DBF}"/>
                  </a:ext>
                </a:extLst>
              </p:cNvPr>
              <p:cNvSpPr/>
              <p:nvPr/>
            </p:nvSpPr>
            <p:spPr>
              <a:xfrm>
                <a:off x="2111400" y="2064414"/>
                <a:ext cx="552527" cy="552527"/>
              </a:xfrm>
              <a:prstGeom prst="ellipse">
                <a:avLst/>
              </a:prstGeom>
              <a:solidFill>
                <a:srgbClr val="2A5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3" name="Freeform 111"/>
              <p:cNvSpPr>
                <a:spLocks noEditPoints="1"/>
              </p:cNvSpPr>
              <p:nvPr/>
            </p:nvSpPr>
            <p:spPr bwMode="auto">
              <a:xfrm>
                <a:off x="2217052" y="2154804"/>
                <a:ext cx="346700" cy="367640"/>
              </a:xfrm>
              <a:custGeom>
                <a:avLst/>
                <a:gdLst>
                  <a:gd name="T0" fmla="*/ 457 w 497"/>
                  <a:gd name="T1" fmla="*/ 381 h 525"/>
                  <a:gd name="T2" fmla="*/ 420 w 497"/>
                  <a:gd name="T3" fmla="*/ 340 h 525"/>
                  <a:gd name="T4" fmla="*/ 348 w 497"/>
                  <a:gd name="T5" fmla="*/ 353 h 525"/>
                  <a:gd name="T6" fmla="*/ 417 w 497"/>
                  <a:gd name="T7" fmla="*/ 372 h 525"/>
                  <a:gd name="T8" fmla="*/ 234 w 497"/>
                  <a:gd name="T9" fmla="*/ 446 h 525"/>
                  <a:gd name="T10" fmla="*/ 248 w 497"/>
                  <a:gd name="T11" fmla="*/ 377 h 525"/>
                  <a:gd name="T12" fmla="*/ 264 w 497"/>
                  <a:gd name="T13" fmla="*/ 447 h 525"/>
                  <a:gd name="T14" fmla="*/ 248 w 497"/>
                  <a:gd name="T15" fmla="*/ 509 h 525"/>
                  <a:gd name="T16" fmla="*/ 81 w 497"/>
                  <a:gd name="T17" fmla="*/ 361 h 525"/>
                  <a:gd name="T18" fmla="*/ 79 w 497"/>
                  <a:gd name="T19" fmla="*/ 344 h 525"/>
                  <a:gd name="T20" fmla="*/ 78 w 497"/>
                  <a:gd name="T21" fmla="*/ 338 h 525"/>
                  <a:gd name="T22" fmla="*/ 101 w 497"/>
                  <a:gd name="T23" fmla="*/ 280 h 525"/>
                  <a:gd name="T24" fmla="*/ 111 w 497"/>
                  <a:gd name="T25" fmla="*/ 235 h 525"/>
                  <a:gd name="T26" fmla="*/ 79 w 497"/>
                  <a:gd name="T27" fmla="*/ 181 h 525"/>
                  <a:gd name="T28" fmla="*/ 152 w 497"/>
                  <a:gd name="T29" fmla="*/ 171 h 525"/>
                  <a:gd name="T30" fmla="*/ 221 w 497"/>
                  <a:gd name="T31" fmla="*/ 67 h 525"/>
                  <a:gd name="T32" fmla="*/ 233 w 497"/>
                  <a:gd name="T33" fmla="*/ 79 h 525"/>
                  <a:gd name="T34" fmla="*/ 287 w 497"/>
                  <a:gd name="T35" fmla="*/ 177 h 525"/>
                  <a:gd name="T36" fmla="*/ 248 w 497"/>
                  <a:gd name="T37" fmla="*/ 65 h 525"/>
                  <a:gd name="T38" fmla="*/ 272 w 497"/>
                  <a:gd name="T39" fmla="*/ 41 h 525"/>
                  <a:gd name="T40" fmla="*/ 418 w 497"/>
                  <a:gd name="T41" fmla="*/ 155 h 525"/>
                  <a:gd name="T42" fmla="*/ 376 w 497"/>
                  <a:gd name="T43" fmla="*/ 281 h 525"/>
                  <a:gd name="T44" fmla="*/ 339 w 497"/>
                  <a:gd name="T45" fmla="*/ 336 h 525"/>
                  <a:gd name="T46" fmla="*/ 283 w 497"/>
                  <a:gd name="T47" fmla="*/ 316 h 525"/>
                  <a:gd name="T48" fmla="*/ 284 w 497"/>
                  <a:gd name="T49" fmla="*/ 207 h 525"/>
                  <a:gd name="T50" fmla="*/ 335 w 497"/>
                  <a:gd name="T51" fmla="*/ 189 h 525"/>
                  <a:gd name="T52" fmla="*/ 224 w 497"/>
                  <a:gd name="T53" fmla="*/ 189 h 525"/>
                  <a:gd name="T54" fmla="*/ 131 w 497"/>
                  <a:gd name="T55" fmla="*/ 295 h 525"/>
                  <a:gd name="T56" fmla="*/ 208 w 497"/>
                  <a:gd name="T57" fmla="*/ 329 h 525"/>
                  <a:gd name="T58" fmla="*/ 134 w 497"/>
                  <a:gd name="T59" fmla="*/ 231 h 525"/>
                  <a:gd name="T60" fmla="*/ 212 w 497"/>
                  <a:gd name="T61" fmla="*/ 208 h 525"/>
                  <a:gd name="T62" fmla="*/ 145 w 497"/>
                  <a:gd name="T63" fmla="*/ 262 h 525"/>
                  <a:gd name="T64" fmla="*/ 272 w 497"/>
                  <a:gd name="T65" fmla="*/ 337 h 525"/>
                  <a:gd name="T66" fmla="*/ 222 w 497"/>
                  <a:gd name="T67" fmla="*/ 220 h 525"/>
                  <a:gd name="T68" fmla="*/ 325 w 497"/>
                  <a:gd name="T69" fmla="*/ 262 h 525"/>
                  <a:gd name="T70" fmla="*/ 224 w 497"/>
                  <a:gd name="T71" fmla="*/ 304 h 525"/>
                  <a:gd name="T72" fmla="*/ 419 w 497"/>
                  <a:gd name="T73" fmla="*/ 183 h 525"/>
                  <a:gd name="T74" fmla="*/ 396 w 497"/>
                  <a:gd name="T75" fmla="*/ 251 h 525"/>
                  <a:gd name="T76" fmla="*/ 432 w 497"/>
                  <a:gd name="T77" fmla="*/ 168 h 525"/>
                  <a:gd name="T78" fmla="*/ 389 w 497"/>
                  <a:gd name="T79" fmla="*/ 292 h 525"/>
                  <a:gd name="T80" fmla="*/ 41 w 497"/>
                  <a:gd name="T81" fmla="*/ 333 h 525"/>
                  <a:gd name="T82" fmla="*/ 41 w 497"/>
                  <a:gd name="T83" fmla="*/ 144 h 525"/>
                  <a:gd name="T84" fmla="*/ 210 w 497"/>
                  <a:gd name="T85" fmla="*/ 470 h 525"/>
                  <a:gd name="T86" fmla="*/ 287 w 497"/>
                  <a:gd name="T87" fmla="*/ 472 h 525"/>
                  <a:gd name="T88" fmla="*/ 457 w 497"/>
                  <a:gd name="T89" fmla="*/ 398 h 525"/>
                  <a:gd name="T90" fmla="*/ 441 w 497"/>
                  <a:gd name="T91" fmla="*/ 318 h 525"/>
                  <a:gd name="T92" fmla="*/ 457 w 497"/>
                  <a:gd name="T93" fmla="*/ 209 h 525"/>
                  <a:gd name="T94" fmla="*/ 426 w 497"/>
                  <a:gd name="T95" fmla="*/ 140 h 525"/>
                  <a:gd name="T96" fmla="*/ 207 w 497"/>
                  <a:gd name="T97" fmla="*/ 41 h 525"/>
                  <a:gd name="T98" fmla="*/ 41 w 497"/>
                  <a:gd name="T99" fmla="*/ 127 h 525"/>
                  <a:gd name="T100" fmla="*/ 52 w 497"/>
                  <a:gd name="T101" fmla="*/ 208 h 525"/>
                  <a:gd name="T102" fmla="*/ 41 w 497"/>
                  <a:gd name="T103" fmla="*/ 316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7" h="525">
                    <a:moveTo>
                      <a:pt x="457" y="381"/>
                    </a:moveTo>
                    <a:cubicBezTo>
                      <a:pt x="443" y="381"/>
                      <a:pt x="432" y="371"/>
                      <a:pt x="432" y="357"/>
                    </a:cubicBezTo>
                    <a:cubicBezTo>
                      <a:pt x="432" y="344"/>
                      <a:pt x="443" y="333"/>
                      <a:pt x="457" y="333"/>
                    </a:cubicBezTo>
                    <a:cubicBezTo>
                      <a:pt x="470" y="333"/>
                      <a:pt x="481" y="344"/>
                      <a:pt x="481" y="357"/>
                    </a:cubicBezTo>
                    <a:cubicBezTo>
                      <a:pt x="481" y="371"/>
                      <a:pt x="470" y="381"/>
                      <a:pt x="457" y="381"/>
                    </a:cubicBezTo>
                    <a:close/>
                    <a:moveTo>
                      <a:pt x="418" y="345"/>
                    </a:moveTo>
                    <a:lnTo>
                      <a:pt x="357" y="338"/>
                    </a:lnTo>
                    <a:lnTo>
                      <a:pt x="379" y="306"/>
                    </a:lnTo>
                    <a:lnTo>
                      <a:pt x="420" y="339"/>
                    </a:lnTo>
                    <a:lnTo>
                      <a:pt x="420" y="340"/>
                    </a:lnTo>
                    <a:cubicBezTo>
                      <a:pt x="419" y="341"/>
                      <a:pt x="419" y="342"/>
                      <a:pt x="418" y="344"/>
                    </a:cubicBezTo>
                    <a:lnTo>
                      <a:pt x="418" y="345"/>
                    </a:lnTo>
                    <a:close/>
                    <a:moveTo>
                      <a:pt x="276" y="457"/>
                    </a:moveTo>
                    <a:lnTo>
                      <a:pt x="347" y="353"/>
                    </a:lnTo>
                    <a:lnTo>
                      <a:pt x="348" y="353"/>
                    </a:lnTo>
                    <a:lnTo>
                      <a:pt x="416" y="361"/>
                    </a:lnTo>
                    <a:lnTo>
                      <a:pt x="416" y="362"/>
                    </a:lnTo>
                    <a:cubicBezTo>
                      <a:pt x="416" y="365"/>
                      <a:pt x="417" y="367"/>
                      <a:pt x="418" y="370"/>
                    </a:cubicBezTo>
                    <a:lnTo>
                      <a:pt x="418" y="371"/>
                    </a:lnTo>
                    <a:lnTo>
                      <a:pt x="417" y="372"/>
                    </a:lnTo>
                    <a:lnTo>
                      <a:pt x="276" y="457"/>
                    </a:lnTo>
                    <a:close/>
                    <a:moveTo>
                      <a:pt x="264" y="447"/>
                    </a:moveTo>
                    <a:lnTo>
                      <a:pt x="263" y="446"/>
                    </a:lnTo>
                    <a:cubicBezTo>
                      <a:pt x="258" y="444"/>
                      <a:pt x="253" y="443"/>
                      <a:pt x="248" y="443"/>
                    </a:cubicBezTo>
                    <a:cubicBezTo>
                      <a:pt x="244" y="443"/>
                      <a:pt x="239" y="444"/>
                      <a:pt x="234" y="446"/>
                    </a:cubicBezTo>
                    <a:lnTo>
                      <a:pt x="234" y="446"/>
                    </a:lnTo>
                    <a:lnTo>
                      <a:pt x="168" y="351"/>
                    </a:lnTo>
                    <a:lnTo>
                      <a:pt x="208" y="346"/>
                    </a:lnTo>
                    <a:lnTo>
                      <a:pt x="209" y="347"/>
                    </a:lnTo>
                    <a:cubicBezTo>
                      <a:pt x="213" y="365"/>
                      <a:pt x="229" y="377"/>
                      <a:pt x="248" y="377"/>
                    </a:cubicBezTo>
                    <a:cubicBezTo>
                      <a:pt x="266" y="377"/>
                      <a:pt x="282" y="365"/>
                      <a:pt x="287" y="348"/>
                    </a:cubicBezTo>
                    <a:lnTo>
                      <a:pt x="288" y="347"/>
                    </a:lnTo>
                    <a:lnTo>
                      <a:pt x="289" y="347"/>
                    </a:lnTo>
                    <a:lnTo>
                      <a:pt x="328" y="351"/>
                    </a:lnTo>
                    <a:lnTo>
                      <a:pt x="264" y="447"/>
                    </a:lnTo>
                    <a:close/>
                    <a:moveTo>
                      <a:pt x="248" y="509"/>
                    </a:moveTo>
                    <a:cubicBezTo>
                      <a:pt x="235" y="509"/>
                      <a:pt x="224" y="498"/>
                      <a:pt x="224" y="484"/>
                    </a:cubicBezTo>
                    <a:cubicBezTo>
                      <a:pt x="224" y="471"/>
                      <a:pt x="235" y="460"/>
                      <a:pt x="248" y="460"/>
                    </a:cubicBezTo>
                    <a:cubicBezTo>
                      <a:pt x="261" y="460"/>
                      <a:pt x="272" y="471"/>
                      <a:pt x="272" y="484"/>
                    </a:cubicBezTo>
                    <a:cubicBezTo>
                      <a:pt x="272" y="498"/>
                      <a:pt x="261" y="509"/>
                      <a:pt x="248" y="509"/>
                    </a:cubicBezTo>
                    <a:close/>
                    <a:moveTo>
                      <a:pt x="222" y="458"/>
                    </a:moveTo>
                    <a:lnTo>
                      <a:pt x="79" y="371"/>
                    </a:lnTo>
                    <a:lnTo>
                      <a:pt x="80" y="370"/>
                    </a:lnTo>
                    <a:cubicBezTo>
                      <a:pt x="80" y="367"/>
                      <a:pt x="81" y="364"/>
                      <a:pt x="81" y="362"/>
                    </a:cubicBezTo>
                    <a:lnTo>
                      <a:pt x="81" y="361"/>
                    </a:lnTo>
                    <a:lnTo>
                      <a:pt x="82" y="361"/>
                    </a:lnTo>
                    <a:lnTo>
                      <a:pt x="150" y="353"/>
                    </a:lnTo>
                    <a:lnTo>
                      <a:pt x="150" y="353"/>
                    </a:lnTo>
                    <a:lnTo>
                      <a:pt x="222" y="458"/>
                    </a:lnTo>
                    <a:close/>
                    <a:moveTo>
                      <a:pt x="79" y="344"/>
                    </a:moveTo>
                    <a:lnTo>
                      <a:pt x="79" y="343"/>
                    </a:lnTo>
                    <a:cubicBezTo>
                      <a:pt x="79" y="343"/>
                      <a:pt x="79" y="343"/>
                      <a:pt x="79" y="342"/>
                    </a:cubicBezTo>
                    <a:cubicBezTo>
                      <a:pt x="78" y="341"/>
                      <a:pt x="78" y="340"/>
                      <a:pt x="78" y="340"/>
                    </a:cubicBezTo>
                    <a:lnTo>
                      <a:pt x="77" y="339"/>
                    </a:lnTo>
                    <a:lnTo>
                      <a:pt x="78" y="338"/>
                    </a:lnTo>
                    <a:lnTo>
                      <a:pt x="118" y="306"/>
                    </a:lnTo>
                    <a:lnTo>
                      <a:pt x="139" y="337"/>
                    </a:lnTo>
                    <a:lnTo>
                      <a:pt x="79" y="344"/>
                    </a:lnTo>
                    <a:close/>
                    <a:moveTo>
                      <a:pt x="76" y="318"/>
                    </a:moveTo>
                    <a:lnTo>
                      <a:pt x="101" y="280"/>
                    </a:lnTo>
                    <a:lnTo>
                      <a:pt x="109" y="292"/>
                    </a:lnTo>
                    <a:lnTo>
                      <a:pt x="76" y="318"/>
                    </a:lnTo>
                    <a:close/>
                    <a:moveTo>
                      <a:pt x="101" y="250"/>
                    </a:moveTo>
                    <a:lnTo>
                      <a:pt x="66" y="199"/>
                    </a:lnTo>
                    <a:lnTo>
                      <a:pt x="111" y="235"/>
                    </a:lnTo>
                    <a:lnTo>
                      <a:pt x="101" y="250"/>
                    </a:lnTo>
                    <a:close/>
                    <a:moveTo>
                      <a:pt x="120" y="221"/>
                    </a:moveTo>
                    <a:lnTo>
                      <a:pt x="77" y="187"/>
                    </a:lnTo>
                    <a:lnTo>
                      <a:pt x="78" y="186"/>
                    </a:lnTo>
                    <a:cubicBezTo>
                      <a:pt x="78" y="184"/>
                      <a:pt x="79" y="183"/>
                      <a:pt x="79" y="181"/>
                    </a:cubicBezTo>
                    <a:lnTo>
                      <a:pt x="79" y="180"/>
                    </a:lnTo>
                    <a:lnTo>
                      <a:pt x="142" y="187"/>
                    </a:lnTo>
                    <a:lnTo>
                      <a:pt x="120" y="221"/>
                    </a:lnTo>
                    <a:close/>
                    <a:moveTo>
                      <a:pt x="153" y="171"/>
                    </a:moveTo>
                    <a:lnTo>
                      <a:pt x="152" y="171"/>
                    </a:lnTo>
                    <a:lnTo>
                      <a:pt x="81" y="164"/>
                    </a:lnTo>
                    <a:lnTo>
                      <a:pt x="81" y="163"/>
                    </a:lnTo>
                    <a:cubicBezTo>
                      <a:pt x="81" y="161"/>
                      <a:pt x="80" y="158"/>
                      <a:pt x="80" y="156"/>
                    </a:cubicBezTo>
                    <a:lnTo>
                      <a:pt x="79" y="154"/>
                    </a:lnTo>
                    <a:lnTo>
                      <a:pt x="221" y="67"/>
                    </a:lnTo>
                    <a:lnTo>
                      <a:pt x="153" y="171"/>
                    </a:lnTo>
                    <a:close/>
                    <a:moveTo>
                      <a:pt x="209" y="177"/>
                    </a:moveTo>
                    <a:lnTo>
                      <a:pt x="172" y="173"/>
                    </a:lnTo>
                    <a:lnTo>
                      <a:pt x="173" y="171"/>
                    </a:lnTo>
                    <a:lnTo>
                      <a:pt x="233" y="79"/>
                    </a:lnTo>
                    <a:lnTo>
                      <a:pt x="234" y="79"/>
                    </a:lnTo>
                    <a:cubicBezTo>
                      <a:pt x="243" y="83"/>
                      <a:pt x="253" y="83"/>
                      <a:pt x="262" y="79"/>
                    </a:cubicBezTo>
                    <a:lnTo>
                      <a:pt x="263" y="79"/>
                    </a:lnTo>
                    <a:lnTo>
                      <a:pt x="325" y="173"/>
                    </a:lnTo>
                    <a:lnTo>
                      <a:pt x="287" y="177"/>
                    </a:lnTo>
                    <a:lnTo>
                      <a:pt x="287" y="176"/>
                    </a:lnTo>
                    <a:cubicBezTo>
                      <a:pt x="281" y="159"/>
                      <a:pt x="266" y="148"/>
                      <a:pt x="248" y="148"/>
                    </a:cubicBezTo>
                    <a:cubicBezTo>
                      <a:pt x="231" y="148"/>
                      <a:pt x="215" y="159"/>
                      <a:pt x="209" y="176"/>
                    </a:cubicBezTo>
                    <a:lnTo>
                      <a:pt x="209" y="177"/>
                    </a:lnTo>
                    <a:close/>
                    <a:moveTo>
                      <a:pt x="248" y="65"/>
                    </a:moveTo>
                    <a:cubicBezTo>
                      <a:pt x="243" y="65"/>
                      <a:pt x="238" y="63"/>
                      <a:pt x="236" y="62"/>
                    </a:cubicBezTo>
                    <a:lnTo>
                      <a:pt x="235" y="61"/>
                    </a:lnTo>
                    <a:cubicBezTo>
                      <a:pt x="228" y="57"/>
                      <a:pt x="224" y="49"/>
                      <a:pt x="224" y="41"/>
                    </a:cubicBezTo>
                    <a:cubicBezTo>
                      <a:pt x="224" y="28"/>
                      <a:pt x="235" y="17"/>
                      <a:pt x="248" y="17"/>
                    </a:cubicBezTo>
                    <a:cubicBezTo>
                      <a:pt x="261" y="17"/>
                      <a:pt x="272" y="28"/>
                      <a:pt x="272" y="41"/>
                    </a:cubicBezTo>
                    <a:cubicBezTo>
                      <a:pt x="272" y="54"/>
                      <a:pt x="261" y="65"/>
                      <a:pt x="248" y="65"/>
                    </a:cubicBezTo>
                    <a:close/>
                    <a:moveTo>
                      <a:pt x="344" y="171"/>
                    </a:moveTo>
                    <a:lnTo>
                      <a:pt x="343" y="171"/>
                    </a:lnTo>
                    <a:lnTo>
                      <a:pt x="275" y="67"/>
                    </a:lnTo>
                    <a:lnTo>
                      <a:pt x="418" y="155"/>
                    </a:lnTo>
                    <a:lnTo>
                      <a:pt x="418" y="156"/>
                    </a:lnTo>
                    <a:cubicBezTo>
                      <a:pt x="417" y="157"/>
                      <a:pt x="416" y="160"/>
                      <a:pt x="416" y="163"/>
                    </a:cubicBezTo>
                    <a:lnTo>
                      <a:pt x="416" y="164"/>
                    </a:lnTo>
                    <a:lnTo>
                      <a:pt x="344" y="171"/>
                    </a:lnTo>
                    <a:close/>
                    <a:moveTo>
                      <a:pt x="376" y="281"/>
                    </a:moveTo>
                    <a:lnTo>
                      <a:pt x="352" y="262"/>
                    </a:lnTo>
                    <a:lnTo>
                      <a:pt x="373" y="245"/>
                    </a:lnTo>
                    <a:lnTo>
                      <a:pt x="386" y="266"/>
                    </a:lnTo>
                    <a:lnTo>
                      <a:pt x="376" y="281"/>
                    </a:lnTo>
                    <a:close/>
                    <a:moveTo>
                      <a:pt x="339" y="336"/>
                    </a:moveTo>
                    <a:lnTo>
                      <a:pt x="338" y="336"/>
                    </a:lnTo>
                    <a:lnTo>
                      <a:pt x="288" y="330"/>
                    </a:lnTo>
                    <a:lnTo>
                      <a:pt x="288" y="329"/>
                    </a:lnTo>
                    <a:cubicBezTo>
                      <a:pt x="287" y="324"/>
                      <a:pt x="286" y="320"/>
                      <a:pt x="284" y="317"/>
                    </a:cubicBezTo>
                    <a:lnTo>
                      <a:pt x="283" y="316"/>
                    </a:lnTo>
                    <a:lnTo>
                      <a:pt x="338" y="272"/>
                    </a:lnTo>
                    <a:lnTo>
                      <a:pt x="366" y="295"/>
                    </a:lnTo>
                    <a:lnTo>
                      <a:pt x="339" y="336"/>
                    </a:lnTo>
                    <a:close/>
                    <a:moveTo>
                      <a:pt x="339" y="251"/>
                    </a:moveTo>
                    <a:lnTo>
                      <a:pt x="284" y="207"/>
                    </a:lnTo>
                    <a:lnTo>
                      <a:pt x="285" y="206"/>
                    </a:lnTo>
                    <a:cubicBezTo>
                      <a:pt x="287" y="203"/>
                      <a:pt x="288" y="199"/>
                      <a:pt x="289" y="194"/>
                    </a:cubicBezTo>
                    <a:lnTo>
                      <a:pt x="289" y="193"/>
                    </a:lnTo>
                    <a:lnTo>
                      <a:pt x="290" y="193"/>
                    </a:lnTo>
                    <a:lnTo>
                      <a:pt x="335" y="189"/>
                    </a:lnTo>
                    <a:lnTo>
                      <a:pt x="336" y="189"/>
                    </a:lnTo>
                    <a:lnTo>
                      <a:pt x="364" y="231"/>
                    </a:lnTo>
                    <a:lnTo>
                      <a:pt x="339" y="251"/>
                    </a:lnTo>
                    <a:close/>
                    <a:moveTo>
                      <a:pt x="248" y="213"/>
                    </a:moveTo>
                    <a:cubicBezTo>
                      <a:pt x="235" y="213"/>
                      <a:pt x="224" y="202"/>
                      <a:pt x="224" y="189"/>
                    </a:cubicBezTo>
                    <a:cubicBezTo>
                      <a:pt x="224" y="176"/>
                      <a:pt x="235" y="165"/>
                      <a:pt x="248" y="165"/>
                    </a:cubicBezTo>
                    <a:cubicBezTo>
                      <a:pt x="261" y="165"/>
                      <a:pt x="272" y="176"/>
                      <a:pt x="272" y="189"/>
                    </a:cubicBezTo>
                    <a:cubicBezTo>
                      <a:pt x="272" y="202"/>
                      <a:pt x="261" y="213"/>
                      <a:pt x="248" y="213"/>
                    </a:cubicBezTo>
                    <a:close/>
                    <a:moveTo>
                      <a:pt x="158" y="335"/>
                    </a:moveTo>
                    <a:lnTo>
                      <a:pt x="131" y="295"/>
                    </a:lnTo>
                    <a:lnTo>
                      <a:pt x="158" y="273"/>
                    </a:lnTo>
                    <a:lnTo>
                      <a:pt x="213" y="316"/>
                    </a:lnTo>
                    <a:lnTo>
                      <a:pt x="212" y="317"/>
                    </a:lnTo>
                    <a:cubicBezTo>
                      <a:pt x="211" y="320"/>
                      <a:pt x="209" y="324"/>
                      <a:pt x="208" y="328"/>
                    </a:cubicBezTo>
                    <a:lnTo>
                      <a:pt x="208" y="329"/>
                    </a:lnTo>
                    <a:lnTo>
                      <a:pt x="207" y="329"/>
                    </a:lnTo>
                    <a:lnTo>
                      <a:pt x="158" y="335"/>
                    </a:lnTo>
                    <a:close/>
                    <a:moveTo>
                      <a:pt x="158" y="251"/>
                    </a:moveTo>
                    <a:lnTo>
                      <a:pt x="133" y="231"/>
                    </a:lnTo>
                    <a:lnTo>
                      <a:pt x="134" y="231"/>
                    </a:lnTo>
                    <a:lnTo>
                      <a:pt x="161" y="189"/>
                    </a:lnTo>
                    <a:lnTo>
                      <a:pt x="207" y="193"/>
                    </a:lnTo>
                    <a:lnTo>
                      <a:pt x="207" y="194"/>
                    </a:lnTo>
                    <a:cubicBezTo>
                      <a:pt x="208" y="199"/>
                      <a:pt x="209" y="203"/>
                      <a:pt x="211" y="207"/>
                    </a:cubicBezTo>
                    <a:lnTo>
                      <a:pt x="212" y="208"/>
                    </a:lnTo>
                    <a:lnTo>
                      <a:pt x="158" y="251"/>
                    </a:lnTo>
                    <a:close/>
                    <a:moveTo>
                      <a:pt x="121" y="281"/>
                    </a:moveTo>
                    <a:lnTo>
                      <a:pt x="111" y="266"/>
                    </a:lnTo>
                    <a:lnTo>
                      <a:pt x="124" y="245"/>
                    </a:lnTo>
                    <a:lnTo>
                      <a:pt x="145" y="262"/>
                    </a:lnTo>
                    <a:lnTo>
                      <a:pt x="121" y="281"/>
                    </a:lnTo>
                    <a:close/>
                    <a:moveTo>
                      <a:pt x="248" y="361"/>
                    </a:moveTo>
                    <a:cubicBezTo>
                      <a:pt x="235" y="361"/>
                      <a:pt x="224" y="350"/>
                      <a:pt x="224" y="337"/>
                    </a:cubicBezTo>
                    <a:cubicBezTo>
                      <a:pt x="224" y="323"/>
                      <a:pt x="235" y="312"/>
                      <a:pt x="248" y="312"/>
                    </a:cubicBezTo>
                    <a:cubicBezTo>
                      <a:pt x="261" y="312"/>
                      <a:pt x="272" y="323"/>
                      <a:pt x="272" y="337"/>
                    </a:cubicBezTo>
                    <a:cubicBezTo>
                      <a:pt x="272" y="350"/>
                      <a:pt x="261" y="361"/>
                      <a:pt x="248" y="361"/>
                    </a:cubicBezTo>
                    <a:close/>
                    <a:moveTo>
                      <a:pt x="224" y="304"/>
                    </a:moveTo>
                    <a:lnTo>
                      <a:pt x="223" y="303"/>
                    </a:lnTo>
                    <a:lnTo>
                      <a:pt x="172" y="262"/>
                    </a:lnTo>
                    <a:lnTo>
                      <a:pt x="222" y="220"/>
                    </a:lnTo>
                    <a:lnTo>
                      <a:pt x="223" y="221"/>
                    </a:lnTo>
                    <a:cubicBezTo>
                      <a:pt x="237" y="232"/>
                      <a:pt x="259" y="232"/>
                      <a:pt x="273" y="221"/>
                    </a:cubicBezTo>
                    <a:lnTo>
                      <a:pt x="274" y="220"/>
                    </a:lnTo>
                    <a:lnTo>
                      <a:pt x="275" y="221"/>
                    </a:lnTo>
                    <a:lnTo>
                      <a:pt x="325" y="262"/>
                    </a:lnTo>
                    <a:lnTo>
                      <a:pt x="272" y="304"/>
                    </a:lnTo>
                    <a:lnTo>
                      <a:pt x="272" y="303"/>
                    </a:lnTo>
                    <a:cubicBezTo>
                      <a:pt x="265" y="298"/>
                      <a:pt x="257" y="296"/>
                      <a:pt x="248" y="296"/>
                    </a:cubicBezTo>
                    <a:cubicBezTo>
                      <a:pt x="240" y="296"/>
                      <a:pt x="232" y="298"/>
                      <a:pt x="225" y="303"/>
                    </a:cubicBezTo>
                    <a:lnTo>
                      <a:pt x="224" y="304"/>
                    </a:lnTo>
                    <a:close/>
                    <a:moveTo>
                      <a:pt x="377" y="221"/>
                    </a:moveTo>
                    <a:lnTo>
                      <a:pt x="354" y="187"/>
                    </a:lnTo>
                    <a:lnTo>
                      <a:pt x="418" y="180"/>
                    </a:lnTo>
                    <a:lnTo>
                      <a:pt x="418" y="181"/>
                    </a:lnTo>
                    <a:cubicBezTo>
                      <a:pt x="418" y="182"/>
                      <a:pt x="418" y="183"/>
                      <a:pt x="419" y="183"/>
                    </a:cubicBezTo>
                    <a:cubicBezTo>
                      <a:pt x="419" y="184"/>
                      <a:pt x="419" y="185"/>
                      <a:pt x="420" y="185"/>
                    </a:cubicBezTo>
                    <a:lnTo>
                      <a:pt x="420" y="186"/>
                    </a:lnTo>
                    <a:lnTo>
                      <a:pt x="419" y="187"/>
                    </a:lnTo>
                    <a:lnTo>
                      <a:pt x="377" y="221"/>
                    </a:lnTo>
                    <a:close/>
                    <a:moveTo>
                      <a:pt x="396" y="251"/>
                    </a:moveTo>
                    <a:lnTo>
                      <a:pt x="386" y="235"/>
                    </a:lnTo>
                    <a:lnTo>
                      <a:pt x="433" y="197"/>
                    </a:lnTo>
                    <a:lnTo>
                      <a:pt x="396" y="251"/>
                    </a:lnTo>
                    <a:close/>
                    <a:moveTo>
                      <a:pt x="457" y="192"/>
                    </a:moveTo>
                    <a:cubicBezTo>
                      <a:pt x="443" y="192"/>
                      <a:pt x="432" y="182"/>
                      <a:pt x="432" y="168"/>
                    </a:cubicBezTo>
                    <a:cubicBezTo>
                      <a:pt x="432" y="155"/>
                      <a:pt x="443" y="144"/>
                      <a:pt x="457" y="144"/>
                    </a:cubicBezTo>
                    <a:cubicBezTo>
                      <a:pt x="470" y="144"/>
                      <a:pt x="481" y="155"/>
                      <a:pt x="481" y="168"/>
                    </a:cubicBezTo>
                    <a:cubicBezTo>
                      <a:pt x="481" y="182"/>
                      <a:pt x="470" y="192"/>
                      <a:pt x="457" y="192"/>
                    </a:cubicBezTo>
                    <a:close/>
                    <a:moveTo>
                      <a:pt x="421" y="318"/>
                    </a:moveTo>
                    <a:lnTo>
                      <a:pt x="389" y="292"/>
                    </a:lnTo>
                    <a:lnTo>
                      <a:pt x="396" y="281"/>
                    </a:lnTo>
                    <a:lnTo>
                      <a:pt x="421" y="318"/>
                    </a:lnTo>
                    <a:close/>
                    <a:moveTo>
                      <a:pt x="41" y="381"/>
                    </a:moveTo>
                    <a:cubicBezTo>
                      <a:pt x="27" y="381"/>
                      <a:pt x="16" y="371"/>
                      <a:pt x="16" y="357"/>
                    </a:cubicBezTo>
                    <a:cubicBezTo>
                      <a:pt x="16" y="344"/>
                      <a:pt x="27" y="333"/>
                      <a:pt x="41" y="333"/>
                    </a:cubicBezTo>
                    <a:cubicBezTo>
                      <a:pt x="54" y="333"/>
                      <a:pt x="65" y="344"/>
                      <a:pt x="65" y="357"/>
                    </a:cubicBezTo>
                    <a:cubicBezTo>
                      <a:pt x="65" y="371"/>
                      <a:pt x="54" y="381"/>
                      <a:pt x="41" y="381"/>
                    </a:cubicBezTo>
                    <a:close/>
                    <a:moveTo>
                      <a:pt x="41" y="192"/>
                    </a:moveTo>
                    <a:cubicBezTo>
                      <a:pt x="27" y="192"/>
                      <a:pt x="16" y="182"/>
                      <a:pt x="16" y="168"/>
                    </a:cubicBezTo>
                    <a:cubicBezTo>
                      <a:pt x="16" y="155"/>
                      <a:pt x="27" y="144"/>
                      <a:pt x="41" y="144"/>
                    </a:cubicBezTo>
                    <a:cubicBezTo>
                      <a:pt x="54" y="144"/>
                      <a:pt x="65" y="155"/>
                      <a:pt x="65" y="168"/>
                    </a:cubicBezTo>
                    <a:cubicBezTo>
                      <a:pt x="65" y="182"/>
                      <a:pt x="54" y="192"/>
                      <a:pt x="41" y="192"/>
                    </a:cubicBezTo>
                    <a:close/>
                    <a:moveTo>
                      <a:pt x="70" y="385"/>
                    </a:moveTo>
                    <a:lnTo>
                      <a:pt x="71" y="386"/>
                    </a:lnTo>
                    <a:lnTo>
                      <a:pt x="210" y="470"/>
                    </a:lnTo>
                    <a:lnTo>
                      <a:pt x="209" y="471"/>
                    </a:lnTo>
                    <a:cubicBezTo>
                      <a:pt x="208" y="476"/>
                      <a:pt x="207" y="480"/>
                      <a:pt x="207" y="484"/>
                    </a:cubicBezTo>
                    <a:cubicBezTo>
                      <a:pt x="207" y="507"/>
                      <a:pt x="226" y="525"/>
                      <a:pt x="248" y="525"/>
                    </a:cubicBezTo>
                    <a:cubicBezTo>
                      <a:pt x="271" y="525"/>
                      <a:pt x="289" y="507"/>
                      <a:pt x="289" y="484"/>
                    </a:cubicBezTo>
                    <a:cubicBezTo>
                      <a:pt x="289" y="480"/>
                      <a:pt x="288" y="476"/>
                      <a:pt x="287" y="472"/>
                    </a:cubicBezTo>
                    <a:lnTo>
                      <a:pt x="287" y="471"/>
                    </a:lnTo>
                    <a:lnTo>
                      <a:pt x="287" y="470"/>
                    </a:lnTo>
                    <a:lnTo>
                      <a:pt x="427" y="385"/>
                    </a:lnTo>
                    <a:lnTo>
                      <a:pt x="428" y="386"/>
                    </a:lnTo>
                    <a:cubicBezTo>
                      <a:pt x="435" y="394"/>
                      <a:pt x="446" y="398"/>
                      <a:pt x="457" y="398"/>
                    </a:cubicBezTo>
                    <a:cubicBezTo>
                      <a:pt x="479" y="398"/>
                      <a:pt x="497" y="380"/>
                      <a:pt x="497" y="357"/>
                    </a:cubicBezTo>
                    <a:cubicBezTo>
                      <a:pt x="497" y="335"/>
                      <a:pt x="479" y="316"/>
                      <a:pt x="457" y="316"/>
                    </a:cubicBezTo>
                    <a:cubicBezTo>
                      <a:pt x="452" y="316"/>
                      <a:pt x="447" y="317"/>
                      <a:pt x="442" y="319"/>
                    </a:cubicBezTo>
                    <a:lnTo>
                      <a:pt x="442" y="319"/>
                    </a:lnTo>
                    <a:lnTo>
                      <a:pt x="441" y="318"/>
                    </a:lnTo>
                    <a:lnTo>
                      <a:pt x="406" y="266"/>
                    </a:lnTo>
                    <a:lnTo>
                      <a:pt x="407" y="265"/>
                    </a:lnTo>
                    <a:lnTo>
                      <a:pt x="446" y="208"/>
                    </a:lnTo>
                    <a:lnTo>
                      <a:pt x="446" y="208"/>
                    </a:lnTo>
                    <a:cubicBezTo>
                      <a:pt x="450" y="209"/>
                      <a:pt x="453" y="209"/>
                      <a:pt x="457" y="209"/>
                    </a:cubicBezTo>
                    <a:cubicBezTo>
                      <a:pt x="479" y="209"/>
                      <a:pt x="497" y="191"/>
                      <a:pt x="497" y="168"/>
                    </a:cubicBezTo>
                    <a:cubicBezTo>
                      <a:pt x="497" y="146"/>
                      <a:pt x="479" y="127"/>
                      <a:pt x="457" y="127"/>
                    </a:cubicBezTo>
                    <a:cubicBezTo>
                      <a:pt x="446" y="127"/>
                      <a:pt x="435" y="132"/>
                      <a:pt x="428" y="140"/>
                    </a:cubicBezTo>
                    <a:lnTo>
                      <a:pt x="427" y="140"/>
                    </a:lnTo>
                    <a:lnTo>
                      <a:pt x="426" y="140"/>
                    </a:lnTo>
                    <a:lnTo>
                      <a:pt x="287" y="55"/>
                    </a:lnTo>
                    <a:lnTo>
                      <a:pt x="287" y="54"/>
                    </a:lnTo>
                    <a:cubicBezTo>
                      <a:pt x="288" y="50"/>
                      <a:pt x="289" y="45"/>
                      <a:pt x="289" y="41"/>
                    </a:cubicBezTo>
                    <a:cubicBezTo>
                      <a:pt x="289" y="19"/>
                      <a:pt x="271" y="0"/>
                      <a:pt x="248" y="0"/>
                    </a:cubicBezTo>
                    <a:cubicBezTo>
                      <a:pt x="226" y="0"/>
                      <a:pt x="207" y="19"/>
                      <a:pt x="207" y="41"/>
                    </a:cubicBezTo>
                    <a:cubicBezTo>
                      <a:pt x="207" y="45"/>
                      <a:pt x="208" y="50"/>
                      <a:pt x="209" y="54"/>
                    </a:cubicBezTo>
                    <a:lnTo>
                      <a:pt x="210" y="55"/>
                    </a:lnTo>
                    <a:lnTo>
                      <a:pt x="70" y="140"/>
                    </a:lnTo>
                    <a:lnTo>
                      <a:pt x="70" y="140"/>
                    </a:lnTo>
                    <a:cubicBezTo>
                      <a:pt x="62" y="132"/>
                      <a:pt x="51" y="127"/>
                      <a:pt x="41" y="127"/>
                    </a:cubicBezTo>
                    <a:cubicBezTo>
                      <a:pt x="18" y="127"/>
                      <a:pt x="0" y="146"/>
                      <a:pt x="0" y="168"/>
                    </a:cubicBezTo>
                    <a:cubicBezTo>
                      <a:pt x="0" y="191"/>
                      <a:pt x="18" y="209"/>
                      <a:pt x="41" y="209"/>
                    </a:cubicBezTo>
                    <a:cubicBezTo>
                      <a:pt x="44" y="209"/>
                      <a:pt x="47" y="209"/>
                      <a:pt x="51" y="208"/>
                    </a:cubicBezTo>
                    <a:lnTo>
                      <a:pt x="52" y="208"/>
                    </a:lnTo>
                    <a:lnTo>
                      <a:pt x="52" y="208"/>
                    </a:lnTo>
                    <a:lnTo>
                      <a:pt x="91" y="266"/>
                    </a:lnTo>
                    <a:lnTo>
                      <a:pt x="90" y="266"/>
                    </a:lnTo>
                    <a:lnTo>
                      <a:pt x="56" y="319"/>
                    </a:lnTo>
                    <a:lnTo>
                      <a:pt x="55" y="319"/>
                    </a:lnTo>
                    <a:cubicBezTo>
                      <a:pt x="50" y="317"/>
                      <a:pt x="45" y="316"/>
                      <a:pt x="41" y="316"/>
                    </a:cubicBezTo>
                    <a:cubicBezTo>
                      <a:pt x="18" y="316"/>
                      <a:pt x="0" y="335"/>
                      <a:pt x="0" y="357"/>
                    </a:cubicBezTo>
                    <a:cubicBezTo>
                      <a:pt x="0" y="380"/>
                      <a:pt x="18" y="398"/>
                      <a:pt x="41" y="398"/>
                    </a:cubicBezTo>
                    <a:cubicBezTo>
                      <a:pt x="51" y="398"/>
                      <a:pt x="62" y="394"/>
                      <a:pt x="70" y="386"/>
                    </a:cubicBezTo>
                    <a:lnTo>
                      <a:pt x="70" y="385"/>
                    </a:ln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0" name="Rectangle 9">
              <a:extLst>
                <a:ext uri="{FF2B5EF4-FFF2-40B4-BE49-F238E27FC236}">
                  <a16:creationId xmlns:a16="http://schemas.microsoft.com/office/drawing/2014/main" id="{E4FA594E-1686-3BAE-C217-0C8FBE328F1A}"/>
                </a:ext>
              </a:extLst>
            </p:cNvPr>
            <p:cNvSpPr/>
            <p:nvPr/>
          </p:nvSpPr>
          <p:spPr>
            <a:xfrm>
              <a:off x="4990681" y="1683097"/>
              <a:ext cx="2001296" cy="2160395"/>
            </a:xfrm>
            <a:prstGeom prst="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4577542" y="1979378"/>
              <a:ext cx="735042" cy="15696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19050">
                    <a:solidFill>
                      <a:srgbClr val="2A5FAB"/>
                    </a:solidFill>
                  </a:ln>
                  <a:noFill/>
                  <a:effectLst/>
                  <a:uLnTx/>
                  <a:uFillTx/>
                  <a:latin typeface="Arial" panose="020B0604020202020204"/>
                  <a:ea typeface="+mn-ea"/>
                  <a:cs typeface="+mn-cs"/>
                </a:rPr>
                <a:t>2</a:t>
              </a:r>
            </a:p>
          </p:txBody>
        </p:sp>
      </p:grpSp>
      <p:grpSp>
        <p:nvGrpSpPr>
          <p:cNvPr id="12" name="Group 11">
            <a:extLst>
              <a:ext uri="{FF2B5EF4-FFF2-40B4-BE49-F238E27FC236}">
                <a16:creationId xmlns:a16="http://schemas.microsoft.com/office/drawing/2014/main" id="{40307C14-B9BA-46AA-AC08-0E0E677ADE2B}"/>
              </a:ext>
            </a:extLst>
          </p:cNvPr>
          <p:cNvGrpSpPr/>
          <p:nvPr/>
        </p:nvGrpSpPr>
        <p:grpSpPr>
          <a:xfrm>
            <a:off x="7691876" y="1683097"/>
            <a:ext cx="2473705" cy="2160395"/>
            <a:chOff x="7691876" y="1683097"/>
            <a:chExt cx="2473705" cy="2160395"/>
          </a:xfrm>
        </p:grpSpPr>
        <p:sp>
          <p:nvSpPr>
            <p:cNvPr id="47" name="TextBox 46"/>
            <p:cNvSpPr txBox="1"/>
            <p:nvPr/>
          </p:nvSpPr>
          <p:spPr>
            <a:xfrm>
              <a:off x="8299140" y="2925342"/>
              <a:ext cx="17303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Upskilling Over Future Hires </a:t>
              </a:r>
            </a:p>
          </p:txBody>
        </p:sp>
        <p:grpSp>
          <p:nvGrpSpPr>
            <p:cNvPr id="52" name="Group 51"/>
            <p:cNvGrpSpPr/>
            <p:nvPr/>
          </p:nvGrpSpPr>
          <p:grpSpPr>
            <a:xfrm>
              <a:off x="8755888" y="1846052"/>
              <a:ext cx="816873" cy="816873"/>
              <a:chOff x="378360" y="760097"/>
              <a:chExt cx="552527" cy="552527"/>
            </a:xfrm>
          </p:grpSpPr>
          <p:sp>
            <p:nvSpPr>
              <p:cNvPr id="53" name="Oval 52">
                <a:extLst>
                  <a:ext uri="{FF2B5EF4-FFF2-40B4-BE49-F238E27FC236}">
                    <a16:creationId xmlns:a16="http://schemas.microsoft.com/office/drawing/2014/main" id="{E04E99EC-2E2C-1C45-BCF6-44C5CECC6E94}"/>
                  </a:ext>
                </a:extLst>
              </p:cNvPr>
              <p:cNvSpPr/>
              <p:nvPr/>
            </p:nvSpPr>
            <p:spPr>
              <a:xfrm>
                <a:off x="378360" y="760097"/>
                <a:ext cx="552527" cy="552527"/>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4" name="Group 53"/>
              <p:cNvGrpSpPr/>
              <p:nvPr/>
            </p:nvGrpSpPr>
            <p:grpSpPr>
              <a:xfrm>
                <a:off x="469877" y="884500"/>
                <a:ext cx="319705" cy="327139"/>
                <a:chOff x="-81454" y="3332059"/>
                <a:chExt cx="319705" cy="327139"/>
              </a:xfrm>
            </p:grpSpPr>
            <p:sp>
              <p:nvSpPr>
                <p:cNvPr id="55" name="Freeform 1005"/>
                <p:cNvSpPr>
                  <a:spLocks/>
                </p:cNvSpPr>
                <p:nvPr/>
              </p:nvSpPr>
              <p:spPr bwMode="auto">
                <a:xfrm>
                  <a:off x="-44278" y="3332059"/>
                  <a:ext cx="282529" cy="285008"/>
                </a:xfrm>
                <a:custGeom>
                  <a:avLst/>
                  <a:gdLst>
                    <a:gd name="T0" fmla="*/ 113 w 430"/>
                    <a:gd name="T1" fmla="*/ 429 h 429"/>
                    <a:gd name="T2" fmla="*/ 113 w 430"/>
                    <a:gd name="T3" fmla="*/ 429 h 429"/>
                    <a:gd name="T4" fmla="*/ 107 w 430"/>
                    <a:gd name="T5" fmla="*/ 426 h 429"/>
                    <a:gd name="T6" fmla="*/ 106 w 430"/>
                    <a:gd name="T7" fmla="*/ 426 h 429"/>
                    <a:gd name="T8" fmla="*/ 106 w 430"/>
                    <a:gd name="T9" fmla="*/ 414 h 429"/>
                    <a:gd name="T10" fmla="*/ 357 w 430"/>
                    <a:gd name="T11" fmla="*/ 163 h 429"/>
                    <a:gd name="T12" fmla="*/ 369 w 430"/>
                    <a:gd name="T13" fmla="*/ 163 h 429"/>
                    <a:gd name="T14" fmla="*/ 406 w 430"/>
                    <a:gd name="T15" fmla="*/ 201 h 429"/>
                    <a:gd name="T16" fmla="*/ 412 w 430"/>
                    <a:gd name="T17" fmla="*/ 18 h 429"/>
                    <a:gd name="T18" fmla="*/ 229 w 430"/>
                    <a:gd name="T19" fmla="*/ 24 h 429"/>
                    <a:gd name="T20" fmla="*/ 267 w 430"/>
                    <a:gd name="T21" fmla="*/ 61 h 429"/>
                    <a:gd name="T22" fmla="*/ 269 w 430"/>
                    <a:gd name="T23" fmla="*/ 67 h 429"/>
                    <a:gd name="T24" fmla="*/ 267 w 430"/>
                    <a:gd name="T25" fmla="*/ 73 h 429"/>
                    <a:gd name="T26" fmla="*/ 16 w 430"/>
                    <a:gd name="T27" fmla="*/ 324 h 429"/>
                    <a:gd name="T28" fmla="*/ 10 w 430"/>
                    <a:gd name="T29" fmla="*/ 326 h 429"/>
                    <a:gd name="T30" fmla="*/ 10 w 430"/>
                    <a:gd name="T31" fmla="*/ 326 h 429"/>
                    <a:gd name="T32" fmla="*/ 4 w 430"/>
                    <a:gd name="T33" fmla="*/ 324 h 429"/>
                    <a:gd name="T34" fmla="*/ 3 w 430"/>
                    <a:gd name="T35" fmla="*/ 311 h 429"/>
                    <a:gd name="T36" fmla="*/ 248 w 430"/>
                    <a:gd name="T37" fmla="*/ 67 h 429"/>
                    <a:gd name="T38" fmla="*/ 202 w 430"/>
                    <a:gd name="T39" fmla="*/ 21 h 429"/>
                    <a:gd name="T40" fmla="*/ 200 w 430"/>
                    <a:gd name="T41" fmla="*/ 12 h 429"/>
                    <a:gd name="T42" fmla="*/ 207 w 430"/>
                    <a:gd name="T43" fmla="*/ 7 h 429"/>
                    <a:gd name="T44" fmla="*/ 422 w 430"/>
                    <a:gd name="T45" fmla="*/ 0 h 429"/>
                    <a:gd name="T46" fmla="*/ 428 w 430"/>
                    <a:gd name="T47" fmla="*/ 2 h 429"/>
                    <a:gd name="T48" fmla="*/ 430 w 430"/>
                    <a:gd name="T49" fmla="*/ 8 h 429"/>
                    <a:gd name="T50" fmla="*/ 423 w 430"/>
                    <a:gd name="T51" fmla="*/ 223 h 429"/>
                    <a:gd name="T52" fmla="*/ 418 w 430"/>
                    <a:gd name="T53" fmla="*/ 230 h 429"/>
                    <a:gd name="T54" fmla="*/ 409 w 430"/>
                    <a:gd name="T55" fmla="*/ 228 h 429"/>
                    <a:gd name="T56" fmla="*/ 363 w 430"/>
                    <a:gd name="T57" fmla="*/ 182 h 429"/>
                    <a:gd name="T58" fmla="*/ 119 w 430"/>
                    <a:gd name="T59" fmla="*/ 427 h 429"/>
                    <a:gd name="T60" fmla="*/ 113 w 430"/>
                    <a:gd name="T61" fmla="*/ 429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0" h="429">
                      <a:moveTo>
                        <a:pt x="113" y="429"/>
                      </a:moveTo>
                      <a:lnTo>
                        <a:pt x="113" y="429"/>
                      </a:lnTo>
                      <a:cubicBezTo>
                        <a:pt x="110" y="429"/>
                        <a:pt x="108" y="428"/>
                        <a:pt x="107" y="426"/>
                      </a:cubicBezTo>
                      <a:lnTo>
                        <a:pt x="106" y="426"/>
                      </a:lnTo>
                      <a:cubicBezTo>
                        <a:pt x="103" y="422"/>
                        <a:pt x="103" y="417"/>
                        <a:pt x="106" y="414"/>
                      </a:cubicBezTo>
                      <a:lnTo>
                        <a:pt x="357" y="163"/>
                      </a:lnTo>
                      <a:cubicBezTo>
                        <a:pt x="360" y="160"/>
                        <a:pt x="365" y="160"/>
                        <a:pt x="369" y="163"/>
                      </a:cubicBezTo>
                      <a:lnTo>
                        <a:pt x="406" y="201"/>
                      </a:lnTo>
                      <a:lnTo>
                        <a:pt x="412" y="18"/>
                      </a:lnTo>
                      <a:lnTo>
                        <a:pt x="229" y="24"/>
                      </a:lnTo>
                      <a:lnTo>
                        <a:pt x="267" y="61"/>
                      </a:lnTo>
                      <a:cubicBezTo>
                        <a:pt x="268" y="63"/>
                        <a:pt x="269" y="65"/>
                        <a:pt x="269" y="67"/>
                      </a:cubicBezTo>
                      <a:cubicBezTo>
                        <a:pt x="269" y="70"/>
                        <a:pt x="268" y="72"/>
                        <a:pt x="267" y="73"/>
                      </a:cubicBezTo>
                      <a:lnTo>
                        <a:pt x="16" y="324"/>
                      </a:lnTo>
                      <a:cubicBezTo>
                        <a:pt x="14" y="325"/>
                        <a:pt x="12" y="326"/>
                        <a:pt x="10" y="326"/>
                      </a:cubicBezTo>
                      <a:lnTo>
                        <a:pt x="10" y="326"/>
                      </a:lnTo>
                      <a:cubicBezTo>
                        <a:pt x="8" y="326"/>
                        <a:pt x="6" y="325"/>
                        <a:pt x="4" y="324"/>
                      </a:cubicBezTo>
                      <a:cubicBezTo>
                        <a:pt x="1" y="321"/>
                        <a:pt x="0" y="315"/>
                        <a:pt x="3" y="311"/>
                      </a:cubicBezTo>
                      <a:lnTo>
                        <a:pt x="248" y="67"/>
                      </a:lnTo>
                      <a:lnTo>
                        <a:pt x="202" y="21"/>
                      </a:lnTo>
                      <a:cubicBezTo>
                        <a:pt x="199" y="19"/>
                        <a:pt x="199" y="16"/>
                        <a:pt x="200" y="12"/>
                      </a:cubicBezTo>
                      <a:cubicBezTo>
                        <a:pt x="201" y="9"/>
                        <a:pt x="204" y="7"/>
                        <a:pt x="207" y="7"/>
                      </a:cubicBezTo>
                      <a:lnTo>
                        <a:pt x="422" y="0"/>
                      </a:lnTo>
                      <a:cubicBezTo>
                        <a:pt x="424" y="0"/>
                        <a:pt x="426" y="1"/>
                        <a:pt x="428" y="2"/>
                      </a:cubicBezTo>
                      <a:cubicBezTo>
                        <a:pt x="429" y="4"/>
                        <a:pt x="430" y="6"/>
                        <a:pt x="430" y="8"/>
                      </a:cubicBezTo>
                      <a:lnTo>
                        <a:pt x="423" y="223"/>
                      </a:lnTo>
                      <a:cubicBezTo>
                        <a:pt x="423" y="226"/>
                        <a:pt x="421" y="229"/>
                        <a:pt x="418" y="230"/>
                      </a:cubicBezTo>
                      <a:cubicBezTo>
                        <a:pt x="414" y="231"/>
                        <a:pt x="411" y="231"/>
                        <a:pt x="409" y="228"/>
                      </a:cubicBezTo>
                      <a:lnTo>
                        <a:pt x="363" y="182"/>
                      </a:lnTo>
                      <a:lnTo>
                        <a:pt x="119" y="427"/>
                      </a:lnTo>
                      <a:cubicBezTo>
                        <a:pt x="117" y="428"/>
                        <a:pt x="115" y="429"/>
                        <a:pt x="113" y="4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1006"/>
                <p:cNvSpPr>
                  <a:spLocks noEditPoints="1"/>
                </p:cNvSpPr>
                <p:nvPr/>
              </p:nvSpPr>
              <p:spPr bwMode="auto">
                <a:xfrm>
                  <a:off x="94508" y="3515455"/>
                  <a:ext cx="141265" cy="143743"/>
                </a:xfrm>
                <a:custGeom>
                  <a:avLst/>
                  <a:gdLst>
                    <a:gd name="T0" fmla="*/ 20 w 216"/>
                    <a:gd name="T1" fmla="*/ 161 h 217"/>
                    <a:gd name="T2" fmla="*/ 56 w 216"/>
                    <a:gd name="T3" fmla="*/ 197 h 217"/>
                    <a:gd name="T4" fmla="*/ 171 w 216"/>
                    <a:gd name="T5" fmla="*/ 82 h 217"/>
                    <a:gd name="T6" fmla="*/ 183 w 216"/>
                    <a:gd name="T7" fmla="*/ 82 h 217"/>
                    <a:gd name="T8" fmla="*/ 197 w 216"/>
                    <a:gd name="T9" fmla="*/ 96 h 217"/>
                    <a:gd name="T10" fmla="*/ 199 w 216"/>
                    <a:gd name="T11" fmla="*/ 18 h 217"/>
                    <a:gd name="T12" fmla="*/ 121 w 216"/>
                    <a:gd name="T13" fmla="*/ 21 h 217"/>
                    <a:gd name="T14" fmla="*/ 135 w 216"/>
                    <a:gd name="T15" fmla="*/ 34 h 217"/>
                    <a:gd name="T16" fmla="*/ 135 w 216"/>
                    <a:gd name="T17" fmla="*/ 46 h 217"/>
                    <a:gd name="T18" fmla="*/ 20 w 216"/>
                    <a:gd name="T19" fmla="*/ 161 h 217"/>
                    <a:gd name="T20" fmla="*/ 56 w 216"/>
                    <a:gd name="T21" fmla="*/ 217 h 217"/>
                    <a:gd name="T22" fmla="*/ 50 w 216"/>
                    <a:gd name="T23" fmla="*/ 215 h 217"/>
                    <a:gd name="T24" fmla="*/ 2 w 216"/>
                    <a:gd name="T25" fmla="*/ 167 h 217"/>
                    <a:gd name="T26" fmla="*/ 0 w 216"/>
                    <a:gd name="T27" fmla="*/ 161 h 217"/>
                    <a:gd name="T28" fmla="*/ 2 w 216"/>
                    <a:gd name="T29" fmla="*/ 155 h 217"/>
                    <a:gd name="T30" fmla="*/ 117 w 216"/>
                    <a:gd name="T31" fmla="*/ 40 h 217"/>
                    <a:gd name="T32" fmla="*/ 96 w 216"/>
                    <a:gd name="T33" fmla="*/ 19 h 217"/>
                    <a:gd name="T34" fmla="*/ 94 w 216"/>
                    <a:gd name="T35" fmla="*/ 10 h 217"/>
                    <a:gd name="T36" fmla="*/ 101 w 216"/>
                    <a:gd name="T37" fmla="*/ 5 h 217"/>
                    <a:gd name="T38" fmla="*/ 208 w 216"/>
                    <a:gd name="T39" fmla="*/ 1 h 217"/>
                    <a:gd name="T40" fmla="*/ 214 w 216"/>
                    <a:gd name="T41" fmla="*/ 3 h 217"/>
                    <a:gd name="T42" fmla="*/ 216 w 216"/>
                    <a:gd name="T43" fmla="*/ 9 h 217"/>
                    <a:gd name="T44" fmla="*/ 212 w 216"/>
                    <a:gd name="T45" fmla="*/ 116 h 217"/>
                    <a:gd name="T46" fmla="*/ 207 w 216"/>
                    <a:gd name="T47" fmla="*/ 123 h 217"/>
                    <a:gd name="T48" fmla="*/ 198 w 216"/>
                    <a:gd name="T49" fmla="*/ 121 h 217"/>
                    <a:gd name="T50" fmla="*/ 177 w 216"/>
                    <a:gd name="T51" fmla="*/ 100 h 217"/>
                    <a:gd name="T52" fmla="*/ 62 w 216"/>
                    <a:gd name="T53" fmla="*/ 215 h 217"/>
                    <a:gd name="T54" fmla="*/ 56 w 216"/>
                    <a:gd name="T55"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6" h="217">
                      <a:moveTo>
                        <a:pt x="20" y="161"/>
                      </a:moveTo>
                      <a:lnTo>
                        <a:pt x="56" y="197"/>
                      </a:lnTo>
                      <a:lnTo>
                        <a:pt x="171" y="82"/>
                      </a:lnTo>
                      <a:cubicBezTo>
                        <a:pt x="174" y="79"/>
                        <a:pt x="180" y="79"/>
                        <a:pt x="183" y="82"/>
                      </a:cubicBezTo>
                      <a:lnTo>
                        <a:pt x="197" y="96"/>
                      </a:lnTo>
                      <a:lnTo>
                        <a:pt x="199" y="18"/>
                      </a:lnTo>
                      <a:lnTo>
                        <a:pt x="121" y="21"/>
                      </a:lnTo>
                      <a:lnTo>
                        <a:pt x="135" y="34"/>
                      </a:lnTo>
                      <a:cubicBezTo>
                        <a:pt x="138" y="38"/>
                        <a:pt x="138" y="43"/>
                        <a:pt x="135" y="46"/>
                      </a:cubicBezTo>
                      <a:lnTo>
                        <a:pt x="20" y="161"/>
                      </a:lnTo>
                      <a:close/>
                      <a:moveTo>
                        <a:pt x="56" y="217"/>
                      </a:moveTo>
                      <a:cubicBezTo>
                        <a:pt x="54" y="217"/>
                        <a:pt x="52" y="216"/>
                        <a:pt x="50" y="215"/>
                      </a:cubicBezTo>
                      <a:lnTo>
                        <a:pt x="2" y="167"/>
                      </a:lnTo>
                      <a:cubicBezTo>
                        <a:pt x="1" y="165"/>
                        <a:pt x="0" y="163"/>
                        <a:pt x="0" y="161"/>
                      </a:cubicBezTo>
                      <a:cubicBezTo>
                        <a:pt x="0" y="159"/>
                        <a:pt x="1" y="157"/>
                        <a:pt x="2" y="155"/>
                      </a:cubicBezTo>
                      <a:lnTo>
                        <a:pt x="117" y="40"/>
                      </a:lnTo>
                      <a:lnTo>
                        <a:pt x="96" y="19"/>
                      </a:lnTo>
                      <a:cubicBezTo>
                        <a:pt x="93" y="17"/>
                        <a:pt x="93" y="13"/>
                        <a:pt x="94" y="10"/>
                      </a:cubicBezTo>
                      <a:cubicBezTo>
                        <a:pt x="95" y="7"/>
                        <a:pt x="98" y="5"/>
                        <a:pt x="101" y="5"/>
                      </a:cubicBezTo>
                      <a:lnTo>
                        <a:pt x="208" y="1"/>
                      </a:lnTo>
                      <a:cubicBezTo>
                        <a:pt x="210" y="0"/>
                        <a:pt x="212" y="2"/>
                        <a:pt x="214" y="3"/>
                      </a:cubicBezTo>
                      <a:cubicBezTo>
                        <a:pt x="216" y="5"/>
                        <a:pt x="216" y="7"/>
                        <a:pt x="216" y="9"/>
                      </a:cubicBezTo>
                      <a:lnTo>
                        <a:pt x="212" y="116"/>
                      </a:lnTo>
                      <a:cubicBezTo>
                        <a:pt x="212" y="119"/>
                        <a:pt x="210" y="122"/>
                        <a:pt x="207" y="123"/>
                      </a:cubicBezTo>
                      <a:cubicBezTo>
                        <a:pt x="204" y="125"/>
                        <a:pt x="201" y="124"/>
                        <a:pt x="198" y="121"/>
                      </a:cubicBezTo>
                      <a:lnTo>
                        <a:pt x="177" y="100"/>
                      </a:lnTo>
                      <a:lnTo>
                        <a:pt x="62" y="215"/>
                      </a:lnTo>
                      <a:cubicBezTo>
                        <a:pt x="60" y="216"/>
                        <a:pt x="58" y="217"/>
                        <a:pt x="56" y="2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1007"/>
                <p:cNvSpPr>
                  <a:spLocks noEditPoints="1"/>
                </p:cNvSpPr>
                <p:nvPr/>
              </p:nvSpPr>
              <p:spPr bwMode="auto">
                <a:xfrm>
                  <a:off x="-81454" y="3341972"/>
                  <a:ext cx="143743" cy="143743"/>
                </a:xfrm>
                <a:custGeom>
                  <a:avLst/>
                  <a:gdLst>
                    <a:gd name="T0" fmla="*/ 21 w 218"/>
                    <a:gd name="T1" fmla="*/ 160 h 216"/>
                    <a:gd name="T2" fmla="*/ 57 w 218"/>
                    <a:gd name="T3" fmla="*/ 196 h 216"/>
                    <a:gd name="T4" fmla="*/ 172 w 218"/>
                    <a:gd name="T5" fmla="*/ 82 h 216"/>
                    <a:gd name="T6" fmla="*/ 184 w 218"/>
                    <a:gd name="T7" fmla="*/ 82 h 216"/>
                    <a:gd name="T8" fmla="*/ 198 w 218"/>
                    <a:gd name="T9" fmla="*/ 95 h 216"/>
                    <a:gd name="T10" fmla="*/ 201 w 218"/>
                    <a:gd name="T11" fmla="*/ 17 h 216"/>
                    <a:gd name="T12" fmla="*/ 122 w 218"/>
                    <a:gd name="T13" fmla="*/ 20 h 216"/>
                    <a:gd name="T14" fmla="*/ 136 w 218"/>
                    <a:gd name="T15" fmla="*/ 34 h 216"/>
                    <a:gd name="T16" fmla="*/ 136 w 218"/>
                    <a:gd name="T17" fmla="*/ 45 h 216"/>
                    <a:gd name="T18" fmla="*/ 21 w 218"/>
                    <a:gd name="T19" fmla="*/ 160 h 216"/>
                    <a:gd name="T20" fmla="*/ 57 w 218"/>
                    <a:gd name="T21" fmla="*/ 216 h 216"/>
                    <a:gd name="T22" fmla="*/ 51 w 218"/>
                    <a:gd name="T23" fmla="*/ 214 h 216"/>
                    <a:gd name="T24" fmla="*/ 4 w 218"/>
                    <a:gd name="T25" fmla="*/ 166 h 216"/>
                    <a:gd name="T26" fmla="*/ 4 w 218"/>
                    <a:gd name="T27" fmla="*/ 154 h 216"/>
                    <a:gd name="T28" fmla="*/ 118 w 218"/>
                    <a:gd name="T29" fmla="*/ 40 h 216"/>
                    <a:gd name="T30" fmla="*/ 97 w 218"/>
                    <a:gd name="T31" fmla="*/ 18 h 216"/>
                    <a:gd name="T32" fmla="*/ 95 w 218"/>
                    <a:gd name="T33" fmla="*/ 9 h 216"/>
                    <a:gd name="T34" fmla="*/ 102 w 218"/>
                    <a:gd name="T35" fmla="*/ 4 h 216"/>
                    <a:gd name="T36" fmla="*/ 209 w 218"/>
                    <a:gd name="T37" fmla="*/ 0 h 216"/>
                    <a:gd name="T38" fmla="*/ 215 w 218"/>
                    <a:gd name="T39" fmla="*/ 2 h 216"/>
                    <a:gd name="T40" fmla="*/ 218 w 218"/>
                    <a:gd name="T41" fmla="*/ 9 h 216"/>
                    <a:gd name="T42" fmla="*/ 214 w 218"/>
                    <a:gd name="T43" fmla="*/ 115 h 216"/>
                    <a:gd name="T44" fmla="*/ 208 w 218"/>
                    <a:gd name="T45" fmla="*/ 123 h 216"/>
                    <a:gd name="T46" fmla="*/ 199 w 218"/>
                    <a:gd name="T47" fmla="*/ 121 h 216"/>
                    <a:gd name="T48" fmla="*/ 178 w 218"/>
                    <a:gd name="T49" fmla="*/ 99 h 216"/>
                    <a:gd name="T50" fmla="*/ 63 w 218"/>
                    <a:gd name="T51" fmla="*/ 214 h 216"/>
                    <a:gd name="T52" fmla="*/ 57 w 218"/>
                    <a:gd name="T53"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8" h="216">
                      <a:moveTo>
                        <a:pt x="21" y="160"/>
                      </a:moveTo>
                      <a:lnTo>
                        <a:pt x="57" y="196"/>
                      </a:lnTo>
                      <a:lnTo>
                        <a:pt x="172" y="82"/>
                      </a:lnTo>
                      <a:cubicBezTo>
                        <a:pt x="175" y="78"/>
                        <a:pt x="181" y="78"/>
                        <a:pt x="184" y="82"/>
                      </a:cubicBezTo>
                      <a:lnTo>
                        <a:pt x="198" y="95"/>
                      </a:lnTo>
                      <a:lnTo>
                        <a:pt x="201" y="17"/>
                      </a:lnTo>
                      <a:lnTo>
                        <a:pt x="122" y="20"/>
                      </a:lnTo>
                      <a:lnTo>
                        <a:pt x="136" y="34"/>
                      </a:lnTo>
                      <a:cubicBezTo>
                        <a:pt x="139" y="37"/>
                        <a:pt x="139" y="42"/>
                        <a:pt x="136" y="45"/>
                      </a:cubicBezTo>
                      <a:lnTo>
                        <a:pt x="21" y="160"/>
                      </a:lnTo>
                      <a:close/>
                      <a:moveTo>
                        <a:pt x="57" y="216"/>
                      </a:moveTo>
                      <a:cubicBezTo>
                        <a:pt x="55" y="216"/>
                        <a:pt x="53" y="216"/>
                        <a:pt x="51" y="214"/>
                      </a:cubicBezTo>
                      <a:lnTo>
                        <a:pt x="4" y="166"/>
                      </a:lnTo>
                      <a:cubicBezTo>
                        <a:pt x="0" y="163"/>
                        <a:pt x="0" y="158"/>
                        <a:pt x="4" y="154"/>
                      </a:cubicBezTo>
                      <a:lnTo>
                        <a:pt x="118" y="40"/>
                      </a:lnTo>
                      <a:lnTo>
                        <a:pt x="97" y="18"/>
                      </a:lnTo>
                      <a:cubicBezTo>
                        <a:pt x="95" y="16"/>
                        <a:pt x="94" y="12"/>
                        <a:pt x="95" y="9"/>
                      </a:cubicBezTo>
                      <a:cubicBezTo>
                        <a:pt x="96" y="6"/>
                        <a:pt x="99" y="4"/>
                        <a:pt x="102" y="4"/>
                      </a:cubicBezTo>
                      <a:lnTo>
                        <a:pt x="209" y="0"/>
                      </a:lnTo>
                      <a:cubicBezTo>
                        <a:pt x="211" y="0"/>
                        <a:pt x="214" y="1"/>
                        <a:pt x="215" y="2"/>
                      </a:cubicBezTo>
                      <a:cubicBezTo>
                        <a:pt x="217" y="4"/>
                        <a:pt x="218" y="6"/>
                        <a:pt x="218" y="9"/>
                      </a:cubicBezTo>
                      <a:lnTo>
                        <a:pt x="214" y="115"/>
                      </a:lnTo>
                      <a:cubicBezTo>
                        <a:pt x="214" y="118"/>
                        <a:pt x="211" y="121"/>
                        <a:pt x="208" y="123"/>
                      </a:cubicBezTo>
                      <a:cubicBezTo>
                        <a:pt x="205" y="124"/>
                        <a:pt x="202" y="123"/>
                        <a:pt x="199" y="121"/>
                      </a:cubicBezTo>
                      <a:lnTo>
                        <a:pt x="178" y="99"/>
                      </a:lnTo>
                      <a:lnTo>
                        <a:pt x="63" y="214"/>
                      </a:lnTo>
                      <a:cubicBezTo>
                        <a:pt x="62" y="216"/>
                        <a:pt x="59" y="216"/>
                        <a:pt x="57" y="2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1008"/>
                <p:cNvSpPr>
                  <a:spLocks/>
                </p:cNvSpPr>
                <p:nvPr/>
              </p:nvSpPr>
              <p:spPr bwMode="auto">
                <a:xfrm>
                  <a:off x="-71541" y="3557587"/>
                  <a:ext cx="24783" cy="24783"/>
                </a:xfrm>
                <a:custGeom>
                  <a:avLst/>
                  <a:gdLst>
                    <a:gd name="T0" fmla="*/ 10 w 38"/>
                    <a:gd name="T1" fmla="*/ 39 h 39"/>
                    <a:gd name="T2" fmla="*/ 10 w 38"/>
                    <a:gd name="T3" fmla="*/ 39 h 39"/>
                    <a:gd name="T4" fmla="*/ 4 w 38"/>
                    <a:gd name="T5" fmla="*/ 37 h 39"/>
                    <a:gd name="T6" fmla="*/ 3 w 38"/>
                    <a:gd name="T7" fmla="*/ 36 h 39"/>
                    <a:gd name="T8" fmla="*/ 3 w 38"/>
                    <a:gd name="T9" fmla="*/ 24 h 39"/>
                    <a:gd name="T10" fmla="*/ 24 w 38"/>
                    <a:gd name="T11" fmla="*/ 3 h 39"/>
                    <a:gd name="T12" fmla="*/ 36 w 38"/>
                    <a:gd name="T13" fmla="*/ 3 h 39"/>
                    <a:gd name="T14" fmla="*/ 38 w 38"/>
                    <a:gd name="T15" fmla="*/ 10 h 39"/>
                    <a:gd name="T16" fmla="*/ 36 w 38"/>
                    <a:gd name="T17" fmla="*/ 16 h 39"/>
                    <a:gd name="T18" fmla="*/ 16 w 38"/>
                    <a:gd name="T19" fmla="*/ 37 h 39"/>
                    <a:gd name="T20" fmla="*/ 10 w 38"/>
                    <a:gd name="T21"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9">
                      <a:moveTo>
                        <a:pt x="10" y="39"/>
                      </a:moveTo>
                      <a:lnTo>
                        <a:pt x="10" y="39"/>
                      </a:lnTo>
                      <a:cubicBezTo>
                        <a:pt x="7" y="39"/>
                        <a:pt x="5" y="38"/>
                        <a:pt x="4" y="37"/>
                      </a:cubicBezTo>
                      <a:lnTo>
                        <a:pt x="3" y="36"/>
                      </a:lnTo>
                      <a:cubicBezTo>
                        <a:pt x="0" y="33"/>
                        <a:pt x="0" y="27"/>
                        <a:pt x="3" y="24"/>
                      </a:cubicBezTo>
                      <a:lnTo>
                        <a:pt x="24" y="3"/>
                      </a:lnTo>
                      <a:cubicBezTo>
                        <a:pt x="27" y="0"/>
                        <a:pt x="32" y="0"/>
                        <a:pt x="36" y="3"/>
                      </a:cubicBezTo>
                      <a:cubicBezTo>
                        <a:pt x="37" y="5"/>
                        <a:pt x="38" y="8"/>
                        <a:pt x="38" y="10"/>
                      </a:cubicBezTo>
                      <a:cubicBezTo>
                        <a:pt x="38" y="12"/>
                        <a:pt x="38" y="14"/>
                        <a:pt x="36" y="16"/>
                      </a:cubicBezTo>
                      <a:lnTo>
                        <a:pt x="16" y="37"/>
                      </a:lnTo>
                      <a:cubicBezTo>
                        <a:pt x="14" y="38"/>
                        <a:pt x="12" y="39"/>
                        <a:pt x="10" y="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1010"/>
                <p:cNvSpPr>
                  <a:spLocks/>
                </p:cNvSpPr>
                <p:nvPr/>
              </p:nvSpPr>
              <p:spPr bwMode="auto">
                <a:xfrm>
                  <a:off x="-78976" y="3542717"/>
                  <a:ext cx="86742" cy="89220"/>
                </a:xfrm>
                <a:custGeom>
                  <a:avLst/>
                  <a:gdLst>
                    <a:gd name="T0" fmla="*/ 9 w 132"/>
                    <a:gd name="T1" fmla="*/ 132 h 132"/>
                    <a:gd name="T2" fmla="*/ 3 w 132"/>
                    <a:gd name="T3" fmla="*/ 129 h 132"/>
                    <a:gd name="T4" fmla="*/ 3 w 132"/>
                    <a:gd name="T5" fmla="*/ 129 h 132"/>
                    <a:gd name="T6" fmla="*/ 0 w 132"/>
                    <a:gd name="T7" fmla="*/ 123 h 132"/>
                    <a:gd name="T8" fmla="*/ 3 w 132"/>
                    <a:gd name="T9" fmla="*/ 117 h 132"/>
                    <a:gd name="T10" fmla="*/ 117 w 132"/>
                    <a:gd name="T11" fmla="*/ 3 h 132"/>
                    <a:gd name="T12" fmla="*/ 123 w 132"/>
                    <a:gd name="T13" fmla="*/ 0 h 132"/>
                    <a:gd name="T14" fmla="*/ 128 w 132"/>
                    <a:gd name="T15" fmla="*/ 3 h 132"/>
                    <a:gd name="T16" fmla="*/ 129 w 132"/>
                    <a:gd name="T17" fmla="*/ 15 h 132"/>
                    <a:gd name="T18" fmla="*/ 15 w 132"/>
                    <a:gd name="T19" fmla="*/ 129 h 132"/>
                    <a:gd name="T20" fmla="*/ 9 w 132"/>
                    <a:gd name="T21"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32">
                      <a:moveTo>
                        <a:pt x="9" y="132"/>
                      </a:moveTo>
                      <a:cubicBezTo>
                        <a:pt x="7" y="132"/>
                        <a:pt x="5" y="131"/>
                        <a:pt x="3" y="129"/>
                      </a:cubicBezTo>
                      <a:lnTo>
                        <a:pt x="3" y="129"/>
                      </a:lnTo>
                      <a:cubicBezTo>
                        <a:pt x="1" y="127"/>
                        <a:pt x="0" y="125"/>
                        <a:pt x="0" y="123"/>
                      </a:cubicBezTo>
                      <a:cubicBezTo>
                        <a:pt x="0" y="120"/>
                        <a:pt x="1" y="118"/>
                        <a:pt x="3" y="117"/>
                      </a:cubicBezTo>
                      <a:lnTo>
                        <a:pt x="117" y="3"/>
                      </a:lnTo>
                      <a:cubicBezTo>
                        <a:pt x="118" y="1"/>
                        <a:pt x="120" y="0"/>
                        <a:pt x="123" y="0"/>
                      </a:cubicBezTo>
                      <a:cubicBezTo>
                        <a:pt x="125" y="1"/>
                        <a:pt x="127" y="1"/>
                        <a:pt x="128" y="3"/>
                      </a:cubicBezTo>
                      <a:cubicBezTo>
                        <a:pt x="132" y="6"/>
                        <a:pt x="132" y="12"/>
                        <a:pt x="129" y="15"/>
                      </a:cubicBezTo>
                      <a:lnTo>
                        <a:pt x="15" y="129"/>
                      </a:lnTo>
                      <a:cubicBezTo>
                        <a:pt x="14" y="131"/>
                        <a:pt x="11" y="132"/>
                        <a:pt x="9" y="13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1011"/>
                <p:cNvSpPr>
                  <a:spLocks/>
                </p:cNvSpPr>
                <p:nvPr/>
              </p:nvSpPr>
              <p:spPr bwMode="auto">
                <a:xfrm>
                  <a:off x="-24453" y="3577414"/>
                  <a:ext cx="39653" cy="39653"/>
                </a:xfrm>
                <a:custGeom>
                  <a:avLst/>
                  <a:gdLst>
                    <a:gd name="T0" fmla="*/ 10 w 61"/>
                    <a:gd name="T1" fmla="*/ 60 h 60"/>
                    <a:gd name="T2" fmla="*/ 4 w 61"/>
                    <a:gd name="T3" fmla="*/ 58 h 60"/>
                    <a:gd name="T4" fmla="*/ 4 w 61"/>
                    <a:gd name="T5" fmla="*/ 57 h 60"/>
                    <a:gd name="T6" fmla="*/ 4 w 61"/>
                    <a:gd name="T7" fmla="*/ 45 h 60"/>
                    <a:gd name="T8" fmla="*/ 45 w 61"/>
                    <a:gd name="T9" fmla="*/ 4 h 60"/>
                    <a:gd name="T10" fmla="*/ 57 w 61"/>
                    <a:gd name="T11" fmla="*/ 4 h 60"/>
                    <a:gd name="T12" fmla="*/ 58 w 61"/>
                    <a:gd name="T13" fmla="*/ 16 h 60"/>
                    <a:gd name="T14" fmla="*/ 16 w 61"/>
                    <a:gd name="T15" fmla="*/ 58 h 60"/>
                    <a:gd name="T16" fmla="*/ 10 w 61"/>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10" y="60"/>
                      </a:moveTo>
                      <a:cubicBezTo>
                        <a:pt x="8" y="60"/>
                        <a:pt x="6" y="59"/>
                        <a:pt x="4" y="58"/>
                      </a:cubicBezTo>
                      <a:lnTo>
                        <a:pt x="4" y="57"/>
                      </a:lnTo>
                      <a:cubicBezTo>
                        <a:pt x="0" y="54"/>
                        <a:pt x="0" y="48"/>
                        <a:pt x="4" y="45"/>
                      </a:cubicBezTo>
                      <a:lnTo>
                        <a:pt x="45" y="4"/>
                      </a:lnTo>
                      <a:cubicBezTo>
                        <a:pt x="48" y="0"/>
                        <a:pt x="54" y="0"/>
                        <a:pt x="57" y="4"/>
                      </a:cubicBezTo>
                      <a:cubicBezTo>
                        <a:pt x="60" y="7"/>
                        <a:pt x="61" y="13"/>
                        <a:pt x="58" y="16"/>
                      </a:cubicBezTo>
                      <a:lnTo>
                        <a:pt x="16" y="58"/>
                      </a:lnTo>
                      <a:cubicBezTo>
                        <a:pt x="14" y="59"/>
                        <a:pt x="12" y="60"/>
                        <a:pt x="10" y="6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9" name="Rectangle 8">
              <a:extLst>
                <a:ext uri="{FF2B5EF4-FFF2-40B4-BE49-F238E27FC236}">
                  <a16:creationId xmlns:a16="http://schemas.microsoft.com/office/drawing/2014/main" id="{62A9113C-E7C1-CD3D-4355-FCCC947C0F7B}"/>
                </a:ext>
              </a:extLst>
            </p:cNvPr>
            <p:cNvSpPr/>
            <p:nvPr/>
          </p:nvSpPr>
          <p:spPr>
            <a:xfrm>
              <a:off x="8164285" y="1683097"/>
              <a:ext cx="2001296" cy="2160395"/>
            </a:xfrm>
            <a:prstGeom prst="rect">
              <a:avLst/>
            </a:prstGeom>
            <a:noFill/>
            <a:ln w="285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7691876" y="1979378"/>
              <a:ext cx="739740" cy="15696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19050">
                    <a:solidFill>
                      <a:srgbClr val="E7E6E6">
                        <a:lumMod val="75000"/>
                      </a:srgbClr>
                    </a:solidFill>
                  </a:ln>
                  <a:noFill/>
                  <a:effectLst/>
                  <a:uLnTx/>
                  <a:uFillTx/>
                  <a:latin typeface="Arial" panose="020B0604020202020204"/>
                  <a:ea typeface="+mn-ea"/>
                  <a:cs typeface="+mn-cs"/>
                </a:rPr>
                <a:t>3</a:t>
              </a:r>
            </a:p>
          </p:txBody>
        </p:sp>
      </p:grpSp>
      <p:sp>
        <p:nvSpPr>
          <p:cNvPr id="74" name="Slide Number Placeholder 1">
            <a:extLst>
              <a:ext uri="{FF2B5EF4-FFF2-40B4-BE49-F238E27FC236}">
                <a16:creationId xmlns:a16="http://schemas.microsoft.com/office/drawing/2014/main" id="{F0968899-6602-4872-BB1E-0B8E3B59D751}"/>
              </a:ext>
            </a:extLst>
          </p:cNvPr>
          <p:cNvSpPr txBox="1">
            <a:spLocks/>
          </p:cNvSpPr>
          <p:nvPr/>
        </p:nvSpPr>
        <p:spPr>
          <a:xfrm>
            <a:off x="10089153" y="6364226"/>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43</a:t>
            </a:fld>
            <a:endParaRPr lang="en-US"/>
          </a:p>
        </p:txBody>
      </p:sp>
      <p:sp>
        <p:nvSpPr>
          <p:cNvPr id="3" name="TextBox 2">
            <a:extLst>
              <a:ext uri="{FF2B5EF4-FFF2-40B4-BE49-F238E27FC236}">
                <a16:creationId xmlns:a16="http://schemas.microsoft.com/office/drawing/2014/main" id="{08D8EB6F-EDA9-372D-E3B3-DED4129FE33D}"/>
              </a:ext>
            </a:extLst>
          </p:cNvPr>
          <p:cNvSpPr txBox="1"/>
          <p:nvPr/>
        </p:nvSpPr>
        <p:spPr>
          <a:xfrm>
            <a:off x="3160271" y="6515728"/>
            <a:ext cx="5662116" cy="276999"/>
          </a:xfrm>
          <a:prstGeom prst="rect">
            <a:avLst/>
          </a:prstGeom>
          <a:noFill/>
        </p:spPr>
        <p:txBody>
          <a:bodyPr wrap="square">
            <a:spAutoFit/>
          </a:bodyPr>
          <a:lstStyle/>
          <a:p>
            <a:r>
              <a:rPr lang="en-US" sz="1200" dirty="0"/>
              <a:t>Distribution Statement A.  Approved for public release: distribution is unlimited.​</a:t>
            </a:r>
          </a:p>
        </p:txBody>
      </p:sp>
    </p:spTree>
    <p:extLst>
      <p:ext uri="{BB962C8B-B14F-4D97-AF65-F5344CB8AC3E}">
        <p14:creationId xmlns:p14="http://schemas.microsoft.com/office/powerpoint/2010/main" val="2028209308"/>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E50BD8-8581-D161-39C5-4D5603CC8A53}"/>
              </a:ext>
            </a:extLst>
          </p:cNvPr>
          <p:cNvSpPr>
            <a:spLocks noGrp="1"/>
          </p:cNvSpPr>
          <p:nvPr>
            <p:ph type="sldNum" sz="quarter" idx="12"/>
          </p:nvPr>
        </p:nvSpPr>
        <p:spPr>
          <a:xfrm>
            <a:off x="10321370" y="6402433"/>
            <a:ext cx="1345608" cy="365125"/>
          </a:xfrm>
        </p:spPr>
        <p:txBody>
          <a:bodyPr/>
          <a:lstStyle/>
          <a:p>
            <a:fld id="{67289055-BB3B-499A-A3A3-E3150FA0171A}" type="slidenum">
              <a:rPr lang="en-US" sz="1600" smtClean="0"/>
              <a:t>44</a:t>
            </a:fld>
            <a:endParaRPr lang="en-US" sz="1600"/>
          </a:p>
        </p:txBody>
      </p:sp>
      <p:sp>
        <p:nvSpPr>
          <p:cNvPr id="4" name="Title 3">
            <a:extLst>
              <a:ext uri="{FF2B5EF4-FFF2-40B4-BE49-F238E27FC236}">
                <a16:creationId xmlns:a16="http://schemas.microsoft.com/office/drawing/2014/main" id="{5DC2B81A-159D-CCC9-11A1-F0CAED4BCDA9}"/>
              </a:ext>
            </a:extLst>
          </p:cNvPr>
          <p:cNvSpPr>
            <a:spLocks noGrp="1"/>
          </p:cNvSpPr>
          <p:nvPr>
            <p:ph type="title"/>
          </p:nvPr>
        </p:nvSpPr>
        <p:spPr>
          <a:xfrm>
            <a:off x="1352551" y="137059"/>
            <a:ext cx="10250444" cy="677002"/>
          </a:xfrm>
        </p:spPr>
        <p:txBody>
          <a:bodyPr/>
          <a:lstStyle/>
          <a:p>
            <a:r>
              <a:rPr lang="en-US">
                <a:latin typeface="Franklin Gothic Medium" panose="020B0603020102020204" pitchFamily="34" charset="0"/>
              </a:rPr>
              <a:t>DEM&amp;S Efforts to Drive Change</a:t>
            </a:r>
          </a:p>
        </p:txBody>
      </p:sp>
      <p:sp>
        <p:nvSpPr>
          <p:cNvPr id="5" name="Text Placeholder 4">
            <a:extLst>
              <a:ext uri="{FF2B5EF4-FFF2-40B4-BE49-F238E27FC236}">
                <a16:creationId xmlns:a16="http://schemas.microsoft.com/office/drawing/2014/main" id="{90D191BA-0C83-2744-53F0-97A67DAC75A5}"/>
              </a:ext>
            </a:extLst>
          </p:cNvPr>
          <p:cNvSpPr>
            <a:spLocks noGrp="1"/>
          </p:cNvSpPr>
          <p:nvPr>
            <p:ph type="body" sz="quarter" idx="13"/>
          </p:nvPr>
        </p:nvSpPr>
        <p:spPr/>
        <p:txBody>
          <a:bodyPr/>
          <a:lstStyle/>
          <a:p>
            <a:r>
              <a:rPr lang="en-US" sz="700"/>
              <a:t>Distribution Statement A.  Approved for public release. Distribution is unlimited. DOPSR </a:t>
            </a:r>
            <a:r>
              <a:rPr lang="en-US" sz="800">
                <a:latin typeface="Calibri"/>
                <a:cs typeface="Calibri"/>
              </a:rPr>
              <a:t>Case # 24-T-0964</a:t>
            </a:r>
            <a:endParaRPr lang="en-US" sz="800">
              <a:solidFill>
                <a:srgbClr val="000000"/>
              </a:solidFill>
              <a:latin typeface="Calibri"/>
              <a:cs typeface="Calibri"/>
            </a:endParaRPr>
          </a:p>
        </p:txBody>
      </p:sp>
      <p:sp>
        <p:nvSpPr>
          <p:cNvPr id="9" name="Text Placeholder 8">
            <a:extLst>
              <a:ext uri="{FF2B5EF4-FFF2-40B4-BE49-F238E27FC236}">
                <a16:creationId xmlns:a16="http://schemas.microsoft.com/office/drawing/2014/main" id="{0D66166A-C220-B4A0-7422-B2B75CEC84C1}"/>
              </a:ext>
            </a:extLst>
          </p:cNvPr>
          <p:cNvSpPr>
            <a:spLocks noGrp="1"/>
          </p:cNvSpPr>
          <p:nvPr>
            <p:ph type="body" sz="quarter" idx="14"/>
          </p:nvPr>
        </p:nvSpPr>
        <p:spPr>
          <a:xfrm>
            <a:off x="2276797" y="6476744"/>
            <a:ext cx="8018581" cy="290814"/>
          </a:xfrm>
        </p:spPr>
        <p:txBody>
          <a:bodyPr>
            <a:normAutofit/>
          </a:bodyPr>
          <a:lstStyle/>
          <a:p>
            <a:r>
              <a:rPr lang="en-US" sz="1200" dirty="0">
                <a:latin typeface="+mn-lt"/>
              </a:rPr>
              <a:t>Distribution Statement A.  Approved for public release. Distribution is unlimited. DOPSR </a:t>
            </a:r>
            <a:r>
              <a:rPr lang="en-US" sz="1200" dirty="0">
                <a:latin typeface="+mn-lt"/>
                <a:cs typeface="Calibri"/>
              </a:rPr>
              <a:t>Case # 24-T-0964</a:t>
            </a:r>
            <a:endParaRPr lang="en-US" sz="1200" dirty="0">
              <a:solidFill>
                <a:srgbClr val="000000"/>
              </a:solidFill>
              <a:latin typeface="+mn-lt"/>
              <a:cs typeface="Calibri"/>
            </a:endParaRPr>
          </a:p>
        </p:txBody>
      </p:sp>
      <p:sp>
        <p:nvSpPr>
          <p:cNvPr id="3" name="Rectangle: Rounded Corners 2">
            <a:extLst>
              <a:ext uri="{FF2B5EF4-FFF2-40B4-BE49-F238E27FC236}">
                <a16:creationId xmlns:a16="http://schemas.microsoft.com/office/drawing/2014/main" id="{0C4D1366-2E37-00B6-7A11-F673BA45DC3A}"/>
              </a:ext>
            </a:extLst>
          </p:cNvPr>
          <p:cNvSpPr/>
          <p:nvPr/>
        </p:nvSpPr>
        <p:spPr>
          <a:xfrm>
            <a:off x="525023" y="858939"/>
            <a:ext cx="2736278" cy="3657600"/>
          </a:xfrm>
          <a:prstGeom prst="roundRect">
            <a:avLst/>
          </a:prstGeom>
          <a:solidFill>
            <a:srgbClr val="2159A9"/>
          </a:solidFill>
          <a:ln/>
        </p:spPr>
        <p:style>
          <a:lnRef idx="3">
            <a:schemeClr val="lt1"/>
          </a:lnRef>
          <a:fillRef idx="1">
            <a:schemeClr val="accent5"/>
          </a:fillRef>
          <a:effectRef idx="1">
            <a:schemeClr val="accent5"/>
          </a:effectRef>
          <a:fontRef idx="minor">
            <a:schemeClr val="lt1"/>
          </a:fontRef>
        </p:style>
        <p:txBody>
          <a:bodyPr spcFirstLastPara="0" vert="horz" wrap="square" lIns="270061" tIns="10160" rIns="249740" bIns="10160" numCol="1" spcCol="1270" anchor="t" anchorCtr="0">
            <a:noAutofit/>
          </a:bodyPr>
          <a:lstStyle/>
          <a:p>
            <a:pPr marL="0" lvl="0" indent="0" algn="ctr" defTabSz="711200">
              <a:lnSpc>
                <a:spcPct val="90000"/>
              </a:lnSpc>
              <a:spcBef>
                <a:spcPct val="0"/>
              </a:spcBef>
              <a:spcAft>
                <a:spcPct val="35000"/>
              </a:spcAft>
              <a:buNone/>
            </a:pPr>
            <a:r>
              <a:rPr lang="en-US" sz="1600" b="1" kern="1200"/>
              <a:t>STANDARDS</a:t>
            </a:r>
          </a:p>
        </p:txBody>
      </p:sp>
      <p:sp>
        <p:nvSpPr>
          <p:cNvPr id="19" name="Rectangle: Rounded Corners 18">
            <a:extLst>
              <a:ext uri="{FF2B5EF4-FFF2-40B4-BE49-F238E27FC236}">
                <a16:creationId xmlns:a16="http://schemas.microsoft.com/office/drawing/2014/main" id="{C4B0403E-A1B2-24E2-AF5C-66A3813CB6F0}"/>
              </a:ext>
            </a:extLst>
          </p:cNvPr>
          <p:cNvSpPr/>
          <p:nvPr/>
        </p:nvSpPr>
        <p:spPr>
          <a:xfrm>
            <a:off x="8923778" y="858939"/>
            <a:ext cx="2743200" cy="5213370"/>
          </a:xfrm>
          <a:prstGeom prst="roundRect">
            <a:avLst/>
          </a:prstGeom>
          <a:solidFill>
            <a:srgbClr val="2159A9"/>
          </a:solidFill>
          <a:ln/>
        </p:spPr>
        <p:style>
          <a:lnRef idx="3">
            <a:schemeClr val="lt1"/>
          </a:lnRef>
          <a:fillRef idx="1">
            <a:schemeClr val="accent5"/>
          </a:fillRef>
          <a:effectRef idx="1">
            <a:schemeClr val="accent5"/>
          </a:effectRef>
          <a:fontRef idx="minor">
            <a:schemeClr val="lt1"/>
          </a:fontRef>
        </p:style>
        <p:txBody>
          <a:bodyPr spcFirstLastPara="0" vert="horz" wrap="square" lIns="270061" tIns="10160" rIns="249740" bIns="10160" numCol="1" spcCol="1270" anchor="t" anchorCtr="0">
            <a:noAutofit/>
          </a:bodyPr>
          <a:lstStyle/>
          <a:p>
            <a:pPr marL="0" lvl="0" indent="0" algn="ctr" defTabSz="711200">
              <a:lnSpc>
                <a:spcPct val="90000"/>
              </a:lnSpc>
              <a:spcBef>
                <a:spcPct val="0"/>
              </a:spcBef>
              <a:spcAft>
                <a:spcPct val="35000"/>
              </a:spcAft>
              <a:buNone/>
            </a:pPr>
            <a:r>
              <a:rPr lang="en-US" sz="1600" b="1" kern="1200"/>
              <a:t>MEASURES OF SUCCESS</a:t>
            </a:r>
          </a:p>
          <a:p>
            <a:pPr marL="0" lvl="0" indent="0" algn="ctr" defTabSz="711200">
              <a:lnSpc>
                <a:spcPct val="90000"/>
              </a:lnSpc>
              <a:spcBef>
                <a:spcPct val="0"/>
              </a:spcBef>
              <a:spcAft>
                <a:spcPct val="35000"/>
              </a:spcAft>
              <a:buNone/>
            </a:pPr>
            <a:endParaRPr lang="en-US" sz="1600" b="1"/>
          </a:p>
          <a:p>
            <a:pPr marL="0" lvl="0" indent="0" algn="ctr" defTabSz="711200">
              <a:lnSpc>
                <a:spcPct val="90000"/>
              </a:lnSpc>
              <a:spcBef>
                <a:spcPct val="0"/>
              </a:spcBef>
              <a:spcAft>
                <a:spcPct val="35000"/>
              </a:spcAft>
              <a:buNone/>
            </a:pPr>
            <a:endParaRPr lang="en-US" sz="1600" b="1" kern="1200"/>
          </a:p>
          <a:p>
            <a:pPr marL="0" lvl="0" indent="0" algn="ctr" defTabSz="711200">
              <a:lnSpc>
                <a:spcPct val="90000"/>
              </a:lnSpc>
              <a:spcBef>
                <a:spcPct val="0"/>
              </a:spcBef>
              <a:spcAft>
                <a:spcPct val="35000"/>
              </a:spcAft>
              <a:buNone/>
            </a:pPr>
            <a:endParaRPr lang="en-US" sz="1600" b="1"/>
          </a:p>
          <a:p>
            <a:pPr marL="0" lvl="0" indent="0" algn="ctr" defTabSz="711200">
              <a:lnSpc>
                <a:spcPct val="90000"/>
              </a:lnSpc>
              <a:spcBef>
                <a:spcPct val="0"/>
              </a:spcBef>
              <a:spcAft>
                <a:spcPct val="35000"/>
              </a:spcAft>
              <a:buNone/>
            </a:pPr>
            <a:endParaRPr lang="en-US" sz="1600" b="1" kern="1200"/>
          </a:p>
        </p:txBody>
      </p:sp>
      <p:sp>
        <p:nvSpPr>
          <p:cNvPr id="21" name="Rectangle: Rounded Corners 20">
            <a:extLst>
              <a:ext uri="{FF2B5EF4-FFF2-40B4-BE49-F238E27FC236}">
                <a16:creationId xmlns:a16="http://schemas.microsoft.com/office/drawing/2014/main" id="{464FC67C-B106-E9B0-61EB-DA42FA51C175}"/>
              </a:ext>
            </a:extLst>
          </p:cNvPr>
          <p:cNvSpPr/>
          <p:nvPr/>
        </p:nvSpPr>
        <p:spPr>
          <a:xfrm>
            <a:off x="3349340" y="858939"/>
            <a:ext cx="5486400" cy="1188720"/>
          </a:xfrm>
          <a:prstGeom prst="roundRect">
            <a:avLst/>
          </a:prstGeom>
          <a:solidFill>
            <a:srgbClr val="2159A9"/>
          </a:solidFill>
          <a:ln/>
        </p:spPr>
        <p:style>
          <a:lnRef idx="3">
            <a:schemeClr val="lt1"/>
          </a:lnRef>
          <a:fillRef idx="1">
            <a:schemeClr val="accent5"/>
          </a:fillRef>
          <a:effectRef idx="1">
            <a:schemeClr val="accent5"/>
          </a:effectRef>
          <a:fontRef idx="minor">
            <a:schemeClr val="lt1"/>
          </a:fontRef>
        </p:style>
        <p:txBody>
          <a:bodyPr spcFirstLastPara="0" vert="horz" wrap="square" lIns="270061" tIns="10160" rIns="249740" bIns="10160" numCol="1" spcCol="1270" anchor="t" anchorCtr="0">
            <a:noAutofit/>
          </a:bodyPr>
          <a:lstStyle/>
          <a:p>
            <a:pPr marL="0" lvl="0" indent="0" algn="ctr" defTabSz="711200">
              <a:lnSpc>
                <a:spcPct val="90000"/>
              </a:lnSpc>
              <a:spcBef>
                <a:spcPct val="0"/>
              </a:spcBef>
              <a:spcAft>
                <a:spcPct val="35000"/>
              </a:spcAft>
              <a:buNone/>
            </a:pPr>
            <a:r>
              <a:rPr lang="en-US" sz="1600" b="1" kern="1200"/>
              <a:t>POLICIES</a:t>
            </a:r>
            <a:endParaRPr lang="en-US" sz="1600" b="1"/>
          </a:p>
          <a:p>
            <a:pPr marL="0" lvl="0" indent="0" algn="ctr" defTabSz="711200">
              <a:lnSpc>
                <a:spcPct val="90000"/>
              </a:lnSpc>
              <a:spcBef>
                <a:spcPct val="0"/>
              </a:spcBef>
              <a:spcAft>
                <a:spcPct val="35000"/>
              </a:spcAft>
              <a:buNone/>
            </a:pPr>
            <a:endParaRPr lang="en-US" sz="1600" b="1"/>
          </a:p>
          <a:p>
            <a:pPr marL="0" lvl="0" indent="0" algn="ctr" defTabSz="711200">
              <a:lnSpc>
                <a:spcPct val="90000"/>
              </a:lnSpc>
              <a:spcBef>
                <a:spcPct val="0"/>
              </a:spcBef>
              <a:spcAft>
                <a:spcPct val="35000"/>
              </a:spcAft>
              <a:buNone/>
            </a:pPr>
            <a:endParaRPr lang="en-US" sz="1600" b="1"/>
          </a:p>
          <a:p>
            <a:pPr marL="0" lvl="0" indent="0" algn="ctr" defTabSz="711200">
              <a:lnSpc>
                <a:spcPct val="90000"/>
              </a:lnSpc>
              <a:spcBef>
                <a:spcPct val="0"/>
              </a:spcBef>
              <a:spcAft>
                <a:spcPct val="35000"/>
              </a:spcAft>
              <a:buNone/>
            </a:pPr>
            <a:endParaRPr lang="en-US" sz="1600" b="1"/>
          </a:p>
        </p:txBody>
      </p:sp>
      <p:sp>
        <p:nvSpPr>
          <p:cNvPr id="24" name="Rectangle: Rounded Corners 23">
            <a:extLst>
              <a:ext uri="{FF2B5EF4-FFF2-40B4-BE49-F238E27FC236}">
                <a16:creationId xmlns:a16="http://schemas.microsoft.com/office/drawing/2014/main" id="{D9A62731-FE55-C765-58BC-D231D54BF82D}"/>
              </a:ext>
            </a:extLst>
          </p:cNvPr>
          <p:cNvSpPr/>
          <p:nvPr/>
        </p:nvSpPr>
        <p:spPr>
          <a:xfrm>
            <a:off x="3349340" y="2093379"/>
            <a:ext cx="5486400" cy="1188720"/>
          </a:xfrm>
          <a:prstGeom prst="roundRect">
            <a:avLst/>
          </a:prstGeom>
          <a:solidFill>
            <a:srgbClr val="2159A9"/>
          </a:solidFill>
          <a:ln/>
        </p:spPr>
        <p:style>
          <a:lnRef idx="3">
            <a:schemeClr val="lt1"/>
          </a:lnRef>
          <a:fillRef idx="1">
            <a:schemeClr val="accent5"/>
          </a:fillRef>
          <a:effectRef idx="1">
            <a:schemeClr val="accent5"/>
          </a:effectRef>
          <a:fontRef idx="minor">
            <a:schemeClr val="lt1"/>
          </a:fontRef>
        </p:style>
        <p:txBody>
          <a:bodyPr spcFirstLastPara="0" vert="horz" wrap="square" lIns="270061" tIns="10160" rIns="249740" bIns="10160" numCol="1" spcCol="1270" anchor="t" anchorCtr="0">
            <a:noAutofit/>
          </a:bodyPr>
          <a:lstStyle/>
          <a:p>
            <a:pPr marL="0" lvl="0" indent="0" algn="ctr" defTabSz="711200">
              <a:lnSpc>
                <a:spcPct val="90000"/>
              </a:lnSpc>
              <a:spcBef>
                <a:spcPct val="0"/>
              </a:spcBef>
              <a:spcAft>
                <a:spcPct val="35000"/>
              </a:spcAft>
              <a:buNone/>
            </a:pPr>
            <a:r>
              <a:rPr lang="en-US" sz="1600" b="1"/>
              <a:t>TECHNICAL GUIDANCE </a:t>
            </a:r>
          </a:p>
          <a:p>
            <a:pPr marL="0" lvl="0" indent="0" algn="ctr" defTabSz="711200">
              <a:lnSpc>
                <a:spcPct val="90000"/>
              </a:lnSpc>
              <a:spcBef>
                <a:spcPct val="0"/>
              </a:spcBef>
              <a:spcAft>
                <a:spcPct val="35000"/>
              </a:spcAft>
              <a:buNone/>
            </a:pPr>
            <a:endParaRPr lang="en-US" sz="1600" b="1" kern="1200"/>
          </a:p>
          <a:p>
            <a:pPr marL="0" lvl="0" indent="0" algn="ctr" defTabSz="711200">
              <a:lnSpc>
                <a:spcPct val="90000"/>
              </a:lnSpc>
              <a:spcBef>
                <a:spcPct val="0"/>
              </a:spcBef>
              <a:spcAft>
                <a:spcPct val="35000"/>
              </a:spcAft>
              <a:buNone/>
            </a:pPr>
            <a:endParaRPr lang="en-US" sz="1600" b="1"/>
          </a:p>
          <a:p>
            <a:pPr marL="0" lvl="0" indent="0" algn="ctr" defTabSz="711200">
              <a:lnSpc>
                <a:spcPct val="90000"/>
              </a:lnSpc>
              <a:spcBef>
                <a:spcPct val="0"/>
              </a:spcBef>
              <a:spcAft>
                <a:spcPct val="35000"/>
              </a:spcAft>
              <a:buNone/>
            </a:pPr>
            <a:endParaRPr lang="en-US" sz="1600" b="1"/>
          </a:p>
        </p:txBody>
      </p:sp>
      <p:sp>
        <p:nvSpPr>
          <p:cNvPr id="27" name="Rectangle: Rounded Corners 26">
            <a:extLst>
              <a:ext uri="{FF2B5EF4-FFF2-40B4-BE49-F238E27FC236}">
                <a16:creationId xmlns:a16="http://schemas.microsoft.com/office/drawing/2014/main" id="{09442E6F-177F-C9BD-F1E2-57FFFB6369BF}"/>
              </a:ext>
            </a:extLst>
          </p:cNvPr>
          <p:cNvSpPr/>
          <p:nvPr/>
        </p:nvSpPr>
        <p:spPr>
          <a:xfrm>
            <a:off x="3349340" y="3327819"/>
            <a:ext cx="5486400" cy="1188720"/>
          </a:xfrm>
          <a:prstGeom prst="roundRect">
            <a:avLst/>
          </a:prstGeom>
          <a:solidFill>
            <a:srgbClr val="2159A9"/>
          </a:solidFill>
          <a:ln/>
        </p:spPr>
        <p:style>
          <a:lnRef idx="3">
            <a:schemeClr val="lt1"/>
          </a:lnRef>
          <a:fillRef idx="1">
            <a:schemeClr val="accent5"/>
          </a:fillRef>
          <a:effectRef idx="1">
            <a:schemeClr val="accent5"/>
          </a:effectRef>
          <a:fontRef idx="minor">
            <a:schemeClr val="lt1"/>
          </a:fontRef>
        </p:style>
        <p:txBody>
          <a:bodyPr spcFirstLastPara="0" vert="horz" wrap="square" lIns="270061" tIns="10160" rIns="249740" bIns="10160" numCol="1" spcCol="1270" anchor="t" anchorCtr="0">
            <a:noAutofit/>
          </a:bodyPr>
          <a:lstStyle/>
          <a:p>
            <a:pPr marL="0" lvl="0" indent="0" algn="ctr" defTabSz="711200">
              <a:lnSpc>
                <a:spcPct val="90000"/>
              </a:lnSpc>
              <a:spcBef>
                <a:spcPct val="0"/>
              </a:spcBef>
              <a:spcAft>
                <a:spcPct val="35000"/>
              </a:spcAft>
              <a:buNone/>
            </a:pPr>
            <a:r>
              <a:rPr lang="en-US" sz="1600" b="1" kern="1200"/>
              <a:t>ECOSYSTEMS</a:t>
            </a:r>
          </a:p>
          <a:p>
            <a:pPr marL="0" lvl="0" indent="0" algn="ctr" defTabSz="711200">
              <a:lnSpc>
                <a:spcPct val="90000"/>
              </a:lnSpc>
              <a:spcBef>
                <a:spcPct val="0"/>
              </a:spcBef>
              <a:spcAft>
                <a:spcPct val="35000"/>
              </a:spcAft>
              <a:buNone/>
            </a:pPr>
            <a:endParaRPr lang="en-US" sz="1600" b="1"/>
          </a:p>
          <a:p>
            <a:pPr marL="0" lvl="0" indent="0" algn="ctr" defTabSz="711200">
              <a:lnSpc>
                <a:spcPct val="90000"/>
              </a:lnSpc>
              <a:spcBef>
                <a:spcPct val="0"/>
              </a:spcBef>
              <a:spcAft>
                <a:spcPct val="35000"/>
              </a:spcAft>
              <a:buNone/>
            </a:pPr>
            <a:endParaRPr lang="en-US" sz="1600" b="1" kern="1200"/>
          </a:p>
          <a:p>
            <a:pPr marL="0" lvl="0" indent="0" algn="ctr" defTabSz="711200">
              <a:lnSpc>
                <a:spcPct val="90000"/>
              </a:lnSpc>
              <a:spcBef>
                <a:spcPct val="0"/>
              </a:spcBef>
              <a:spcAft>
                <a:spcPct val="35000"/>
              </a:spcAft>
              <a:buNone/>
            </a:pPr>
            <a:endParaRPr lang="en-US" sz="1600" b="1"/>
          </a:p>
          <a:p>
            <a:pPr marL="0" lvl="0" indent="0" algn="ctr" defTabSz="711200">
              <a:lnSpc>
                <a:spcPct val="90000"/>
              </a:lnSpc>
              <a:spcBef>
                <a:spcPct val="0"/>
              </a:spcBef>
              <a:spcAft>
                <a:spcPct val="35000"/>
              </a:spcAft>
              <a:buNone/>
            </a:pPr>
            <a:endParaRPr lang="en-US" sz="1600" b="1" kern="1200"/>
          </a:p>
          <a:p>
            <a:pPr marL="0" lvl="0" indent="0" algn="ctr" defTabSz="711200">
              <a:lnSpc>
                <a:spcPct val="90000"/>
              </a:lnSpc>
              <a:spcBef>
                <a:spcPct val="0"/>
              </a:spcBef>
              <a:spcAft>
                <a:spcPct val="35000"/>
              </a:spcAft>
              <a:buNone/>
            </a:pPr>
            <a:endParaRPr lang="en-US" sz="1600" b="1" kern="1200"/>
          </a:p>
        </p:txBody>
      </p:sp>
      <p:sp>
        <p:nvSpPr>
          <p:cNvPr id="31" name="Rectangle: Rounded Corners 30">
            <a:extLst>
              <a:ext uri="{FF2B5EF4-FFF2-40B4-BE49-F238E27FC236}">
                <a16:creationId xmlns:a16="http://schemas.microsoft.com/office/drawing/2014/main" id="{E7AB7677-0223-5893-659C-23F7C27E6F8A}"/>
              </a:ext>
            </a:extLst>
          </p:cNvPr>
          <p:cNvSpPr/>
          <p:nvPr/>
        </p:nvSpPr>
        <p:spPr>
          <a:xfrm>
            <a:off x="525022" y="4562259"/>
            <a:ext cx="8310718" cy="1467488"/>
          </a:xfrm>
          <a:prstGeom prst="roundRect">
            <a:avLst/>
          </a:prstGeom>
          <a:solidFill>
            <a:srgbClr val="2159A9"/>
          </a:solidFill>
          <a:ln/>
        </p:spPr>
        <p:style>
          <a:lnRef idx="3">
            <a:schemeClr val="lt1"/>
          </a:lnRef>
          <a:fillRef idx="1">
            <a:schemeClr val="accent5"/>
          </a:fillRef>
          <a:effectRef idx="1">
            <a:schemeClr val="accent5"/>
          </a:effectRef>
          <a:fontRef idx="minor">
            <a:schemeClr val="lt1"/>
          </a:fontRef>
        </p:style>
        <p:txBody>
          <a:bodyPr spcFirstLastPara="0" vert="horz" wrap="square" lIns="270061" tIns="10160" rIns="249740" bIns="10160" numCol="1" spcCol="1270" anchor="t" anchorCtr="0">
            <a:noAutofit/>
          </a:bodyPr>
          <a:lstStyle/>
          <a:p>
            <a:pPr marL="0" lvl="0" indent="0" algn="ctr" defTabSz="711200">
              <a:lnSpc>
                <a:spcPct val="90000"/>
              </a:lnSpc>
              <a:spcBef>
                <a:spcPct val="0"/>
              </a:spcBef>
              <a:spcAft>
                <a:spcPct val="35000"/>
              </a:spcAft>
              <a:buNone/>
            </a:pPr>
            <a:r>
              <a:rPr lang="en-US" sz="1600" b="1" kern="1200"/>
              <a:t>WORKFORCE &amp; CULTURE</a:t>
            </a:r>
          </a:p>
        </p:txBody>
      </p:sp>
      <p:sp>
        <p:nvSpPr>
          <p:cNvPr id="7" name="Rectangle: Rounded Corners 6">
            <a:extLst>
              <a:ext uri="{FF2B5EF4-FFF2-40B4-BE49-F238E27FC236}">
                <a16:creationId xmlns:a16="http://schemas.microsoft.com/office/drawing/2014/main" id="{9AE6FCB3-789C-9815-E795-DE282A6E352B}"/>
              </a:ext>
            </a:extLst>
          </p:cNvPr>
          <p:cNvSpPr/>
          <p:nvPr/>
        </p:nvSpPr>
        <p:spPr>
          <a:xfrm>
            <a:off x="642551" y="1302954"/>
            <a:ext cx="2489531" cy="3109057"/>
          </a:xfrm>
          <a:prstGeom prst="roundRect">
            <a:avLst/>
          </a:prstGeom>
          <a:solidFill>
            <a:schemeClr val="bg1"/>
          </a:solidFill>
          <a:ln w="28575">
            <a:solidFill>
              <a:schemeClr val="bg1"/>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3526" tIns="10160" rIns="223206" bIns="10160" numCol="1" spcCol="1270" anchor="ctr" anchorCtr="0">
            <a:noAutofit/>
          </a:bodyPr>
          <a:lstStyle/>
          <a:p>
            <a:pPr marL="285750" indent="-285750" defTabSz="711200">
              <a:buFont typeface="Arial" panose="020B0604020202020204" pitchFamily="34" charset="0"/>
              <a:buChar char="•"/>
            </a:pPr>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ISO</a:t>
            </a:r>
          </a:p>
          <a:p>
            <a:pPr marL="285750" indent="-285750" defTabSz="711200">
              <a:buFont typeface="Arial" panose="020B0604020202020204" pitchFamily="34" charset="0"/>
              <a:buChar char="•"/>
            </a:pPr>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JESC</a:t>
            </a:r>
          </a:p>
          <a:p>
            <a:pPr marL="285750" indent="-285750" defTabSz="711200">
              <a:buFont typeface="Arial" panose="020B0604020202020204" pitchFamily="34" charset="0"/>
              <a:buChar char="•"/>
            </a:pPr>
            <a:r>
              <a:rPr lang="en-US" sz="1600" err="1">
                <a:solidFill>
                  <a:schemeClr val="tx1"/>
                </a:solidFill>
                <a:latin typeface="Calibri" panose="020F0502020204030204" pitchFamily="34" charset="0"/>
                <a:ea typeface="Calibri" panose="020F0502020204030204" pitchFamily="34" charset="0"/>
                <a:cs typeface="Calibri" panose="020F0502020204030204" pitchFamily="34" charset="0"/>
              </a:rPr>
              <a:t>ReqIF</a:t>
            </a:r>
            <a:endParaRPr lang="en-US" sz="16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defTabSz="711200">
              <a:buFont typeface="Arial" panose="020B0604020202020204" pitchFamily="34" charset="0"/>
              <a:buChar char="•"/>
            </a:pPr>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HLA</a:t>
            </a:r>
          </a:p>
          <a:p>
            <a:pPr marL="285750" indent="-285750" defTabSz="711200">
              <a:buFont typeface="Arial" panose="020B0604020202020204" pitchFamily="34" charset="0"/>
              <a:buChar char="•"/>
            </a:pPr>
            <a:r>
              <a:rPr lang="en-US" sz="1600" b="1">
                <a:solidFill>
                  <a:schemeClr val="tx1"/>
                </a:solidFill>
                <a:latin typeface="Calibri" panose="020F0502020204030204" pitchFamily="34" charset="0"/>
                <a:ea typeface="Calibri" panose="020F0502020204030204" pitchFamily="34" charset="0"/>
                <a:cs typeface="Calibri" panose="020F0502020204030204" pitchFamily="34" charset="0"/>
              </a:rPr>
              <a:t>FMECA</a:t>
            </a:r>
            <a:endParaRPr lang="en-US" sz="16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defTabSz="711200">
              <a:buFont typeface="Arial" panose="020B0604020202020204" pitchFamily="34" charset="0"/>
              <a:buChar char="•"/>
            </a:pPr>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SISO</a:t>
            </a:r>
          </a:p>
          <a:p>
            <a:pPr marL="285750" indent="-285750" defTabSz="711200">
              <a:buFont typeface="Arial" panose="020B0604020202020204" pitchFamily="34" charset="0"/>
              <a:buChar char="•"/>
            </a:pPr>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OMG</a:t>
            </a:r>
          </a:p>
          <a:p>
            <a:pPr marL="285750" indent="-285750" defTabSz="711200">
              <a:buFont typeface="Arial" panose="020B0604020202020204" pitchFamily="34" charset="0"/>
              <a:buChar char="•"/>
            </a:pPr>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Digital Twin</a:t>
            </a:r>
          </a:p>
          <a:p>
            <a:pPr marL="285750" indent="-285750" defTabSz="711200">
              <a:buFont typeface="Arial" panose="020B0604020202020204" pitchFamily="34" charset="0"/>
              <a:buChar char="•"/>
            </a:pPr>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IEEE</a:t>
            </a:r>
          </a:p>
          <a:p>
            <a:pPr marL="285750" indent="-285750" defTabSz="711200">
              <a:buFont typeface="Arial" panose="020B0604020202020204" pitchFamily="34" charset="0"/>
              <a:buChar char="•"/>
            </a:pPr>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ASME</a:t>
            </a:r>
          </a:p>
          <a:p>
            <a:pPr defTabSz="711200"/>
            <a:endParaRPr lang="en-US" sz="1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EB70EA97-9443-7BC8-CBCD-601582F8646E}"/>
              </a:ext>
            </a:extLst>
          </p:cNvPr>
          <p:cNvSpPr/>
          <p:nvPr/>
        </p:nvSpPr>
        <p:spPr>
          <a:xfrm>
            <a:off x="3435180" y="1196132"/>
            <a:ext cx="5305166" cy="753919"/>
          </a:xfrm>
          <a:prstGeom prst="roundRect">
            <a:avLst/>
          </a:prstGeom>
          <a:solidFill>
            <a:schemeClr val="bg1"/>
          </a:solidFill>
          <a:ln w="28575">
            <a:solidFill>
              <a:schemeClr val="bg1"/>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3526" tIns="10160" rIns="223206" bIns="10160" numCol="3" spcCol="1270" anchor="ctr" anchorCtr="0">
            <a:noAutofit/>
          </a:bodyPr>
          <a:lstStyle/>
          <a:p>
            <a:pPr marL="285750" indent="-285750" defTabSz="711200">
              <a:buFont typeface="Arial" panose="020B0604020202020204" pitchFamily="34" charset="0"/>
              <a:buChar char="•"/>
            </a:pPr>
            <a:r>
              <a:rPr lang="en-US" sz="1600" b="1">
                <a:solidFill>
                  <a:schemeClr val="tx1"/>
                </a:solidFill>
                <a:latin typeface="Calibri" panose="020F0502020204030204" pitchFamily="34" charset="0"/>
                <a:ea typeface="Calibri" panose="020F0502020204030204" pitchFamily="34" charset="0"/>
                <a:cs typeface="Calibri" panose="020F0502020204030204" pitchFamily="34" charset="0"/>
              </a:rPr>
              <a:t>M&amp;S Strategy</a:t>
            </a:r>
          </a:p>
          <a:p>
            <a:pPr marL="285750" indent="-285750" defTabSz="711200">
              <a:buFont typeface="Arial" panose="020B0604020202020204" pitchFamily="34" charset="0"/>
              <a:buChar char="•"/>
            </a:pPr>
            <a:r>
              <a:rPr lang="en-US" sz="1600" b="1">
                <a:solidFill>
                  <a:schemeClr val="tx1"/>
                </a:solidFill>
                <a:latin typeface="Calibri" panose="020F0502020204030204" pitchFamily="34" charset="0"/>
                <a:ea typeface="Calibri" panose="020F0502020204030204" pitchFamily="34" charset="0"/>
                <a:cs typeface="Calibri" panose="020F0502020204030204" pitchFamily="34" charset="0"/>
              </a:rPr>
              <a:t>DoDI 5000.97</a:t>
            </a:r>
          </a:p>
          <a:p>
            <a:pPr marL="285750" indent="-285750" defTabSz="711200">
              <a:buFont typeface="Arial" panose="020B0604020202020204" pitchFamily="34" charset="0"/>
              <a:buChar char="•"/>
            </a:pPr>
            <a:r>
              <a:rPr lang="en-US" sz="1600" b="1">
                <a:solidFill>
                  <a:schemeClr val="tx1"/>
                </a:solidFill>
                <a:latin typeface="Calibri" panose="020F0502020204030204" pitchFamily="34" charset="0"/>
                <a:ea typeface="Calibri" panose="020F0502020204030204" pitchFamily="34" charset="0"/>
                <a:cs typeface="Calibri" panose="020F0502020204030204" pitchFamily="34" charset="0"/>
              </a:rPr>
              <a:t>DoDI 5000.61</a:t>
            </a:r>
          </a:p>
          <a:p>
            <a:pPr marL="285750" indent="-285750" defTabSz="711200">
              <a:buFont typeface="Arial" panose="020B0604020202020204" pitchFamily="34" charset="0"/>
              <a:buChar char="•"/>
            </a:pPr>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JCIDS Manual</a:t>
            </a:r>
          </a:p>
          <a:p>
            <a:pPr marL="285750" indent="-285750" defTabSz="711200">
              <a:buFont typeface="Arial" panose="020B0604020202020204" pitchFamily="34" charset="0"/>
              <a:buChar char="•"/>
            </a:pPr>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DoDI 5000.70</a:t>
            </a:r>
          </a:p>
          <a:p>
            <a:pPr marL="285750" indent="-285750" defTabSz="711200">
              <a:buFont typeface="Arial" panose="020B0604020202020204" pitchFamily="34" charset="0"/>
              <a:buChar char="•"/>
            </a:pPr>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Congress Tasks</a:t>
            </a:r>
          </a:p>
        </p:txBody>
      </p:sp>
      <p:sp>
        <p:nvSpPr>
          <p:cNvPr id="10" name="Rectangle: Rounded Corners 9">
            <a:extLst>
              <a:ext uri="{FF2B5EF4-FFF2-40B4-BE49-F238E27FC236}">
                <a16:creationId xmlns:a16="http://schemas.microsoft.com/office/drawing/2014/main" id="{85245164-4AD4-E60C-5D95-D30BC8A144FF}"/>
              </a:ext>
            </a:extLst>
          </p:cNvPr>
          <p:cNvSpPr/>
          <p:nvPr/>
        </p:nvSpPr>
        <p:spPr>
          <a:xfrm>
            <a:off x="3478924" y="2451578"/>
            <a:ext cx="5261422" cy="709435"/>
          </a:xfrm>
          <a:prstGeom prst="roundRect">
            <a:avLst/>
          </a:prstGeom>
          <a:solidFill>
            <a:schemeClr val="bg1"/>
          </a:solidFill>
          <a:ln w="28575">
            <a:solidFill>
              <a:schemeClr val="bg1"/>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3526" tIns="10160" rIns="223206" bIns="10160" numCol="3" spcCol="1270" anchor="ctr" anchorCtr="0">
            <a:noAutofit/>
          </a:bodyPr>
          <a:lstStyle/>
          <a:p>
            <a:pPr marL="285750" indent="-285750" defTabSz="711200">
              <a:buFont typeface="Arial" panose="020B0604020202020204" pitchFamily="34" charset="0"/>
              <a:buChar char="•"/>
            </a:pPr>
            <a:r>
              <a:rPr lang="en-US" sz="1600" b="1" err="1">
                <a:solidFill>
                  <a:schemeClr val="tx1"/>
                </a:solidFill>
                <a:latin typeface="Calibri" panose="020F0502020204030204" pitchFamily="34" charset="0"/>
                <a:ea typeface="Calibri" panose="020F0502020204030204" pitchFamily="34" charset="0"/>
                <a:cs typeface="Calibri" panose="020F0502020204030204" pitchFamily="34" charset="0"/>
              </a:rPr>
              <a:t>SysML</a:t>
            </a:r>
            <a:r>
              <a:rPr lang="en-US" sz="1600" b="1">
                <a:solidFill>
                  <a:schemeClr val="tx1"/>
                </a:solidFill>
                <a:latin typeface="Calibri" panose="020F0502020204030204" pitchFamily="34" charset="0"/>
                <a:ea typeface="Calibri" panose="020F0502020204030204" pitchFamily="34" charset="0"/>
                <a:cs typeface="Calibri" panose="020F0502020204030204" pitchFamily="34" charset="0"/>
              </a:rPr>
              <a:t> v2</a:t>
            </a:r>
          </a:p>
          <a:p>
            <a:pPr marL="285750" indent="-285750" defTabSz="711200">
              <a:buFont typeface="Arial" panose="020B0604020202020204" pitchFamily="34" charset="0"/>
              <a:buChar char="•"/>
            </a:pPr>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UAF 2.0</a:t>
            </a:r>
          </a:p>
          <a:p>
            <a:pPr marL="285750" indent="-285750" defTabSz="711200">
              <a:buFont typeface="Arial" panose="020B0604020202020204" pitchFamily="34" charset="0"/>
              <a:buChar char="•"/>
            </a:pPr>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5000.61 RPG</a:t>
            </a:r>
          </a:p>
          <a:p>
            <a:pPr marL="285750" indent="-285750" defTabSz="711200">
              <a:buFont typeface="Arial" panose="020B0604020202020204" pitchFamily="34" charset="0"/>
              <a:buChar char="•"/>
            </a:pPr>
            <a:r>
              <a:rPr lang="en-US" sz="1600" b="1">
                <a:solidFill>
                  <a:schemeClr val="tx1"/>
                </a:solidFill>
                <a:latin typeface="Calibri" panose="020F0502020204030204" pitchFamily="34" charset="0"/>
                <a:ea typeface="Calibri" panose="020F0502020204030204" pitchFamily="34" charset="0"/>
                <a:cs typeface="Calibri" panose="020F0502020204030204" pitchFamily="34" charset="0"/>
              </a:rPr>
              <a:t>MIL HDBK 539</a:t>
            </a:r>
          </a:p>
          <a:p>
            <a:pPr marL="285750" indent="-285750" defTabSz="711200">
              <a:buFont typeface="Arial" panose="020B0604020202020204" pitchFamily="34" charset="0"/>
              <a:buChar char="•"/>
            </a:pPr>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VIPRE</a:t>
            </a:r>
          </a:p>
          <a:p>
            <a:pPr marL="285750" indent="-285750" defTabSz="711200">
              <a:buFont typeface="Arial" panose="020B0604020202020204" pitchFamily="34" charset="0"/>
              <a:buChar char="•"/>
            </a:pPr>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API Guidance</a:t>
            </a:r>
          </a:p>
        </p:txBody>
      </p:sp>
      <p:sp>
        <p:nvSpPr>
          <p:cNvPr id="11" name="Rectangle: Rounded Corners 10">
            <a:extLst>
              <a:ext uri="{FF2B5EF4-FFF2-40B4-BE49-F238E27FC236}">
                <a16:creationId xmlns:a16="http://schemas.microsoft.com/office/drawing/2014/main" id="{883B2EB7-AB1A-533A-1C6D-1EEB318494F2}"/>
              </a:ext>
            </a:extLst>
          </p:cNvPr>
          <p:cNvSpPr/>
          <p:nvPr/>
        </p:nvSpPr>
        <p:spPr>
          <a:xfrm>
            <a:off x="3435180" y="3679016"/>
            <a:ext cx="5305166" cy="709435"/>
          </a:xfrm>
          <a:prstGeom prst="roundRect">
            <a:avLst/>
          </a:prstGeom>
          <a:solidFill>
            <a:schemeClr val="bg1"/>
          </a:solidFill>
          <a:ln w="28575">
            <a:solidFill>
              <a:schemeClr val="bg1"/>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3526" tIns="10160" rIns="223206" bIns="10160" numCol="2" spcCol="1270" anchor="ctr" anchorCtr="0">
            <a:noAutofit/>
          </a:bodyPr>
          <a:lstStyle/>
          <a:p>
            <a:pPr marL="285750" indent="-285750" defTabSz="711200">
              <a:buFont typeface="Arial" panose="020B0604020202020204" pitchFamily="34" charset="0"/>
              <a:buChar char="•"/>
            </a:pPr>
            <a:r>
              <a:rPr lang="en-US" sz="1600">
                <a:solidFill>
                  <a:schemeClr val="tx1"/>
                </a:solidFill>
                <a:cs typeface="Calibri"/>
              </a:rPr>
              <a:t>Tool Catalog</a:t>
            </a:r>
            <a:endParaRPr lang="en-US" sz="1600" b="1">
              <a:solidFill>
                <a:schemeClr val="tx1"/>
              </a:solidFill>
              <a:cs typeface="Calibri"/>
            </a:endParaRPr>
          </a:p>
          <a:p>
            <a:pPr marL="285750" indent="-285750" defTabSz="711200">
              <a:buFont typeface="Arial" panose="020B0604020202020204" pitchFamily="34" charset="0"/>
              <a:buChar char="•"/>
            </a:pPr>
            <a:r>
              <a:rPr lang="en-US" sz="1600" b="1">
                <a:solidFill>
                  <a:schemeClr val="tx1"/>
                </a:solidFill>
                <a:cs typeface="Calibri"/>
              </a:rPr>
              <a:t>DETECT</a:t>
            </a:r>
          </a:p>
          <a:p>
            <a:pPr marL="285750" indent="-285750" defTabSz="711200">
              <a:buFont typeface="Arial" panose="020B0604020202020204" pitchFamily="34" charset="0"/>
              <a:buChar char="•"/>
            </a:pPr>
            <a:r>
              <a:rPr lang="en-US" sz="1600">
                <a:solidFill>
                  <a:schemeClr val="tx1"/>
                </a:solidFill>
                <a:cs typeface="Calibri"/>
              </a:rPr>
              <a:t>Mission Eng. Ecosystem</a:t>
            </a:r>
          </a:p>
          <a:p>
            <a:pPr marL="285750" indent="-285750" defTabSz="711200">
              <a:buFont typeface="Arial" panose="020B0604020202020204" pitchFamily="34" charset="0"/>
              <a:buChar char="•"/>
            </a:pPr>
            <a:r>
              <a:rPr lang="en-US" sz="1600">
                <a:solidFill>
                  <a:schemeClr val="tx1"/>
                </a:solidFill>
                <a:cs typeface="Calibri"/>
              </a:rPr>
              <a:t>JESC</a:t>
            </a:r>
          </a:p>
        </p:txBody>
      </p:sp>
      <p:sp>
        <p:nvSpPr>
          <p:cNvPr id="12" name="Rectangle: Rounded Corners 11">
            <a:extLst>
              <a:ext uri="{FF2B5EF4-FFF2-40B4-BE49-F238E27FC236}">
                <a16:creationId xmlns:a16="http://schemas.microsoft.com/office/drawing/2014/main" id="{D4FBFC88-E8CE-0106-5B3F-500515140B15}"/>
              </a:ext>
            </a:extLst>
          </p:cNvPr>
          <p:cNvSpPr/>
          <p:nvPr/>
        </p:nvSpPr>
        <p:spPr>
          <a:xfrm>
            <a:off x="9038897" y="1513117"/>
            <a:ext cx="2564098" cy="4446502"/>
          </a:xfrm>
          <a:prstGeom prst="roundRect">
            <a:avLst/>
          </a:prstGeom>
          <a:solidFill>
            <a:schemeClr val="bg1"/>
          </a:solidFill>
          <a:ln w="28575">
            <a:solidFill>
              <a:schemeClr val="bg1"/>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3526" tIns="10160" rIns="223206" bIns="10160" numCol="1" spcCol="1270" anchor="ctr" anchorCtr="0">
            <a:noAutofit/>
          </a:bodyPr>
          <a:lstStyle/>
          <a:p>
            <a:pPr marL="285750" indent="-285750" defTabSz="711200">
              <a:buFont typeface="Arial" panose="020B0604020202020204" pitchFamily="34" charset="0"/>
              <a:buChar char="•"/>
            </a:pPr>
            <a:r>
              <a:rPr lang="en-US" sz="1600">
                <a:solidFill>
                  <a:schemeClr val="tx1"/>
                </a:solidFill>
                <a:cs typeface="Calibri"/>
              </a:rPr>
              <a:t>DSB &amp; DBB Reports</a:t>
            </a:r>
          </a:p>
          <a:p>
            <a:pPr marL="285750" indent="-285750" defTabSz="711200">
              <a:buFont typeface="Arial" panose="020B0604020202020204" pitchFamily="34" charset="0"/>
              <a:buChar char="•"/>
            </a:pPr>
            <a:r>
              <a:rPr lang="en-US" sz="1600" b="1">
                <a:solidFill>
                  <a:schemeClr val="tx1"/>
                </a:solidFill>
                <a:cs typeface="Calibri"/>
              </a:rPr>
              <a:t>RAND</a:t>
            </a:r>
          </a:p>
          <a:p>
            <a:pPr marL="285750" indent="-285750" defTabSz="711200">
              <a:buFont typeface="Arial" panose="020B0604020202020204" pitchFamily="34" charset="0"/>
              <a:buChar char="•"/>
            </a:pPr>
            <a:r>
              <a:rPr lang="en-US" sz="1600">
                <a:solidFill>
                  <a:schemeClr val="tx1"/>
                </a:solidFill>
                <a:cs typeface="Calibri"/>
              </a:rPr>
              <a:t>DE Measurement Framework</a:t>
            </a:r>
          </a:p>
          <a:p>
            <a:pPr marL="285750" indent="-285750" defTabSz="711200">
              <a:buFont typeface="Arial" panose="020B0604020202020204" pitchFamily="34" charset="0"/>
              <a:buChar char="•"/>
            </a:pPr>
            <a:endParaRPr lang="en-US" sz="1600">
              <a:solidFill>
                <a:schemeClr val="tx1"/>
              </a:solidFill>
              <a:cs typeface="Calibri"/>
            </a:endParaRPr>
          </a:p>
        </p:txBody>
      </p:sp>
      <p:sp>
        <p:nvSpPr>
          <p:cNvPr id="13" name="Rectangle: Rounded Corners 12">
            <a:extLst>
              <a:ext uri="{FF2B5EF4-FFF2-40B4-BE49-F238E27FC236}">
                <a16:creationId xmlns:a16="http://schemas.microsoft.com/office/drawing/2014/main" id="{C25EE1C1-8FDF-52D0-F201-CCA45F611B06}"/>
              </a:ext>
            </a:extLst>
          </p:cNvPr>
          <p:cNvSpPr/>
          <p:nvPr/>
        </p:nvSpPr>
        <p:spPr>
          <a:xfrm>
            <a:off x="642551" y="4941285"/>
            <a:ext cx="8097795" cy="938214"/>
          </a:xfrm>
          <a:prstGeom prst="roundRect">
            <a:avLst/>
          </a:prstGeom>
          <a:solidFill>
            <a:schemeClr val="bg1"/>
          </a:solidFill>
          <a:ln w="28575">
            <a:solidFill>
              <a:schemeClr val="bg1"/>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3526" tIns="10160" rIns="223206" bIns="10160" numCol="3" spcCol="1270" anchor="ctr" anchorCtr="0">
            <a:noAutofit/>
          </a:bodyPr>
          <a:lstStyle/>
          <a:p>
            <a:pPr marL="285750" indent="-285750" defTabSz="711200">
              <a:buFont typeface="Arial" panose="020B0604020202020204" pitchFamily="34" charset="0"/>
              <a:buChar char="•"/>
            </a:pPr>
            <a:r>
              <a:rPr lang="en-US" sz="1600" b="1">
                <a:solidFill>
                  <a:schemeClr val="tx1"/>
                </a:solidFill>
                <a:cs typeface="Calibri"/>
              </a:rPr>
              <a:t>INCOSE</a:t>
            </a:r>
          </a:p>
          <a:p>
            <a:pPr marL="285750" indent="-285750" defTabSz="711200">
              <a:buFont typeface="Arial" panose="020B0604020202020204" pitchFamily="34" charset="0"/>
              <a:buChar char="•"/>
            </a:pPr>
            <a:r>
              <a:rPr lang="en-US" sz="1600" b="1">
                <a:solidFill>
                  <a:schemeClr val="tx1"/>
                </a:solidFill>
                <a:cs typeface="Calibri"/>
              </a:rPr>
              <a:t>AIAA</a:t>
            </a:r>
          </a:p>
          <a:p>
            <a:pPr marL="285750" indent="-285750" defTabSz="711200">
              <a:buFont typeface="Arial" panose="020B0604020202020204" pitchFamily="34" charset="0"/>
              <a:buChar char="•"/>
            </a:pPr>
            <a:r>
              <a:rPr lang="en-US" sz="1600" b="1">
                <a:solidFill>
                  <a:schemeClr val="tx1"/>
                </a:solidFill>
                <a:cs typeface="Calibri"/>
              </a:rPr>
              <a:t>SERC/AIRC</a:t>
            </a:r>
          </a:p>
          <a:p>
            <a:pPr marL="285750" indent="-285750" defTabSz="711200">
              <a:buFont typeface="Arial" panose="020B0604020202020204" pitchFamily="34" charset="0"/>
              <a:buChar char="•"/>
            </a:pPr>
            <a:r>
              <a:rPr lang="en-US" sz="1600">
                <a:solidFill>
                  <a:schemeClr val="tx1"/>
                </a:solidFill>
                <a:cs typeface="Calibri"/>
              </a:rPr>
              <a:t>National Academies </a:t>
            </a:r>
          </a:p>
          <a:p>
            <a:pPr marL="285750" indent="-285750" defTabSz="711200">
              <a:buFont typeface="Arial" panose="020B0604020202020204" pitchFamily="34" charset="0"/>
              <a:buChar char="•"/>
            </a:pPr>
            <a:r>
              <a:rPr lang="en-US" sz="1600" b="1">
                <a:solidFill>
                  <a:schemeClr val="tx1"/>
                </a:solidFill>
                <a:cs typeface="Calibri"/>
              </a:rPr>
              <a:t>DEM&amp;S CoP</a:t>
            </a:r>
          </a:p>
          <a:p>
            <a:pPr marL="285750" indent="-285750" defTabSz="711200">
              <a:buFont typeface="Arial" panose="020B0604020202020204" pitchFamily="34" charset="0"/>
              <a:buChar char="•"/>
            </a:pPr>
            <a:r>
              <a:rPr lang="en-US" sz="1600" b="1">
                <a:solidFill>
                  <a:schemeClr val="tx1"/>
                </a:solidFill>
                <a:cs typeface="Calibri"/>
              </a:rPr>
              <a:t>FED DEF</a:t>
            </a:r>
          </a:p>
          <a:p>
            <a:pPr marL="285750" indent="-285750" defTabSz="711200">
              <a:buFont typeface="Arial" panose="020B0604020202020204" pitchFamily="34" charset="0"/>
              <a:buChar char="•"/>
            </a:pPr>
            <a:r>
              <a:rPr lang="en-US" sz="1600" b="1">
                <a:solidFill>
                  <a:schemeClr val="tx1"/>
                </a:solidFill>
                <a:cs typeface="Calibri"/>
              </a:rPr>
              <a:t>DEBoK</a:t>
            </a:r>
          </a:p>
          <a:p>
            <a:pPr marL="285750" indent="-285750" defTabSz="711200">
              <a:buFont typeface="Arial" panose="020B0604020202020204" pitchFamily="34" charset="0"/>
              <a:buChar char="•"/>
            </a:pPr>
            <a:r>
              <a:rPr lang="en-US" sz="1600">
                <a:solidFill>
                  <a:schemeClr val="tx1"/>
                </a:solidFill>
                <a:cs typeface="Calibri"/>
              </a:rPr>
              <a:t>NDIA</a:t>
            </a:r>
          </a:p>
          <a:p>
            <a:pPr marL="285750" indent="-285750" defTabSz="711200">
              <a:buFont typeface="Arial" panose="020B0604020202020204" pitchFamily="34" charset="0"/>
              <a:buChar char="•"/>
            </a:pPr>
            <a:r>
              <a:rPr lang="en-US" sz="1600">
                <a:solidFill>
                  <a:schemeClr val="tx1"/>
                </a:solidFill>
                <a:cs typeface="Calibri"/>
              </a:rPr>
              <a:t>ETM &amp; DAU</a:t>
            </a:r>
          </a:p>
        </p:txBody>
      </p:sp>
    </p:spTree>
    <p:extLst>
      <p:ext uri="{BB962C8B-B14F-4D97-AF65-F5344CB8AC3E}">
        <p14:creationId xmlns:p14="http://schemas.microsoft.com/office/powerpoint/2010/main" val="3814555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9">
            <a:extLst>
              <a:ext uri="{FF2B5EF4-FFF2-40B4-BE49-F238E27FC236}">
                <a16:creationId xmlns:a16="http://schemas.microsoft.com/office/drawing/2014/main" id="{7DAE2543-6591-AC9F-4BE0-9BE684CE90CA}"/>
              </a:ext>
            </a:extLst>
          </p:cNvPr>
          <p:cNvSpPr/>
          <p:nvPr/>
        </p:nvSpPr>
        <p:spPr>
          <a:xfrm flipH="1">
            <a:off x="6292789" y="3337654"/>
            <a:ext cx="5160513" cy="2316659"/>
          </a:xfrm>
          <a:custGeom>
            <a:avLst/>
            <a:gdLst>
              <a:gd name="connsiteX0" fmla="*/ 0 w 3942712"/>
              <a:gd name="connsiteY0" fmla="*/ 0 h 1491139"/>
              <a:gd name="connsiteX1" fmla="*/ 3942712 w 3942712"/>
              <a:gd name="connsiteY1" fmla="*/ 0 h 1491139"/>
              <a:gd name="connsiteX2" fmla="*/ 3942712 w 3942712"/>
              <a:gd name="connsiteY2" fmla="*/ 1491139 h 1491139"/>
              <a:gd name="connsiteX3" fmla="*/ 0 w 3942712"/>
              <a:gd name="connsiteY3" fmla="*/ 1491139 h 1491139"/>
              <a:gd name="connsiteX4" fmla="*/ 0 w 3942712"/>
              <a:gd name="connsiteY4" fmla="*/ 0 h 1491139"/>
              <a:gd name="connsiteX0" fmla="*/ 0 w 5076187"/>
              <a:gd name="connsiteY0" fmla="*/ 0 h 1491139"/>
              <a:gd name="connsiteX1" fmla="*/ 3942712 w 5076187"/>
              <a:gd name="connsiteY1" fmla="*/ 0 h 1491139"/>
              <a:gd name="connsiteX2" fmla="*/ 5076187 w 5076187"/>
              <a:gd name="connsiteY2" fmla="*/ 1481614 h 1491139"/>
              <a:gd name="connsiteX3" fmla="*/ 0 w 5076187"/>
              <a:gd name="connsiteY3" fmla="*/ 1491139 h 1491139"/>
              <a:gd name="connsiteX4" fmla="*/ 0 w 5076187"/>
              <a:gd name="connsiteY4" fmla="*/ 0 h 1491139"/>
              <a:gd name="connsiteX0" fmla="*/ 0 w 5076187"/>
              <a:gd name="connsiteY0" fmla="*/ 9525 h 1500664"/>
              <a:gd name="connsiteX1" fmla="*/ 3999862 w 5076187"/>
              <a:gd name="connsiteY1" fmla="*/ 0 h 1500664"/>
              <a:gd name="connsiteX2" fmla="*/ 5076187 w 5076187"/>
              <a:gd name="connsiteY2" fmla="*/ 1491139 h 1500664"/>
              <a:gd name="connsiteX3" fmla="*/ 0 w 5076187"/>
              <a:gd name="connsiteY3" fmla="*/ 1500664 h 1500664"/>
              <a:gd name="connsiteX4" fmla="*/ 0 w 5076187"/>
              <a:gd name="connsiteY4" fmla="*/ 9525 h 1500664"/>
              <a:gd name="connsiteX0" fmla="*/ 0 w 5076187"/>
              <a:gd name="connsiteY0" fmla="*/ 0 h 1491139"/>
              <a:gd name="connsiteX1" fmla="*/ 3821844 w 5076187"/>
              <a:gd name="connsiteY1" fmla="*/ 1123950 h 1491139"/>
              <a:gd name="connsiteX2" fmla="*/ 5076187 w 5076187"/>
              <a:gd name="connsiteY2" fmla="*/ 1481614 h 1491139"/>
              <a:gd name="connsiteX3" fmla="*/ 0 w 5076187"/>
              <a:gd name="connsiteY3" fmla="*/ 1491139 h 1491139"/>
              <a:gd name="connsiteX4" fmla="*/ 0 w 5076187"/>
              <a:gd name="connsiteY4" fmla="*/ 0 h 1491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187" h="1491139">
                <a:moveTo>
                  <a:pt x="0" y="0"/>
                </a:moveTo>
                <a:lnTo>
                  <a:pt x="3821844" y="1123950"/>
                </a:lnTo>
                <a:lnTo>
                  <a:pt x="5076187" y="1481614"/>
                </a:lnTo>
                <a:lnTo>
                  <a:pt x="0" y="1491139"/>
                </a:lnTo>
                <a:lnTo>
                  <a:pt x="0" y="0"/>
                </a:lnTo>
                <a:close/>
              </a:path>
            </a:pathLst>
          </a:cu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i="1">
              <a:solidFill>
                <a:schemeClr val="tx1"/>
              </a:solidFill>
            </a:endParaRPr>
          </a:p>
          <a:p>
            <a:pPr algn="r"/>
            <a:endParaRPr lang="en-US" b="1" i="1">
              <a:solidFill>
                <a:schemeClr val="tx1"/>
              </a:solidFill>
            </a:endParaRPr>
          </a:p>
        </p:txBody>
      </p:sp>
      <p:sp>
        <p:nvSpPr>
          <p:cNvPr id="2" name="Slide Number Placeholder 1">
            <a:extLst>
              <a:ext uri="{FF2B5EF4-FFF2-40B4-BE49-F238E27FC236}">
                <a16:creationId xmlns:a16="http://schemas.microsoft.com/office/drawing/2014/main" id="{8303C89E-746C-A0AC-60B9-5CFF20C4C55F}"/>
              </a:ext>
            </a:extLst>
          </p:cNvPr>
          <p:cNvSpPr>
            <a:spLocks noGrp="1"/>
          </p:cNvSpPr>
          <p:nvPr>
            <p:ph type="sldNum" sz="quarter" idx="12"/>
          </p:nvPr>
        </p:nvSpPr>
        <p:spPr>
          <a:xfrm>
            <a:off x="10332035" y="6502202"/>
            <a:ext cx="1345608" cy="365125"/>
          </a:xfrm>
        </p:spPr>
        <p:txBody>
          <a:bodyPr/>
          <a:lstStyle/>
          <a:p>
            <a:fld id="{67289055-BB3B-499A-A3A3-E3150FA0171A}" type="slidenum">
              <a:rPr lang="en-US" sz="1100" smtClean="0"/>
              <a:t>45</a:t>
            </a:fld>
            <a:endParaRPr lang="en-US"/>
          </a:p>
        </p:txBody>
      </p:sp>
      <p:sp>
        <p:nvSpPr>
          <p:cNvPr id="4" name="Title 3">
            <a:extLst>
              <a:ext uri="{FF2B5EF4-FFF2-40B4-BE49-F238E27FC236}">
                <a16:creationId xmlns:a16="http://schemas.microsoft.com/office/drawing/2014/main" id="{38019081-3654-60F9-D1E4-51E642717227}"/>
              </a:ext>
            </a:extLst>
          </p:cNvPr>
          <p:cNvSpPr>
            <a:spLocks noGrp="1"/>
          </p:cNvSpPr>
          <p:nvPr>
            <p:ph type="title"/>
          </p:nvPr>
        </p:nvSpPr>
        <p:spPr>
          <a:xfrm>
            <a:off x="1352552" y="154095"/>
            <a:ext cx="10250444" cy="677002"/>
          </a:xfrm>
        </p:spPr>
        <p:txBody>
          <a:bodyPr/>
          <a:lstStyle/>
          <a:p>
            <a:r>
              <a:rPr lang="en-US">
                <a:latin typeface="Franklin Gothic Medium" panose="020B0603020102020204" pitchFamily="34" charset="0"/>
                <a:cs typeface="Arial"/>
              </a:rPr>
              <a:t>The DoD Doesn’t Make Big Moves</a:t>
            </a:r>
          </a:p>
        </p:txBody>
      </p:sp>
      <p:sp>
        <p:nvSpPr>
          <p:cNvPr id="3" name="Text Placeholder 2">
            <a:extLst>
              <a:ext uri="{FF2B5EF4-FFF2-40B4-BE49-F238E27FC236}">
                <a16:creationId xmlns:a16="http://schemas.microsoft.com/office/drawing/2014/main" id="{EDE06EB5-BC56-064A-95A6-58E234F3A711}"/>
              </a:ext>
            </a:extLst>
          </p:cNvPr>
          <p:cNvSpPr>
            <a:spLocks noGrp="1"/>
          </p:cNvSpPr>
          <p:nvPr>
            <p:ph type="body" sz="quarter" idx="13"/>
          </p:nvPr>
        </p:nvSpPr>
        <p:spPr>
          <a:xfrm>
            <a:off x="2072332" y="3658"/>
            <a:ext cx="8018581" cy="302281"/>
          </a:xfrm>
        </p:spPr>
        <p:txBody>
          <a:bodyPr/>
          <a:lstStyle/>
          <a:p>
            <a:r>
              <a:rPr lang="en-US" sz="700"/>
              <a:t>Distribution Statement A.  Approved for public release. Distribution is unlimited. DOPSR </a:t>
            </a:r>
            <a:r>
              <a:rPr lang="en-US" sz="800">
                <a:latin typeface="Calibri"/>
                <a:cs typeface="Calibri"/>
              </a:rPr>
              <a:t>Case # 24-T-0964</a:t>
            </a:r>
            <a:endParaRPr lang="en-US" sz="800">
              <a:solidFill>
                <a:srgbClr val="000000"/>
              </a:solidFill>
              <a:latin typeface="Calibri"/>
              <a:cs typeface="Calibri"/>
            </a:endParaRPr>
          </a:p>
        </p:txBody>
      </p:sp>
      <p:sp>
        <p:nvSpPr>
          <p:cNvPr id="6" name="Text Placeholder 5">
            <a:extLst>
              <a:ext uri="{FF2B5EF4-FFF2-40B4-BE49-F238E27FC236}">
                <a16:creationId xmlns:a16="http://schemas.microsoft.com/office/drawing/2014/main" id="{D5CD2C0B-8A7F-9CA5-203D-9B413848404B}"/>
              </a:ext>
            </a:extLst>
          </p:cNvPr>
          <p:cNvSpPr>
            <a:spLocks noGrp="1"/>
          </p:cNvSpPr>
          <p:nvPr>
            <p:ph type="body" sz="quarter" idx="14"/>
          </p:nvPr>
        </p:nvSpPr>
        <p:spPr>
          <a:xfrm>
            <a:off x="2313454" y="6474101"/>
            <a:ext cx="8018581" cy="361467"/>
          </a:xfrm>
        </p:spPr>
        <p:txBody>
          <a:bodyPr>
            <a:normAutofit/>
          </a:bodyPr>
          <a:lstStyle/>
          <a:p>
            <a:r>
              <a:rPr lang="en-US" sz="1200" dirty="0">
                <a:latin typeface="+mn-lt"/>
              </a:rPr>
              <a:t>Distribution Statement A.  Approved for public release. Distribution is unlimited. DOPSR </a:t>
            </a:r>
            <a:r>
              <a:rPr lang="en-US" sz="1200" dirty="0">
                <a:latin typeface="+mn-lt"/>
                <a:cs typeface="Calibri"/>
              </a:rPr>
              <a:t>Case # 24-T-0964</a:t>
            </a:r>
            <a:endParaRPr lang="en-US" sz="1200" dirty="0">
              <a:solidFill>
                <a:srgbClr val="000000"/>
              </a:solidFill>
              <a:latin typeface="+mn-lt"/>
              <a:cs typeface="Calibri"/>
            </a:endParaRPr>
          </a:p>
        </p:txBody>
      </p:sp>
      <p:sp>
        <p:nvSpPr>
          <p:cNvPr id="12" name="TextBox 11">
            <a:extLst>
              <a:ext uri="{FF2B5EF4-FFF2-40B4-BE49-F238E27FC236}">
                <a16:creationId xmlns:a16="http://schemas.microsoft.com/office/drawing/2014/main" id="{25BCBC9A-5BDA-F876-E30F-1276A5D703D8}"/>
              </a:ext>
            </a:extLst>
          </p:cNvPr>
          <p:cNvSpPr txBox="1"/>
          <p:nvPr/>
        </p:nvSpPr>
        <p:spPr>
          <a:xfrm>
            <a:off x="-2266201" y="2952801"/>
            <a:ext cx="184731" cy="369332"/>
          </a:xfrm>
          <a:prstGeom prst="rect">
            <a:avLst/>
          </a:prstGeom>
          <a:noFill/>
        </p:spPr>
        <p:txBody>
          <a:bodyPr wrap="none" rtlCol="0">
            <a:spAutoFit/>
          </a:bodyPr>
          <a:lstStyle/>
          <a:p>
            <a:endParaRPr lang="en-US"/>
          </a:p>
        </p:txBody>
      </p:sp>
      <p:sp>
        <p:nvSpPr>
          <p:cNvPr id="22" name="Star: 5 Points 21">
            <a:extLst>
              <a:ext uri="{FF2B5EF4-FFF2-40B4-BE49-F238E27FC236}">
                <a16:creationId xmlns:a16="http://schemas.microsoft.com/office/drawing/2014/main" id="{4DBC2EF9-FC8B-E482-44D1-69562F4F6EDE}"/>
              </a:ext>
            </a:extLst>
          </p:cNvPr>
          <p:cNvSpPr/>
          <p:nvPr/>
        </p:nvSpPr>
        <p:spPr>
          <a:xfrm>
            <a:off x="8565751" y="2749354"/>
            <a:ext cx="320040" cy="320040"/>
          </a:xfrm>
          <a:prstGeom prst="star5">
            <a:avLst/>
          </a:prstGeom>
          <a:solidFill>
            <a:srgbClr val="FFFF00"/>
          </a:solidFill>
          <a:ln>
            <a:solidFill>
              <a:schemeClr val="tx1">
                <a:lumMod val="95000"/>
                <a:lumOff val="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11616C87-5922-3A5A-E356-EBEA45B39C8F}"/>
              </a:ext>
            </a:extLst>
          </p:cNvPr>
          <p:cNvSpPr/>
          <p:nvPr/>
        </p:nvSpPr>
        <p:spPr>
          <a:xfrm flipV="1">
            <a:off x="2981132" y="1034949"/>
            <a:ext cx="6388324" cy="4458720"/>
          </a:xfrm>
          <a:prstGeom prst="triangle">
            <a:avLst/>
          </a:prstGeom>
          <a:solidFill>
            <a:schemeClr val="accent1">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637DA3A-23A2-3E11-2088-27A8F16AC533}"/>
              </a:ext>
            </a:extLst>
          </p:cNvPr>
          <p:cNvSpPr/>
          <p:nvPr/>
        </p:nvSpPr>
        <p:spPr>
          <a:xfrm>
            <a:off x="911370" y="3339423"/>
            <a:ext cx="5174158" cy="2316659"/>
          </a:xfrm>
          <a:custGeom>
            <a:avLst/>
            <a:gdLst>
              <a:gd name="connsiteX0" fmla="*/ 0 w 3942712"/>
              <a:gd name="connsiteY0" fmla="*/ 0 h 1491139"/>
              <a:gd name="connsiteX1" fmla="*/ 3942712 w 3942712"/>
              <a:gd name="connsiteY1" fmla="*/ 0 h 1491139"/>
              <a:gd name="connsiteX2" fmla="*/ 3942712 w 3942712"/>
              <a:gd name="connsiteY2" fmla="*/ 1491139 h 1491139"/>
              <a:gd name="connsiteX3" fmla="*/ 0 w 3942712"/>
              <a:gd name="connsiteY3" fmla="*/ 1491139 h 1491139"/>
              <a:gd name="connsiteX4" fmla="*/ 0 w 3942712"/>
              <a:gd name="connsiteY4" fmla="*/ 0 h 1491139"/>
              <a:gd name="connsiteX0" fmla="*/ 0 w 5076187"/>
              <a:gd name="connsiteY0" fmla="*/ 0 h 1491139"/>
              <a:gd name="connsiteX1" fmla="*/ 3942712 w 5076187"/>
              <a:gd name="connsiteY1" fmla="*/ 0 h 1491139"/>
              <a:gd name="connsiteX2" fmla="*/ 5076187 w 5076187"/>
              <a:gd name="connsiteY2" fmla="*/ 1481614 h 1491139"/>
              <a:gd name="connsiteX3" fmla="*/ 0 w 5076187"/>
              <a:gd name="connsiteY3" fmla="*/ 1491139 h 1491139"/>
              <a:gd name="connsiteX4" fmla="*/ 0 w 5076187"/>
              <a:gd name="connsiteY4" fmla="*/ 0 h 1491139"/>
              <a:gd name="connsiteX0" fmla="*/ 0 w 5076187"/>
              <a:gd name="connsiteY0" fmla="*/ 9525 h 1500664"/>
              <a:gd name="connsiteX1" fmla="*/ 3999862 w 5076187"/>
              <a:gd name="connsiteY1" fmla="*/ 0 h 1500664"/>
              <a:gd name="connsiteX2" fmla="*/ 5076187 w 5076187"/>
              <a:gd name="connsiteY2" fmla="*/ 1491139 h 1500664"/>
              <a:gd name="connsiteX3" fmla="*/ 0 w 5076187"/>
              <a:gd name="connsiteY3" fmla="*/ 1500664 h 1500664"/>
              <a:gd name="connsiteX4" fmla="*/ 0 w 5076187"/>
              <a:gd name="connsiteY4" fmla="*/ 9525 h 1500664"/>
              <a:gd name="connsiteX0" fmla="*/ 0 w 5076187"/>
              <a:gd name="connsiteY0" fmla="*/ 0 h 1491139"/>
              <a:gd name="connsiteX1" fmla="*/ 3161662 w 5076187"/>
              <a:gd name="connsiteY1" fmla="*/ 942975 h 1491139"/>
              <a:gd name="connsiteX2" fmla="*/ 5076187 w 5076187"/>
              <a:gd name="connsiteY2" fmla="*/ 1481614 h 1491139"/>
              <a:gd name="connsiteX3" fmla="*/ 0 w 5076187"/>
              <a:gd name="connsiteY3" fmla="*/ 1491139 h 1491139"/>
              <a:gd name="connsiteX4" fmla="*/ 0 w 5076187"/>
              <a:gd name="connsiteY4" fmla="*/ 0 h 1491139"/>
              <a:gd name="connsiteX0" fmla="*/ 0 w 5141501"/>
              <a:gd name="connsiteY0" fmla="*/ 0 h 1491139"/>
              <a:gd name="connsiteX1" fmla="*/ 3161662 w 5141501"/>
              <a:gd name="connsiteY1" fmla="*/ 942975 h 1491139"/>
              <a:gd name="connsiteX2" fmla="*/ 5141501 w 5141501"/>
              <a:gd name="connsiteY2" fmla="*/ 1481614 h 1491139"/>
              <a:gd name="connsiteX3" fmla="*/ 0 w 5141501"/>
              <a:gd name="connsiteY3" fmla="*/ 1491139 h 1491139"/>
              <a:gd name="connsiteX4" fmla="*/ 0 w 5141501"/>
              <a:gd name="connsiteY4" fmla="*/ 0 h 1491139"/>
              <a:gd name="connsiteX0" fmla="*/ 0 w 5174158"/>
              <a:gd name="connsiteY0" fmla="*/ 0 h 1491139"/>
              <a:gd name="connsiteX1" fmla="*/ 3161662 w 5174158"/>
              <a:gd name="connsiteY1" fmla="*/ 942975 h 1491139"/>
              <a:gd name="connsiteX2" fmla="*/ 5174158 w 5174158"/>
              <a:gd name="connsiteY2" fmla="*/ 1481614 h 1491139"/>
              <a:gd name="connsiteX3" fmla="*/ 0 w 5174158"/>
              <a:gd name="connsiteY3" fmla="*/ 1491139 h 1491139"/>
              <a:gd name="connsiteX4" fmla="*/ 0 w 5174158"/>
              <a:gd name="connsiteY4" fmla="*/ 0 h 1491139"/>
              <a:gd name="connsiteX0" fmla="*/ 0 w 5174158"/>
              <a:gd name="connsiteY0" fmla="*/ 0 h 1491139"/>
              <a:gd name="connsiteX1" fmla="*/ 3161662 w 5174158"/>
              <a:gd name="connsiteY1" fmla="*/ 942975 h 1491139"/>
              <a:gd name="connsiteX2" fmla="*/ 5174158 w 5174158"/>
              <a:gd name="connsiteY2" fmla="*/ 1488621 h 1491139"/>
              <a:gd name="connsiteX3" fmla="*/ 0 w 5174158"/>
              <a:gd name="connsiteY3" fmla="*/ 1491139 h 1491139"/>
              <a:gd name="connsiteX4" fmla="*/ 0 w 5174158"/>
              <a:gd name="connsiteY4" fmla="*/ 0 h 1491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4158" h="1491139">
                <a:moveTo>
                  <a:pt x="0" y="0"/>
                </a:moveTo>
                <a:lnTo>
                  <a:pt x="3161662" y="942975"/>
                </a:lnTo>
                <a:lnTo>
                  <a:pt x="5174158" y="1488621"/>
                </a:lnTo>
                <a:lnTo>
                  <a:pt x="0" y="1491139"/>
                </a:lnTo>
                <a:lnTo>
                  <a:pt x="0" y="0"/>
                </a:lnTo>
                <a:close/>
              </a:path>
            </a:pathLst>
          </a:cu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a:solidFill>
                <a:schemeClr val="tx1"/>
              </a:solidFill>
            </a:endParaRPr>
          </a:p>
        </p:txBody>
      </p:sp>
      <p:sp>
        <p:nvSpPr>
          <p:cNvPr id="16" name="TextBox 15">
            <a:extLst>
              <a:ext uri="{FF2B5EF4-FFF2-40B4-BE49-F238E27FC236}">
                <a16:creationId xmlns:a16="http://schemas.microsoft.com/office/drawing/2014/main" id="{F3D5B322-A33A-4178-F023-AE6ECE0E432D}"/>
              </a:ext>
            </a:extLst>
          </p:cNvPr>
          <p:cNvSpPr txBox="1"/>
          <p:nvPr/>
        </p:nvSpPr>
        <p:spPr>
          <a:xfrm>
            <a:off x="4079597" y="1075001"/>
            <a:ext cx="4188656" cy="1366528"/>
          </a:xfrm>
          <a:prstGeom prst="rect">
            <a:avLst/>
          </a:prstGeom>
          <a:noFill/>
        </p:spPr>
        <p:txBody>
          <a:bodyPr wrap="square">
            <a:spAutoFit/>
          </a:bodyPr>
          <a:lstStyle/>
          <a:p>
            <a:pPr algn="ctr">
              <a:lnSpc>
                <a:spcPct val="90000"/>
              </a:lnSpc>
            </a:pPr>
            <a:r>
              <a:rPr lang="en-US" sz="2000" b="1" u="sng" dirty="0">
                <a:latin typeface=" Arial"/>
              </a:rPr>
              <a:t>DOING</a:t>
            </a:r>
          </a:p>
          <a:p>
            <a:pPr algn="ctr">
              <a:lnSpc>
                <a:spcPct val="90000"/>
              </a:lnSpc>
            </a:pPr>
            <a:r>
              <a:rPr lang="en-US" sz="1800" dirty="0">
                <a:latin typeface=" Arial"/>
              </a:rPr>
              <a:t>Leverage digital technologies to extend capabilities, but still largely the same business, operating, &amp; customer models.</a:t>
            </a:r>
          </a:p>
        </p:txBody>
      </p:sp>
      <p:sp>
        <p:nvSpPr>
          <p:cNvPr id="19" name="Rectangle 16">
            <a:extLst>
              <a:ext uri="{FF2B5EF4-FFF2-40B4-BE49-F238E27FC236}">
                <a16:creationId xmlns:a16="http://schemas.microsoft.com/office/drawing/2014/main" id="{8B8DBAD2-6269-E262-9E90-4D9E94CE29D8}"/>
              </a:ext>
            </a:extLst>
          </p:cNvPr>
          <p:cNvSpPr/>
          <p:nvPr/>
        </p:nvSpPr>
        <p:spPr>
          <a:xfrm flipH="1">
            <a:off x="6297893" y="1050590"/>
            <a:ext cx="5169789" cy="4569005"/>
          </a:xfrm>
          <a:custGeom>
            <a:avLst/>
            <a:gdLst>
              <a:gd name="connsiteX0" fmla="*/ 0 w 1894837"/>
              <a:gd name="connsiteY0" fmla="*/ 0 h 2920874"/>
              <a:gd name="connsiteX1" fmla="*/ 1894837 w 1894837"/>
              <a:gd name="connsiteY1" fmla="*/ 0 h 2920874"/>
              <a:gd name="connsiteX2" fmla="*/ 1894837 w 1894837"/>
              <a:gd name="connsiteY2" fmla="*/ 2920874 h 2920874"/>
              <a:gd name="connsiteX3" fmla="*/ 0 w 1894837"/>
              <a:gd name="connsiteY3" fmla="*/ 2920874 h 2920874"/>
              <a:gd name="connsiteX4" fmla="*/ 0 w 1894837"/>
              <a:gd name="connsiteY4" fmla="*/ 0 h 2920874"/>
              <a:gd name="connsiteX0" fmla="*/ 0 w 3828412"/>
              <a:gd name="connsiteY0" fmla="*/ 0 h 2930399"/>
              <a:gd name="connsiteX1" fmla="*/ 1894837 w 3828412"/>
              <a:gd name="connsiteY1" fmla="*/ 0 h 2930399"/>
              <a:gd name="connsiteX2" fmla="*/ 3828412 w 3828412"/>
              <a:gd name="connsiteY2" fmla="*/ 2930399 h 2930399"/>
              <a:gd name="connsiteX3" fmla="*/ 0 w 3828412"/>
              <a:gd name="connsiteY3" fmla="*/ 2920874 h 2930399"/>
              <a:gd name="connsiteX4" fmla="*/ 0 w 3828412"/>
              <a:gd name="connsiteY4" fmla="*/ 0 h 2930399"/>
              <a:gd name="connsiteX0" fmla="*/ 0 w 3828412"/>
              <a:gd name="connsiteY0" fmla="*/ 0 h 2920874"/>
              <a:gd name="connsiteX1" fmla="*/ 1894837 w 3828412"/>
              <a:gd name="connsiteY1" fmla="*/ 0 h 2920874"/>
              <a:gd name="connsiteX2" fmla="*/ 3828412 w 3828412"/>
              <a:gd name="connsiteY2" fmla="*/ 2920874 h 2920874"/>
              <a:gd name="connsiteX3" fmla="*/ 0 w 3828412"/>
              <a:gd name="connsiteY3" fmla="*/ 2920874 h 2920874"/>
              <a:gd name="connsiteX4" fmla="*/ 0 w 3828412"/>
              <a:gd name="connsiteY4" fmla="*/ 0 h 2920874"/>
              <a:gd name="connsiteX0" fmla="*/ 0 w 3866512"/>
              <a:gd name="connsiteY0" fmla="*/ 0 h 2920874"/>
              <a:gd name="connsiteX1" fmla="*/ 1894837 w 3866512"/>
              <a:gd name="connsiteY1" fmla="*/ 0 h 2920874"/>
              <a:gd name="connsiteX2" fmla="*/ 3866512 w 3866512"/>
              <a:gd name="connsiteY2" fmla="*/ 2901824 h 2920874"/>
              <a:gd name="connsiteX3" fmla="*/ 0 w 3866512"/>
              <a:gd name="connsiteY3" fmla="*/ 2920874 h 2920874"/>
              <a:gd name="connsiteX4" fmla="*/ 0 w 3866512"/>
              <a:gd name="connsiteY4" fmla="*/ 0 h 2920874"/>
              <a:gd name="connsiteX0" fmla="*/ 0 w 3895087"/>
              <a:gd name="connsiteY0" fmla="*/ 0 h 2920874"/>
              <a:gd name="connsiteX1" fmla="*/ 1894837 w 3895087"/>
              <a:gd name="connsiteY1" fmla="*/ 0 h 2920874"/>
              <a:gd name="connsiteX2" fmla="*/ 3895087 w 3895087"/>
              <a:gd name="connsiteY2" fmla="*/ 2892299 h 2920874"/>
              <a:gd name="connsiteX3" fmla="*/ 0 w 3895087"/>
              <a:gd name="connsiteY3" fmla="*/ 2920874 h 2920874"/>
              <a:gd name="connsiteX4" fmla="*/ 0 w 3895087"/>
              <a:gd name="connsiteY4" fmla="*/ 0 h 2920874"/>
              <a:gd name="connsiteX0" fmla="*/ 0 w 3923662"/>
              <a:gd name="connsiteY0" fmla="*/ 0 h 2920874"/>
              <a:gd name="connsiteX1" fmla="*/ 1894837 w 3923662"/>
              <a:gd name="connsiteY1" fmla="*/ 0 h 2920874"/>
              <a:gd name="connsiteX2" fmla="*/ 3923662 w 3923662"/>
              <a:gd name="connsiteY2" fmla="*/ 2892299 h 2920874"/>
              <a:gd name="connsiteX3" fmla="*/ 0 w 3923662"/>
              <a:gd name="connsiteY3" fmla="*/ 2920874 h 2920874"/>
              <a:gd name="connsiteX4" fmla="*/ 0 w 3923662"/>
              <a:gd name="connsiteY4" fmla="*/ 0 h 2920874"/>
              <a:gd name="connsiteX0" fmla="*/ 0 w 3923662"/>
              <a:gd name="connsiteY0" fmla="*/ 0 h 2920874"/>
              <a:gd name="connsiteX1" fmla="*/ 1894837 w 3923662"/>
              <a:gd name="connsiteY1" fmla="*/ 0 h 2920874"/>
              <a:gd name="connsiteX2" fmla="*/ 3923662 w 3923662"/>
              <a:gd name="connsiteY2" fmla="*/ 2892299 h 2920874"/>
              <a:gd name="connsiteX3" fmla="*/ 0 w 3923662"/>
              <a:gd name="connsiteY3" fmla="*/ 2920874 h 2920874"/>
              <a:gd name="connsiteX4" fmla="*/ 0 w 3923662"/>
              <a:gd name="connsiteY4" fmla="*/ 0 h 2920874"/>
              <a:gd name="connsiteX0" fmla="*/ 0 w 3923662"/>
              <a:gd name="connsiteY0" fmla="*/ 0 h 2920874"/>
              <a:gd name="connsiteX1" fmla="*/ 1894837 w 3923662"/>
              <a:gd name="connsiteY1" fmla="*/ 0 h 2920874"/>
              <a:gd name="connsiteX2" fmla="*/ 3923662 w 3923662"/>
              <a:gd name="connsiteY2" fmla="*/ 2892299 h 2920874"/>
              <a:gd name="connsiteX3" fmla="*/ 0 w 3923662"/>
              <a:gd name="connsiteY3" fmla="*/ 2920874 h 2920874"/>
              <a:gd name="connsiteX4" fmla="*/ 0 w 3923662"/>
              <a:gd name="connsiteY4" fmla="*/ 0 h 2920874"/>
              <a:gd name="connsiteX0" fmla="*/ 0 w 3923662"/>
              <a:gd name="connsiteY0" fmla="*/ 0 h 2920874"/>
              <a:gd name="connsiteX1" fmla="*/ 1894837 w 3923662"/>
              <a:gd name="connsiteY1" fmla="*/ 0 h 2920874"/>
              <a:gd name="connsiteX2" fmla="*/ 3923662 w 3923662"/>
              <a:gd name="connsiteY2" fmla="*/ 2892299 h 2920874"/>
              <a:gd name="connsiteX3" fmla="*/ 0 w 3923662"/>
              <a:gd name="connsiteY3" fmla="*/ 2920874 h 2920874"/>
              <a:gd name="connsiteX4" fmla="*/ 0 w 3923662"/>
              <a:gd name="connsiteY4" fmla="*/ 0 h 2920874"/>
              <a:gd name="connsiteX0" fmla="*/ 0 w 3942712"/>
              <a:gd name="connsiteY0" fmla="*/ 0 h 2924435"/>
              <a:gd name="connsiteX1" fmla="*/ 1894837 w 3942712"/>
              <a:gd name="connsiteY1" fmla="*/ 0 h 2924435"/>
              <a:gd name="connsiteX2" fmla="*/ 3942712 w 3942712"/>
              <a:gd name="connsiteY2" fmla="*/ 2911349 h 2924435"/>
              <a:gd name="connsiteX3" fmla="*/ 0 w 3942712"/>
              <a:gd name="connsiteY3" fmla="*/ 2920874 h 2924435"/>
              <a:gd name="connsiteX4" fmla="*/ 0 w 3942712"/>
              <a:gd name="connsiteY4" fmla="*/ 0 h 2924435"/>
              <a:gd name="connsiteX0" fmla="*/ 0 w 5162422"/>
              <a:gd name="connsiteY0" fmla="*/ 0 h 4569058"/>
              <a:gd name="connsiteX1" fmla="*/ 1894837 w 5162422"/>
              <a:gd name="connsiteY1" fmla="*/ 0 h 4569058"/>
              <a:gd name="connsiteX2" fmla="*/ 5162422 w 5162422"/>
              <a:gd name="connsiteY2" fmla="*/ 4568699 h 4569058"/>
              <a:gd name="connsiteX3" fmla="*/ 0 w 5162422"/>
              <a:gd name="connsiteY3" fmla="*/ 2920874 h 4569058"/>
              <a:gd name="connsiteX4" fmla="*/ 0 w 5162422"/>
              <a:gd name="connsiteY4" fmla="*/ 0 h 4569058"/>
              <a:gd name="connsiteX0" fmla="*/ 9529 w 5171951"/>
              <a:gd name="connsiteY0" fmla="*/ 0 h 4569060"/>
              <a:gd name="connsiteX1" fmla="*/ 1904366 w 5171951"/>
              <a:gd name="connsiteY1" fmla="*/ 0 h 4569060"/>
              <a:gd name="connsiteX2" fmla="*/ 5171951 w 5171951"/>
              <a:gd name="connsiteY2" fmla="*/ 4568699 h 4569060"/>
              <a:gd name="connsiteX3" fmla="*/ 0 w 5171951"/>
              <a:gd name="connsiteY3" fmla="*/ 2930399 h 4569060"/>
              <a:gd name="connsiteX4" fmla="*/ 9529 w 5171951"/>
              <a:gd name="connsiteY4" fmla="*/ 0 h 4569060"/>
              <a:gd name="connsiteX0" fmla="*/ 9529 w 5171951"/>
              <a:gd name="connsiteY0" fmla="*/ 0 h 4569139"/>
              <a:gd name="connsiteX1" fmla="*/ 1904366 w 5171951"/>
              <a:gd name="connsiteY1" fmla="*/ 0 h 4569139"/>
              <a:gd name="connsiteX2" fmla="*/ 5171951 w 5171951"/>
              <a:gd name="connsiteY2" fmla="*/ 4568699 h 4569139"/>
              <a:gd name="connsiteX3" fmla="*/ 0 w 5171951"/>
              <a:gd name="connsiteY3" fmla="*/ 2930399 h 4569139"/>
              <a:gd name="connsiteX4" fmla="*/ 9529 w 5171951"/>
              <a:gd name="connsiteY4" fmla="*/ 0 h 4569139"/>
              <a:gd name="connsiteX0" fmla="*/ 9529 w 5171951"/>
              <a:gd name="connsiteY0" fmla="*/ 0 h 4569024"/>
              <a:gd name="connsiteX1" fmla="*/ 1904366 w 5171951"/>
              <a:gd name="connsiteY1" fmla="*/ 0 h 4569024"/>
              <a:gd name="connsiteX2" fmla="*/ 5171951 w 5171951"/>
              <a:gd name="connsiteY2" fmla="*/ 4568699 h 4569024"/>
              <a:gd name="connsiteX3" fmla="*/ 0 w 5171951"/>
              <a:gd name="connsiteY3" fmla="*/ 2440542 h 4569024"/>
              <a:gd name="connsiteX4" fmla="*/ 9529 w 5171951"/>
              <a:gd name="connsiteY4" fmla="*/ 0 h 4569024"/>
              <a:gd name="connsiteX0" fmla="*/ 9529 w 5171951"/>
              <a:gd name="connsiteY0" fmla="*/ 0 h 4569001"/>
              <a:gd name="connsiteX1" fmla="*/ 1904366 w 5171951"/>
              <a:gd name="connsiteY1" fmla="*/ 0 h 4569001"/>
              <a:gd name="connsiteX2" fmla="*/ 5171951 w 5171951"/>
              <a:gd name="connsiteY2" fmla="*/ 4568699 h 4569001"/>
              <a:gd name="connsiteX3" fmla="*/ 0 w 5171951"/>
              <a:gd name="connsiteY3" fmla="*/ 2299028 h 4569001"/>
              <a:gd name="connsiteX4" fmla="*/ 9529 w 5171951"/>
              <a:gd name="connsiteY4" fmla="*/ 0 h 4569001"/>
              <a:gd name="connsiteX0" fmla="*/ 9529 w 5171951"/>
              <a:gd name="connsiteY0" fmla="*/ 0 h 4568976"/>
              <a:gd name="connsiteX1" fmla="*/ 1904366 w 5171951"/>
              <a:gd name="connsiteY1" fmla="*/ 0 h 4568976"/>
              <a:gd name="connsiteX2" fmla="*/ 5171951 w 5171951"/>
              <a:gd name="connsiteY2" fmla="*/ 4568699 h 4568976"/>
              <a:gd name="connsiteX3" fmla="*/ 0 w 5171951"/>
              <a:gd name="connsiteY3" fmla="*/ 2113971 h 4568976"/>
              <a:gd name="connsiteX4" fmla="*/ 9529 w 5171951"/>
              <a:gd name="connsiteY4" fmla="*/ 0 h 4568976"/>
              <a:gd name="connsiteX0" fmla="*/ 9529 w 5171951"/>
              <a:gd name="connsiteY0" fmla="*/ 0 h 4568960"/>
              <a:gd name="connsiteX1" fmla="*/ 1904366 w 5171951"/>
              <a:gd name="connsiteY1" fmla="*/ 0 h 4568960"/>
              <a:gd name="connsiteX2" fmla="*/ 5171951 w 5171951"/>
              <a:gd name="connsiteY2" fmla="*/ 4568699 h 4568960"/>
              <a:gd name="connsiteX3" fmla="*/ 0 w 5171951"/>
              <a:gd name="connsiteY3" fmla="*/ 1983343 h 4568960"/>
              <a:gd name="connsiteX4" fmla="*/ 9529 w 5171951"/>
              <a:gd name="connsiteY4" fmla="*/ 0 h 4568960"/>
              <a:gd name="connsiteX0" fmla="*/ 9529 w 5171951"/>
              <a:gd name="connsiteY0" fmla="*/ 0 h 4568989"/>
              <a:gd name="connsiteX1" fmla="*/ 1904366 w 5171951"/>
              <a:gd name="connsiteY1" fmla="*/ 0 h 4568989"/>
              <a:gd name="connsiteX2" fmla="*/ 5171951 w 5171951"/>
              <a:gd name="connsiteY2" fmla="*/ 4568699 h 4568989"/>
              <a:gd name="connsiteX3" fmla="*/ 0 w 5171951"/>
              <a:gd name="connsiteY3" fmla="*/ 2211943 h 4568989"/>
              <a:gd name="connsiteX4" fmla="*/ 9529 w 5171951"/>
              <a:gd name="connsiteY4" fmla="*/ 0 h 4568989"/>
              <a:gd name="connsiteX0" fmla="*/ 9529 w 5171951"/>
              <a:gd name="connsiteY0" fmla="*/ 0 h 4568990"/>
              <a:gd name="connsiteX1" fmla="*/ 1904366 w 5171951"/>
              <a:gd name="connsiteY1" fmla="*/ 0 h 4568990"/>
              <a:gd name="connsiteX2" fmla="*/ 5171951 w 5171951"/>
              <a:gd name="connsiteY2" fmla="*/ 4568699 h 4568990"/>
              <a:gd name="connsiteX3" fmla="*/ 0 w 5171951"/>
              <a:gd name="connsiteY3" fmla="*/ 2222828 h 4568990"/>
              <a:gd name="connsiteX4" fmla="*/ 9529 w 5171951"/>
              <a:gd name="connsiteY4" fmla="*/ 0 h 4568990"/>
              <a:gd name="connsiteX0" fmla="*/ 9529 w 5171951"/>
              <a:gd name="connsiteY0" fmla="*/ 0 h 4569005"/>
              <a:gd name="connsiteX1" fmla="*/ 1904366 w 5171951"/>
              <a:gd name="connsiteY1" fmla="*/ 0 h 4569005"/>
              <a:gd name="connsiteX2" fmla="*/ 5171951 w 5171951"/>
              <a:gd name="connsiteY2" fmla="*/ 4568699 h 4569005"/>
              <a:gd name="connsiteX3" fmla="*/ 0 w 5171951"/>
              <a:gd name="connsiteY3" fmla="*/ 2222828 h 4569005"/>
              <a:gd name="connsiteX4" fmla="*/ 9529 w 5171951"/>
              <a:gd name="connsiteY4" fmla="*/ 0 h 4569005"/>
              <a:gd name="connsiteX0" fmla="*/ 9529 w 5171951"/>
              <a:gd name="connsiteY0" fmla="*/ 0 h 4569005"/>
              <a:gd name="connsiteX1" fmla="*/ 1967454 w 5171951"/>
              <a:gd name="connsiteY1" fmla="*/ 10510 h 4569005"/>
              <a:gd name="connsiteX2" fmla="*/ 5171951 w 5171951"/>
              <a:gd name="connsiteY2" fmla="*/ 4568699 h 4569005"/>
              <a:gd name="connsiteX3" fmla="*/ 0 w 5171951"/>
              <a:gd name="connsiteY3" fmla="*/ 2222828 h 4569005"/>
              <a:gd name="connsiteX4" fmla="*/ 9529 w 5171951"/>
              <a:gd name="connsiteY4" fmla="*/ 0 h 4569005"/>
              <a:gd name="connsiteX0" fmla="*/ 9529 w 5171951"/>
              <a:gd name="connsiteY0" fmla="*/ 0 h 4569005"/>
              <a:gd name="connsiteX1" fmla="*/ 2000806 w 5171951"/>
              <a:gd name="connsiteY1" fmla="*/ 15273 h 4569005"/>
              <a:gd name="connsiteX2" fmla="*/ 5171951 w 5171951"/>
              <a:gd name="connsiteY2" fmla="*/ 4568699 h 4569005"/>
              <a:gd name="connsiteX3" fmla="*/ 0 w 5171951"/>
              <a:gd name="connsiteY3" fmla="*/ 2222828 h 4569005"/>
              <a:gd name="connsiteX4" fmla="*/ 9529 w 5171951"/>
              <a:gd name="connsiteY4" fmla="*/ 0 h 456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1951" h="4569005">
                <a:moveTo>
                  <a:pt x="9529" y="0"/>
                </a:moveTo>
                <a:lnTo>
                  <a:pt x="2000806" y="15273"/>
                </a:lnTo>
                <a:cubicBezTo>
                  <a:pt x="3068972" y="1534669"/>
                  <a:pt x="4103785" y="3049303"/>
                  <a:pt x="5171951" y="4568699"/>
                </a:cubicBezTo>
                <a:cubicBezTo>
                  <a:pt x="5130889" y="4597274"/>
                  <a:pt x="1155423" y="2616075"/>
                  <a:pt x="0" y="2222828"/>
                </a:cubicBezTo>
                <a:cubicBezTo>
                  <a:pt x="3176" y="1246028"/>
                  <a:pt x="6353" y="976800"/>
                  <a:pt x="9529" y="0"/>
                </a:cubicBezTo>
                <a:close/>
              </a:path>
            </a:pathLst>
          </a:custGeom>
          <a:solidFill>
            <a:srgbClr val="92D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p>
        </p:txBody>
      </p:sp>
      <p:sp>
        <p:nvSpPr>
          <p:cNvPr id="15" name="TextBox 14">
            <a:extLst>
              <a:ext uri="{FF2B5EF4-FFF2-40B4-BE49-F238E27FC236}">
                <a16:creationId xmlns:a16="http://schemas.microsoft.com/office/drawing/2014/main" id="{43CA6167-99B6-56FE-365B-D28ADE138425}"/>
              </a:ext>
            </a:extLst>
          </p:cNvPr>
          <p:cNvSpPr txBox="1"/>
          <p:nvPr/>
        </p:nvSpPr>
        <p:spPr>
          <a:xfrm>
            <a:off x="8752570" y="1043709"/>
            <a:ext cx="2561730" cy="2779222"/>
          </a:xfrm>
          <a:prstGeom prst="rect">
            <a:avLst/>
          </a:prstGeom>
          <a:noFill/>
        </p:spPr>
        <p:txBody>
          <a:bodyPr wrap="square" lIns="91440" tIns="45720" rIns="91440" bIns="45720" rtlCol="0" anchor="t">
            <a:spAutoFit/>
          </a:bodyPr>
          <a:lstStyle/>
          <a:p>
            <a:pPr algn="r">
              <a:lnSpc>
                <a:spcPct val="90000"/>
              </a:lnSpc>
            </a:pPr>
            <a:r>
              <a:rPr lang="en-US" sz="1800" b="1" u="sng" dirty="0">
                <a:latin typeface=" Arial"/>
                <a:ea typeface="Tahoma"/>
                <a:cs typeface="Tahoma"/>
              </a:rPr>
              <a:t>BECOMING</a:t>
            </a:r>
          </a:p>
          <a:p>
            <a:pPr algn="r">
              <a:lnSpc>
                <a:spcPct val="90000"/>
              </a:lnSpc>
            </a:pPr>
            <a:r>
              <a:rPr lang="en-US" sz="1800" dirty="0">
                <a:latin typeface=" Arial"/>
                <a:ea typeface="Tahoma"/>
                <a:cs typeface="Tahoma"/>
              </a:rPr>
              <a:t>Leverage digital technologies &amp; becoming more synchronized &amp; less siloed with advanced changes to current business, operating, &amp; customer models.</a:t>
            </a:r>
          </a:p>
          <a:p>
            <a:pPr algn="r">
              <a:lnSpc>
                <a:spcPct val="90000"/>
              </a:lnSpc>
            </a:pPr>
            <a:endParaRPr lang="en-US" dirty="0">
              <a:latin typeface=" Arial"/>
            </a:endParaRPr>
          </a:p>
        </p:txBody>
      </p:sp>
      <p:sp>
        <p:nvSpPr>
          <p:cNvPr id="18" name="TextBox 17">
            <a:extLst>
              <a:ext uri="{FF2B5EF4-FFF2-40B4-BE49-F238E27FC236}">
                <a16:creationId xmlns:a16="http://schemas.microsoft.com/office/drawing/2014/main" id="{CFF77638-61BA-42A9-963A-AF0392DFB2D5}"/>
              </a:ext>
            </a:extLst>
          </p:cNvPr>
          <p:cNvSpPr txBox="1"/>
          <p:nvPr/>
        </p:nvSpPr>
        <p:spPr>
          <a:xfrm>
            <a:off x="404915" y="1019364"/>
            <a:ext cx="400110" cy="2206067"/>
          </a:xfrm>
          <a:prstGeom prst="rect">
            <a:avLst/>
          </a:prstGeom>
          <a:solidFill>
            <a:schemeClr val="bg1">
              <a:lumMod val="85000"/>
            </a:schemeClr>
          </a:solidFill>
          <a:effectLst>
            <a:outerShdw blurRad="50800" dist="38100" dir="5400000" algn="t" rotWithShape="0">
              <a:prstClr val="black">
                <a:alpha val="40000"/>
              </a:prstClr>
            </a:outerShdw>
          </a:effectLst>
        </p:spPr>
        <p:txBody>
          <a:bodyPr vert="vert270" wrap="square" rtlCol="0" anchor="ctr">
            <a:spAutoFit/>
          </a:bodyPr>
          <a:lstStyle/>
          <a:p>
            <a:pPr algn="ctr"/>
            <a:r>
              <a:rPr lang="en-US" sz="1400" b="1" i="1"/>
              <a:t>WHERE WE ARE</a:t>
            </a:r>
          </a:p>
        </p:txBody>
      </p:sp>
      <p:sp>
        <p:nvSpPr>
          <p:cNvPr id="26" name="TextBox 25">
            <a:extLst>
              <a:ext uri="{FF2B5EF4-FFF2-40B4-BE49-F238E27FC236}">
                <a16:creationId xmlns:a16="http://schemas.microsoft.com/office/drawing/2014/main" id="{E7141867-24F3-52C2-96E2-F2F9B5D0B2D0}"/>
              </a:ext>
            </a:extLst>
          </p:cNvPr>
          <p:cNvSpPr txBox="1"/>
          <p:nvPr/>
        </p:nvSpPr>
        <p:spPr>
          <a:xfrm>
            <a:off x="8565751" y="3822986"/>
            <a:ext cx="2887551" cy="1837426"/>
          </a:xfrm>
          <a:custGeom>
            <a:avLst/>
            <a:gdLst>
              <a:gd name="connsiteX0" fmla="*/ 0 w 3540941"/>
              <a:gd name="connsiteY0" fmla="*/ 0 h 1754326"/>
              <a:gd name="connsiteX1" fmla="*/ 3540941 w 3540941"/>
              <a:gd name="connsiteY1" fmla="*/ 0 h 1754326"/>
              <a:gd name="connsiteX2" fmla="*/ 3540941 w 3540941"/>
              <a:gd name="connsiteY2" fmla="*/ 1754326 h 1754326"/>
              <a:gd name="connsiteX3" fmla="*/ 0 w 3540941"/>
              <a:gd name="connsiteY3" fmla="*/ 1754326 h 1754326"/>
              <a:gd name="connsiteX4" fmla="*/ 0 w 3540941"/>
              <a:gd name="connsiteY4" fmla="*/ 0 h 1754326"/>
              <a:gd name="connsiteX0" fmla="*/ 1371600 w 4912541"/>
              <a:gd name="connsiteY0" fmla="*/ 0 h 1754326"/>
              <a:gd name="connsiteX1" fmla="*/ 4912541 w 4912541"/>
              <a:gd name="connsiteY1" fmla="*/ 0 h 1754326"/>
              <a:gd name="connsiteX2" fmla="*/ 4912541 w 4912541"/>
              <a:gd name="connsiteY2" fmla="*/ 1754326 h 1754326"/>
              <a:gd name="connsiteX3" fmla="*/ 0 w 4912541"/>
              <a:gd name="connsiteY3" fmla="*/ 1743441 h 1754326"/>
              <a:gd name="connsiteX4" fmla="*/ 1371600 w 4912541"/>
              <a:gd name="connsiteY4" fmla="*/ 0 h 1754326"/>
              <a:gd name="connsiteX0" fmla="*/ 2002971 w 4912541"/>
              <a:gd name="connsiteY0" fmla="*/ 925285 h 1754326"/>
              <a:gd name="connsiteX1" fmla="*/ 4912541 w 4912541"/>
              <a:gd name="connsiteY1" fmla="*/ 0 h 1754326"/>
              <a:gd name="connsiteX2" fmla="*/ 4912541 w 4912541"/>
              <a:gd name="connsiteY2" fmla="*/ 1754326 h 1754326"/>
              <a:gd name="connsiteX3" fmla="*/ 0 w 4912541"/>
              <a:gd name="connsiteY3" fmla="*/ 1743441 h 1754326"/>
              <a:gd name="connsiteX4" fmla="*/ 2002971 w 4912541"/>
              <a:gd name="connsiteY4" fmla="*/ 925285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2541" h="1754326">
                <a:moveTo>
                  <a:pt x="2002971" y="925285"/>
                </a:moveTo>
                <a:lnTo>
                  <a:pt x="4912541" y="0"/>
                </a:lnTo>
                <a:lnTo>
                  <a:pt x="4912541" y="1754326"/>
                </a:lnTo>
                <a:lnTo>
                  <a:pt x="0" y="1743441"/>
                </a:lnTo>
                <a:lnTo>
                  <a:pt x="2002971" y="925285"/>
                </a:lnTo>
                <a:close/>
              </a:path>
            </a:pathLst>
          </a:custGeom>
          <a:noFill/>
        </p:spPr>
        <p:txBody>
          <a:bodyPr wrap="square" lIns="91440" tIns="45720" rIns="91440" bIns="45720" rtlCol="0" anchor="t">
            <a:spAutoFit/>
          </a:bodyPr>
          <a:lstStyle/>
          <a:p>
            <a:pPr algn="r">
              <a:lnSpc>
                <a:spcPct val="90000"/>
              </a:lnSpc>
            </a:pPr>
            <a:r>
              <a:rPr lang="en-US" sz="1800" b="1" u="sng" dirty="0">
                <a:latin typeface=" Arial"/>
                <a:ea typeface="Tahoma"/>
                <a:cs typeface="Tahoma"/>
              </a:rPr>
              <a:t>BEING</a:t>
            </a:r>
          </a:p>
          <a:p>
            <a:pPr algn="r">
              <a:lnSpc>
                <a:spcPct val="90000"/>
              </a:lnSpc>
            </a:pPr>
            <a:r>
              <a:rPr lang="en-US" sz="1800" dirty="0">
                <a:latin typeface=" Arial"/>
                <a:ea typeface="Tahoma"/>
                <a:cs typeface="Tahoma"/>
              </a:rPr>
              <a:t>Business, </a:t>
            </a:r>
          </a:p>
          <a:p>
            <a:pPr algn="r">
              <a:lnSpc>
                <a:spcPct val="90000"/>
              </a:lnSpc>
            </a:pPr>
            <a:r>
              <a:rPr lang="en-US" sz="1800" dirty="0">
                <a:latin typeface=" Arial"/>
                <a:ea typeface="Tahoma"/>
                <a:cs typeface="Tahoma"/>
              </a:rPr>
              <a:t>operating, &amp; customer models are optimized for</a:t>
            </a:r>
          </a:p>
          <a:p>
            <a:pPr algn="r">
              <a:lnSpc>
                <a:spcPct val="90000"/>
              </a:lnSpc>
            </a:pPr>
            <a:r>
              <a:rPr lang="en-US" sz="1800" dirty="0">
                <a:latin typeface=" Arial"/>
                <a:ea typeface="Tahoma"/>
                <a:cs typeface="Tahoma"/>
              </a:rPr>
              <a:t>digital &amp; profoundly different from previous models</a:t>
            </a:r>
            <a:r>
              <a:rPr lang="en-US" sz="1600" dirty="0">
                <a:latin typeface=" Arial"/>
                <a:ea typeface="Tahoma"/>
                <a:cs typeface="Tahoma"/>
              </a:rPr>
              <a:t>.</a:t>
            </a:r>
          </a:p>
        </p:txBody>
      </p:sp>
      <p:sp>
        <p:nvSpPr>
          <p:cNvPr id="25" name="TextBox 24">
            <a:extLst>
              <a:ext uri="{FF2B5EF4-FFF2-40B4-BE49-F238E27FC236}">
                <a16:creationId xmlns:a16="http://schemas.microsoft.com/office/drawing/2014/main" id="{DBAC3156-FA93-D5F1-099C-A2823F41599C}"/>
              </a:ext>
            </a:extLst>
          </p:cNvPr>
          <p:cNvSpPr txBox="1"/>
          <p:nvPr/>
        </p:nvSpPr>
        <p:spPr>
          <a:xfrm>
            <a:off x="911370" y="4176597"/>
            <a:ext cx="2901664" cy="1089529"/>
          </a:xfrm>
          <a:prstGeom prst="rect">
            <a:avLst/>
          </a:prstGeom>
          <a:noFill/>
        </p:spPr>
        <p:txBody>
          <a:bodyPr wrap="square">
            <a:spAutoFit/>
          </a:bodyPr>
          <a:lstStyle/>
          <a:p>
            <a:pPr>
              <a:lnSpc>
                <a:spcPct val="90000"/>
              </a:lnSpc>
            </a:pPr>
            <a:r>
              <a:rPr lang="en-US" sz="1800" b="1" u="sng" dirty="0">
                <a:solidFill>
                  <a:srgbClr val="FFFFFF"/>
                </a:solidFill>
                <a:latin typeface=" Arial"/>
              </a:rPr>
              <a:t>REALIZING</a:t>
            </a:r>
          </a:p>
          <a:p>
            <a:pPr>
              <a:lnSpc>
                <a:spcPct val="90000"/>
              </a:lnSpc>
            </a:pPr>
            <a:r>
              <a:rPr lang="en-US" sz="1800" dirty="0">
                <a:solidFill>
                  <a:srgbClr val="FFFFFF"/>
                </a:solidFill>
                <a:latin typeface=" Arial"/>
              </a:rPr>
              <a:t>A need has been</a:t>
            </a:r>
          </a:p>
          <a:p>
            <a:pPr>
              <a:lnSpc>
                <a:spcPct val="90000"/>
              </a:lnSpc>
            </a:pPr>
            <a:r>
              <a:rPr lang="en-US" sz="1800" dirty="0">
                <a:solidFill>
                  <a:srgbClr val="FFFFFF"/>
                </a:solidFill>
                <a:latin typeface=" Arial"/>
              </a:rPr>
              <a:t>realized. Concept ideation </a:t>
            </a:r>
          </a:p>
          <a:p>
            <a:pPr>
              <a:lnSpc>
                <a:spcPct val="90000"/>
              </a:lnSpc>
            </a:pPr>
            <a:r>
              <a:rPr lang="en-US" sz="1800" dirty="0">
                <a:solidFill>
                  <a:srgbClr val="FFFFFF"/>
                </a:solidFill>
                <a:latin typeface=" Arial"/>
              </a:rPr>
              <a:t>&amp; research stage. </a:t>
            </a:r>
          </a:p>
        </p:txBody>
      </p:sp>
      <p:sp>
        <p:nvSpPr>
          <p:cNvPr id="17" name="Rectangle 16">
            <a:extLst>
              <a:ext uri="{FF2B5EF4-FFF2-40B4-BE49-F238E27FC236}">
                <a16:creationId xmlns:a16="http://schemas.microsoft.com/office/drawing/2014/main" id="{61313717-713B-B0C1-A88B-7BB1D1D7BFBB}"/>
              </a:ext>
            </a:extLst>
          </p:cNvPr>
          <p:cNvSpPr/>
          <p:nvPr/>
        </p:nvSpPr>
        <p:spPr>
          <a:xfrm>
            <a:off x="904148" y="1031873"/>
            <a:ext cx="5208930" cy="4558150"/>
          </a:xfrm>
          <a:custGeom>
            <a:avLst/>
            <a:gdLst>
              <a:gd name="connsiteX0" fmla="*/ 0 w 1894837"/>
              <a:gd name="connsiteY0" fmla="*/ 0 h 2920874"/>
              <a:gd name="connsiteX1" fmla="*/ 1894837 w 1894837"/>
              <a:gd name="connsiteY1" fmla="*/ 0 h 2920874"/>
              <a:gd name="connsiteX2" fmla="*/ 1894837 w 1894837"/>
              <a:gd name="connsiteY2" fmla="*/ 2920874 h 2920874"/>
              <a:gd name="connsiteX3" fmla="*/ 0 w 1894837"/>
              <a:gd name="connsiteY3" fmla="*/ 2920874 h 2920874"/>
              <a:gd name="connsiteX4" fmla="*/ 0 w 1894837"/>
              <a:gd name="connsiteY4" fmla="*/ 0 h 2920874"/>
              <a:gd name="connsiteX0" fmla="*/ 0 w 3828412"/>
              <a:gd name="connsiteY0" fmla="*/ 0 h 2930399"/>
              <a:gd name="connsiteX1" fmla="*/ 1894837 w 3828412"/>
              <a:gd name="connsiteY1" fmla="*/ 0 h 2930399"/>
              <a:gd name="connsiteX2" fmla="*/ 3828412 w 3828412"/>
              <a:gd name="connsiteY2" fmla="*/ 2930399 h 2930399"/>
              <a:gd name="connsiteX3" fmla="*/ 0 w 3828412"/>
              <a:gd name="connsiteY3" fmla="*/ 2920874 h 2930399"/>
              <a:gd name="connsiteX4" fmla="*/ 0 w 3828412"/>
              <a:gd name="connsiteY4" fmla="*/ 0 h 2930399"/>
              <a:gd name="connsiteX0" fmla="*/ 0 w 3828412"/>
              <a:gd name="connsiteY0" fmla="*/ 0 h 2920874"/>
              <a:gd name="connsiteX1" fmla="*/ 1894837 w 3828412"/>
              <a:gd name="connsiteY1" fmla="*/ 0 h 2920874"/>
              <a:gd name="connsiteX2" fmla="*/ 3828412 w 3828412"/>
              <a:gd name="connsiteY2" fmla="*/ 2920874 h 2920874"/>
              <a:gd name="connsiteX3" fmla="*/ 0 w 3828412"/>
              <a:gd name="connsiteY3" fmla="*/ 2920874 h 2920874"/>
              <a:gd name="connsiteX4" fmla="*/ 0 w 3828412"/>
              <a:gd name="connsiteY4" fmla="*/ 0 h 2920874"/>
              <a:gd name="connsiteX0" fmla="*/ 0 w 3866512"/>
              <a:gd name="connsiteY0" fmla="*/ 0 h 2920874"/>
              <a:gd name="connsiteX1" fmla="*/ 1894837 w 3866512"/>
              <a:gd name="connsiteY1" fmla="*/ 0 h 2920874"/>
              <a:gd name="connsiteX2" fmla="*/ 3866512 w 3866512"/>
              <a:gd name="connsiteY2" fmla="*/ 2901824 h 2920874"/>
              <a:gd name="connsiteX3" fmla="*/ 0 w 3866512"/>
              <a:gd name="connsiteY3" fmla="*/ 2920874 h 2920874"/>
              <a:gd name="connsiteX4" fmla="*/ 0 w 3866512"/>
              <a:gd name="connsiteY4" fmla="*/ 0 h 2920874"/>
              <a:gd name="connsiteX0" fmla="*/ 0 w 3895087"/>
              <a:gd name="connsiteY0" fmla="*/ 0 h 2920874"/>
              <a:gd name="connsiteX1" fmla="*/ 1894837 w 3895087"/>
              <a:gd name="connsiteY1" fmla="*/ 0 h 2920874"/>
              <a:gd name="connsiteX2" fmla="*/ 3895087 w 3895087"/>
              <a:gd name="connsiteY2" fmla="*/ 2892299 h 2920874"/>
              <a:gd name="connsiteX3" fmla="*/ 0 w 3895087"/>
              <a:gd name="connsiteY3" fmla="*/ 2920874 h 2920874"/>
              <a:gd name="connsiteX4" fmla="*/ 0 w 3895087"/>
              <a:gd name="connsiteY4" fmla="*/ 0 h 2920874"/>
              <a:gd name="connsiteX0" fmla="*/ 0 w 3923662"/>
              <a:gd name="connsiteY0" fmla="*/ 0 h 2920874"/>
              <a:gd name="connsiteX1" fmla="*/ 1894837 w 3923662"/>
              <a:gd name="connsiteY1" fmla="*/ 0 h 2920874"/>
              <a:gd name="connsiteX2" fmla="*/ 3923662 w 3923662"/>
              <a:gd name="connsiteY2" fmla="*/ 2892299 h 2920874"/>
              <a:gd name="connsiteX3" fmla="*/ 0 w 3923662"/>
              <a:gd name="connsiteY3" fmla="*/ 2920874 h 2920874"/>
              <a:gd name="connsiteX4" fmla="*/ 0 w 3923662"/>
              <a:gd name="connsiteY4" fmla="*/ 0 h 2920874"/>
              <a:gd name="connsiteX0" fmla="*/ 0 w 3923662"/>
              <a:gd name="connsiteY0" fmla="*/ 0 h 2920874"/>
              <a:gd name="connsiteX1" fmla="*/ 1894837 w 3923662"/>
              <a:gd name="connsiteY1" fmla="*/ 0 h 2920874"/>
              <a:gd name="connsiteX2" fmla="*/ 3923662 w 3923662"/>
              <a:gd name="connsiteY2" fmla="*/ 2892299 h 2920874"/>
              <a:gd name="connsiteX3" fmla="*/ 0 w 3923662"/>
              <a:gd name="connsiteY3" fmla="*/ 2920874 h 2920874"/>
              <a:gd name="connsiteX4" fmla="*/ 0 w 3923662"/>
              <a:gd name="connsiteY4" fmla="*/ 0 h 2920874"/>
              <a:gd name="connsiteX0" fmla="*/ 0 w 3923662"/>
              <a:gd name="connsiteY0" fmla="*/ 0 h 2920874"/>
              <a:gd name="connsiteX1" fmla="*/ 1894837 w 3923662"/>
              <a:gd name="connsiteY1" fmla="*/ 0 h 2920874"/>
              <a:gd name="connsiteX2" fmla="*/ 3923662 w 3923662"/>
              <a:gd name="connsiteY2" fmla="*/ 2892299 h 2920874"/>
              <a:gd name="connsiteX3" fmla="*/ 0 w 3923662"/>
              <a:gd name="connsiteY3" fmla="*/ 2920874 h 2920874"/>
              <a:gd name="connsiteX4" fmla="*/ 0 w 3923662"/>
              <a:gd name="connsiteY4" fmla="*/ 0 h 2920874"/>
              <a:gd name="connsiteX0" fmla="*/ 0 w 3923662"/>
              <a:gd name="connsiteY0" fmla="*/ 0 h 2920874"/>
              <a:gd name="connsiteX1" fmla="*/ 1894837 w 3923662"/>
              <a:gd name="connsiteY1" fmla="*/ 0 h 2920874"/>
              <a:gd name="connsiteX2" fmla="*/ 3923662 w 3923662"/>
              <a:gd name="connsiteY2" fmla="*/ 2892299 h 2920874"/>
              <a:gd name="connsiteX3" fmla="*/ 0 w 3923662"/>
              <a:gd name="connsiteY3" fmla="*/ 2920874 h 2920874"/>
              <a:gd name="connsiteX4" fmla="*/ 0 w 3923662"/>
              <a:gd name="connsiteY4" fmla="*/ 0 h 2920874"/>
              <a:gd name="connsiteX0" fmla="*/ 0 w 3942712"/>
              <a:gd name="connsiteY0" fmla="*/ 0 h 2924435"/>
              <a:gd name="connsiteX1" fmla="*/ 1894837 w 3942712"/>
              <a:gd name="connsiteY1" fmla="*/ 0 h 2924435"/>
              <a:gd name="connsiteX2" fmla="*/ 3942712 w 3942712"/>
              <a:gd name="connsiteY2" fmla="*/ 2911349 h 2924435"/>
              <a:gd name="connsiteX3" fmla="*/ 0 w 3942712"/>
              <a:gd name="connsiteY3" fmla="*/ 2920874 h 2924435"/>
              <a:gd name="connsiteX4" fmla="*/ 0 w 3942712"/>
              <a:gd name="connsiteY4" fmla="*/ 0 h 2924435"/>
              <a:gd name="connsiteX0" fmla="*/ 0 w 5114287"/>
              <a:gd name="connsiteY0" fmla="*/ 0 h 4578581"/>
              <a:gd name="connsiteX1" fmla="*/ 1894837 w 5114287"/>
              <a:gd name="connsiteY1" fmla="*/ 0 h 4578581"/>
              <a:gd name="connsiteX2" fmla="*/ 5114287 w 5114287"/>
              <a:gd name="connsiteY2" fmla="*/ 4578224 h 4578581"/>
              <a:gd name="connsiteX3" fmla="*/ 0 w 5114287"/>
              <a:gd name="connsiteY3" fmla="*/ 2920874 h 4578581"/>
              <a:gd name="connsiteX4" fmla="*/ 0 w 5114287"/>
              <a:gd name="connsiteY4" fmla="*/ 0 h 4578581"/>
              <a:gd name="connsiteX0" fmla="*/ 0 w 5114287"/>
              <a:gd name="connsiteY0" fmla="*/ 0 h 4578658"/>
              <a:gd name="connsiteX1" fmla="*/ 1894837 w 5114287"/>
              <a:gd name="connsiteY1" fmla="*/ 0 h 4578658"/>
              <a:gd name="connsiteX2" fmla="*/ 5114287 w 5114287"/>
              <a:gd name="connsiteY2" fmla="*/ 4578224 h 4578658"/>
              <a:gd name="connsiteX3" fmla="*/ 0 w 5114287"/>
              <a:gd name="connsiteY3" fmla="*/ 2920874 h 4578658"/>
              <a:gd name="connsiteX4" fmla="*/ 0 w 5114287"/>
              <a:gd name="connsiteY4" fmla="*/ 0 h 4578658"/>
              <a:gd name="connsiteX0" fmla="*/ 0 w 5114287"/>
              <a:gd name="connsiteY0" fmla="*/ 0 h 4578509"/>
              <a:gd name="connsiteX1" fmla="*/ 1894837 w 5114287"/>
              <a:gd name="connsiteY1" fmla="*/ 0 h 4578509"/>
              <a:gd name="connsiteX2" fmla="*/ 5114287 w 5114287"/>
              <a:gd name="connsiteY2" fmla="*/ 4578224 h 4578509"/>
              <a:gd name="connsiteX3" fmla="*/ 0 w 5114287"/>
              <a:gd name="connsiteY3" fmla="*/ 2189246 h 4578509"/>
              <a:gd name="connsiteX4" fmla="*/ 0 w 5114287"/>
              <a:gd name="connsiteY4" fmla="*/ 0 h 4578509"/>
              <a:gd name="connsiteX0" fmla="*/ 0 w 5114287"/>
              <a:gd name="connsiteY0" fmla="*/ 0 h 4578523"/>
              <a:gd name="connsiteX1" fmla="*/ 1894837 w 5114287"/>
              <a:gd name="connsiteY1" fmla="*/ 0 h 4578523"/>
              <a:gd name="connsiteX2" fmla="*/ 5114287 w 5114287"/>
              <a:gd name="connsiteY2" fmla="*/ 4578224 h 4578523"/>
              <a:gd name="connsiteX3" fmla="*/ 0 w 5114287"/>
              <a:gd name="connsiteY3" fmla="*/ 2189246 h 4578523"/>
              <a:gd name="connsiteX4" fmla="*/ 0 w 5114287"/>
              <a:gd name="connsiteY4" fmla="*/ 0 h 4578523"/>
              <a:gd name="connsiteX0" fmla="*/ 0 w 5114287"/>
              <a:gd name="connsiteY0" fmla="*/ 0 h 4578523"/>
              <a:gd name="connsiteX1" fmla="*/ 1968410 w 5114287"/>
              <a:gd name="connsiteY1" fmla="*/ 0 h 4578523"/>
              <a:gd name="connsiteX2" fmla="*/ 5114287 w 5114287"/>
              <a:gd name="connsiteY2" fmla="*/ 4578224 h 4578523"/>
              <a:gd name="connsiteX3" fmla="*/ 0 w 5114287"/>
              <a:gd name="connsiteY3" fmla="*/ 2189246 h 4578523"/>
              <a:gd name="connsiteX4" fmla="*/ 0 w 5114287"/>
              <a:gd name="connsiteY4" fmla="*/ 0 h 4578523"/>
              <a:gd name="connsiteX0" fmla="*/ 0 w 5114287"/>
              <a:gd name="connsiteY0" fmla="*/ 0 h 4578523"/>
              <a:gd name="connsiteX1" fmla="*/ 1947389 w 5114287"/>
              <a:gd name="connsiteY1" fmla="*/ 0 h 4578523"/>
              <a:gd name="connsiteX2" fmla="*/ 5114287 w 5114287"/>
              <a:gd name="connsiteY2" fmla="*/ 4578224 h 4578523"/>
              <a:gd name="connsiteX3" fmla="*/ 0 w 5114287"/>
              <a:gd name="connsiteY3" fmla="*/ 2189246 h 4578523"/>
              <a:gd name="connsiteX4" fmla="*/ 0 w 5114287"/>
              <a:gd name="connsiteY4" fmla="*/ 0 h 4578523"/>
              <a:gd name="connsiteX0" fmla="*/ 0 w 5166839"/>
              <a:gd name="connsiteY0" fmla="*/ 0 h 4495430"/>
              <a:gd name="connsiteX1" fmla="*/ 1947389 w 5166839"/>
              <a:gd name="connsiteY1" fmla="*/ 0 h 4495430"/>
              <a:gd name="connsiteX2" fmla="*/ 5166839 w 5166839"/>
              <a:gd name="connsiteY2" fmla="*/ 4495118 h 4495430"/>
              <a:gd name="connsiteX3" fmla="*/ 0 w 5166839"/>
              <a:gd name="connsiteY3" fmla="*/ 2189246 h 4495430"/>
              <a:gd name="connsiteX4" fmla="*/ 0 w 5166839"/>
              <a:gd name="connsiteY4" fmla="*/ 0 h 4495430"/>
              <a:gd name="connsiteX0" fmla="*/ 0 w 5166839"/>
              <a:gd name="connsiteY0" fmla="*/ 0 h 4495456"/>
              <a:gd name="connsiteX1" fmla="*/ 1947389 w 5166839"/>
              <a:gd name="connsiteY1" fmla="*/ 0 h 4495456"/>
              <a:gd name="connsiteX2" fmla="*/ 5166839 w 5166839"/>
              <a:gd name="connsiteY2" fmla="*/ 4495118 h 4495456"/>
              <a:gd name="connsiteX3" fmla="*/ 0 w 5166839"/>
              <a:gd name="connsiteY3" fmla="*/ 2189246 h 4495456"/>
              <a:gd name="connsiteX4" fmla="*/ 0 w 5166839"/>
              <a:gd name="connsiteY4" fmla="*/ 0 h 4495456"/>
              <a:gd name="connsiteX0" fmla="*/ 0 w 5177705"/>
              <a:gd name="connsiteY0" fmla="*/ 0 h 4388374"/>
              <a:gd name="connsiteX1" fmla="*/ 1947389 w 5177705"/>
              <a:gd name="connsiteY1" fmla="*/ 0 h 4388374"/>
              <a:gd name="connsiteX2" fmla="*/ 5177705 w 5177705"/>
              <a:gd name="connsiteY2" fmla="*/ 4388014 h 4388374"/>
              <a:gd name="connsiteX3" fmla="*/ 0 w 5177705"/>
              <a:gd name="connsiteY3" fmla="*/ 2189246 h 4388374"/>
              <a:gd name="connsiteX4" fmla="*/ 0 w 5177705"/>
              <a:gd name="connsiteY4" fmla="*/ 0 h 4388374"/>
              <a:gd name="connsiteX0" fmla="*/ 0 w 5177705"/>
              <a:gd name="connsiteY0" fmla="*/ 0 h 4388374"/>
              <a:gd name="connsiteX1" fmla="*/ 1947389 w 5177705"/>
              <a:gd name="connsiteY1" fmla="*/ 0 h 4388374"/>
              <a:gd name="connsiteX2" fmla="*/ 5177705 w 5177705"/>
              <a:gd name="connsiteY2" fmla="*/ 4388014 h 4388374"/>
              <a:gd name="connsiteX3" fmla="*/ 0 w 5177705"/>
              <a:gd name="connsiteY3" fmla="*/ 2189246 h 4388374"/>
              <a:gd name="connsiteX4" fmla="*/ 0 w 5177705"/>
              <a:gd name="connsiteY4" fmla="*/ 0 h 4388374"/>
              <a:gd name="connsiteX0" fmla="*/ 0 w 5188571"/>
              <a:gd name="connsiteY0" fmla="*/ 0 h 4420498"/>
              <a:gd name="connsiteX1" fmla="*/ 1947389 w 5188571"/>
              <a:gd name="connsiteY1" fmla="*/ 0 h 4420498"/>
              <a:gd name="connsiteX2" fmla="*/ 5188571 w 5188571"/>
              <a:gd name="connsiteY2" fmla="*/ 4420145 h 4420498"/>
              <a:gd name="connsiteX3" fmla="*/ 0 w 5188571"/>
              <a:gd name="connsiteY3" fmla="*/ 2189246 h 4420498"/>
              <a:gd name="connsiteX4" fmla="*/ 0 w 5188571"/>
              <a:gd name="connsiteY4" fmla="*/ 0 h 4420498"/>
              <a:gd name="connsiteX0" fmla="*/ 0 w 5166839"/>
              <a:gd name="connsiteY0" fmla="*/ 0 h 4420498"/>
              <a:gd name="connsiteX1" fmla="*/ 1947389 w 5166839"/>
              <a:gd name="connsiteY1" fmla="*/ 0 h 4420498"/>
              <a:gd name="connsiteX2" fmla="*/ 5166839 w 5166839"/>
              <a:gd name="connsiteY2" fmla="*/ 4420145 h 4420498"/>
              <a:gd name="connsiteX3" fmla="*/ 0 w 5166839"/>
              <a:gd name="connsiteY3" fmla="*/ 2189246 h 4420498"/>
              <a:gd name="connsiteX4" fmla="*/ 0 w 5166839"/>
              <a:gd name="connsiteY4" fmla="*/ 0 h 4420498"/>
              <a:gd name="connsiteX0" fmla="*/ 0 w 5210303"/>
              <a:gd name="connsiteY0" fmla="*/ 0 h 4495456"/>
              <a:gd name="connsiteX1" fmla="*/ 1947389 w 5210303"/>
              <a:gd name="connsiteY1" fmla="*/ 0 h 4495456"/>
              <a:gd name="connsiteX2" fmla="*/ 5210303 w 5210303"/>
              <a:gd name="connsiteY2" fmla="*/ 4495118 h 4495456"/>
              <a:gd name="connsiteX3" fmla="*/ 0 w 5210303"/>
              <a:gd name="connsiteY3" fmla="*/ 2189246 h 4495456"/>
              <a:gd name="connsiteX4" fmla="*/ 0 w 5210303"/>
              <a:gd name="connsiteY4" fmla="*/ 0 h 4495456"/>
              <a:gd name="connsiteX0" fmla="*/ 0 w 5166839"/>
              <a:gd name="connsiteY0" fmla="*/ 0 h 4441916"/>
              <a:gd name="connsiteX1" fmla="*/ 1947389 w 5166839"/>
              <a:gd name="connsiteY1" fmla="*/ 0 h 4441916"/>
              <a:gd name="connsiteX2" fmla="*/ 5166839 w 5166839"/>
              <a:gd name="connsiteY2" fmla="*/ 4441567 h 4441916"/>
              <a:gd name="connsiteX3" fmla="*/ 0 w 5166839"/>
              <a:gd name="connsiteY3" fmla="*/ 2189246 h 4441916"/>
              <a:gd name="connsiteX4" fmla="*/ 0 w 5166839"/>
              <a:gd name="connsiteY4" fmla="*/ 0 h 4441916"/>
              <a:gd name="connsiteX0" fmla="*/ 0 w 5199436"/>
              <a:gd name="connsiteY0" fmla="*/ 0 h 4484750"/>
              <a:gd name="connsiteX1" fmla="*/ 1947389 w 5199436"/>
              <a:gd name="connsiteY1" fmla="*/ 0 h 4484750"/>
              <a:gd name="connsiteX2" fmla="*/ 5199436 w 5199436"/>
              <a:gd name="connsiteY2" fmla="*/ 4484410 h 4484750"/>
              <a:gd name="connsiteX3" fmla="*/ 0 w 5199436"/>
              <a:gd name="connsiteY3" fmla="*/ 2189246 h 4484750"/>
              <a:gd name="connsiteX4" fmla="*/ 0 w 5199436"/>
              <a:gd name="connsiteY4" fmla="*/ 0 h 448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9436" h="4484750">
                <a:moveTo>
                  <a:pt x="0" y="0"/>
                </a:moveTo>
                <a:lnTo>
                  <a:pt x="1947389" y="0"/>
                </a:lnTo>
                <a:lnTo>
                  <a:pt x="5199436" y="4484410"/>
                </a:lnTo>
                <a:cubicBezTo>
                  <a:pt x="5158374" y="4512985"/>
                  <a:pt x="1408362" y="2736470"/>
                  <a:pt x="0" y="2189246"/>
                </a:cubicBezTo>
                <a:lnTo>
                  <a:pt x="0" y="0"/>
                </a:lnTo>
                <a:close/>
              </a:path>
            </a:pathLst>
          </a:custGeom>
          <a:gradFill>
            <a:gsLst>
              <a:gs pos="0">
                <a:schemeClr val="accent2">
                  <a:lumMod val="60000"/>
                  <a:lumOff val="40000"/>
                </a:schemeClr>
              </a:gs>
              <a:gs pos="98000">
                <a:schemeClr val="bg1">
                  <a:alpha val="0"/>
                </a:schemeClr>
              </a:gs>
              <a:gs pos="69000">
                <a:schemeClr val="accent2">
                  <a:lumMod val="60000"/>
                  <a:lumOff val="40000"/>
                  <a:alpha val="33000"/>
                </a:schemeClr>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p>
          <a:p>
            <a:pPr algn="ctr"/>
            <a:endParaRPr lang="en-US"/>
          </a:p>
        </p:txBody>
      </p:sp>
      <p:pic>
        <p:nvPicPr>
          <p:cNvPr id="7" name="Picture 6">
            <a:extLst>
              <a:ext uri="{FF2B5EF4-FFF2-40B4-BE49-F238E27FC236}">
                <a16:creationId xmlns:a16="http://schemas.microsoft.com/office/drawing/2014/main" id="{822D57D3-7F8C-B35D-34AD-282DD407C3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4724" y="3255406"/>
            <a:ext cx="4711848" cy="2407989"/>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26239416-5319-2EA0-EC62-9BE8CE90BAC3}"/>
              </a:ext>
            </a:extLst>
          </p:cNvPr>
          <p:cNvSpPr txBox="1"/>
          <p:nvPr/>
        </p:nvSpPr>
        <p:spPr>
          <a:xfrm>
            <a:off x="991718" y="1027463"/>
            <a:ext cx="2525484" cy="2086725"/>
          </a:xfrm>
          <a:prstGeom prst="rect">
            <a:avLst/>
          </a:prstGeom>
          <a:noFill/>
        </p:spPr>
        <p:txBody>
          <a:bodyPr wrap="square" rtlCol="0">
            <a:spAutoFit/>
          </a:bodyPr>
          <a:lstStyle/>
          <a:p>
            <a:pPr>
              <a:lnSpc>
                <a:spcPct val="90000"/>
              </a:lnSpc>
            </a:pPr>
            <a:r>
              <a:rPr lang="en-US" sz="1800" b="1" u="sng" dirty="0">
                <a:latin typeface=" Arial"/>
              </a:rPr>
              <a:t>EXPLORING</a:t>
            </a:r>
          </a:p>
          <a:p>
            <a:pPr>
              <a:lnSpc>
                <a:spcPct val="90000"/>
              </a:lnSpc>
            </a:pPr>
            <a:r>
              <a:rPr lang="en-US" sz="1800" dirty="0">
                <a:latin typeface=" Arial"/>
              </a:rPr>
              <a:t>Leverage traditional technologies to automate existing capabilities &amp; dabbling with digital. No real change to the organization. </a:t>
            </a:r>
          </a:p>
        </p:txBody>
      </p:sp>
      <p:pic>
        <p:nvPicPr>
          <p:cNvPr id="9" name="Picture 8">
            <a:extLst>
              <a:ext uri="{FF2B5EF4-FFF2-40B4-BE49-F238E27FC236}">
                <a16:creationId xmlns:a16="http://schemas.microsoft.com/office/drawing/2014/main" id="{8319670B-7448-6F2A-F305-B85D727219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09356">
            <a:off x="4452238" y="3948839"/>
            <a:ext cx="2584924" cy="1763877"/>
          </a:xfrm>
          <a:prstGeom prst="rect">
            <a:avLst/>
          </a:prstGeom>
        </p:spPr>
      </p:pic>
      <p:sp>
        <p:nvSpPr>
          <p:cNvPr id="10" name="TextBox 9">
            <a:extLst>
              <a:ext uri="{FF2B5EF4-FFF2-40B4-BE49-F238E27FC236}">
                <a16:creationId xmlns:a16="http://schemas.microsoft.com/office/drawing/2014/main" id="{BC2760F6-1D31-A3F2-1FE3-B04C28CC5337}"/>
              </a:ext>
            </a:extLst>
          </p:cNvPr>
          <p:cNvSpPr txBox="1"/>
          <p:nvPr/>
        </p:nvSpPr>
        <p:spPr>
          <a:xfrm>
            <a:off x="74648" y="6031629"/>
            <a:ext cx="3806887" cy="415498"/>
          </a:xfrm>
          <a:prstGeom prst="rect">
            <a:avLst/>
          </a:prstGeom>
          <a:noFill/>
        </p:spPr>
        <p:txBody>
          <a:bodyPr wrap="square">
            <a:spAutoFit/>
          </a:bodyPr>
          <a:lstStyle/>
          <a:p>
            <a:r>
              <a:rPr lang="en-US" sz="1050" i="1"/>
              <a:t>Resource: Proprietary Framework Developed In Collaboration Between Deloitte &amp; MIT, The Technology Fallacy</a:t>
            </a:r>
          </a:p>
        </p:txBody>
      </p:sp>
    </p:spTree>
    <p:extLst>
      <p:ext uri="{BB962C8B-B14F-4D97-AF65-F5344CB8AC3E}">
        <p14:creationId xmlns:p14="http://schemas.microsoft.com/office/powerpoint/2010/main" val="1131194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1C1140-FBFF-5CA7-CA9D-CD3E22E2A630}"/>
              </a:ext>
            </a:extLst>
          </p:cNvPr>
          <p:cNvSpPr>
            <a:spLocks noGrp="1"/>
          </p:cNvSpPr>
          <p:nvPr>
            <p:ph type="sldNum" sz="quarter" idx="12"/>
          </p:nvPr>
        </p:nvSpPr>
        <p:spPr>
          <a:xfrm>
            <a:off x="10893288" y="6449008"/>
            <a:ext cx="821634" cy="340935"/>
          </a:xfrm>
        </p:spPr>
        <p:txBody>
          <a:bodyPr/>
          <a:lstStyle/>
          <a:p>
            <a:fld id="{A95DF160-2252-4507-9087-606C83CDB7D9}" type="slidenum">
              <a:rPr lang="en-US" sz="1050" smtClean="0"/>
              <a:pPr/>
              <a:t>46</a:t>
            </a:fld>
            <a:endParaRPr lang="en-US" sz="1050"/>
          </a:p>
        </p:txBody>
      </p:sp>
      <p:sp>
        <p:nvSpPr>
          <p:cNvPr id="4" name="Text Placeholder 3">
            <a:extLst>
              <a:ext uri="{FF2B5EF4-FFF2-40B4-BE49-F238E27FC236}">
                <a16:creationId xmlns:a16="http://schemas.microsoft.com/office/drawing/2014/main" id="{C1DBB77D-0946-2207-986C-5B191BFD880C}"/>
              </a:ext>
            </a:extLst>
          </p:cNvPr>
          <p:cNvSpPr>
            <a:spLocks noGrp="1"/>
          </p:cNvSpPr>
          <p:nvPr>
            <p:ph type="body" sz="quarter" idx="13"/>
          </p:nvPr>
        </p:nvSpPr>
        <p:spPr/>
        <p:txBody>
          <a:bodyPr/>
          <a:lstStyle/>
          <a:p>
            <a:r>
              <a:rPr lang="en-US" sz="700"/>
              <a:t>Distribution Statement A.  Approved for public release. Distribution is unlimited. DOPSR </a:t>
            </a:r>
            <a:r>
              <a:rPr lang="en-US" sz="800">
                <a:latin typeface="Calibri"/>
                <a:cs typeface="Calibri"/>
              </a:rPr>
              <a:t>Case # 24-T-0964</a:t>
            </a:r>
            <a:endParaRPr lang="en-US" sz="800">
              <a:solidFill>
                <a:srgbClr val="000000"/>
              </a:solidFill>
              <a:latin typeface="Calibri"/>
              <a:cs typeface="Calibri"/>
            </a:endParaRPr>
          </a:p>
        </p:txBody>
      </p:sp>
      <p:sp>
        <p:nvSpPr>
          <p:cNvPr id="5" name="Title 4">
            <a:extLst>
              <a:ext uri="{FF2B5EF4-FFF2-40B4-BE49-F238E27FC236}">
                <a16:creationId xmlns:a16="http://schemas.microsoft.com/office/drawing/2014/main" id="{05278D0C-254E-0824-5C49-DDE357B48B35}"/>
              </a:ext>
            </a:extLst>
          </p:cNvPr>
          <p:cNvSpPr>
            <a:spLocks noGrp="1"/>
          </p:cNvSpPr>
          <p:nvPr>
            <p:ph type="title"/>
          </p:nvPr>
        </p:nvSpPr>
        <p:spPr>
          <a:xfrm>
            <a:off x="1280665" y="150900"/>
            <a:ext cx="10250444" cy="677002"/>
          </a:xfrm>
        </p:spPr>
        <p:txBody>
          <a:bodyPr>
            <a:normAutofit/>
          </a:bodyPr>
          <a:lstStyle/>
          <a:p>
            <a:r>
              <a:rPr lang="en-US">
                <a:latin typeface="Franklin Gothic Medium" panose="020B0603020102020204" pitchFamily="34" charset="0"/>
              </a:rPr>
              <a:t>We can’t adopt digital engineering until…</a:t>
            </a:r>
          </a:p>
        </p:txBody>
      </p:sp>
      <p:sp>
        <p:nvSpPr>
          <p:cNvPr id="6" name="Text Placeholder 5">
            <a:extLst>
              <a:ext uri="{FF2B5EF4-FFF2-40B4-BE49-F238E27FC236}">
                <a16:creationId xmlns:a16="http://schemas.microsoft.com/office/drawing/2014/main" id="{AC933C57-5C54-3AC8-7C70-59EFC7879869}"/>
              </a:ext>
            </a:extLst>
          </p:cNvPr>
          <p:cNvSpPr>
            <a:spLocks noGrp="1"/>
          </p:cNvSpPr>
          <p:nvPr>
            <p:ph type="body" sz="quarter" idx="14"/>
          </p:nvPr>
        </p:nvSpPr>
        <p:spPr>
          <a:xfrm>
            <a:off x="2318422" y="6463468"/>
            <a:ext cx="8018581" cy="361467"/>
          </a:xfrm>
        </p:spPr>
        <p:txBody>
          <a:bodyPr>
            <a:normAutofit/>
          </a:bodyPr>
          <a:lstStyle/>
          <a:p>
            <a:r>
              <a:rPr lang="en-US" sz="1200" dirty="0">
                <a:latin typeface="+mn-lt"/>
              </a:rPr>
              <a:t>Distribution Statement A.  Approved for public release. Distribution is unlimited. DOPSR </a:t>
            </a:r>
            <a:r>
              <a:rPr lang="en-US" sz="1200" dirty="0">
                <a:latin typeface="+mn-lt"/>
                <a:cs typeface="Calibri"/>
              </a:rPr>
              <a:t>Case # 24-T-0964</a:t>
            </a:r>
            <a:endParaRPr lang="en-US" sz="1200" dirty="0">
              <a:latin typeface="+mn-lt"/>
            </a:endParaRPr>
          </a:p>
        </p:txBody>
      </p:sp>
      <p:sp>
        <p:nvSpPr>
          <p:cNvPr id="7" name="TextBox 6">
            <a:extLst>
              <a:ext uri="{FF2B5EF4-FFF2-40B4-BE49-F238E27FC236}">
                <a16:creationId xmlns:a16="http://schemas.microsoft.com/office/drawing/2014/main" id="{90F7D8B5-1C2A-26A9-58F9-66786F0DE848}"/>
              </a:ext>
            </a:extLst>
          </p:cNvPr>
          <p:cNvSpPr txBox="1"/>
          <p:nvPr/>
        </p:nvSpPr>
        <p:spPr>
          <a:xfrm>
            <a:off x="175799" y="4834942"/>
            <a:ext cx="4827123" cy="830997"/>
          </a:xfrm>
          <a:prstGeom prst="rect">
            <a:avLst/>
          </a:prstGeom>
          <a:noFill/>
        </p:spPr>
        <p:txBody>
          <a:bodyPr wrap="square" rtlCol="0">
            <a:spAutoFit/>
          </a:bodyPr>
          <a:lstStyle/>
          <a:p>
            <a:pPr algn="ctr"/>
            <a:r>
              <a:rPr lang="en-US" sz="2400" b="1" dirty="0">
                <a:ln w="10160">
                  <a:solidFill>
                    <a:schemeClr val="accent5"/>
                  </a:solidFill>
                  <a:prstDash val="solid"/>
                </a:ln>
                <a:solidFill>
                  <a:schemeClr val="tx2">
                    <a:lumMod val="40000"/>
                    <a:lumOff val="60000"/>
                  </a:schemeClr>
                </a:solidFill>
                <a:effectLst>
                  <a:outerShdw blurRad="38100" dist="22860" dir="5400000" algn="tl" rotWithShape="0">
                    <a:srgbClr val="000000">
                      <a:alpha val="30000"/>
                    </a:srgbClr>
                  </a:outerShdw>
                </a:effectLst>
                <a:latin typeface="Gill Sans Ultra Bold" panose="020B0A02020104020203" pitchFamily="34" charset="0"/>
              </a:rPr>
              <a:t>“…we figure out data aggregation concerns.”</a:t>
            </a:r>
          </a:p>
        </p:txBody>
      </p:sp>
      <p:sp>
        <p:nvSpPr>
          <p:cNvPr id="8" name="TextBox 7">
            <a:extLst>
              <a:ext uri="{FF2B5EF4-FFF2-40B4-BE49-F238E27FC236}">
                <a16:creationId xmlns:a16="http://schemas.microsoft.com/office/drawing/2014/main" id="{DDF6234C-B96B-5551-F5B0-90CAAB5E6B43}"/>
              </a:ext>
            </a:extLst>
          </p:cNvPr>
          <p:cNvSpPr txBox="1"/>
          <p:nvPr/>
        </p:nvSpPr>
        <p:spPr>
          <a:xfrm>
            <a:off x="5844214" y="1196161"/>
            <a:ext cx="6245851" cy="584775"/>
          </a:xfrm>
          <a:prstGeom prst="rect">
            <a:avLst/>
          </a:prstGeom>
          <a:noFill/>
        </p:spPr>
        <p:txBody>
          <a:bodyPr wrap="square" rtlCol="0">
            <a:spAutoFit/>
          </a:bodyPr>
          <a:lstStyle/>
          <a:p>
            <a:pPr algn="ctr"/>
            <a:r>
              <a:rPr lang="en-US" sz="1600">
                <a:latin typeface="Goudy Stout" panose="0202090407030B020401" pitchFamily="18" charset="0"/>
              </a:rPr>
              <a:t>“…We address how we model all of our legacy systems.”</a:t>
            </a:r>
          </a:p>
        </p:txBody>
      </p:sp>
      <p:sp>
        <p:nvSpPr>
          <p:cNvPr id="9" name="TextBox 8">
            <a:extLst>
              <a:ext uri="{FF2B5EF4-FFF2-40B4-BE49-F238E27FC236}">
                <a16:creationId xmlns:a16="http://schemas.microsoft.com/office/drawing/2014/main" id="{90F7D8B5-1C2A-26A9-58F9-66786F0DE848}"/>
              </a:ext>
            </a:extLst>
          </p:cNvPr>
          <p:cNvSpPr txBox="1"/>
          <p:nvPr/>
        </p:nvSpPr>
        <p:spPr>
          <a:xfrm>
            <a:off x="2318422" y="1902912"/>
            <a:ext cx="4694940" cy="461665"/>
          </a:xfrm>
          <a:prstGeom prst="rect">
            <a:avLst/>
          </a:prstGeom>
          <a:noFill/>
        </p:spPr>
        <p:txBody>
          <a:bodyPr wrap="none" rtlCol="0">
            <a:spAutoFit/>
          </a:bodyPr>
          <a:lstStyle/>
          <a:p>
            <a:pPr algn="ctr"/>
            <a:r>
              <a:rPr lang="en-US" sz="2400">
                <a:solidFill>
                  <a:srgbClr val="8F45C7"/>
                </a:solidFill>
                <a:effectLst>
                  <a:outerShdw blurRad="38100" dist="38100" dir="2700000" algn="tl">
                    <a:srgbClr val="000000">
                      <a:alpha val="43137"/>
                    </a:srgbClr>
                  </a:outerShdw>
                </a:effectLst>
                <a:latin typeface="Bodoni MT Black" panose="02070A03080606020203" pitchFamily="18" charset="0"/>
              </a:rPr>
              <a:t>“..we demonstrate the ROI.”</a:t>
            </a:r>
          </a:p>
        </p:txBody>
      </p:sp>
      <p:sp>
        <p:nvSpPr>
          <p:cNvPr id="10" name="TextBox 9">
            <a:extLst>
              <a:ext uri="{FF2B5EF4-FFF2-40B4-BE49-F238E27FC236}">
                <a16:creationId xmlns:a16="http://schemas.microsoft.com/office/drawing/2014/main" id="{DDF6234C-B96B-5551-F5B0-90CAAB5E6B43}"/>
              </a:ext>
            </a:extLst>
          </p:cNvPr>
          <p:cNvSpPr txBox="1"/>
          <p:nvPr/>
        </p:nvSpPr>
        <p:spPr>
          <a:xfrm>
            <a:off x="6095999" y="3223863"/>
            <a:ext cx="5270994" cy="461665"/>
          </a:xfrm>
          <a:prstGeom prst="rect">
            <a:avLst/>
          </a:prstGeom>
          <a:noFill/>
        </p:spPr>
        <p:txBody>
          <a:bodyPr wrap="none" rtlCol="0">
            <a:spAutoFit/>
          </a:bodyPr>
          <a:lstStyle/>
          <a:p>
            <a:pPr algn="ctr"/>
            <a:r>
              <a:rPr lang="en-US" sz="24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Kristen ITC" panose="03050502040202030202" pitchFamily="66" charset="0"/>
              </a:rPr>
              <a:t>“…the DoD selects a tool for us.”</a:t>
            </a:r>
          </a:p>
        </p:txBody>
      </p:sp>
      <p:sp>
        <p:nvSpPr>
          <p:cNvPr id="11" name="TextBox 10">
            <a:extLst>
              <a:ext uri="{FF2B5EF4-FFF2-40B4-BE49-F238E27FC236}">
                <a16:creationId xmlns:a16="http://schemas.microsoft.com/office/drawing/2014/main" id="{90F7D8B5-1C2A-26A9-58F9-66786F0DE848}"/>
              </a:ext>
            </a:extLst>
          </p:cNvPr>
          <p:cNvSpPr txBox="1"/>
          <p:nvPr/>
        </p:nvSpPr>
        <p:spPr>
          <a:xfrm>
            <a:off x="2799262" y="4173783"/>
            <a:ext cx="6046848" cy="461665"/>
          </a:xfrm>
          <a:prstGeom prst="rect">
            <a:avLst/>
          </a:prstGeom>
          <a:noFill/>
        </p:spPr>
        <p:txBody>
          <a:bodyPr wrap="none" rtlCol="0">
            <a:prstTxWarp prst="textStop">
              <a:avLst/>
            </a:prstTxWarp>
            <a:spAutoFit/>
          </a:bodyPr>
          <a:lstStyle/>
          <a:p>
            <a:pPr algn="ctr"/>
            <a:r>
              <a:rPr lang="en-US" sz="24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entury Gothic" panose="020B0502020202020204" pitchFamily="34" charset="0"/>
              </a:rPr>
              <a:t>“…we get more direction through policy.”</a:t>
            </a:r>
          </a:p>
        </p:txBody>
      </p:sp>
      <p:sp>
        <p:nvSpPr>
          <p:cNvPr id="12" name="TextBox 11">
            <a:extLst>
              <a:ext uri="{FF2B5EF4-FFF2-40B4-BE49-F238E27FC236}">
                <a16:creationId xmlns:a16="http://schemas.microsoft.com/office/drawing/2014/main" id="{90F7D8B5-1C2A-26A9-58F9-66786F0DE848}"/>
              </a:ext>
            </a:extLst>
          </p:cNvPr>
          <p:cNvSpPr txBox="1"/>
          <p:nvPr/>
        </p:nvSpPr>
        <p:spPr>
          <a:xfrm>
            <a:off x="4476713" y="2397891"/>
            <a:ext cx="7378957" cy="461665"/>
          </a:xfrm>
          <a:prstGeom prst="rect">
            <a:avLst/>
          </a:prstGeom>
          <a:noFill/>
        </p:spPr>
        <p:txBody>
          <a:bodyPr wrap="square" rtlCol="0">
            <a:spAutoFit/>
          </a:bodyPr>
          <a:lstStyle/>
          <a:p>
            <a:pPr algn="ctr"/>
            <a:r>
              <a:rPr lang="en-US" sz="2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scadia Mono SemiLight" panose="020B0609020000020004" pitchFamily="49" charset="0"/>
                <a:ea typeface="Cascadia Mono SemiLight" panose="020B0609020000020004" pitchFamily="49" charset="0"/>
                <a:cs typeface="Cascadia Mono SemiLight" panose="020B0609020000020004" pitchFamily="49" charset="0"/>
              </a:rPr>
              <a:t>“…we navigate the approval challenges.”</a:t>
            </a:r>
          </a:p>
        </p:txBody>
      </p:sp>
      <p:sp>
        <p:nvSpPr>
          <p:cNvPr id="13" name="TextBox 12">
            <a:extLst>
              <a:ext uri="{FF2B5EF4-FFF2-40B4-BE49-F238E27FC236}">
                <a16:creationId xmlns:a16="http://schemas.microsoft.com/office/drawing/2014/main" id="{90F7D8B5-1C2A-26A9-58F9-66786F0DE848}"/>
              </a:ext>
            </a:extLst>
          </p:cNvPr>
          <p:cNvSpPr txBox="1"/>
          <p:nvPr/>
        </p:nvSpPr>
        <p:spPr>
          <a:xfrm>
            <a:off x="5381460" y="4727221"/>
            <a:ext cx="7519967" cy="523220"/>
          </a:xfrm>
          <a:prstGeom prst="rect">
            <a:avLst/>
          </a:prstGeom>
          <a:noFill/>
          <a:ln>
            <a:noFill/>
          </a:ln>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lIns="91440" tIns="45720" rIns="91440" bIns="45720" rtlCol="0" anchor="t">
            <a:spAutoFit/>
          </a:bodyPr>
          <a:lstStyle/>
          <a:p>
            <a:pPr algn="ctr"/>
            <a:r>
              <a:rPr lang="en-US" sz="2800" b="1">
                <a:ln w="0"/>
                <a:solidFill>
                  <a:srgbClr val="2EC1DE"/>
                </a:solidFill>
              </a:rPr>
              <a:t>“…we figure out how to do V&amp;V of models?”</a:t>
            </a:r>
            <a:endParaRPr lang="en-US" sz="2800" b="1">
              <a:ln w="0"/>
              <a:solidFill>
                <a:srgbClr val="2EC1DE"/>
              </a:solidFill>
              <a:cs typeface="Calibri"/>
            </a:endParaRPr>
          </a:p>
        </p:txBody>
      </p:sp>
      <p:sp>
        <p:nvSpPr>
          <p:cNvPr id="16" name="TextBox 15">
            <a:extLst>
              <a:ext uri="{FF2B5EF4-FFF2-40B4-BE49-F238E27FC236}">
                <a16:creationId xmlns:a16="http://schemas.microsoft.com/office/drawing/2014/main" id="{90F7D8B5-1C2A-26A9-58F9-66786F0DE848}"/>
              </a:ext>
            </a:extLst>
          </p:cNvPr>
          <p:cNvSpPr txBox="1"/>
          <p:nvPr/>
        </p:nvSpPr>
        <p:spPr>
          <a:xfrm rot="480918">
            <a:off x="101980" y="2634936"/>
            <a:ext cx="4974763" cy="461665"/>
          </a:xfrm>
          <a:prstGeom prst="rect">
            <a:avLst/>
          </a:prstGeom>
          <a:noFill/>
        </p:spPr>
        <p:txBody>
          <a:bodyPr wrap="square" rtlCol="0">
            <a:spAutoFit/>
          </a:bodyPr>
          <a:lstStyle/>
          <a:p>
            <a:pPr algn="ctr"/>
            <a:r>
              <a:rPr lang="en-US" sz="2400" b="1" dirty="0">
                <a:ln w="12700">
                  <a:solidFill>
                    <a:schemeClr val="accent1"/>
                  </a:solidFill>
                  <a:prstDash val="solid"/>
                </a:ln>
                <a:solidFill>
                  <a:schemeClr val="bg2">
                    <a:lumMod val="10000"/>
                    <a:lumOff val="90000"/>
                  </a:schemeClr>
                </a:solidFill>
                <a:effectLst>
                  <a:outerShdw dist="38100" dir="2640000" algn="bl" rotWithShape="0">
                    <a:schemeClr val="accent1"/>
                  </a:outerShdw>
                </a:effectLst>
                <a:latin typeface="Elephant" panose="02020904090505020303" pitchFamily="18" charset="0"/>
                <a:ea typeface="Cascadia Mono SemiLight" panose="020B0609020000020004" pitchFamily="49" charset="0"/>
                <a:cs typeface="Cascadia Mono SemiLight" panose="020B0609020000020004" pitchFamily="49" charset="0"/>
              </a:rPr>
              <a:t>“…we know the tool will work.”</a:t>
            </a:r>
          </a:p>
        </p:txBody>
      </p:sp>
      <p:sp>
        <p:nvSpPr>
          <p:cNvPr id="17" name="TextBox 16">
            <a:extLst>
              <a:ext uri="{FF2B5EF4-FFF2-40B4-BE49-F238E27FC236}">
                <a16:creationId xmlns:a16="http://schemas.microsoft.com/office/drawing/2014/main" id="{90F7D8B5-1C2A-26A9-58F9-66786F0DE848}"/>
              </a:ext>
            </a:extLst>
          </p:cNvPr>
          <p:cNvSpPr txBox="1"/>
          <p:nvPr/>
        </p:nvSpPr>
        <p:spPr>
          <a:xfrm>
            <a:off x="565318" y="3583407"/>
            <a:ext cx="5530681" cy="461665"/>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chemeClr val="accent3">
                    <a:lumMod val="75000"/>
                  </a:schemeClr>
                </a:solidFill>
                <a:latin typeface="Courier New" panose="02070309020205020404" pitchFamily="49" charset="0"/>
                <a:cs typeface="Courier New" panose="02070309020205020404" pitchFamily="49" charset="0"/>
              </a:rPr>
              <a:t>“…we have a directive on it.”</a:t>
            </a:r>
          </a:p>
        </p:txBody>
      </p:sp>
      <p:sp>
        <p:nvSpPr>
          <p:cNvPr id="18" name="TextBox 17">
            <a:extLst>
              <a:ext uri="{FF2B5EF4-FFF2-40B4-BE49-F238E27FC236}">
                <a16:creationId xmlns:a16="http://schemas.microsoft.com/office/drawing/2014/main" id="{90F7D8B5-1C2A-26A9-58F9-66786F0DE848}"/>
              </a:ext>
            </a:extLst>
          </p:cNvPr>
          <p:cNvSpPr txBox="1"/>
          <p:nvPr/>
        </p:nvSpPr>
        <p:spPr>
          <a:xfrm>
            <a:off x="738313" y="1052983"/>
            <a:ext cx="4673074" cy="369332"/>
          </a:xfrm>
          <a:prstGeom prst="rect">
            <a:avLst/>
          </a:prstGeom>
          <a:noFill/>
        </p:spPr>
        <p:txBody>
          <a:bodyPr wrap="none" rtlCol="0">
            <a:spAutoFit/>
          </a:bodyPr>
          <a:lstStyle/>
          <a:p>
            <a:pPr algn="ctr"/>
            <a:r>
              <a:rPr lang="en-US" sz="1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“…the current method stops working.”</a:t>
            </a:r>
          </a:p>
        </p:txBody>
      </p:sp>
    </p:spTree>
    <p:extLst>
      <p:ext uri="{BB962C8B-B14F-4D97-AF65-F5344CB8AC3E}">
        <p14:creationId xmlns:p14="http://schemas.microsoft.com/office/powerpoint/2010/main" val="416693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800" fill="hold"/>
                                        <p:tgtEl>
                                          <p:spTgt spid="18"/>
                                        </p:tgtEl>
                                        <p:attrNameLst>
                                          <p:attrName>ppt_w</p:attrName>
                                        </p:attrNameLst>
                                      </p:cBhvr>
                                      <p:tavLst>
                                        <p:tav tm="0">
                                          <p:val>
                                            <p:fltVal val="0"/>
                                          </p:val>
                                        </p:tav>
                                        <p:tav tm="100000">
                                          <p:val>
                                            <p:strVal val="#ppt_w"/>
                                          </p:val>
                                        </p:tav>
                                      </p:tavLst>
                                    </p:anim>
                                    <p:anim calcmode="lin" valueType="num">
                                      <p:cBhvr>
                                        <p:cTn id="8" dur="800" fill="hold"/>
                                        <p:tgtEl>
                                          <p:spTgt spid="18"/>
                                        </p:tgtEl>
                                        <p:attrNameLst>
                                          <p:attrName>ppt_h</p:attrName>
                                        </p:attrNameLst>
                                      </p:cBhvr>
                                      <p:tavLst>
                                        <p:tav tm="0">
                                          <p:val>
                                            <p:fltVal val="0"/>
                                          </p:val>
                                        </p:tav>
                                        <p:tav tm="100000">
                                          <p:val>
                                            <p:strVal val="#ppt_h"/>
                                          </p:val>
                                        </p:tav>
                                      </p:tavLst>
                                    </p:anim>
                                    <p:animEffect transition="in" filter="fade">
                                      <p:cBhvr>
                                        <p:cTn id="9" dur="800"/>
                                        <p:tgtEl>
                                          <p:spTgt spid="18"/>
                                        </p:tgtEl>
                                      </p:cBhvr>
                                    </p:animEffect>
                                  </p:childTnLst>
                                </p:cTn>
                              </p:par>
                            </p:childTnLst>
                          </p:cTn>
                        </p:par>
                        <p:par>
                          <p:cTn id="10" fill="hold">
                            <p:stCondLst>
                              <p:cond delay="800"/>
                            </p:stCondLst>
                            <p:childTnLst>
                              <p:par>
                                <p:cTn id="11" presetID="3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90"/>
                                          </p:val>
                                        </p:tav>
                                        <p:tav tm="100000">
                                          <p:val>
                                            <p:fltVal val="0"/>
                                          </p:val>
                                        </p:tav>
                                      </p:tavLst>
                                    </p:anim>
                                    <p:animEffect transition="in" filter="fade">
                                      <p:cBhvr>
                                        <p:cTn id="16" dur="500"/>
                                        <p:tgtEl>
                                          <p:spTgt spid="8"/>
                                        </p:tgtEl>
                                      </p:cBhvr>
                                    </p:animEffect>
                                  </p:childTnLst>
                                </p:cTn>
                              </p:par>
                            </p:childTnLst>
                          </p:cTn>
                        </p:par>
                        <p:par>
                          <p:cTn id="17" fill="hold">
                            <p:stCondLst>
                              <p:cond delay="1300"/>
                            </p:stCondLst>
                            <p:childTnLst>
                              <p:par>
                                <p:cTn id="18" presetID="31"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 calcmode="lin" valueType="num">
                                      <p:cBhvr>
                                        <p:cTn id="22" dur="500" fill="hold"/>
                                        <p:tgtEl>
                                          <p:spTgt spid="9"/>
                                        </p:tgtEl>
                                        <p:attrNameLst>
                                          <p:attrName>style.rotation</p:attrName>
                                        </p:attrNameLst>
                                      </p:cBhvr>
                                      <p:tavLst>
                                        <p:tav tm="0">
                                          <p:val>
                                            <p:fltVal val="90"/>
                                          </p:val>
                                        </p:tav>
                                        <p:tav tm="100000">
                                          <p:val>
                                            <p:fltVal val="0"/>
                                          </p:val>
                                        </p:tav>
                                      </p:tavLst>
                                    </p:anim>
                                    <p:animEffect transition="in" filter="fade">
                                      <p:cBhvr>
                                        <p:cTn id="23" dur="500"/>
                                        <p:tgtEl>
                                          <p:spTgt spid="9"/>
                                        </p:tgtEl>
                                      </p:cBhvr>
                                    </p:animEffect>
                                  </p:childTnLst>
                                </p:cTn>
                              </p:par>
                            </p:childTnLst>
                          </p:cTn>
                        </p:par>
                        <p:par>
                          <p:cTn id="24" fill="hold">
                            <p:stCondLst>
                              <p:cond delay="1800"/>
                            </p:stCondLst>
                            <p:childTnLst>
                              <p:par>
                                <p:cTn id="25" presetID="3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 calcmode="lin" valueType="num">
                                      <p:cBhvr>
                                        <p:cTn id="29" dur="500" fill="hold"/>
                                        <p:tgtEl>
                                          <p:spTgt spid="12"/>
                                        </p:tgtEl>
                                        <p:attrNameLst>
                                          <p:attrName>style.rotation</p:attrName>
                                        </p:attrNameLst>
                                      </p:cBhvr>
                                      <p:tavLst>
                                        <p:tav tm="0">
                                          <p:val>
                                            <p:fltVal val="90"/>
                                          </p:val>
                                        </p:tav>
                                        <p:tav tm="100000">
                                          <p:val>
                                            <p:fltVal val="0"/>
                                          </p:val>
                                        </p:tav>
                                      </p:tavLst>
                                    </p:anim>
                                    <p:animEffect transition="in" filter="fade">
                                      <p:cBhvr>
                                        <p:cTn id="30" dur="500"/>
                                        <p:tgtEl>
                                          <p:spTgt spid="12"/>
                                        </p:tgtEl>
                                      </p:cBhvr>
                                    </p:animEffect>
                                  </p:childTnLst>
                                </p:cTn>
                              </p:par>
                            </p:childTnLst>
                          </p:cTn>
                        </p:par>
                        <p:par>
                          <p:cTn id="31" fill="hold">
                            <p:stCondLst>
                              <p:cond delay="2300"/>
                            </p:stCondLst>
                            <p:childTnLst>
                              <p:par>
                                <p:cTn id="32" presetID="31"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600" fill="hold"/>
                                        <p:tgtEl>
                                          <p:spTgt spid="16"/>
                                        </p:tgtEl>
                                        <p:attrNameLst>
                                          <p:attrName>ppt_w</p:attrName>
                                        </p:attrNameLst>
                                      </p:cBhvr>
                                      <p:tavLst>
                                        <p:tav tm="0">
                                          <p:val>
                                            <p:fltVal val="0"/>
                                          </p:val>
                                        </p:tav>
                                        <p:tav tm="100000">
                                          <p:val>
                                            <p:strVal val="#ppt_w"/>
                                          </p:val>
                                        </p:tav>
                                      </p:tavLst>
                                    </p:anim>
                                    <p:anim calcmode="lin" valueType="num">
                                      <p:cBhvr>
                                        <p:cTn id="35" dur="600" fill="hold"/>
                                        <p:tgtEl>
                                          <p:spTgt spid="16"/>
                                        </p:tgtEl>
                                        <p:attrNameLst>
                                          <p:attrName>ppt_h</p:attrName>
                                        </p:attrNameLst>
                                      </p:cBhvr>
                                      <p:tavLst>
                                        <p:tav tm="0">
                                          <p:val>
                                            <p:fltVal val="0"/>
                                          </p:val>
                                        </p:tav>
                                        <p:tav tm="100000">
                                          <p:val>
                                            <p:strVal val="#ppt_h"/>
                                          </p:val>
                                        </p:tav>
                                      </p:tavLst>
                                    </p:anim>
                                    <p:anim calcmode="lin" valueType="num">
                                      <p:cBhvr>
                                        <p:cTn id="36" dur="600" fill="hold"/>
                                        <p:tgtEl>
                                          <p:spTgt spid="16"/>
                                        </p:tgtEl>
                                        <p:attrNameLst>
                                          <p:attrName>style.rotation</p:attrName>
                                        </p:attrNameLst>
                                      </p:cBhvr>
                                      <p:tavLst>
                                        <p:tav tm="0">
                                          <p:val>
                                            <p:fltVal val="90"/>
                                          </p:val>
                                        </p:tav>
                                        <p:tav tm="100000">
                                          <p:val>
                                            <p:fltVal val="0"/>
                                          </p:val>
                                        </p:tav>
                                      </p:tavLst>
                                    </p:anim>
                                    <p:animEffect transition="in" filter="fade">
                                      <p:cBhvr>
                                        <p:cTn id="37" dur="600"/>
                                        <p:tgtEl>
                                          <p:spTgt spid="16"/>
                                        </p:tgtEl>
                                      </p:cBhvr>
                                    </p:animEffect>
                                  </p:childTnLst>
                                </p:cTn>
                              </p:par>
                            </p:childTnLst>
                          </p:cTn>
                        </p:par>
                        <p:par>
                          <p:cTn id="38" fill="hold">
                            <p:stCondLst>
                              <p:cond delay="2900"/>
                            </p:stCondLst>
                            <p:childTnLst>
                              <p:par>
                                <p:cTn id="39" presetID="31"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style.rotation</p:attrName>
                                        </p:attrNameLst>
                                      </p:cBhvr>
                                      <p:tavLst>
                                        <p:tav tm="0">
                                          <p:val>
                                            <p:fltVal val="90"/>
                                          </p:val>
                                        </p:tav>
                                        <p:tav tm="100000">
                                          <p:val>
                                            <p:fltVal val="0"/>
                                          </p:val>
                                        </p:tav>
                                      </p:tavLst>
                                    </p:anim>
                                    <p:animEffect transition="in" filter="fade">
                                      <p:cBhvr>
                                        <p:cTn id="44" dur="500"/>
                                        <p:tgtEl>
                                          <p:spTgt spid="10"/>
                                        </p:tgtEl>
                                      </p:cBhvr>
                                    </p:animEffect>
                                  </p:childTnLst>
                                </p:cTn>
                              </p:par>
                            </p:childTnLst>
                          </p:cTn>
                        </p:par>
                        <p:par>
                          <p:cTn id="45" fill="hold">
                            <p:stCondLst>
                              <p:cond delay="3400"/>
                            </p:stCondLst>
                            <p:childTnLst>
                              <p:par>
                                <p:cTn id="46" presetID="31"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 calcmode="lin" valueType="num">
                                      <p:cBhvr>
                                        <p:cTn id="50" dur="500" fill="hold"/>
                                        <p:tgtEl>
                                          <p:spTgt spid="17"/>
                                        </p:tgtEl>
                                        <p:attrNameLst>
                                          <p:attrName>style.rotation</p:attrName>
                                        </p:attrNameLst>
                                      </p:cBhvr>
                                      <p:tavLst>
                                        <p:tav tm="0">
                                          <p:val>
                                            <p:fltVal val="90"/>
                                          </p:val>
                                        </p:tav>
                                        <p:tav tm="100000">
                                          <p:val>
                                            <p:fltVal val="0"/>
                                          </p:val>
                                        </p:tav>
                                      </p:tavLst>
                                    </p:anim>
                                    <p:animEffect transition="in" filter="fade">
                                      <p:cBhvr>
                                        <p:cTn id="51" dur="500"/>
                                        <p:tgtEl>
                                          <p:spTgt spid="17"/>
                                        </p:tgtEl>
                                      </p:cBhvr>
                                    </p:animEffect>
                                  </p:childTnLst>
                                </p:cTn>
                              </p:par>
                            </p:childTnLst>
                          </p:cTn>
                        </p:par>
                        <p:par>
                          <p:cTn id="52" fill="hold">
                            <p:stCondLst>
                              <p:cond delay="3900"/>
                            </p:stCondLst>
                            <p:childTnLst>
                              <p:par>
                                <p:cTn id="53" presetID="31" presetClass="entr" presetSubtype="0"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 calcmode="lin" valueType="num">
                                      <p:cBhvr>
                                        <p:cTn id="57" dur="500" fill="hold"/>
                                        <p:tgtEl>
                                          <p:spTgt spid="11"/>
                                        </p:tgtEl>
                                        <p:attrNameLst>
                                          <p:attrName>style.rotation</p:attrName>
                                        </p:attrNameLst>
                                      </p:cBhvr>
                                      <p:tavLst>
                                        <p:tav tm="0">
                                          <p:val>
                                            <p:fltVal val="90"/>
                                          </p:val>
                                        </p:tav>
                                        <p:tav tm="100000">
                                          <p:val>
                                            <p:fltVal val="0"/>
                                          </p:val>
                                        </p:tav>
                                      </p:tavLst>
                                    </p:anim>
                                    <p:animEffect transition="in" filter="fade">
                                      <p:cBhvr>
                                        <p:cTn id="58" dur="500"/>
                                        <p:tgtEl>
                                          <p:spTgt spid="11"/>
                                        </p:tgtEl>
                                      </p:cBhvr>
                                    </p:animEffect>
                                  </p:childTnLst>
                                </p:cTn>
                              </p:par>
                            </p:childTnLst>
                          </p:cTn>
                        </p:par>
                        <p:par>
                          <p:cTn id="59" fill="hold">
                            <p:stCondLst>
                              <p:cond delay="4400"/>
                            </p:stCondLst>
                            <p:childTnLst>
                              <p:par>
                                <p:cTn id="60" presetID="31" presetClass="entr" presetSubtype="0"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700" fill="hold"/>
                                        <p:tgtEl>
                                          <p:spTgt spid="13"/>
                                        </p:tgtEl>
                                        <p:attrNameLst>
                                          <p:attrName>ppt_w</p:attrName>
                                        </p:attrNameLst>
                                      </p:cBhvr>
                                      <p:tavLst>
                                        <p:tav tm="0">
                                          <p:val>
                                            <p:fltVal val="0"/>
                                          </p:val>
                                        </p:tav>
                                        <p:tav tm="100000">
                                          <p:val>
                                            <p:strVal val="#ppt_w"/>
                                          </p:val>
                                        </p:tav>
                                      </p:tavLst>
                                    </p:anim>
                                    <p:anim calcmode="lin" valueType="num">
                                      <p:cBhvr>
                                        <p:cTn id="63" dur="700" fill="hold"/>
                                        <p:tgtEl>
                                          <p:spTgt spid="13"/>
                                        </p:tgtEl>
                                        <p:attrNameLst>
                                          <p:attrName>ppt_h</p:attrName>
                                        </p:attrNameLst>
                                      </p:cBhvr>
                                      <p:tavLst>
                                        <p:tav tm="0">
                                          <p:val>
                                            <p:fltVal val="0"/>
                                          </p:val>
                                        </p:tav>
                                        <p:tav tm="100000">
                                          <p:val>
                                            <p:strVal val="#ppt_h"/>
                                          </p:val>
                                        </p:tav>
                                      </p:tavLst>
                                    </p:anim>
                                    <p:anim calcmode="lin" valueType="num">
                                      <p:cBhvr>
                                        <p:cTn id="64" dur="700" fill="hold"/>
                                        <p:tgtEl>
                                          <p:spTgt spid="13"/>
                                        </p:tgtEl>
                                        <p:attrNameLst>
                                          <p:attrName>style.rotation</p:attrName>
                                        </p:attrNameLst>
                                      </p:cBhvr>
                                      <p:tavLst>
                                        <p:tav tm="0">
                                          <p:val>
                                            <p:fltVal val="90"/>
                                          </p:val>
                                        </p:tav>
                                        <p:tav tm="100000">
                                          <p:val>
                                            <p:fltVal val="0"/>
                                          </p:val>
                                        </p:tav>
                                      </p:tavLst>
                                    </p:anim>
                                    <p:animEffect transition="in" filter="fade">
                                      <p:cBhvr>
                                        <p:cTn id="65" dur="700"/>
                                        <p:tgtEl>
                                          <p:spTgt spid="13"/>
                                        </p:tgtEl>
                                      </p:cBhvr>
                                    </p:animEffect>
                                  </p:childTnLst>
                                </p:cTn>
                              </p:par>
                            </p:childTnLst>
                          </p:cTn>
                        </p:par>
                        <p:par>
                          <p:cTn id="66" fill="hold">
                            <p:stCondLst>
                              <p:cond delay="5100"/>
                            </p:stCondLst>
                            <p:childTnLst>
                              <p:par>
                                <p:cTn id="67" presetID="31" presetClass="entr" presetSubtype="0"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p:cTn id="69" dur="400" fill="hold"/>
                                        <p:tgtEl>
                                          <p:spTgt spid="7"/>
                                        </p:tgtEl>
                                        <p:attrNameLst>
                                          <p:attrName>ppt_w</p:attrName>
                                        </p:attrNameLst>
                                      </p:cBhvr>
                                      <p:tavLst>
                                        <p:tav tm="0">
                                          <p:val>
                                            <p:fltVal val="0"/>
                                          </p:val>
                                        </p:tav>
                                        <p:tav tm="100000">
                                          <p:val>
                                            <p:strVal val="#ppt_w"/>
                                          </p:val>
                                        </p:tav>
                                      </p:tavLst>
                                    </p:anim>
                                    <p:anim calcmode="lin" valueType="num">
                                      <p:cBhvr>
                                        <p:cTn id="70" dur="400" fill="hold"/>
                                        <p:tgtEl>
                                          <p:spTgt spid="7"/>
                                        </p:tgtEl>
                                        <p:attrNameLst>
                                          <p:attrName>ppt_h</p:attrName>
                                        </p:attrNameLst>
                                      </p:cBhvr>
                                      <p:tavLst>
                                        <p:tav tm="0">
                                          <p:val>
                                            <p:fltVal val="0"/>
                                          </p:val>
                                        </p:tav>
                                        <p:tav tm="100000">
                                          <p:val>
                                            <p:strVal val="#ppt_h"/>
                                          </p:val>
                                        </p:tav>
                                      </p:tavLst>
                                    </p:anim>
                                    <p:anim calcmode="lin" valueType="num">
                                      <p:cBhvr>
                                        <p:cTn id="71" dur="400" fill="hold"/>
                                        <p:tgtEl>
                                          <p:spTgt spid="7"/>
                                        </p:tgtEl>
                                        <p:attrNameLst>
                                          <p:attrName>style.rotation</p:attrName>
                                        </p:attrNameLst>
                                      </p:cBhvr>
                                      <p:tavLst>
                                        <p:tav tm="0">
                                          <p:val>
                                            <p:fltVal val="90"/>
                                          </p:val>
                                        </p:tav>
                                        <p:tav tm="100000">
                                          <p:val>
                                            <p:fltVal val="0"/>
                                          </p:val>
                                        </p:tav>
                                      </p:tavLst>
                                    </p:anim>
                                    <p:animEffect transition="in" filter="fade">
                                      <p:cBhvr>
                                        <p:cTn id="72"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6" grpId="0"/>
      <p:bldP spid="17" grpId="0"/>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1EE228-4066-3A2E-E30D-D9C73672DF99}"/>
              </a:ext>
            </a:extLst>
          </p:cNvPr>
          <p:cNvSpPr>
            <a:spLocks noGrp="1"/>
          </p:cNvSpPr>
          <p:nvPr>
            <p:ph type="sldNum" sz="quarter" idx="12"/>
          </p:nvPr>
        </p:nvSpPr>
        <p:spPr>
          <a:xfrm>
            <a:off x="10257387" y="6502496"/>
            <a:ext cx="1345608" cy="365125"/>
          </a:xfrm>
        </p:spPr>
        <p:txBody>
          <a:bodyPr/>
          <a:lstStyle/>
          <a:p>
            <a:fld id="{67289055-BB3B-499A-A3A3-E3150FA0171A}" type="slidenum">
              <a:rPr lang="en-US" sz="1050" smtClean="0"/>
              <a:t>47</a:t>
            </a:fld>
            <a:endParaRPr lang="en-US" sz="1050"/>
          </a:p>
        </p:txBody>
      </p:sp>
      <p:sp>
        <p:nvSpPr>
          <p:cNvPr id="4" name="Title 3">
            <a:extLst>
              <a:ext uri="{FF2B5EF4-FFF2-40B4-BE49-F238E27FC236}">
                <a16:creationId xmlns:a16="http://schemas.microsoft.com/office/drawing/2014/main" id="{545DACE5-731B-7C84-98AF-15803BE40B37}"/>
              </a:ext>
            </a:extLst>
          </p:cNvPr>
          <p:cNvSpPr>
            <a:spLocks noGrp="1"/>
          </p:cNvSpPr>
          <p:nvPr>
            <p:ph type="title"/>
          </p:nvPr>
        </p:nvSpPr>
        <p:spPr>
          <a:xfrm>
            <a:off x="1241939" y="151363"/>
            <a:ext cx="10250444" cy="677002"/>
          </a:xfrm>
        </p:spPr>
        <p:txBody>
          <a:bodyPr/>
          <a:lstStyle/>
          <a:p>
            <a:r>
              <a:rPr lang="en-US" dirty="0">
                <a:latin typeface="Franklin Gothic Medium"/>
                <a:cs typeface="Arial"/>
              </a:rPr>
              <a:t>Change yourself</a:t>
            </a:r>
            <a:endParaRPr lang="en-US" dirty="0"/>
          </a:p>
        </p:txBody>
      </p:sp>
      <p:sp>
        <p:nvSpPr>
          <p:cNvPr id="16" name="Text Placeholder 15">
            <a:extLst>
              <a:ext uri="{FF2B5EF4-FFF2-40B4-BE49-F238E27FC236}">
                <a16:creationId xmlns:a16="http://schemas.microsoft.com/office/drawing/2014/main" id="{DBDE3CE9-44EA-19DC-4C4C-0BC9AE1E6164}"/>
              </a:ext>
            </a:extLst>
          </p:cNvPr>
          <p:cNvSpPr>
            <a:spLocks noGrp="1"/>
          </p:cNvSpPr>
          <p:nvPr>
            <p:ph type="body" sz="quarter" idx="13"/>
          </p:nvPr>
        </p:nvSpPr>
        <p:spPr>
          <a:xfrm>
            <a:off x="2208187" y="-7385"/>
            <a:ext cx="8018581" cy="302281"/>
          </a:xfrm>
        </p:spPr>
        <p:txBody>
          <a:bodyPr/>
          <a:lstStyle/>
          <a:p>
            <a:r>
              <a:rPr lang="en-US" sz="700">
                <a:latin typeface="Arial"/>
                <a:cs typeface="Arial"/>
              </a:rPr>
              <a:t>Distribution Statement A.  Approved for public release. Distribution is unlimited. DOPSR </a:t>
            </a:r>
            <a:r>
              <a:rPr lang="en-US" sz="800">
                <a:latin typeface="Calibri"/>
                <a:cs typeface="Calibri"/>
              </a:rPr>
              <a:t>Case # 24-T-0964</a:t>
            </a:r>
            <a:endParaRPr lang="en-US" sz="800">
              <a:solidFill>
                <a:srgbClr val="000000"/>
              </a:solidFill>
              <a:latin typeface="Calibri"/>
              <a:cs typeface="Calibri"/>
            </a:endParaRPr>
          </a:p>
        </p:txBody>
      </p:sp>
      <p:sp>
        <p:nvSpPr>
          <p:cNvPr id="18" name="Text Placeholder 17">
            <a:extLst>
              <a:ext uri="{FF2B5EF4-FFF2-40B4-BE49-F238E27FC236}">
                <a16:creationId xmlns:a16="http://schemas.microsoft.com/office/drawing/2014/main" id="{8F5C38A9-2C43-3258-E170-8E474D1C66D7}"/>
              </a:ext>
            </a:extLst>
          </p:cNvPr>
          <p:cNvSpPr>
            <a:spLocks noGrp="1"/>
          </p:cNvSpPr>
          <p:nvPr>
            <p:ph type="body" sz="quarter" idx="14"/>
          </p:nvPr>
        </p:nvSpPr>
        <p:spPr>
          <a:xfrm>
            <a:off x="2357870" y="6471407"/>
            <a:ext cx="8018581" cy="361467"/>
          </a:xfrm>
        </p:spPr>
        <p:txBody>
          <a:bodyPr>
            <a:normAutofit/>
          </a:bodyPr>
          <a:lstStyle/>
          <a:p>
            <a:r>
              <a:rPr lang="en-US" sz="1200" dirty="0">
                <a:latin typeface="+mn-lt"/>
              </a:rPr>
              <a:t>Distribution Statement A.  Approved for public release. Distribution is unlimited. DOPSR </a:t>
            </a:r>
            <a:r>
              <a:rPr lang="en-US" sz="1200" dirty="0">
                <a:latin typeface="+mn-lt"/>
                <a:cs typeface="Calibri"/>
              </a:rPr>
              <a:t>Case # 24-T-0964</a:t>
            </a:r>
            <a:endParaRPr lang="en-US" sz="1200" dirty="0">
              <a:solidFill>
                <a:srgbClr val="000000"/>
              </a:solidFill>
              <a:latin typeface="+mn-lt"/>
              <a:cs typeface="Calibri"/>
            </a:endParaRPr>
          </a:p>
        </p:txBody>
      </p:sp>
      <p:grpSp>
        <p:nvGrpSpPr>
          <p:cNvPr id="22" name="Group 21">
            <a:extLst>
              <a:ext uri="{FF2B5EF4-FFF2-40B4-BE49-F238E27FC236}">
                <a16:creationId xmlns:a16="http://schemas.microsoft.com/office/drawing/2014/main" id="{54D3AA62-C482-B1AB-929C-4D4536725DE0}"/>
              </a:ext>
            </a:extLst>
          </p:cNvPr>
          <p:cNvGrpSpPr/>
          <p:nvPr/>
        </p:nvGrpSpPr>
        <p:grpSpPr>
          <a:xfrm>
            <a:off x="113413" y="987113"/>
            <a:ext cx="1485900" cy="5001260"/>
            <a:chOff x="215601" y="1245879"/>
            <a:chExt cx="1485900" cy="5001260"/>
          </a:xfrm>
        </p:grpSpPr>
        <p:sp>
          <p:nvSpPr>
            <p:cNvPr id="7" name="Rectangle: Rounded Corners 6">
              <a:extLst>
                <a:ext uri="{FF2B5EF4-FFF2-40B4-BE49-F238E27FC236}">
                  <a16:creationId xmlns:a16="http://schemas.microsoft.com/office/drawing/2014/main" id="{358C326A-E03D-DFA4-749B-FC4B2F443C9C}"/>
                </a:ext>
              </a:extLst>
            </p:cNvPr>
            <p:cNvSpPr/>
            <p:nvPr/>
          </p:nvSpPr>
          <p:spPr>
            <a:xfrm>
              <a:off x="215601" y="1245879"/>
              <a:ext cx="1485900" cy="741680"/>
            </a:xfrm>
            <a:prstGeom prst="roundRect">
              <a:avLst/>
            </a:prstGeom>
            <a:solidFill>
              <a:schemeClr val="accent1"/>
            </a:solidFill>
            <a:ln w="28575">
              <a:solidFill>
                <a:schemeClr val="bg1"/>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C368FEC-2993-83DD-286F-1F42AF6D714D}"/>
                </a:ext>
              </a:extLst>
            </p:cNvPr>
            <p:cNvSpPr txBox="1"/>
            <p:nvPr/>
          </p:nvSpPr>
          <p:spPr>
            <a:xfrm>
              <a:off x="678667" y="1422645"/>
              <a:ext cx="559769" cy="388147"/>
            </a:xfrm>
            <a:prstGeom prst="rect">
              <a:avLst/>
            </a:prstGeom>
            <a:noFill/>
          </p:spPr>
          <p:txBody>
            <a:bodyPr wrap="none" rtlCol="0">
              <a:spAutoFit/>
            </a:bodyPr>
            <a:lstStyle/>
            <a:p>
              <a:r>
                <a:rPr lang="en-US" sz="2000">
                  <a:solidFill>
                    <a:schemeClr val="bg1"/>
                  </a:solidFill>
                </a:rPr>
                <a:t>DIB</a:t>
              </a:r>
            </a:p>
          </p:txBody>
        </p:sp>
        <p:sp>
          <p:nvSpPr>
            <p:cNvPr id="9" name="Rectangle: Rounded Corners 8">
              <a:extLst>
                <a:ext uri="{FF2B5EF4-FFF2-40B4-BE49-F238E27FC236}">
                  <a16:creationId xmlns:a16="http://schemas.microsoft.com/office/drawing/2014/main" id="{9F36D3A0-2401-60FB-11BC-3AD8F045F28C}"/>
                </a:ext>
              </a:extLst>
            </p:cNvPr>
            <p:cNvSpPr/>
            <p:nvPr/>
          </p:nvSpPr>
          <p:spPr>
            <a:xfrm>
              <a:off x="215601" y="2097795"/>
              <a:ext cx="1485900" cy="741680"/>
            </a:xfrm>
            <a:prstGeom prst="roundRect">
              <a:avLst/>
            </a:prstGeom>
            <a:solidFill>
              <a:schemeClr val="accent1"/>
            </a:solidFill>
            <a:ln w="28575">
              <a:solidFill>
                <a:schemeClr val="bg1"/>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3B0CF9D-6D61-0D36-50E0-0C4DBFE098FB}"/>
                </a:ext>
              </a:extLst>
            </p:cNvPr>
            <p:cNvSpPr txBox="1"/>
            <p:nvPr/>
          </p:nvSpPr>
          <p:spPr>
            <a:xfrm>
              <a:off x="641798" y="2274561"/>
              <a:ext cx="633507" cy="388147"/>
            </a:xfrm>
            <a:prstGeom prst="rect">
              <a:avLst/>
            </a:prstGeom>
            <a:noFill/>
          </p:spPr>
          <p:txBody>
            <a:bodyPr wrap="none" rtlCol="0">
              <a:spAutoFit/>
            </a:bodyPr>
            <a:lstStyle/>
            <a:p>
              <a:r>
                <a:rPr lang="en-US" sz="2000">
                  <a:solidFill>
                    <a:schemeClr val="bg1"/>
                  </a:solidFill>
                </a:rPr>
                <a:t>DoD</a:t>
              </a:r>
            </a:p>
          </p:txBody>
        </p:sp>
        <p:sp>
          <p:nvSpPr>
            <p:cNvPr id="11" name="Rectangle: Rounded Corners 10">
              <a:extLst>
                <a:ext uri="{FF2B5EF4-FFF2-40B4-BE49-F238E27FC236}">
                  <a16:creationId xmlns:a16="http://schemas.microsoft.com/office/drawing/2014/main" id="{F7990B73-2CDF-A483-4259-59DE0078FCC4}"/>
                </a:ext>
              </a:extLst>
            </p:cNvPr>
            <p:cNvSpPr/>
            <p:nvPr/>
          </p:nvSpPr>
          <p:spPr>
            <a:xfrm>
              <a:off x="215601" y="2949711"/>
              <a:ext cx="1485900" cy="741680"/>
            </a:xfrm>
            <a:prstGeom prst="roundRect">
              <a:avLst/>
            </a:prstGeom>
            <a:solidFill>
              <a:schemeClr val="accent1"/>
            </a:solidFill>
            <a:ln w="28575">
              <a:solidFill>
                <a:schemeClr val="bg1"/>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BB82B76-0880-04E8-8871-91196E156496}"/>
                </a:ext>
              </a:extLst>
            </p:cNvPr>
            <p:cNvSpPr txBox="1"/>
            <p:nvPr/>
          </p:nvSpPr>
          <p:spPr>
            <a:xfrm>
              <a:off x="225816" y="3126477"/>
              <a:ext cx="1391728" cy="388147"/>
            </a:xfrm>
            <a:prstGeom prst="rect">
              <a:avLst/>
            </a:prstGeom>
            <a:noFill/>
          </p:spPr>
          <p:txBody>
            <a:bodyPr wrap="none" rtlCol="0">
              <a:spAutoFit/>
            </a:bodyPr>
            <a:lstStyle/>
            <a:p>
              <a:r>
                <a:rPr lang="en-US" sz="2000">
                  <a:solidFill>
                    <a:schemeClr val="bg1"/>
                  </a:solidFill>
                </a:rPr>
                <a:t>OUSD(R&amp;E)</a:t>
              </a:r>
            </a:p>
          </p:txBody>
        </p:sp>
        <p:sp>
          <p:nvSpPr>
            <p:cNvPr id="13" name="Rectangle: Rounded Corners 12">
              <a:extLst>
                <a:ext uri="{FF2B5EF4-FFF2-40B4-BE49-F238E27FC236}">
                  <a16:creationId xmlns:a16="http://schemas.microsoft.com/office/drawing/2014/main" id="{752D0AAB-71E8-7F7C-710C-8F377C26CF25}"/>
                </a:ext>
              </a:extLst>
            </p:cNvPr>
            <p:cNvSpPr/>
            <p:nvPr/>
          </p:nvSpPr>
          <p:spPr>
            <a:xfrm>
              <a:off x="215601" y="3801627"/>
              <a:ext cx="1485900" cy="741680"/>
            </a:xfrm>
            <a:prstGeom prst="roundRect">
              <a:avLst/>
            </a:prstGeom>
            <a:solidFill>
              <a:schemeClr val="accent1"/>
            </a:solidFill>
            <a:ln w="28575">
              <a:solidFill>
                <a:schemeClr val="bg1"/>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97BE93D-1913-0364-6013-77EAE3210DF3}"/>
                </a:ext>
              </a:extLst>
            </p:cNvPr>
            <p:cNvSpPr txBox="1"/>
            <p:nvPr/>
          </p:nvSpPr>
          <p:spPr>
            <a:xfrm>
              <a:off x="582487" y="3978393"/>
              <a:ext cx="752129" cy="388147"/>
            </a:xfrm>
            <a:prstGeom prst="rect">
              <a:avLst/>
            </a:prstGeom>
            <a:noFill/>
          </p:spPr>
          <p:txBody>
            <a:bodyPr wrap="none" rtlCol="0">
              <a:spAutoFit/>
            </a:bodyPr>
            <a:lstStyle/>
            <a:p>
              <a:r>
                <a:rPr lang="en-US" sz="2000">
                  <a:solidFill>
                    <a:schemeClr val="bg1"/>
                  </a:solidFill>
                </a:rPr>
                <a:t>SE&amp;A</a:t>
              </a:r>
            </a:p>
          </p:txBody>
        </p:sp>
        <p:sp>
          <p:nvSpPr>
            <p:cNvPr id="17" name="Rectangle: Rounded Corners 16">
              <a:extLst>
                <a:ext uri="{FF2B5EF4-FFF2-40B4-BE49-F238E27FC236}">
                  <a16:creationId xmlns:a16="http://schemas.microsoft.com/office/drawing/2014/main" id="{A6BA59B2-AADD-556B-9402-54E583A17495}"/>
                </a:ext>
              </a:extLst>
            </p:cNvPr>
            <p:cNvSpPr/>
            <p:nvPr/>
          </p:nvSpPr>
          <p:spPr>
            <a:xfrm>
              <a:off x="215601" y="4653543"/>
              <a:ext cx="1485900" cy="741680"/>
            </a:xfrm>
            <a:prstGeom prst="roundRect">
              <a:avLst/>
            </a:prstGeom>
            <a:solidFill>
              <a:schemeClr val="accent1"/>
            </a:solidFill>
            <a:ln w="28575">
              <a:solidFill>
                <a:schemeClr val="bg1"/>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BABD863-BE94-337C-556C-B3905D2DFFD4}"/>
                </a:ext>
              </a:extLst>
            </p:cNvPr>
            <p:cNvSpPr txBox="1"/>
            <p:nvPr/>
          </p:nvSpPr>
          <p:spPr>
            <a:xfrm>
              <a:off x="468674" y="4830309"/>
              <a:ext cx="979755" cy="388147"/>
            </a:xfrm>
            <a:prstGeom prst="rect">
              <a:avLst/>
            </a:prstGeom>
            <a:noFill/>
          </p:spPr>
          <p:txBody>
            <a:bodyPr wrap="none" rtlCol="0">
              <a:spAutoFit/>
            </a:bodyPr>
            <a:lstStyle/>
            <a:p>
              <a:r>
                <a:rPr lang="en-US" sz="2000">
                  <a:solidFill>
                    <a:schemeClr val="bg1"/>
                  </a:solidFill>
                </a:rPr>
                <a:t>DEM&amp;S</a:t>
              </a:r>
            </a:p>
          </p:txBody>
        </p:sp>
        <p:sp>
          <p:nvSpPr>
            <p:cNvPr id="20" name="Rectangle: Rounded Corners 19">
              <a:extLst>
                <a:ext uri="{FF2B5EF4-FFF2-40B4-BE49-F238E27FC236}">
                  <a16:creationId xmlns:a16="http://schemas.microsoft.com/office/drawing/2014/main" id="{8D2B9133-B97D-3234-DAB8-AD7B1F054EB0}"/>
                </a:ext>
              </a:extLst>
            </p:cNvPr>
            <p:cNvSpPr/>
            <p:nvPr/>
          </p:nvSpPr>
          <p:spPr>
            <a:xfrm>
              <a:off x="215601" y="5505459"/>
              <a:ext cx="1485900" cy="741680"/>
            </a:xfrm>
            <a:prstGeom prst="roundRect">
              <a:avLst/>
            </a:prstGeom>
            <a:solidFill>
              <a:srgbClr val="79B94F"/>
            </a:solidFill>
            <a:ln w="28575">
              <a:solidFill>
                <a:schemeClr val="bg1"/>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568AB67-AF9D-6792-C55C-8116A9BB3F4C}"/>
                </a:ext>
              </a:extLst>
            </p:cNvPr>
            <p:cNvSpPr txBox="1"/>
            <p:nvPr/>
          </p:nvSpPr>
          <p:spPr>
            <a:xfrm>
              <a:off x="314080" y="5682225"/>
              <a:ext cx="1288943" cy="388147"/>
            </a:xfrm>
            <a:prstGeom prst="rect">
              <a:avLst/>
            </a:prstGeom>
            <a:noFill/>
          </p:spPr>
          <p:txBody>
            <a:bodyPr wrap="none" rtlCol="0">
              <a:spAutoFit/>
            </a:bodyPr>
            <a:lstStyle/>
            <a:p>
              <a:r>
                <a:rPr lang="en-US" sz="2000">
                  <a:solidFill>
                    <a:schemeClr val="bg1"/>
                  </a:solidFill>
                </a:rPr>
                <a:t>PERSONAL</a:t>
              </a:r>
            </a:p>
          </p:txBody>
        </p:sp>
      </p:grpSp>
      <p:pic>
        <p:nvPicPr>
          <p:cNvPr id="3" name="Picture 2">
            <a:extLst>
              <a:ext uri="{FF2B5EF4-FFF2-40B4-BE49-F238E27FC236}">
                <a16:creationId xmlns:a16="http://schemas.microsoft.com/office/drawing/2014/main" id="{27EA7EF3-C827-C69B-4C4F-EB835E477E83}"/>
              </a:ext>
            </a:extLst>
          </p:cNvPr>
          <p:cNvPicPr>
            <a:picLocks noChangeAspect="1"/>
          </p:cNvPicPr>
          <p:nvPr/>
        </p:nvPicPr>
        <p:blipFill>
          <a:blip r:embed="rId3"/>
          <a:stretch>
            <a:fillRect/>
          </a:stretch>
        </p:blipFill>
        <p:spPr>
          <a:xfrm>
            <a:off x="1713127" y="987113"/>
            <a:ext cx="10365460" cy="4950825"/>
          </a:xfrm>
          <a:prstGeom prst="rect">
            <a:avLst/>
          </a:prstGeom>
        </p:spPr>
      </p:pic>
    </p:spTree>
    <p:extLst>
      <p:ext uri="{BB962C8B-B14F-4D97-AF65-F5344CB8AC3E}">
        <p14:creationId xmlns:p14="http://schemas.microsoft.com/office/powerpoint/2010/main" val="323470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3938CD-4C57-4965-8C98-A1D932D412E5}"/>
              </a:ext>
            </a:extLst>
          </p:cNvPr>
          <p:cNvSpPr>
            <a:spLocks noGrp="1"/>
          </p:cNvSpPr>
          <p:nvPr>
            <p:ph type="sldNum" sz="quarter" idx="12"/>
          </p:nvPr>
        </p:nvSpPr>
        <p:spPr>
          <a:xfrm>
            <a:off x="10257387" y="6349102"/>
            <a:ext cx="1345608" cy="365125"/>
          </a:xfrm>
        </p:spPr>
        <p:txBody>
          <a:bodyPr/>
          <a:lstStyle/>
          <a:p>
            <a:fld id="{67289055-BB3B-499A-A3A3-E3150FA0171A}" type="slidenum">
              <a:rPr lang="en-US" sz="1600" smtClean="0"/>
              <a:t>48</a:t>
            </a:fld>
            <a:endParaRPr lang="en-US" sz="1600"/>
          </a:p>
        </p:txBody>
      </p:sp>
      <p:sp>
        <p:nvSpPr>
          <p:cNvPr id="4" name="Title 3">
            <a:extLst>
              <a:ext uri="{FF2B5EF4-FFF2-40B4-BE49-F238E27FC236}">
                <a16:creationId xmlns:a16="http://schemas.microsoft.com/office/drawing/2014/main" id="{A04EB366-F071-58F1-4F73-E8B44D1A3D0B}"/>
              </a:ext>
            </a:extLst>
          </p:cNvPr>
          <p:cNvSpPr>
            <a:spLocks noGrp="1"/>
          </p:cNvSpPr>
          <p:nvPr>
            <p:ph type="title"/>
          </p:nvPr>
        </p:nvSpPr>
        <p:spPr>
          <a:xfrm>
            <a:off x="1323797" y="150900"/>
            <a:ext cx="10250444" cy="677002"/>
          </a:xfrm>
        </p:spPr>
        <p:txBody>
          <a:bodyPr/>
          <a:lstStyle/>
          <a:p>
            <a:r>
              <a:rPr lang="en-US">
                <a:latin typeface="Franklin Gothic Medium" panose="020B0603020102020204" pitchFamily="34" charset="0"/>
              </a:rPr>
              <a:t>Change Your Team</a:t>
            </a:r>
          </a:p>
        </p:txBody>
      </p:sp>
      <p:sp>
        <p:nvSpPr>
          <p:cNvPr id="3" name="Rectangle: Rounded Corners 2">
            <a:extLst>
              <a:ext uri="{FF2B5EF4-FFF2-40B4-BE49-F238E27FC236}">
                <a16:creationId xmlns:a16="http://schemas.microsoft.com/office/drawing/2014/main" id="{D94589EF-D591-CF6E-B1CC-2BE45BC36C4D}"/>
              </a:ext>
            </a:extLst>
          </p:cNvPr>
          <p:cNvSpPr/>
          <p:nvPr/>
        </p:nvSpPr>
        <p:spPr>
          <a:xfrm>
            <a:off x="215601" y="1038762"/>
            <a:ext cx="1485900" cy="741680"/>
          </a:xfrm>
          <a:prstGeom prst="roundRect">
            <a:avLst/>
          </a:prstGeom>
          <a:solidFill>
            <a:schemeClr val="accent1"/>
          </a:solidFill>
          <a:ln w="28575">
            <a:solidFill>
              <a:schemeClr val="bg1"/>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9DC236A-11A4-60AC-C5DC-61CFD48E333B}"/>
              </a:ext>
            </a:extLst>
          </p:cNvPr>
          <p:cNvSpPr txBox="1"/>
          <p:nvPr/>
        </p:nvSpPr>
        <p:spPr>
          <a:xfrm>
            <a:off x="678667" y="1215528"/>
            <a:ext cx="559769" cy="388147"/>
          </a:xfrm>
          <a:prstGeom prst="rect">
            <a:avLst/>
          </a:prstGeom>
          <a:noFill/>
        </p:spPr>
        <p:txBody>
          <a:bodyPr wrap="none" rtlCol="0">
            <a:spAutoFit/>
          </a:bodyPr>
          <a:lstStyle/>
          <a:p>
            <a:r>
              <a:rPr lang="en-US" sz="2000">
                <a:solidFill>
                  <a:schemeClr val="bg1"/>
                </a:solidFill>
              </a:rPr>
              <a:t>DIB</a:t>
            </a:r>
          </a:p>
        </p:txBody>
      </p:sp>
      <p:sp>
        <p:nvSpPr>
          <p:cNvPr id="6" name="Rectangle: Rounded Corners 5">
            <a:extLst>
              <a:ext uri="{FF2B5EF4-FFF2-40B4-BE49-F238E27FC236}">
                <a16:creationId xmlns:a16="http://schemas.microsoft.com/office/drawing/2014/main" id="{221F497D-1E8E-1AFC-8A18-DE78A9B8DFD2}"/>
              </a:ext>
            </a:extLst>
          </p:cNvPr>
          <p:cNvSpPr/>
          <p:nvPr/>
        </p:nvSpPr>
        <p:spPr>
          <a:xfrm>
            <a:off x="215601" y="1890678"/>
            <a:ext cx="1485900" cy="741680"/>
          </a:xfrm>
          <a:prstGeom prst="roundRect">
            <a:avLst/>
          </a:prstGeom>
          <a:solidFill>
            <a:schemeClr val="accent1"/>
          </a:solidFill>
          <a:ln w="28575">
            <a:solidFill>
              <a:schemeClr val="bg1"/>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44585E6-3FF9-54C1-6981-D258535ED582}"/>
              </a:ext>
            </a:extLst>
          </p:cNvPr>
          <p:cNvSpPr txBox="1"/>
          <p:nvPr/>
        </p:nvSpPr>
        <p:spPr>
          <a:xfrm>
            <a:off x="641798" y="2067444"/>
            <a:ext cx="633507" cy="388147"/>
          </a:xfrm>
          <a:prstGeom prst="rect">
            <a:avLst/>
          </a:prstGeom>
          <a:noFill/>
        </p:spPr>
        <p:txBody>
          <a:bodyPr wrap="none" rtlCol="0">
            <a:spAutoFit/>
          </a:bodyPr>
          <a:lstStyle/>
          <a:p>
            <a:r>
              <a:rPr lang="en-US" sz="2000">
                <a:solidFill>
                  <a:schemeClr val="bg1"/>
                </a:solidFill>
              </a:rPr>
              <a:t>DoD</a:t>
            </a:r>
          </a:p>
        </p:txBody>
      </p:sp>
      <p:sp>
        <p:nvSpPr>
          <p:cNvPr id="12" name="Rectangle: Rounded Corners 11">
            <a:extLst>
              <a:ext uri="{FF2B5EF4-FFF2-40B4-BE49-F238E27FC236}">
                <a16:creationId xmlns:a16="http://schemas.microsoft.com/office/drawing/2014/main" id="{1F02F76E-D801-6A2B-3AD1-E8668FC2FD0A}"/>
              </a:ext>
            </a:extLst>
          </p:cNvPr>
          <p:cNvSpPr/>
          <p:nvPr/>
        </p:nvSpPr>
        <p:spPr>
          <a:xfrm>
            <a:off x="215601" y="2742594"/>
            <a:ext cx="1485900" cy="741680"/>
          </a:xfrm>
          <a:prstGeom prst="roundRect">
            <a:avLst/>
          </a:prstGeom>
          <a:solidFill>
            <a:schemeClr val="accent1"/>
          </a:solidFill>
          <a:ln w="28575">
            <a:solidFill>
              <a:schemeClr val="bg1"/>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F1CDE80-17F1-97BB-3BF2-26EBC71CC123}"/>
              </a:ext>
            </a:extLst>
          </p:cNvPr>
          <p:cNvSpPr txBox="1"/>
          <p:nvPr/>
        </p:nvSpPr>
        <p:spPr>
          <a:xfrm>
            <a:off x="262687" y="2919360"/>
            <a:ext cx="1391728" cy="388147"/>
          </a:xfrm>
          <a:prstGeom prst="rect">
            <a:avLst/>
          </a:prstGeom>
          <a:noFill/>
        </p:spPr>
        <p:txBody>
          <a:bodyPr wrap="none" rtlCol="0">
            <a:spAutoFit/>
          </a:bodyPr>
          <a:lstStyle/>
          <a:p>
            <a:r>
              <a:rPr lang="en-US" sz="2000">
                <a:solidFill>
                  <a:schemeClr val="bg1"/>
                </a:solidFill>
              </a:rPr>
              <a:t>OUSD(R&amp;E)</a:t>
            </a:r>
          </a:p>
        </p:txBody>
      </p:sp>
      <p:sp>
        <p:nvSpPr>
          <p:cNvPr id="15" name="Rectangle: Rounded Corners 14">
            <a:extLst>
              <a:ext uri="{FF2B5EF4-FFF2-40B4-BE49-F238E27FC236}">
                <a16:creationId xmlns:a16="http://schemas.microsoft.com/office/drawing/2014/main" id="{912745DA-C31C-7842-ED7B-420C781150E1}"/>
              </a:ext>
            </a:extLst>
          </p:cNvPr>
          <p:cNvSpPr/>
          <p:nvPr/>
        </p:nvSpPr>
        <p:spPr>
          <a:xfrm>
            <a:off x="215601" y="3594510"/>
            <a:ext cx="1485900" cy="741680"/>
          </a:xfrm>
          <a:prstGeom prst="roundRect">
            <a:avLst/>
          </a:prstGeom>
          <a:solidFill>
            <a:schemeClr val="accent1"/>
          </a:solidFill>
          <a:ln w="28575">
            <a:solidFill>
              <a:schemeClr val="bg1"/>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35EE849-CE66-8F73-4CC3-2BA6596F1F32}"/>
              </a:ext>
            </a:extLst>
          </p:cNvPr>
          <p:cNvSpPr txBox="1"/>
          <p:nvPr/>
        </p:nvSpPr>
        <p:spPr>
          <a:xfrm>
            <a:off x="582487" y="3771276"/>
            <a:ext cx="752129" cy="388147"/>
          </a:xfrm>
          <a:prstGeom prst="rect">
            <a:avLst/>
          </a:prstGeom>
          <a:noFill/>
        </p:spPr>
        <p:txBody>
          <a:bodyPr wrap="none" rtlCol="0">
            <a:spAutoFit/>
          </a:bodyPr>
          <a:lstStyle/>
          <a:p>
            <a:r>
              <a:rPr lang="en-US" sz="2000">
                <a:solidFill>
                  <a:schemeClr val="bg1"/>
                </a:solidFill>
              </a:rPr>
              <a:t>SE&amp;A</a:t>
            </a:r>
          </a:p>
        </p:txBody>
      </p:sp>
      <p:sp>
        <p:nvSpPr>
          <p:cNvPr id="17" name="Rectangle: Rounded Corners 16">
            <a:extLst>
              <a:ext uri="{FF2B5EF4-FFF2-40B4-BE49-F238E27FC236}">
                <a16:creationId xmlns:a16="http://schemas.microsoft.com/office/drawing/2014/main" id="{FC02A33C-3E77-27C3-2F32-E03C926A33DF}"/>
              </a:ext>
            </a:extLst>
          </p:cNvPr>
          <p:cNvSpPr/>
          <p:nvPr/>
        </p:nvSpPr>
        <p:spPr>
          <a:xfrm>
            <a:off x="215601" y="4446426"/>
            <a:ext cx="1485900" cy="741680"/>
          </a:xfrm>
          <a:prstGeom prst="roundRect">
            <a:avLst/>
          </a:prstGeom>
          <a:solidFill>
            <a:schemeClr val="accent6"/>
          </a:solidFill>
          <a:ln w="28575">
            <a:solidFill>
              <a:schemeClr val="bg1"/>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5ECABA7-58AE-1D4D-9ED1-E341DCD481D3}"/>
              </a:ext>
            </a:extLst>
          </p:cNvPr>
          <p:cNvSpPr txBox="1"/>
          <p:nvPr/>
        </p:nvSpPr>
        <p:spPr>
          <a:xfrm>
            <a:off x="468674" y="4623192"/>
            <a:ext cx="979755" cy="388147"/>
          </a:xfrm>
          <a:prstGeom prst="rect">
            <a:avLst/>
          </a:prstGeom>
          <a:noFill/>
        </p:spPr>
        <p:txBody>
          <a:bodyPr wrap="none" rtlCol="0">
            <a:spAutoFit/>
          </a:bodyPr>
          <a:lstStyle/>
          <a:p>
            <a:r>
              <a:rPr lang="en-US" sz="2000">
                <a:solidFill>
                  <a:schemeClr val="bg1"/>
                </a:solidFill>
              </a:rPr>
              <a:t>DEM&amp;S</a:t>
            </a:r>
          </a:p>
        </p:txBody>
      </p:sp>
      <p:sp>
        <p:nvSpPr>
          <p:cNvPr id="19" name="Rectangle: Rounded Corners 18">
            <a:extLst>
              <a:ext uri="{FF2B5EF4-FFF2-40B4-BE49-F238E27FC236}">
                <a16:creationId xmlns:a16="http://schemas.microsoft.com/office/drawing/2014/main" id="{67E66ABE-A875-E845-0664-4456CE692E6E}"/>
              </a:ext>
            </a:extLst>
          </p:cNvPr>
          <p:cNvSpPr/>
          <p:nvPr/>
        </p:nvSpPr>
        <p:spPr>
          <a:xfrm>
            <a:off x="215601" y="5298342"/>
            <a:ext cx="1485900" cy="741680"/>
          </a:xfrm>
          <a:prstGeom prst="roundRect">
            <a:avLst/>
          </a:prstGeom>
          <a:solidFill>
            <a:schemeClr val="accent1"/>
          </a:solidFill>
          <a:ln w="28575">
            <a:solidFill>
              <a:schemeClr val="bg1"/>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7A7C546-90FF-CFFA-D7E8-A2D23F100395}"/>
              </a:ext>
            </a:extLst>
          </p:cNvPr>
          <p:cNvSpPr txBox="1"/>
          <p:nvPr/>
        </p:nvSpPr>
        <p:spPr>
          <a:xfrm>
            <a:off x="314080" y="5475108"/>
            <a:ext cx="1288943" cy="388147"/>
          </a:xfrm>
          <a:prstGeom prst="rect">
            <a:avLst/>
          </a:prstGeom>
          <a:noFill/>
        </p:spPr>
        <p:txBody>
          <a:bodyPr wrap="none" rtlCol="0">
            <a:spAutoFit/>
          </a:bodyPr>
          <a:lstStyle/>
          <a:p>
            <a:r>
              <a:rPr lang="en-US" sz="2000">
                <a:solidFill>
                  <a:schemeClr val="bg1"/>
                </a:solidFill>
              </a:rPr>
              <a:t>PERSONAL</a:t>
            </a:r>
          </a:p>
        </p:txBody>
      </p:sp>
      <p:pic>
        <p:nvPicPr>
          <p:cNvPr id="27" name="Picture 26">
            <a:extLst>
              <a:ext uri="{FF2B5EF4-FFF2-40B4-BE49-F238E27FC236}">
                <a16:creationId xmlns:a16="http://schemas.microsoft.com/office/drawing/2014/main" id="{6EFA28F8-11B6-C915-95A6-C0AB787E95E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27310" y="987066"/>
            <a:ext cx="5142887" cy="5140745"/>
          </a:xfrm>
          <a:prstGeom prst="rect">
            <a:avLst/>
          </a:prstGeom>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3A3EFAB1-422A-E44F-EAFA-C1BD05492D81}"/>
              </a:ext>
            </a:extLst>
          </p:cNvPr>
          <p:cNvPicPr>
            <a:picLocks noChangeAspect="1"/>
          </p:cNvPicPr>
          <p:nvPr/>
        </p:nvPicPr>
        <p:blipFill>
          <a:blip r:embed="rId4"/>
          <a:stretch>
            <a:fillRect/>
          </a:stretch>
        </p:blipFill>
        <p:spPr>
          <a:xfrm>
            <a:off x="4571688" y="1914114"/>
            <a:ext cx="438701" cy="438701"/>
          </a:xfrm>
          <a:prstGeom prst="rect">
            <a:avLst/>
          </a:prstGeom>
          <a:effectLst>
            <a:outerShdw blurRad="50800" dist="38100" dir="2700000" algn="tl" rotWithShape="0">
              <a:prstClr val="black">
                <a:alpha val="40000"/>
              </a:prstClr>
            </a:outerShdw>
          </a:effectLst>
        </p:spPr>
      </p:pic>
      <p:sp>
        <p:nvSpPr>
          <p:cNvPr id="29" name="TextBox 28">
            <a:extLst>
              <a:ext uri="{FF2B5EF4-FFF2-40B4-BE49-F238E27FC236}">
                <a16:creationId xmlns:a16="http://schemas.microsoft.com/office/drawing/2014/main" id="{E5FDB92C-D050-C960-899A-9BBCF4564B44}"/>
              </a:ext>
            </a:extLst>
          </p:cNvPr>
          <p:cNvSpPr txBox="1"/>
          <p:nvPr/>
        </p:nvSpPr>
        <p:spPr>
          <a:xfrm>
            <a:off x="4365713" y="2368556"/>
            <a:ext cx="901501" cy="360099"/>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Email Free Fridays </a:t>
            </a:r>
          </a:p>
        </p:txBody>
      </p:sp>
      <p:grpSp>
        <p:nvGrpSpPr>
          <p:cNvPr id="30" name="Group 29">
            <a:extLst>
              <a:ext uri="{FF2B5EF4-FFF2-40B4-BE49-F238E27FC236}">
                <a16:creationId xmlns:a16="http://schemas.microsoft.com/office/drawing/2014/main" id="{C5804E91-0820-672D-2145-3CBEE56C32AC}"/>
              </a:ext>
            </a:extLst>
          </p:cNvPr>
          <p:cNvGrpSpPr/>
          <p:nvPr/>
        </p:nvGrpSpPr>
        <p:grpSpPr>
          <a:xfrm>
            <a:off x="5487957" y="1202307"/>
            <a:ext cx="689555" cy="458614"/>
            <a:chOff x="5888007" y="1743075"/>
            <a:chExt cx="689555" cy="458614"/>
          </a:xfrm>
        </p:grpSpPr>
        <p:pic>
          <p:nvPicPr>
            <p:cNvPr id="31" name="Picture 30">
              <a:extLst>
                <a:ext uri="{FF2B5EF4-FFF2-40B4-BE49-F238E27FC236}">
                  <a16:creationId xmlns:a16="http://schemas.microsoft.com/office/drawing/2014/main" id="{8F22D17C-2AAD-D269-1266-95E835743C71}"/>
                </a:ext>
              </a:extLst>
            </p:cNvPr>
            <p:cNvPicPr>
              <a:picLocks noChangeAspect="1"/>
            </p:cNvPicPr>
            <p:nvPr/>
          </p:nvPicPr>
          <p:blipFill>
            <a:blip r:embed="rId5"/>
            <a:stretch>
              <a:fillRect/>
            </a:stretch>
          </p:blipFill>
          <p:spPr>
            <a:xfrm>
              <a:off x="5888007" y="1743075"/>
              <a:ext cx="689555" cy="458614"/>
            </a:xfrm>
            <a:prstGeom prst="rect">
              <a:avLst/>
            </a:prstGeom>
            <a:effectLst>
              <a:outerShdw blurRad="50800" dist="38100" dir="2700000" algn="tl" rotWithShape="0">
                <a:prstClr val="black">
                  <a:alpha val="40000"/>
                </a:prstClr>
              </a:outerShdw>
            </a:effectLst>
          </p:spPr>
        </p:pic>
        <p:pic>
          <p:nvPicPr>
            <p:cNvPr id="32" name="Picture 31">
              <a:extLst>
                <a:ext uri="{FF2B5EF4-FFF2-40B4-BE49-F238E27FC236}">
                  <a16:creationId xmlns:a16="http://schemas.microsoft.com/office/drawing/2014/main" id="{4A937A72-9BD2-7ACF-397A-61744A7C65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0874" y="1771650"/>
              <a:ext cx="378654" cy="377864"/>
            </a:xfrm>
            <a:prstGeom prst="rect">
              <a:avLst/>
            </a:prstGeom>
          </p:spPr>
        </p:pic>
      </p:grpSp>
      <p:sp>
        <p:nvSpPr>
          <p:cNvPr id="33" name="TextBox 32">
            <a:extLst>
              <a:ext uri="{FF2B5EF4-FFF2-40B4-BE49-F238E27FC236}">
                <a16:creationId xmlns:a16="http://schemas.microsoft.com/office/drawing/2014/main" id="{31211784-AE19-3C14-4F40-6A9D9347F5C6}"/>
              </a:ext>
            </a:extLst>
          </p:cNvPr>
          <p:cNvSpPr txBox="1"/>
          <p:nvPr/>
        </p:nvSpPr>
        <p:spPr>
          <a:xfrm>
            <a:off x="5430718" y="1710112"/>
            <a:ext cx="817986" cy="36009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Task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Trackers</a:t>
            </a:r>
          </a:p>
        </p:txBody>
      </p:sp>
      <p:pic>
        <p:nvPicPr>
          <p:cNvPr id="34" name="Picture 33">
            <a:extLst>
              <a:ext uri="{FF2B5EF4-FFF2-40B4-BE49-F238E27FC236}">
                <a16:creationId xmlns:a16="http://schemas.microsoft.com/office/drawing/2014/main" id="{E7DB59D2-5DDD-22C1-24EC-7350E6630AB9}"/>
              </a:ext>
            </a:extLst>
          </p:cNvPr>
          <p:cNvPicPr>
            <a:picLocks noChangeAspect="1"/>
          </p:cNvPicPr>
          <p:nvPr/>
        </p:nvPicPr>
        <p:blipFill>
          <a:blip r:embed="rId7"/>
          <a:stretch>
            <a:fillRect/>
          </a:stretch>
        </p:blipFill>
        <p:spPr>
          <a:xfrm>
            <a:off x="3954146" y="3085106"/>
            <a:ext cx="383540" cy="383540"/>
          </a:xfrm>
          <a:prstGeom prst="rect">
            <a:avLst/>
          </a:prstGeom>
          <a:effectLst>
            <a:outerShdw blurRad="50800" dist="38100" dir="2700000" algn="tl" rotWithShape="0">
              <a:prstClr val="black">
                <a:alpha val="40000"/>
              </a:prstClr>
            </a:outerShdw>
          </a:effectLst>
        </p:spPr>
      </p:pic>
      <p:pic>
        <p:nvPicPr>
          <p:cNvPr id="35" name="Picture 34">
            <a:extLst>
              <a:ext uri="{FF2B5EF4-FFF2-40B4-BE49-F238E27FC236}">
                <a16:creationId xmlns:a16="http://schemas.microsoft.com/office/drawing/2014/main" id="{B24C79B5-17C7-16C7-6060-6284DA1FD091}"/>
              </a:ext>
            </a:extLst>
          </p:cNvPr>
          <p:cNvPicPr>
            <a:picLocks noChangeAspect="1"/>
          </p:cNvPicPr>
          <p:nvPr/>
        </p:nvPicPr>
        <p:blipFill rotWithShape="1">
          <a:blip r:embed="rId8"/>
          <a:srcRect l="13103" t="9681" r="15883" b="6590"/>
          <a:stretch/>
        </p:blipFill>
        <p:spPr>
          <a:xfrm>
            <a:off x="4340089" y="3339854"/>
            <a:ext cx="559144" cy="494734"/>
          </a:xfrm>
          <a:prstGeom prst="rect">
            <a:avLst/>
          </a:prstGeom>
          <a:effectLst/>
        </p:spPr>
      </p:pic>
      <p:pic>
        <p:nvPicPr>
          <p:cNvPr id="36" name="Picture 35">
            <a:extLst>
              <a:ext uri="{FF2B5EF4-FFF2-40B4-BE49-F238E27FC236}">
                <a16:creationId xmlns:a16="http://schemas.microsoft.com/office/drawing/2014/main" id="{5289D35B-EF7E-3A1D-D587-55BF09D70F6D}"/>
              </a:ext>
            </a:extLst>
          </p:cNvPr>
          <p:cNvPicPr>
            <a:picLocks noChangeAspect="1"/>
          </p:cNvPicPr>
          <p:nvPr/>
        </p:nvPicPr>
        <p:blipFill>
          <a:blip r:embed="rId9"/>
          <a:stretch>
            <a:fillRect/>
          </a:stretch>
        </p:blipFill>
        <p:spPr>
          <a:xfrm>
            <a:off x="7026192" y="1287949"/>
            <a:ext cx="350958" cy="350958"/>
          </a:xfrm>
          <a:prstGeom prst="rect">
            <a:avLst/>
          </a:prstGeom>
          <a:effectLst>
            <a:outerShdw blurRad="50800" dist="38100" dir="2700000" algn="tl" rotWithShape="0">
              <a:prstClr val="black">
                <a:alpha val="40000"/>
              </a:prstClr>
            </a:outerShdw>
          </a:effectLst>
        </p:spPr>
      </p:pic>
      <p:sp>
        <p:nvSpPr>
          <p:cNvPr id="37" name="TextBox 36">
            <a:extLst>
              <a:ext uri="{FF2B5EF4-FFF2-40B4-BE49-F238E27FC236}">
                <a16:creationId xmlns:a16="http://schemas.microsoft.com/office/drawing/2014/main" id="{1266FE8E-07CD-D702-0EF1-B2650DE2A506}"/>
              </a:ext>
            </a:extLst>
          </p:cNvPr>
          <p:cNvSpPr txBox="1"/>
          <p:nvPr/>
        </p:nvSpPr>
        <p:spPr>
          <a:xfrm>
            <a:off x="7813780" y="3651619"/>
            <a:ext cx="987319" cy="18004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Arial"/>
              </a:rPr>
              <a:t>Fireside Chats</a:t>
            </a: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38" name="TextBox 37">
            <a:extLst>
              <a:ext uri="{FF2B5EF4-FFF2-40B4-BE49-F238E27FC236}">
                <a16:creationId xmlns:a16="http://schemas.microsoft.com/office/drawing/2014/main" id="{81D4CB70-BBA4-CA8D-A4CE-47789B5454A1}"/>
              </a:ext>
            </a:extLst>
          </p:cNvPr>
          <p:cNvSpPr txBox="1"/>
          <p:nvPr/>
        </p:nvSpPr>
        <p:spPr>
          <a:xfrm>
            <a:off x="6574140" y="5445018"/>
            <a:ext cx="971719" cy="36009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mn-cs"/>
              </a:rPr>
              <a:t>Knowledge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mn-cs"/>
              </a:rPr>
              <a:t>Cafés</a:t>
            </a:r>
          </a:p>
        </p:txBody>
      </p:sp>
      <p:sp>
        <p:nvSpPr>
          <p:cNvPr id="40" name="TextBox 39">
            <a:extLst>
              <a:ext uri="{FF2B5EF4-FFF2-40B4-BE49-F238E27FC236}">
                <a16:creationId xmlns:a16="http://schemas.microsoft.com/office/drawing/2014/main" id="{037557D7-84BC-4121-31AA-9037577E7E49}"/>
              </a:ext>
            </a:extLst>
          </p:cNvPr>
          <p:cNvSpPr txBox="1"/>
          <p:nvPr/>
        </p:nvSpPr>
        <p:spPr>
          <a:xfrm>
            <a:off x="6573787" y="1749453"/>
            <a:ext cx="665260" cy="36009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Arial"/>
              </a:rPr>
              <a:t>Social Media </a:t>
            </a:r>
          </a:p>
        </p:txBody>
      </p:sp>
      <p:pic>
        <p:nvPicPr>
          <p:cNvPr id="41" name="Picture 40">
            <a:extLst>
              <a:ext uri="{FF2B5EF4-FFF2-40B4-BE49-F238E27FC236}">
                <a16:creationId xmlns:a16="http://schemas.microsoft.com/office/drawing/2014/main" id="{E2D21FBD-41D8-77A8-4BD6-FC5C701F6F7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38819" y1="30508" x2="38819" y2="30508"/>
                        <a14:foregroundMark x1="39873" y1="30169" x2="59072" y2="70847"/>
                        <a14:foregroundMark x1="59916" y1="31864" x2="59916" y2="31864"/>
                        <a14:foregroundMark x1="65612" y1="26102" x2="46203" y2="18644"/>
                        <a14:foregroundMark x1="46203" y1="18644" x2="35443" y2="20000"/>
                        <a14:foregroundMark x1="35443" y1="20000" x2="33544" y2="43051"/>
                        <a14:foregroundMark x1="33544" y1="43051" x2="36920" y2="67458"/>
                        <a14:foregroundMark x1="36920" y1="67458" x2="46414" y2="76610"/>
                        <a14:foregroundMark x1="46414" y1="76610" x2="59916" y2="75593"/>
                        <a14:foregroundMark x1="59916" y1="75593" x2="64557" y2="57288"/>
                        <a14:foregroundMark x1="64557" y1="57288" x2="64768" y2="35593"/>
                        <a14:foregroundMark x1="64768" y1="35593" x2="62447" y2="23390"/>
                        <a14:foregroundMark x1="48945" y1="31525" x2="36920" y2="27797"/>
                        <a14:foregroundMark x1="36920" y1="27797" x2="34810" y2="67458"/>
                        <a14:foregroundMark x1="34810" y1="67458" x2="51688" y2="78644"/>
                        <a14:foregroundMark x1="51688" y1="78644" x2="69620" y2="76271"/>
                        <a14:foregroundMark x1="69620" y1="76271" x2="59283" y2="33559"/>
                        <a14:foregroundMark x1="59283" y1="33559" x2="46414" y2="24068"/>
                        <a14:foregroundMark x1="46414" y1="24068" x2="39873" y2="27119"/>
                        <a14:foregroundMark x1="46203" y1="31864" x2="52743" y2="47458"/>
                        <a14:foregroundMark x1="52743" y1="47458" x2="62025" y2="32542"/>
                        <a14:foregroundMark x1="62025" y1="32542" x2="39873" y2="67458"/>
                        <a14:foregroundMark x1="39873" y1="67458" x2="45781" y2="51864"/>
                        <a14:foregroundMark x1="45781" y1="51864" x2="41350" y2="33559"/>
                        <a14:foregroundMark x1="41350" y1="33559" x2="56540" y2="63390"/>
                        <a14:foregroundMark x1="55063" y1="53559" x2="54852" y2="71525"/>
                        <a14:foregroundMark x1="54852" y1="71525" x2="61181" y2="69153"/>
                        <a14:foregroundMark x1="34810" y1="69153" x2="37764" y2="73559"/>
                      </a14:backgroundRemoval>
                    </a14:imgEffect>
                  </a14:imgLayer>
                </a14:imgProps>
              </a:ext>
            </a:extLst>
          </a:blip>
          <a:srcRect l="22984" t="8188" r="23345" b="8814"/>
          <a:stretch/>
        </p:blipFill>
        <p:spPr>
          <a:xfrm>
            <a:off x="6645717" y="1176060"/>
            <a:ext cx="364654" cy="350959"/>
          </a:xfrm>
          <a:prstGeom prst="rect">
            <a:avLst/>
          </a:prstGeom>
          <a:effectLst>
            <a:outerShdw blurRad="50800" dist="38100" dir="2700000" algn="tl" rotWithShape="0">
              <a:prstClr val="black">
                <a:alpha val="40000"/>
              </a:prstClr>
            </a:outerShdw>
          </a:effectLst>
        </p:spPr>
      </p:pic>
      <p:pic>
        <p:nvPicPr>
          <p:cNvPr id="42" name="Picture 41">
            <a:extLst>
              <a:ext uri="{FF2B5EF4-FFF2-40B4-BE49-F238E27FC236}">
                <a16:creationId xmlns:a16="http://schemas.microsoft.com/office/drawing/2014/main" id="{E2A0F130-9F2F-9F89-8CFF-6923408B2BEF}"/>
              </a:ext>
            </a:extLst>
          </p:cNvPr>
          <p:cNvPicPr>
            <a:picLocks noChangeAspect="1"/>
          </p:cNvPicPr>
          <p:nvPr/>
        </p:nvPicPr>
        <p:blipFill rotWithShape="1">
          <a:blip r:embed="rId12"/>
          <a:srcRect l="20202" t="18971" r="16827" b="17446"/>
          <a:stretch/>
        </p:blipFill>
        <p:spPr>
          <a:xfrm>
            <a:off x="7702987" y="1922712"/>
            <a:ext cx="567855" cy="573366"/>
          </a:xfrm>
          <a:prstGeom prst="rect">
            <a:avLst/>
          </a:prstGeom>
          <a:effectLst>
            <a:softEdge rad="0"/>
          </a:effectLst>
        </p:spPr>
      </p:pic>
      <p:sp>
        <p:nvSpPr>
          <p:cNvPr id="43" name="TextBox 42">
            <a:extLst>
              <a:ext uri="{FF2B5EF4-FFF2-40B4-BE49-F238E27FC236}">
                <a16:creationId xmlns:a16="http://schemas.microsoft.com/office/drawing/2014/main" id="{8431A03C-E655-5418-E8D1-D52E4E79E946}"/>
              </a:ext>
            </a:extLst>
          </p:cNvPr>
          <p:cNvSpPr txBox="1"/>
          <p:nvPr/>
        </p:nvSpPr>
        <p:spPr>
          <a:xfrm>
            <a:off x="7595804" y="2468511"/>
            <a:ext cx="652846" cy="18004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Teams </a:t>
            </a:r>
          </a:p>
        </p:txBody>
      </p:sp>
      <p:pic>
        <p:nvPicPr>
          <p:cNvPr id="44" name="Picture 43">
            <a:extLst>
              <a:ext uri="{FF2B5EF4-FFF2-40B4-BE49-F238E27FC236}">
                <a16:creationId xmlns:a16="http://schemas.microsoft.com/office/drawing/2014/main" id="{719CFC05-24EE-9922-F6ED-FFB6E689BE9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68231" y="3018055"/>
            <a:ext cx="524496" cy="617115"/>
          </a:xfrm>
          <a:prstGeom prst="rect">
            <a:avLst/>
          </a:prstGeom>
        </p:spPr>
      </p:pic>
      <p:sp>
        <p:nvSpPr>
          <p:cNvPr id="45" name="TextBox 44">
            <a:extLst>
              <a:ext uri="{FF2B5EF4-FFF2-40B4-BE49-F238E27FC236}">
                <a16:creationId xmlns:a16="http://schemas.microsoft.com/office/drawing/2014/main" id="{B4DAD894-B957-3DE9-2F9A-3497E160DE30}"/>
              </a:ext>
            </a:extLst>
          </p:cNvPr>
          <p:cNvSpPr txBox="1"/>
          <p:nvPr/>
        </p:nvSpPr>
        <p:spPr>
          <a:xfrm>
            <a:off x="5274841" y="5549065"/>
            <a:ext cx="969749" cy="18004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Book Club</a:t>
            </a:r>
          </a:p>
        </p:txBody>
      </p:sp>
      <p:pic>
        <p:nvPicPr>
          <p:cNvPr id="46" name="Picture 45">
            <a:extLst>
              <a:ext uri="{FF2B5EF4-FFF2-40B4-BE49-F238E27FC236}">
                <a16:creationId xmlns:a16="http://schemas.microsoft.com/office/drawing/2014/main" id="{73C243AE-58EF-3E72-3A1F-0E2E043F7AA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29158" y="5184412"/>
            <a:ext cx="809718" cy="304180"/>
          </a:xfrm>
          <a:prstGeom prst="rect">
            <a:avLst/>
          </a:prstGeom>
        </p:spPr>
      </p:pic>
      <p:pic>
        <p:nvPicPr>
          <p:cNvPr id="47" name="Picture 46">
            <a:extLst>
              <a:ext uri="{FF2B5EF4-FFF2-40B4-BE49-F238E27FC236}">
                <a16:creationId xmlns:a16="http://schemas.microsoft.com/office/drawing/2014/main" id="{BB8DC4EC-28E9-D2E5-6DEE-3F9AB0CC479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39500" y="4612180"/>
            <a:ext cx="550920" cy="808068"/>
          </a:xfrm>
          <a:prstGeom prst="rect">
            <a:avLst/>
          </a:prstGeom>
        </p:spPr>
      </p:pic>
      <p:sp>
        <p:nvSpPr>
          <p:cNvPr id="50" name="Oval 49">
            <a:extLst>
              <a:ext uri="{FF2B5EF4-FFF2-40B4-BE49-F238E27FC236}">
                <a16:creationId xmlns:a16="http://schemas.microsoft.com/office/drawing/2014/main" id="{A1324449-DB9B-C25D-25EB-58C4FC92077B}"/>
              </a:ext>
            </a:extLst>
          </p:cNvPr>
          <p:cNvSpPr/>
          <p:nvPr/>
        </p:nvSpPr>
        <p:spPr>
          <a:xfrm>
            <a:off x="5330825" y="2481832"/>
            <a:ext cx="2181225" cy="2181225"/>
          </a:xfrm>
          <a:prstGeom prst="ellipse">
            <a:avLst/>
          </a:prstGeom>
          <a:solidFill>
            <a:schemeClr val="bg1"/>
          </a:solidFill>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Picture 50">
            <a:extLst>
              <a:ext uri="{FF2B5EF4-FFF2-40B4-BE49-F238E27FC236}">
                <a16:creationId xmlns:a16="http://schemas.microsoft.com/office/drawing/2014/main" id="{7679460E-7D4F-2313-2E04-D5D064C81B2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72101" y="2547753"/>
            <a:ext cx="2070100" cy="1989498"/>
          </a:xfrm>
          <a:prstGeom prst="rect">
            <a:avLst/>
          </a:prstGeom>
        </p:spPr>
      </p:pic>
      <p:sp>
        <p:nvSpPr>
          <p:cNvPr id="52" name="Rectangle: Rounded Corners 29">
            <a:extLst>
              <a:ext uri="{FF2B5EF4-FFF2-40B4-BE49-F238E27FC236}">
                <a16:creationId xmlns:a16="http://schemas.microsoft.com/office/drawing/2014/main" id="{E5F773D8-2653-6990-4211-9394E4D4E5E3}"/>
              </a:ext>
            </a:extLst>
          </p:cNvPr>
          <p:cNvSpPr/>
          <p:nvPr/>
        </p:nvSpPr>
        <p:spPr>
          <a:xfrm>
            <a:off x="5333999" y="3250183"/>
            <a:ext cx="2185987" cy="571500"/>
          </a:xfrm>
          <a:prstGeom prst="roundRect">
            <a:avLst>
              <a:gd name="adj" fmla="val 35833"/>
            </a:avLst>
          </a:prstGeom>
          <a:solidFill>
            <a:srgbClr val="FFFFFF">
              <a:alpha val="7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6F23B2D4-A763-183C-AA4E-2B103F53F7A4}"/>
              </a:ext>
            </a:extLst>
          </p:cNvPr>
          <p:cNvSpPr txBox="1"/>
          <p:nvPr/>
        </p:nvSpPr>
        <p:spPr>
          <a:xfrm>
            <a:off x="5725518" y="3274323"/>
            <a:ext cx="1402948"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2060"/>
                </a:solidFill>
                <a:effectLst/>
                <a:uLnTx/>
                <a:uFillTx/>
                <a:latin typeface="Calibri" panose="020F0502020204030204"/>
                <a:ea typeface="+mn-ea"/>
                <a:cs typeface="+mn-cs"/>
              </a:rPr>
              <a:t>DEM&amp;S</a:t>
            </a:r>
          </a:p>
        </p:txBody>
      </p:sp>
      <p:sp>
        <p:nvSpPr>
          <p:cNvPr id="9" name="Text Placeholder 5">
            <a:extLst>
              <a:ext uri="{FF2B5EF4-FFF2-40B4-BE49-F238E27FC236}">
                <a16:creationId xmlns:a16="http://schemas.microsoft.com/office/drawing/2014/main" id="{C8788468-D937-D789-BD14-9F00513CB128}"/>
              </a:ext>
            </a:extLst>
          </p:cNvPr>
          <p:cNvSpPr>
            <a:spLocks noGrp="1"/>
          </p:cNvSpPr>
          <p:nvPr>
            <p:ph type="body" sz="quarter" idx="14"/>
          </p:nvPr>
        </p:nvSpPr>
        <p:spPr>
          <a:xfrm>
            <a:off x="2389462" y="6358698"/>
            <a:ext cx="8018581" cy="361467"/>
          </a:xfrm>
        </p:spPr>
        <p:txBody>
          <a:bodyPr>
            <a:normAutofit/>
          </a:bodyPr>
          <a:lstStyle/>
          <a:p>
            <a:r>
              <a:rPr lang="en-US" sz="1200" dirty="0">
                <a:latin typeface="+mn-lt"/>
              </a:rPr>
              <a:t>Distribution Statement A.  Approved for public release. Distribution is unlimited. DOPSR </a:t>
            </a:r>
            <a:r>
              <a:rPr lang="en-US" sz="1200" dirty="0">
                <a:latin typeface="+mn-lt"/>
                <a:cs typeface="Calibri"/>
              </a:rPr>
              <a:t>Case # 24-T-0964</a:t>
            </a:r>
            <a:endParaRPr lang="en-US" sz="1200" dirty="0">
              <a:solidFill>
                <a:srgbClr val="000000"/>
              </a:solidFill>
              <a:latin typeface="+mn-lt"/>
              <a:cs typeface="Calibri"/>
            </a:endParaRPr>
          </a:p>
        </p:txBody>
      </p:sp>
      <p:sp>
        <p:nvSpPr>
          <p:cNvPr id="10" name="Content Placeholder 2">
            <a:extLst>
              <a:ext uri="{FF2B5EF4-FFF2-40B4-BE49-F238E27FC236}">
                <a16:creationId xmlns:a16="http://schemas.microsoft.com/office/drawing/2014/main" id="{14AE5D4D-8CE8-297C-78F4-7632F472B1AF}"/>
              </a:ext>
            </a:extLst>
          </p:cNvPr>
          <p:cNvSpPr>
            <a:spLocks noGrp="1"/>
          </p:cNvSpPr>
          <p:nvPr>
            <p:ph type="body" sz="quarter" idx="13"/>
          </p:nvPr>
        </p:nvSpPr>
        <p:spPr>
          <a:xfrm>
            <a:off x="2086709" y="3658"/>
            <a:ext cx="8018581" cy="302281"/>
          </a:xfrm>
        </p:spPr>
        <p:txBody>
          <a:bodyPr lIns="0" tIns="0" rIns="0" bIns="0" anchor="ctr" anchorCtr="0">
            <a:noAutofit/>
          </a:bodyPr>
          <a:lstStyle/>
          <a:p>
            <a:r>
              <a:rPr lang="en-US" sz="700">
                <a:solidFill>
                  <a:srgbClr val="FFFFFF"/>
                </a:solidFill>
                <a:latin typeface="Arial"/>
                <a:cs typeface="Arial"/>
              </a:rPr>
              <a:t>Distribution Statement A.  Approved for public release. Distribution is unlimited. DOPSR </a:t>
            </a:r>
            <a:r>
              <a:rPr lang="en-US" sz="800">
                <a:solidFill>
                  <a:srgbClr val="FFFFFF"/>
                </a:solidFill>
                <a:latin typeface="+mn-lt"/>
                <a:cs typeface="Calibri"/>
              </a:rPr>
              <a:t>Case # 24-T-0964</a:t>
            </a:r>
            <a:endParaRPr lang="en-US" sz="800">
              <a:solidFill>
                <a:schemeClr val="tx1"/>
              </a:solidFill>
              <a:latin typeface="+mn-lt"/>
              <a:cs typeface="Calibri"/>
            </a:endParaRPr>
          </a:p>
        </p:txBody>
      </p:sp>
      <p:pic>
        <p:nvPicPr>
          <p:cNvPr id="7" name="Picture 6">
            <a:extLst>
              <a:ext uri="{FF2B5EF4-FFF2-40B4-BE49-F238E27FC236}">
                <a16:creationId xmlns:a16="http://schemas.microsoft.com/office/drawing/2014/main" id="{B0F28649-0FE1-4704-9CFE-D1AE9A274E0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377240" y="4470669"/>
            <a:ext cx="1246245" cy="323883"/>
          </a:xfrm>
          <a:prstGeom prst="rect">
            <a:avLst/>
          </a:prstGeom>
        </p:spPr>
      </p:pic>
      <p:sp>
        <p:nvSpPr>
          <p:cNvPr id="8" name="TextBox 7">
            <a:extLst>
              <a:ext uri="{FF2B5EF4-FFF2-40B4-BE49-F238E27FC236}">
                <a16:creationId xmlns:a16="http://schemas.microsoft.com/office/drawing/2014/main" id="{F33FEBE0-09DA-7E2E-38E8-D817158A8787}"/>
              </a:ext>
            </a:extLst>
          </p:cNvPr>
          <p:cNvSpPr txBox="1"/>
          <p:nvPr/>
        </p:nvSpPr>
        <p:spPr>
          <a:xfrm>
            <a:off x="4292274" y="4757001"/>
            <a:ext cx="1045845" cy="36009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Retrospective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Offsites</a:t>
            </a:r>
          </a:p>
        </p:txBody>
      </p:sp>
      <p:pic>
        <p:nvPicPr>
          <p:cNvPr id="13" name="Picture 12">
            <a:extLst>
              <a:ext uri="{FF2B5EF4-FFF2-40B4-BE49-F238E27FC236}">
                <a16:creationId xmlns:a16="http://schemas.microsoft.com/office/drawing/2014/main" id="{DC1DAEAF-2013-5A47-365F-1628B25EC5B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396613" y="4268732"/>
            <a:ext cx="841546" cy="482027"/>
          </a:xfrm>
          <a:prstGeom prst="rect">
            <a:avLst/>
          </a:prstGeom>
        </p:spPr>
      </p:pic>
    </p:spTree>
    <p:extLst>
      <p:ext uri="{BB962C8B-B14F-4D97-AF65-F5344CB8AC3E}">
        <p14:creationId xmlns:p14="http://schemas.microsoft.com/office/powerpoint/2010/main" val="1776111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C7F6C-69AF-0B1D-BCF6-9D7E3BBDF4D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733B22-AB10-2DEB-CD1C-8E99DC4184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9055-BB3B-499A-A3A3-E3150FA0171A}" type="slidenum">
              <a:rPr kumimoji="0" lang="en-US" sz="1000" b="0" i="0" u="none" strike="noStrike" kern="1200" cap="none" spc="0" normalizeH="0" baseline="0" noProof="0" smtClean="0">
                <a:ln>
                  <a:noFill/>
                </a:ln>
                <a:solidFill>
                  <a:srgbClr val="111C4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a:ln>
                <a:noFill/>
              </a:ln>
              <a:solidFill>
                <a:srgbClr val="111C4E"/>
              </a:solidFill>
              <a:effectLst/>
              <a:uLnTx/>
              <a:uFillTx/>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D3F07967-045E-D9C4-6A7F-313FE678A413}"/>
              </a:ext>
            </a:extLst>
          </p:cNvPr>
          <p:cNvSpPr>
            <a:spLocks noGrp="1"/>
          </p:cNvSpPr>
          <p:nvPr>
            <p:ph type="title"/>
          </p:nvPr>
        </p:nvSpPr>
        <p:spPr>
          <a:xfrm>
            <a:off x="1303391" y="151363"/>
            <a:ext cx="10250444" cy="677002"/>
          </a:xfrm>
        </p:spPr>
        <p:txBody>
          <a:bodyPr/>
          <a:lstStyle/>
          <a:p>
            <a:r>
              <a:rPr lang="en-US">
                <a:latin typeface="Franklin Gothic Medium" panose="020B0603020102020204" pitchFamily="34" charset="0"/>
              </a:rPr>
              <a:t>SE&amp;A Adopts Culture	</a:t>
            </a:r>
          </a:p>
        </p:txBody>
      </p:sp>
      <p:sp>
        <p:nvSpPr>
          <p:cNvPr id="100" name="Content Placeholder 2">
            <a:extLst>
              <a:ext uri="{FF2B5EF4-FFF2-40B4-BE49-F238E27FC236}">
                <a16:creationId xmlns:a16="http://schemas.microsoft.com/office/drawing/2014/main" id="{6294B3AE-45CA-4AEF-C17A-9A3150DC5B5B}"/>
              </a:ext>
            </a:extLst>
          </p:cNvPr>
          <p:cNvSpPr>
            <a:spLocks noGrp="1"/>
          </p:cNvSpPr>
          <p:nvPr>
            <p:ph type="body" sz="quarter" idx="13"/>
          </p:nvPr>
        </p:nvSpPr>
        <p:spPr/>
        <p:txBody>
          <a:bodyPr lIns="0" tIns="0" rIns="0" bIns="0" anchor="ctr" anchorCtr="0">
            <a:noAutofit/>
          </a:bodyPr>
          <a:lstStyle/>
          <a:p>
            <a:r>
              <a:rPr lang="en-US" sz="700">
                <a:solidFill>
                  <a:srgbClr val="FFFFFF"/>
                </a:solidFill>
                <a:latin typeface="Arial"/>
                <a:cs typeface="Arial"/>
              </a:rPr>
              <a:t>Distribution Statement A.  Approved for public release. Distribution is unlimited. DOPSR Case # </a:t>
            </a:r>
            <a:r>
              <a:rPr lang="en-US" sz="800">
                <a:solidFill>
                  <a:srgbClr val="FFFFFF"/>
                </a:solidFill>
                <a:latin typeface="+mn-lt"/>
                <a:cs typeface="Calibri"/>
              </a:rPr>
              <a:t>Case # 24-T-0964</a:t>
            </a:r>
            <a:endParaRPr lang="en-US" sz="800">
              <a:solidFill>
                <a:schemeClr val="tx1"/>
              </a:solidFill>
              <a:latin typeface="+mn-lt"/>
              <a:cs typeface="Calibri"/>
            </a:endParaRPr>
          </a:p>
        </p:txBody>
      </p:sp>
      <p:sp>
        <p:nvSpPr>
          <p:cNvPr id="6" name="Text Placeholder 5">
            <a:extLst>
              <a:ext uri="{FF2B5EF4-FFF2-40B4-BE49-F238E27FC236}">
                <a16:creationId xmlns:a16="http://schemas.microsoft.com/office/drawing/2014/main" id="{358AB8A6-DC5F-E5BE-C05D-AEF3E669C3EF}"/>
              </a:ext>
            </a:extLst>
          </p:cNvPr>
          <p:cNvSpPr>
            <a:spLocks noGrp="1"/>
          </p:cNvSpPr>
          <p:nvPr>
            <p:ph type="body" sz="quarter" idx="14"/>
          </p:nvPr>
        </p:nvSpPr>
        <p:spPr>
          <a:xfrm>
            <a:off x="2168221" y="6312141"/>
            <a:ext cx="8018581" cy="361467"/>
          </a:xfrm>
        </p:spPr>
        <p:txBody>
          <a:bodyPr>
            <a:normAutofit/>
          </a:bodyPr>
          <a:lstStyle/>
          <a:p>
            <a:r>
              <a:rPr lang="en-US" sz="1200" dirty="0">
                <a:latin typeface="+mn-lt"/>
              </a:rPr>
              <a:t>Distribution Statement A.  Approved for public release. Distribution is unlimited. DOPSR Case # </a:t>
            </a:r>
            <a:r>
              <a:rPr lang="en-US" sz="1200" dirty="0">
                <a:latin typeface="+mn-lt"/>
                <a:cs typeface="Calibri"/>
              </a:rPr>
              <a:t>Case # 24-T-0964</a:t>
            </a:r>
            <a:endParaRPr lang="en-US" sz="1200" dirty="0">
              <a:solidFill>
                <a:srgbClr val="000000"/>
              </a:solidFill>
              <a:latin typeface="+mn-lt"/>
              <a:cs typeface="Calibri"/>
            </a:endParaRPr>
          </a:p>
        </p:txBody>
      </p:sp>
      <p:sp>
        <p:nvSpPr>
          <p:cNvPr id="11" name="Rectangle: Rounded Corners 2">
            <a:extLst>
              <a:ext uri="{FF2B5EF4-FFF2-40B4-BE49-F238E27FC236}">
                <a16:creationId xmlns:a16="http://schemas.microsoft.com/office/drawing/2014/main" id="{427398BB-E467-1E82-8E5A-D61C74058217}"/>
              </a:ext>
            </a:extLst>
          </p:cNvPr>
          <p:cNvSpPr/>
          <p:nvPr/>
        </p:nvSpPr>
        <p:spPr>
          <a:xfrm>
            <a:off x="215601" y="1168624"/>
            <a:ext cx="1485900" cy="741680"/>
          </a:xfrm>
          <a:prstGeom prst="roundRect">
            <a:avLst/>
          </a:prstGeom>
          <a:solidFill>
            <a:schemeClr val="accent1"/>
          </a:solidFill>
          <a:ln w="28575">
            <a:solidFill>
              <a:schemeClr val="bg1"/>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08A00EE-0959-7424-8AD2-4FE986715217}"/>
              </a:ext>
            </a:extLst>
          </p:cNvPr>
          <p:cNvSpPr txBox="1"/>
          <p:nvPr/>
        </p:nvSpPr>
        <p:spPr>
          <a:xfrm>
            <a:off x="678667" y="1345390"/>
            <a:ext cx="559769" cy="388147"/>
          </a:xfrm>
          <a:prstGeom prst="rect">
            <a:avLst/>
          </a:prstGeom>
          <a:noFill/>
        </p:spPr>
        <p:txBody>
          <a:bodyPr wrap="none" rtlCol="0">
            <a:spAutoFit/>
          </a:bodyPr>
          <a:lstStyle/>
          <a:p>
            <a:r>
              <a:rPr lang="en-US" sz="2000">
                <a:solidFill>
                  <a:schemeClr val="bg1"/>
                </a:solidFill>
              </a:rPr>
              <a:t>DIB</a:t>
            </a:r>
          </a:p>
        </p:txBody>
      </p:sp>
      <p:sp>
        <p:nvSpPr>
          <p:cNvPr id="15" name="Rectangle: Rounded Corners 5">
            <a:extLst>
              <a:ext uri="{FF2B5EF4-FFF2-40B4-BE49-F238E27FC236}">
                <a16:creationId xmlns:a16="http://schemas.microsoft.com/office/drawing/2014/main" id="{B305FF56-252D-FBEF-3BB1-3157CCA9D875}"/>
              </a:ext>
            </a:extLst>
          </p:cNvPr>
          <p:cNvSpPr/>
          <p:nvPr/>
        </p:nvSpPr>
        <p:spPr>
          <a:xfrm>
            <a:off x="215601" y="2020540"/>
            <a:ext cx="1485900" cy="741680"/>
          </a:xfrm>
          <a:prstGeom prst="roundRect">
            <a:avLst/>
          </a:prstGeom>
          <a:solidFill>
            <a:schemeClr val="accent1"/>
          </a:solidFill>
          <a:ln w="28575">
            <a:solidFill>
              <a:schemeClr val="bg1"/>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29190C6-CAF9-6AAC-2536-793D2D22CA30}"/>
              </a:ext>
            </a:extLst>
          </p:cNvPr>
          <p:cNvSpPr txBox="1"/>
          <p:nvPr/>
        </p:nvSpPr>
        <p:spPr>
          <a:xfrm>
            <a:off x="641798" y="2197306"/>
            <a:ext cx="633507" cy="388147"/>
          </a:xfrm>
          <a:prstGeom prst="rect">
            <a:avLst/>
          </a:prstGeom>
          <a:noFill/>
        </p:spPr>
        <p:txBody>
          <a:bodyPr wrap="none" rtlCol="0">
            <a:spAutoFit/>
          </a:bodyPr>
          <a:lstStyle/>
          <a:p>
            <a:r>
              <a:rPr lang="en-US" sz="2000">
                <a:solidFill>
                  <a:schemeClr val="bg1"/>
                </a:solidFill>
              </a:rPr>
              <a:t>DoD</a:t>
            </a:r>
          </a:p>
        </p:txBody>
      </p:sp>
      <p:sp>
        <p:nvSpPr>
          <p:cNvPr id="19" name="Rectangle: Rounded Corners 11">
            <a:extLst>
              <a:ext uri="{FF2B5EF4-FFF2-40B4-BE49-F238E27FC236}">
                <a16:creationId xmlns:a16="http://schemas.microsoft.com/office/drawing/2014/main" id="{BFBC8B5C-45B5-958B-CF5E-17AABB6B6F68}"/>
              </a:ext>
            </a:extLst>
          </p:cNvPr>
          <p:cNvSpPr/>
          <p:nvPr/>
        </p:nvSpPr>
        <p:spPr>
          <a:xfrm>
            <a:off x="215601" y="2872456"/>
            <a:ext cx="1485900" cy="741680"/>
          </a:xfrm>
          <a:prstGeom prst="roundRect">
            <a:avLst/>
          </a:prstGeom>
          <a:solidFill>
            <a:schemeClr val="accent1"/>
          </a:solidFill>
          <a:ln w="28575">
            <a:solidFill>
              <a:schemeClr val="bg1"/>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8908197-45C8-168F-618B-11DF8E052D68}"/>
              </a:ext>
            </a:extLst>
          </p:cNvPr>
          <p:cNvSpPr txBox="1"/>
          <p:nvPr/>
        </p:nvSpPr>
        <p:spPr>
          <a:xfrm>
            <a:off x="176655" y="3049222"/>
            <a:ext cx="1391728" cy="388147"/>
          </a:xfrm>
          <a:prstGeom prst="rect">
            <a:avLst/>
          </a:prstGeom>
          <a:noFill/>
        </p:spPr>
        <p:txBody>
          <a:bodyPr wrap="none" rtlCol="0">
            <a:spAutoFit/>
          </a:bodyPr>
          <a:lstStyle/>
          <a:p>
            <a:r>
              <a:rPr lang="en-US" sz="2000">
                <a:solidFill>
                  <a:schemeClr val="bg1"/>
                </a:solidFill>
              </a:rPr>
              <a:t>OUSD(R&amp;E)</a:t>
            </a:r>
          </a:p>
        </p:txBody>
      </p:sp>
      <p:sp>
        <p:nvSpPr>
          <p:cNvPr id="23" name="Rectangle: Rounded Corners 14">
            <a:extLst>
              <a:ext uri="{FF2B5EF4-FFF2-40B4-BE49-F238E27FC236}">
                <a16:creationId xmlns:a16="http://schemas.microsoft.com/office/drawing/2014/main" id="{2C13D35A-323D-50E4-4787-5348C86E4AC6}"/>
              </a:ext>
            </a:extLst>
          </p:cNvPr>
          <p:cNvSpPr/>
          <p:nvPr/>
        </p:nvSpPr>
        <p:spPr>
          <a:xfrm>
            <a:off x="215601" y="3724372"/>
            <a:ext cx="1485900" cy="741680"/>
          </a:xfrm>
          <a:prstGeom prst="roundRect">
            <a:avLst/>
          </a:prstGeom>
          <a:solidFill>
            <a:schemeClr val="accent6"/>
          </a:solidFill>
          <a:ln w="28575">
            <a:solidFill>
              <a:schemeClr val="bg1"/>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3B5CAF2-63AE-0F93-56BA-56C565DCB200}"/>
              </a:ext>
            </a:extLst>
          </p:cNvPr>
          <p:cNvSpPr txBox="1"/>
          <p:nvPr/>
        </p:nvSpPr>
        <p:spPr>
          <a:xfrm>
            <a:off x="582487" y="3901138"/>
            <a:ext cx="752129" cy="388147"/>
          </a:xfrm>
          <a:prstGeom prst="rect">
            <a:avLst/>
          </a:prstGeom>
          <a:noFill/>
        </p:spPr>
        <p:txBody>
          <a:bodyPr wrap="none" rtlCol="0">
            <a:spAutoFit/>
          </a:bodyPr>
          <a:lstStyle/>
          <a:p>
            <a:r>
              <a:rPr lang="en-US" sz="2000">
                <a:solidFill>
                  <a:schemeClr val="bg1"/>
                </a:solidFill>
              </a:rPr>
              <a:t>SE&amp;A</a:t>
            </a:r>
          </a:p>
        </p:txBody>
      </p:sp>
      <p:sp>
        <p:nvSpPr>
          <p:cNvPr id="27" name="Rectangle: Rounded Corners 16">
            <a:extLst>
              <a:ext uri="{FF2B5EF4-FFF2-40B4-BE49-F238E27FC236}">
                <a16:creationId xmlns:a16="http://schemas.microsoft.com/office/drawing/2014/main" id="{D23A92B0-9D73-02B3-60CC-D2A91F043864}"/>
              </a:ext>
            </a:extLst>
          </p:cNvPr>
          <p:cNvSpPr/>
          <p:nvPr/>
        </p:nvSpPr>
        <p:spPr>
          <a:xfrm>
            <a:off x="215601" y="4576288"/>
            <a:ext cx="1485900" cy="741680"/>
          </a:xfrm>
          <a:prstGeom prst="roundRect">
            <a:avLst/>
          </a:prstGeom>
          <a:solidFill>
            <a:schemeClr val="accent1"/>
          </a:solidFill>
          <a:ln w="28575">
            <a:solidFill>
              <a:schemeClr val="bg1"/>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10801A0-4985-E7B9-D3C2-C19B80A04E04}"/>
              </a:ext>
            </a:extLst>
          </p:cNvPr>
          <p:cNvSpPr txBox="1"/>
          <p:nvPr/>
        </p:nvSpPr>
        <p:spPr>
          <a:xfrm>
            <a:off x="468674" y="4753054"/>
            <a:ext cx="979755" cy="388147"/>
          </a:xfrm>
          <a:prstGeom prst="rect">
            <a:avLst/>
          </a:prstGeom>
          <a:noFill/>
        </p:spPr>
        <p:txBody>
          <a:bodyPr wrap="none" rtlCol="0">
            <a:spAutoFit/>
          </a:bodyPr>
          <a:lstStyle/>
          <a:p>
            <a:r>
              <a:rPr lang="en-US" sz="2000">
                <a:solidFill>
                  <a:schemeClr val="bg1"/>
                </a:solidFill>
              </a:rPr>
              <a:t>DEM&amp;S</a:t>
            </a:r>
          </a:p>
        </p:txBody>
      </p:sp>
      <p:sp>
        <p:nvSpPr>
          <p:cNvPr id="31" name="Rectangle: Rounded Corners 18">
            <a:extLst>
              <a:ext uri="{FF2B5EF4-FFF2-40B4-BE49-F238E27FC236}">
                <a16:creationId xmlns:a16="http://schemas.microsoft.com/office/drawing/2014/main" id="{029A10BA-45D9-2736-F181-22E21A41F7D2}"/>
              </a:ext>
            </a:extLst>
          </p:cNvPr>
          <p:cNvSpPr/>
          <p:nvPr/>
        </p:nvSpPr>
        <p:spPr>
          <a:xfrm>
            <a:off x="215601" y="5428204"/>
            <a:ext cx="1485900" cy="741680"/>
          </a:xfrm>
          <a:prstGeom prst="roundRect">
            <a:avLst/>
          </a:prstGeom>
          <a:solidFill>
            <a:schemeClr val="accent1"/>
          </a:solidFill>
          <a:ln w="28575">
            <a:solidFill>
              <a:schemeClr val="bg1"/>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89EE4040-0800-8C29-C2D9-B90704C2FD14}"/>
              </a:ext>
            </a:extLst>
          </p:cNvPr>
          <p:cNvSpPr txBox="1"/>
          <p:nvPr/>
        </p:nvSpPr>
        <p:spPr>
          <a:xfrm>
            <a:off x="314080" y="5604970"/>
            <a:ext cx="1288943" cy="388147"/>
          </a:xfrm>
          <a:prstGeom prst="rect">
            <a:avLst/>
          </a:prstGeom>
          <a:noFill/>
        </p:spPr>
        <p:txBody>
          <a:bodyPr wrap="none" rtlCol="0">
            <a:spAutoFit/>
          </a:bodyPr>
          <a:lstStyle/>
          <a:p>
            <a:r>
              <a:rPr lang="en-US" sz="2000">
                <a:solidFill>
                  <a:schemeClr val="bg1"/>
                </a:solidFill>
              </a:rPr>
              <a:t>PERSONAL</a:t>
            </a:r>
          </a:p>
        </p:txBody>
      </p:sp>
      <p:grpSp>
        <p:nvGrpSpPr>
          <p:cNvPr id="7" name="Group 6">
            <a:extLst>
              <a:ext uri="{FF2B5EF4-FFF2-40B4-BE49-F238E27FC236}">
                <a16:creationId xmlns:a16="http://schemas.microsoft.com/office/drawing/2014/main" id="{BA15EE5D-F188-59E8-8371-B802EF86523E}"/>
              </a:ext>
            </a:extLst>
          </p:cNvPr>
          <p:cNvGrpSpPr/>
          <p:nvPr/>
        </p:nvGrpSpPr>
        <p:grpSpPr>
          <a:xfrm>
            <a:off x="3827310" y="1074386"/>
            <a:ext cx="5142885" cy="5140744"/>
            <a:chOff x="3827310" y="1404009"/>
            <a:chExt cx="5142885" cy="5140744"/>
          </a:xfrm>
        </p:grpSpPr>
        <p:pic>
          <p:nvPicPr>
            <p:cNvPr id="91" name="Picture 90">
              <a:extLst>
                <a:ext uri="{FF2B5EF4-FFF2-40B4-BE49-F238E27FC236}">
                  <a16:creationId xmlns:a16="http://schemas.microsoft.com/office/drawing/2014/main" id="{451E05F3-D639-F468-866A-01BF14D978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27310" y="1404009"/>
              <a:ext cx="5142885" cy="5140744"/>
            </a:xfrm>
            <a:prstGeom prst="rect">
              <a:avLst/>
            </a:prstGeom>
            <a:effectLst>
              <a:outerShdw blurRad="50800" dist="38100" dir="2700000" algn="tl" rotWithShape="0">
                <a:prstClr val="black">
                  <a:alpha val="40000"/>
                </a:prstClr>
              </a:outerShdw>
            </a:effectLst>
          </p:spPr>
        </p:pic>
        <p:pic>
          <p:nvPicPr>
            <p:cNvPr id="92" name="Picture 91">
              <a:extLst>
                <a:ext uri="{FF2B5EF4-FFF2-40B4-BE49-F238E27FC236}">
                  <a16:creationId xmlns:a16="http://schemas.microsoft.com/office/drawing/2014/main" id="{2B13D36C-0C1F-FFFA-B48F-5B7C235FFE11}"/>
                </a:ext>
              </a:extLst>
            </p:cNvPr>
            <p:cNvPicPr>
              <a:picLocks noChangeAspect="1"/>
            </p:cNvPicPr>
            <p:nvPr/>
          </p:nvPicPr>
          <p:blipFill>
            <a:blip r:embed="rId4"/>
            <a:stretch>
              <a:fillRect/>
            </a:stretch>
          </p:blipFill>
          <p:spPr>
            <a:xfrm>
              <a:off x="4571688" y="2331057"/>
              <a:ext cx="438701" cy="438701"/>
            </a:xfrm>
            <a:prstGeom prst="rect">
              <a:avLst/>
            </a:prstGeom>
            <a:effectLst>
              <a:outerShdw blurRad="50800" dist="38100" dir="2700000" algn="tl" rotWithShape="0">
                <a:prstClr val="black">
                  <a:alpha val="40000"/>
                </a:prstClr>
              </a:outerShdw>
            </a:effectLst>
          </p:spPr>
        </p:pic>
        <p:sp>
          <p:nvSpPr>
            <p:cNvPr id="93" name="TextBox 92">
              <a:extLst>
                <a:ext uri="{FF2B5EF4-FFF2-40B4-BE49-F238E27FC236}">
                  <a16:creationId xmlns:a16="http://schemas.microsoft.com/office/drawing/2014/main" id="{0A9D55C2-C833-1473-45AF-1119A59E1C0C}"/>
                </a:ext>
              </a:extLst>
            </p:cNvPr>
            <p:cNvSpPr txBox="1"/>
            <p:nvPr/>
          </p:nvSpPr>
          <p:spPr>
            <a:xfrm>
              <a:off x="4365713" y="2785499"/>
              <a:ext cx="901501" cy="360099"/>
            </a:xfrm>
            <a:prstGeom prst="rect">
              <a:avLst/>
            </a:prstGeom>
            <a:noFill/>
          </p:spPr>
          <p:txBody>
            <a:bodyPr wrap="square" lIns="0" tIns="0" rIns="0" bIns="0" anchor="ctr"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Email Free Fridays </a:t>
              </a:r>
            </a:p>
          </p:txBody>
        </p:sp>
        <p:grpSp>
          <p:nvGrpSpPr>
            <p:cNvPr id="94" name="Group 93">
              <a:extLst>
                <a:ext uri="{FF2B5EF4-FFF2-40B4-BE49-F238E27FC236}">
                  <a16:creationId xmlns:a16="http://schemas.microsoft.com/office/drawing/2014/main" id="{B6D09E62-A2B6-6275-94AE-614CC36CA448}"/>
                </a:ext>
              </a:extLst>
            </p:cNvPr>
            <p:cNvGrpSpPr/>
            <p:nvPr/>
          </p:nvGrpSpPr>
          <p:grpSpPr>
            <a:xfrm>
              <a:off x="5487957" y="1619250"/>
              <a:ext cx="689555" cy="458614"/>
              <a:chOff x="5888007" y="1743075"/>
              <a:chExt cx="689555" cy="458614"/>
            </a:xfrm>
          </p:grpSpPr>
          <p:pic>
            <p:nvPicPr>
              <p:cNvPr id="95" name="Picture 94">
                <a:extLst>
                  <a:ext uri="{FF2B5EF4-FFF2-40B4-BE49-F238E27FC236}">
                    <a16:creationId xmlns:a16="http://schemas.microsoft.com/office/drawing/2014/main" id="{BB062ADD-9A9A-7BD5-5F9B-3B8AC7B06D29}"/>
                  </a:ext>
                </a:extLst>
              </p:cNvPr>
              <p:cNvPicPr>
                <a:picLocks noChangeAspect="1"/>
              </p:cNvPicPr>
              <p:nvPr/>
            </p:nvPicPr>
            <p:blipFill>
              <a:blip r:embed="rId5"/>
              <a:stretch>
                <a:fillRect/>
              </a:stretch>
            </p:blipFill>
            <p:spPr>
              <a:xfrm>
                <a:off x="5888007" y="1743075"/>
                <a:ext cx="689555" cy="458614"/>
              </a:xfrm>
              <a:prstGeom prst="rect">
                <a:avLst/>
              </a:prstGeom>
              <a:effectLst>
                <a:outerShdw blurRad="50800" dist="38100" dir="2700000" algn="tl" rotWithShape="0">
                  <a:prstClr val="black">
                    <a:alpha val="40000"/>
                  </a:prstClr>
                </a:outerShdw>
              </a:effectLst>
            </p:spPr>
          </p:pic>
          <p:pic>
            <p:nvPicPr>
              <p:cNvPr id="96" name="Picture 95">
                <a:extLst>
                  <a:ext uri="{FF2B5EF4-FFF2-40B4-BE49-F238E27FC236}">
                    <a16:creationId xmlns:a16="http://schemas.microsoft.com/office/drawing/2014/main" id="{9F1A5000-B411-8E30-D452-3962043288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0874" y="1771650"/>
                <a:ext cx="378654" cy="377864"/>
              </a:xfrm>
              <a:prstGeom prst="rect">
                <a:avLst/>
              </a:prstGeom>
            </p:spPr>
          </p:pic>
        </p:grpSp>
        <p:sp>
          <p:nvSpPr>
            <p:cNvPr id="97" name="TextBox 96">
              <a:extLst>
                <a:ext uri="{FF2B5EF4-FFF2-40B4-BE49-F238E27FC236}">
                  <a16:creationId xmlns:a16="http://schemas.microsoft.com/office/drawing/2014/main" id="{A3A0F978-8F64-239C-4C12-AFE5D267493C}"/>
                </a:ext>
              </a:extLst>
            </p:cNvPr>
            <p:cNvSpPr txBox="1"/>
            <p:nvPr/>
          </p:nvSpPr>
          <p:spPr>
            <a:xfrm>
              <a:off x="5430718" y="2127055"/>
              <a:ext cx="817986" cy="36009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Task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Trackers</a:t>
              </a:r>
            </a:p>
          </p:txBody>
        </p:sp>
        <p:pic>
          <p:nvPicPr>
            <p:cNvPr id="101" name="Picture 100">
              <a:extLst>
                <a:ext uri="{FF2B5EF4-FFF2-40B4-BE49-F238E27FC236}">
                  <a16:creationId xmlns:a16="http://schemas.microsoft.com/office/drawing/2014/main" id="{A644A3AE-22AE-2F59-67A0-F5C4AB66E3FE}"/>
                </a:ext>
              </a:extLst>
            </p:cNvPr>
            <p:cNvPicPr>
              <a:picLocks noChangeAspect="1"/>
            </p:cNvPicPr>
            <p:nvPr/>
          </p:nvPicPr>
          <p:blipFill>
            <a:blip r:embed="rId7"/>
            <a:stretch>
              <a:fillRect/>
            </a:stretch>
          </p:blipFill>
          <p:spPr>
            <a:xfrm>
              <a:off x="7026192" y="1704892"/>
              <a:ext cx="350958" cy="350958"/>
            </a:xfrm>
            <a:prstGeom prst="rect">
              <a:avLst/>
            </a:prstGeom>
            <a:effectLst>
              <a:outerShdw blurRad="50800" dist="38100" dir="2700000" algn="tl" rotWithShape="0">
                <a:prstClr val="black">
                  <a:alpha val="40000"/>
                </a:prstClr>
              </a:outerShdw>
            </a:effectLst>
          </p:spPr>
        </p:pic>
        <p:sp>
          <p:nvSpPr>
            <p:cNvPr id="102" name="TextBox 101">
              <a:extLst>
                <a:ext uri="{FF2B5EF4-FFF2-40B4-BE49-F238E27FC236}">
                  <a16:creationId xmlns:a16="http://schemas.microsoft.com/office/drawing/2014/main" id="{5A7F874D-78C5-8516-8E65-D158FE19C518}"/>
                </a:ext>
              </a:extLst>
            </p:cNvPr>
            <p:cNvSpPr txBox="1"/>
            <p:nvPr/>
          </p:nvSpPr>
          <p:spPr>
            <a:xfrm>
              <a:off x="7813780" y="4068562"/>
              <a:ext cx="987319" cy="18004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Arial"/>
                </a:rPr>
                <a:t>Fireside Chats</a:t>
              </a: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103" name="TextBox 102">
              <a:extLst>
                <a:ext uri="{FF2B5EF4-FFF2-40B4-BE49-F238E27FC236}">
                  <a16:creationId xmlns:a16="http://schemas.microsoft.com/office/drawing/2014/main" id="{C7AB47E1-4334-C268-A02F-A91BB94AF417}"/>
                </a:ext>
              </a:extLst>
            </p:cNvPr>
            <p:cNvSpPr txBox="1"/>
            <p:nvPr/>
          </p:nvSpPr>
          <p:spPr>
            <a:xfrm>
              <a:off x="6574140" y="5861961"/>
              <a:ext cx="971719" cy="36009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mn-cs"/>
                </a:rPr>
                <a:t>Knowledge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mn-cs"/>
                </a:rPr>
                <a:t>Cafés</a:t>
              </a:r>
            </a:p>
          </p:txBody>
        </p:sp>
        <p:sp>
          <p:nvSpPr>
            <p:cNvPr id="105" name="TextBox 104">
              <a:extLst>
                <a:ext uri="{FF2B5EF4-FFF2-40B4-BE49-F238E27FC236}">
                  <a16:creationId xmlns:a16="http://schemas.microsoft.com/office/drawing/2014/main" id="{24A93432-F493-F330-26AD-F5F0CBA2A694}"/>
                </a:ext>
              </a:extLst>
            </p:cNvPr>
            <p:cNvSpPr txBox="1"/>
            <p:nvPr/>
          </p:nvSpPr>
          <p:spPr>
            <a:xfrm>
              <a:off x="4292274" y="5173944"/>
              <a:ext cx="1045845" cy="36009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Retrospective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Offsites</a:t>
              </a:r>
            </a:p>
          </p:txBody>
        </p:sp>
        <p:sp>
          <p:nvSpPr>
            <p:cNvPr id="106" name="TextBox 105">
              <a:extLst>
                <a:ext uri="{FF2B5EF4-FFF2-40B4-BE49-F238E27FC236}">
                  <a16:creationId xmlns:a16="http://schemas.microsoft.com/office/drawing/2014/main" id="{B83F6A7A-5DF4-3889-3F47-AB2BD486D4CB}"/>
                </a:ext>
              </a:extLst>
            </p:cNvPr>
            <p:cNvSpPr txBox="1"/>
            <p:nvPr/>
          </p:nvSpPr>
          <p:spPr>
            <a:xfrm>
              <a:off x="6573787" y="2166396"/>
              <a:ext cx="665260" cy="36009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Arial"/>
                </a:rPr>
                <a:t>Social Media </a:t>
              </a:r>
            </a:p>
          </p:txBody>
        </p:sp>
        <p:pic>
          <p:nvPicPr>
            <p:cNvPr id="107" name="Picture 106">
              <a:extLst>
                <a:ext uri="{FF2B5EF4-FFF2-40B4-BE49-F238E27FC236}">
                  <a16:creationId xmlns:a16="http://schemas.microsoft.com/office/drawing/2014/main" id="{10FB53C6-A3FF-7F63-3CBE-1D8D077CB8E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38819" y1="30508" x2="38819" y2="30508"/>
                          <a14:foregroundMark x1="39873" y1="30169" x2="59072" y2="70847"/>
                          <a14:foregroundMark x1="59916" y1="31864" x2="59916" y2="31864"/>
                          <a14:foregroundMark x1="65612" y1="26102" x2="46203" y2="18644"/>
                          <a14:foregroundMark x1="46203" y1="18644" x2="35443" y2="20000"/>
                          <a14:foregroundMark x1="35443" y1="20000" x2="33544" y2="43051"/>
                          <a14:foregroundMark x1="33544" y1="43051" x2="36920" y2="67458"/>
                          <a14:foregroundMark x1="36920" y1="67458" x2="46414" y2="76610"/>
                          <a14:foregroundMark x1="46414" y1="76610" x2="59916" y2="75593"/>
                          <a14:foregroundMark x1="59916" y1="75593" x2="64557" y2="57288"/>
                          <a14:foregroundMark x1="64557" y1="57288" x2="64768" y2="35593"/>
                          <a14:foregroundMark x1="64768" y1="35593" x2="62447" y2="23390"/>
                          <a14:foregroundMark x1="48945" y1="31525" x2="36920" y2="27797"/>
                          <a14:foregroundMark x1="36920" y1="27797" x2="34810" y2="67458"/>
                          <a14:foregroundMark x1="34810" y1="67458" x2="51688" y2="78644"/>
                          <a14:foregroundMark x1="51688" y1="78644" x2="69620" y2="76271"/>
                          <a14:foregroundMark x1="69620" y1="76271" x2="59283" y2="33559"/>
                          <a14:foregroundMark x1="59283" y1="33559" x2="46414" y2="24068"/>
                          <a14:foregroundMark x1="46414" y1="24068" x2="39873" y2="27119"/>
                          <a14:foregroundMark x1="46203" y1="31864" x2="52743" y2="47458"/>
                          <a14:foregroundMark x1="52743" y1="47458" x2="62025" y2="32542"/>
                          <a14:foregroundMark x1="62025" y1="32542" x2="39873" y2="67458"/>
                          <a14:foregroundMark x1="39873" y1="67458" x2="45781" y2="51864"/>
                          <a14:foregroundMark x1="45781" y1="51864" x2="41350" y2="33559"/>
                          <a14:foregroundMark x1="41350" y1="33559" x2="56540" y2="63390"/>
                          <a14:foregroundMark x1="55063" y1="53559" x2="54852" y2="71525"/>
                          <a14:foregroundMark x1="54852" y1="71525" x2="61181" y2="69153"/>
                          <a14:foregroundMark x1="34810" y1="69153" x2="37764" y2="73559"/>
                        </a14:backgroundRemoval>
                      </a14:imgEffect>
                    </a14:imgLayer>
                  </a14:imgProps>
                </a:ext>
              </a:extLst>
            </a:blip>
            <a:srcRect l="22984" t="8188" r="23345" b="8814"/>
            <a:stretch/>
          </p:blipFill>
          <p:spPr>
            <a:xfrm>
              <a:off x="6645717" y="1593003"/>
              <a:ext cx="364654" cy="350959"/>
            </a:xfrm>
            <a:prstGeom prst="rect">
              <a:avLst/>
            </a:prstGeom>
            <a:effectLst>
              <a:outerShdw blurRad="50800" dist="38100" dir="2700000" algn="tl" rotWithShape="0">
                <a:prstClr val="black">
                  <a:alpha val="40000"/>
                </a:prstClr>
              </a:outerShdw>
            </a:effectLst>
          </p:spPr>
        </p:pic>
        <p:pic>
          <p:nvPicPr>
            <p:cNvPr id="108" name="Picture 107">
              <a:extLst>
                <a:ext uri="{FF2B5EF4-FFF2-40B4-BE49-F238E27FC236}">
                  <a16:creationId xmlns:a16="http://schemas.microsoft.com/office/drawing/2014/main" id="{1C283925-1844-A08B-A09C-F8E0B2DD260D}"/>
                </a:ext>
              </a:extLst>
            </p:cNvPr>
            <p:cNvPicPr>
              <a:picLocks noChangeAspect="1"/>
            </p:cNvPicPr>
            <p:nvPr/>
          </p:nvPicPr>
          <p:blipFill rotWithShape="1">
            <a:blip r:embed="rId10"/>
            <a:srcRect l="20202" t="18971" r="16827" b="17446"/>
            <a:stretch/>
          </p:blipFill>
          <p:spPr>
            <a:xfrm>
              <a:off x="7702987" y="2339655"/>
              <a:ext cx="567855" cy="573366"/>
            </a:xfrm>
            <a:prstGeom prst="rect">
              <a:avLst/>
            </a:prstGeom>
            <a:effectLst>
              <a:softEdge rad="0"/>
            </a:effectLst>
          </p:spPr>
        </p:pic>
        <p:sp>
          <p:nvSpPr>
            <p:cNvPr id="109" name="TextBox 108">
              <a:extLst>
                <a:ext uri="{FF2B5EF4-FFF2-40B4-BE49-F238E27FC236}">
                  <a16:creationId xmlns:a16="http://schemas.microsoft.com/office/drawing/2014/main" id="{A8847EE0-F046-2B7D-0240-AB67BBF8B485}"/>
                </a:ext>
              </a:extLst>
            </p:cNvPr>
            <p:cNvSpPr txBox="1"/>
            <p:nvPr/>
          </p:nvSpPr>
          <p:spPr>
            <a:xfrm>
              <a:off x="7595804" y="2885454"/>
              <a:ext cx="652846" cy="18004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Teams </a:t>
              </a:r>
            </a:p>
          </p:txBody>
        </p:sp>
        <p:pic>
          <p:nvPicPr>
            <p:cNvPr id="111" name="Picture 110">
              <a:extLst>
                <a:ext uri="{FF2B5EF4-FFF2-40B4-BE49-F238E27FC236}">
                  <a16:creationId xmlns:a16="http://schemas.microsoft.com/office/drawing/2014/main" id="{CC7A009A-A98C-9405-3693-02C60B4581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68231" y="3434998"/>
              <a:ext cx="524496" cy="617115"/>
            </a:xfrm>
            <a:prstGeom prst="rect">
              <a:avLst/>
            </a:prstGeom>
          </p:spPr>
        </p:pic>
        <p:sp>
          <p:nvSpPr>
            <p:cNvPr id="112" name="TextBox 111">
              <a:extLst>
                <a:ext uri="{FF2B5EF4-FFF2-40B4-BE49-F238E27FC236}">
                  <a16:creationId xmlns:a16="http://schemas.microsoft.com/office/drawing/2014/main" id="{C19D2180-CE7A-D548-37C4-F557DA843B0C}"/>
                </a:ext>
              </a:extLst>
            </p:cNvPr>
            <p:cNvSpPr txBox="1"/>
            <p:nvPr/>
          </p:nvSpPr>
          <p:spPr>
            <a:xfrm>
              <a:off x="5274841" y="5966008"/>
              <a:ext cx="969749" cy="18004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Book Club</a:t>
              </a:r>
            </a:p>
          </p:txBody>
        </p:sp>
        <p:pic>
          <p:nvPicPr>
            <p:cNvPr id="113" name="Picture 112">
              <a:extLst>
                <a:ext uri="{FF2B5EF4-FFF2-40B4-BE49-F238E27FC236}">
                  <a16:creationId xmlns:a16="http://schemas.microsoft.com/office/drawing/2014/main" id="{C4D40333-201D-137F-1DF2-86A323D0EB2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29158" y="5601355"/>
              <a:ext cx="809718" cy="304180"/>
            </a:xfrm>
            <a:prstGeom prst="rect">
              <a:avLst/>
            </a:prstGeom>
          </p:spPr>
        </p:pic>
        <p:pic>
          <p:nvPicPr>
            <p:cNvPr id="116" name="Picture 115">
              <a:extLst>
                <a:ext uri="{FF2B5EF4-FFF2-40B4-BE49-F238E27FC236}">
                  <a16:creationId xmlns:a16="http://schemas.microsoft.com/office/drawing/2014/main" id="{B71A643E-F0BB-D7CB-C0F2-DD875AE4749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39500" y="5029123"/>
              <a:ext cx="550920" cy="808068"/>
            </a:xfrm>
            <a:prstGeom prst="rect">
              <a:avLst/>
            </a:prstGeom>
          </p:spPr>
        </p:pic>
        <p:pic>
          <p:nvPicPr>
            <p:cNvPr id="117" name="Picture 116">
              <a:extLst>
                <a:ext uri="{FF2B5EF4-FFF2-40B4-BE49-F238E27FC236}">
                  <a16:creationId xmlns:a16="http://schemas.microsoft.com/office/drawing/2014/main" id="{D688F8BE-78C3-7BBA-765E-C876172EAF6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96613" y="4685675"/>
              <a:ext cx="841546" cy="482027"/>
            </a:xfrm>
            <a:prstGeom prst="rect">
              <a:avLst/>
            </a:prstGeom>
          </p:spPr>
        </p:pic>
        <p:pic>
          <p:nvPicPr>
            <p:cNvPr id="119" name="Picture 118">
              <a:extLst>
                <a:ext uri="{FF2B5EF4-FFF2-40B4-BE49-F238E27FC236}">
                  <a16:creationId xmlns:a16="http://schemas.microsoft.com/office/drawing/2014/main" id="{BDECF343-33B9-F307-116A-C69A91F4E62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77240" y="4887612"/>
              <a:ext cx="1246245" cy="323883"/>
            </a:xfrm>
            <a:prstGeom prst="rect">
              <a:avLst/>
            </a:prstGeom>
          </p:spPr>
        </p:pic>
        <p:sp>
          <p:nvSpPr>
            <p:cNvPr id="3" name="Oval 2">
              <a:extLst>
                <a:ext uri="{FF2B5EF4-FFF2-40B4-BE49-F238E27FC236}">
                  <a16:creationId xmlns:a16="http://schemas.microsoft.com/office/drawing/2014/main" id="{6E605222-A86C-1A87-61CB-9D3825E989B9}"/>
                </a:ext>
              </a:extLst>
            </p:cNvPr>
            <p:cNvSpPr/>
            <p:nvPr/>
          </p:nvSpPr>
          <p:spPr>
            <a:xfrm>
              <a:off x="5330825" y="2898775"/>
              <a:ext cx="2181225" cy="2181225"/>
            </a:xfrm>
            <a:prstGeom prst="ellipse">
              <a:avLst/>
            </a:prstGeom>
            <a:solidFill>
              <a:schemeClr val="bg1"/>
            </a:solidFill>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D8414EC-651B-9315-4126-638CC2567BA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72101" y="2964696"/>
              <a:ext cx="2070100" cy="1989498"/>
            </a:xfrm>
            <a:prstGeom prst="rect">
              <a:avLst/>
            </a:prstGeom>
          </p:spPr>
        </p:pic>
        <p:sp>
          <p:nvSpPr>
            <p:cNvPr id="8" name="Rectangle: Rounded Corners 7">
              <a:extLst>
                <a:ext uri="{FF2B5EF4-FFF2-40B4-BE49-F238E27FC236}">
                  <a16:creationId xmlns:a16="http://schemas.microsoft.com/office/drawing/2014/main" id="{FD7620D8-918F-232F-6A17-8882824A5F21}"/>
                </a:ext>
              </a:extLst>
            </p:cNvPr>
            <p:cNvSpPr/>
            <p:nvPr/>
          </p:nvSpPr>
          <p:spPr>
            <a:xfrm>
              <a:off x="5333999" y="3667126"/>
              <a:ext cx="2185987" cy="571500"/>
            </a:xfrm>
            <a:prstGeom prst="roundRect">
              <a:avLst>
                <a:gd name="adj" fmla="val 35833"/>
              </a:avLst>
            </a:prstGeom>
            <a:solidFill>
              <a:srgbClr val="FFFFFF">
                <a:alpha val="7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0CE5B4D-AB3A-3533-2E1B-F39B1F12E287}"/>
                </a:ext>
              </a:extLst>
            </p:cNvPr>
            <p:cNvSpPr txBox="1"/>
            <p:nvPr/>
          </p:nvSpPr>
          <p:spPr>
            <a:xfrm>
              <a:off x="5898642" y="3691266"/>
              <a:ext cx="1056700"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2060"/>
                  </a:solidFill>
                  <a:effectLst/>
                  <a:uLnTx/>
                  <a:uFillTx/>
                  <a:latin typeface="Calibri" panose="020F0502020204030204"/>
                  <a:ea typeface="+mn-ea"/>
                  <a:cs typeface="+mn-cs"/>
                </a:rPr>
                <a:t>SE&amp;A</a:t>
              </a:r>
            </a:p>
          </p:txBody>
        </p:sp>
        <p:pic>
          <p:nvPicPr>
            <p:cNvPr id="35" name="Picture 34">
              <a:extLst>
                <a:ext uri="{FF2B5EF4-FFF2-40B4-BE49-F238E27FC236}">
                  <a16:creationId xmlns:a16="http://schemas.microsoft.com/office/drawing/2014/main" id="{EC6C03DB-9880-3262-45C5-C3B90EA02407}"/>
                </a:ext>
              </a:extLst>
            </p:cNvPr>
            <p:cNvPicPr>
              <a:picLocks noChangeAspect="1"/>
            </p:cNvPicPr>
            <p:nvPr/>
          </p:nvPicPr>
          <p:blipFill>
            <a:blip r:embed="rId17"/>
            <a:stretch>
              <a:fillRect/>
            </a:stretch>
          </p:blipFill>
          <p:spPr>
            <a:xfrm>
              <a:off x="3954146" y="3502049"/>
              <a:ext cx="383540" cy="383540"/>
            </a:xfrm>
            <a:prstGeom prst="rect">
              <a:avLst/>
            </a:prstGeom>
            <a:effectLst>
              <a:outerShdw blurRad="50800" dist="38100" dir="2700000" algn="tl" rotWithShape="0">
                <a:prstClr val="black">
                  <a:alpha val="40000"/>
                </a:prstClr>
              </a:outerShdw>
            </a:effectLst>
          </p:spPr>
        </p:pic>
        <p:pic>
          <p:nvPicPr>
            <p:cNvPr id="37" name="Picture 36">
              <a:extLst>
                <a:ext uri="{FF2B5EF4-FFF2-40B4-BE49-F238E27FC236}">
                  <a16:creationId xmlns:a16="http://schemas.microsoft.com/office/drawing/2014/main" id="{364863D8-EE99-ABEC-F166-642D25DE9AAB}"/>
                </a:ext>
              </a:extLst>
            </p:cNvPr>
            <p:cNvPicPr>
              <a:picLocks noChangeAspect="1"/>
            </p:cNvPicPr>
            <p:nvPr/>
          </p:nvPicPr>
          <p:blipFill rotWithShape="1">
            <a:blip r:embed="rId18"/>
            <a:srcRect l="13103" t="9681" r="15883" b="6590"/>
            <a:stretch/>
          </p:blipFill>
          <p:spPr>
            <a:xfrm>
              <a:off x="4340089" y="3756797"/>
              <a:ext cx="559144" cy="494734"/>
            </a:xfrm>
            <a:prstGeom prst="rect">
              <a:avLst/>
            </a:prstGeom>
            <a:effectLst/>
          </p:spPr>
        </p:pic>
      </p:grpSp>
    </p:spTree>
    <p:extLst>
      <p:ext uri="{BB962C8B-B14F-4D97-AF65-F5344CB8AC3E}">
        <p14:creationId xmlns:p14="http://schemas.microsoft.com/office/powerpoint/2010/main" val="2107903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DD542-674F-27B6-2A30-2B1960AE68F4}"/>
              </a:ext>
            </a:extLst>
          </p:cNvPr>
          <p:cNvSpPr>
            <a:spLocks noGrp="1"/>
          </p:cNvSpPr>
          <p:nvPr>
            <p:ph type="title"/>
          </p:nvPr>
        </p:nvSpPr>
        <p:spPr>
          <a:xfrm>
            <a:off x="2387600" y="-29039"/>
            <a:ext cx="7416800" cy="841248"/>
          </a:xfrm>
        </p:spPr>
        <p:txBody>
          <a:bodyPr>
            <a:normAutofit/>
          </a:bodyPr>
          <a:lstStyle/>
          <a:p>
            <a:r>
              <a:rPr lang="en-US">
                <a:latin typeface="Franklin Gothic Medium Cond"/>
                <a:cs typeface="Arial"/>
              </a:rPr>
              <a:t>Industrial Revolutions and Transformation Initiatives Leading to Digital Engineering</a:t>
            </a:r>
            <a:endParaRPr lang="en-US"/>
          </a:p>
        </p:txBody>
      </p:sp>
      <p:pic>
        <p:nvPicPr>
          <p:cNvPr id="5" name="Picture 5">
            <a:extLst>
              <a:ext uri="{FF2B5EF4-FFF2-40B4-BE49-F238E27FC236}">
                <a16:creationId xmlns:a16="http://schemas.microsoft.com/office/drawing/2014/main" id="{42BE2C18-9E86-E9B5-7EFC-4A4018D32ACC}"/>
              </a:ext>
            </a:extLst>
          </p:cNvPr>
          <p:cNvPicPr>
            <a:picLocks noGrp="1" noChangeAspect="1"/>
          </p:cNvPicPr>
          <p:nvPr>
            <p:ph idx="1"/>
          </p:nvPr>
        </p:nvPicPr>
        <p:blipFill>
          <a:blip r:embed="rId3"/>
          <a:stretch>
            <a:fillRect/>
          </a:stretch>
        </p:blipFill>
        <p:spPr>
          <a:xfrm>
            <a:off x="801095" y="1065233"/>
            <a:ext cx="7498730" cy="4810161"/>
          </a:xfrm>
        </p:spPr>
      </p:pic>
      <p:sp>
        <p:nvSpPr>
          <p:cNvPr id="9" name="Thought Bubble: Cloud 8">
            <a:extLst>
              <a:ext uri="{FF2B5EF4-FFF2-40B4-BE49-F238E27FC236}">
                <a16:creationId xmlns:a16="http://schemas.microsoft.com/office/drawing/2014/main" id="{93CE14C5-C745-A59A-BE0B-E605B28873F1}"/>
              </a:ext>
            </a:extLst>
          </p:cNvPr>
          <p:cNvSpPr/>
          <p:nvPr/>
        </p:nvSpPr>
        <p:spPr>
          <a:xfrm rot="60000">
            <a:off x="8327285" y="1429944"/>
            <a:ext cx="3409656" cy="3176539"/>
          </a:xfrm>
          <a:prstGeom prst="cloudCallout">
            <a:avLst>
              <a:gd name="adj1" fmla="val -106751"/>
              <a:gd name="adj2" fmla="val 48974"/>
            </a:avLst>
          </a:prstGeom>
          <a:solidFill>
            <a:srgbClr val="0099CC"/>
          </a:solidFill>
          <a:ln w="28575">
            <a:solidFill>
              <a:srgbClr val="8FB4FF"/>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cs typeface="Calibri"/>
            </a:endParaRPr>
          </a:p>
          <a:p>
            <a:pPr algn="ctr"/>
            <a:endParaRPr lang="en-US" sz="1200" b="1">
              <a:cs typeface="Calibri"/>
            </a:endParaRPr>
          </a:p>
          <a:p>
            <a:pPr algn="ctr"/>
            <a:endParaRPr lang="en-US" sz="1200" b="1">
              <a:cs typeface="Calibri"/>
            </a:endParaRPr>
          </a:p>
          <a:p>
            <a:pPr algn="ctr"/>
            <a:endParaRPr lang="en-US" sz="1200" b="1">
              <a:cs typeface="Calibri"/>
            </a:endParaRPr>
          </a:p>
          <a:p>
            <a:pPr algn="ctr"/>
            <a:r>
              <a:rPr lang="en-US" sz="1050" b="1">
                <a:latin typeface=" Arial"/>
                <a:cs typeface="Calibri"/>
              </a:rPr>
              <a:t>5th </a:t>
            </a:r>
          </a:p>
          <a:p>
            <a:pPr algn="ctr"/>
            <a:r>
              <a:rPr lang="en-US" sz="1050" b="1">
                <a:latin typeface=" Arial"/>
                <a:cs typeface="Calibri"/>
              </a:rPr>
              <a:t>Industrial Revolution</a:t>
            </a:r>
          </a:p>
          <a:p>
            <a:pPr algn="ctr">
              <a:lnSpc>
                <a:spcPct val="114285"/>
              </a:lnSpc>
            </a:pPr>
            <a:r>
              <a:rPr lang="en-US" sz="1400" b="1">
                <a:latin typeface=" Arial"/>
                <a:cs typeface="Calibri"/>
              </a:rPr>
              <a:t>Artificial Intelligence</a:t>
            </a:r>
          </a:p>
          <a:p>
            <a:pPr algn="ctr"/>
            <a:r>
              <a:rPr lang="en-US" sz="1000" b="1" i="1">
                <a:latin typeface=" Arial"/>
                <a:cs typeface="Calibri"/>
              </a:rPr>
              <a:t>Personalization, Deep multi-level cooperation between people and machines</a:t>
            </a:r>
          </a:p>
          <a:p>
            <a:pPr algn="ctr"/>
            <a:endParaRPr lang="en-US" b="1">
              <a:latin typeface=" Arial"/>
              <a:cs typeface="Calibri"/>
            </a:endParaRPr>
          </a:p>
        </p:txBody>
      </p:sp>
      <p:pic>
        <p:nvPicPr>
          <p:cNvPr id="6" name="Picture 6" descr="Girl working on a machine">
            <a:extLst>
              <a:ext uri="{FF2B5EF4-FFF2-40B4-BE49-F238E27FC236}">
                <a16:creationId xmlns:a16="http://schemas.microsoft.com/office/drawing/2014/main" id="{6F4F9590-1BB9-6722-6D98-DE63DDBBFD36}"/>
              </a:ext>
            </a:extLst>
          </p:cNvPr>
          <p:cNvPicPr>
            <a:picLocks noChangeAspect="1"/>
          </p:cNvPicPr>
          <p:nvPr/>
        </p:nvPicPr>
        <p:blipFill>
          <a:blip r:embed="rId4"/>
          <a:stretch>
            <a:fillRect/>
          </a:stretch>
        </p:blipFill>
        <p:spPr>
          <a:xfrm>
            <a:off x="9627776" y="1792345"/>
            <a:ext cx="1397034" cy="1040016"/>
          </a:xfrm>
          <a:prstGeom prst="ellipse">
            <a:avLst/>
          </a:prstGeom>
          <a:ln w="63500"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Slide Number Placeholder 1">
            <a:extLst>
              <a:ext uri="{FF2B5EF4-FFF2-40B4-BE49-F238E27FC236}">
                <a16:creationId xmlns:a16="http://schemas.microsoft.com/office/drawing/2014/main" id="{6D1C9D48-F31B-1929-51C2-65A1AFEB768F}"/>
              </a:ext>
            </a:extLst>
          </p:cNvPr>
          <p:cNvSpPr txBox="1">
            <a:spLocks/>
          </p:cNvSpPr>
          <p:nvPr/>
        </p:nvSpPr>
        <p:spPr>
          <a:xfrm>
            <a:off x="10064592" y="6465333"/>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Arial"/>
                <a:cs typeface="Arial"/>
              </a:rPr>
              <a:t>8</a:t>
            </a:r>
            <a:endParaRPr lang="en-US"/>
          </a:p>
        </p:txBody>
      </p:sp>
      <p:sp>
        <p:nvSpPr>
          <p:cNvPr id="3" name="Rectangle 2">
            <a:extLst>
              <a:ext uri="{FF2B5EF4-FFF2-40B4-BE49-F238E27FC236}">
                <a16:creationId xmlns:a16="http://schemas.microsoft.com/office/drawing/2014/main" id="{C5E6EA10-570A-5E78-F2AB-7976D248497B}"/>
              </a:ext>
            </a:extLst>
          </p:cNvPr>
          <p:cNvSpPr/>
          <p:nvPr/>
        </p:nvSpPr>
        <p:spPr>
          <a:xfrm>
            <a:off x="6235700" y="5005381"/>
            <a:ext cx="609600" cy="160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C9BD8A3-3FB1-9A21-D3C9-E781A5925069}"/>
              </a:ext>
            </a:extLst>
          </p:cNvPr>
          <p:cNvSpPr txBox="1"/>
          <p:nvPr/>
        </p:nvSpPr>
        <p:spPr>
          <a:xfrm>
            <a:off x="6111699" y="4878958"/>
            <a:ext cx="619529" cy="307777"/>
          </a:xfrm>
          <a:prstGeom prst="rect">
            <a:avLst/>
          </a:prstGeom>
          <a:noFill/>
        </p:spPr>
        <p:txBody>
          <a:bodyPr wrap="none" rtlCol="0">
            <a:spAutoFit/>
          </a:bodyPr>
          <a:lstStyle/>
          <a:p>
            <a:r>
              <a:rPr lang="en-US" sz="1400" b="1">
                <a:solidFill>
                  <a:srgbClr val="10617E"/>
                </a:solidFill>
              </a:rPr>
              <a:t>Today</a:t>
            </a:r>
          </a:p>
        </p:txBody>
      </p:sp>
      <p:sp>
        <p:nvSpPr>
          <p:cNvPr id="10" name="TextBox 9">
            <a:extLst>
              <a:ext uri="{FF2B5EF4-FFF2-40B4-BE49-F238E27FC236}">
                <a16:creationId xmlns:a16="http://schemas.microsoft.com/office/drawing/2014/main" id="{B994C3FF-671C-831A-58F6-6F3997C94790}"/>
              </a:ext>
            </a:extLst>
          </p:cNvPr>
          <p:cNvSpPr txBox="1"/>
          <p:nvPr/>
        </p:nvSpPr>
        <p:spPr>
          <a:xfrm>
            <a:off x="6150636" y="4523919"/>
            <a:ext cx="550151" cy="307777"/>
          </a:xfrm>
          <a:prstGeom prst="rect">
            <a:avLst/>
          </a:prstGeom>
          <a:noFill/>
        </p:spPr>
        <p:txBody>
          <a:bodyPr wrap="none" rtlCol="0">
            <a:spAutoFit/>
          </a:bodyPr>
          <a:lstStyle/>
          <a:p>
            <a:r>
              <a:rPr lang="en-US" sz="1400" b="1">
                <a:solidFill>
                  <a:schemeClr val="tx1">
                    <a:lumMod val="65000"/>
                    <a:lumOff val="35000"/>
                  </a:schemeClr>
                </a:solidFill>
              </a:rPr>
              <a:t>2025</a:t>
            </a:r>
          </a:p>
        </p:txBody>
      </p:sp>
      <p:sp>
        <p:nvSpPr>
          <p:cNvPr id="11" name="TextBox 10">
            <a:extLst>
              <a:ext uri="{FF2B5EF4-FFF2-40B4-BE49-F238E27FC236}">
                <a16:creationId xmlns:a16="http://schemas.microsoft.com/office/drawing/2014/main" id="{C395C9A9-FA63-C14E-4A4F-1C7730F5638B}"/>
              </a:ext>
            </a:extLst>
          </p:cNvPr>
          <p:cNvSpPr txBox="1"/>
          <p:nvPr/>
        </p:nvSpPr>
        <p:spPr>
          <a:xfrm>
            <a:off x="6919723" y="4516830"/>
            <a:ext cx="550151" cy="307777"/>
          </a:xfrm>
          <a:prstGeom prst="rect">
            <a:avLst/>
          </a:prstGeom>
          <a:noFill/>
        </p:spPr>
        <p:txBody>
          <a:bodyPr wrap="none" rtlCol="0">
            <a:spAutoFit/>
          </a:bodyPr>
          <a:lstStyle/>
          <a:p>
            <a:r>
              <a:rPr lang="en-US" sz="1400" b="1">
                <a:solidFill>
                  <a:schemeClr val="tx1">
                    <a:lumMod val="65000"/>
                    <a:lumOff val="35000"/>
                  </a:schemeClr>
                </a:solidFill>
              </a:rPr>
              <a:t>2100</a:t>
            </a:r>
          </a:p>
        </p:txBody>
      </p:sp>
      <p:sp>
        <p:nvSpPr>
          <p:cNvPr id="8" name="Footer Placeholder 7">
            <a:extLst>
              <a:ext uri="{FF2B5EF4-FFF2-40B4-BE49-F238E27FC236}">
                <a16:creationId xmlns:a16="http://schemas.microsoft.com/office/drawing/2014/main" id="{234428F9-DBB7-CCA3-9195-AAE2D8EE120B}"/>
              </a:ext>
            </a:extLst>
          </p:cNvPr>
          <p:cNvSpPr>
            <a:spLocks noGrp="1"/>
          </p:cNvSpPr>
          <p:nvPr>
            <p:ph type="ftr" sz="quarter" idx="10"/>
          </p:nvPr>
        </p:nvSpPr>
        <p:spPr>
          <a:xfrm>
            <a:off x="2782957" y="6356350"/>
            <a:ext cx="7030882" cy="501650"/>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baseline="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r>
              <a:rPr lang="en-US" dirty="0"/>
              <a:t>Distribution Statement A. Approved for public release. Distribution is unlimited.  Case # 23-S-1171</a:t>
            </a:r>
          </a:p>
        </p:txBody>
      </p:sp>
    </p:spTree>
    <p:extLst>
      <p:ext uri="{BB962C8B-B14F-4D97-AF65-F5344CB8AC3E}">
        <p14:creationId xmlns:p14="http://schemas.microsoft.com/office/powerpoint/2010/main" val="15330088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9">
            <a:extLst>
              <a:ext uri="{FF2B5EF4-FFF2-40B4-BE49-F238E27FC236}">
                <a16:creationId xmlns:a16="http://schemas.microsoft.com/office/drawing/2014/main" id="{7DAE2543-6591-AC9F-4BE0-9BE684CE90CA}"/>
              </a:ext>
            </a:extLst>
          </p:cNvPr>
          <p:cNvSpPr/>
          <p:nvPr/>
        </p:nvSpPr>
        <p:spPr>
          <a:xfrm flipH="1">
            <a:off x="6332003" y="3648643"/>
            <a:ext cx="5160513" cy="2316659"/>
          </a:xfrm>
          <a:custGeom>
            <a:avLst/>
            <a:gdLst>
              <a:gd name="connsiteX0" fmla="*/ 0 w 3942712"/>
              <a:gd name="connsiteY0" fmla="*/ 0 h 1491139"/>
              <a:gd name="connsiteX1" fmla="*/ 3942712 w 3942712"/>
              <a:gd name="connsiteY1" fmla="*/ 0 h 1491139"/>
              <a:gd name="connsiteX2" fmla="*/ 3942712 w 3942712"/>
              <a:gd name="connsiteY2" fmla="*/ 1491139 h 1491139"/>
              <a:gd name="connsiteX3" fmla="*/ 0 w 3942712"/>
              <a:gd name="connsiteY3" fmla="*/ 1491139 h 1491139"/>
              <a:gd name="connsiteX4" fmla="*/ 0 w 3942712"/>
              <a:gd name="connsiteY4" fmla="*/ 0 h 1491139"/>
              <a:gd name="connsiteX0" fmla="*/ 0 w 5076187"/>
              <a:gd name="connsiteY0" fmla="*/ 0 h 1491139"/>
              <a:gd name="connsiteX1" fmla="*/ 3942712 w 5076187"/>
              <a:gd name="connsiteY1" fmla="*/ 0 h 1491139"/>
              <a:gd name="connsiteX2" fmla="*/ 5076187 w 5076187"/>
              <a:gd name="connsiteY2" fmla="*/ 1481614 h 1491139"/>
              <a:gd name="connsiteX3" fmla="*/ 0 w 5076187"/>
              <a:gd name="connsiteY3" fmla="*/ 1491139 h 1491139"/>
              <a:gd name="connsiteX4" fmla="*/ 0 w 5076187"/>
              <a:gd name="connsiteY4" fmla="*/ 0 h 1491139"/>
              <a:gd name="connsiteX0" fmla="*/ 0 w 5076187"/>
              <a:gd name="connsiteY0" fmla="*/ 9525 h 1500664"/>
              <a:gd name="connsiteX1" fmla="*/ 3999862 w 5076187"/>
              <a:gd name="connsiteY1" fmla="*/ 0 h 1500664"/>
              <a:gd name="connsiteX2" fmla="*/ 5076187 w 5076187"/>
              <a:gd name="connsiteY2" fmla="*/ 1491139 h 1500664"/>
              <a:gd name="connsiteX3" fmla="*/ 0 w 5076187"/>
              <a:gd name="connsiteY3" fmla="*/ 1500664 h 1500664"/>
              <a:gd name="connsiteX4" fmla="*/ 0 w 5076187"/>
              <a:gd name="connsiteY4" fmla="*/ 9525 h 1500664"/>
              <a:gd name="connsiteX0" fmla="*/ 0 w 5076187"/>
              <a:gd name="connsiteY0" fmla="*/ 0 h 1491139"/>
              <a:gd name="connsiteX1" fmla="*/ 3821844 w 5076187"/>
              <a:gd name="connsiteY1" fmla="*/ 1123950 h 1491139"/>
              <a:gd name="connsiteX2" fmla="*/ 5076187 w 5076187"/>
              <a:gd name="connsiteY2" fmla="*/ 1481614 h 1491139"/>
              <a:gd name="connsiteX3" fmla="*/ 0 w 5076187"/>
              <a:gd name="connsiteY3" fmla="*/ 1491139 h 1491139"/>
              <a:gd name="connsiteX4" fmla="*/ 0 w 5076187"/>
              <a:gd name="connsiteY4" fmla="*/ 0 h 1491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187" h="1491139">
                <a:moveTo>
                  <a:pt x="0" y="0"/>
                </a:moveTo>
                <a:lnTo>
                  <a:pt x="3821844" y="1123950"/>
                </a:lnTo>
                <a:lnTo>
                  <a:pt x="5076187" y="1481614"/>
                </a:lnTo>
                <a:lnTo>
                  <a:pt x="0" y="1491139"/>
                </a:lnTo>
                <a:lnTo>
                  <a:pt x="0" y="0"/>
                </a:lnTo>
                <a:close/>
              </a:path>
            </a:pathLst>
          </a:cu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i="1">
              <a:solidFill>
                <a:schemeClr val="tx1"/>
              </a:solidFill>
            </a:endParaRPr>
          </a:p>
          <a:p>
            <a:pPr algn="r"/>
            <a:endParaRPr lang="en-US" b="1" i="1">
              <a:solidFill>
                <a:schemeClr val="tx1"/>
              </a:solidFill>
            </a:endParaRPr>
          </a:p>
        </p:txBody>
      </p:sp>
      <p:sp>
        <p:nvSpPr>
          <p:cNvPr id="2" name="Slide Number Placeholder 1">
            <a:extLst>
              <a:ext uri="{FF2B5EF4-FFF2-40B4-BE49-F238E27FC236}">
                <a16:creationId xmlns:a16="http://schemas.microsoft.com/office/drawing/2014/main" id="{8303C89E-746C-A0AC-60B9-5CFF20C4C55F}"/>
              </a:ext>
            </a:extLst>
          </p:cNvPr>
          <p:cNvSpPr>
            <a:spLocks noGrp="1"/>
          </p:cNvSpPr>
          <p:nvPr>
            <p:ph type="sldNum" sz="quarter" idx="12"/>
          </p:nvPr>
        </p:nvSpPr>
        <p:spPr>
          <a:xfrm>
            <a:off x="10266146" y="6466599"/>
            <a:ext cx="1345608" cy="365125"/>
          </a:xfrm>
        </p:spPr>
        <p:txBody>
          <a:bodyPr/>
          <a:lstStyle/>
          <a:p>
            <a:fld id="{67289055-BB3B-499A-A3A3-E3150FA0171A}" type="slidenum">
              <a:rPr lang="en-US" smtClean="0"/>
              <a:t>50</a:t>
            </a:fld>
            <a:endParaRPr lang="en-US"/>
          </a:p>
        </p:txBody>
      </p:sp>
      <p:sp>
        <p:nvSpPr>
          <p:cNvPr id="4" name="Title 3">
            <a:extLst>
              <a:ext uri="{FF2B5EF4-FFF2-40B4-BE49-F238E27FC236}">
                <a16:creationId xmlns:a16="http://schemas.microsoft.com/office/drawing/2014/main" id="{38019081-3654-60F9-D1E4-51E642717227}"/>
              </a:ext>
            </a:extLst>
          </p:cNvPr>
          <p:cNvSpPr>
            <a:spLocks noGrp="1"/>
          </p:cNvSpPr>
          <p:nvPr>
            <p:ph type="title"/>
          </p:nvPr>
        </p:nvSpPr>
        <p:spPr>
          <a:xfrm>
            <a:off x="217690" y="166405"/>
            <a:ext cx="10721260" cy="677002"/>
          </a:xfrm>
        </p:spPr>
        <p:txBody>
          <a:bodyPr>
            <a:normAutofit fontScale="90000"/>
          </a:bodyPr>
          <a:lstStyle/>
          <a:p>
            <a:pPr algn="l"/>
            <a:r>
              <a:rPr lang="en-US">
                <a:latin typeface="Franklin Gothic Medium" panose="020B0603020102020204" pitchFamily="34" charset="0"/>
              </a:rPr>
              <a:t>The DoD Doesn’t Make Big Moves But… </a:t>
            </a:r>
            <a:br>
              <a:rPr lang="en-US">
                <a:latin typeface="Franklin Gothic Medium" panose="020B0603020102020204" pitchFamily="34" charset="0"/>
              </a:rPr>
            </a:br>
            <a:r>
              <a:rPr lang="en-US">
                <a:latin typeface="Franklin Gothic Medium" panose="020B0603020102020204" pitchFamily="34" charset="0"/>
              </a:rPr>
              <a:t>We Can Move the Needle with Small Wins</a:t>
            </a:r>
          </a:p>
        </p:txBody>
      </p:sp>
      <p:sp>
        <p:nvSpPr>
          <p:cNvPr id="3" name="Text Placeholder 2">
            <a:extLst>
              <a:ext uri="{FF2B5EF4-FFF2-40B4-BE49-F238E27FC236}">
                <a16:creationId xmlns:a16="http://schemas.microsoft.com/office/drawing/2014/main" id="{EDE06EB5-BC56-064A-95A6-58E234F3A711}"/>
              </a:ext>
            </a:extLst>
          </p:cNvPr>
          <p:cNvSpPr>
            <a:spLocks noGrp="1"/>
          </p:cNvSpPr>
          <p:nvPr>
            <p:ph type="body" sz="quarter" idx="13"/>
          </p:nvPr>
        </p:nvSpPr>
        <p:spPr/>
        <p:txBody>
          <a:bodyPr/>
          <a:lstStyle/>
          <a:p>
            <a:r>
              <a:rPr lang="en-US" sz="700"/>
              <a:t>Distribution Statement A.  Approved for public release. Distribution is unlimited. DOPSR </a:t>
            </a:r>
            <a:r>
              <a:rPr lang="en-US" sz="800">
                <a:latin typeface="Calibri"/>
                <a:cs typeface="Calibri"/>
              </a:rPr>
              <a:t>Case # 24-T-0964</a:t>
            </a:r>
            <a:endParaRPr lang="en-US" sz="800">
              <a:solidFill>
                <a:srgbClr val="000000"/>
              </a:solidFill>
              <a:latin typeface="Calibri"/>
              <a:cs typeface="Calibri"/>
            </a:endParaRPr>
          </a:p>
        </p:txBody>
      </p:sp>
      <p:sp>
        <p:nvSpPr>
          <p:cNvPr id="6" name="Text Placeholder 5">
            <a:extLst>
              <a:ext uri="{FF2B5EF4-FFF2-40B4-BE49-F238E27FC236}">
                <a16:creationId xmlns:a16="http://schemas.microsoft.com/office/drawing/2014/main" id="{D5CD2C0B-8A7F-9CA5-203D-9B413848404B}"/>
              </a:ext>
            </a:extLst>
          </p:cNvPr>
          <p:cNvSpPr>
            <a:spLocks noGrp="1"/>
          </p:cNvSpPr>
          <p:nvPr>
            <p:ph type="body" sz="quarter" idx="14"/>
          </p:nvPr>
        </p:nvSpPr>
        <p:spPr>
          <a:xfrm>
            <a:off x="2200571" y="6443568"/>
            <a:ext cx="8018581" cy="361467"/>
          </a:xfrm>
        </p:spPr>
        <p:txBody>
          <a:bodyPr>
            <a:normAutofit/>
          </a:bodyPr>
          <a:lstStyle/>
          <a:p>
            <a:r>
              <a:rPr lang="en-US" sz="1200" dirty="0">
                <a:latin typeface="+mn-lt"/>
              </a:rPr>
              <a:t>Distribution Statement A.  Approved for public release. Distribution is unlimited. DOPSR </a:t>
            </a:r>
            <a:r>
              <a:rPr lang="en-US" sz="1200" dirty="0">
                <a:latin typeface="+mn-lt"/>
                <a:cs typeface="Calibri"/>
              </a:rPr>
              <a:t>Case # 24-T-0964</a:t>
            </a:r>
            <a:endParaRPr lang="en-US" sz="1200" dirty="0">
              <a:solidFill>
                <a:srgbClr val="000000"/>
              </a:solidFill>
              <a:latin typeface="+mn-lt"/>
              <a:cs typeface="Calibri"/>
            </a:endParaRPr>
          </a:p>
        </p:txBody>
      </p:sp>
      <p:sp>
        <p:nvSpPr>
          <p:cNvPr id="12" name="TextBox 11">
            <a:extLst>
              <a:ext uri="{FF2B5EF4-FFF2-40B4-BE49-F238E27FC236}">
                <a16:creationId xmlns:a16="http://schemas.microsoft.com/office/drawing/2014/main" id="{25BCBC9A-5BDA-F876-E30F-1276A5D703D8}"/>
              </a:ext>
            </a:extLst>
          </p:cNvPr>
          <p:cNvSpPr txBox="1"/>
          <p:nvPr/>
        </p:nvSpPr>
        <p:spPr>
          <a:xfrm>
            <a:off x="-2266201" y="2952801"/>
            <a:ext cx="184731" cy="369332"/>
          </a:xfrm>
          <a:prstGeom prst="rect">
            <a:avLst/>
          </a:prstGeom>
          <a:noFill/>
        </p:spPr>
        <p:txBody>
          <a:bodyPr wrap="none" rtlCol="0">
            <a:spAutoFit/>
          </a:bodyPr>
          <a:lstStyle/>
          <a:p>
            <a:endParaRPr lang="en-US"/>
          </a:p>
        </p:txBody>
      </p:sp>
      <p:sp>
        <p:nvSpPr>
          <p:cNvPr id="22" name="Star: 5 Points 21">
            <a:extLst>
              <a:ext uri="{FF2B5EF4-FFF2-40B4-BE49-F238E27FC236}">
                <a16:creationId xmlns:a16="http://schemas.microsoft.com/office/drawing/2014/main" id="{4DBC2EF9-FC8B-E482-44D1-69562F4F6EDE}"/>
              </a:ext>
            </a:extLst>
          </p:cNvPr>
          <p:cNvSpPr/>
          <p:nvPr/>
        </p:nvSpPr>
        <p:spPr>
          <a:xfrm>
            <a:off x="8604965" y="3060343"/>
            <a:ext cx="320040" cy="320040"/>
          </a:xfrm>
          <a:prstGeom prst="star5">
            <a:avLst/>
          </a:prstGeom>
          <a:solidFill>
            <a:srgbClr val="FFFF00"/>
          </a:solidFill>
          <a:ln>
            <a:solidFill>
              <a:schemeClr val="tx1">
                <a:lumMod val="95000"/>
                <a:lumOff val="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11616C87-5922-3A5A-E356-EBEA45B39C8F}"/>
              </a:ext>
            </a:extLst>
          </p:cNvPr>
          <p:cNvSpPr/>
          <p:nvPr/>
        </p:nvSpPr>
        <p:spPr>
          <a:xfrm flipV="1">
            <a:off x="3020346" y="1345938"/>
            <a:ext cx="6388324" cy="4458720"/>
          </a:xfrm>
          <a:prstGeom prst="triangle">
            <a:avLst/>
          </a:prstGeom>
          <a:solidFill>
            <a:schemeClr val="accent1">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637DA3A-23A2-3E11-2088-27A8F16AC533}"/>
              </a:ext>
            </a:extLst>
          </p:cNvPr>
          <p:cNvSpPr/>
          <p:nvPr/>
        </p:nvSpPr>
        <p:spPr>
          <a:xfrm>
            <a:off x="950584" y="3650412"/>
            <a:ext cx="5174158" cy="2316659"/>
          </a:xfrm>
          <a:custGeom>
            <a:avLst/>
            <a:gdLst>
              <a:gd name="connsiteX0" fmla="*/ 0 w 3942712"/>
              <a:gd name="connsiteY0" fmla="*/ 0 h 1491139"/>
              <a:gd name="connsiteX1" fmla="*/ 3942712 w 3942712"/>
              <a:gd name="connsiteY1" fmla="*/ 0 h 1491139"/>
              <a:gd name="connsiteX2" fmla="*/ 3942712 w 3942712"/>
              <a:gd name="connsiteY2" fmla="*/ 1491139 h 1491139"/>
              <a:gd name="connsiteX3" fmla="*/ 0 w 3942712"/>
              <a:gd name="connsiteY3" fmla="*/ 1491139 h 1491139"/>
              <a:gd name="connsiteX4" fmla="*/ 0 w 3942712"/>
              <a:gd name="connsiteY4" fmla="*/ 0 h 1491139"/>
              <a:gd name="connsiteX0" fmla="*/ 0 w 5076187"/>
              <a:gd name="connsiteY0" fmla="*/ 0 h 1491139"/>
              <a:gd name="connsiteX1" fmla="*/ 3942712 w 5076187"/>
              <a:gd name="connsiteY1" fmla="*/ 0 h 1491139"/>
              <a:gd name="connsiteX2" fmla="*/ 5076187 w 5076187"/>
              <a:gd name="connsiteY2" fmla="*/ 1481614 h 1491139"/>
              <a:gd name="connsiteX3" fmla="*/ 0 w 5076187"/>
              <a:gd name="connsiteY3" fmla="*/ 1491139 h 1491139"/>
              <a:gd name="connsiteX4" fmla="*/ 0 w 5076187"/>
              <a:gd name="connsiteY4" fmla="*/ 0 h 1491139"/>
              <a:gd name="connsiteX0" fmla="*/ 0 w 5076187"/>
              <a:gd name="connsiteY0" fmla="*/ 9525 h 1500664"/>
              <a:gd name="connsiteX1" fmla="*/ 3999862 w 5076187"/>
              <a:gd name="connsiteY1" fmla="*/ 0 h 1500664"/>
              <a:gd name="connsiteX2" fmla="*/ 5076187 w 5076187"/>
              <a:gd name="connsiteY2" fmla="*/ 1491139 h 1500664"/>
              <a:gd name="connsiteX3" fmla="*/ 0 w 5076187"/>
              <a:gd name="connsiteY3" fmla="*/ 1500664 h 1500664"/>
              <a:gd name="connsiteX4" fmla="*/ 0 w 5076187"/>
              <a:gd name="connsiteY4" fmla="*/ 9525 h 1500664"/>
              <a:gd name="connsiteX0" fmla="*/ 0 w 5076187"/>
              <a:gd name="connsiteY0" fmla="*/ 0 h 1491139"/>
              <a:gd name="connsiteX1" fmla="*/ 3161662 w 5076187"/>
              <a:gd name="connsiteY1" fmla="*/ 942975 h 1491139"/>
              <a:gd name="connsiteX2" fmla="*/ 5076187 w 5076187"/>
              <a:gd name="connsiteY2" fmla="*/ 1481614 h 1491139"/>
              <a:gd name="connsiteX3" fmla="*/ 0 w 5076187"/>
              <a:gd name="connsiteY3" fmla="*/ 1491139 h 1491139"/>
              <a:gd name="connsiteX4" fmla="*/ 0 w 5076187"/>
              <a:gd name="connsiteY4" fmla="*/ 0 h 1491139"/>
              <a:gd name="connsiteX0" fmla="*/ 0 w 5141501"/>
              <a:gd name="connsiteY0" fmla="*/ 0 h 1491139"/>
              <a:gd name="connsiteX1" fmla="*/ 3161662 w 5141501"/>
              <a:gd name="connsiteY1" fmla="*/ 942975 h 1491139"/>
              <a:gd name="connsiteX2" fmla="*/ 5141501 w 5141501"/>
              <a:gd name="connsiteY2" fmla="*/ 1481614 h 1491139"/>
              <a:gd name="connsiteX3" fmla="*/ 0 w 5141501"/>
              <a:gd name="connsiteY3" fmla="*/ 1491139 h 1491139"/>
              <a:gd name="connsiteX4" fmla="*/ 0 w 5141501"/>
              <a:gd name="connsiteY4" fmla="*/ 0 h 1491139"/>
              <a:gd name="connsiteX0" fmla="*/ 0 w 5174158"/>
              <a:gd name="connsiteY0" fmla="*/ 0 h 1491139"/>
              <a:gd name="connsiteX1" fmla="*/ 3161662 w 5174158"/>
              <a:gd name="connsiteY1" fmla="*/ 942975 h 1491139"/>
              <a:gd name="connsiteX2" fmla="*/ 5174158 w 5174158"/>
              <a:gd name="connsiteY2" fmla="*/ 1481614 h 1491139"/>
              <a:gd name="connsiteX3" fmla="*/ 0 w 5174158"/>
              <a:gd name="connsiteY3" fmla="*/ 1491139 h 1491139"/>
              <a:gd name="connsiteX4" fmla="*/ 0 w 5174158"/>
              <a:gd name="connsiteY4" fmla="*/ 0 h 1491139"/>
              <a:gd name="connsiteX0" fmla="*/ 0 w 5174158"/>
              <a:gd name="connsiteY0" fmla="*/ 0 h 1491139"/>
              <a:gd name="connsiteX1" fmla="*/ 3161662 w 5174158"/>
              <a:gd name="connsiteY1" fmla="*/ 942975 h 1491139"/>
              <a:gd name="connsiteX2" fmla="*/ 5174158 w 5174158"/>
              <a:gd name="connsiteY2" fmla="*/ 1488621 h 1491139"/>
              <a:gd name="connsiteX3" fmla="*/ 0 w 5174158"/>
              <a:gd name="connsiteY3" fmla="*/ 1491139 h 1491139"/>
              <a:gd name="connsiteX4" fmla="*/ 0 w 5174158"/>
              <a:gd name="connsiteY4" fmla="*/ 0 h 1491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4158" h="1491139">
                <a:moveTo>
                  <a:pt x="0" y="0"/>
                </a:moveTo>
                <a:lnTo>
                  <a:pt x="3161662" y="942975"/>
                </a:lnTo>
                <a:lnTo>
                  <a:pt x="5174158" y="1488621"/>
                </a:lnTo>
                <a:lnTo>
                  <a:pt x="0" y="1491139"/>
                </a:lnTo>
                <a:lnTo>
                  <a:pt x="0" y="0"/>
                </a:lnTo>
                <a:close/>
              </a:path>
            </a:pathLst>
          </a:cu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a:solidFill>
                <a:schemeClr val="tx1"/>
              </a:solidFill>
            </a:endParaRPr>
          </a:p>
        </p:txBody>
      </p:sp>
      <p:sp>
        <p:nvSpPr>
          <p:cNvPr id="16" name="TextBox 15">
            <a:extLst>
              <a:ext uri="{FF2B5EF4-FFF2-40B4-BE49-F238E27FC236}">
                <a16:creationId xmlns:a16="http://schemas.microsoft.com/office/drawing/2014/main" id="{F3D5B322-A33A-4178-F023-AE6ECE0E432D}"/>
              </a:ext>
            </a:extLst>
          </p:cNvPr>
          <p:cNvSpPr txBox="1"/>
          <p:nvPr/>
        </p:nvSpPr>
        <p:spPr>
          <a:xfrm>
            <a:off x="4079772" y="1338090"/>
            <a:ext cx="4188656" cy="1477328"/>
          </a:xfrm>
          <a:prstGeom prst="rect">
            <a:avLst/>
          </a:prstGeom>
          <a:noFill/>
        </p:spPr>
        <p:txBody>
          <a:bodyPr wrap="square">
            <a:spAutoFit/>
          </a:bodyPr>
          <a:lstStyle/>
          <a:p>
            <a:pPr algn="ctr">
              <a:lnSpc>
                <a:spcPct val="90000"/>
              </a:lnSpc>
            </a:pPr>
            <a:r>
              <a:rPr lang="en-US" sz="2000" b="1" u="sng"/>
              <a:t>DOING</a:t>
            </a:r>
          </a:p>
          <a:p>
            <a:pPr algn="ctr">
              <a:lnSpc>
                <a:spcPct val="90000"/>
              </a:lnSpc>
            </a:pPr>
            <a:r>
              <a:rPr lang="en-US" sz="2000"/>
              <a:t>Leverage digital technologies to extend capabilities, but still largely the same business, operating, &amp; customer models.</a:t>
            </a:r>
          </a:p>
        </p:txBody>
      </p:sp>
      <p:sp>
        <p:nvSpPr>
          <p:cNvPr id="19" name="Rectangle 16">
            <a:extLst>
              <a:ext uri="{FF2B5EF4-FFF2-40B4-BE49-F238E27FC236}">
                <a16:creationId xmlns:a16="http://schemas.microsoft.com/office/drawing/2014/main" id="{8B8DBAD2-6269-E262-9E90-4D9E94CE29D8}"/>
              </a:ext>
            </a:extLst>
          </p:cNvPr>
          <p:cNvSpPr/>
          <p:nvPr/>
        </p:nvSpPr>
        <p:spPr>
          <a:xfrm flipH="1">
            <a:off x="6322730" y="1332824"/>
            <a:ext cx="5169789" cy="4569005"/>
          </a:xfrm>
          <a:custGeom>
            <a:avLst/>
            <a:gdLst>
              <a:gd name="connsiteX0" fmla="*/ 0 w 1894837"/>
              <a:gd name="connsiteY0" fmla="*/ 0 h 2920874"/>
              <a:gd name="connsiteX1" fmla="*/ 1894837 w 1894837"/>
              <a:gd name="connsiteY1" fmla="*/ 0 h 2920874"/>
              <a:gd name="connsiteX2" fmla="*/ 1894837 w 1894837"/>
              <a:gd name="connsiteY2" fmla="*/ 2920874 h 2920874"/>
              <a:gd name="connsiteX3" fmla="*/ 0 w 1894837"/>
              <a:gd name="connsiteY3" fmla="*/ 2920874 h 2920874"/>
              <a:gd name="connsiteX4" fmla="*/ 0 w 1894837"/>
              <a:gd name="connsiteY4" fmla="*/ 0 h 2920874"/>
              <a:gd name="connsiteX0" fmla="*/ 0 w 3828412"/>
              <a:gd name="connsiteY0" fmla="*/ 0 h 2930399"/>
              <a:gd name="connsiteX1" fmla="*/ 1894837 w 3828412"/>
              <a:gd name="connsiteY1" fmla="*/ 0 h 2930399"/>
              <a:gd name="connsiteX2" fmla="*/ 3828412 w 3828412"/>
              <a:gd name="connsiteY2" fmla="*/ 2930399 h 2930399"/>
              <a:gd name="connsiteX3" fmla="*/ 0 w 3828412"/>
              <a:gd name="connsiteY3" fmla="*/ 2920874 h 2930399"/>
              <a:gd name="connsiteX4" fmla="*/ 0 w 3828412"/>
              <a:gd name="connsiteY4" fmla="*/ 0 h 2930399"/>
              <a:gd name="connsiteX0" fmla="*/ 0 w 3828412"/>
              <a:gd name="connsiteY0" fmla="*/ 0 h 2920874"/>
              <a:gd name="connsiteX1" fmla="*/ 1894837 w 3828412"/>
              <a:gd name="connsiteY1" fmla="*/ 0 h 2920874"/>
              <a:gd name="connsiteX2" fmla="*/ 3828412 w 3828412"/>
              <a:gd name="connsiteY2" fmla="*/ 2920874 h 2920874"/>
              <a:gd name="connsiteX3" fmla="*/ 0 w 3828412"/>
              <a:gd name="connsiteY3" fmla="*/ 2920874 h 2920874"/>
              <a:gd name="connsiteX4" fmla="*/ 0 w 3828412"/>
              <a:gd name="connsiteY4" fmla="*/ 0 h 2920874"/>
              <a:gd name="connsiteX0" fmla="*/ 0 w 3866512"/>
              <a:gd name="connsiteY0" fmla="*/ 0 h 2920874"/>
              <a:gd name="connsiteX1" fmla="*/ 1894837 w 3866512"/>
              <a:gd name="connsiteY1" fmla="*/ 0 h 2920874"/>
              <a:gd name="connsiteX2" fmla="*/ 3866512 w 3866512"/>
              <a:gd name="connsiteY2" fmla="*/ 2901824 h 2920874"/>
              <a:gd name="connsiteX3" fmla="*/ 0 w 3866512"/>
              <a:gd name="connsiteY3" fmla="*/ 2920874 h 2920874"/>
              <a:gd name="connsiteX4" fmla="*/ 0 w 3866512"/>
              <a:gd name="connsiteY4" fmla="*/ 0 h 2920874"/>
              <a:gd name="connsiteX0" fmla="*/ 0 w 3895087"/>
              <a:gd name="connsiteY0" fmla="*/ 0 h 2920874"/>
              <a:gd name="connsiteX1" fmla="*/ 1894837 w 3895087"/>
              <a:gd name="connsiteY1" fmla="*/ 0 h 2920874"/>
              <a:gd name="connsiteX2" fmla="*/ 3895087 w 3895087"/>
              <a:gd name="connsiteY2" fmla="*/ 2892299 h 2920874"/>
              <a:gd name="connsiteX3" fmla="*/ 0 w 3895087"/>
              <a:gd name="connsiteY3" fmla="*/ 2920874 h 2920874"/>
              <a:gd name="connsiteX4" fmla="*/ 0 w 3895087"/>
              <a:gd name="connsiteY4" fmla="*/ 0 h 2920874"/>
              <a:gd name="connsiteX0" fmla="*/ 0 w 3923662"/>
              <a:gd name="connsiteY0" fmla="*/ 0 h 2920874"/>
              <a:gd name="connsiteX1" fmla="*/ 1894837 w 3923662"/>
              <a:gd name="connsiteY1" fmla="*/ 0 h 2920874"/>
              <a:gd name="connsiteX2" fmla="*/ 3923662 w 3923662"/>
              <a:gd name="connsiteY2" fmla="*/ 2892299 h 2920874"/>
              <a:gd name="connsiteX3" fmla="*/ 0 w 3923662"/>
              <a:gd name="connsiteY3" fmla="*/ 2920874 h 2920874"/>
              <a:gd name="connsiteX4" fmla="*/ 0 w 3923662"/>
              <a:gd name="connsiteY4" fmla="*/ 0 h 2920874"/>
              <a:gd name="connsiteX0" fmla="*/ 0 w 3923662"/>
              <a:gd name="connsiteY0" fmla="*/ 0 h 2920874"/>
              <a:gd name="connsiteX1" fmla="*/ 1894837 w 3923662"/>
              <a:gd name="connsiteY1" fmla="*/ 0 h 2920874"/>
              <a:gd name="connsiteX2" fmla="*/ 3923662 w 3923662"/>
              <a:gd name="connsiteY2" fmla="*/ 2892299 h 2920874"/>
              <a:gd name="connsiteX3" fmla="*/ 0 w 3923662"/>
              <a:gd name="connsiteY3" fmla="*/ 2920874 h 2920874"/>
              <a:gd name="connsiteX4" fmla="*/ 0 w 3923662"/>
              <a:gd name="connsiteY4" fmla="*/ 0 h 2920874"/>
              <a:gd name="connsiteX0" fmla="*/ 0 w 3923662"/>
              <a:gd name="connsiteY0" fmla="*/ 0 h 2920874"/>
              <a:gd name="connsiteX1" fmla="*/ 1894837 w 3923662"/>
              <a:gd name="connsiteY1" fmla="*/ 0 h 2920874"/>
              <a:gd name="connsiteX2" fmla="*/ 3923662 w 3923662"/>
              <a:gd name="connsiteY2" fmla="*/ 2892299 h 2920874"/>
              <a:gd name="connsiteX3" fmla="*/ 0 w 3923662"/>
              <a:gd name="connsiteY3" fmla="*/ 2920874 h 2920874"/>
              <a:gd name="connsiteX4" fmla="*/ 0 w 3923662"/>
              <a:gd name="connsiteY4" fmla="*/ 0 h 2920874"/>
              <a:gd name="connsiteX0" fmla="*/ 0 w 3923662"/>
              <a:gd name="connsiteY0" fmla="*/ 0 h 2920874"/>
              <a:gd name="connsiteX1" fmla="*/ 1894837 w 3923662"/>
              <a:gd name="connsiteY1" fmla="*/ 0 h 2920874"/>
              <a:gd name="connsiteX2" fmla="*/ 3923662 w 3923662"/>
              <a:gd name="connsiteY2" fmla="*/ 2892299 h 2920874"/>
              <a:gd name="connsiteX3" fmla="*/ 0 w 3923662"/>
              <a:gd name="connsiteY3" fmla="*/ 2920874 h 2920874"/>
              <a:gd name="connsiteX4" fmla="*/ 0 w 3923662"/>
              <a:gd name="connsiteY4" fmla="*/ 0 h 2920874"/>
              <a:gd name="connsiteX0" fmla="*/ 0 w 3942712"/>
              <a:gd name="connsiteY0" fmla="*/ 0 h 2924435"/>
              <a:gd name="connsiteX1" fmla="*/ 1894837 w 3942712"/>
              <a:gd name="connsiteY1" fmla="*/ 0 h 2924435"/>
              <a:gd name="connsiteX2" fmla="*/ 3942712 w 3942712"/>
              <a:gd name="connsiteY2" fmla="*/ 2911349 h 2924435"/>
              <a:gd name="connsiteX3" fmla="*/ 0 w 3942712"/>
              <a:gd name="connsiteY3" fmla="*/ 2920874 h 2924435"/>
              <a:gd name="connsiteX4" fmla="*/ 0 w 3942712"/>
              <a:gd name="connsiteY4" fmla="*/ 0 h 2924435"/>
              <a:gd name="connsiteX0" fmla="*/ 0 w 5162422"/>
              <a:gd name="connsiteY0" fmla="*/ 0 h 4569058"/>
              <a:gd name="connsiteX1" fmla="*/ 1894837 w 5162422"/>
              <a:gd name="connsiteY1" fmla="*/ 0 h 4569058"/>
              <a:gd name="connsiteX2" fmla="*/ 5162422 w 5162422"/>
              <a:gd name="connsiteY2" fmla="*/ 4568699 h 4569058"/>
              <a:gd name="connsiteX3" fmla="*/ 0 w 5162422"/>
              <a:gd name="connsiteY3" fmla="*/ 2920874 h 4569058"/>
              <a:gd name="connsiteX4" fmla="*/ 0 w 5162422"/>
              <a:gd name="connsiteY4" fmla="*/ 0 h 4569058"/>
              <a:gd name="connsiteX0" fmla="*/ 9529 w 5171951"/>
              <a:gd name="connsiteY0" fmla="*/ 0 h 4569060"/>
              <a:gd name="connsiteX1" fmla="*/ 1904366 w 5171951"/>
              <a:gd name="connsiteY1" fmla="*/ 0 h 4569060"/>
              <a:gd name="connsiteX2" fmla="*/ 5171951 w 5171951"/>
              <a:gd name="connsiteY2" fmla="*/ 4568699 h 4569060"/>
              <a:gd name="connsiteX3" fmla="*/ 0 w 5171951"/>
              <a:gd name="connsiteY3" fmla="*/ 2930399 h 4569060"/>
              <a:gd name="connsiteX4" fmla="*/ 9529 w 5171951"/>
              <a:gd name="connsiteY4" fmla="*/ 0 h 4569060"/>
              <a:gd name="connsiteX0" fmla="*/ 9529 w 5171951"/>
              <a:gd name="connsiteY0" fmla="*/ 0 h 4569139"/>
              <a:gd name="connsiteX1" fmla="*/ 1904366 w 5171951"/>
              <a:gd name="connsiteY1" fmla="*/ 0 h 4569139"/>
              <a:gd name="connsiteX2" fmla="*/ 5171951 w 5171951"/>
              <a:gd name="connsiteY2" fmla="*/ 4568699 h 4569139"/>
              <a:gd name="connsiteX3" fmla="*/ 0 w 5171951"/>
              <a:gd name="connsiteY3" fmla="*/ 2930399 h 4569139"/>
              <a:gd name="connsiteX4" fmla="*/ 9529 w 5171951"/>
              <a:gd name="connsiteY4" fmla="*/ 0 h 4569139"/>
              <a:gd name="connsiteX0" fmla="*/ 9529 w 5171951"/>
              <a:gd name="connsiteY0" fmla="*/ 0 h 4569024"/>
              <a:gd name="connsiteX1" fmla="*/ 1904366 w 5171951"/>
              <a:gd name="connsiteY1" fmla="*/ 0 h 4569024"/>
              <a:gd name="connsiteX2" fmla="*/ 5171951 w 5171951"/>
              <a:gd name="connsiteY2" fmla="*/ 4568699 h 4569024"/>
              <a:gd name="connsiteX3" fmla="*/ 0 w 5171951"/>
              <a:gd name="connsiteY3" fmla="*/ 2440542 h 4569024"/>
              <a:gd name="connsiteX4" fmla="*/ 9529 w 5171951"/>
              <a:gd name="connsiteY4" fmla="*/ 0 h 4569024"/>
              <a:gd name="connsiteX0" fmla="*/ 9529 w 5171951"/>
              <a:gd name="connsiteY0" fmla="*/ 0 h 4569001"/>
              <a:gd name="connsiteX1" fmla="*/ 1904366 w 5171951"/>
              <a:gd name="connsiteY1" fmla="*/ 0 h 4569001"/>
              <a:gd name="connsiteX2" fmla="*/ 5171951 w 5171951"/>
              <a:gd name="connsiteY2" fmla="*/ 4568699 h 4569001"/>
              <a:gd name="connsiteX3" fmla="*/ 0 w 5171951"/>
              <a:gd name="connsiteY3" fmla="*/ 2299028 h 4569001"/>
              <a:gd name="connsiteX4" fmla="*/ 9529 w 5171951"/>
              <a:gd name="connsiteY4" fmla="*/ 0 h 4569001"/>
              <a:gd name="connsiteX0" fmla="*/ 9529 w 5171951"/>
              <a:gd name="connsiteY0" fmla="*/ 0 h 4568976"/>
              <a:gd name="connsiteX1" fmla="*/ 1904366 w 5171951"/>
              <a:gd name="connsiteY1" fmla="*/ 0 h 4568976"/>
              <a:gd name="connsiteX2" fmla="*/ 5171951 w 5171951"/>
              <a:gd name="connsiteY2" fmla="*/ 4568699 h 4568976"/>
              <a:gd name="connsiteX3" fmla="*/ 0 w 5171951"/>
              <a:gd name="connsiteY3" fmla="*/ 2113971 h 4568976"/>
              <a:gd name="connsiteX4" fmla="*/ 9529 w 5171951"/>
              <a:gd name="connsiteY4" fmla="*/ 0 h 4568976"/>
              <a:gd name="connsiteX0" fmla="*/ 9529 w 5171951"/>
              <a:gd name="connsiteY0" fmla="*/ 0 h 4568960"/>
              <a:gd name="connsiteX1" fmla="*/ 1904366 w 5171951"/>
              <a:gd name="connsiteY1" fmla="*/ 0 h 4568960"/>
              <a:gd name="connsiteX2" fmla="*/ 5171951 w 5171951"/>
              <a:gd name="connsiteY2" fmla="*/ 4568699 h 4568960"/>
              <a:gd name="connsiteX3" fmla="*/ 0 w 5171951"/>
              <a:gd name="connsiteY3" fmla="*/ 1983343 h 4568960"/>
              <a:gd name="connsiteX4" fmla="*/ 9529 w 5171951"/>
              <a:gd name="connsiteY4" fmla="*/ 0 h 4568960"/>
              <a:gd name="connsiteX0" fmla="*/ 9529 w 5171951"/>
              <a:gd name="connsiteY0" fmla="*/ 0 h 4568989"/>
              <a:gd name="connsiteX1" fmla="*/ 1904366 w 5171951"/>
              <a:gd name="connsiteY1" fmla="*/ 0 h 4568989"/>
              <a:gd name="connsiteX2" fmla="*/ 5171951 w 5171951"/>
              <a:gd name="connsiteY2" fmla="*/ 4568699 h 4568989"/>
              <a:gd name="connsiteX3" fmla="*/ 0 w 5171951"/>
              <a:gd name="connsiteY3" fmla="*/ 2211943 h 4568989"/>
              <a:gd name="connsiteX4" fmla="*/ 9529 w 5171951"/>
              <a:gd name="connsiteY4" fmla="*/ 0 h 4568989"/>
              <a:gd name="connsiteX0" fmla="*/ 9529 w 5171951"/>
              <a:gd name="connsiteY0" fmla="*/ 0 h 4568990"/>
              <a:gd name="connsiteX1" fmla="*/ 1904366 w 5171951"/>
              <a:gd name="connsiteY1" fmla="*/ 0 h 4568990"/>
              <a:gd name="connsiteX2" fmla="*/ 5171951 w 5171951"/>
              <a:gd name="connsiteY2" fmla="*/ 4568699 h 4568990"/>
              <a:gd name="connsiteX3" fmla="*/ 0 w 5171951"/>
              <a:gd name="connsiteY3" fmla="*/ 2222828 h 4568990"/>
              <a:gd name="connsiteX4" fmla="*/ 9529 w 5171951"/>
              <a:gd name="connsiteY4" fmla="*/ 0 h 4568990"/>
              <a:gd name="connsiteX0" fmla="*/ 9529 w 5171951"/>
              <a:gd name="connsiteY0" fmla="*/ 0 h 4569005"/>
              <a:gd name="connsiteX1" fmla="*/ 1904366 w 5171951"/>
              <a:gd name="connsiteY1" fmla="*/ 0 h 4569005"/>
              <a:gd name="connsiteX2" fmla="*/ 5171951 w 5171951"/>
              <a:gd name="connsiteY2" fmla="*/ 4568699 h 4569005"/>
              <a:gd name="connsiteX3" fmla="*/ 0 w 5171951"/>
              <a:gd name="connsiteY3" fmla="*/ 2222828 h 4569005"/>
              <a:gd name="connsiteX4" fmla="*/ 9529 w 5171951"/>
              <a:gd name="connsiteY4" fmla="*/ 0 h 4569005"/>
              <a:gd name="connsiteX0" fmla="*/ 9529 w 5171951"/>
              <a:gd name="connsiteY0" fmla="*/ 0 h 4569005"/>
              <a:gd name="connsiteX1" fmla="*/ 1967454 w 5171951"/>
              <a:gd name="connsiteY1" fmla="*/ 10510 h 4569005"/>
              <a:gd name="connsiteX2" fmla="*/ 5171951 w 5171951"/>
              <a:gd name="connsiteY2" fmla="*/ 4568699 h 4569005"/>
              <a:gd name="connsiteX3" fmla="*/ 0 w 5171951"/>
              <a:gd name="connsiteY3" fmla="*/ 2222828 h 4569005"/>
              <a:gd name="connsiteX4" fmla="*/ 9529 w 5171951"/>
              <a:gd name="connsiteY4" fmla="*/ 0 h 4569005"/>
              <a:gd name="connsiteX0" fmla="*/ 9529 w 5171951"/>
              <a:gd name="connsiteY0" fmla="*/ 0 h 4569005"/>
              <a:gd name="connsiteX1" fmla="*/ 2000806 w 5171951"/>
              <a:gd name="connsiteY1" fmla="*/ 15273 h 4569005"/>
              <a:gd name="connsiteX2" fmla="*/ 5171951 w 5171951"/>
              <a:gd name="connsiteY2" fmla="*/ 4568699 h 4569005"/>
              <a:gd name="connsiteX3" fmla="*/ 0 w 5171951"/>
              <a:gd name="connsiteY3" fmla="*/ 2222828 h 4569005"/>
              <a:gd name="connsiteX4" fmla="*/ 9529 w 5171951"/>
              <a:gd name="connsiteY4" fmla="*/ 0 h 456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1951" h="4569005">
                <a:moveTo>
                  <a:pt x="9529" y="0"/>
                </a:moveTo>
                <a:lnTo>
                  <a:pt x="2000806" y="15273"/>
                </a:lnTo>
                <a:cubicBezTo>
                  <a:pt x="3068972" y="1534669"/>
                  <a:pt x="4103785" y="3049303"/>
                  <a:pt x="5171951" y="4568699"/>
                </a:cubicBezTo>
                <a:cubicBezTo>
                  <a:pt x="5130889" y="4597274"/>
                  <a:pt x="1155423" y="2616075"/>
                  <a:pt x="0" y="2222828"/>
                </a:cubicBezTo>
                <a:cubicBezTo>
                  <a:pt x="3176" y="1246028"/>
                  <a:pt x="6353" y="976800"/>
                  <a:pt x="9529" y="0"/>
                </a:cubicBezTo>
                <a:close/>
              </a:path>
            </a:pathLst>
          </a:custGeom>
          <a:solidFill>
            <a:srgbClr val="92D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p>
        </p:txBody>
      </p:sp>
      <p:sp>
        <p:nvSpPr>
          <p:cNvPr id="15" name="TextBox 14">
            <a:extLst>
              <a:ext uri="{FF2B5EF4-FFF2-40B4-BE49-F238E27FC236}">
                <a16:creationId xmlns:a16="http://schemas.microsoft.com/office/drawing/2014/main" id="{43CA6167-99B6-56FE-365B-D28ADE138425}"/>
              </a:ext>
            </a:extLst>
          </p:cNvPr>
          <p:cNvSpPr txBox="1"/>
          <p:nvPr/>
        </p:nvSpPr>
        <p:spPr>
          <a:xfrm>
            <a:off x="8922627" y="1340321"/>
            <a:ext cx="2550070" cy="2585323"/>
          </a:xfrm>
          <a:prstGeom prst="rect">
            <a:avLst/>
          </a:prstGeom>
          <a:noFill/>
        </p:spPr>
        <p:txBody>
          <a:bodyPr wrap="square" rtlCol="0">
            <a:spAutoFit/>
          </a:bodyPr>
          <a:lstStyle/>
          <a:p>
            <a:pPr algn="r">
              <a:lnSpc>
                <a:spcPct val="90000"/>
              </a:lnSpc>
            </a:pPr>
            <a:r>
              <a:rPr lang="en-US" sz="1800" b="1" u="sng"/>
              <a:t>BECOMING</a:t>
            </a:r>
          </a:p>
          <a:p>
            <a:pPr algn="r">
              <a:lnSpc>
                <a:spcPct val="90000"/>
              </a:lnSpc>
            </a:pPr>
            <a:r>
              <a:rPr lang="en-US" sz="1800"/>
              <a:t>Leverage digital technologies &amp; becoming more synchronized &amp; less siloed with advanced changes to current business, operating, &amp; customer models.</a:t>
            </a:r>
          </a:p>
          <a:p>
            <a:pPr algn="r">
              <a:lnSpc>
                <a:spcPct val="90000"/>
              </a:lnSpc>
            </a:pPr>
            <a:endParaRPr lang="en-US" sz="1800"/>
          </a:p>
        </p:txBody>
      </p:sp>
      <p:sp>
        <p:nvSpPr>
          <p:cNvPr id="18" name="TextBox 17">
            <a:extLst>
              <a:ext uri="{FF2B5EF4-FFF2-40B4-BE49-F238E27FC236}">
                <a16:creationId xmlns:a16="http://schemas.microsoft.com/office/drawing/2014/main" id="{CFF77638-61BA-42A9-963A-AF0392DFB2D5}"/>
              </a:ext>
            </a:extLst>
          </p:cNvPr>
          <p:cNvSpPr txBox="1"/>
          <p:nvPr/>
        </p:nvSpPr>
        <p:spPr>
          <a:xfrm>
            <a:off x="444129" y="1330353"/>
            <a:ext cx="400110" cy="2206067"/>
          </a:xfrm>
          <a:prstGeom prst="rect">
            <a:avLst/>
          </a:prstGeom>
          <a:solidFill>
            <a:schemeClr val="bg1">
              <a:lumMod val="85000"/>
            </a:schemeClr>
          </a:solidFill>
          <a:effectLst>
            <a:outerShdw blurRad="50800" dist="38100" dir="5400000" algn="t" rotWithShape="0">
              <a:prstClr val="black">
                <a:alpha val="40000"/>
              </a:prstClr>
            </a:outerShdw>
          </a:effectLst>
        </p:spPr>
        <p:txBody>
          <a:bodyPr vert="vert270" wrap="square" rtlCol="0" anchor="ctr">
            <a:spAutoFit/>
          </a:bodyPr>
          <a:lstStyle/>
          <a:p>
            <a:pPr algn="ctr"/>
            <a:r>
              <a:rPr lang="en-US" sz="1400" b="1" i="1"/>
              <a:t>WHERE WE ARE</a:t>
            </a:r>
          </a:p>
        </p:txBody>
      </p:sp>
      <p:sp>
        <p:nvSpPr>
          <p:cNvPr id="26" name="TextBox 25">
            <a:extLst>
              <a:ext uri="{FF2B5EF4-FFF2-40B4-BE49-F238E27FC236}">
                <a16:creationId xmlns:a16="http://schemas.microsoft.com/office/drawing/2014/main" id="{E7141867-24F3-52C2-96E2-F2F9B5D0B2D0}"/>
              </a:ext>
            </a:extLst>
          </p:cNvPr>
          <p:cNvSpPr txBox="1"/>
          <p:nvPr/>
        </p:nvSpPr>
        <p:spPr>
          <a:xfrm>
            <a:off x="9195938" y="3919364"/>
            <a:ext cx="2288111" cy="2095191"/>
          </a:xfrm>
          <a:custGeom>
            <a:avLst/>
            <a:gdLst>
              <a:gd name="connsiteX0" fmla="*/ 0 w 3540941"/>
              <a:gd name="connsiteY0" fmla="*/ 0 h 1754326"/>
              <a:gd name="connsiteX1" fmla="*/ 3540941 w 3540941"/>
              <a:gd name="connsiteY1" fmla="*/ 0 h 1754326"/>
              <a:gd name="connsiteX2" fmla="*/ 3540941 w 3540941"/>
              <a:gd name="connsiteY2" fmla="*/ 1754326 h 1754326"/>
              <a:gd name="connsiteX3" fmla="*/ 0 w 3540941"/>
              <a:gd name="connsiteY3" fmla="*/ 1754326 h 1754326"/>
              <a:gd name="connsiteX4" fmla="*/ 0 w 3540941"/>
              <a:gd name="connsiteY4" fmla="*/ 0 h 1754326"/>
              <a:gd name="connsiteX0" fmla="*/ 1371600 w 4912541"/>
              <a:gd name="connsiteY0" fmla="*/ 0 h 1754326"/>
              <a:gd name="connsiteX1" fmla="*/ 4912541 w 4912541"/>
              <a:gd name="connsiteY1" fmla="*/ 0 h 1754326"/>
              <a:gd name="connsiteX2" fmla="*/ 4912541 w 4912541"/>
              <a:gd name="connsiteY2" fmla="*/ 1754326 h 1754326"/>
              <a:gd name="connsiteX3" fmla="*/ 0 w 4912541"/>
              <a:gd name="connsiteY3" fmla="*/ 1743441 h 1754326"/>
              <a:gd name="connsiteX4" fmla="*/ 1371600 w 4912541"/>
              <a:gd name="connsiteY4" fmla="*/ 0 h 1754326"/>
              <a:gd name="connsiteX0" fmla="*/ 2002971 w 4912541"/>
              <a:gd name="connsiteY0" fmla="*/ 925285 h 1754326"/>
              <a:gd name="connsiteX1" fmla="*/ 4912541 w 4912541"/>
              <a:gd name="connsiteY1" fmla="*/ 0 h 1754326"/>
              <a:gd name="connsiteX2" fmla="*/ 4912541 w 4912541"/>
              <a:gd name="connsiteY2" fmla="*/ 1754326 h 1754326"/>
              <a:gd name="connsiteX3" fmla="*/ 0 w 4912541"/>
              <a:gd name="connsiteY3" fmla="*/ 1743441 h 1754326"/>
              <a:gd name="connsiteX4" fmla="*/ 2002971 w 4912541"/>
              <a:gd name="connsiteY4" fmla="*/ 925285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2541" h="1754326">
                <a:moveTo>
                  <a:pt x="2002971" y="925285"/>
                </a:moveTo>
                <a:lnTo>
                  <a:pt x="4912541" y="0"/>
                </a:lnTo>
                <a:lnTo>
                  <a:pt x="4912541" y="1754326"/>
                </a:lnTo>
                <a:lnTo>
                  <a:pt x="0" y="1743441"/>
                </a:lnTo>
                <a:lnTo>
                  <a:pt x="2002971" y="925285"/>
                </a:lnTo>
                <a:close/>
              </a:path>
            </a:pathLst>
          </a:custGeom>
          <a:noFill/>
        </p:spPr>
        <p:txBody>
          <a:bodyPr wrap="square" rtlCol="0">
            <a:spAutoFit/>
          </a:bodyPr>
          <a:lstStyle/>
          <a:p>
            <a:pPr algn="r">
              <a:lnSpc>
                <a:spcPct val="90000"/>
              </a:lnSpc>
            </a:pPr>
            <a:r>
              <a:rPr lang="en-US" sz="1800" b="1" u="sng">
                <a:solidFill>
                  <a:schemeClr val="tx1"/>
                </a:solidFill>
              </a:rPr>
              <a:t>BEING</a:t>
            </a:r>
          </a:p>
          <a:p>
            <a:pPr algn="r">
              <a:lnSpc>
                <a:spcPct val="90000"/>
              </a:lnSpc>
            </a:pPr>
            <a:r>
              <a:rPr lang="en-US" sz="1800">
                <a:solidFill>
                  <a:schemeClr val="tx1"/>
                </a:solidFill>
              </a:rPr>
              <a:t>Business, </a:t>
            </a:r>
          </a:p>
          <a:p>
            <a:pPr algn="r">
              <a:lnSpc>
                <a:spcPct val="90000"/>
              </a:lnSpc>
            </a:pPr>
            <a:r>
              <a:rPr lang="en-US" sz="1800">
                <a:solidFill>
                  <a:schemeClr val="tx1"/>
                </a:solidFill>
              </a:rPr>
              <a:t>operating, &amp; customer models are optimized for</a:t>
            </a:r>
          </a:p>
          <a:p>
            <a:pPr algn="r">
              <a:lnSpc>
                <a:spcPct val="90000"/>
              </a:lnSpc>
            </a:pPr>
            <a:r>
              <a:rPr lang="en-US" sz="1800"/>
              <a:t>digital &amp; profoundly different from previous models.</a:t>
            </a:r>
          </a:p>
        </p:txBody>
      </p:sp>
      <p:sp>
        <p:nvSpPr>
          <p:cNvPr id="25" name="TextBox 24">
            <a:extLst>
              <a:ext uri="{FF2B5EF4-FFF2-40B4-BE49-F238E27FC236}">
                <a16:creationId xmlns:a16="http://schemas.microsoft.com/office/drawing/2014/main" id="{DBAC3156-FA93-D5F1-099C-A2823F41599C}"/>
              </a:ext>
            </a:extLst>
          </p:cNvPr>
          <p:cNvSpPr txBox="1"/>
          <p:nvPr/>
        </p:nvSpPr>
        <p:spPr>
          <a:xfrm>
            <a:off x="948934" y="4309219"/>
            <a:ext cx="1942018" cy="1588127"/>
          </a:xfrm>
          <a:prstGeom prst="rect">
            <a:avLst/>
          </a:prstGeom>
          <a:noFill/>
        </p:spPr>
        <p:txBody>
          <a:bodyPr wrap="square">
            <a:spAutoFit/>
          </a:bodyPr>
          <a:lstStyle/>
          <a:p>
            <a:pPr>
              <a:lnSpc>
                <a:spcPct val="90000"/>
              </a:lnSpc>
            </a:pPr>
            <a:r>
              <a:rPr lang="en-US" sz="1800" b="1" u="sng">
                <a:solidFill>
                  <a:srgbClr val="FFFFFF"/>
                </a:solidFill>
              </a:rPr>
              <a:t>REALIZING</a:t>
            </a:r>
          </a:p>
          <a:p>
            <a:pPr>
              <a:lnSpc>
                <a:spcPct val="90000"/>
              </a:lnSpc>
            </a:pPr>
            <a:r>
              <a:rPr lang="en-US" sz="1800">
                <a:solidFill>
                  <a:srgbClr val="FFFFFF"/>
                </a:solidFill>
              </a:rPr>
              <a:t>A need has been</a:t>
            </a:r>
          </a:p>
          <a:p>
            <a:pPr>
              <a:lnSpc>
                <a:spcPct val="90000"/>
              </a:lnSpc>
            </a:pPr>
            <a:r>
              <a:rPr lang="en-US" sz="1800">
                <a:solidFill>
                  <a:srgbClr val="FFFFFF"/>
                </a:solidFill>
              </a:rPr>
              <a:t>realized. Concept ideation </a:t>
            </a:r>
          </a:p>
          <a:p>
            <a:pPr>
              <a:lnSpc>
                <a:spcPct val="90000"/>
              </a:lnSpc>
            </a:pPr>
            <a:r>
              <a:rPr lang="en-US" sz="1800">
                <a:solidFill>
                  <a:srgbClr val="FFFFFF"/>
                </a:solidFill>
              </a:rPr>
              <a:t>&amp; research stage. </a:t>
            </a:r>
          </a:p>
        </p:txBody>
      </p:sp>
      <p:sp>
        <p:nvSpPr>
          <p:cNvPr id="17" name="Rectangle 16">
            <a:extLst>
              <a:ext uri="{FF2B5EF4-FFF2-40B4-BE49-F238E27FC236}">
                <a16:creationId xmlns:a16="http://schemas.microsoft.com/office/drawing/2014/main" id="{61313717-713B-B0C1-A88B-7BB1D1D7BFBB}"/>
              </a:ext>
            </a:extLst>
          </p:cNvPr>
          <p:cNvSpPr/>
          <p:nvPr/>
        </p:nvSpPr>
        <p:spPr>
          <a:xfrm>
            <a:off x="943362" y="1342862"/>
            <a:ext cx="5208930" cy="4558150"/>
          </a:xfrm>
          <a:custGeom>
            <a:avLst/>
            <a:gdLst>
              <a:gd name="connsiteX0" fmla="*/ 0 w 1894837"/>
              <a:gd name="connsiteY0" fmla="*/ 0 h 2920874"/>
              <a:gd name="connsiteX1" fmla="*/ 1894837 w 1894837"/>
              <a:gd name="connsiteY1" fmla="*/ 0 h 2920874"/>
              <a:gd name="connsiteX2" fmla="*/ 1894837 w 1894837"/>
              <a:gd name="connsiteY2" fmla="*/ 2920874 h 2920874"/>
              <a:gd name="connsiteX3" fmla="*/ 0 w 1894837"/>
              <a:gd name="connsiteY3" fmla="*/ 2920874 h 2920874"/>
              <a:gd name="connsiteX4" fmla="*/ 0 w 1894837"/>
              <a:gd name="connsiteY4" fmla="*/ 0 h 2920874"/>
              <a:gd name="connsiteX0" fmla="*/ 0 w 3828412"/>
              <a:gd name="connsiteY0" fmla="*/ 0 h 2930399"/>
              <a:gd name="connsiteX1" fmla="*/ 1894837 w 3828412"/>
              <a:gd name="connsiteY1" fmla="*/ 0 h 2930399"/>
              <a:gd name="connsiteX2" fmla="*/ 3828412 w 3828412"/>
              <a:gd name="connsiteY2" fmla="*/ 2930399 h 2930399"/>
              <a:gd name="connsiteX3" fmla="*/ 0 w 3828412"/>
              <a:gd name="connsiteY3" fmla="*/ 2920874 h 2930399"/>
              <a:gd name="connsiteX4" fmla="*/ 0 w 3828412"/>
              <a:gd name="connsiteY4" fmla="*/ 0 h 2930399"/>
              <a:gd name="connsiteX0" fmla="*/ 0 w 3828412"/>
              <a:gd name="connsiteY0" fmla="*/ 0 h 2920874"/>
              <a:gd name="connsiteX1" fmla="*/ 1894837 w 3828412"/>
              <a:gd name="connsiteY1" fmla="*/ 0 h 2920874"/>
              <a:gd name="connsiteX2" fmla="*/ 3828412 w 3828412"/>
              <a:gd name="connsiteY2" fmla="*/ 2920874 h 2920874"/>
              <a:gd name="connsiteX3" fmla="*/ 0 w 3828412"/>
              <a:gd name="connsiteY3" fmla="*/ 2920874 h 2920874"/>
              <a:gd name="connsiteX4" fmla="*/ 0 w 3828412"/>
              <a:gd name="connsiteY4" fmla="*/ 0 h 2920874"/>
              <a:gd name="connsiteX0" fmla="*/ 0 w 3866512"/>
              <a:gd name="connsiteY0" fmla="*/ 0 h 2920874"/>
              <a:gd name="connsiteX1" fmla="*/ 1894837 w 3866512"/>
              <a:gd name="connsiteY1" fmla="*/ 0 h 2920874"/>
              <a:gd name="connsiteX2" fmla="*/ 3866512 w 3866512"/>
              <a:gd name="connsiteY2" fmla="*/ 2901824 h 2920874"/>
              <a:gd name="connsiteX3" fmla="*/ 0 w 3866512"/>
              <a:gd name="connsiteY3" fmla="*/ 2920874 h 2920874"/>
              <a:gd name="connsiteX4" fmla="*/ 0 w 3866512"/>
              <a:gd name="connsiteY4" fmla="*/ 0 h 2920874"/>
              <a:gd name="connsiteX0" fmla="*/ 0 w 3895087"/>
              <a:gd name="connsiteY0" fmla="*/ 0 h 2920874"/>
              <a:gd name="connsiteX1" fmla="*/ 1894837 w 3895087"/>
              <a:gd name="connsiteY1" fmla="*/ 0 h 2920874"/>
              <a:gd name="connsiteX2" fmla="*/ 3895087 w 3895087"/>
              <a:gd name="connsiteY2" fmla="*/ 2892299 h 2920874"/>
              <a:gd name="connsiteX3" fmla="*/ 0 w 3895087"/>
              <a:gd name="connsiteY3" fmla="*/ 2920874 h 2920874"/>
              <a:gd name="connsiteX4" fmla="*/ 0 w 3895087"/>
              <a:gd name="connsiteY4" fmla="*/ 0 h 2920874"/>
              <a:gd name="connsiteX0" fmla="*/ 0 w 3923662"/>
              <a:gd name="connsiteY0" fmla="*/ 0 h 2920874"/>
              <a:gd name="connsiteX1" fmla="*/ 1894837 w 3923662"/>
              <a:gd name="connsiteY1" fmla="*/ 0 h 2920874"/>
              <a:gd name="connsiteX2" fmla="*/ 3923662 w 3923662"/>
              <a:gd name="connsiteY2" fmla="*/ 2892299 h 2920874"/>
              <a:gd name="connsiteX3" fmla="*/ 0 w 3923662"/>
              <a:gd name="connsiteY3" fmla="*/ 2920874 h 2920874"/>
              <a:gd name="connsiteX4" fmla="*/ 0 w 3923662"/>
              <a:gd name="connsiteY4" fmla="*/ 0 h 2920874"/>
              <a:gd name="connsiteX0" fmla="*/ 0 w 3923662"/>
              <a:gd name="connsiteY0" fmla="*/ 0 h 2920874"/>
              <a:gd name="connsiteX1" fmla="*/ 1894837 w 3923662"/>
              <a:gd name="connsiteY1" fmla="*/ 0 h 2920874"/>
              <a:gd name="connsiteX2" fmla="*/ 3923662 w 3923662"/>
              <a:gd name="connsiteY2" fmla="*/ 2892299 h 2920874"/>
              <a:gd name="connsiteX3" fmla="*/ 0 w 3923662"/>
              <a:gd name="connsiteY3" fmla="*/ 2920874 h 2920874"/>
              <a:gd name="connsiteX4" fmla="*/ 0 w 3923662"/>
              <a:gd name="connsiteY4" fmla="*/ 0 h 2920874"/>
              <a:gd name="connsiteX0" fmla="*/ 0 w 3923662"/>
              <a:gd name="connsiteY0" fmla="*/ 0 h 2920874"/>
              <a:gd name="connsiteX1" fmla="*/ 1894837 w 3923662"/>
              <a:gd name="connsiteY1" fmla="*/ 0 h 2920874"/>
              <a:gd name="connsiteX2" fmla="*/ 3923662 w 3923662"/>
              <a:gd name="connsiteY2" fmla="*/ 2892299 h 2920874"/>
              <a:gd name="connsiteX3" fmla="*/ 0 w 3923662"/>
              <a:gd name="connsiteY3" fmla="*/ 2920874 h 2920874"/>
              <a:gd name="connsiteX4" fmla="*/ 0 w 3923662"/>
              <a:gd name="connsiteY4" fmla="*/ 0 h 2920874"/>
              <a:gd name="connsiteX0" fmla="*/ 0 w 3923662"/>
              <a:gd name="connsiteY0" fmla="*/ 0 h 2920874"/>
              <a:gd name="connsiteX1" fmla="*/ 1894837 w 3923662"/>
              <a:gd name="connsiteY1" fmla="*/ 0 h 2920874"/>
              <a:gd name="connsiteX2" fmla="*/ 3923662 w 3923662"/>
              <a:gd name="connsiteY2" fmla="*/ 2892299 h 2920874"/>
              <a:gd name="connsiteX3" fmla="*/ 0 w 3923662"/>
              <a:gd name="connsiteY3" fmla="*/ 2920874 h 2920874"/>
              <a:gd name="connsiteX4" fmla="*/ 0 w 3923662"/>
              <a:gd name="connsiteY4" fmla="*/ 0 h 2920874"/>
              <a:gd name="connsiteX0" fmla="*/ 0 w 3942712"/>
              <a:gd name="connsiteY0" fmla="*/ 0 h 2924435"/>
              <a:gd name="connsiteX1" fmla="*/ 1894837 w 3942712"/>
              <a:gd name="connsiteY1" fmla="*/ 0 h 2924435"/>
              <a:gd name="connsiteX2" fmla="*/ 3942712 w 3942712"/>
              <a:gd name="connsiteY2" fmla="*/ 2911349 h 2924435"/>
              <a:gd name="connsiteX3" fmla="*/ 0 w 3942712"/>
              <a:gd name="connsiteY3" fmla="*/ 2920874 h 2924435"/>
              <a:gd name="connsiteX4" fmla="*/ 0 w 3942712"/>
              <a:gd name="connsiteY4" fmla="*/ 0 h 2924435"/>
              <a:gd name="connsiteX0" fmla="*/ 0 w 5114287"/>
              <a:gd name="connsiteY0" fmla="*/ 0 h 4578581"/>
              <a:gd name="connsiteX1" fmla="*/ 1894837 w 5114287"/>
              <a:gd name="connsiteY1" fmla="*/ 0 h 4578581"/>
              <a:gd name="connsiteX2" fmla="*/ 5114287 w 5114287"/>
              <a:gd name="connsiteY2" fmla="*/ 4578224 h 4578581"/>
              <a:gd name="connsiteX3" fmla="*/ 0 w 5114287"/>
              <a:gd name="connsiteY3" fmla="*/ 2920874 h 4578581"/>
              <a:gd name="connsiteX4" fmla="*/ 0 w 5114287"/>
              <a:gd name="connsiteY4" fmla="*/ 0 h 4578581"/>
              <a:gd name="connsiteX0" fmla="*/ 0 w 5114287"/>
              <a:gd name="connsiteY0" fmla="*/ 0 h 4578658"/>
              <a:gd name="connsiteX1" fmla="*/ 1894837 w 5114287"/>
              <a:gd name="connsiteY1" fmla="*/ 0 h 4578658"/>
              <a:gd name="connsiteX2" fmla="*/ 5114287 w 5114287"/>
              <a:gd name="connsiteY2" fmla="*/ 4578224 h 4578658"/>
              <a:gd name="connsiteX3" fmla="*/ 0 w 5114287"/>
              <a:gd name="connsiteY3" fmla="*/ 2920874 h 4578658"/>
              <a:gd name="connsiteX4" fmla="*/ 0 w 5114287"/>
              <a:gd name="connsiteY4" fmla="*/ 0 h 4578658"/>
              <a:gd name="connsiteX0" fmla="*/ 0 w 5114287"/>
              <a:gd name="connsiteY0" fmla="*/ 0 h 4578509"/>
              <a:gd name="connsiteX1" fmla="*/ 1894837 w 5114287"/>
              <a:gd name="connsiteY1" fmla="*/ 0 h 4578509"/>
              <a:gd name="connsiteX2" fmla="*/ 5114287 w 5114287"/>
              <a:gd name="connsiteY2" fmla="*/ 4578224 h 4578509"/>
              <a:gd name="connsiteX3" fmla="*/ 0 w 5114287"/>
              <a:gd name="connsiteY3" fmla="*/ 2189246 h 4578509"/>
              <a:gd name="connsiteX4" fmla="*/ 0 w 5114287"/>
              <a:gd name="connsiteY4" fmla="*/ 0 h 4578509"/>
              <a:gd name="connsiteX0" fmla="*/ 0 w 5114287"/>
              <a:gd name="connsiteY0" fmla="*/ 0 h 4578523"/>
              <a:gd name="connsiteX1" fmla="*/ 1894837 w 5114287"/>
              <a:gd name="connsiteY1" fmla="*/ 0 h 4578523"/>
              <a:gd name="connsiteX2" fmla="*/ 5114287 w 5114287"/>
              <a:gd name="connsiteY2" fmla="*/ 4578224 h 4578523"/>
              <a:gd name="connsiteX3" fmla="*/ 0 w 5114287"/>
              <a:gd name="connsiteY3" fmla="*/ 2189246 h 4578523"/>
              <a:gd name="connsiteX4" fmla="*/ 0 w 5114287"/>
              <a:gd name="connsiteY4" fmla="*/ 0 h 4578523"/>
              <a:gd name="connsiteX0" fmla="*/ 0 w 5114287"/>
              <a:gd name="connsiteY0" fmla="*/ 0 h 4578523"/>
              <a:gd name="connsiteX1" fmla="*/ 1968410 w 5114287"/>
              <a:gd name="connsiteY1" fmla="*/ 0 h 4578523"/>
              <a:gd name="connsiteX2" fmla="*/ 5114287 w 5114287"/>
              <a:gd name="connsiteY2" fmla="*/ 4578224 h 4578523"/>
              <a:gd name="connsiteX3" fmla="*/ 0 w 5114287"/>
              <a:gd name="connsiteY3" fmla="*/ 2189246 h 4578523"/>
              <a:gd name="connsiteX4" fmla="*/ 0 w 5114287"/>
              <a:gd name="connsiteY4" fmla="*/ 0 h 4578523"/>
              <a:gd name="connsiteX0" fmla="*/ 0 w 5114287"/>
              <a:gd name="connsiteY0" fmla="*/ 0 h 4578523"/>
              <a:gd name="connsiteX1" fmla="*/ 1947389 w 5114287"/>
              <a:gd name="connsiteY1" fmla="*/ 0 h 4578523"/>
              <a:gd name="connsiteX2" fmla="*/ 5114287 w 5114287"/>
              <a:gd name="connsiteY2" fmla="*/ 4578224 h 4578523"/>
              <a:gd name="connsiteX3" fmla="*/ 0 w 5114287"/>
              <a:gd name="connsiteY3" fmla="*/ 2189246 h 4578523"/>
              <a:gd name="connsiteX4" fmla="*/ 0 w 5114287"/>
              <a:gd name="connsiteY4" fmla="*/ 0 h 4578523"/>
              <a:gd name="connsiteX0" fmla="*/ 0 w 5166839"/>
              <a:gd name="connsiteY0" fmla="*/ 0 h 4495430"/>
              <a:gd name="connsiteX1" fmla="*/ 1947389 w 5166839"/>
              <a:gd name="connsiteY1" fmla="*/ 0 h 4495430"/>
              <a:gd name="connsiteX2" fmla="*/ 5166839 w 5166839"/>
              <a:gd name="connsiteY2" fmla="*/ 4495118 h 4495430"/>
              <a:gd name="connsiteX3" fmla="*/ 0 w 5166839"/>
              <a:gd name="connsiteY3" fmla="*/ 2189246 h 4495430"/>
              <a:gd name="connsiteX4" fmla="*/ 0 w 5166839"/>
              <a:gd name="connsiteY4" fmla="*/ 0 h 4495430"/>
              <a:gd name="connsiteX0" fmla="*/ 0 w 5166839"/>
              <a:gd name="connsiteY0" fmla="*/ 0 h 4495456"/>
              <a:gd name="connsiteX1" fmla="*/ 1947389 w 5166839"/>
              <a:gd name="connsiteY1" fmla="*/ 0 h 4495456"/>
              <a:gd name="connsiteX2" fmla="*/ 5166839 w 5166839"/>
              <a:gd name="connsiteY2" fmla="*/ 4495118 h 4495456"/>
              <a:gd name="connsiteX3" fmla="*/ 0 w 5166839"/>
              <a:gd name="connsiteY3" fmla="*/ 2189246 h 4495456"/>
              <a:gd name="connsiteX4" fmla="*/ 0 w 5166839"/>
              <a:gd name="connsiteY4" fmla="*/ 0 h 4495456"/>
              <a:gd name="connsiteX0" fmla="*/ 0 w 5177705"/>
              <a:gd name="connsiteY0" fmla="*/ 0 h 4388374"/>
              <a:gd name="connsiteX1" fmla="*/ 1947389 w 5177705"/>
              <a:gd name="connsiteY1" fmla="*/ 0 h 4388374"/>
              <a:gd name="connsiteX2" fmla="*/ 5177705 w 5177705"/>
              <a:gd name="connsiteY2" fmla="*/ 4388014 h 4388374"/>
              <a:gd name="connsiteX3" fmla="*/ 0 w 5177705"/>
              <a:gd name="connsiteY3" fmla="*/ 2189246 h 4388374"/>
              <a:gd name="connsiteX4" fmla="*/ 0 w 5177705"/>
              <a:gd name="connsiteY4" fmla="*/ 0 h 4388374"/>
              <a:gd name="connsiteX0" fmla="*/ 0 w 5177705"/>
              <a:gd name="connsiteY0" fmla="*/ 0 h 4388374"/>
              <a:gd name="connsiteX1" fmla="*/ 1947389 w 5177705"/>
              <a:gd name="connsiteY1" fmla="*/ 0 h 4388374"/>
              <a:gd name="connsiteX2" fmla="*/ 5177705 w 5177705"/>
              <a:gd name="connsiteY2" fmla="*/ 4388014 h 4388374"/>
              <a:gd name="connsiteX3" fmla="*/ 0 w 5177705"/>
              <a:gd name="connsiteY3" fmla="*/ 2189246 h 4388374"/>
              <a:gd name="connsiteX4" fmla="*/ 0 w 5177705"/>
              <a:gd name="connsiteY4" fmla="*/ 0 h 4388374"/>
              <a:gd name="connsiteX0" fmla="*/ 0 w 5188571"/>
              <a:gd name="connsiteY0" fmla="*/ 0 h 4420498"/>
              <a:gd name="connsiteX1" fmla="*/ 1947389 w 5188571"/>
              <a:gd name="connsiteY1" fmla="*/ 0 h 4420498"/>
              <a:gd name="connsiteX2" fmla="*/ 5188571 w 5188571"/>
              <a:gd name="connsiteY2" fmla="*/ 4420145 h 4420498"/>
              <a:gd name="connsiteX3" fmla="*/ 0 w 5188571"/>
              <a:gd name="connsiteY3" fmla="*/ 2189246 h 4420498"/>
              <a:gd name="connsiteX4" fmla="*/ 0 w 5188571"/>
              <a:gd name="connsiteY4" fmla="*/ 0 h 4420498"/>
              <a:gd name="connsiteX0" fmla="*/ 0 w 5166839"/>
              <a:gd name="connsiteY0" fmla="*/ 0 h 4420498"/>
              <a:gd name="connsiteX1" fmla="*/ 1947389 w 5166839"/>
              <a:gd name="connsiteY1" fmla="*/ 0 h 4420498"/>
              <a:gd name="connsiteX2" fmla="*/ 5166839 w 5166839"/>
              <a:gd name="connsiteY2" fmla="*/ 4420145 h 4420498"/>
              <a:gd name="connsiteX3" fmla="*/ 0 w 5166839"/>
              <a:gd name="connsiteY3" fmla="*/ 2189246 h 4420498"/>
              <a:gd name="connsiteX4" fmla="*/ 0 w 5166839"/>
              <a:gd name="connsiteY4" fmla="*/ 0 h 4420498"/>
              <a:gd name="connsiteX0" fmla="*/ 0 w 5210303"/>
              <a:gd name="connsiteY0" fmla="*/ 0 h 4495456"/>
              <a:gd name="connsiteX1" fmla="*/ 1947389 w 5210303"/>
              <a:gd name="connsiteY1" fmla="*/ 0 h 4495456"/>
              <a:gd name="connsiteX2" fmla="*/ 5210303 w 5210303"/>
              <a:gd name="connsiteY2" fmla="*/ 4495118 h 4495456"/>
              <a:gd name="connsiteX3" fmla="*/ 0 w 5210303"/>
              <a:gd name="connsiteY3" fmla="*/ 2189246 h 4495456"/>
              <a:gd name="connsiteX4" fmla="*/ 0 w 5210303"/>
              <a:gd name="connsiteY4" fmla="*/ 0 h 4495456"/>
              <a:gd name="connsiteX0" fmla="*/ 0 w 5166839"/>
              <a:gd name="connsiteY0" fmla="*/ 0 h 4441916"/>
              <a:gd name="connsiteX1" fmla="*/ 1947389 w 5166839"/>
              <a:gd name="connsiteY1" fmla="*/ 0 h 4441916"/>
              <a:gd name="connsiteX2" fmla="*/ 5166839 w 5166839"/>
              <a:gd name="connsiteY2" fmla="*/ 4441567 h 4441916"/>
              <a:gd name="connsiteX3" fmla="*/ 0 w 5166839"/>
              <a:gd name="connsiteY3" fmla="*/ 2189246 h 4441916"/>
              <a:gd name="connsiteX4" fmla="*/ 0 w 5166839"/>
              <a:gd name="connsiteY4" fmla="*/ 0 h 4441916"/>
              <a:gd name="connsiteX0" fmla="*/ 0 w 5199436"/>
              <a:gd name="connsiteY0" fmla="*/ 0 h 4484750"/>
              <a:gd name="connsiteX1" fmla="*/ 1947389 w 5199436"/>
              <a:gd name="connsiteY1" fmla="*/ 0 h 4484750"/>
              <a:gd name="connsiteX2" fmla="*/ 5199436 w 5199436"/>
              <a:gd name="connsiteY2" fmla="*/ 4484410 h 4484750"/>
              <a:gd name="connsiteX3" fmla="*/ 0 w 5199436"/>
              <a:gd name="connsiteY3" fmla="*/ 2189246 h 4484750"/>
              <a:gd name="connsiteX4" fmla="*/ 0 w 5199436"/>
              <a:gd name="connsiteY4" fmla="*/ 0 h 448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9436" h="4484750">
                <a:moveTo>
                  <a:pt x="0" y="0"/>
                </a:moveTo>
                <a:lnTo>
                  <a:pt x="1947389" y="0"/>
                </a:lnTo>
                <a:lnTo>
                  <a:pt x="5199436" y="4484410"/>
                </a:lnTo>
                <a:cubicBezTo>
                  <a:pt x="5158374" y="4512985"/>
                  <a:pt x="1408362" y="2736470"/>
                  <a:pt x="0" y="2189246"/>
                </a:cubicBezTo>
                <a:lnTo>
                  <a:pt x="0" y="0"/>
                </a:lnTo>
                <a:close/>
              </a:path>
            </a:pathLst>
          </a:custGeom>
          <a:gradFill>
            <a:gsLst>
              <a:gs pos="0">
                <a:schemeClr val="accent2">
                  <a:lumMod val="60000"/>
                  <a:lumOff val="40000"/>
                </a:schemeClr>
              </a:gs>
              <a:gs pos="98000">
                <a:schemeClr val="bg1">
                  <a:alpha val="0"/>
                </a:schemeClr>
              </a:gs>
              <a:gs pos="69000">
                <a:schemeClr val="accent2">
                  <a:lumMod val="60000"/>
                  <a:lumOff val="40000"/>
                  <a:alpha val="33000"/>
                </a:schemeClr>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p>
          <a:p>
            <a:pPr algn="ctr"/>
            <a:endParaRPr lang="en-US" sz="1800"/>
          </a:p>
        </p:txBody>
      </p:sp>
      <p:pic>
        <p:nvPicPr>
          <p:cNvPr id="7" name="Picture 6">
            <a:extLst>
              <a:ext uri="{FF2B5EF4-FFF2-40B4-BE49-F238E27FC236}">
                <a16:creationId xmlns:a16="http://schemas.microsoft.com/office/drawing/2014/main" id="{822D57D3-7F8C-B35D-34AD-282DD407C3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3938" y="3566395"/>
            <a:ext cx="4711848" cy="2407989"/>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26239416-5319-2EA0-EC62-9BE8CE90BAC3}"/>
              </a:ext>
            </a:extLst>
          </p:cNvPr>
          <p:cNvSpPr txBox="1"/>
          <p:nvPr/>
        </p:nvSpPr>
        <p:spPr>
          <a:xfrm>
            <a:off x="930291" y="1352829"/>
            <a:ext cx="2525484" cy="2308324"/>
          </a:xfrm>
          <a:prstGeom prst="rect">
            <a:avLst/>
          </a:prstGeom>
          <a:noFill/>
        </p:spPr>
        <p:txBody>
          <a:bodyPr wrap="square" rtlCol="0">
            <a:spAutoFit/>
          </a:bodyPr>
          <a:lstStyle/>
          <a:p>
            <a:pPr>
              <a:lnSpc>
                <a:spcPct val="90000"/>
              </a:lnSpc>
            </a:pPr>
            <a:r>
              <a:rPr lang="en-US" sz="2000" b="1" u="sng"/>
              <a:t>EXPLORING</a:t>
            </a:r>
          </a:p>
          <a:p>
            <a:pPr>
              <a:lnSpc>
                <a:spcPct val="90000"/>
              </a:lnSpc>
            </a:pPr>
            <a:r>
              <a:rPr lang="en-US" sz="2000"/>
              <a:t>Leverage traditional technologies to automate existing capabilities &amp; dabbling with digital. No real change to the organization. </a:t>
            </a:r>
          </a:p>
        </p:txBody>
      </p:sp>
      <p:sp>
        <p:nvSpPr>
          <p:cNvPr id="10" name="TextBox 9">
            <a:extLst>
              <a:ext uri="{FF2B5EF4-FFF2-40B4-BE49-F238E27FC236}">
                <a16:creationId xmlns:a16="http://schemas.microsoft.com/office/drawing/2014/main" id="{BC2760F6-1D31-A3F2-1FE3-B04C28CC5337}"/>
              </a:ext>
            </a:extLst>
          </p:cNvPr>
          <p:cNvSpPr txBox="1"/>
          <p:nvPr/>
        </p:nvSpPr>
        <p:spPr>
          <a:xfrm>
            <a:off x="435771" y="6080551"/>
            <a:ext cx="7352089" cy="253916"/>
          </a:xfrm>
          <a:prstGeom prst="rect">
            <a:avLst/>
          </a:prstGeom>
          <a:noFill/>
        </p:spPr>
        <p:txBody>
          <a:bodyPr wrap="square">
            <a:spAutoFit/>
          </a:bodyPr>
          <a:lstStyle/>
          <a:p>
            <a:r>
              <a:rPr lang="en-US" sz="1050" i="1" dirty="0"/>
              <a:t>Resource: Proprietary Framework Developed In Collaboration Between Deloitte &amp; MIT, The Technology Fallacy</a:t>
            </a:r>
          </a:p>
        </p:txBody>
      </p:sp>
      <p:pic>
        <p:nvPicPr>
          <p:cNvPr id="9" name="Picture 8">
            <a:extLst>
              <a:ext uri="{FF2B5EF4-FFF2-40B4-BE49-F238E27FC236}">
                <a16:creationId xmlns:a16="http://schemas.microsoft.com/office/drawing/2014/main" id="{8319670B-7448-6F2A-F305-B85D72721952}"/>
              </a:ext>
            </a:extLst>
          </p:cNvPr>
          <p:cNvPicPr>
            <a:picLocks noChangeAspect="1"/>
          </p:cNvPicPr>
          <p:nvPr/>
        </p:nvPicPr>
        <p:blipFill>
          <a:blip r:embed="rId3" cstate="print">
            <a:alphaModFix amt="47000"/>
            <a:extLst>
              <a:ext uri="{BEBA8EAE-BF5A-486C-A8C5-ECC9F3942E4B}">
                <a14:imgProps xmlns:a14="http://schemas.microsoft.com/office/drawing/2010/main">
                  <a14:imgLayer r:embed="rId4">
                    <a14:imgEffect>
                      <a14:saturation sat="96000"/>
                    </a14:imgEffect>
                  </a14:imgLayer>
                </a14:imgProps>
              </a:ext>
              <a:ext uri="{28A0092B-C50C-407E-A947-70E740481C1C}">
                <a14:useLocalDpi xmlns:a14="http://schemas.microsoft.com/office/drawing/2010/main" val="0"/>
              </a:ext>
            </a:extLst>
          </a:blip>
          <a:stretch>
            <a:fillRect/>
          </a:stretch>
        </p:blipFill>
        <p:spPr>
          <a:xfrm rot="21286121">
            <a:off x="4535285" y="4221818"/>
            <a:ext cx="2600501" cy="1774506"/>
          </a:xfrm>
          <a:prstGeom prst="rect">
            <a:avLst/>
          </a:prstGeom>
        </p:spPr>
      </p:pic>
      <p:pic>
        <p:nvPicPr>
          <p:cNvPr id="11" name="Picture 10">
            <a:extLst>
              <a:ext uri="{FF2B5EF4-FFF2-40B4-BE49-F238E27FC236}">
                <a16:creationId xmlns:a16="http://schemas.microsoft.com/office/drawing/2014/main" id="{43D6D366-35F5-2072-3CE1-74497EA3B7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45674">
            <a:off x="4720245" y="4052546"/>
            <a:ext cx="2600501" cy="1774506"/>
          </a:xfrm>
          <a:prstGeom prst="rect">
            <a:avLst/>
          </a:prstGeom>
        </p:spPr>
      </p:pic>
    </p:spTree>
    <p:extLst>
      <p:ext uri="{BB962C8B-B14F-4D97-AF65-F5344CB8AC3E}">
        <p14:creationId xmlns:p14="http://schemas.microsoft.com/office/powerpoint/2010/main" val="43796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5400000">
                                      <p:cBhvr>
                                        <p:cTn id="6" dur="2000" fill="hold"/>
                                        <p:tgtEl>
                                          <p:spTgt spid="9"/>
                                        </p:tgtEl>
                                        <p:attrNameLst>
                                          <p:attrName>r</p:attrName>
                                        </p:attrNameLst>
                                      </p:cBhvr>
                                    </p:animRot>
                                  </p:childTnLst>
                                </p:cTn>
                              </p:par>
                            </p:childTnLst>
                          </p:cTn>
                        </p:par>
                        <p:par>
                          <p:cTn id="7" fill="hold">
                            <p:stCondLst>
                              <p:cond delay="2000"/>
                            </p:stCondLst>
                            <p:childTnLst>
                              <p:par>
                                <p:cTn id="8" presetID="8" presetClass="emph" presetSubtype="0" fill="hold" nodeType="afterEffect">
                                  <p:stCondLst>
                                    <p:cond delay="0"/>
                                  </p:stCondLst>
                                  <p:childTnLst>
                                    <p:animRot by="5400000">
                                      <p:cBhvr>
                                        <p:cTn id="9"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AF82E3-8867-47A0-8259-CCCFF0D0C67A}"/>
              </a:ext>
            </a:extLst>
          </p:cNvPr>
          <p:cNvSpPr>
            <a:spLocks noGrp="1"/>
          </p:cNvSpPr>
          <p:nvPr>
            <p:ph type="title"/>
          </p:nvPr>
        </p:nvSpPr>
        <p:spPr>
          <a:xfrm>
            <a:off x="971458" y="-3143"/>
            <a:ext cx="10250444" cy="677002"/>
          </a:xfrm>
        </p:spPr>
        <p:txBody>
          <a:bodyPr/>
          <a:lstStyle/>
          <a:p>
            <a:r>
              <a:rPr lang="en-US"/>
              <a:t>Summary</a:t>
            </a:r>
          </a:p>
        </p:txBody>
      </p:sp>
      <p:pic>
        <p:nvPicPr>
          <p:cNvPr id="5" name="Picture 4" descr="A close-up of a sign&#10;&#10;Description automatically generated with low confidence">
            <a:extLst>
              <a:ext uri="{FF2B5EF4-FFF2-40B4-BE49-F238E27FC236}">
                <a16:creationId xmlns:a16="http://schemas.microsoft.com/office/drawing/2014/main" id="{243D07DD-C1F8-47A5-A630-2A8272C11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986" y="961935"/>
            <a:ext cx="10099135" cy="5288982"/>
          </a:xfrm>
          <a:prstGeom prst="rect">
            <a:avLst/>
          </a:prstGeom>
        </p:spPr>
      </p:pic>
      <p:sp>
        <p:nvSpPr>
          <p:cNvPr id="4" name="Slide Number Placeholder 1">
            <a:extLst>
              <a:ext uri="{FF2B5EF4-FFF2-40B4-BE49-F238E27FC236}">
                <a16:creationId xmlns:a16="http://schemas.microsoft.com/office/drawing/2014/main" id="{2750575D-141D-387F-E458-49DA8CA89088}"/>
              </a:ext>
            </a:extLst>
          </p:cNvPr>
          <p:cNvSpPr txBox="1">
            <a:spLocks/>
          </p:cNvSpPr>
          <p:nvPr/>
        </p:nvSpPr>
        <p:spPr>
          <a:xfrm>
            <a:off x="10049569" y="6354330"/>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Arial"/>
                <a:cs typeface="Arial"/>
              </a:rPr>
              <a:t>45</a:t>
            </a:r>
            <a:endParaRPr lang="en-US"/>
          </a:p>
        </p:txBody>
      </p:sp>
      <p:sp>
        <p:nvSpPr>
          <p:cNvPr id="2" name="TextBox 1">
            <a:extLst>
              <a:ext uri="{FF2B5EF4-FFF2-40B4-BE49-F238E27FC236}">
                <a16:creationId xmlns:a16="http://schemas.microsoft.com/office/drawing/2014/main" id="{2093FDB5-87BB-FDBE-0562-E2D2DC0CC34B}"/>
              </a:ext>
            </a:extLst>
          </p:cNvPr>
          <p:cNvSpPr txBox="1"/>
          <p:nvPr/>
        </p:nvSpPr>
        <p:spPr>
          <a:xfrm>
            <a:off x="3272632" y="6442456"/>
            <a:ext cx="5646736" cy="276999"/>
          </a:xfrm>
          <a:prstGeom prst="rect">
            <a:avLst/>
          </a:prstGeom>
          <a:noFill/>
        </p:spPr>
        <p:txBody>
          <a:bodyPr wrap="square">
            <a:spAutoFit/>
          </a:bodyPr>
          <a:lstStyle/>
          <a:p>
            <a:r>
              <a:rPr lang="en-US" sz="1200" dirty="0"/>
              <a:t>Distribution Statement A.  Approved for public release: distribution is unlimited.​</a:t>
            </a:r>
          </a:p>
        </p:txBody>
      </p:sp>
    </p:spTree>
    <p:extLst>
      <p:ext uri="{BB962C8B-B14F-4D97-AF65-F5344CB8AC3E}">
        <p14:creationId xmlns:p14="http://schemas.microsoft.com/office/powerpoint/2010/main" val="5034223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89006" y="1082235"/>
            <a:ext cx="11013990" cy="5235444"/>
          </a:xfrm>
        </p:spPr>
        <p:txBody>
          <a:bodyPr vert="horz" wrap="square" lIns="91440" tIns="45720" rIns="91440" bIns="45720" numCol="1" rtlCol="0" anchor="t" anchorCtr="0" compatLnSpc="1">
            <a:prstTxWarp prst="textNoShape">
              <a:avLst/>
            </a:prstTxWarp>
            <a:noAutofit/>
          </a:bodyPr>
          <a:lstStyle/>
          <a:p>
            <a:pPr marL="456565" indent="-456565"/>
            <a:r>
              <a:rPr lang="en-US" sz="1600">
                <a:latin typeface="Arial"/>
                <a:cs typeface="Arial"/>
                <a:hlinkClick r:id="rId3">
                  <a:extLst>
                    <a:ext uri="{A12FA001-AC4F-418D-AE19-62706E023703}">
                      <ahyp:hlinkClr xmlns:ahyp="http://schemas.microsoft.com/office/drawing/2018/hyperlinkcolor" val="tx"/>
                    </a:ext>
                  </a:extLst>
                </a:hlinkClick>
              </a:rPr>
              <a:t>Digital Engineering Body of Knowledge (DEBoK)</a:t>
            </a:r>
            <a:r>
              <a:rPr lang="en-US" sz="1600">
                <a:latin typeface="Arial"/>
                <a:cs typeface="Arial"/>
              </a:rPr>
              <a:t> </a:t>
            </a:r>
            <a:endParaRPr lang="en-US" sz="1600"/>
          </a:p>
          <a:p>
            <a:pPr marL="456565" indent="-456565"/>
            <a:r>
              <a:rPr lang="en-US" sz="1600">
                <a:latin typeface="Arial"/>
                <a:cs typeface="Arial"/>
                <a:hlinkClick r:id="rId4">
                  <a:extLst>
                    <a:ext uri="{A12FA001-AC4F-418D-AE19-62706E023703}">
                      <ahyp:hlinkClr xmlns:ahyp="http://schemas.microsoft.com/office/drawing/2018/hyperlinkcolor" val="tx"/>
                    </a:ext>
                  </a:extLst>
                </a:hlinkClick>
              </a:rPr>
              <a:t>US AF Digital Transformation Guide</a:t>
            </a:r>
            <a:endParaRPr lang="en-US" sz="1600"/>
          </a:p>
          <a:p>
            <a:pPr marL="456565" indent="-456565"/>
            <a:r>
              <a:rPr lang="en-US" sz="1600">
                <a:latin typeface="Arial"/>
                <a:cs typeface="Arial"/>
              </a:rPr>
              <a:t>USD SE&amp;A Web Site</a:t>
            </a:r>
            <a:endParaRPr lang="en-US" sz="1600"/>
          </a:p>
          <a:p>
            <a:pPr marL="989965" lvl="1" indent="-380365"/>
            <a:r>
              <a:rPr lang="en-US" sz="1400">
                <a:latin typeface="Arial"/>
                <a:cs typeface="Arial"/>
                <a:hlinkClick r:id="rId5">
                  <a:extLst>
                    <a:ext uri="{A12FA001-AC4F-418D-AE19-62706E023703}">
                      <ahyp:hlinkClr xmlns:ahyp="http://schemas.microsoft.com/office/drawing/2018/hyperlinkcolor" val="tx"/>
                    </a:ext>
                  </a:extLst>
                </a:hlinkClick>
              </a:rPr>
              <a:t>Digital Engineering Page</a:t>
            </a:r>
            <a:endParaRPr lang="en-US" sz="1400">
              <a:latin typeface="Arial"/>
              <a:cs typeface="Arial"/>
            </a:endParaRPr>
          </a:p>
          <a:p>
            <a:pPr marL="989965" lvl="1" indent="-380365"/>
            <a:r>
              <a:rPr lang="en-US" sz="1400">
                <a:latin typeface="Arial"/>
                <a:cs typeface="Arial"/>
                <a:hlinkClick r:id="rId6">
                  <a:extLst>
                    <a:ext uri="{A12FA001-AC4F-418D-AE19-62706E023703}">
                      <ahyp:hlinkClr xmlns:ahyp="http://schemas.microsoft.com/office/drawing/2018/hyperlinkcolor" val="tx"/>
                    </a:ext>
                  </a:extLst>
                </a:hlinkClick>
              </a:rPr>
              <a:t>Engineering References for Program Offices</a:t>
            </a:r>
            <a:endParaRPr lang="en-US" sz="1400">
              <a:latin typeface="Arial"/>
              <a:cs typeface="Arial"/>
            </a:endParaRPr>
          </a:p>
          <a:p>
            <a:pPr marL="1523365" lvl="2" indent="-304165">
              <a:buClr>
                <a:schemeClr val="bg2"/>
              </a:buClr>
            </a:pPr>
            <a:r>
              <a:rPr lang="en-US" sz="1200">
                <a:latin typeface="Arial"/>
                <a:cs typeface="Arial"/>
              </a:rPr>
              <a:t>DoD Digital Engineering Fundamentals</a:t>
            </a:r>
            <a:endParaRPr lang="en-US" sz="1200">
              <a:ea typeface="Tahoma"/>
              <a:cs typeface="Tahoma"/>
            </a:endParaRPr>
          </a:p>
          <a:p>
            <a:pPr marL="1523365" lvl="2" indent="-304165">
              <a:buClr>
                <a:schemeClr val="bg2"/>
              </a:buClr>
            </a:pPr>
            <a:r>
              <a:rPr lang="en-US" sz="1200">
                <a:latin typeface="Arial"/>
                <a:cs typeface="Arial"/>
              </a:rPr>
              <a:t>Digital Engineering Ecosystem Generic Requirements</a:t>
            </a:r>
          </a:p>
          <a:p>
            <a:pPr marL="1523365" lvl="2" indent="-304165">
              <a:buClr>
                <a:schemeClr val="bg2"/>
              </a:buClr>
            </a:pPr>
            <a:r>
              <a:rPr lang="en-US" sz="1200">
                <a:latin typeface="Arial"/>
                <a:cs typeface="Arial"/>
              </a:rPr>
              <a:t>DoD Instruction 5000.88, Engineering of Defense Systems </a:t>
            </a:r>
            <a:endParaRPr lang="en-US" sz="1200">
              <a:ea typeface="Tahoma"/>
              <a:cs typeface="Tahoma"/>
            </a:endParaRPr>
          </a:p>
          <a:p>
            <a:pPr marL="1523365" lvl="2" indent="-304165">
              <a:buClr>
                <a:schemeClr val="bg2"/>
              </a:buClr>
            </a:pPr>
            <a:r>
              <a:rPr lang="en-US" sz="1200">
                <a:latin typeface="Arial"/>
                <a:cs typeface="Arial"/>
              </a:rPr>
              <a:t>Engineering of Defense Systems Guidebook</a:t>
            </a:r>
          </a:p>
          <a:p>
            <a:pPr marL="1523365" lvl="2" indent="-304165">
              <a:buClr>
                <a:schemeClr val="bg2"/>
              </a:buClr>
            </a:pPr>
            <a:r>
              <a:rPr lang="en-US" sz="1200">
                <a:latin typeface="Arial"/>
                <a:cs typeface="Arial"/>
              </a:rPr>
              <a:t>Systems Engineering Guidebook</a:t>
            </a:r>
          </a:p>
          <a:p>
            <a:pPr marL="1523365" lvl="2" indent="-304165">
              <a:buClr>
                <a:schemeClr val="bg2"/>
              </a:buClr>
            </a:pPr>
            <a:r>
              <a:rPr lang="en-US" sz="1200">
                <a:latin typeface="Arial"/>
                <a:cs typeface="Arial"/>
              </a:rPr>
              <a:t>Systems Engineering Plan (SEP) Outline, Version 4.0</a:t>
            </a:r>
          </a:p>
          <a:p>
            <a:pPr marL="989965" lvl="1" indent="-380365"/>
            <a:r>
              <a:rPr lang="en-US" sz="1400">
                <a:latin typeface="Arial"/>
                <a:cs typeface="Arial"/>
                <a:hlinkClick r:id="rId7">
                  <a:extLst>
                    <a:ext uri="{A12FA001-AC4F-418D-AE19-62706E023703}">
                      <ahyp:hlinkClr xmlns:ahyp="http://schemas.microsoft.com/office/drawing/2018/hyperlinkcolor" val="tx"/>
                    </a:ext>
                  </a:extLst>
                </a:hlinkClick>
              </a:rPr>
              <a:t>The Digital Engineering, Modeling and Simulation (DEM&amp;S) Glossary</a:t>
            </a:r>
            <a:endParaRPr lang="en-US" sz="1400">
              <a:latin typeface="Arial"/>
              <a:cs typeface="Arial"/>
            </a:endParaRPr>
          </a:p>
          <a:p>
            <a:pPr marL="456565" indent="-456565"/>
            <a:r>
              <a:rPr lang="en-US" sz="1600">
                <a:latin typeface="Arial"/>
                <a:cs typeface="Arial"/>
              </a:rPr>
              <a:t>Others</a:t>
            </a:r>
          </a:p>
          <a:p>
            <a:pPr marL="989965" lvl="1" indent="-380365"/>
            <a:r>
              <a:rPr lang="en-US" sz="1400">
                <a:latin typeface="Arial"/>
                <a:cs typeface="Arial"/>
                <a:hlinkClick r:id="rId8">
                  <a:extLst>
                    <a:ext uri="{A12FA001-AC4F-418D-AE19-62706E023703}">
                      <ahyp:hlinkClr xmlns:ahyp="http://schemas.microsoft.com/office/drawing/2018/hyperlinkcolor" val="tx"/>
                    </a:ext>
                  </a:extLst>
                </a:hlinkClick>
              </a:rPr>
              <a:t>DAU, CENG 001 Digital Engineering for DoD Consumers Credential (CLE084, MBSE)</a:t>
            </a:r>
            <a:endParaRPr lang="en-US" sz="1400">
              <a:latin typeface="Arial"/>
              <a:cs typeface="Arial"/>
            </a:endParaRPr>
          </a:p>
          <a:p>
            <a:pPr marL="989965" lvl="1" indent="-380365"/>
            <a:r>
              <a:rPr lang="en-US" sz="1400">
                <a:latin typeface="Arial"/>
                <a:cs typeface="Arial"/>
                <a:hlinkClick r:id="rId9">
                  <a:extLst>
                    <a:ext uri="{A12FA001-AC4F-418D-AE19-62706E023703}">
                      <ahyp:hlinkClr xmlns:ahyp="http://schemas.microsoft.com/office/drawing/2018/hyperlinkcolor" val="tx"/>
                    </a:ext>
                  </a:extLst>
                </a:hlinkClick>
              </a:rPr>
              <a:t>INCOSE SE Body of Knowledge (SEBoK)</a:t>
            </a:r>
            <a:endParaRPr lang="en-US" sz="1400">
              <a:latin typeface="Arial"/>
              <a:cs typeface="Arial"/>
            </a:endParaRPr>
          </a:p>
          <a:p>
            <a:pPr marL="989965" lvl="1" indent="-380365"/>
            <a:r>
              <a:rPr lang="en-US" sz="1400">
                <a:latin typeface="Arial"/>
                <a:cs typeface="Arial"/>
                <a:hlinkClick r:id="rId10">
                  <a:extLst>
                    <a:ext uri="{A12FA001-AC4F-418D-AE19-62706E023703}">
                      <ahyp:hlinkClr xmlns:ahyp="http://schemas.microsoft.com/office/drawing/2018/hyperlinkcolor" val="tx"/>
                    </a:ext>
                  </a:extLst>
                </a:hlinkClick>
              </a:rPr>
              <a:t>OMG MBSE WIKI</a:t>
            </a:r>
            <a:endParaRPr lang="en-US" sz="1400">
              <a:latin typeface="Arial"/>
              <a:cs typeface="Arial"/>
            </a:endParaRPr>
          </a:p>
          <a:p>
            <a:pPr marL="989965" lvl="1" indent="-380365"/>
            <a:r>
              <a:rPr lang="en-US" sz="1400">
                <a:latin typeface="Arial"/>
                <a:cs typeface="Arial"/>
                <a:hlinkClick r:id="rId11">
                  <a:extLst>
                    <a:ext uri="{A12FA001-AC4F-418D-AE19-62706E023703}">
                      <ahyp:hlinkClr xmlns:ahyp="http://schemas.microsoft.com/office/drawing/2018/hyperlinkcolor" val="tx"/>
                    </a:ext>
                  </a:extLst>
                </a:hlinkClick>
              </a:rPr>
              <a:t>CIMdata</a:t>
            </a:r>
            <a:endParaRPr lang="en-US" sz="1400">
              <a:latin typeface="Arial"/>
              <a:cs typeface="Arial"/>
            </a:endParaRPr>
          </a:p>
          <a:p>
            <a:pPr marL="989965" lvl="1" indent="-380365"/>
            <a:r>
              <a:rPr lang="en-US" sz="1400">
                <a:latin typeface="Arial"/>
                <a:cs typeface="Arial"/>
                <a:hlinkClick r:id="rId12">
                  <a:extLst>
                    <a:ext uri="{A12FA001-AC4F-418D-AE19-62706E023703}">
                      <ahyp:hlinkClr xmlns:ahyp="http://schemas.microsoft.com/office/drawing/2018/hyperlinkcolor" val="tx"/>
                    </a:ext>
                  </a:extLst>
                </a:hlinkClick>
              </a:rPr>
              <a:t>Digital Twin Consortium</a:t>
            </a:r>
            <a:endParaRPr lang="en-US" sz="1400">
              <a:latin typeface="Arial"/>
              <a:cs typeface="Arial"/>
            </a:endParaRPr>
          </a:p>
          <a:p>
            <a:pPr marL="989965" lvl="1" indent="-380365"/>
            <a:r>
              <a:rPr lang="en-US" sz="1400">
                <a:latin typeface="Arial"/>
                <a:cs typeface="Arial"/>
                <a:hlinkClick r:id="rId13">
                  <a:extLst>
                    <a:ext uri="{A12FA001-AC4F-418D-AE19-62706E023703}">
                      <ahyp:hlinkClr xmlns:ahyp="http://schemas.microsoft.com/office/drawing/2018/hyperlinkcolor" val="tx"/>
                    </a:ext>
                  </a:extLst>
                </a:hlinkClick>
              </a:rPr>
              <a:t>AIAA Digital Engineering Integration Committee- Digital Engineering Public Forum</a:t>
            </a:r>
            <a:endParaRPr lang="en-US" sz="1400">
              <a:latin typeface="Arial"/>
              <a:cs typeface="Arial"/>
            </a:endParaRPr>
          </a:p>
          <a:p>
            <a:pPr marL="989965" lvl="1" indent="-380365"/>
            <a:r>
              <a:rPr lang="en-US" sz="1400">
                <a:latin typeface="Arial"/>
                <a:cs typeface="Arial"/>
                <a:hlinkClick r:id="rId14">
                  <a:extLst>
                    <a:ext uri="{A12FA001-AC4F-418D-AE19-62706E023703}">
                      <ahyp:hlinkClr xmlns:ahyp="http://schemas.microsoft.com/office/drawing/2018/hyperlinkcolor" val="tx"/>
                    </a:ext>
                  </a:extLst>
                </a:hlinkClick>
              </a:rPr>
              <a:t>Systems Engineering Research Center (SERC)</a:t>
            </a:r>
            <a:endParaRPr lang="en-US" sz="1400">
              <a:latin typeface="Arial"/>
              <a:cs typeface="Arial"/>
            </a:endParaRPr>
          </a:p>
          <a:p>
            <a:pPr marL="989965" lvl="1" indent="-380365"/>
            <a:endParaRPr lang="en-US" sz="1600">
              <a:latin typeface="Arial"/>
              <a:cs typeface="Arial"/>
            </a:endParaRPr>
          </a:p>
        </p:txBody>
      </p:sp>
      <p:sp>
        <p:nvSpPr>
          <p:cNvPr id="3" name="Title 2"/>
          <p:cNvSpPr>
            <a:spLocks noGrp="1"/>
          </p:cNvSpPr>
          <p:nvPr>
            <p:ph type="title"/>
          </p:nvPr>
        </p:nvSpPr>
        <p:spPr>
          <a:xfrm>
            <a:off x="1214007" y="36441"/>
            <a:ext cx="10250444" cy="677002"/>
          </a:xfrm>
        </p:spPr>
        <p:txBody>
          <a:bodyPr/>
          <a:lstStyle/>
          <a:p>
            <a:r>
              <a:rPr lang="en-US"/>
              <a:t>Resources</a:t>
            </a:r>
          </a:p>
        </p:txBody>
      </p:sp>
      <p:sp>
        <p:nvSpPr>
          <p:cNvPr id="4" name="Slide Number Placeholder 1">
            <a:extLst>
              <a:ext uri="{FF2B5EF4-FFF2-40B4-BE49-F238E27FC236}">
                <a16:creationId xmlns:a16="http://schemas.microsoft.com/office/drawing/2014/main" id="{140CC62C-CEF6-4C95-B45B-CFB245256B30}"/>
              </a:ext>
            </a:extLst>
          </p:cNvPr>
          <p:cNvSpPr txBox="1">
            <a:spLocks/>
          </p:cNvSpPr>
          <p:nvPr/>
        </p:nvSpPr>
        <p:spPr>
          <a:xfrm>
            <a:off x="10059465" y="6423602"/>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52</a:t>
            </a:fld>
            <a:endParaRPr lang="en-US"/>
          </a:p>
        </p:txBody>
      </p:sp>
      <p:sp>
        <p:nvSpPr>
          <p:cNvPr id="2" name="TextBox 1">
            <a:extLst>
              <a:ext uri="{FF2B5EF4-FFF2-40B4-BE49-F238E27FC236}">
                <a16:creationId xmlns:a16="http://schemas.microsoft.com/office/drawing/2014/main" id="{767A03EC-6B8E-4A12-F916-CD5565885854}"/>
              </a:ext>
            </a:extLst>
          </p:cNvPr>
          <p:cNvSpPr txBox="1"/>
          <p:nvPr/>
        </p:nvSpPr>
        <p:spPr>
          <a:xfrm>
            <a:off x="3521177" y="6492934"/>
            <a:ext cx="5636103" cy="276999"/>
          </a:xfrm>
          <a:prstGeom prst="rect">
            <a:avLst/>
          </a:prstGeom>
          <a:noFill/>
        </p:spPr>
        <p:txBody>
          <a:bodyPr wrap="square">
            <a:spAutoFit/>
          </a:bodyPr>
          <a:lstStyle/>
          <a:p>
            <a:r>
              <a:rPr lang="en-US" sz="1200" dirty="0"/>
              <a:t>Distribution Statement A.  Approved for public release: distribution is unlimited.​</a:t>
            </a:r>
          </a:p>
        </p:txBody>
      </p:sp>
    </p:spTree>
    <p:extLst>
      <p:ext uri="{BB962C8B-B14F-4D97-AF65-F5344CB8AC3E}">
        <p14:creationId xmlns:p14="http://schemas.microsoft.com/office/powerpoint/2010/main" val="4712297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89006" y="1074579"/>
            <a:ext cx="10876407" cy="4703483"/>
          </a:xfrm>
        </p:spPr>
        <p:txBody>
          <a:bodyPr vert="horz" lIns="91440" tIns="45720" rIns="91440" bIns="45720" rtlCol="0" anchor="t">
            <a:normAutofit/>
          </a:bodyPr>
          <a:lstStyle/>
          <a:p>
            <a:pPr fontAlgn="base"/>
            <a:r>
              <a:rPr lang="en-US">
                <a:latin typeface="Arial"/>
                <a:cs typeface="Arial"/>
              </a:rPr>
              <a:t>Identify Digital Engineering key terms and concepts</a:t>
            </a:r>
          </a:p>
          <a:p>
            <a:endParaRPr lang="en-US"/>
          </a:p>
          <a:p>
            <a:r>
              <a:rPr lang="en-US">
                <a:latin typeface="Arial"/>
                <a:cs typeface="Arial"/>
              </a:rPr>
              <a:t>Describe Digital Engineering technology, development, and applications </a:t>
            </a:r>
          </a:p>
          <a:p>
            <a:endParaRPr lang="en-US"/>
          </a:p>
          <a:p>
            <a:r>
              <a:rPr lang="en-US">
                <a:latin typeface="Arial"/>
                <a:cs typeface="Arial"/>
              </a:rPr>
              <a:t>Describe major Digital Engineering uses and associated challenges</a:t>
            </a:r>
          </a:p>
          <a:p>
            <a:endParaRPr lang="en-US"/>
          </a:p>
          <a:p>
            <a:r>
              <a:rPr lang="en-US">
                <a:latin typeface="Arial"/>
                <a:cs typeface="Arial"/>
              </a:rPr>
              <a:t>Identify Digital Engineering information resources</a:t>
            </a:r>
          </a:p>
          <a:p>
            <a:endParaRPr lang="en-US"/>
          </a:p>
        </p:txBody>
      </p:sp>
      <p:sp>
        <p:nvSpPr>
          <p:cNvPr id="6" name="Title 5"/>
          <p:cNvSpPr>
            <a:spLocks noGrp="1"/>
          </p:cNvSpPr>
          <p:nvPr>
            <p:ph type="title"/>
          </p:nvPr>
        </p:nvSpPr>
        <p:spPr>
          <a:xfrm>
            <a:off x="1243695" y="85922"/>
            <a:ext cx="10250444" cy="677002"/>
          </a:xfrm>
        </p:spPr>
        <p:txBody>
          <a:bodyPr/>
          <a:lstStyle/>
          <a:p>
            <a:r>
              <a:rPr lang="en-US"/>
              <a:t>Review of Learning Objectives</a:t>
            </a:r>
          </a:p>
        </p:txBody>
      </p:sp>
      <p:sp>
        <p:nvSpPr>
          <p:cNvPr id="4" name="Slide Number Placeholder 1">
            <a:extLst>
              <a:ext uri="{FF2B5EF4-FFF2-40B4-BE49-F238E27FC236}">
                <a16:creationId xmlns:a16="http://schemas.microsoft.com/office/drawing/2014/main" id="{5E36B07A-0141-45BA-A3B3-71B938030AE4}"/>
              </a:ext>
            </a:extLst>
          </p:cNvPr>
          <p:cNvSpPr txBox="1">
            <a:spLocks/>
          </p:cNvSpPr>
          <p:nvPr/>
        </p:nvSpPr>
        <p:spPr>
          <a:xfrm>
            <a:off x="10118842" y="6403810"/>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53</a:t>
            </a:fld>
            <a:endParaRPr lang="en-US"/>
          </a:p>
        </p:txBody>
      </p:sp>
      <p:sp>
        <p:nvSpPr>
          <p:cNvPr id="2" name="TextBox 1">
            <a:extLst>
              <a:ext uri="{FF2B5EF4-FFF2-40B4-BE49-F238E27FC236}">
                <a16:creationId xmlns:a16="http://schemas.microsoft.com/office/drawing/2014/main" id="{3A5AF4B7-6227-2618-6B8B-C32D1B15D86C}"/>
              </a:ext>
            </a:extLst>
          </p:cNvPr>
          <p:cNvSpPr txBox="1"/>
          <p:nvPr/>
        </p:nvSpPr>
        <p:spPr>
          <a:xfrm>
            <a:off x="3492386" y="6529729"/>
            <a:ext cx="5753061" cy="276999"/>
          </a:xfrm>
          <a:prstGeom prst="rect">
            <a:avLst/>
          </a:prstGeom>
          <a:noFill/>
        </p:spPr>
        <p:txBody>
          <a:bodyPr wrap="square">
            <a:spAutoFit/>
          </a:bodyPr>
          <a:lstStyle/>
          <a:p>
            <a:r>
              <a:rPr lang="en-US" sz="1200" dirty="0"/>
              <a:t>Distribution Statement A.  Approved for public release: distribution is unlimited.​</a:t>
            </a:r>
          </a:p>
        </p:txBody>
      </p:sp>
    </p:spTree>
    <p:extLst>
      <p:ext uri="{BB962C8B-B14F-4D97-AF65-F5344CB8AC3E}">
        <p14:creationId xmlns:p14="http://schemas.microsoft.com/office/powerpoint/2010/main" val="35712988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DCD6AF-F19C-44AB-B0AB-C6B591FCC17B}"/>
              </a:ext>
            </a:extLst>
          </p:cNvPr>
          <p:cNvSpPr>
            <a:spLocks noGrp="1"/>
          </p:cNvSpPr>
          <p:nvPr>
            <p:ph type="title"/>
          </p:nvPr>
        </p:nvSpPr>
        <p:spPr>
          <a:xfrm>
            <a:off x="1035877" y="85922"/>
            <a:ext cx="10250444" cy="677002"/>
          </a:xfrm>
        </p:spPr>
        <p:txBody>
          <a:bodyPr/>
          <a:lstStyle/>
          <a:p>
            <a:r>
              <a:rPr lang="en-US"/>
              <a:t>For Additional Information</a:t>
            </a:r>
          </a:p>
        </p:txBody>
      </p:sp>
      <p:pic>
        <p:nvPicPr>
          <p:cNvPr id="9" name="Picture 9">
            <a:extLst>
              <a:ext uri="{FF2B5EF4-FFF2-40B4-BE49-F238E27FC236}">
                <a16:creationId xmlns:a16="http://schemas.microsoft.com/office/drawing/2014/main" id="{A5BA3505-EB3B-CB2D-CA7B-EB86C53C0978}"/>
              </a:ext>
            </a:extLst>
          </p:cNvPr>
          <p:cNvPicPr>
            <a:picLocks noGrp="1" noChangeAspect="1"/>
          </p:cNvPicPr>
          <p:nvPr>
            <p:ph idx="1"/>
          </p:nvPr>
        </p:nvPicPr>
        <p:blipFill>
          <a:blip r:embed="rId2"/>
          <a:stretch>
            <a:fillRect/>
          </a:stretch>
        </p:blipFill>
        <p:spPr>
          <a:xfrm>
            <a:off x="2149476" y="2193861"/>
            <a:ext cx="7448550" cy="2476500"/>
          </a:xfrm>
        </p:spPr>
      </p:pic>
      <p:sp>
        <p:nvSpPr>
          <p:cNvPr id="5" name="Slide Number Placeholder 1">
            <a:extLst>
              <a:ext uri="{FF2B5EF4-FFF2-40B4-BE49-F238E27FC236}">
                <a16:creationId xmlns:a16="http://schemas.microsoft.com/office/drawing/2014/main" id="{3DDD9BA2-BA9E-4FBD-ABB1-72176652A0DA}"/>
              </a:ext>
            </a:extLst>
          </p:cNvPr>
          <p:cNvSpPr txBox="1">
            <a:spLocks/>
          </p:cNvSpPr>
          <p:nvPr/>
        </p:nvSpPr>
        <p:spPr>
          <a:xfrm>
            <a:off x="10059465" y="6413706"/>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54</a:t>
            </a:fld>
            <a:endParaRPr lang="en-US"/>
          </a:p>
        </p:txBody>
      </p:sp>
    </p:spTree>
    <p:extLst>
      <p:ext uri="{BB962C8B-B14F-4D97-AF65-F5344CB8AC3E}">
        <p14:creationId xmlns:p14="http://schemas.microsoft.com/office/powerpoint/2010/main" val="4815514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D2F17C-B265-7716-BFB1-84C5335B44A2}"/>
              </a:ext>
            </a:extLst>
          </p:cNvPr>
          <p:cNvSpPr txBox="1"/>
          <p:nvPr/>
        </p:nvSpPr>
        <p:spPr>
          <a:xfrm>
            <a:off x="1739592" y="3128668"/>
            <a:ext cx="870910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a:t>Questions</a:t>
            </a:r>
          </a:p>
        </p:txBody>
      </p:sp>
      <p:sp>
        <p:nvSpPr>
          <p:cNvPr id="3" name="Slide Number Placeholder 1">
            <a:extLst>
              <a:ext uri="{FF2B5EF4-FFF2-40B4-BE49-F238E27FC236}">
                <a16:creationId xmlns:a16="http://schemas.microsoft.com/office/drawing/2014/main" id="{178DBA5E-0883-482A-9D65-294B114050EF}"/>
              </a:ext>
            </a:extLst>
          </p:cNvPr>
          <p:cNvSpPr txBox="1">
            <a:spLocks/>
          </p:cNvSpPr>
          <p:nvPr/>
        </p:nvSpPr>
        <p:spPr>
          <a:xfrm>
            <a:off x="10039673" y="6393914"/>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55</a:t>
            </a:fld>
            <a:endParaRPr lang="en-US"/>
          </a:p>
        </p:txBody>
      </p:sp>
    </p:spTree>
    <p:extLst>
      <p:ext uri="{BB962C8B-B14F-4D97-AF65-F5344CB8AC3E}">
        <p14:creationId xmlns:p14="http://schemas.microsoft.com/office/powerpoint/2010/main" val="1060833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77616" y="102093"/>
            <a:ext cx="8236768" cy="646330"/>
          </a:xfrm>
        </p:spPr>
        <p:txBody>
          <a:bodyPr>
            <a:noAutofit/>
          </a:bodyPr>
          <a:lstStyle/>
          <a:p>
            <a:r>
              <a:rPr lang="en-US"/>
              <a:t>Imagine if…………….</a:t>
            </a:r>
          </a:p>
        </p:txBody>
      </p:sp>
      <p:sp>
        <p:nvSpPr>
          <p:cNvPr id="8" name="Content Placeholder 7"/>
          <p:cNvSpPr>
            <a:spLocks noGrp="1"/>
          </p:cNvSpPr>
          <p:nvPr>
            <p:ph type="body" idx="1"/>
          </p:nvPr>
        </p:nvSpPr>
        <p:spPr>
          <a:xfrm>
            <a:off x="34347" y="1038117"/>
            <a:ext cx="4291163" cy="4053001"/>
          </a:xfrm>
        </p:spPr>
        <p:txBody>
          <a:bodyPr>
            <a:noAutofit/>
          </a:bodyPr>
          <a:lstStyle/>
          <a:p>
            <a:pPr marL="456565" indent="-456565"/>
            <a:r>
              <a:rPr lang="en-US" sz="1600" u="sng">
                <a:latin typeface=" Arial"/>
              </a:rPr>
              <a:t>DE Center of Excellence (</a:t>
            </a:r>
            <a:r>
              <a:rPr lang="en-US" sz="1600" u="sng" err="1">
                <a:latin typeface=" Arial"/>
              </a:rPr>
              <a:t>CoE</a:t>
            </a:r>
            <a:r>
              <a:rPr lang="en-US" sz="1600" u="sng">
                <a:latin typeface=" Arial"/>
              </a:rPr>
              <a:t>):</a:t>
            </a:r>
            <a:r>
              <a:rPr lang="en-US" sz="1600">
                <a:latin typeface=" Arial"/>
              </a:rPr>
              <a:t>  inputs provided by the Military Departments understands efficiencies can be realized thru improved coordination of DE with an established DE COE</a:t>
            </a:r>
            <a:endParaRPr lang="en-US" sz="2000" b="1" i="1">
              <a:solidFill>
                <a:srgbClr val="7575D1"/>
              </a:solidFill>
              <a:latin typeface=" Arial"/>
            </a:endParaRPr>
          </a:p>
          <a:p>
            <a:pPr marL="456565" indent="-456565">
              <a:spcBef>
                <a:spcPts val="0"/>
              </a:spcBef>
            </a:pPr>
            <a:r>
              <a:rPr lang="en-US" sz="1600" u="sng">
                <a:latin typeface=" Arial"/>
              </a:rPr>
              <a:t>Multilevel Security:</a:t>
            </a:r>
            <a:r>
              <a:rPr lang="en-US" sz="1600">
                <a:latin typeface=" Arial"/>
              </a:rPr>
              <a:t> illustrated how digital transformation was being pursued and how digital transformation capabilities enable work across security networks and classification levels.</a:t>
            </a:r>
          </a:p>
          <a:p>
            <a:pPr marL="456565" indent="-456565">
              <a:spcBef>
                <a:spcPts val="0"/>
              </a:spcBef>
            </a:pPr>
            <a:r>
              <a:rPr lang="en-US" sz="1600" u="sng">
                <a:latin typeface=" Arial"/>
              </a:rPr>
              <a:t>Tradeoff Analysis:</a:t>
            </a:r>
            <a:r>
              <a:rPr lang="en-US" sz="1600">
                <a:latin typeface=" Arial"/>
              </a:rPr>
              <a:t> tradeoff analysis at the program level to better address  and identify capabilities that would have value across the full spectrum of DOD activities.</a:t>
            </a:r>
          </a:p>
        </p:txBody>
      </p:sp>
      <p:sp>
        <p:nvSpPr>
          <p:cNvPr id="5" name="Slide Number Placeholder 1">
            <a:extLst>
              <a:ext uri="{FF2B5EF4-FFF2-40B4-BE49-F238E27FC236}">
                <a16:creationId xmlns:a16="http://schemas.microsoft.com/office/drawing/2014/main" id="{7C248109-B530-95EC-2554-B25F9F474FD7}"/>
              </a:ext>
            </a:extLst>
          </p:cNvPr>
          <p:cNvSpPr txBox="1">
            <a:spLocks/>
          </p:cNvSpPr>
          <p:nvPr/>
        </p:nvSpPr>
        <p:spPr>
          <a:xfrm>
            <a:off x="10073773" y="6419429"/>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Arial"/>
                <a:cs typeface="Arial"/>
              </a:rPr>
              <a:t>7</a:t>
            </a:r>
            <a:endParaRPr lang="en-US"/>
          </a:p>
        </p:txBody>
      </p:sp>
      <p:pic>
        <p:nvPicPr>
          <p:cNvPr id="1026" name="Picture 2">
            <a:extLst>
              <a:ext uri="{FF2B5EF4-FFF2-40B4-BE49-F238E27FC236}">
                <a16:creationId xmlns:a16="http://schemas.microsoft.com/office/drawing/2014/main" id="{FF7DF8D6-DD50-62B3-1393-29F22858B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9698" y="670927"/>
            <a:ext cx="6789026" cy="411575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7">
            <a:extLst>
              <a:ext uri="{FF2B5EF4-FFF2-40B4-BE49-F238E27FC236}">
                <a16:creationId xmlns:a16="http://schemas.microsoft.com/office/drawing/2014/main" id="{274A447E-5BD6-DA6D-00EE-46E2DCA4EC77}"/>
              </a:ext>
            </a:extLst>
          </p:cNvPr>
          <p:cNvSpPr txBox="1">
            <a:spLocks/>
          </p:cNvSpPr>
          <p:nvPr/>
        </p:nvSpPr>
        <p:spPr bwMode="auto">
          <a:xfrm>
            <a:off x="-4729" y="4786684"/>
            <a:ext cx="11168061" cy="164579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456565" indent="-456565">
              <a:spcBef>
                <a:spcPts val="0"/>
              </a:spcBef>
            </a:pPr>
            <a:r>
              <a:rPr lang="en-US" sz="1600" u="sng" kern="0">
                <a:latin typeface=" Arial"/>
              </a:rPr>
              <a:t>DBB:</a:t>
            </a:r>
            <a:r>
              <a:rPr lang="en-US" sz="1600" kern="0">
                <a:latin typeface=" Arial"/>
              </a:rPr>
              <a:t> reject or accept each recommendation and provide a high-level implementation plan for accepted recommendations key milestones, reporting mechanism, and governance structure.</a:t>
            </a:r>
          </a:p>
          <a:p>
            <a:pPr marL="456565" indent="-456565">
              <a:spcBef>
                <a:spcPts val="0"/>
              </a:spcBef>
            </a:pPr>
            <a:r>
              <a:rPr lang="en-US" sz="1600" u="sng" kern="0">
                <a:latin typeface=" Arial"/>
              </a:rPr>
              <a:t>GAO:</a:t>
            </a:r>
            <a:r>
              <a:rPr lang="en-US" sz="1600" kern="0">
                <a:latin typeface=" Arial"/>
              </a:rPr>
              <a:t> discuss a federated approach to an overarching plan to enable the adoption of modern engineering tools and solicit the status of current plans for their adaptation.  </a:t>
            </a:r>
          </a:p>
          <a:p>
            <a:pPr marL="456565" indent="-456565">
              <a:spcBef>
                <a:spcPts val="0"/>
              </a:spcBef>
            </a:pPr>
            <a:r>
              <a:rPr lang="en-US" sz="1600" u="sng" kern="0">
                <a:latin typeface=" Arial"/>
              </a:rPr>
              <a:t>DSB:</a:t>
            </a:r>
            <a:r>
              <a:rPr lang="en-US" sz="1600" kern="0">
                <a:latin typeface=" Arial"/>
              </a:rPr>
              <a:t> investigating the current state of, and future potential for, DE within the DOD focused on seven recommendations for OSD to address.</a:t>
            </a:r>
            <a:endParaRPr lang="en-US" kern="0"/>
          </a:p>
        </p:txBody>
      </p:sp>
      <p:sp>
        <p:nvSpPr>
          <p:cNvPr id="6" name="Footer Placeholder 1">
            <a:extLst>
              <a:ext uri="{FF2B5EF4-FFF2-40B4-BE49-F238E27FC236}">
                <a16:creationId xmlns:a16="http://schemas.microsoft.com/office/drawing/2014/main" id="{B39EE75D-9183-B33F-1C55-604ED001C4B8}"/>
              </a:ext>
            </a:extLst>
          </p:cNvPr>
          <p:cNvSpPr txBox="1">
            <a:spLocks/>
          </p:cNvSpPr>
          <p:nvPr/>
        </p:nvSpPr>
        <p:spPr>
          <a:xfrm>
            <a:off x="2580559" y="6357689"/>
            <a:ext cx="7030882" cy="501650"/>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baseline="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r>
              <a:rPr lang="en-US" dirty="0"/>
              <a:t>Distribution Statement A. Approved for public release. Distribution is unlimited.  Case # 23-S-1171</a:t>
            </a:r>
          </a:p>
        </p:txBody>
      </p:sp>
    </p:spTree>
    <p:extLst>
      <p:ext uri="{BB962C8B-B14F-4D97-AF65-F5344CB8AC3E}">
        <p14:creationId xmlns:p14="http://schemas.microsoft.com/office/powerpoint/2010/main" val="745834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7547" y="0"/>
            <a:ext cx="9256905" cy="841248"/>
          </a:xfrm>
        </p:spPr>
        <p:txBody>
          <a:bodyPr>
            <a:normAutofit/>
          </a:bodyPr>
          <a:lstStyle/>
          <a:p>
            <a:r>
              <a:rPr lang="en-US"/>
              <a:t>Under Secretary of Defense for Research and Engineering  (USD(R&amp;E)) – Technology Vision</a:t>
            </a:r>
          </a:p>
        </p:txBody>
      </p:sp>
      <p:sp>
        <p:nvSpPr>
          <p:cNvPr id="3" name="Content Placeholder 2"/>
          <p:cNvSpPr>
            <a:spLocks noGrp="1"/>
          </p:cNvSpPr>
          <p:nvPr>
            <p:ph idx="1"/>
          </p:nvPr>
        </p:nvSpPr>
        <p:spPr>
          <a:xfrm>
            <a:off x="705853" y="1020435"/>
            <a:ext cx="10780294" cy="5352042"/>
          </a:xfrm>
        </p:spPr>
        <p:txBody>
          <a:bodyPr vert="horz" wrap="square" lIns="91440" tIns="45720" rIns="91440" bIns="45720" numCol="1" rtlCol="0" anchor="t" anchorCtr="0" compatLnSpc="1">
            <a:prstTxWarp prst="textNoShape">
              <a:avLst/>
            </a:prstTxWarp>
            <a:noAutofit/>
          </a:bodyPr>
          <a:lstStyle/>
          <a:p>
            <a:pPr marL="456565" indent="-456565"/>
            <a:r>
              <a:rPr lang="en-US" sz="2000" u="sng">
                <a:latin typeface=" Arial"/>
              </a:rPr>
              <a:t>Innovation in an era of competition </a:t>
            </a:r>
            <a:r>
              <a:rPr lang="en-US" sz="2000">
                <a:latin typeface=" Arial"/>
              </a:rPr>
              <a:t>– strategic competition demands collective cooperation between the Government, Industry, academia, </a:t>
            </a:r>
            <a:r>
              <a:rPr lang="en-US" sz="2000" b="1" i="1">
                <a:solidFill>
                  <a:schemeClr val="tx2">
                    <a:lumMod val="60000"/>
                    <a:lumOff val="40000"/>
                  </a:schemeClr>
                </a:solidFill>
                <a:latin typeface=" Arial"/>
              </a:rPr>
              <a:t>international partners</a:t>
            </a:r>
            <a:r>
              <a:rPr lang="en-US" sz="2000">
                <a:latin typeface=" Arial"/>
              </a:rPr>
              <a:t>, and Research and Development Centers</a:t>
            </a:r>
          </a:p>
          <a:p>
            <a:pPr marL="456565" indent="-456565"/>
            <a:r>
              <a:rPr lang="en-US" sz="2000" u="sng">
                <a:latin typeface=" Arial"/>
              </a:rPr>
              <a:t>Technology Strategy Pillars</a:t>
            </a:r>
          </a:p>
          <a:p>
            <a:pPr marL="989965" lvl="1" indent="-380365"/>
            <a:r>
              <a:rPr lang="en-US" sz="2000">
                <a:latin typeface=" Arial"/>
              </a:rPr>
              <a:t>Mission Focus  - </a:t>
            </a:r>
            <a:r>
              <a:rPr lang="en-US" sz="2000">
                <a:solidFill>
                  <a:schemeClr val="bg1">
                    <a:lumMod val="10000"/>
                  </a:schemeClr>
                </a:solidFill>
                <a:latin typeface=" Arial"/>
              </a:rPr>
              <a:t>Leverage technology innovation to solve tough operational problems</a:t>
            </a:r>
          </a:p>
          <a:p>
            <a:pPr marL="989965" lvl="1" indent="-380365"/>
            <a:r>
              <a:rPr lang="en-US" sz="2000">
                <a:latin typeface=" Arial"/>
              </a:rPr>
              <a:t>Foundation Building – </a:t>
            </a:r>
            <a:r>
              <a:rPr lang="en-US" sz="2000">
                <a:solidFill>
                  <a:schemeClr val="bg1">
                    <a:lumMod val="10000"/>
                  </a:schemeClr>
                </a:solidFill>
                <a:latin typeface=" Arial"/>
              </a:rPr>
              <a:t>Recruit the workforce, modernize laboratories, create standards, develop tools, and build test facilities</a:t>
            </a:r>
          </a:p>
          <a:p>
            <a:pPr marL="989965" lvl="1" indent="-380365"/>
            <a:r>
              <a:rPr lang="en-US" sz="2000">
                <a:latin typeface=" Arial"/>
              </a:rPr>
              <a:t>Succeed through Teamwork - </a:t>
            </a:r>
            <a:r>
              <a:rPr lang="en-US" sz="2000">
                <a:solidFill>
                  <a:schemeClr val="bg1">
                    <a:lumMod val="10000"/>
                  </a:schemeClr>
                </a:solidFill>
                <a:latin typeface=" Arial"/>
              </a:rPr>
              <a:t>Maximize our nation’s asymmetrical advantages by partnering with the private sector, universities, FFRDCs, UARCs, small businesses, and </a:t>
            </a:r>
            <a:r>
              <a:rPr lang="en-US" sz="2000" b="1" i="1">
                <a:solidFill>
                  <a:schemeClr val="tx2">
                    <a:lumMod val="60000"/>
                    <a:lumOff val="40000"/>
                  </a:schemeClr>
                </a:solidFill>
                <a:latin typeface=" Arial"/>
              </a:rPr>
              <a:t>our international partners</a:t>
            </a:r>
            <a:endParaRPr lang="en-US" sz="2000" b="1">
              <a:solidFill>
                <a:schemeClr val="tx2">
                  <a:lumMod val="60000"/>
                  <a:lumOff val="40000"/>
                </a:schemeClr>
              </a:solidFill>
              <a:latin typeface=" Arial"/>
            </a:endParaRPr>
          </a:p>
          <a:p>
            <a:pPr marL="456565" indent="-456565"/>
            <a:r>
              <a:rPr lang="en-US" sz="2000" u="sng">
                <a:latin typeface=" Arial"/>
              </a:rPr>
              <a:t>Critical Technology Areas</a:t>
            </a:r>
            <a:r>
              <a:rPr lang="en-US" sz="2000">
                <a:latin typeface=" Arial"/>
              </a:rPr>
              <a:t>: work closely with the Military Services, Combatant Commands, industry, academia, and </a:t>
            </a:r>
            <a:r>
              <a:rPr lang="en-US" sz="2000" b="1" i="1">
                <a:solidFill>
                  <a:schemeClr val="tx2">
                    <a:lumMod val="60000"/>
                    <a:lumOff val="40000"/>
                  </a:schemeClr>
                </a:solidFill>
                <a:latin typeface=" Arial"/>
              </a:rPr>
              <a:t>other stakeholders</a:t>
            </a:r>
            <a:r>
              <a:rPr lang="en-US" sz="2000" i="1">
                <a:solidFill>
                  <a:schemeClr val="tx2">
                    <a:lumMod val="60000"/>
                    <a:lumOff val="40000"/>
                  </a:schemeClr>
                </a:solidFill>
                <a:latin typeface=" Arial"/>
              </a:rPr>
              <a:t> </a:t>
            </a:r>
            <a:r>
              <a:rPr lang="en-US" sz="2000">
                <a:latin typeface=" Arial"/>
              </a:rPr>
              <a:t>to ensure that the Department's science and technology strategy addresses the key national security challenges</a:t>
            </a:r>
          </a:p>
          <a:p>
            <a:pPr marL="456565" indent="-456565"/>
            <a:r>
              <a:rPr lang="en-US" sz="2000" u="sng">
                <a:latin typeface=" Arial"/>
              </a:rPr>
              <a:t>Bridge to the Future: </a:t>
            </a:r>
            <a:r>
              <a:rPr lang="en-US" sz="2000">
                <a:latin typeface=" Arial"/>
              </a:rPr>
              <a:t>develop critical technologies, rapidly prototype them, and conduct continuous campaigns of </a:t>
            </a:r>
            <a:r>
              <a:rPr lang="en-US" sz="2000" b="1" i="1">
                <a:solidFill>
                  <a:schemeClr val="tx2">
                    <a:lumMod val="60000"/>
                    <a:lumOff val="40000"/>
                  </a:schemeClr>
                </a:solidFill>
                <a:latin typeface=" Arial"/>
              </a:rPr>
              <a:t>joint experimentation</a:t>
            </a:r>
            <a:r>
              <a:rPr lang="en-US" sz="2000">
                <a:latin typeface=" Arial"/>
              </a:rPr>
              <a:t> to improve on those technologies and deliver capabilities.</a:t>
            </a:r>
          </a:p>
          <a:p>
            <a:pPr marL="989965" lvl="1" indent="-380365"/>
            <a:endParaRPr lang="en-US" sz="2000"/>
          </a:p>
        </p:txBody>
      </p:sp>
      <p:sp>
        <p:nvSpPr>
          <p:cNvPr id="5" name="Slide Number Placeholder 1">
            <a:extLst>
              <a:ext uri="{FF2B5EF4-FFF2-40B4-BE49-F238E27FC236}">
                <a16:creationId xmlns:a16="http://schemas.microsoft.com/office/drawing/2014/main" id="{B38A148F-06A4-EDA2-6AED-F91191B3D729}"/>
              </a:ext>
            </a:extLst>
          </p:cNvPr>
          <p:cNvSpPr txBox="1">
            <a:spLocks/>
          </p:cNvSpPr>
          <p:nvPr/>
        </p:nvSpPr>
        <p:spPr>
          <a:xfrm>
            <a:off x="10082953" y="6437791"/>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Arial"/>
                <a:cs typeface="Arial"/>
              </a:rPr>
              <a:t>5</a:t>
            </a:r>
            <a:endParaRPr lang="en-US"/>
          </a:p>
        </p:txBody>
      </p:sp>
      <p:sp>
        <p:nvSpPr>
          <p:cNvPr id="4" name="Footer Placeholder 3">
            <a:extLst>
              <a:ext uri="{FF2B5EF4-FFF2-40B4-BE49-F238E27FC236}">
                <a16:creationId xmlns:a16="http://schemas.microsoft.com/office/drawing/2014/main" id="{7B0DDC07-473F-14D3-3EB1-ED11C8001E8D}"/>
              </a:ext>
            </a:extLst>
          </p:cNvPr>
          <p:cNvSpPr>
            <a:spLocks noGrp="1"/>
          </p:cNvSpPr>
          <p:nvPr>
            <p:ph type="ftr" sz="quarter" idx="10"/>
          </p:nvPr>
        </p:nvSpPr>
        <p:spPr>
          <a:xfrm>
            <a:off x="2782957" y="6356350"/>
            <a:ext cx="7030882" cy="501650"/>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baseline="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r>
              <a:rPr lang="en-US" dirty="0"/>
              <a:t>Distribution Statement A. Approved for public release. Distribution is unlimited.  Case # 23-S-1171</a:t>
            </a:r>
          </a:p>
        </p:txBody>
      </p:sp>
    </p:spTree>
    <p:extLst>
      <p:ext uri="{BB962C8B-B14F-4D97-AF65-F5344CB8AC3E}">
        <p14:creationId xmlns:p14="http://schemas.microsoft.com/office/powerpoint/2010/main" val="2010306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891ADF97-0ACA-460D-B0FB-5DA2E75E66CA}"/>
              </a:ext>
            </a:extLst>
          </p:cNvPr>
          <p:cNvSpPr>
            <a:spLocks noGrp="1"/>
          </p:cNvSpPr>
          <p:nvPr>
            <p:ph sz="half" idx="1"/>
          </p:nvPr>
        </p:nvSpPr>
        <p:spPr>
          <a:xfrm>
            <a:off x="168590" y="930360"/>
            <a:ext cx="5926828" cy="2079310"/>
          </a:xfrm>
        </p:spPr>
        <p:txBody>
          <a:bodyPr vert="horz" lIns="91440" tIns="45720" rIns="91440" bIns="45720" rtlCol="0" anchor="t">
            <a:normAutofit/>
          </a:bodyPr>
          <a:lstStyle/>
          <a:p>
            <a:pPr marL="228600" indent="-228600">
              <a:lnSpc>
                <a:spcPct val="110000"/>
              </a:lnSpc>
              <a:spcBef>
                <a:spcPts val="0"/>
              </a:spcBef>
            </a:pPr>
            <a:r>
              <a:rPr lang="en-US" sz="1400" b="1" spc="-5">
                <a:latin typeface="Arial"/>
                <a:cs typeface="Arial"/>
              </a:rPr>
              <a:t>Transform the Foundation of the Future Force: </a:t>
            </a:r>
            <a:r>
              <a:rPr lang="en-US" sz="1400" spc="-5">
                <a:latin typeface="Arial"/>
                <a:cs typeface="Arial"/>
              </a:rPr>
              <a:t>Building the future Joint Force that we need requires overhauling the Department's force development, design, and life-cycle management systems.</a:t>
            </a:r>
            <a:endParaRPr lang="en-US" sz="1400">
              <a:latin typeface="Arial"/>
              <a:cs typeface="Arial"/>
            </a:endParaRPr>
          </a:p>
          <a:p>
            <a:endParaRPr lang="en-US" sz="1400">
              <a:latin typeface="Arial"/>
              <a:cs typeface="Arial"/>
            </a:endParaRPr>
          </a:p>
          <a:p>
            <a:pPr marL="0" indent="0">
              <a:buNone/>
            </a:pPr>
            <a:endParaRPr lang="en-US" sz="1400"/>
          </a:p>
        </p:txBody>
      </p:sp>
      <p:sp>
        <p:nvSpPr>
          <p:cNvPr id="18" name="Content Placeholder 17">
            <a:extLst>
              <a:ext uri="{FF2B5EF4-FFF2-40B4-BE49-F238E27FC236}">
                <a16:creationId xmlns:a16="http://schemas.microsoft.com/office/drawing/2014/main" id="{E45FF262-514B-4049-AF66-330EF2543C97}"/>
              </a:ext>
            </a:extLst>
          </p:cNvPr>
          <p:cNvSpPr>
            <a:spLocks noGrp="1"/>
          </p:cNvSpPr>
          <p:nvPr>
            <p:ph sz="half" idx="2"/>
          </p:nvPr>
        </p:nvSpPr>
        <p:spPr>
          <a:xfrm>
            <a:off x="6080270" y="975670"/>
            <a:ext cx="6111730" cy="4706620"/>
          </a:xfrm>
        </p:spPr>
        <p:txBody>
          <a:bodyPr vert="horz" lIns="91440" tIns="45720" rIns="91440" bIns="45720" rtlCol="0" anchor="t">
            <a:normAutofit/>
          </a:bodyPr>
          <a:lstStyle/>
          <a:p>
            <a:pPr marL="228600" indent="-228600"/>
            <a:r>
              <a:rPr lang="en-US" sz="1400" b="1" spc="-5">
                <a:latin typeface="Arial"/>
                <a:cs typeface="Arial"/>
              </a:rPr>
              <a:t>Objective: </a:t>
            </a:r>
            <a:r>
              <a:rPr lang="en-US" sz="1400" spc="-5">
                <a:latin typeface="Arial"/>
                <a:cs typeface="Arial"/>
              </a:rPr>
              <a:t>Guide the planning, development, and implementation of digital engineering across the services and agencies</a:t>
            </a:r>
          </a:p>
          <a:p>
            <a:pPr marL="457200" lvl="1" indent="0">
              <a:lnSpc>
                <a:spcPct val="100000"/>
              </a:lnSpc>
              <a:spcBef>
                <a:spcPts val="0"/>
              </a:spcBef>
              <a:buNone/>
            </a:pPr>
            <a:endParaRPr lang="en-US" sz="1100" spc="-5">
              <a:latin typeface="Arial"/>
              <a:cs typeface="Arial"/>
            </a:endParaRPr>
          </a:p>
        </p:txBody>
      </p:sp>
      <p:sp>
        <p:nvSpPr>
          <p:cNvPr id="16" name="Title 15">
            <a:extLst>
              <a:ext uri="{FF2B5EF4-FFF2-40B4-BE49-F238E27FC236}">
                <a16:creationId xmlns:a16="http://schemas.microsoft.com/office/drawing/2014/main" id="{433AAB46-7DB9-4631-BA40-73E0D1C843BC}"/>
              </a:ext>
            </a:extLst>
          </p:cNvPr>
          <p:cNvSpPr>
            <a:spLocks noGrp="1"/>
          </p:cNvSpPr>
          <p:nvPr>
            <p:ph type="title"/>
          </p:nvPr>
        </p:nvSpPr>
        <p:spPr>
          <a:xfrm>
            <a:off x="778787" y="57187"/>
            <a:ext cx="11485634" cy="677002"/>
          </a:xfrm>
        </p:spPr>
        <p:txBody>
          <a:bodyPr>
            <a:noAutofit/>
          </a:bodyPr>
          <a:lstStyle/>
          <a:p>
            <a:r>
              <a:rPr lang="en-US"/>
              <a:t>National Defense Strategy &amp; Digital Engineering Strategy</a:t>
            </a:r>
          </a:p>
        </p:txBody>
      </p:sp>
      <p:sp>
        <p:nvSpPr>
          <p:cNvPr id="7" name="object 9"/>
          <p:cNvSpPr/>
          <p:nvPr/>
        </p:nvSpPr>
        <p:spPr>
          <a:xfrm>
            <a:off x="9760496" y="1523124"/>
            <a:ext cx="1675949" cy="1901470"/>
          </a:xfrm>
          <a:prstGeom prst="rect">
            <a:avLst/>
          </a:prstGeom>
          <a:blipFill>
            <a:blip r:embed="rId3" cstate="print"/>
            <a:stretch>
              <a:fillRect/>
            </a:stretch>
          </a:blipFill>
        </p:spPr>
        <p:txBody>
          <a:bodyPr wrap="square" lIns="0" tIns="0" rIns="0" bIns="0" rtlCol="0"/>
          <a:lstStyle/>
          <a:p>
            <a:endParaRPr/>
          </a:p>
        </p:txBody>
      </p:sp>
      <p:sp>
        <p:nvSpPr>
          <p:cNvPr id="9" name="object 16"/>
          <p:cNvSpPr/>
          <p:nvPr/>
        </p:nvSpPr>
        <p:spPr>
          <a:xfrm>
            <a:off x="6049701" y="975670"/>
            <a:ext cx="92602" cy="5425130"/>
          </a:xfrm>
          <a:custGeom>
            <a:avLst/>
            <a:gdLst/>
            <a:ahLst/>
            <a:cxnLst/>
            <a:rect l="l" t="t" r="r" b="b"/>
            <a:pathLst>
              <a:path h="4536440">
                <a:moveTo>
                  <a:pt x="0" y="0"/>
                </a:moveTo>
                <a:lnTo>
                  <a:pt x="0" y="4536122"/>
                </a:lnTo>
              </a:path>
            </a:pathLst>
          </a:custGeom>
          <a:ln w="38100">
            <a:solidFill>
              <a:srgbClr val="00999A"/>
            </a:solidFill>
            <a:prstDash val="lgDash"/>
          </a:ln>
        </p:spPr>
        <p:txBody>
          <a:bodyPr wrap="square" lIns="0" tIns="0" rIns="0" bIns="0" rtlCol="0"/>
          <a:lstStyle/>
          <a:p>
            <a:endParaRPr/>
          </a:p>
        </p:txBody>
      </p:sp>
      <p:sp>
        <p:nvSpPr>
          <p:cNvPr id="4" name="TextBox 3"/>
          <p:cNvSpPr txBox="1"/>
          <p:nvPr/>
        </p:nvSpPr>
        <p:spPr>
          <a:xfrm>
            <a:off x="6921116" y="3278244"/>
            <a:ext cx="2534413" cy="261610"/>
          </a:xfrm>
          <a:prstGeom prst="rect">
            <a:avLst/>
          </a:prstGeom>
          <a:solidFill>
            <a:srgbClr val="265CAA"/>
          </a:solidFill>
        </p:spPr>
        <p:txBody>
          <a:bodyPr wrap="square" lIns="91440" tIns="45720" rIns="91440" bIns="45720" rtlCol="0" anchor="t">
            <a:spAutoFit/>
          </a:bodyPr>
          <a:lstStyle/>
          <a:p>
            <a:pPr algn="ctr"/>
            <a:r>
              <a:rPr lang="en-US" sz="1100" u="sng">
                <a:solidFill>
                  <a:schemeClr val="bg1"/>
                </a:solidFill>
              </a:rPr>
              <a:t>https://ac.cto.mil/digital_engineering/</a:t>
            </a:r>
            <a:endParaRPr lang="en-US" sz="1100">
              <a:solidFill>
                <a:schemeClr val="bg1"/>
              </a:solidFill>
            </a:endParaRPr>
          </a:p>
        </p:txBody>
      </p:sp>
      <p:pic>
        <p:nvPicPr>
          <p:cNvPr id="5" name="Picture 5">
            <a:extLst>
              <a:ext uri="{FF2B5EF4-FFF2-40B4-BE49-F238E27FC236}">
                <a16:creationId xmlns:a16="http://schemas.microsoft.com/office/drawing/2014/main" id="{C386C0DC-852A-B925-B44B-CC516D87AF37}"/>
              </a:ext>
            </a:extLst>
          </p:cNvPr>
          <p:cNvPicPr>
            <a:picLocks noChangeAspect="1"/>
          </p:cNvPicPr>
          <p:nvPr/>
        </p:nvPicPr>
        <p:blipFill>
          <a:blip r:embed="rId4"/>
          <a:stretch>
            <a:fillRect/>
          </a:stretch>
        </p:blipFill>
        <p:spPr>
          <a:xfrm>
            <a:off x="2960136" y="1972613"/>
            <a:ext cx="2800635" cy="976013"/>
          </a:xfrm>
          <a:prstGeom prst="rect">
            <a:avLst/>
          </a:prstGeom>
        </p:spPr>
      </p:pic>
      <p:sp>
        <p:nvSpPr>
          <p:cNvPr id="14" name="TextBox 13">
            <a:extLst>
              <a:ext uri="{FF2B5EF4-FFF2-40B4-BE49-F238E27FC236}">
                <a16:creationId xmlns:a16="http://schemas.microsoft.com/office/drawing/2014/main" id="{55FFEC56-CDEA-AA4C-CB60-B3FE95B27828}"/>
              </a:ext>
            </a:extLst>
          </p:cNvPr>
          <p:cNvSpPr txBox="1"/>
          <p:nvPr/>
        </p:nvSpPr>
        <p:spPr>
          <a:xfrm>
            <a:off x="1102226" y="3305850"/>
            <a:ext cx="3867717" cy="261610"/>
          </a:xfrm>
          <a:prstGeom prst="rect">
            <a:avLst/>
          </a:prstGeom>
          <a:solidFill>
            <a:srgbClr val="265CAA"/>
          </a:solidFill>
        </p:spPr>
        <p:txBody>
          <a:bodyPr wrap="square" lIns="91440" tIns="45720" rIns="91440" bIns="45720" rtlCol="0" anchor="t">
            <a:spAutoFit/>
          </a:bodyPr>
          <a:lstStyle/>
          <a:p>
            <a:pPr algn="ctr"/>
            <a:r>
              <a:rPr lang="en-US" sz="1100" u="sng">
                <a:solidFill>
                  <a:schemeClr val="bg1"/>
                </a:solidFill>
                <a:latin typeface="Calibri"/>
              </a:rPr>
              <a:t>https://www.defense.gov/Spotlights/National-Defense-Strategy/</a:t>
            </a:r>
          </a:p>
        </p:txBody>
      </p:sp>
      <p:sp>
        <p:nvSpPr>
          <p:cNvPr id="3" name="Slide Number Placeholder 1">
            <a:extLst>
              <a:ext uri="{FF2B5EF4-FFF2-40B4-BE49-F238E27FC236}">
                <a16:creationId xmlns:a16="http://schemas.microsoft.com/office/drawing/2014/main" id="{C85C1CA9-ABF7-ED0E-E7F8-95E32B45904F}"/>
              </a:ext>
            </a:extLst>
          </p:cNvPr>
          <p:cNvSpPr txBox="1">
            <a:spLocks/>
          </p:cNvSpPr>
          <p:nvPr/>
        </p:nvSpPr>
        <p:spPr>
          <a:xfrm>
            <a:off x="10070253" y="6437791"/>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8</a:t>
            </a:fld>
            <a:endParaRPr lang="en-US"/>
          </a:p>
        </p:txBody>
      </p:sp>
      <p:sp>
        <p:nvSpPr>
          <p:cNvPr id="2" name="Footer Placeholder 1">
            <a:extLst>
              <a:ext uri="{FF2B5EF4-FFF2-40B4-BE49-F238E27FC236}">
                <a16:creationId xmlns:a16="http://schemas.microsoft.com/office/drawing/2014/main" id="{0212560C-D34F-64D8-C15D-8217F894B1E6}"/>
              </a:ext>
            </a:extLst>
          </p:cNvPr>
          <p:cNvSpPr>
            <a:spLocks noGrp="1"/>
          </p:cNvSpPr>
          <p:nvPr>
            <p:ph type="ftr" sz="quarter" idx="13"/>
          </p:nvPr>
        </p:nvSpPr>
        <p:spPr>
          <a:xfrm>
            <a:off x="2782957" y="6356350"/>
            <a:ext cx="7030882" cy="501650"/>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baseline="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r>
              <a:rPr lang="en-US" dirty="0">
                <a:latin typeface="Tahoma"/>
                <a:ea typeface="Tahoma"/>
                <a:cs typeface="Tahoma"/>
              </a:rPr>
              <a:t>Distribution Statement A. Approved for public release. Distribution is unlimited.  Case # 23-S-1171</a:t>
            </a:r>
          </a:p>
        </p:txBody>
      </p:sp>
      <p:sp>
        <p:nvSpPr>
          <p:cNvPr id="8" name="Content Placeholder 16">
            <a:extLst>
              <a:ext uri="{FF2B5EF4-FFF2-40B4-BE49-F238E27FC236}">
                <a16:creationId xmlns:a16="http://schemas.microsoft.com/office/drawing/2014/main" id="{D1EFD6F4-815B-32D4-EDFF-FC0E469DE3DC}"/>
              </a:ext>
            </a:extLst>
          </p:cNvPr>
          <p:cNvSpPr txBox="1">
            <a:spLocks/>
          </p:cNvSpPr>
          <p:nvPr/>
        </p:nvSpPr>
        <p:spPr bwMode="auto">
          <a:xfrm>
            <a:off x="152399" y="1813492"/>
            <a:ext cx="2883685" cy="1120730"/>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noAutofit/>
          </a:bodyPr>
          <a:lstStyle>
            <a:lvl1pPr marL="457189" indent="-457189" algn="l" rtl="0" eaLnBrk="1" fontAlgn="base" hangingPunct="1">
              <a:spcBef>
                <a:spcPct val="20000"/>
              </a:spcBef>
              <a:spcAft>
                <a:spcPct val="0"/>
              </a:spcAft>
              <a:buClr>
                <a:schemeClr val="tx1"/>
              </a:buClr>
              <a:buSzPct val="75000"/>
              <a:buFont typeface="Wingdings" charset="2"/>
              <a:buChar char="Ø"/>
              <a:defRPr sz="24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0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1600">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1600">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9pPr>
          </a:lstStyle>
          <a:p>
            <a:pPr marL="228600" indent="-228600">
              <a:lnSpc>
                <a:spcPct val="110000"/>
              </a:lnSpc>
              <a:spcBef>
                <a:spcPts val="0"/>
              </a:spcBef>
            </a:pPr>
            <a:r>
              <a:rPr lang="en-US" sz="1400" b="1" kern="0" spc="-5">
                <a:latin typeface="Arial"/>
                <a:cs typeface="Arial"/>
              </a:rPr>
              <a:t>Our Response: </a:t>
            </a:r>
            <a:r>
              <a:rPr lang="en-US" sz="1400" kern="0" spc="-5">
                <a:latin typeface="Arial"/>
                <a:cs typeface="Arial"/>
              </a:rPr>
              <a:t>Prioritize speed of delivery, continuous adaptation, and frequent modular upgrades</a:t>
            </a:r>
            <a:endParaRPr lang="en-US" sz="1400" kern="0">
              <a:latin typeface="Arial"/>
              <a:cs typeface="Arial"/>
            </a:endParaRPr>
          </a:p>
          <a:p>
            <a:endParaRPr lang="en-US" sz="1400" kern="0">
              <a:latin typeface="Arial"/>
              <a:cs typeface="Arial"/>
            </a:endParaRPr>
          </a:p>
          <a:p>
            <a:pPr marL="0" indent="0">
              <a:buFont typeface="Wingdings" charset="2"/>
              <a:buNone/>
            </a:pPr>
            <a:endParaRPr lang="en-US" sz="1400" kern="0"/>
          </a:p>
        </p:txBody>
      </p:sp>
      <p:sp>
        <p:nvSpPr>
          <p:cNvPr id="10" name="object 16">
            <a:extLst>
              <a:ext uri="{FF2B5EF4-FFF2-40B4-BE49-F238E27FC236}">
                <a16:creationId xmlns:a16="http://schemas.microsoft.com/office/drawing/2014/main" id="{27BB1F0C-8DD4-6CF7-FC36-F2247B539547}"/>
              </a:ext>
            </a:extLst>
          </p:cNvPr>
          <p:cNvSpPr/>
          <p:nvPr/>
        </p:nvSpPr>
        <p:spPr>
          <a:xfrm rot="16200000">
            <a:off x="5978414" y="-2396613"/>
            <a:ext cx="290310" cy="11807186"/>
          </a:xfrm>
          <a:custGeom>
            <a:avLst/>
            <a:gdLst/>
            <a:ahLst/>
            <a:cxnLst/>
            <a:rect l="l" t="t" r="r" b="b"/>
            <a:pathLst>
              <a:path h="4536440">
                <a:moveTo>
                  <a:pt x="0" y="0"/>
                </a:moveTo>
                <a:lnTo>
                  <a:pt x="0" y="4536122"/>
                </a:lnTo>
              </a:path>
            </a:pathLst>
          </a:custGeom>
          <a:ln w="38100">
            <a:solidFill>
              <a:srgbClr val="00999A"/>
            </a:solidFill>
            <a:prstDash val="lgDash"/>
          </a:ln>
        </p:spPr>
        <p:txBody>
          <a:bodyPr wrap="square" lIns="0" tIns="0" rIns="0" bIns="0" rtlCol="0"/>
          <a:lstStyle/>
          <a:p>
            <a:endParaRPr/>
          </a:p>
        </p:txBody>
      </p:sp>
      <p:sp>
        <p:nvSpPr>
          <p:cNvPr id="12" name="TextBox 11">
            <a:extLst>
              <a:ext uri="{FF2B5EF4-FFF2-40B4-BE49-F238E27FC236}">
                <a16:creationId xmlns:a16="http://schemas.microsoft.com/office/drawing/2014/main" id="{D209CDD2-B15D-5EEA-7774-174587EEB85D}"/>
              </a:ext>
            </a:extLst>
          </p:cNvPr>
          <p:cNvSpPr txBox="1"/>
          <p:nvPr/>
        </p:nvSpPr>
        <p:spPr>
          <a:xfrm>
            <a:off x="6142302" y="1554752"/>
            <a:ext cx="3439848" cy="1600438"/>
          </a:xfrm>
          <a:prstGeom prst="rect">
            <a:avLst/>
          </a:prstGeom>
          <a:noFill/>
        </p:spPr>
        <p:txBody>
          <a:bodyPr wrap="square">
            <a:spAutoFit/>
          </a:bodyPr>
          <a:lstStyle/>
          <a:p>
            <a:pPr marL="228600" indent="-228600">
              <a:buSzPct val="75000"/>
              <a:buFont typeface="Wingdings" panose="05000000000000000000" pitchFamily="2" charset="2"/>
              <a:buChar char="Ø"/>
            </a:pPr>
            <a:r>
              <a:rPr lang="en-US" sz="1400" b="1" spc="-5">
                <a:latin typeface="Arial"/>
                <a:cs typeface="Arial"/>
              </a:rPr>
              <a:t>Expected Impact:  </a:t>
            </a:r>
          </a:p>
          <a:p>
            <a:pPr marL="171450" marR="5080" lvl="1" indent="-158750">
              <a:lnSpc>
                <a:spcPct val="100000"/>
              </a:lnSpc>
              <a:spcBef>
                <a:spcPts val="0"/>
              </a:spcBef>
              <a:buSzPct val="75000"/>
              <a:buFont typeface="Arial" panose="020B0604020202020204" pitchFamily="34" charset="0"/>
              <a:buChar char="•"/>
              <a:tabLst>
                <a:tab pos="238760" algn="l"/>
              </a:tabLst>
            </a:pPr>
            <a:r>
              <a:rPr lang="en-US" sz="1400" spc="-5">
                <a:latin typeface="Arial"/>
                <a:cs typeface="Arial"/>
              </a:rPr>
              <a:t>Increased technical cohesion and awareness of system in lifecycle activities</a:t>
            </a:r>
          </a:p>
          <a:p>
            <a:pPr marL="171450" marR="231140" lvl="1" indent="-171450">
              <a:lnSpc>
                <a:spcPct val="100000"/>
              </a:lnSpc>
              <a:spcBef>
                <a:spcPts val="0"/>
              </a:spcBef>
              <a:buSzPct val="75000"/>
              <a:buFont typeface="Arial" panose="020B0604020202020204" pitchFamily="34" charset="0"/>
              <a:buChar char="•"/>
              <a:tabLst>
                <a:tab pos="171450" algn="l"/>
              </a:tabLst>
            </a:pPr>
            <a:r>
              <a:rPr lang="en-US" sz="1400" spc="-5">
                <a:latin typeface="Arial"/>
                <a:cs typeface="Arial"/>
              </a:rPr>
              <a:t>Reform the Department’s business practices for greater performance and agility</a:t>
            </a:r>
          </a:p>
        </p:txBody>
      </p:sp>
      <p:sp>
        <p:nvSpPr>
          <p:cNvPr id="20" name="TextBox 19">
            <a:extLst>
              <a:ext uri="{FF2B5EF4-FFF2-40B4-BE49-F238E27FC236}">
                <a16:creationId xmlns:a16="http://schemas.microsoft.com/office/drawing/2014/main" id="{D0EE8F5B-774F-D2A6-D6A3-BDCE147BFDD0}"/>
              </a:ext>
            </a:extLst>
          </p:cNvPr>
          <p:cNvSpPr txBox="1"/>
          <p:nvPr/>
        </p:nvSpPr>
        <p:spPr>
          <a:xfrm>
            <a:off x="6085899" y="3739160"/>
            <a:ext cx="3420051" cy="1384995"/>
          </a:xfrm>
          <a:prstGeom prst="rect">
            <a:avLst/>
          </a:prstGeom>
          <a:noFill/>
        </p:spPr>
        <p:txBody>
          <a:bodyPr wrap="square" lIns="91440" tIns="45720" rIns="91440" bIns="45720" anchor="t">
            <a:spAutoFit/>
          </a:bodyPr>
          <a:lstStyle/>
          <a:p>
            <a:pPr marL="228600" indent="-228600">
              <a:buSzPct val="75000"/>
              <a:buFont typeface="Wingdings" panose="05000000000000000000" pitchFamily="2" charset="2"/>
              <a:buChar char="Ø"/>
            </a:pPr>
            <a:r>
              <a:rPr lang="en-US" sz="1400" spc="-5">
                <a:latin typeface="Arial"/>
                <a:cs typeface="Arial"/>
              </a:rPr>
              <a:t>This </a:t>
            </a:r>
            <a:r>
              <a:rPr lang="en-US" sz="1400" b="1" spc="-5" dirty="0">
                <a:latin typeface="Arial"/>
                <a:cs typeface="Arial"/>
              </a:rPr>
              <a:t>Modeling and Simulation Strategy for Engineering </a:t>
            </a:r>
            <a:r>
              <a:rPr lang="en-US" sz="1400" spc="-5">
                <a:latin typeface="Arial"/>
                <a:cs typeface="Arial"/>
              </a:rPr>
              <a:t>lays out the </a:t>
            </a:r>
            <a:r>
              <a:rPr lang="en-US" sz="1400" b="1" spc="-5">
                <a:latin typeface="Arial"/>
                <a:cs typeface="Arial"/>
              </a:rPr>
              <a:t>vision and goals </a:t>
            </a:r>
            <a:r>
              <a:rPr lang="en-US" sz="1400" spc="-5">
                <a:latin typeface="Arial"/>
                <a:cs typeface="Arial"/>
              </a:rPr>
              <a:t>for the integration of Models, Simulations, Data, Analysis, and their management throughout the acquisition lifecycle</a:t>
            </a:r>
          </a:p>
        </p:txBody>
      </p:sp>
      <p:pic>
        <p:nvPicPr>
          <p:cNvPr id="23" name="Picture 22">
            <a:extLst>
              <a:ext uri="{FF2B5EF4-FFF2-40B4-BE49-F238E27FC236}">
                <a16:creationId xmlns:a16="http://schemas.microsoft.com/office/drawing/2014/main" id="{FCF6BECD-41B4-0040-4221-EAC196DD5EEF}"/>
              </a:ext>
            </a:extLst>
          </p:cNvPr>
          <p:cNvPicPr>
            <a:picLocks noChangeAspect="1"/>
          </p:cNvPicPr>
          <p:nvPr/>
        </p:nvPicPr>
        <p:blipFill>
          <a:blip r:embed="rId5"/>
          <a:stretch>
            <a:fillRect/>
          </a:stretch>
        </p:blipFill>
        <p:spPr>
          <a:xfrm>
            <a:off x="219975" y="3864874"/>
            <a:ext cx="1751700" cy="2201632"/>
          </a:xfrm>
          <a:prstGeom prst="rect">
            <a:avLst/>
          </a:prstGeom>
        </p:spPr>
      </p:pic>
      <p:sp>
        <p:nvSpPr>
          <p:cNvPr id="25" name="TextBox 24">
            <a:extLst>
              <a:ext uri="{FF2B5EF4-FFF2-40B4-BE49-F238E27FC236}">
                <a16:creationId xmlns:a16="http://schemas.microsoft.com/office/drawing/2014/main" id="{4D6C3E70-282A-9ED9-747A-5D1C1A82599A}"/>
              </a:ext>
            </a:extLst>
          </p:cNvPr>
          <p:cNvSpPr txBox="1"/>
          <p:nvPr/>
        </p:nvSpPr>
        <p:spPr>
          <a:xfrm>
            <a:off x="219975" y="6166025"/>
            <a:ext cx="2534413" cy="261610"/>
          </a:xfrm>
          <a:prstGeom prst="rect">
            <a:avLst/>
          </a:prstGeom>
          <a:solidFill>
            <a:srgbClr val="265CAA"/>
          </a:solidFill>
        </p:spPr>
        <p:txBody>
          <a:bodyPr wrap="square" lIns="91440" tIns="45720" rIns="91440" bIns="45720" rtlCol="0" anchor="t">
            <a:spAutoFit/>
          </a:bodyPr>
          <a:lstStyle/>
          <a:p>
            <a:pPr algn="ctr"/>
            <a:r>
              <a:rPr lang="en-US" sz="1100" u="sng">
                <a:solidFill>
                  <a:schemeClr val="bg1"/>
                </a:solidFill>
              </a:rPr>
              <a:t>https://ac.cto.mil/digital_engineering/</a:t>
            </a:r>
            <a:endParaRPr lang="en-US" sz="1100">
              <a:solidFill>
                <a:schemeClr val="bg1"/>
              </a:solidFill>
            </a:endParaRPr>
          </a:p>
        </p:txBody>
      </p:sp>
      <p:grpSp>
        <p:nvGrpSpPr>
          <p:cNvPr id="28" name="Group 27">
            <a:extLst>
              <a:ext uri="{FF2B5EF4-FFF2-40B4-BE49-F238E27FC236}">
                <a16:creationId xmlns:a16="http://schemas.microsoft.com/office/drawing/2014/main" id="{59BDF84A-320A-BE06-2690-32DB0713B372}"/>
              </a:ext>
            </a:extLst>
          </p:cNvPr>
          <p:cNvGrpSpPr/>
          <p:nvPr/>
        </p:nvGrpSpPr>
        <p:grpSpPr>
          <a:xfrm>
            <a:off x="9963150" y="3761624"/>
            <a:ext cx="1884869" cy="2180302"/>
            <a:chOff x="10403532" y="3716395"/>
            <a:chExt cx="1444488" cy="1659903"/>
          </a:xfrm>
        </p:grpSpPr>
        <p:pic>
          <p:nvPicPr>
            <p:cNvPr id="15" name="Picture 14">
              <a:extLst>
                <a:ext uri="{FF2B5EF4-FFF2-40B4-BE49-F238E27FC236}">
                  <a16:creationId xmlns:a16="http://schemas.microsoft.com/office/drawing/2014/main" id="{4CD31A71-DC42-1185-8EC3-C9B618F3C785}"/>
                </a:ext>
              </a:extLst>
            </p:cNvPr>
            <p:cNvPicPr>
              <a:picLocks noChangeAspect="1"/>
            </p:cNvPicPr>
            <p:nvPr/>
          </p:nvPicPr>
          <p:blipFill>
            <a:blip r:embed="rId6"/>
            <a:stretch>
              <a:fillRect/>
            </a:stretch>
          </p:blipFill>
          <p:spPr>
            <a:xfrm>
              <a:off x="10403532" y="3716395"/>
              <a:ext cx="1444488" cy="1659903"/>
            </a:xfrm>
            <a:prstGeom prst="rect">
              <a:avLst/>
            </a:prstGeom>
            <a:ln w="15875">
              <a:solidFill>
                <a:schemeClr val="bg2"/>
              </a:solidFill>
            </a:ln>
          </p:spPr>
        </p:pic>
        <p:sp>
          <p:nvSpPr>
            <p:cNvPr id="26" name="TextBox 25">
              <a:extLst>
                <a:ext uri="{FF2B5EF4-FFF2-40B4-BE49-F238E27FC236}">
                  <a16:creationId xmlns:a16="http://schemas.microsoft.com/office/drawing/2014/main" id="{3D5581D4-E8FF-E1C7-604C-8EDFEFF695F0}"/>
                </a:ext>
              </a:extLst>
            </p:cNvPr>
            <p:cNvSpPr txBox="1"/>
            <p:nvPr/>
          </p:nvSpPr>
          <p:spPr>
            <a:xfrm>
              <a:off x="10867244" y="4574616"/>
              <a:ext cx="594727" cy="210884"/>
            </a:xfrm>
            <a:prstGeom prst="rect">
              <a:avLst/>
            </a:prstGeom>
            <a:noFill/>
          </p:spPr>
          <p:txBody>
            <a:bodyPr wrap="square" rtlCol="0">
              <a:spAutoFit/>
            </a:bodyPr>
            <a:lstStyle/>
            <a:p>
              <a:r>
                <a:rPr lang="en-US" sz="1200" b="1">
                  <a:solidFill>
                    <a:srgbClr val="FF0000"/>
                  </a:solidFill>
                </a:rPr>
                <a:t>DRAFT</a:t>
              </a:r>
            </a:p>
          </p:txBody>
        </p:sp>
      </p:grpSp>
      <p:sp>
        <p:nvSpPr>
          <p:cNvPr id="27" name="Content Placeholder 16">
            <a:extLst>
              <a:ext uri="{FF2B5EF4-FFF2-40B4-BE49-F238E27FC236}">
                <a16:creationId xmlns:a16="http://schemas.microsoft.com/office/drawing/2014/main" id="{432A4A79-0448-FEA3-3A0B-850400A7E1E6}"/>
              </a:ext>
            </a:extLst>
          </p:cNvPr>
          <p:cNvSpPr txBox="1">
            <a:spLocks/>
          </p:cNvSpPr>
          <p:nvPr/>
        </p:nvSpPr>
        <p:spPr bwMode="auto">
          <a:xfrm>
            <a:off x="1990501" y="3769461"/>
            <a:ext cx="4180194" cy="2311889"/>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noAutofit/>
          </a:bodyPr>
          <a:lstStyle>
            <a:lvl1pPr marL="457189" indent="-457189" algn="l" rtl="0" eaLnBrk="1" fontAlgn="base" hangingPunct="1">
              <a:spcBef>
                <a:spcPct val="20000"/>
              </a:spcBef>
              <a:spcAft>
                <a:spcPct val="0"/>
              </a:spcAft>
              <a:buClr>
                <a:schemeClr val="tx1"/>
              </a:buClr>
              <a:buSzPct val="75000"/>
              <a:buFont typeface="Wingdings" charset="2"/>
              <a:buChar char="Ø"/>
              <a:defRPr sz="24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0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1600">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1600">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9pPr>
          </a:lstStyle>
          <a:p>
            <a:pPr marL="228600" indent="-228600">
              <a:lnSpc>
                <a:spcPct val="110000"/>
              </a:lnSpc>
              <a:spcBef>
                <a:spcPts val="0"/>
              </a:spcBef>
            </a:pPr>
            <a:r>
              <a:rPr lang="en-US" sz="1400" b="1" kern="0" spc="-5">
                <a:latin typeface="Arial"/>
                <a:cs typeface="Arial"/>
              </a:rPr>
              <a:t>Supports: </a:t>
            </a:r>
            <a:r>
              <a:rPr lang="en-US" sz="1400" kern="0" spc="-5">
                <a:latin typeface="Arial"/>
                <a:cs typeface="Arial"/>
              </a:rPr>
              <a:t>National Defense Strategy and Digital Modernization</a:t>
            </a:r>
          </a:p>
          <a:p>
            <a:pPr marL="228600" indent="-228600">
              <a:lnSpc>
                <a:spcPct val="110000"/>
              </a:lnSpc>
              <a:spcBef>
                <a:spcPts val="0"/>
              </a:spcBef>
            </a:pPr>
            <a:r>
              <a:rPr lang="en-US" sz="1400" b="1" kern="0" spc="-5">
                <a:latin typeface="Arial"/>
                <a:cs typeface="Arial"/>
              </a:rPr>
              <a:t>Provides</a:t>
            </a:r>
            <a:r>
              <a:rPr lang="en-US" sz="1400" kern="0" spc="-5">
                <a:latin typeface="Arial"/>
                <a:cs typeface="Arial"/>
              </a:rPr>
              <a:t> an overarching vision, focus areas, guiding principles, essential capabilities, and goals</a:t>
            </a:r>
          </a:p>
          <a:p>
            <a:pPr marL="228600" indent="-228600">
              <a:lnSpc>
                <a:spcPct val="110000"/>
              </a:lnSpc>
              <a:spcBef>
                <a:spcPts val="0"/>
              </a:spcBef>
            </a:pPr>
            <a:r>
              <a:rPr lang="en-US" sz="1400" b="1" kern="0" spc="-5">
                <a:latin typeface="Arial"/>
                <a:cs typeface="Arial"/>
              </a:rPr>
              <a:t>Transform</a:t>
            </a:r>
            <a:r>
              <a:rPr lang="en-US" sz="1400" kern="0" spc="-5">
                <a:latin typeface="Arial"/>
                <a:cs typeface="Arial"/>
              </a:rPr>
              <a:t> DoD into a data-centric enterprise that treat data as a weapon system and manage, secure, and use data for operational effect</a:t>
            </a:r>
            <a:endParaRPr lang="en-US" sz="1400" kern="0">
              <a:latin typeface="Arial"/>
              <a:cs typeface="Arial"/>
            </a:endParaRPr>
          </a:p>
          <a:p>
            <a:endParaRPr lang="en-US" sz="1400" kern="0">
              <a:latin typeface="Arial"/>
              <a:cs typeface="Arial"/>
            </a:endParaRPr>
          </a:p>
          <a:p>
            <a:pPr marL="0" indent="0">
              <a:buFont typeface="Wingdings" charset="2"/>
              <a:buNone/>
            </a:pPr>
            <a:endParaRPr lang="en-US" sz="1400" kern="0"/>
          </a:p>
        </p:txBody>
      </p:sp>
      <p:sp>
        <p:nvSpPr>
          <p:cNvPr id="21" name="TextBox 20">
            <a:extLst>
              <a:ext uri="{FF2B5EF4-FFF2-40B4-BE49-F238E27FC236}">
                <a16:creationId xmlns:a16="http://schemas.microsoft.com/office/drawing/2014/main" id="{B253203D-D261-7D80-DF98-5F3219D19E70}"/>
              </a:ext>
            </a:extLst>
          </p:cNvPr>
          <p:cNvSpPr txBox="1"/>
          <p:nvPr/>
        </p:nvSpPr>
        <p:spPr>
          <a:xfrm>
            <a:off x="6077539" y="5066624"/>
            <a:ext cx="3887939" cy="1384995"/>
          </a:xfrm>
          <a:prstGeom prst="rect">
            <a:avLst/>
          </a:prstGeom>
          <a:noFill/>
        </p:spPr>
        <p:txBody>
          <a:bodyPr wrap="square">
            <a:spAutoFit/>
          </a:bodyPr>
          <a:lstStyle/>
          <a:p>
            <a:pPr marL="228600" indent="-228600">
              <a:buSzPct val="75000"/>
              <a:buFont typeface="Wingdings" panose="05000000000000000000" pitchFamily="2" charset="2"/>
              <a:buChar char="Ø"/>
            </a:pPr>
            <a:r>
              <a:rPr lang="en-US" sz="1400" spc="-5">
                <a:latin typeface="Arial"/>
                <a:cs typeface="Arial"/>
              </a:rPr>
              <a:t>These </a:t>
            </a:r>
            <a:r>
              <a:rPr lang="en-US" sz="1400" b="1" spc="-5">
                <a:latin typeface="Arial"/>
                <a:cs typeface="Arial"/>
              </a:rPr>
              <a:t>Modeling and Simulation engineering-level capabilities </a:t>
            </a:r>
            <a:r>
              <a:rPr lang="en-US" sz="1400" spc="-5">
                <a:latin typeface="Arial"/>
                <a:cs typeface="Arial"/>
              </a:rPr>
              <a:t>must both provide calibration to, and receive scope from, higher-level Models and Simulations </a:t>
            </a:r>
          </a:p>
          <a:p>
            <a:pPr marL="228600" indent="-228600">
              <a:buSzPct val="75000"/>
              <a:buFont typeface="Wingdings" panose="05000000000000000000" pitchFamily="2" charset="2"/>
              <a:buChar char="Ø"/>
            </a:pPr>
            <a:r>
              <a:rPr lang="en-US" sz="1400" spc="-5">
                <a:latin typeface="Arial"/>
                <a:cs typeface="Arial"/>
              </a:rPr>
              <a:t>This strategy specifically addresses the very </a:t>
            </a:r>
            <a:r>
              <a:rPr lang="en-US" sz="1400" b="1" spc="-5">
                <a:latin typeface="Arial"/>
                <a:cs typeface="Arial"/>
              </a:rPr>
              <a:t>foundation of the DoD model hierarchy</a:t>
            </a:r>
          </a:p>
        </p:txBody>
      </p:sp>
    </p:spTree>
    <p:extLst>
      <p:ext uri="{BB962C8B-B14F-4D97-AF65-F5344CB8AC3E}">
        <p14:creationId xmlns:p14="http://schemas.microsoft.com/office/powerpoint/2010/main" val="1620599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B5A3F3-EE1B-3429-407F-30F108418ACF}"/>
              </a:ext>
            </a:extLst>
          </p:cNvPr>
          <p:cNvSpPr>
            <a:spLocks noGrp="1"/>
          </p:cNvSpPr>
          <p:nvPr>
            <p:ph type="sldNum" sz="quarter" idx="12"/>
          </p:nvPr>
        </p:nvSpPr>
        <p:spPr/>
        <p:txBody>
          <a:bodyPr/>
          <a:lstStyle/>
          <a:p>
            <a:fld id="{A95DF160-2252-4507-9087-606C83CDB7D9}" type="slidenum">
              <a:rPr lang="en-US" smtClean="0"/>
              <a:pPr/>
              <a:t>9</a:t>
            </a:fld>
            <a:endParaRPr lang="en-US"/>
          </a:p>
        </p:txBody>
      </p:sp>
      <p:sp>
        <p:nvSpPr>
          <p:cNvPr id="5" name="Title 4">
            <a:extLst>
              <a:ext uri="{FF2B5EF4-FFF2-40B4-BE49-F238E27FC236}">
                <a16:creationId xmlns:a16="http://schemas.microsoft.com/office/drawing/2014/main" id="{5A9D0F39-C63C-FD38-F303-358D7872D50F}"/>
              </a:ext>
            </a:extLst>
          </p:cNvPr>
          <p:cNvSpPr>
            <a:spLocks noGrp="1"/>
          </p:cNvSpPr>
          <p:nvPr>
            <p:ph type="title"/>
          </p:nvPr>
        </p:nvSpPr>
        <p:spPr>
          <a:xfrm>
            <a:off x="1352552" y="150900"/>
            <a:ext cx="10250444" cy="677002"/>
          </a:xfrm>
        </p:spPr>
        <p:txBody>
          <a:bodyPr/>
          <a:lstStyle/>
          <a:p>
            <a:r>
              <a:rPr lang="en-US">
                <a:latin typeface="Franklin Gothic Medium" panose="020B0603020102020204" pitchFamily="34" charset="0"/>
              </a:rPr>
              <a:t>Modeling &amp; Simulation Policy Challenges </a:t>
            </a:r>
          </a:p>
        </p:txBody>
      </p:sp>
      <p:sp>
        <p:nvSpPr>
          <p:cNvPr id="3" name="Content Placeholder 2">
            <a:extLst>
              <a:ext uri="{FF2B5EF4-FFF2-40B4-BE49-F238E27FC236}">
                <a16:creationId xmlns:a16="http://schemas.microsoft.com/office/drawing/2014/main" id="{9E185521-CCA8-0C4A-B0F3-B56B44B0CA8F}"/>
              </a:ext>
            </a:extLst>
          </p:cNvPr>
          <p:cNvSpPr>
            <a:spLocks noGrp="1"/>
          </p:cNvSpPr>
          <p:nvPr>
            <p:ph type="body" sz="quarter" idx="13"/>
          </p:nvPr>
        </p:nvSpPr>
        <p:spPr/>
        <p:txBody>
          <a:bodyPr>
            <a:normAutofit/>
          </a:bodyPr>
          <a:lstStyle/>
          <a:p>
            <a:r>
              <a:rPr lang="en-US" sz="700">
                <a:latin typeface="Arial"/>
                <a:cs typeface="Arial"/>
              </a:rPr>
              <a:t>Distribution Statement A.  Approved for public release. Distribution is unlimited. DOPSR Case # </a:t>
            </a:r>
            <a:r>
              <a:rPr lang="en-US" sz="800">
                <a:latin typeface="Calibri"/>
                <a:cs typeface="Calibri"/>
              </a:rPr>
              <a:t>24-T-0964</a:t>
            </a:r>
            <a:endParaRPr lang="en-US" sz="800">
              <a:solidFill>
                <a:srgbClr val="000000"/>
              </a:solidFill>
              <a:latin typeface="Calibri"/>
              <a:cs typeface="Calibri"/>
            </a:endParaRPr>
          </a:p>
        </p:txBody>
      </p:sp>
      <p:sp>
        <p:nvSpPr>
          <p:cNvPr id="8" name="Text Placeholder 7">
            <a:extLst>
              <a:ext uri="{FF2B5EF4-FFF2-40B4-BE49-F238E27FC236}">
                <a16:creationId xmlns:a16="http://schemas.microsoft.com/office/drawing/2014/main" id="{C09FE875-0697-C5E8-29D6-84EC704F9332}"/>
              </a:ext>
            </a:extLst>
          </p:cNvPr>
          <p:cNvSpPr>
            <a:spLocks noGrp="1"/>
          </p:cNvSpPr>
          <p:nvPr>
            <p:ph type="body" sz="quarter" idx="14"/>
          </p:nvPr>
        </p:nvSpPr>
        <p:spPr>
          <a:xfrm>
            <a:off x="2238806" y="6526366"/>
            <a:ext cx="8018581" cy="361467"/>
          </a:xfrm>
        </p:spPr>
        <p:txBody>
          <a:bodyPr>
            <a:normAutofit/>
          </a:bodyPr>
          <a:lstStyle/>
          <a:p>
            <a:r>
              <a:rPr lang="en-US" sz="1200" dirty="0">
                <a:latin typeface="+mn-lt"/>
                <a:cs typeface="Arial"/>
              </a:rPr>
              <a:t>Distribution Statement A.  Approved for public release. Distribution is unlimited. DOPSR </a:t>
            </a:r>
            <a:r>
              <a:rPr lang="en-US" sz="1200" dirty="0">
                <a:latin typeface="+mn-lt"/>
                <a:cs typeface="Calibri"/>
              </a:rPr>
              <a:t>Case # 24-T-0964</a:t>
            </a:r>
            <a:endParaRPr lang="en-US" sz="1200" dirty="0">
              <a:solidFill>
                <a:srgbClr val="000000"/>
              </a:solidFill>
              <a:latin typeface="+mn-lt"/>
              <a:cs typeface="Calibri"/>
            </a:endParaRPr>
          </a:p>
        </p:txBody>
      </p:sp>
      <p:pic>
        <p:nvPicPr>
          <p:cNvPr id="7" name="object 15">
            <a:extLst>
              <a:ext uri="{FF2B5EF4-FFF2-40B4-BE49-F238E27FC236}">
                <a16:creationId xmlns:a16="http://schemas.microsoft.com/office/drawing/2014/main" id="{45925376-4C99-B828-CEBD-D9034923127B}"/>
              </a:ext>
            </a:extLst>
          </p:cNvPr>
          <p:cNvPicPr/>
          <p:nvPr/>
        </p:nvPicPr>
        <p:blipFill>
          <a:blip r:embed="rId2" cstate="print"/>
          <a:stretch>
            <a:fillRect/>
          </a:stretch>
        </p:blipFill>
        <p:spPr>
          <a:xfrm>
            <a:off x="5596552" y="1366182"/>
            <a:ext cx="6006443" cy="5126693"/>
          </a:xfrm>
          <a:prstGeom prst="rect">
            <a:avLst/>
          </a:prstGeom>
        </p:spPr>
      </p:pic>
      <p:sp>
        <p:nvSpPr>
          <p:cNvPr id="10" name="TextBox 9">
            <a:extLst>
              <a:ext uri="{FF2B5EF4-FFF2-40B4-BE49-F238E27FC236}">
                <a16:creationId xmlns:a16="http://schemas.microsoft.com/office/drawing/2014/main" id="{91A2FCBD-0972-A033-80F2-E6E0B622805D}"/>
              </a:ext>
            </a:extLst>
          </p:cNvPr>
          <p:cNvSpPr txBox="1"/>
          <p:nvPr/>
        </p:nvSpPr>
        <p:spPr>
          <a:xfrm>
            <a:off x="364726" y="1372764"/>
            <a:ext cx="5615867" cy="4553041"/>
          </a:xfrm>
          <a:prstGeom prst="rect">
            <a:avLst/>
          </a:prstGeom>
          <a:noFill/>
        </p:spPr>
        <p:txBody>
          <a:bodyPr wrap="square" lIns="91440" tIns="45720" rIns="91440" bIns="45720" anchor="t">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dirty="0">
                <a:solidFill>
                  <a:srgbClr val="111C4E"/>
                </a:solidFill>
                <a:latin typeface="Arial"/>
                <a:cs typeface="Arial"/>
              </a:rPr>
              <a:t>Policies are broad and do not solve every issue.</a:t>
            </a:r>
            <a:endParaRPr kumimoji="0" lang="en-US" sz="2400" b="0" i="0" u="none" strike="noStrike" kern="1200" cap="none" spc="0" normalizeH="0" baseline="0" noProof="0" dirty="0">
              <a:ln>
                <a:noFill/>
              </a:ln>
              <a:solidFill>
                <a:srgbClr val="111C4E"/>
              </a:solidFill>
              <a:effectLst/>
              <a:uLnTx/>
              <a:uFillTx/>
              <a:latin typeface="Arial"/>
              <a:cs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11C4E"/>
                </a:solidFill>
                <a:effectLst/>
                <a:uLnTx/>
                <a:uFillTx/>
                <a:latin typeface="Arial"/>
                <a:cs typeface="Arial"/>
              </a:rPr>
              <a:t>Policy development is a slow process.</a:t>
            </a:r>
            <a:endParaRPr lang="en-US" sz="2400" b="0" i="0" u="none" strike="noStrike" kern="1200" cap="none" spc="0" normalizeH="0" baseline="0" noProof="0" dirty="0">
              <a:ln>
                <a:noFill/>
              </a:ln>
              <a:solidFill>
                <a:srgbClr val="111C4E"/>
              </a:solidFill>
              <a:effectLst/>
              <a:uLnTx/>
              <a:uFillTx/>
              <a:latin typeface="Arial"/>
              <a:cs typeface="Arial"/>
            </a:endParaRPr>
          </a:p>
          <a:p>
            <a:pPr marL="685800" lvl="1" indent="-228600">
              <a:lnSpc>
                <a:spcPct val="90000"/>
              </a:lnSpc>
              <a:spcBef>
                <a:spcPts val="1000"/>
              </a:spcBef>
              <a:buFont typeface="Arial" panose="020B0604020202020204" pitchFamily="34" charset="0"/>
              <a:buChar char="•"/>
              <a:defRPr/>
            </a:pPr>
            <a:r>
              <a:rPr kumimoji="0" lang="en-US" sz="2000" b="0" i="0" u="none" strike="noStrike" kern="1200" cap="none" spc="0" normalizeH="0" baseline="0" noProof="0" dirty="0">
                <a:ln>
                  <a:noFill/>
                </a:ln>
                <a:solidFill>
                  <a:srgbClr val="111C4E"/>
                </a:solidFill>
                <a:effectLst/>
                <a:uLnTx/>
                <a:uFillTx/>
                <a:latin typeface="Arial"/>
                <a:cs typeface="Arial"/>
              </a:rPr>
              <a:t>Empower the </a:t>
            </a:r>
            <a:r>
              <a:rPr lang="en-US" sz="2000" dirty="0">
                <a:solidFill>
                  <a:srgbClr val="111C4E"/>
                </a:solidFill>
                <a:latin typeface="Arial"/>
                <a:cs typeface="Arial"/>
              </a:rPr>
              <a:t>practitioner</a:t>
            </a:r>
            <a:endParaRPr kumimoji="0" lang="en-US" sz="2000" b="0" i="0" u="none" strike="noStrike" kern="1200" cap="none" spc="0" normalizeH="0" baseline="0" noProof="0" dirty="0">
              <a:ln>
                <a:noFill/>
              </a:ln>
              <a:solidFill>
                <a:srgbClr val="111C4E"/>
              </a:solidFill>
              <a:effectLst/>
              <a:uLnTx/>
              <a:uFillTx/>
              <a:latin typeface="Arial" panose="020B0604020202020204" pitchFamily="34" charset="0"/>
              <a:ea typeface="+mn-ea"/>
              <a:cs typeface="Arial" panose="020B0604020202020204" pitchFamily="34" charset="0"/>
            </a:endParaRPr>
          </a:p>
          <a:p>
            <a:pPr marL="685800" lvl="1" indent="-228600">
              <a:lnSpc>
                <a:spcPct val="90000"/>
              </a:lnSpc>
              <a:spcBef>
                <a:spcPts val="1000"/>
              </a:spcBef>
              <a:buFont typeface="Arial" panose="020B0604020202020204" pitchFamily="34" charset="0"/>
              <a:buChar char="•"/>
              <a:defRPr/>
            </a:pPr>
            <a:r>
              <a:rPr kumimoji="0" lang="en-US" sz="2000" b="0" i="0" u="none" strike="noStrike" kern="1200" cap="none" spc="0" normalizeH="0" baseline="0" noProof="0" dirty="0">
                <a:ln>
                  <a:noFill/>
                </a:ln>
                <a:solidFill>
                  <a:srgbClr val="111C4E"/>
                </a:solidFill>
                <a:effectLst/>
                <a:uLnTx/>
                <a:uFillTx/>
                <a:latin typeface="Arial"/>
                <a:cs typeface="Arial"/>
              </a:rPr>
              <a:t>Focus on interfaces / boundaries</a:t>
            </a:r>
            <a:endParaRPr lang="en-US" sz="2000" b="0" i="0" u="none" strike="noStrike" kern="1200" cap="none" spc="0" normalizeH="0" baseline="0" noProof="0" dirty="0">
              <a:ln>
                <a:noFill/>
              </a:ln>
              <a:solidFill>
                <a:srgbClr val="111C4E"/>
              </a:solidFill>
              <a:effectLst/>
              <a:uLnTx/>
              <a:uFillTx/>
              <a:latin typeface="Arial"/>
              <a:cs typeface="Arial"/>
            </a:endParaRPr>
          </a:p>
          <a:p>
            <a:pPr marL="685800" lvl="1" indent="-228600">
              <a:lnSpc>
                <a:spcPct val="90000"/>
              </a:lnSpc>
              <a:spcBef>
                <a:spcPts val="1000"/>
              </a:spcBef>
              <a:buFont typeface="Arial" panose="020B0604020202020204" pitchFamily="34" charset="0"/>
              <a:buChar char="•"/>
              <a:defRPr/>
            </a:pPr>
            <a:r>
              <a:rPr kumimoji="0" lang="en-US" sz="2000" b="0" i="0" u="none" strike="noStrike" kern="1200" cap="none" spc="0" normalizeH="0" baseline="0" noProof="0" dirty="0">
                <a:ln>
                  <a:noFill/>
                </a:ln>
                <a:solidFill>
                  <a:srgbClr val="111C4E"/>
                </a:solidFill>
                <a:effectLst/>
                <a:uLnTx/>
                <a:uFillTx/>
                <a:latin typeface="Arial"/>
                <a:cs typeface="Arial"/>
              </a:rPr>
              <a:t>Update / Improve Standards</a:t>
            </a:r>
            <a:endParaRPr lang="en-US" sz="2000" b="0" i="0" u="none" strike="noStrike" kern="1200" cap="none" spc="0" normalizeH="0" baseline="0" noProof="0" dirty="0">
              <a:ln>
                <a:noFill/>
              </a:ln>
              <a:solidFill>
                <a:srgbClr val="111C4E"/>
              </a:solidFill>
              <a:effectLst/>
              <a:uLnTx/>
              <a:uFillTx/>
              <a:latin typeface="Arial"/>
              <a:cs typeface="Arial"/>
            </a:endParaRPr>
          </a:p>
          <a:p>
            <a:pPr marL="685800" lvl="1" indent="-228600">
              <a:lnSpc>
                <a:spcPct val="90000"/>
              </a:lnSpc>
              <a:spcBef>
                <a:spcPts val="1000"/>
              </a:spcBef>
              <a:buFont typeface="Arial" panose="020B0604020202020204" pitchFamily="34" charset="0"/>
              <a:buChar char="•"/>
              <a:defRPr/>
            </a:pPr>
            <a:r>
              <a:rPr kumimoji="0" lang="en-US" sz="2000" b="0" i="0" u="none" strike="noStrike" kern="1200" cap="none" spc="0" normalizeH="0" baseline="0" noProof="0" dirty="0">
                <a:ln>
                  <a:noFill/>
                </a:ln>
                <a:solidFill>
                  <a:srgbClr val="111C4E"/>
                </a:solidFill>
                <a:effectLst/>
                <a:uLnTx/>
                <a:uFillTx/>
                <a:latin typeface="Arial"/>
                <a:cs typeface="Arial"/>
              </a:rPr>
              <a:t>Educate on right sizing</a:t>
            </a:r>
            <a:endParaRPr lang="en-US" sz="2000" b="0" i="0" u="none" strike="noStrike" kern="1200" cap="none" spc="0" normalizeH="0" baseline="0" noProof="0" dirty="0">
              <a:ln>
                <a:noFill/>
              </a:ln>
              <a:solidFill>
                <a:srgbClr val="111C4E"/>
              </a:solidFill>
              <a:effectLst/>
              <a:uLnTx/>
              <a:uFillTx/>
              <a:latin typeface="Arial"/>
              <a:cs typeface="Arial"/>
            </a:endParaRPr>
          </a:p>
          <a:p>
            <a:pPr marL="228600" indent="-228600">
              <a:lnSpc>
                <a:spcPct val="90000"/>
              </a:lnSpc>
              <a:spcBef>
                <a:spcPts val="1000"/>
              </a:spcBef>
              <a:buFont typeface="Arial" panose="020B0604020202020204" pitchFamily="34" charset="0"/>
              <a:buChar char="•"/>
              <a:defRPr/>
            </a:pPr>
            <a:r>
              <a:rPr lang="en-US" sz="2400" dirty="0">
                <a:solidFill>
                  <a:srgbClr val="111C4E"/>
                </a:solidFill>
                <a:latin typeface="Arial"/>
                <a:cs typeface="Arial"/>
              </a:rPr>
              <a:t>There is no policy that stops digital engineering. </a:t>
            </a:r>
            <a:endParaRPr lang="en-US" sz="2400" dirty="0">
              <a:solidFill>
                <a:srgbClr val="111C4E"/>
              </a:solidFill>
              <a:latin typeface="Arial" panose="020B0604020202020204" pitchFamily="34" charset="0"/>
              <a:cs typeface="Arial" panose="020B0604020202020204" pitchFamily="34" charset="0"/>
            </a:endParaRPr>
          </a:p>
          <a:p>
            <a:pPr marL="228600" indent="-228600">
              <a:lnSpc>
                <a:spcPct val="90000"/>
              </a:lnSpc>
              <a:spcBef>
                <a:spcPts val="1000"/>
              </a:spcBef>
              <a:buFont typeface="Arial" panose="020B0604020202020204" pitchFamily="34" charset="0"/>
              <a:buChar char="•"/>
              <a:defRPr/>
            </a:pPr>
            <a:r>
              <a:rPr lang="en-US" sz="2400" dirty="0">
                <a:solidFill>
                  <a:srgbClr val="111C4E"/>
                </a:solidFill>
                <a:latin typeface="Arial"/>
                <a:cs typeface="Arial"/>
              </a:rPr>
              <a:t>Policy isn’t a life vest. </a:t>
            </a:r>
            <a:endParaRPr lang="en-US" sz="2400" dirty="0">
              <a:solidFill>
                <a:srgbClr val="111C4E"/>
              </a:solidFill>
              <a:latin typeface="Arial" panose="020B0604020202020204" pitchFamily="34" charset="0"/>
              <a:cs typeface="Arial" panose="020B0604020202020204" pitchFamily="34" charset="0"/>
            </a:endParaRPr>
          </a:p>
          <a:p>
            <a:pPr marL="228600" indent="-228600">
              <a:lnSpc>
                <a:spcPct val="90000"/>
              </a:lnSpc>
              <a:spcBef>
                <a:spcPts val="1000"/>
              </a:spcBef>
              <a:buFont typeface="Arial" panose="020B0604020202020204" pitchFamily="34" charset="0"/>
              <a:buChar char="•"/>
              <a:defRPr/>
            </a:pPr>
            <a:r>
              <a:rPr lang="en-US" sz="2400" dirty="0">
                <a:solidFill>
                  <a:srgbClr val="111C4E"/>
                </a:solidFill>
                <a:latin typeface="Arial"/>
                <a:cs typeface="Arial"/>
              </a:rPr>
              <a:t>Connect policy to guidance. </a:t>
            </a:r>
            <a:endParaRPr lang="en-US" sz="2400" b="0" i="0" u="none" strike="noStrike" kern="1200" cap="none" spc="0" normalizeH="0" baseline="0" noProof="0" dirty="0">
              <a:ln>
                <a:noFill/>
              </a:ln>
              <a:solidFill>
                <a:srgbClr val="111C4E"/>
              </a:solidFill>
              <a:effectLst/>
              <a:uLnTx/>
              <a:uFillTx/>
              <a:latin typeface="Arial"/>
              <a:cs typeface="Arial"/>
            </a:endParaRPr>
          </a:p>
        </p:txBody>
      </p:sp>
    </p:spTree>
    <p:extLst>
      <p:ext uri="{BB962C8B-B14F-4D97-AF65-F5344CB8AC3E}">
        <p14:creationId xmlns:p14="http://schemas.microsoft.com/office/powerpoint/2010/main" val="116635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TaxCatchAll xmlns="21fcb0e3-1c50-40b8-8573-f89b2b6fa8e8" xsi:nil="true"/>
    <lcf76f155ced4ddcb4097134ff3c332f xmlns="b398efc2-f498-47a2-881e-35fd35cd272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6973E567582904A954D9B3BF60D20F7" ma:contentTypeVersion="16" ma:contentTypeDescription="Create a new document." ma:contentTypeScope="" ma:versionID="165fbc9042ee9b7589b2350ab6f0cfa2">
  <xsd:schema xmlns:xsd="http://www.w3.org/2001/XMLSchema" xmlns:xs="http://www.w3.org/2001/XMLSchema" xmlns:p="http://schemas.microsoft.com/office/2006/metadata/properties" xmlns:ns2="b398efc2-f498-47a2-881e-35fd35cd2722" xmlns:ns3="21fcb0e3-1c50-40b8-8573-f89b2b6fa8e8" targetNamespace="http://schemas.microsoft.com/office/2006/metadata/properties" ma:root="true" ma:fieldsID="53b714c67599475ec341358fdb071229" ns2:_="" ns3:_="">
    <xsd:import namespace="b398efc2-f498-47a2-881e-35fd35cd2722"/>
    <xsd:import namespace="21fcb0e3-1c50-40b8-8573-f89b2b6fa8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8efc2-f498-47a2-881e-35fd35cd27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871f771-ab78-46b7-810c-7667649bb902"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1fcb0e3-1c50-40b8-8573-f89b2b6fa8e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26e8f4c-bcc9-4498-b5dd-a9e5cbd8f86b}" ma:internalName="TaxCatchAll" ma:showField="CatchAllData" ma:web="21fcb0e3-1c50-40b8-8573-f89b2b6fa8e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709B06-5FA7-40B8-A752-7128AA94FE0C}">
  <ds:schemaRefs>
    <ds:schemaRef ds:uri="21fcb0e3-1c50-40b8-8573-f89b2b6fa8e8"/>
    <ds:schemaRef ds:uri="http://schemas.openxmlformats.org/package/2006/metadata/core-properties"/>
    <ds:schemaRef ds:uri="http://schemas.microsoft.com/office/2006/documentManagement/types"/>
    <ds:schemaRef ds:uri="http://purl.org/dc/elements/1.1/"/>
    <ds:schemaRef ds:uri="http://purl.org/dc/dcmitype/"/>
    <ds:schemaRef ds:uri="b398efc2-f498-47a2-881e-35fd35cd2722"/>
    <ds:schemaRef ds:uri="http://www.w3.org/XML/1998/namespace"/>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3.xml><?xml version="1.0" encoding="utf-8"?>
<ds:datastoreItem xmlns:ds="http://schemas.openxmlformats.org/officeDocument/2006/customXml" ds:itemID="{B252ADDF-5D0C-480C-907A-D68160B09AC9}">
  <ds:schemaRefs>
    <ds:schemaRef ds:uri="21fcb0e3-1c50-40b8-8573-f89b2b6fa8e8"/>
    <ds:schemaRef ds:uri="b398efc2-f498-47a2-881e-35fd35cd27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45</TotalTime>
  <Words>12276</Words>
  <Application>Microsoft Office PowerPoint</Application>
  <PresentationFormat>Widescreen</PresentationFormat>
  <Paragraphs>1030</Paragraphs>
  <Slides>55</Slides>
  <Notes>46</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55</vt:i4>
      </vt:variant>
    </vt:vector>
  </HeadingPairs>
  <TitlesOfParts>
    <vt:vector size="78" baseType="lpstr">
      <vt:lpstr> Arial</vt:lpstr>
      <vt:lpstr>Arial</vt:lpstr>
      <vt:lpstr>Arial Black</vt:lpstr>
      <vt:lpstr>Arial Narrow</vt:lpstr>
      <vt:lpstr>Arial,Sans-Serif</vt:lpstr>
      <vt:lpstr>Bodoni MT Black</vt:lpstr>
      <vt:lpstr>Calibri</vt:lpstr>
      <vt:lpstr>Cascadia Mono SemiLight</vt:lpstr>
      <vt:lpstr>Century Gothic</vt:lpstr>
      <vt:lpstr>Courier New</vt:lpstr>
      <vt:lpstr>Elephant</vt:lpstr>
      <vt:lpstr>Franklin Gothic Book</vt:lpstr>
      <vt:lpstr>Franklin Gothic Demi Cond</vt:lpstr>
      <vt:lpstr>Franklin Gothic Medium</vt:lpstr>
      <vt:lpstr>Franklin Gothic Medium Cond</vt:lpstr>
      <vt:lpstr>Gill Sans Ultra Bold</vt:lpstr>
      <vt:lpstr>Goudy Stout</vt:lpstr>
      <vt:lpstr>inherit</vt:lpstr>
      <vt:lpstr>Kristen ITC</vt:lpstr>
      <vt:lpstr>Source Sans Pro</vt:lpstr>
      <vt:lpstr>Tahoma</vt:lpstr>
      <vt:lpstr>Wingdings</vt:lpstr>
      <vt:lpstr>Blends</vt:lpstr>
      <vt:lpstr>PowerPoint Presentation</vt:lpstr>
      <vt:lpstr>The “New”  Authority on Digital Engineering</vt:lpstr>
      <vt:lpstr>Learning Objectives</vt:lpstr>
      <vt:lpstr>The Need For Change</vt:lpstr>
      <vt:lpstr>Industrial Revolutions and Transformation Initiatives Leading to Digital Engineering</vt:lpstr>
      <vt:lpstr>Imagine if…………….</vt:lpstr>
      <vt:lpstr>Under Secretary of Defense for Research and Engineering  (USD(R&amp;E)) – Technology Vision</vt:lpstr>
      <vt:lpstr>National Defense Strategy &amp; Digital Engineering Strategy</vt:lpstr>
      <vt:lpstr>Modeling &amp; Simulation Policy Challenges </vt:lpstr>
      <vt:lpstr>DoDI 5000.88 Engineering of Defense Systems</vt:lpstr>
      <vt:lpstr>PowerPoint Presentation</vt:lpstr>
      <vt:lpstr>PowerPoint Presentation</vt:lpstr>
      <vt:lpstr>DoD Digital Engineering Overview</vt:lpstr>
      <vt:lpstr>Key Terms* (1 of 2)</vt:lpstr>
      <vt:lpstr>Key Terms* (2 of 2)</vt:lpstr>
      <vt:lpstr>Model</vt:lpstr>
      <vt:lpstr>Authoritative Source of Truth</vt:lpstr>
      <vt:lpstr>Digital Artifact</vt:lpstr>
      <vt:lpstr>Digital Thread</vt:lpstr>
      <vt:lpstr>Digital Twin</vt:lpstr>
      <vt:lpstr>Digital Engineering Ecosystem</vt:lpstr>
      <vt:lpstr>Digital Engineering Strategy: What, not How</vt:lpstr>
      <vt:lpstr>Formalize Development, Integration and Use of Models</vt:lpstr>
      <vt:lpstr>DE Contrasted with MBSE</vt:lpstr>
      <vt:lpstr>Provide an enduring Authoritative Source of Truth (ASOT)</vt:lpstr>
      <vt:lpstr>Incorporate Technological Innovation</vt:lpstr>
      <vt:lpstr>Establish Infrastructure and Environments</vt:lpstr>
      <vt:lpstr>Transform Culture and Workforce</vt:lpstr>
      <vt:lpstr>Digital Engineering Tool Examples and Considerations</vt:lpstr>
      <vt:lpstr>Making the Case</vt:lpstr>
      <vt:lpstr>Ecosystem Scoping ,Tracing &amp; Criteria Modeling (in CAMEO)</vt:lpstr>
      <vt:lpstr>Digital Engineering Technology considerations for Training and Maintenance</vt:lpstr>
      <vt:lpstr>Digital Engineering Fundamentals (slide 1 of 3)</vt:lpstr>
      <vt:lpstr>Digital Engineering Fundamentals (slide 2 of 3)</vt:lpstr>
      <vt:lpstr>Digital Engineering Fundamentals (slide 3 of 3)</vt:lpstr>
      <vt:lpstr>DE Requirements Key Attributes</vt:lpstr>
      <vt:lpstr>PowerPoint Presentation</vt:lpstr>
      <vt:lpstr>Example DE Efforts in DoD</vt:lpstr>
      <vt:lpstr>Example DE Efforts in R&amp;E</vt:lpstr>
      <vt:lpstr>Example DE Efforts in the Industrial Base</vt:lpstr>
      <vt:lpstr>Federal Digital Engineering Forum</vt:lpstr>
      <vt:lpstr>Celebrate the small wins</vt:lpstr>
      <vt:lpstr>5 Foundational Principles for change</vt:lpstr>
      <vt:lpstr>DEM&amp;S Efforts to Drive Change</vt:lpstr>
      <vt:lpstr>The DoD Doesn’t Make Big Moves</vt:lpstr>
      <vt:lpstr>We can’t adopt digital engineering until…</vt:lpstr>
      <vt:lpstr>Change yourself</vt:lpstr>
      <vt:lpstr>Change Your Team</vt:lpstr>
      <vt:lpstr>SE&amp;A Adopts Culture </vt:lpstr>
      <vt:lpstr>The DoD Doesn’t Make Big Moves But…  We Can Move the Needle with Small Wins</vt:lpstr>
      <vt:lpstr>Summary</vt:lpstr>
      <vt:lpstr>Resources</vt:lpstr>
      <vt:lpstr>Review of Learning Objectives</vt:lpstr>
      <vt:lpstr>For Additional Information</vt:lpstr>
      <vt:lpstr>PowerPoint Presentation</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Henry, Keith D CTR OSD OUSD R-E (USA)</cp:lastModifiedBy>
  <cp:revision>3</cp:revision>
  <cp:lastPrinted>1601-01-01T00:00:00Z</cp:lastPrinted>
  <dcterms:created xsi:type="dcterms:W3CDTF">2016-03-29T15:29:36Z</dcterms:created>
  <dcterms:modified xsi:type="dcterms:W3CDTF">2024-07-03T14:31:55Z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0x010100D6973E567582904A954D9B3BF60D20F7</vt:lpwstr>
  </property>
  <property fmtid="{D5CDD505-2E9C-101B-9397-08002B2CF9AE}" pid="3" name="DocumentDescription">
    <vt:lpwstr>&lt;div class=ExternalClass9DF5FD6F97034AAA9FF0AABB8157F05A&gt; &lt;/div&gt;</vt:lpwstr>
  </property>
  <property fmtid="{D5CDD505-2E9C-101B-9397-08002B2CF9AE}" pid="4" name="MediaServiceImageTags">
    <vt:lpwstr/>
  </property>
</Properties>
</file>