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5.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1"/>
    <p:sldMasterId id="2147483671" r:id="rId2"/>
  </p:sldMasterIdLst>
  <p:notesMasterIdLst>
    <p:notesMasterId r:id="rId77"/>
  </p:notesMasterIdLst>
  <p:handoutMasterIdLst>
    <p:handoutMasterId r:id="rId78"/>
  </p:handoutMasterIdLst>
  <p:sldIdLst>
    <p:sldId id="946" r:id="rId3"/>
    <p:sldId id="1032" r:id="rId4"/>
    <p:sldId id="1272" r:id="rId5"/>
    <p:sldId id="3777" r:id="rId6"/>
    <p:sldId id="1298" r:id="rId7"/>
    <p:sldId id="1206" r:id="rId8"/>
    <p:sldId id="1300" r:id="rId9"/>
    <p:sldId id="3778" r:id="rId10"/>
    <p:sldId id="3779" r:id="rId11"/>
    <p:sldId id="1180" r:id="rId12"/>
    <p:sldId id="1327" r:id="rId13"/>
    <p:sldId id="959" r:id="rId14"/>
    <p:sldId id="1295" r:id="rId15"/>
    <p:sldId id="1035" r:id="rId16"/>
    <p:sldId id="290" r:id="rId17"/>
    <p:sldId id="967" r:id="rId18"/>
    <p:sldId id="968" r:id="rId19"/>
    <p:sldId id="1188" r:id="rId20"/>
    <p:sldId id="801" r:id="rId21"/>
    <p:sldId id="1239" r:id="rId22"/>
    <p:sldId id="997" r:id="rId23"/>
    <p:sldId id="1037" r:id="rId24"/>
    <p:sldId id="1143" r:id="rId25"/>
    <p:sldId id="1144" r:id="rId26"/>
    <p:sldId id="1201" r:id="rId27"/>
    <p:sldId id="979" r:id="rId28"/>
    <p:sldId id="261" r:id="rId29"/>
    <p:sldId id="1282" r:id="rId30"/>
    <p:sldId id="3772" r:id="rId31"/>
    <p:sldId id="1329" r:id="rId32"/>
    <p:sldId id="1036" r:id="rId33"/>
    <p:sldId id="1240" r:id="rId34"/>
    <p:sldId id="1277" r:id="rId35"/>
    <p:sldId id="1313" r:id="rId36"/>
    <p:sldId id="1328" r:id="rId37"/>
    <p:sldId id="1276" r:id="rId38"/>
    <p:sldId id="1314" r:id="rId39"/>
    <p:sldId id="256" r:id="rId40"/>
    <p:sldId id="1304" r:id="rId41"/>
    <p:sldId id="266" r:id="rId42"/>
    <p:sldId id="1306" r:id="rId43"/>
    <p:sldId id="3997" r:id="rId44"/>
    <p:sldId id="1311" r:id="rId45"/>
    <p:sldId id="1312" r:id="rId46"/>
    <p:sldId id="1291" r:id="rId47"/>
    <p:sldId id="3781" r:id="rId48"/>
    <p:sldId id="5267" r:id="rId49"/>
    <p:sldId id="3782" r:id="rId50"/>
    <p:sldId id="5268" r:id="rId51"/>
    <p:sldId id="5269" r:id="rId52"/>
    <p:sldId id="1194" r:id="rId53"/>
    <p:sldId id="3967" r:id="rId54"/>
    <p:sldId id="3801" r:id="rId55"/>
    <p:sldId id="3795" r:id="rId56"/>
    <p:sldId id="3796" r:id="rId57"/>
    <p:sldId id="3632" r:id="rId58"/>
    <p:sldId id="5273" r:id="rId59"/>
    <p:sldId id="5274" r:id="rId60"/>
    <p:sldId id="313" r:id="rId61"/>
    <p:sldId id="315" r:id="rId62"/>
    <p:sldId id="386" r:id="rId63"/>
    <p:sldId id="5270" r:id="rId64"/>
    <p:sldId id="5264" r:id="rId65"/>
    <p:sldId id="5265" r:id="rId66"/>
    <p:sldId id="5261" r:id="rId67"/>
    <p:sldId id="5262" r:id="rId68"/>
    <p:sldId id="5263" r:id="rId69"/>
    <p:sldId id="5272" r:id="rId70"/>
    <p:sldId id="5271" r:id="rId71"/>
    <p:sldId id="1326" r:id="rId72"/>
    <p:sldId id="263" r:id="rId73"/>
    <p:sldId id="989" r:id="rId74"/>
    <p:sldId id="1325" r:id="rId75"/>
    <p:sldId id="1187" r:id="rId76"/>
  </p:sldIdLst>
  <p:sldSz cx="13004800" cy="7315200"/>
  <p:notesSz cx="9144000" cy="6858000"/>
  <p:defaultTextStyle>
    <a:defPPr>
      <a:defRPr lang="en-US"/>
    </a:defPPr>
    <a:lvl1pPr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1pPr>
    <a:lvl2pPr marL="457159"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2pPr>
    <a:lvl3pPr marL="914319"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3pPr>
    <a:lvl4pPr marL="1371477"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4pPr>
    <a:lvl5pPr marL="1828637"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5pPr>
    <a:lvl6pPr marL="2285796" algn="l" defTabSz="457159" rtl="0" eaLnBrk="1" latinLnBrk="0" hangingPunct="1">
      <a:defRPr sz="2400" b="1" kern="1200">
        <a:solidFill>
          <a:srgbClr val="0066FF"/>
        </a:solidFill>
        <a:latin typeface="Arial" charset="0"/>
        <a:ea typeface="ＭＳ Ｐゴシック" charset="0"/>
        <a:cs typeface="+mn-cs"/>
      </a:defRPr>
    </a:lvl6pPr>
    <a:lvl7pPr marL="2742956" algn="l" defTabSz="457159" rtl="0" eaLnBrk="1" latinLnBrk="0" hangingPunct="1">
      <a:defRPr sz="2400" b="1" kern="1200">
        <a:solidFill>
          <a:srgbClr val="0066FF"/>
        </a:solidFill>
        <a:latin typeface="Arial" charset="0"/>
        <a:ea typeface="ＭＳ Ｐゴシック" charset="0"/>
        <a:cs typeface="+mn-cs"/>
      </a:defRPr>
    </a:lvl7pPr>
    <a:lvl8pPr marL="3200114" algn="l" defTabSz="457159" rtl="0" eaLnBrk="1" latinLnBrk="0" hangingPunct="1">
      <a:defRPr sz="2400" b="1" kern="1200">
        <a:solidFill>
          <a:srgbClr val="0066FF"/>
        </a:solidFill>
        <a:latin typeface="Arial" charset="0"/>
        <a:ea typeface="ＭＳ Ｐゴシック" charset="0"/>
        <a:cs typeface="+mn-cs"/>
      </a:defRPr>
    </a:lvl8pPr>
    <a:lvl9pPr marL="3657274" algn="l" defTabSz="457159" rtl="0" eaLnBrk="1" latinLnBrk="0" hangingPunct="1">
      <a:defRPr sz="2400" b="1" kern="1200">
        <a:solidFill>
          <a:srgbClr val="0066FF"/>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942" userDrawn="1">
          <p15:clr>
            <a:srgbClr val="A4A3A4"/>
          </p15:clr>
        </p15:guide>
        <p15:guide id="2" pos="11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 Powell" initials="" lastIdx="63" clrIdx="0"/>
  <p:cmAuthor id="1" name="Ed Powell" initials="ETP" lastIdx="2" clrIdx="1"/>
  <p:cmAuthor id="2" name="Edward Powell" initials="EP" lastIdx="2" clrIdx="2">
    <p:extLst>
      <p:ext uri="{19B8F6BF-5375-455C-9EA6-DF929625EA0E}">
        <p15:presenceInfo xmlns:p15="http://schemas.microsoft.com/office/powerpoint/2012/main" userId="b1e94110891c33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AD"/>
    <a:srgbClr val="FFFF7D"/>
    <a:srgbClr val="FFFF62"/>
    <a:srgbClr val="0000E3"/>
    <a:srgbClr val="000065"/>
    <a:srgbClr val="DBF5FF"/>
    <a:srgbClr val="FFBEFA"/>
    <a:srgbClr val="0000E9"/>
    <a:srgbClr val="FFFF9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89" autoAdjust="0"/>
    <p:restoredTop sz="99781" autoAdjust="0"/>
  </p:normalViewPr>
  <p:slideViewPr>
    <p:cSldViewPr snapToGrid="0">
      <p:cViewPr varScale="1">
        <p:scale>
          <a:sx n="236" d="100"/>
          <a:sy n="236" d="100"/>
        </p:scale>
        <p:origin x="712" y="200"/>
      </p:cViewPr>
      <p:guideLst>
        <p:guide orient="horz" pos="2942"/>
        <p:guide pos="1135"/>
      </p:guideLst>
    </p:cSldViewPr>
  </p:slideViewPr>
  <p:outlineViewPr>
    <p:cViewPr>
      <p:scale>
        <a:sx n="33" d="100"/>
        <a:sy n="33" d="100"/>
      </p:scale>
      <p:origin x="0" y="2308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_rels/viewProps.xml.rels><?xml version="1.0" encoding="UTF-8" standalone="yes"?>
<Relationships xmlns="http://schemas.openxmlformats.org/package/2006/relationships"><Relationship Id="rId8" Type="http://schemas.openxmlformats.org/officeDocument/2006/relationships/slide" Target="slides/slide24.xml"/><Relationship Id="rId3" Type="http://schemas.openxmlformats.org/officeDocument/2006/relationships/slide" Target="slides/slide16.xml"/><Relationship Id="rId7" Type="http://schemas.openxmlformats.org/officeDocument/2006/relationships/slide" Target="slides/slide23.xml"/><Relationship Id="rId2" Type="http://schemas.openxmlformats.org/officeDocument/2006/relationships/slide" Target="slides/slide12.xml"/><Relationship Id="rId1" Type="http://schemas.openxmlformats.org/officeDocument/2006/relationships/slide" Target="slides/slide5.xml"/><Relationship Id="rId6" Type="http://schemas.openxmlformats.org/officeDocument/2006/relationships/slide" Target="slides/slide19.xml"/><Relationship Id="rId11" Type="http://schemas.openxmlformats.org/officeDocument/2006/relationships/slide" Target="slides/slide46.xml"/><Relationship Id="rId5" Type="http://schemas.openxmlformats.org/officeDocument/2006/relationships/slide" Target="slides/slide18.xml"/><Relationship Id="rId10" Type="http://schemas.openxmlformats.org/officeDocument/2006/relationships/slide" Target="slides/slide35.xml"/><Relationship Id="rId4" Type="http://schemas.openxmlformats.org/officeDocument/2006/relationships/slide" Target="slides/slide17.xml"/><Relationship Id="rId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hdr" sz="quarter"/>
          </p:nvPr>
        </p:nvSpPr>
        <p:spPr bwMode="auto">
          <a:xfrm>
            <a:off x="0" y="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439299" name="Rectangle 3"/>
          <p:cNvSpPr>
            <a:spLocks noGrp="1" noChangeArrowheads="1"/>
          </p:cNvSpPr>
          <p:nvPr>
            <p:ph type="dt" sz="quarter" idx="1"/>
          </p:nvPr>
        </p:nvSpPr>
        <p:spPr bwMode="auto">
          <a:xfrm>
            <a:off x="5183188" y="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endParaRPr lang="en-US"/>
          </a:p>
        </p:txBody>
      </p:sp>
      <p:sp>
        <p:nvSpPr>
          <p:cNvPr id="439300" name="Rectangle 4"/>
          <p:cNvSpPr>
            <a:spLocks noGrp="1" noChangeArrowheads="1"/>
          </p:cNvSpPr>
          <p:nvPr>
            <p:ph type="ftr" sz="quarter" idx="2"/>
          </p:nvPr>
        </p:nvSpPr>
        <p:spPr bwMode="auto">
          <a:xfrm>
            <a:off x="0" y="651510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439301" name="Rectangle 5"/>
          <p:cNvSpPr>
            <a:spLocks noGrp="1" noChangeArrowheads="1"/>
          </p:cNvSpPr>
          <p:nvPr>
            <p:ph type="sldNum" sz="quarter" idx="3"/>
          </p:nvPr>
        </p:nvSpPr>
        <p:spPr bwMode="auto">
          <a:xfrm>
            <a:off x="5183188" y="651510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fld id="{AED5D1E8-2101-9948-BEA4-E4C2B83C9CB2}" type="slidenum">
              <a:rPr lang="en-US"/>
              <a:pPr/>
              <a:t>‹#›</a:t>
            </a:fld>
            <a:endParaRPr lang="en-US"/>
          </a:p>
        </p:txBody>
      </p:sp>
    </p:spTree>
    <p:extLst>
      <p:ext uri="{BB962C8B-B14F-4D97-AF65-F5344CB8AC3E}">
        <p14:creationId xmlns:p14="http://schemas.microsoft.com/office/powerpoint/2010/main" val="3146294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0" y="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143363" name="Rectangle 3"/>
          <p:cNvSpPr>
            <a:spLocks noGrp="1" noChangeArrowheads="1"/>
          </p:cNvSpPr>
          <p:nvPr>
            <p:ph type="dt" idx="1"/>
          </p:nvPr>
        </p:nvSpPr>
        <p:spPr bwMode="auto">
          <a:xfrm>
            <a:off x="5183188" y="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endParaRPr lang="en-US"/>
          </a:p>
        </p:txBody>
      </p:sp>
      <p:sp>
        <p:nvSpPr>
          <p:cNvPr id="143364" name="Rectangle 4"/>
          <p:cNvSpPr>
            <a:spLocks noGrp="1" noRot="1" noChangeAspect="1" noChangeArrowheads="1" noTextEdit="1"/>
          </p:cNvSpPr>
          <p:nvPr>
            <p:ph type="sldImg" idx="2"/>
          </p:nvPr>
        </p:nvSpPr>
        <p:spPr bwMode="auto">
          <a:xfrm>
            <a:off x="2287588" y="514350"/>
            <a:ext cx="457200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43365" name="Rectangle 5"/>
          <p:cNvSpPr>
            <a:spLocks noGrp="1" noChangeArrowheads="1"/>
          </p:cNvSpPr>
          <p:nvPr>
            <p:ph type="body" sz="quarter" idx="3"/>
          </p:nvPr>
        </p:nvSpPr>
        <p:spPr bwMode="auto">
          <a:xfrm>
            <a:off x="1219200" y="3257550"/>
            <a:ext cx="6705600" cy="3086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6" name="Rectangle 6"/>
          <p:cNvSpPr>
            <a:spLocks noGrp="1" noChangeArrowheads="1"/>
          </p:cNvSpPr>
          <p:nvPr>
            <p:ph type="ftr" sz="quarter" idx="4"/>
          </p:nvPr>
        </p:nvSpPr>
        <p:spPr bwMode="auto">
          <a:xfrm>
            <a:off x="0" y="651510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143367" name="Rectangle 7"/>
          <p:cNvSpPr>
            <a:spLocks noGrp="1" noChangeArrowheads="1"/>
          </p:cNvSpPr>
          <p:nvPr>
            <p:ph type="sldNum" sz="quarter" idx="5"/>
          </p:nvPr>
        </p:nvSpPr>
        <p:spPr bwMode="auto">
          <a:xfrm>
            <a:off x="5183188" y="651510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fld id="{9ECDD520-49AF-8443-904A-4938530D0E28}" type="slidenum">
              <a:rPr lang="en-US"/>
              <a:pPr/>
              <a:t>‹#›</a:t>
            </a:fld>
            <a:endParaRPr lang="en-US"/>
          </a:p>
        </p:txBody>
      </p:sp>
    </p:spTree>
    <p:extLst>
      <p:ext uri="{BB962C8B-B14F-4D97-AF65-F5344CB8AC3E}">
        <p14:creationId xmlns:p14="http://schemas.microsoft.com/office/powerpoint/2010/main" val="24644197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159"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319"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477"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637"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5796" algn="l" defTabSz="457159" rtl="0" eaLnBrk="1" latinLnBrk="0" hangingPunct="1">
      <a:defRPr sz="1200" kern="1200">
        <a:solidFill>
          <a:schemeClr val="tx1"/>
        </a:solidFill>
        <a:latin typeface="+mn-lt"/>
        <a:ea typeface="+mn-ea"/>
        <a:cs typeface="+mn-cs"/>
      </a:defRPr>
    </a:lvl6pPr>
    <a:lvl7pPr marL="2742956" algn="l" defTabSz="457159" rtl="0" eaLnBrk="1" latinLnBrk="0" hangingPunct="1">
      <a:defRPr sz="1200" kern="1200">
        <a:solidFill>
          <a:schemeClr val="tx1"/>
        </a:solidFill>
        <a:latin typeface="+mn-lt"/>
        <a:ea typeface="+mn-ea"/>
        <a:cs typeface="+mn-cs"/>
      </a:defRPr>
    </a:lvl7pPr>
    <a:lvl8pPr marL="3200114" algn="l" defTabSz="457159" rtl="0" eaLnBrk="1" latinLnBrk="0" hangingPunct="1">
      <a:defRPr sz="1200" kern="1200">
        <a:solidFill>
          <a:schemeClr val="tx1"/>
        </a:solidFill>
        <a:latin typeface="+mn-lt"/>
        <a:ea typeface="+mn-ea"/>
        <a:cs typeface="+mn-cs"/>
      </a:defRPr>
    </a:lvl8pPr>
    <a:lvl9pPr marL="3657274" algn="l" defTabSz="4571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4C45AA-33C0-8745-A62D-DE6234F9094D}" type="slidenum">
              <a:rPr lang="en-US"/>
              <a:pPr/>
              <a:t>8</a:t>
            </a:fld>
            <a:endParaRPr lang="en-US"/>
          </a:p>
        </p:txBody>
      </p:sp>
      <p:sp>
        <p:nvSpPr>
          <p:cNvPr id="1419266" name="Rectangle 2"/>
          <p:cNvSpPr>
            <a:spLocks noGrp="1" noRot="1" noChangeAspect="1" noChangeArrowheads="1" noTextEdit="1"/>
          </p:cNvSpPr>
          <p:nvPr>
            <p:ph type="sldImg"/>
          </p:nvPr>
        </p:nvSpPr>
        <p:spPr>
          <a:xfrm>
            <a:off x="2286000" y="514350"/>
            <a:ext cx="4572000" cy="2571750"/>
          </a:xfrm>
          <a:ln/>
          <a:extLst>
            <a:ext uri="{FAA26D3D-D897-4be2-8F04-BA451C77F1D7}">
              <ma14:placeholderFlag xmlns="" xmlns:ma14="http://schemas.microsoft.com/office/mac/drawingml/2011/main" val="1"/>
            </a:ext>
          </a:extLst>
        </p:spPr>
      </p:sp>
      <p:sp>
        <p:nvSpPr>
          <p:cNvPr id="1419267" name="Rectangle 3"/>
          <p:cNvSpPr>
            <a:spLocks noGrp="1" noChangeArrowheads="1"/>
          </p:cNvSpPr>
          <p:nvPr>
            <p:ph type="body" idx="1"/>
          </p:nvPr>
        </p:nvSpPr>
        <p:spPr>
          <a:xfrm>
            <a:off x="914400" y="3257550"/>
            <a:ext cx="7315200" cy="3086100"/>
          </a:xfrm>
        </p:spPr>
        <p:txBody>
          <a:bodyPr/>
          <a:lstStyle/>
          <a:p>
            <a:endParaRPr lang="en-US"/>
          </a:p>
        </p:txBody>
      </p:sp>
    </p:spTree>
    <p:extLst>
      <p:ext uri="{BB962C8B-B14F-4D97-AF65-F5344CB8AC3E}">
        <p14:creationId xmlns:p14="http://schemas.microsoft.com/office/powerpoint/2010/main" val="334855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87A03-F85C-BD4B-829C-DB3505181CBE}" type="slidenum">
              <a:rPr lang="en-US"/>
              <a:pPr/>
              <a:t>19</a:t>
            </a:fld>
            <a:endParaRPr lang="en-US"/>
          </a:p>
        </p:txBody>
      </p:sp>
      <p:sp>
        <p:nvSpPr>
          <p:cNvPr id="777218" name="Rectangle 2"/>
          <p:cNvSpPr>
            <a:spLocks noGrp="1" noRot="1" noChangeAspect="1" noChangeArrowheads="1" noTextEdit="1"/>
          </p:cNvSpPr>
          <p:nvPr>
            <p:ph type="sldImg"/>
          </p:nvPr>
        </p:nvSpPr>
        <p:spPr>
          <a:xfrm>
            <a:off x="2287588" y="400050"/>
            <a:ext cx="4572000" cy="2571750"/>
          </a:xfrm>
          <a:ln/>
          <a:extLst>
            <a:ext uri="{FAA26D3D-D897-4be2-8F04-BA451C77F1D7}">
              <ma14:placeholderFlag xmlns="" xmlns:ma14="http://schemas.microsoft.com/office/mac/drawingml/2011/main" val="1"/>
            </a:ext>
          </a:extLst>
        </p:spPr>
      </p:sp>
      <p:sp>
        <p:nvSpPr>
          <p:cNvPr id="777219" name="Rectangle 3"/>
          <p:cNvSpPr>
            <a:spLocks noGrp="1" noChangeArrowheads="1"/>
          </p:cNvSpPr>
          <p:nvPr>
            <p:ph type="body" idx="1"/>
          </p:nvPr>
        </p:nvSpPr>
        <p:spPr>
          <a:xfrm>
            <a:off x="166688" y="3028950"/>
            <a:ext cx="8826500" cy="3657600"/>
          </a:xfrm>
        </p:spPr>
        <p:txBody>
          <a:bodyPr/>
          <a:lstStyle/>
          <a:p>
            <a:endParaRPr lang="en-US"/>
          </a:p>
        </p:txBody>
      </p:sp>
    </p:spTree>
    <p:extLst>
      <p:ext uri="{BB962C8B-B14F-4D97-AF65-F5344CB8AC3E}">
        <p14:creationId xmlns:p14="http://schemas.microsoft.com/office/powerpoint/2010/main" val="399147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2EEFC1F-9333-4809-832A-483E98373E60}" type="slidenum">
              <a:rPr lang="en-US" smtClean="0"/>
              <a:pPr>
                <a:defRPr/>
              </a:pPr>
              <a:t>22</a:t>
            </a:fld>
            <a:endParaRPr lang="en-US" dirty="0"/>
          </a:p>
        </p:txBody>
      </p:sp>
    </p:spTree>
    <p:extLst>
      <p:ext uri="{BB962C8B-B14F-4D97-AF65-F5344CB8AC3E}">
        <p14:creationId xmlns:p14="http://schemas.microsoft.com/office/powerpoint/2010/main" val="4184318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HWIL fits into the </a:t>
            </a:r>
            <a:r>
              <a:rPr lang="en-US" sz="1200" b="1" i="1" kern="1200" dirty="0">
                <a:solidFill>
                  <a:schemeClr val="tx1"/>
                </a:solidFill>
                <a:effectLst/>
                <a:latin typeface="+mn-lt"/>
                <a:ea typeface="+mn-ea"/>
                <a:cs typeface="+mn-cs"/>
              </a:rPr>
              <a:t>virtual</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category of LVC.  Though virtual, HWIL is sometimes called “live little L”.  The lower case letter L implies that the hardware is live hardware, but is being operated in a simulated environment in a laboratory setting.</a:t>
            </a:r>
            <a:r>
              <a:rPr lang="en-US" dirty="0">
                <a:effectLst/>
              </a:rPr>
              <a:t> </a:t>
            </a:r>
            <a:endParaRPr lang="en-US" dirty="0"/>
          </a:p>
        </p:txBody>
      </p:sp>
      <p:sp>
        <p:nvSpPr>
          <p:cNvPr id="4" name="Date Placeholder 3"/>
          <p:cNvSpPr>
            <a:spLocks noGrp="1"/>
          </p:cNvSpPr>
          <p:nvPr>
            <p:ph type="dt" idx="1"/>
          </p:nvPr>
        </p:nvSpPr>
        <p:spPr/>
        <p:txBody>
          <a:bodyPr/>
          <a:lstStyle/>
          <a:p>
            <a:fld id="{8E88A630-9734-4B59-95AB-7D54D84F80D0}" type="datetime8">
              <a:rPr lang="en-US" smtClean="0"/>
              <a:pPr/>
              <a:t>6/19/24 3:38 PM</a:t>
            </a:fld>
            <a:endParaRPr lang="en-US" dirty="0"/>
          </a:p>
        </p:txBody>
      </p:sp>
      <p:sp>
        <p:nvSpPr>
          <p:cNvPr id="5" name="Slide Number Placeholder 4"/>
          <p:cNvSpPr>
            <a:spLocks noGrp="1"/>
          </p:cNvSpPr>
          <p:nvPr>
            <p:ph type="sldNum" sz="quarter" idx="5"/>
          </p:nvPr>
        </p:nvSpPr>
        <p:spPr/>
        <p:txBody>
          <a:bodyPr/>
          <a:lstStyle/>
          <a:p>
            <a:fld id="{A63B4731-3FCB-4088-AABE-48105604A70F}" type="slidenum">
              <a:rPr lang="en-US" smtClean="0"/>
              <a:pPr/>
              <a:t>52</a:t>
            </a:fld>
            <a:endParaRPr lang="en-US" dirty="0"/>
          </a:p>
        </p:txBody>
      </p:sp>
    </p:spTree>
    <p:extLst>
      <p:ext uri="{BB962C8B-B14F-4D97-AF65-F5344CB8AC3E}">
        <p14:creationId xmlns:p14="http://schemas.microsoft.com/office/powerpoint/2010/main" val="3990092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8E88A630-9734-4B59-95AB-7D54D84F80D0}" type="datetime8">
              <a:rPr lang="en-US" smtClean="0"/>
              <a:pPr/>
              <a:t>6/19/24 3:38 PM</a:t>
            </a:fld>
            <a:endParaRPr lang="en-US" dirty="0"/>
          </a:p>
        </p:txBody>
      </p:sp>
      <p:sp>
        <p:nvSpPr>
          <p:cNvPr id="5" name="Slide Number Placeholder 4"/>
          <p:cNvSpPr>
            <a:spLocks noGrp="1"/>
          </p:cNvSpPr>
          <p:nvPr>
            <p:ph type="sldNum" sz="quarter" idx="5"/>
          </p:nvPr>
        </p:nvSpPr>
        <p:spPr/>
        <p:txBody>
          <a:bodyPr/>
          <a:lstStyle/>
          <a:p>
            <a:fld id="{A63B4731-3FCB-4088-AABE-48105604A70F}" type="slidenum">
              <a:rPr lang="en-US" smtClean="0"/>
              <a:pPr/>
              <a:t>54</a:t>
            </a:fld>
            <a:endParaRPr lang="en-US" dirty="0"/>
          </a:p>
        </p:txBody>
      </p:sp>
    </p:spTree>
    <p:extLst>
      <p:ext uri="{BB962C8B-B14F-4D97-AF65-F5344CB8AC3E}">
        <p14:creationId xmlns:p14="http://schemas.microsoft.com/office/powerpoint/2010/main" val="353358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251BD-9DE7-4370-8878-78EC147D4EB6}" type="slidenum">
              <a:rPr lang="en-US" smtClean="0"/>
              <a:t>55</a:t>
            </a:fld>
            <a:endParaRPr lang="en-US" dirty="0"/>
          </a:p>
        </p:txBody>
      </p:sp>
    </p:spTree>
    <p:extLst>
      <p:ext uri="{BB962C8B-B14F-4D97-AF65-F5344CB8AC3E}">
        <p14:creationId xmlns:p14="http://schemas.microsoft.com/office/powerpoint/2010/main" val="257038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251BD-9DE7-4370-8878-78EC147D4EB6}" type="slidenum">
              <a:rPr lang="en-US" smtClean="0"/>
              <a:t>56</a:t>
            </a:fld>
            <a:endParaRPr lang="en-US" dirty="0"/>
          </a:p>
        </p:txBody>
      </p:sp>
    </p:spTree>
    <p:extLst>
      <p:ext uri="{BB962C8B-B14F-4D97-AF65-F5344CB8AC3E}">
        <p14:creationId xmlns:p14="http://schemas.microsoft.com/office/powerpoint/2010/main" val="3171119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629A3EF-63DF-6F6B-BB06-E84E2C4C2E5B}"/>
              </a:ext>
            </a:extLst>
          </p:cNvPr>
          <p:cNvSpPr txBox="1">
            <a:spLocks noGrp="1"/>
          </p:cNvSpPr>
          <p:nvPr>
            <p:ph type="sldNum" sz="quarter" idx="5"/>
          </p:nvPr>
        </p:nvSpPr>
        <p:spPr>
          <a:ln/>
        </p:spPr>
        <p:txBody>
          <a:bodyPr vert="horz" lIns="0" tIns="0" rIns="0" bIns="0" anchor="b" anchorCtr="0">
            <a:noAutofit/>
          </a:bodyPr>
          <a:lstStyle/>
          <a:p>
            <a:pPr lvl="0"/>
            <a:fld id="{16459153-6955-4171-B74B-7BC61DFFD4E7}" type="slidenum">
              <a:t>59</a:t>
            </a:fld>
            <a:endParaRPr lang="en-US" dirty="0"/>
          </a:p>
        </p:txBody>
      </p:sp>
      <p:sp>
        <p:nvSpPr>
          <p:cNvPr id="2" name="Slide Image Placeholder 1">
            <a:extLst>
              <a:ext uri="{FF2B5EF4-FFF2-40B4-BE49-F238E27FC236}">
                <a16:creationId xmlns:a16="http://schemas.microsoft.com/office/drawing/2014/main" id="{FE99A744-9B1B-EDD3-A879-D76DCF7D4D35}"/>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E4705298-4506-2FF5-6C74-118FD68E147A}"/>
              </a:ext>
            </a:extLst>
          </p:cNvPr>
          <p:cNvSpPr txBox="1">
            <a:spLocks noGrp="1"/>
          </p:cNvSpPr>
          <p:nvPr>
            <p:ph type="body" sz="quarter" idx="1"/>
          </p:nvPr>
        </p:nvSpPr>
        <p:spPr/>
        <p:txBody>
          <a:bodyPr vert="horz"/>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2E7CEE8-CAD6-43FC-3169-DE448A30585D}"/>
              </a:ext>
            </a:extLst>
          </p:cNvPr>
          <p:cNvSpPr txBox="1">
            <a:spLocks noGrp="1"/>
          </p:cNvSpPr>
          <p:nvPr>
            <p:ph type="sldNum" sz="quarter" idx="5"/>
          </p:nvPr>
        </p:nvSpPr>
        <p:spPr>
          <a:ln/>
        </p:spPr>
        <p:txBody>
          <a:bodyPr vert="horz" lIns="0" tIns="0" rIns="0" bIns="0" anchor="b" anchorCtr="0">
            <a:noAutofit/>
          </a:bodyPr>
          <a:lstStyle/>
          <a:p>
            <a:pPr lvl="0"/>
            <a:fld id="{64966F37-B75F-49F3-ACD2-E72F0FC41666}" type="slidenum">
              <a:t>60</a:t>
            </a:fld>
            <a:endParaRPr lang="en-US" dirty="0"/>
          </a:p>
        </p:txBody>
      </p:sp>
      <p:sp>
        <p:nvSpPr>
          <p:cNvPr id="2" name="Slide Image Placeholder 1">
            <a:extLst>
              <a:ext uri="{FF2B5EF4-FFF2-40B4-BE49-F238E27FC236}">
                <a16:creationId xmlns:a16="http://schemas.microsoft.com/office/drawing/2014/main" id="{0A64F1F9-0561-A59F-2DBF-29570D81B909}"/>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51D4FAE-E1E7-9AA2-B5F3-60EA2E377226}"/>
              </a:ext>
            </a:extLst>
          </p:cNvPr>
          <p:cNvSpPr txBox="1">
            <a:spLocks noGrp="1"/>
          </p:cNvSpPr>
          <p:nvPr>
            <p:ph type="body" sz="quarter" idx="1"/>
          </p:nvPr>
        </p:nvSpPr>
        <p:spPr/>
        <p:txBody>
          <a:bodyPr vert="horz"/>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2978" name="Rectangle 2"/>
          <p:cNvSpPr>
            <a:spLocks noGrp="1" noChangeArrowheads="1"/>
          </p:cNvSpPr>
          <p:nvPr>
            <p:ph type="subTitle" idx="1"/>
          </p:nvPr>
        </p:nvSpPr>
        <p:spPr>
          <a:xfrm>
            <a:off x="1950293" y="4144965"/>
            <a:ext cx="9104220" cy="1870075"/>
          </a:xfrm>
        </p:spPr>
        <p:txBody>
          <a:bodyPr anchor="ctr" anchorCtr="1"/>
          <a:lstStyle>
            <a:lvl1pPr marL="0" indent="0" algn="ctr">
              <a:buFont typeface="Wingdings" charset="0"/>
              <a:buNone/>
              <a:defRPr>
                <a:latin typeface="Arial" charset="0"/>
              </a:defRPr>
            </a:lvl1pPr>
          </a:lstStyle>
          <a:p>
            <a:pPr lvl="0"/>
            <a:r>
              <a:rPr lang="en-US" noProof="0"/>
              <a:t>Click to edit Master subtitle style</a:t>
            </a:r>
          </a:p>
        </p:txBody>
      </p:sp>
      <p:sp>
        <p:nvSpPr>
          <p:cNvPr id="1275907" name="Rectangle 3"/>
          <p:cNvSpPr>
            <a:spLocks noGrp="1" noChangeArrowheads="1"/>
          </p:cNvSpPr>
          <p:nvPr>
            <p:ph type="ctrTitle"/>
          </p:nvPr>
        </p:nvSpPr>
        <p:spPr>
          <a:xfrm>
            <a:off x="976220" y="2271713"/>
            <a:ext cx="11052360" cy="173196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4800">
                <a:effectLst/>
                <a:latin typeface="Arial" charset="0"/>
              </a:defRPr>
            </a:lvl1pPr>
          </a:lstStyle>
          <a:p>
            <a:pPr lvl="0"/>
            <a:r>
              <a:rPr lang="en-US" noProof="0"/>
              <a:t>Click to edit Master title style</a:t>
            </a:r>
          </a:p>
        </p:txBody>
      </p:sp>
      <p:sp>
        <p:nvSpPr>
          <p:cNvPr id="1275911" name="Text Box 7"/>
          <p:cNvSpPr txBox="1">
            <a:spLocks noChangeArrowheads="1"/>
          </p:cNvSpPr>
          <p:nvPr/>
        </p:nvSpPr>
        <p:spPr bwMode="auto">
          <a:xfrm>
            <a:off x="12619459" y="7026277"/>
            <a:ext cx="282129" cy="290849"/>
          </a:xfrm>
          <a:prstGeom prst="rect">
            <a:avLst/>
          </a:prstGeom>
          <a:noFill/>
          <a:ln w="9525">
            <a:noFill/>
            <a:miter lim="800000"/>
            <a:headEnd/>
            <a:tailEnd/>
          </a:ln>
          <a:effectLst/>
        </p:spPr>
        <p:txBody>
          <a:bodyPr wrap="none" lIns="0" tIns="0" rIns="0" bIns="0">
            <a:spAutoFit/>
          </a:bodyPr>
          <a:lstStyle>
            <a:lvl1pPr eaLnBrk="0" hangingPunct="0">
              <a:defRPr sz="2400" b="1">
                <a:solidFill>
                  <a:srgbClr val="0066FF"/>
                </a:solidFill>
                <a:latin typeface="Arial" charset="0"/>
                <a:ea typeface="ＭＳ Ｐゴシック" charset="0"/>
              </a:defRPr>
            </a:lvl1pPr>
            <a:lvl2pPr marL="742950" indent="-285750" eaLnBrk="0" hangingPunct="0">
              <a:defRPr sz="2400" b="1">
                <a:solidFill>
                  <a:srgbClr val="0066FF"/>
                </a:solidFill>
                <a:latin typeface="Arial" charset="0"/>
                <a:ea typeface="ＭＳ Ｐゴシック" charset="0"/>
              </a:defRPr>
            </a:lvl2pPr>
            <a:lvl3pPr marL="1143000" indent="-228600" eaLnBrk="0" hangingPunct="0">
              <a:defRPr sz="2400" b="1">
                <a:solidFill>
                  <a:srgbClr val="0066FF"/>
                </a:solidFill>
                <a:latin typeface="Arial" charset="0"/>
                <a:ea typeface="ＭＳ Ｐゴシック" charset="0"/>
              </a:defRPr>
            </a:lvl3pPr>
            <a:lvl4pPr marL="1600200" indent="-228600" eaLnBrk="0" hangingPunct="0">
              <a:defRPr sz="2400" b="1">
                <a:solidFill>
                  <a:srgbClr val="0066FF"/>
                </a:solidFill>
                <a:latin typeface="Arial" charset="0"/>
                <a:ea typeface="ＭＳ Ｐゴシック" charset="0"/>
              </a:defRPr>
            </a:lvl4pPr>
            <a:lvl5pPr marL="2057400" indent="-228600" eaLnBrk="0" hangingPunct="0">
              <a:defRPr sz="2400" b="1">
                <a:solidFill>
                  <a:srgbClr val="0066FF"/>
                </a:solidFill>
                <a:latin typeface="Arial" charset="0"/>
                <a:ea typeface="ＭＳ Ｐゴシック" charset="0"/>
              </a:defRPr>
            </a:lvl5pPr>
            <a:lvl6pPr marL="25146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6pPr>
            <a:lvl7pPr marL="29718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7pPr>
            <a:lvl8pPr marL="34290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8pPr>
            <a:lvl9pPr marL="38862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9pPr>
          </a:lstStyle>
          <a:p>
            <a:pPr algn="r"/>
            <a:fld id="{8554FA5F-2001-4643-BF7A-DC299FB2A8C9}" type="slidenum">
              <a:rPr lang="en-US" sz="1800" b="0"/>
              <a:pPr algn="r"/>
              <a:t>‹#›</a:t>
            </a:fld>
            <a:endParaRPr lang="en-US" sz="1800" b="0"/>
          </a:p>
        </p:txBody>
      </p:sp>
      <p:sp>
        <p:nvSpPr>
          <p:cNvPr id="11" name="Rectangle 6"/>
          <p:cNvSpPr>
            <a:spLocks noChangeArrowheads="1"/>
          </p:cNvSpPr>
          <p:nvPr/>
        </p:nvSpPr>
        <p:spPr bwMode="gray">
          <a:xfrm>
            <a:off x="900963" y="3524099"/>
            <a:ext cx="11701740" cy="33338"/>
          </a:xfrm>
          <a:prstGeom prst="rect">
            <a:avLst/>
          </a:prstGeom>
          <a:solidFill>
            <a:srgbClr val="6699FF"/>
          </a:solidFill>
          <a:ln w="9525">
            <a:noFill/>
            <a:miter lim="800000"/>
            <a:headEnd/>
            <a:tailEnd/>
          </a:ln>
          <a:effectLst/>
        </p:spPr>
        <p:txBody>
          <a:bodyPr wrap="none" lIns="134832" tIns="67417" rIns="134832" bIns="67417" anchor="ctr"/>
          <a:lstStyle/>
          <a:p>
            <a:pPr defTabSz="966702">
              <a:lnSpc>
                <a:spcPct val="100000"/>
              </a:lnSpc>
              <a:spcBef>
                <a:spcPct val="0"/>
              </a:spcBef>
              <a:defRPr/>
            </a:pPr>
            <a:endParaRPr kumimoji="1" lang="en-US" altLang="en-US" sz="2500" b="0">
              <a:solidFill>
                <a:schemeClr val="tx1"/>
              </a:solidFill>
              <a:latin typeface="Tahoma" pitchFamily="34" charset="0"/>
              <a:ea typeface="+mn-ea"/>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4700694"/>
            <a:ext cx="11054080" cy="1452880"/>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1027290" y="3100495"/>
            <a:ext cx="11054080" cy="1600199"/>
          </a:xfrm>
        </p:spPr>
        <p:txBody>
          <a:bodyPr anchor="b"/>
          <a:lstStyle>
            <a:lvl1pPr marL="0" indent="0">
              <a:buNone/>
              <a:defRPr sz="2100"/>
            </a:lvl1pPr>
            <a:lvl2pPr marL="483306" indent="0">
              <a:buNone/>
              <a:defRPr sz="1900"/>
            </a:lvl2pPr>
            <a:lvl3pPr marL="966612" indent="0">
              <a:buNone/>
              <a:defRPr sz="1700"/>
            </a:lvl3pPr>
            <a:lvl4pPr marL="1449918" indent="0">
              <a:buNone/>
              <a:defRPr sz="1500"/>
            </a:lvl4pPr>
            <a:lvl5pPr marL="1933224" indent="0">
              <a:buNone/>
              <a:defRPr sz="1500"/>
            </a:lvl5pPr>
            <a:lvl6pPr marL="2416531" indent="0">
              <a:buNone/>
              <a:defRPr sz="1500"/>
            </a:lvl6pPr>
            <a:lvl7pPr marL="2899837" indent="0">
              <a:buNone/>
              <a:defRPr sz="1500"/>
            </a:lvl7pPr>
            <a:lvl8pPr marL="3383143" indent="0">
              <a:buNone/>
              <a:defRPr sz="1500"/>
            </a:lvl8pPr>
            <a:lvl9pPr marL="3866449" indent="0">
              <a:buNone/>
              <a:defRPr sz="15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7681" y="1395308"/>
            <a:ext cx="5906347" cy="567436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4" y="1395308"/>
            <a:ext cx="5906347" cy="567436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292947"/>
            <a:ext cx="1170432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1637455"/>
            <a:ext cx="5746045"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a:t>Click to edit Master text styles</a:t>
            </a:r>
          </a:p>
        </p:txBody>
      </p:sp>
      <p:sp>
        <p:nvSpPr>
          <p:cNvPr id="4" name="Content Placeholder 3"/>
          <p:cNvSpPr>
            <a:spLocks noGrp="1"/>
          </p:cNvSpPr>
          <p:nvPr>
            <p:ph sz="half" idx="2"/>
          </p:nvPr>
        </p:nvSpPr>
        <p:spPr>
          <a:xfrm>
            <a:off x="650240" y="2319868"/>
            <a:ext cx="5746045"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1637455"/>
            <a:ext cx="5748303"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606259" y="2319868"/>
            <a:ext cx="5748303"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291253"/>
            <a:ext cx="4278490" cy="1239520"/>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5084515" y="291255"/>
            <a:ext cx="7270045" cy="6243321"/>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1530775"/>
            <a:ext cx="4278490" cy="5003801"/>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1" y="5120641"/>
            <a:ext cx="7802880" cy="604521"/>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2549031" y="653627"/>
            <a:ext cx="7802880" cy="4389120"/>
          </a:xfrm>
        </p:spPr>
        <p:txBody>
          <a:bodyPr/>
          <a:lstStyle>
            <a:lvl1pPr marL="0" indent="0">
              <a:buNone/>
              <a:defRPr sz="3400"/>
            </a:lvl1pPr>
            <a:lvl2pPr marL="483306" indent="0">
              <a:buNone/>
              <a:defRPr sz="3000"/>
            </a:lvl2pPr>
            <a:lvl3pPr marL="966612" indent="0">
              <a:buNone/>
              <a:defRPr sz="2500"/>
            </a:lvl3pPr>
            <a:lvl4pPr marL="1449918" indent="0">
              <a:buNone/>
              <a:defRPr sz="2100"/>
            </a:lvl4pPr>
            <a:lvl5pPr marL="1933224" indent="0">
              <a:buNone/>
              <a:defRPr sz="2100"/>
            </a:lvl5pPr>
            <a:lvl6pPr marL="2416531" indent="0">
              <a:buNone/>
              <a:defRPr sz="2100"/>
            </a:lvl6pPr>
            <a:lvl7pPr marL="2899837" indent="0">
              <a:buNone/>
              <a:defRPr sz="2100"/>
            </a:lvl7pPr>
            <a:lvl8pPr marL="3383143" indent="0">
              <a:buNone/>
              <a:defRPr sz="2100"/>
            </a:lvl8pPr>
            <a:lvl9pPr marL="3866449" indent="0">
              <a:buNone/>
              <a:defRPr sz="2100"/>
            </a:lvl9pPr>
          </a:lstStyle>
          <a:p>
            <a:pPr lvl="0"/>
            <a:endParaRPr lang="en-US" noProof="0"/>
          </a:p>
        </p:txBody>
      </p:sp>
      <p:sp>
        <p:nvSpPr>
          <p:cNvPr id="4" name="Text Placeholder 3"/>
          <p:cNvSpPr>
            <a:spLocks noGrp="1"/>
          </p:cNvSpPr>
          <p:nvPr>
            <p:ph type="body" sz="half" idx="2"/>
          </p:nvPr>
        </p:nvSpPr>
        <p:spPr>
          <a:xfrm>
            <a:off x="2549031" y="5725162"/>
            <a:ext cx="7802880" cy="858519"/>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09759" y="2"/>
            <a:ext cx="3007361" cy="70696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7681" y="2"/>
            <a:ext cx="8805334" cy="7069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6732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0081" y="1477965"/>
            <a:ext cx="6169108"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5615" y="1477965"/>
            <a:ext cx="6171259"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74671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4252" y="1477965"/>
            <a:ext cx="4117570"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9E00BBF9-C2C0-6346-8F2B-FC89A620F55F}"/>
              </a:ext>
            </a:extLst>
          </p:cNvPr>
          <p:cNvSpPr>
            <a:spLocks noGrp="1"/>
          </p:cNvSpPr>
          <p:nvPr>
            <p:ph sz="half" idx="10"/>
          </p:nvPr>
        </p:nvSpPr>
        <p:spPr>
          <a:xfrm>
            <a:off x="4447306" y="1477964"/>
            <a:ext cx="4117570"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0564BB81-64FE-1340-B173-1792E00C20ED}"/>
              </a:ext>
            </a:extLst>
          </p:cNvPr>
          <p:cNvSpPr>
            <a:spLocks noGrp="1"/>
          </p:cNvSpPr>
          <p:nvPr>
            <p:ph sz="half" idx="11"/>
          </p:nvPr>
        </p:nvSpPr>
        <p:spPr>
          <a:xfrm>
            <a:off x="8650998" y="1477964"/>
            <a:ext cx="4117570"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00116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9030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2439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364802" y="1459408"/>
            <a:ext cx="5783730" cy="5432917"/>
          </a:xfrm>
        </p:spPr>
        <p:txBody>
          <a:bodyPr/>
          <a:lstStyle>
            <a:lvl1pPr>
              <a:defRPr sz="1920"/>
            </a:lvl1pPr>
            <a:lvl2pPr>
              <a:defRPr sz="1707"/>
            </a:lvl2pPr>
            <a:lvl3pPr>
              <a:defRPr sz="1707"/>
            </a:lvl3pPr>
            <a:lvl4pPr>
              <a:defRPr sz="1707"/>
            </a:lvl4pPr>
            <a:lvl5pPr>
              <a:defRPr sz="170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2"/>
          </p:nvPr>
        </p:nvSpPr>
        <p:spPr>
          <a:xfrm>
            <a:off x="6391854" y="1467583"/>
            <a:ext cx="6391852" cy="5508967"/>
          </a:xfrm>
        </p:spPr>
        <p:txBody>
          <a:bodyPr/>
          <a:lstStyle>
            <a:lvl1pPr>
              <a:defRPr sz="1920"/>
            </a:lvl1pPr>
            <a:lvl2pPr>
              <a:defRPr sz="1707"/>
            </a:lvl2pPr>
            <a:lvl3pPr>
              <a:defRPr sz="1707"/>
            </a:lvl3pPr>
            <a:lvl4pPr>
              <a:defRPr sz="1707"/>
            </a:lvl4pPr>
            <a:lvl5pPr>
              <a:defRPr sz="170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23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5" descr="JMETC-OFFICIAL---Apr08"/>
          <p:cNvPicPr>
            <a:picLocks noChangeAspect="1" noChangeArrowheads="1"/>
          </p:cNvPicPr>
          <p:nvPr/>
        </p:nvPicPr>
        <p:blipFill>
          <a:blip r:embed="rId2" cstate="print"/>
          <a:srcRect/>
          <a:stretch>
            <a:fillRect/>
          </a:stretch>
        </p:blipFill>
        <p:spPr bwMode="auto">
          <a:xfrm>
            <a:off x="4858738" y="2428241"/>
            <a:ext cx="3285068" cy="2463801"/>
          </a:xfrm>
          <a:prstGeom prst="rect">
            <a:avLst/>
          </a:prstGeom>
          <a:noFill/>
          <a:ln w="9525">
            <a:noFill/>
            <a:miter lim="800000"/>
            <a:headEnd/>
            <a:tailEnd/>
          </a:ln>
        </p:spPr>
      </p:pic>
      <p:sp>
        <p:nvSpPr>
          <p:cNvPr id="1465346" name="Rectangle 2"/>
          <p:cNvSpPr>
            <a:spLocks noGrp="1" noChangeArrowheads="1"/>
          </p:cNvSpPr>
          <p:nvPr>
            <p:ph type="ctrTitle"/>
          </p:nvPr>
        </p:nvSpPr>
        <p:spPr>
          <a:xfrm>
            <a:off x="993422" y="321735"/>
            <a:ext cx="11054080" cy="1568027"/>
          </a:xfrm>
        </p:spPr>
        <p:txBody>
          <a:bodyPr/>
          <a:lstStyle>
            <a:lvl1pPr>
              <a:defRPr sz="3400"/>
            </a:lvl1pPr>
          </a:lstStyle>
          <a:p>
            <a:r>
              <a:rPr lang="en-US"/>
              <a:t>Click to edit Master title style</a:t>
            </a:r>
          </a:p>
        </p:txBody>
      </p:sp>
      <p:sp>
        <p:nvSpPr>
          <p:cNvPr id="1465347" name="Rectangle 3"/>
          <p:cNvSpPr>
            <a:spLocks noGrp="1" noChangeArrowheads="1"/>
          </p:cNvSpPr>
          <p:nvPr>
            <p:ph type="subTitle" idx="1"/>
          </p:nvPr>
        </p:nvSpPr>
        <p:spPr>
          <a:xfrm>
            <a:off x="1950720" y="5052907"/>
            <a:ext cx="9103360" cy="1869440"/>
          </a:xfrm>
        </p:spPr>
        <p:txBody>
          <a:bodyPr anchor="ctr" anchorCtr="1"/>
          <a:lstStyle>
            <a:lvl1pPr marL="0" indent="0" algn="ctr">
              <a:buFontTx/>
              <a:buNone/>
              <a:defRPr sz="3000"/>
            </a:lvl1pPr>
          </a:lstStyle>
          <a:p>
            <a:r>
              <a:rPr lang="en-US"/>
              <a:t>Click to edit Master subtitle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bwMode="auto">
          <a:xfrm>
            <a:off x="230079" y="1477965"/>
            <a:ext cx="12546793" cy="5756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7289" tIns="48646" rIns="97289" bIns="486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75907" name="Rectangle 3"/>
          <p:cNvSpPr>
            <a:spLocks noGrp="1" noChangeArrowheads="1"/>
          </p:cNvSpPr>
          <p:nvPr>
            <p:ph type="title"/>
          </p:nvPr>
        </p:nvSpPr>
        <p:spPr bwMode="auto">
          <a:xfrm>
            <a:off x="230174" y="185740"/>
            <a:ext cx="12538394" cy="1074737"/>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p>
        </p:txBody>
      </p:sp>
      <p:sp>
        <p:nvSpPr>
          <p:cNvPr id="1275908" name="Line 4"/>
          <p:cNvSpPr>
            <a:spLocks noChangeShapeType="1"/>
          </p:cNvSpPr>
          <p:nvPr/>
        </p:nvSpPr>
        <p:spPr bwMode="auto">
          <a:xfrm>
            <a:off x="223628" y="1381125"/>
            <a:ext cx="12557545" cy="0"/>
          </a:xfrm>
          <a:prstGeom prst="line">
            <a:avLst/>
          </a:prstGeom>
          <a:noFill/>
          <a:ln w="50800">
            <a:solidFill>
              <a:srgbClr val="333399"/>
            </a:solidFill>
            <a:round/>
            <a:headEnd type="none" w="sm" len="sm"/>
            <a:tailEnd type="none" w="sm" len="sm"/>
          </a:ln>
          <a:effectLst/>
        </p:spPr>
        <p:txBody>
          <a:bodyPr wrap="none" lIns="91432" tIns="45716" rIns="91432" bIns="45716" anchor="ctr"/>
          <a:lstStyle/>
          <a:p>
            <a:pPr eaLnBrk="0" hangingPunct="0">
              <a:defRPr/>
            </a:pPr>
            <a:endParaRPr lang="en-US" sz="2400">
              <a:ea typeface="+mn-ea"/>
            </a:endParaRPr>
          </a:p>
        </p:txBody>
      </p:sp>
      <p:sp>
        <p:nvSpPr>
          <p:cNvPr id="1275911" name="Text Box 7"/>
          <p:cNvSpPr txBox="1">
            <a:spLocks noChangeArrowheads="1"/>
          </p:cNvSpPr>
          <p:nvPr/>
        </p:nvSpPr>
        <p:spPr bwMode="auto">
          <a:xfrm>
            <a:off x="12619459" y="7026277"/>
            <a:ext cx="282129" cy="290849"/>
          </a:xfrm>
          <a:prstGeom prst="rect">
            <a:avLst/>
          </a:prstGeom>
          <a:noFill/>
          <a:ln w="9525">
            <a:noFill/>
            <a:miter lim="800000"/>
            <a:headEnd/>
            <a:tailEnd/>
          </a:ln>
          <a:effectLst/>
        </p:spPr>
        <p:txBody>
          <a:bodyPr wrap="none" lIns="0" tIns="0" rIns="0" bIns="0">
            <a:spAutoFit/>
          </a:bodyPr>
          <a:lstStyle>
            <a:lvl1pPr eaLnBrk="0" hangingPunct="0">
              <a:defRPr sz="2400" b="1">
                <a:solidFill>
                  <a:srgbClr val="0066FF"/>
                </a:solidFill>
                <a:latin typeface="Arial" charset="0"/>
                <a:ea typeface="ＭＳ Ｐゴシック" charset="0"/>
              </a:defRPr>
            </a:lvl1pPr>
            <a:lvl2pPr marL="742950" indent="-285750" eaLnBrk="0" hangingPunct="0">
              <a:defRPr sz="2400" b="1">
                <a:solidFill>
                  <a:srgbClr val="0066FF"/>
                </a:solidFill>
                <a:latin typeface="Arial" charset="0"/>
                <a:ea typeface="ＭＳ Ｐゴシック" charset="0"/>
              </a:defRPr>
            </a:lvl2pPr>
            <a:lvl3pPr marL="1143000" indent="-228600" eaLnBrk="0" hangingPunct="0">
              <a:defRPr sz="2400" b="1">
                <a:solidFill>
                  <a:srgbClr val="0066FF"/>
                </a:solidFill>
                <a:latin typeface="Arial" charset="0"/>
                <a:ea typeface="ＭＳ Ｐゴシック" charset="0"/>
              </a:defRPr>
            </a:lvl3pPr>
            <a:lvl4pPr marL="1600200" indent="-228600" eaLnBrk="0" hangingPunct="0">
              <a:defRPr sz="2400" b="1">
                <a:solidFill>
                  <a:srgbClr val="0066FF"/>
                </a:solidFill>
                <a:latin typeface="Arial" charset="0"/>
                <a:ea typeface="ＭＳ Ｐゴシック" charset="0"/>
              </a:defRPr>
            </a:lvl4pPr>
            <a:lvl5pPr marL="2057400" indent="-228600" eaLnBrk="0" hangingPunct="0">
              <a:defRPr sz="2400" b="1">
                <a:solidFill>
                  <a:srgbClr val="0066FF"/>
                </a:solidFill>
                <a:latin typeface="Arial" charset="0"/>
                <a:ea typeface="ＭＳ Ｐゴシック" charset="0"/>
              </a:defRPr>
            </a:lvl5pPr>
            <a:lvl6pPr marL="25146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6pPr>
            <a:lvl7pPr marL="29718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7pPr>
            <a:lvl8pPr marL="34290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8pPr>
            <a:lvl9pPr marL="38862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9pPr>
          </a:lstStyle>
          <a:p>
            <a:pPr algn="r"/>
            <a:fld id="{D92C0E1A-A130-5F4F-9A1B-B49076D2F34F}" type="slidenum">
              <a:rPr lang="en-US" sz="1800" b="0"/>
              <a:pPr algn="r"/>
              <a:t>‹#›</a:t>
            </a:fld>
            <a:endParaRPr lang="en-US" sz="1800" b="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83" r:id="rId4"/>
    <p:sldLayoutId id="2147483669" r:id="rId5"/>
    <p:sldLayoutId id="2147483670" r:id="rId6"/>
    <p:sldLayoutId id="2147483684" r:id="rId7"/>
  </p:sldLayoutIdLst>
  <p:transition/>
  <p:txStyles>
    <p:titleStyle>
      <a:lvl1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mj-lt"/>
          <a:ea typeface="ＭＳ Ｐゴシック" charset="0"/>
          <a:cs typeface="+mj-cs"/>
        </a:defRPr>
      </a:lvl1pPr>
      <a:lvl2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2pPr>
      <a:lvl3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3pPr>
      <a:lvl4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4pPr>
      <a:lvl5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5pPr>
      <a:lvl6pPr marL="457159"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6pPr>
      <a:lvl7pPr marL="914319"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7pPr>
      <a:lvl8pPr marL="1371477"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8pPr>
      <a:lvl9pPr marL="1828637"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9pPr>
    </p:titleStyle>
    <p:bodyStyle>
      <a:lvl1pPr marL="244453" indent="-244453" algn="l" defTabSz="966702" rtl="0" eaLnBrk="1" fontAlgn="base" hangingPunct="1">
        <a:lnSpc>
          <a:spcPct val="95000"/>
        </a:lnSpc>
        <a:spcBef>
          <a:spcPct val="20000"/>
        </a:spcBef>
        <a:spcAft>
          <a:spcPct val="0"/>
        </a:spcAft>
        <a:buClr>
          <a:srgbClr val="000066"/>
        </a:buClr>
        <a:buSzPct val="80000"/>
        <a:buFont typeface="Wingdings" charset="0"/>
        <a:buChar char="l"/>
        <a:defRPr sz="2400" b="1">
          <a:solidFill>
            <a:schemeClr val="tx1"/>
          </a:solidFill>
          <a:latin typeface="+mn-lt"/>
          <a:ea typeface="ＭＳ Ｐゴシック" charset="0"/>
          <a:cs typeface="+mn-cs"/>
        </a:defRPr>
      </a:lvl1pPr>
      <a:lvl2pPr marL="723835" indent="-249216" algn="l" defTabSz="966702"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2pPr>
      <a:lvl3pPr marL="1142898" indent="-231754" algn="l" defTabSz="966702"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3pPr>
      <a:lvl4pPr marL="1633393" indent="-244453" algn="l" defTabSz="966702"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4pPr>
      <a:lvl5pPr marL="2109600" indent="-231754" algn="l" defTabSz="966702" rtl="0" eaLnBrk="1" fontAlgn="base" hangingPunct="1">
        <a:lnSpc>
          <a:spcPct val="95000"/>
        </a:lnSpc>
        <a:spcBef>
          <a:spcPct val="20000"/>
        </a:spcBef>
        <a:spcAft>
          <a:spcPct val="0"/>
        </a:spcAft>
        <a:buClr>
          <a:srgbClr val="000066"/>
        </a:buClr>
        <a:buSzPct val="75000"/>
        <a:buFont typeface="Wingdings" charset="0"/>
        <a:buChar char="l"/>
        <a:defRPr sz="2000">
          <a:solidFill>
            <a:schemeClr val="tx1"/>
          </a:solidFill>
          <a:latin typeface="+mn-lt"/>
          <a:ea typeface="ＭＳ Ｐゴシック" charset="0"/>
        </a:defRPr>
      </a:lvl5pPr>
      <a:lvl6pPr marL="2566759"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6pPr>
      <a:lvl7pPr marL="3023918"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7pPr>
      <a:lvl8pPr marL="3481078"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8pPr>
      <a:lvl9pPr marL="3938237"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9pPr>
    </p:bodyStyle>
    <p:otherStyle>
      <a:defPPr>
        <a:defRPr lang="en-US"/>
      </a:defPPr>
      <a:lvl1pPr marL="0" algn="l" defTabSz="914319" rtl="0" eaLnBrk="1" latinLnBrk="0" hangingPunct="1">
        <a:defRPr sz="1800" kern="1200">
          <a:solidFill>
            <a:schemeClr val="tx1"/>
          </a:solidFill>
          <a:latin typeface="+mn-lt"/>
          <a:ea typeface="+mn-ea"/>
          <a:cs typeface="+mn-cs"/>
        </a:defRPr>
      </a:lvl1pPr>
      <a:lvl2pPr marL="457159"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7" algn="l" defTabSz="914319" rtl="0" eaLnBrk="1" latinLnBrk="0" hangingPunct="1">
        <a:defRPr sz="1800" kern="1200">
          <a:solidFill>
            <a:schemeClr val="tx1"/>
          </a:solidFill>
          <a:latin typeface="+mn-lt"/>
          <a:ea typeface="+mn-ea"/>
          <a:cs typeface="+mn-cs"/>
        </a:defRPr>
      </a:lvl4pPr>
      <a:lvl5pPr marL="1828637" algn="l" defTabSz="914319" rtl="0" eaLnBrk="1" latinLnBrk="0" hangingPunct="1">
        <a:defRPr sz="1800" kern="1200">
          <a:solidFill>
            <a:schemeClr val="tx1"/>
          </a:solidFill>
          <a:latin typeface="+mn-lt"/>
          <a:ea typeface="+mn-ea"/>
          <a:cs typeface="+mn-cs"/>
        </a:defRPr>
      </a:lvl5pPr>
      <a:lvl6pPr marL="2285796" algn="l" defTabSz="914319" rtl="0" eaLnBrk="1" latinLnBrk="0" hangingPunct="1">
        <a:defRPr sz="1800" kern="1200">
          <a:solidFill>
            <a:schemeClr val="tx1"/>
          </a:solidFill>
          <a:latin typeface="+mn-lt"/>
          <a:ea typeface="+mn-ea"/>
          <a:cs typeface="+mn-cs"/>
        </a:defRPr>
      </a:lvl6pPr>
      <a:lvl7pPr marL="2742956" algn="l" defTabSz="914319" rtl="0" eaLnBrk="1" latinLnBrk="0" hangingPunct="1">
        <a:defRPr sz="1800" kern="1200">
          <a:solidFill>
            <a:schemeClr val="tx1"/>
          </a:solidFill>
          <a:latin typeface="+mn-lt"/>
          <a:ea typeface="+mn-ea"/>
          <a:cs typeface="+mn-cs"/>
        </a:defRPr>
      </a:lvl7pPr>
      <a:lvl8pPr marL="3200114" algn="l" defTabSz="914319" rtl="0" eaLnBrk="1" latinLnBrk="0" hangingPunct="1">
        <a:defRPr sz="1800" kern="1200">
          <a:solidFill>
            <a:schemeClr val="tx1"/>
          </a:solidFill>
          <a:latin typeface="+mn-lt"/>
          <a:ea typeface="+mn-ea"/>
          <a:cs typeface="+mn-cs"/>
        </a:defRPr>
      </a:lvl8pPr>
      <a:lvl9pPr marL="3657274" algn="l" defTabSz="91431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648179" y="0"/>
            <a:ext cx="9699413" cy="1137920"/>
          </a:xfrm>
          <a:prstGeom prst="rect">
            <a:avLst/>
          </a:prstGeom>
          <a:noFill/>
          <a:ln w="9525">
            <a:noFill/>
            <a:miter lim="800000"/>
            <a:headEnd/>
            <a:tailEnd/>
          </a:ln>
        </p:spPr>
        <p:txBody>
          <a:bodyPr vert="horz" wrap="square" lIns="96661" tIns="48331" rIns="96661" bIns="48331" numCol="1" anchor="ctr"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487680" y="1395308"/>
            <a:ext cx="12029440" cy="56743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83306" algn="ctr" rtl="0" fontAlgn="base">
        <a:spcBef>
          <a:spcPct val="0"/>
        </a:spcBef>
        <a:spcAft>
          <a:spcPct val="0"/>
        </a:spcAft>
        <a:defRPr sz="3000" b="1">
          <a:solidFill>
            <a:schemeClr val="tx2"/>
          </a:solidFill>
          <a:latin typeface="Arial" charset="0"/>
        </a:defRPr>
      </a:lvl6pPr>
      <a:lvl7pPr marL="966612" algn="ctr" rtl="0" fontAlgn="base">
        <a:spcBef>
          <a:spcPct val="0"/>
        </a:spcBef>
        <a:spcAft>
          <a:spcPct val="0"/>
        </a:spcAft>
        <a:defRPr sz="3000" b="1">
          <a:solidFill>
            <a:schemeClr val="tx2"/>
          </a:solidFill>
          <a:latin typeface="Arial" charset="0"/>
        </a:defRPr>
      </a:lvl7pPr>
      <a:lvl8pPr marL="1449918" algn="ctr" rtl="0" fontAlgn="base">
        <a:spcBef>
          <a:spcPct val="0"/>
        </a:spcBef>
        <a:spcAft>
          <a:spcPct val="0"/>
        </a:spcAft>
        <a:defRPr sz="3000" b="1">
          <a:solidFill>
            <a:schemeClr val="tx2"/>
          </a:solidFill>
          <a:latin typeface="Arial" charset="0"/>
        </a:defRPr>
      </a:lvl8pPr>
      <a:lvl9pPr marL="1933224" algn="ctr" rtl="0" fontAlgn="base">
        <a:spcBef>
          <a:spcPct val="0"/>
        </a:spcBef>
        <a:spcAft>
          <a:spcPct val="0"/>
        </a:spcAft>
        <a:defRPr sz="3000" b="1">
          <a:solidFill>
            <a:schemeClr val="tx2"/>
          </a:solidFill>
          <a:latin typeface="Arial" charset="0"/>
        </a:defRPr>
      </a:lvl9pPr>
    </p:titleStyle>
    <p:bodyStyle>
      <a:lvl1pPr marL="236619" indent="-236619" algn="l" rtl="0" eaLnBrk="0" fontAlgn="base" hangingPunct="0">
        <a:spcBef>
          <a:spcPct val="20000"/>
        </a:spcBef>
        <a:spcAft>
          <a:spcPct val="0"/>
        </a:spcAft>
        <a:buChar char="•"/>
        <a:defRPr sz="2500">
          <a:solidFill>
            <a:schemeClr val="tx1"/>
          </a:solidFill>
          <a:latin typeface="+mn-lt"/>
          <a:ea typeface="+mn-ea"/>
          <a:cs typeface="+mn-cs"/>
        </a:defRPr>
      </a:lvl1pPr>
      <a:lvl2pPr marL="597420" indent="-239975" algn="l" rtl="0" eaLnBrk="0" fontAlgn="base" hangingPunct="0">
        <a:spcBef>
          <a:spcPct val="20000"/>
        </a:spcBef>
        <a:spcAft>
          <a:spcPct val="0"/>
        </a:spcAft>
        <a:buChar char="•"/>
        <a:defRPr sz="2100">
          <a:solidFill>
            <a:schemeClr val="tx1"/>
          </a:solidFill>
          <a:latin typeface="+mn-lt"/>
        </a:defRPr>
      </a:lvl2pPr>
      <a:lvl3pPr marL="959900" indent="-241653" algn="l" rtl="0" eaLnBrk="0" fontAlgn="base" hangingPunct="0">
        <a:spcBef>
          <a:spcPct val="20000"/>
        </a:spcBef>
        <a:spcAft>
          <a:spcPct val="0"/>
        </a:spcAft>
        <a:buChar char="•"/>
        <a:defRPr>
          <a:solidFill>
            <a:schemeClr val="tx1"/>
          </a:solidFill>
          <a:latin typeface="+mn-lt"/>
        </a:defRPr>
      </a:lvl3pPr>
      <a:lvl4pPr marL="1322379" indent="-241653" algn="l" rtl="0" eaLnBrk="0" fontAlgn="base" hangingPunct="0">
        <a:spcBef>
          <a:spcPct val="20000"/>
        </a:spcBef>
        <a:spcAft>
          <a:spcPct val="0"/>
        </a:spcAft>
        <a:buChar char="•"/>
        <a:defRPr sz="1700">
          <a:solidFill>
            <a:schemeClr val="tx1"/>
          </a:solidFill>
          <a:latin typeface="+mn-lt"/>
        </a:defRPr>
      </a:lvl4pPr>
      <a:lvl5pPr marL="1684859" indent="-241653" algn="l" rtl="0" eaLnBrk="0" fontAlgn="base" hangingPunct="0">
        <a:spcBef>
          <a:spcPct val="20000"/>
        </a:spcBef>
        <a:spcAft>
          <a:spcPct val="0"/>
        </a:spcAft>
        <a:buChar char="•"/>
        <a:defRPr sz="1700">
          <a:solidFill>
            <a:schemeClr val="tx1"/>
          </a:solidFill>
          <a:latin typeface="+mn-lt"/>
        </a:defRPr>
      </a:lvl5pPr>
      <a:lvl6pPr marL="2168165" indent="-241653" algn="l" rtl="0" fontAlgn="base">
        <a:spcBef>
          <a:spcPct val="20000"/>
        </a:spcBef>
        <a:spcAft>
          <a:spcPct val="0"/>
        </a:spcAft>
        <a:buChar char="•"/>
        <a:defRPr sz="1700">
          <a:solidFill>
            <a:schemeClr val="tx1"/>
          </a:solidFill>
          <a:latin typeface="+mn-lt"/>
        </a:defRPr>
      </a:lvl6pPr>
      <a:lvl7pPr marL="2651471" indent="-241653" algn="l" rtl="0" fontAlgn="base">
        <a:spcBef>
          <a:spcPct val="20000"/>
        </a:spcBef>
        <a:spcAft>
          <a:spcPct val="0"/>
        </a:spcAft>
        <a:buChar char="•"/>
        <a:defRPr sz="1700">
          <a:solidFill>
            <a:schemeClr val="tx1"/>
          </a:solidFill>
          <a:latin typeface="+mn-lt"/>
        </a:defRPr>
      </a:lvl7pPr>
      <a:lvl8pPr marL="3134777" indent="-241653" algn="l" rtl="0" fontAlgn="base">
        <a:spcBef>
          <a:spcPct val="20000"/>
        </a:spcBef>
        <a:spcAft>
          <a:spcPct val="0"/>
        </a:spcAft>
        <a:buChar char="•"/>
        <a:defRPr sz="1700">
          <a:solidFill>
            <a:schemeClr val="tx1"/>
          </a:solidFill>
          <a:latin typeface="+mn-lt"/>
        </a:defRPr>
      </a:lvl8pPr>
      <a:lvl9pPr marL="3618083" indent="-241653" algn="l" rtl="0" fontAlgn="base">
        <a:spcBef>
          <a:spcPct val="20000"/>
        </a:spcBef>
        <a:spcAft>
          <a:spcPct val="0"/>
        </a:spcAft>
        <a:buChar char="•"/>
        <a:defRPr sz="1700">
          <a:solidFill>
            <a:schemeClr val="tx1"/>
          </a:solidFill>
          <a:latin typeface="+mn-lt"/>
        </a:defRPr>
      </a:lvl9pPr>
    </p:bodyStyle>
    <p:otherStyle>
      <a:defPPr>
        <a:defRPr lang="en-US"/>
      </a:defPPr>
      <a:lvl1pPr marL="0" algn="l" defTabSz="966612" rtl="0" eaLnBrk="1" latinLnBrk="0" hangingPunct="1">
        <a:defRPr sz="1900" kern="1200">
          <a:solidFill>
            <a:schemeClr val="tx1"/>
          </a:solidFill>
          <a:latin typeface="+mn-lt"/>
          <a:ea typeface="+mn-ea"/>
          <a:cs typeface="+mn-cs"/>
        </a:defRPr>
      </a:lvl1pPr>
      <a:lvl2pPr marL="483306" algn="l" defTabSz="966612" rtl="0" eaLnBrk="1" latinLnBrk="0" hangingPunct="1">
        <a:defRPr sz="1900" kern="1200">
          <a:solidFill>
            <a:schemeClr val="tx1"/>
          </a:solidFill>
          <a:latin typeface="+mn-lt"/>
          <a:ea typeface="+mn-ea"/>
          <a:cs typeface="+mn-cs"/>
        </a:defRPr>
      </a:lvl2pPr>
      <a:lvl3pPr marL="966612" algn="l" defTabSz="966612" rtl="0" eaLnBrk="1" latinLnBrk="0" hangingPunct="1">
        <a:defRPr sz="1900" kern="1200">
          <a:solidFill>
            <a:schemeClr val="tx1"/>
          </a:solidFill>
          <a:latin typeface="+mn-lt"/>
          <a:ea typeface="+mn-ea"/>
          <a:cs typeface="+mn-cs"/>
        </a:defRPr>
      </a:lvl3pPr>
      <a:lvl4pPr marL="1449918" algn="l" defTabSz="966612" rtl="0" eaLnBrk="1" latinLnBrk="0" hangingPunct="1">
        <a:defRPr sz="1900" kern="1200">
          <a:solidFill>
            <a:schemeClr val="tx1"/>
          </a:solidFill>
          <a:latin typeface="+mn-lt"/>
          <a:ea typeface="+mn-ea"/>
          <a:cs typeface="+mn-cs"/>
        </a:defRPr>
      </a:lvl4pPr>
      <a:lvl5pPr marL="1933224" algn="l" defTabSz="966612" rtl="0" eaLnBrk="1" latinLnBrk="0" hangingPunct="1">
        <a:defRPr sz="1900" kern="1200">
          <a:solidFill>
            <a:schemeClr val="tx1"/>
          </a:solidFill>
          <a:latin typeface="+mn-lt"/>
          <a:ea typeface="+mn-ea"/>
          <a:cs typeface="+mn-cs"/>
        </a:defRPr>
      </a:lvl5pPr>
      <a:lvl6pPr marL="2416531" algn="l" defTabSz="966612" rtl="0" eaLnBrk="1" latinLnBrk="0" hangingPunct="1">
        <a:defRPr sz="1900" kern="1200">
          <a:solidFill>
            <a:schemeClr val="tx1"/>
          </a:solidFill>
          <a:latin typeface="+mn-lt"/>
          <a:ea typeface="+mn-ea"/>
          <a:cs typeface="+mn-cs"/>
        </a:defRPr>
      </a:lvl6pPr>
      <a:lvl7pPr marL="2899837" algn="l" defTabSz="966612" rtl="0" eaLnBrk="1" latinLnBrk="0" hangingPunct="1">
        <a:defRPr sz="1900" kern="1200">
          <a:solidFill>
            <a:schemeClr val="tx1"/>
          </a:solidFill>
          <a:latin typeface="+mn-lt"/>
          <a:ea typeface="+mn-ea"/>
          <a:cs typeface="+mn-cs"/>
        </a:defRPr>
      </a:lvl7pPr>
      <a:lvl8pPr marL="3383143" algn="l" defTabSz="966612" rtl="0" eaLnBrk="1" latinLnBrk="0" hangingPunct="1">
        <a:defRPr sz="1900" kern="1200">
          <a:solidFill>
            <a:schemeClr val="tx1"/>
          </a:solidFill>
          <a:latin typeface="+mn-lt"/>
          <a:ea typeface="+mn-ea"/>
          <a:cs typeface="+mn-cs"/>
        </a:defRPr>
      </a:lvl8pPr>
      <a:lvl9pPr marL="3866449" algn="l" defTabSz="96661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tena-sda.org/" TargetMode="External"/><Relationship Id="rId2" Type="http://schemas.openxmlformats.org/officeDocument/2006/relationships/hyperlink" Target="mailto:feedback@tena-sda.org" TargetMode="External"/><Relationship Id="rId1" Type="http://schemas.openxmlformats.org/officeDocument/2006/relationships/slideLayout" Target="../slideLayouts/slideLayout2.xml"/><Relationship Id="rId5" Type="http://schemas.openxmlformats.org/officeDocument/2006/relationships/hyperlink" Target="http://www.jmetc.org/" TargetMode="External"/><Relationship Id="rId4" Type="http://schemas.openxmlformats.org/officeDocument/2006/relationships/hyperlink" Target="https://www.trmc.osd.mi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1415" name="Rectangle 7"/>
          <p:cNvSpPr>
            <a:spLocks noGrp="1" noChangeArrowheads="1"/>
          </p:cNvSpPr>
          <p:nvPr>
            <p:ph type="subTitle" idx="1"/>
          </p:nvPr>
        </p:nvSpPr>
        <p:spPr>
          <a:xfrm>
            <a:off x="3289302" y="3515632"/>
            <a:ext cx="6721475" cy="1195388"/>
          </a:xfrm>
        </p:spPr>
        <p:txBody>
          <a:bodyPr/>
          <a:lstStyle/>
          <a:p>
            <a:r>
              <a:rPr lang="en-US" sz="2700" dirty="0"/>
              <a:t>Dr. Edward T. Powell</a:t>
            </a:r>
          </a:p>
          <a:p>
            <a:r>
              <a:rPr lang="en-US" sz="2700" dirty="0"/>
              <a:t>Test Resource Management Center</a:t>
            </a:r>
          </a:p>
        </p:txBody>
      </p:sp>
      <p:pic>
        <p:nvPicPr>
          <p:cNvPr id="15" name="Picture 9" descr="fi2010tenapub copy"/>
          <p:cNvPicPr>
            <a:picLocks noChangeAspect="1" noChangeArrowheads="1"/>
          </p:cNvPicPr>
          <p:nvPr/>
        </p:nvPicPr>
        <p:blipFill>
          <a:blip r:embed="rId2" cstate="print"/>
          <a:srcRect/>
          <a:stretch>
            <a:fillRect/>
          </a:stretch>
        </p:blipFill>
        <p:spPr bwMode="auto">
          <a:xfrm>
            <a:off x="5382542" y="4746225"/>
            <a:ext cx="2471964" cy="2213074"/>
          </a:xfrm>
          <a:prstGeom prst="rect">
            <a:avLst/>
          </a:prstGeom>
          <a:noFill/>
        </p:spPr>
      </p:pic>
      <p:sp>
        <p:nvSpPr>
          <p:cNvPr id="1041410" name="Rectangle 2"/>
          <p:cNvSpPr>
            <a:spLocks noGrp="1" noChangeArrowheads="1"/>
          </p:cNvSpPr>
          <p:nvPr>
            <p:ph type="ctrTitle"/>
          </p:nvPr>
        </p:nvSpPr>
        <p:spPr>
          <a:xfrm>
            <a:off x="2459506" y="1234989"/>
            <a:ext cx="8267233" cy="2217364"/>
          </a:xfrm>
        </p:spPr>
        <p:txBody>
          <a:bodyPr/>
          <a:lstStyle/>
          <a:p>
            <a:r>
              <a:rPr lang="en-US" b="1" dirty="0"/>
              <a:t>TENA</a:t>
            </a:r>
            <a:r>
              <a:rPr lang="en-US" dirty="0"/>
              <a:t>:</a:t>
            </a:r>
            <a:br>
              <a:rPr lang="en-US" dirty="0"/>
            </a:br>
            <a:r>
              <a:rPr lang="en-US" sz="2800" b="1" dirty="0"/>
              <a:t>The Test and Training Enabling Architecture</a:t>
            </a:r>
            <a:endParaRPr lang="en-US" sz="2700" dirty="0"/>
          </a:p>
        </p:txBody>
      </p:sp>
      <p:sp>
        <p:nvSpPr>
          <p:cNvPr id="11" name="Rectangle 6"/>
          <p:cNvSpPr>
            <a:spLocks noChangeArrowheads="1"/>
          </p:cNvSpPr>
          <p:nvPr/>
        </p:nvSpPr>
        <p:spPr bwMode="gray">
          <a:xfrm>
            <a:off x="900963" y="3540767"/>
            <a:ext cx="11701740" cy="33338"/>
          </a:xfrm>
          <a:prstGeom prst="rect">
            <a:avLst/>
          </a:prstGeom>
          <a:solidFill>
            <a:srgbClr val="6699FF"/>
          </a:solidFill>
          <a:ln w="9525">
            <a:noFill/>
            <a:miter lim="800000"/>
            <a:headEnd/>
            <a:tailEnd/>
          </a:ln>
          <a:effectLst/>
        </p:spPr>
        <p:txBody>
          <a:bodyPr wrap="none" lIns="134832" tIns="67417" rIns="134832" bIns="67417" anchor="ctr"/>
          <a:lstStyle/>
          <a:p>
            <a:pPr defTabSz="966702">
              <a:lnSpc>
                <a:spcPct val="100000"/>
              </a:lnSpc>
              <a:spcBef>
                <a:spcPct val="0"/>
              </a:spcBef>
              <a:defRPr/>
            </a:pPr>
            <a:endParaRPr kumimoji="1" lang="en-US" altLang="en-US" sz="2500" b="0">
              <a:solidFill>
                <a:schemeClr val="tx1"/>
              </a:solidFill>
              <a:latin typeface="Tahoma" pitchFamily="34" charset="0"/>
              <a:ea typeface="+mn-ea"/>
            </a:endParaRPr>
          </a:p>
        </p:txBody>
      </p:sp>
      <p:pic>
        <p:nvPicPr>
          <p:cNvPr id="9" name="Picture 22" descr="TRMC DOD - with transp-backgroun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025776" y="2717443"/>
            <a:ext cx="1679987" cy="167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6">
            <a:extLst>
              <a:ext uri="{FF2B5EF4-FFF2-40B4-BE49-F238E27FC236}">
                <a16:creationId xmlns:a16="http://schemas.microsoft.com/office/drawing/2014/main" id="{65D4FC71-F9A4-154E-A5C9-089B734173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9151" y="2717443"/>
            <a:ext cx="1679987" cy="1679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17" name="Group 16">
            <a:extLst>
              <a:ext uri="{FF2B5EF4-FFF2-40B4-BE49-F238E27FC236}">
                <a16:creationId xmlns:a16="http://schemas.microsoft.com/office/drawing/2014/main" id="{5343DC33-B50F-2D47-8000-1C57FBDC95A3}"/>
              </a:ext>
            </a:extLst>
          </p:cNvPr>
          <p:cNvGrpSpPr/>
          <p:nvPr/>
        </p:nvGrpSpPr>
        <p:grpSpPr>
          <a:xfrm>
            <a:off x="1205973" y="6938957"/>
            <a:ext cx="1338900" cy="276999"/>
            <a:chOff x="2207996" y="6472185"/>
            <a:chExt cx="1338900" cy="276999"/>
          </a:xfrm>
        </p:grpSpPr>
        <p:pic>
          <p:nvPicPr>
            <p:cNvPr id="18" name="Picture 17" descr="YouTube_icon_block.png">
              <a:extLst>
                <a:ext uri="{FF2B5EF4-FFF2-40B4-BE49-F238E27FC236}">
                  <a16:creationId xmlns:a16="http://schemas.microsoft.com/office/drawing/2014/main" id="{5DE04C44-6798-F340-84BB-D15C735C54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07996" y="6485179"/>
              <a:ext cx="334590" cy="250942"/>
            </a:xfrm>
            <a:prstGeom prst="rect">
              <a:avLst/>
            </a:prstGeom>
          </p:spPr>
        </p:pic>
        <p:sp>
          <p:nvSpPr>
            <p:cNvPr id="19" name="Rectangle 18">
              <a:extLst>
                <a:ext uri="{FF2B5EF4-FFF2-40B4-BE49-F238E27FC236}">
                  <a16:creationId xmlns:a16="http://schemas.microsoft.com/office/drawing/2014/main" id="{3BB843FB-0DDE-4343-A511-18CB86BCA073}"/>
                </a:ext>
              </a:extLst>
            </p:cNvPr>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6" name="Picture 25" descr="Text, logo&#10;&#10;Description automatically generated">
            <a:extLst>
              <a:ext uri="{FF2B5EF4-FFF2-40B4-BE49-F238E27FC236}">
                <a16:creationId xmlns:a16="http://schemas.microsoft.com/office/drawing/2014/main" id="{2025059F-339E-992D-A9A7-10A053E968C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63052" y="6858305"/>
            <a:ext cx="1094689" cy="438303"/>
          </a:xfrm>
          <a:prstGeom prst="rect">
            <a:avLst/>
          </a:prstGeom>
        </p:spPr>
      </p:pic>
      <p:pic>
        <p:nvPicPr>
          <p:cNvPr id="5" name="Picture 4">
            <a:extLst>
              <a:ext uri="{FF2B5EF4-FFF2-40B4-BE49-F238E27FC236}">
                <a16:creationId xmlns:a16="http://schemas.microsoft.com/office/drawing/2014/main" id="{D83CB29C-1A16-7CBA-B341-F16B0DC7123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0" y="0"/>
            <a:ext cx="13004800" cy="1474539"/>
          </a:xfrm>
          <a:prstGeom prst="rect">
            <a:avLst/>
          </a:prstGeom>
        </p:spPr>
      </p:pic>
      <p:sp>
        <p:nvSpPr>
          <p:cNvPr id="6" name="Rectangle 5">
            <a:extLst>
              <a:ext uri="{FF2B5EF4-FFF2-40B4-BE49-F238E27FC236}">
                <a16:creationId xmlns:a16="http://schemas.microsoft.com/office/drawing/2014/main" id="{7AF00952-AE73-E352-DEF7-208B8C2DA9C8}"/>
              </a:ext>
            </a:extLst>
          </p:cNvPr>
          <p:cNvSpPr/>
          <p:nvPr/>
        </p:nvSpPr>
        <p:spPr>
          <a:xfrm>
            <a:off x="259930" y="6938957"/>
            <a:ext cx="837089" cy="276999"/>
          </a:xfrm>
          <a:prstGeom prst="rect">
            <a:avLst/>
          </a:prstGeom>
        </p:spPr>
        <p:txBody>
          <a:bodyPr wrap="none">
            <a:spAutoFit/>
          </a:bodyPr>
          <a:lstStyle/>
          <a:p>
            <a:r>
              <a:rPr lang="en-US" sz="1200" b="1" dirty="0">
                <a:latin typeface="Arial"/>
                <a:cs typeface="Arial"/>
              </a:rPr>
              <a:t>@IITSEC</a:t>
            </a:r>
          </a:p>
        </p:txBody>
      </p:sp>
      <p:pic>
        <p:nvPicPr>
          <p:cNvPr id="8" name="Picture 7">
            <a:extLst>
              <a:ext uri="{FF2B5EF4-FFF2-40B4-BE49-F238E27FC236}">
                <a16:creationId xmlns:a16="http://schemas.microsoft.com/office/drawing/2014/main" id="{2CF07844-FA77-F945-01BF-3E17E7FFF06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52757" y="6948549"/>
            <a:ext cx="257814" cy="257814"/>
          </a:xfrm>
          <a:prstGeom prst="rect">
            <a:avLst/>
          </a:prstGeom>
        </p:spPr>
      </p:pic>
      <p:pic>
        <p:nvPicPr>
          <p:cNvPr id="10" name="Picture 9">
            <a:extLst>
              <a:ext uri="{FF2B5EF4-FFF2-40B4-BE49-F238E27FC236}">
                <a16:creationId xmlns:a16="http://schemas.microsoft.com/office/drawing/2014/main" id="{F6F43B93-118A-B304-A193-78FA45128FB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2380" t="14145" r="22571" b="14339"/>
          <a:stretch/>
        </p:blipFill>
        <p:spPr>
          <a:xfrm>
            <a:off x="12439856" y="6839712"/>
            <a:ext cx="473689" cy="475488"/>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18" name="Rectangle 2"/>
          <p:cNvSpPr>
            <a:spLocks noGrp="1" noChangeArrowheads="1"/>
          </p:cNvSpPr>
          <p:nvPr>
            <p:ph type="title"/>
          </p:nvPr>
        </p:nvSpPr>
        <p:spPr/>
        <p:txBody>
          <a:bodyPr/>
          <a:lstStyle/>
          <a:p>
            <a:r>
              <a:rPr lang="en-US"/>
              <a:t>TENA is an Open Architecture</a:t>
            </a:r>
          </a:p>
        </p:txBody>
      </p:sp>
      <p:sp>
        <p:nvSpPr>
          <p:cNvPr id="1417219" name="Rectangle 3"/>
          <p:cNvSpPr>
            <a:spLocks noGrp="1" noChangeArrowheads="1"/>
          </p:cNvSpPr>
          <p:nvPr>
            <p:ph idx="1"/>
          </p:nvPr>
        </p:nvSpPr>
        <p:spPr/>
        <p:txBody>
          <a:bodyPr/>
          <a:lstStyle/>
          <a:p>
            <a:r>
              <a:rPr lang="en-US" sz="2000" dirty="0"/>
              <a:t>The Software Engineering Institute defines an Open System as </a:t>
            </a:r>
            <a:r>
              <a:rPr lang="ja-JP" altLang="en-US" sz="2000" dirty="0">
                <a:latin typeface="Arial"/>
              </a:rPr>
              <a:t>“</a:t>
            </a:r>
            <a:r>
              <a:rPr lang="en-US" sz="2000" dirty="0">
                <a:solidFill>
                  <a:srgbClr val="000090"/>
                </a:solidFill>
              </a:rPr>
              <a:t>a collection of interacting software, hardware, and human components designed to satisfy stated needs with interface specifications of its components that are fully defined, available to the public, maintained according to group consensus, in which the implementations of the components conform to the interface specifications</a:t>
            </a:r>
            <a:r>
              <a:rPr lang="en-US" sz="2000" dirty="0">
                <a:solidFill>
                  <a:srgbClr val="000000"/>
                </a:solidFill>
              </a:rPr>
              <a:t>.</a:t>
            </a:r>
            <a:r>
              <a:rPr lang="ja-JP" altLang="en-US" sz="2000" dirty="0">
                <a:latin typeface="Arial"/>
              </a:rPr>
              <a:t>”</a:t>
            </a:r>
            <a:endParaRPr lang="en-US" sz="2000" dirty="0">
              <a:solidFill>
                <a:srgbClr val="0033CC"/>
              </a:solidFill>
            </a:endParaRPr>
          </a:p>
          <a:p>
            <a:r>
              <a:rPr lang="en-US" sz="2000" dirty="0"/>
              <a:t>TENA is maintained according to a consensus of its users assembled as the JMETC Technical Exchange (JTEX) TENA Configuration Control Board (CCB)</a:t>
            </a:r>
          </a:p>
          <a:p>
            <a:r>
              <a:rPr lang="en-US" sz="2000" dirty="0"/>
              <a:t>TENA exists and is being used to support real events</a:t>
            </a:r>
          </a:p>
          <a:p>
            <a:pPr lvl="1"/>
            <a:r>
              <a:rPr lang="en-US" sz="1800" dirty="0"/>
              <a:t>Government owned, no proprietary software	</a:t>
            </a:r>
          </a:p>
          <a:p>
            <a:r>
              <a:rPr lang="en-US" sz="2000" dirty="0"/>
              <a:t>TENA is freely releasable (Distribution A) to non-US entities</a:t>
            </a:r>
          </a:p>
          <a:p>
            <a:pPr lvl="1"/>
            <a:r>
              <a:rPr lang="en-US" sz="1800" dirty="0"/>
              <a:t>We have many non-US users in Britain, France, Sweden, Denmark, etc.</a:t>
            </a:r>
          </a:p>
          <a:p>
            <a:r>
              <a:rPr lang="en-US" sz="2000" dirty="0"/>
              <a:t>There are no plans for standardizing TENA in the same way as DIS and HLA have been standardized  using the IEEE</a:t>
            </a:r>
          </a:p>
          <a:p>
            <a:pPr lvl="1"/>
            <a:r>
              <a:rPr lang="en-US" sz="1800" dirty="0"/>
              <a:t>TENA</a:t>
            </a:r>
            <a:r>
              <a:rPr lang="en-US" sz="1800" dirty="0">
                <a:latin typeface="Arial"/>
              </a:rPr>
              <a:t>’</a:t>
            </a:r>
            <a:r>
              <a:rPr lang="en-US" sz="1800" dirty="0"/>
              <a:t>s business model is not the same as the DIS and HLA business models</a:t>
            </a:r>
          </a:p>
          <a:p>
            <a:pPr lvl="1"/>
            <a:r>
              <a:rPr lang="en-US" sz="1800" dirty="0"/>
              <a:t>A single middleware implementation and a single object model compiler are required to ensure interoperability</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5C70BE-AE0F-9A42-B5EF-CE62739C2AAD}"/>
              </a:ext>
            </a:extLst>
          </p:cNvPr>
          <p:cNvSpPr>
            <a:spLocks noGrp="1"/>
          </p:cNvSpPr>
          <p:nvPr>
            <p:ph type="title"/>
          </p:nvPr>
        </p:nvSpPr>
        <p:spPr/>
        <p:txBody>
          <a:bodyPr/>
          <a:lstStyle/>
          <a:p>
            <a:r>
              <a:rPr lang="en-US" dirty="0"/>
              <a:t>TENA in Training - JPARC</a:t>
            </a:r>
          </a:p>
        </p:txBody>
      </p:sp>
      <p:pic>
        <p:nvPicPr>
          <p:cNvPr id="8" name="Picture 7">
            <a:extLst>
              <a:ext uri="{FF2B5EF4-FFF2-40B4-BE49-F238E27FC236}">
                <a16:creationId xmlns:a16="http://schemas.microsoft.com/office/drawing/2014/main" id="{A5DE2CF9-38D7-1A48-A653-17E2CC29581D}"/>
              </a:ext>
            </a:extLst>
          </p:cNvPr>
          <p:cNvPicPr>
            <a:picLocks noChangeAspect="1"/>
          </p:cNvPicPr>
          <p:nvPr/>
        </p:nvPicPr>
        <p:blipFill>
          <a:blip r:embed="rId2"/>
          <a:stretch>
            <a:fillRect/>
          </a:stretch>
        </p:blipFill>
        <p:spPr>
          <a:xfrm>
            <a:off x="66502" y="1047403"/>
            <a:ext cx="12705163" cy="6267797"/>
          </a:xfrm>
          <a:prstGeom prst="rect">
            <a:avLst/>
          </a:prstGeom>
        </p:spPr>
      </p:pic>
    </p:spTree>
    <p:extLst>
      <p:ext uri="{BB962C8B-B14F-4D97-AF65-F5344CB8AC3E}">
        <p14:creationId xmlns:p14="http://schemas.microsoft.com/office/powerpoint/2010/main" val="208073842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p:cNvSpPr>
            <a:spLocks noGrp="1" noChangeArrowheads="1"/>
          </p:cNvSpPr>
          <p:nvPr>
            <p:ph type="ctrTitle"/>
          </p:nvPr>
        </p:nvSpPr>
        <p:spPr>
          <a:xfrm>
            <a:off x="786384" y="2067797"/>
            <a:ext cx="11716512" cy="2417763"/>
          </a:xfrm>
        </p:spPr>
        <p:txBody>
          <a:bodyPr/>
          <a:lstStyle/>
          <a:p>
            <a:r>
              <a:rPr lang="en-US" dirty="0"/>
              <a:t>Test and Training Enabling Architecture (TENA)</a:t>
            </a:r>
            <a:br>
              <a:rPr lang="en-US" dirty="0"/>
            </a:br>
            <a:br>
              <a:rPr lang="en-US" dirty="0"/>
            </a:br>
            <a:r>
              <a:rPr lang="en-US" dirty="0"/>
              <a:t>in Detail</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Architectural Tenets</a:t>
            </a:r>
            <a:br>
              <a:rPr lang="en-US" dirty="0"/>
            </a:br>
            <a:r>
              <a:rPr lang="en-US" dirty="0"/>
              <a:t>of TENA</a:t>
            </a:r>
          </a:p>
        </p:txBody>
      </p:sp>
      <p:sp>
        <p:nvSpPr>
          <p:cNvPr id="3" name="Content Placeholder 2"/>
          <p:cNvSpPr>
            <a:spLocks noGrp="1"/>
          </p:cNvSpPr>
          <p:nvPr>
            <p:ph idx="1"/>
          </p:nvPr>
        </p:nvSpPr>
        <p:spPr/>
        <p:txBody>
          <a:bodyPr>
            <a:normAutofit/>
          </a:bodyPr>
          <a:lstStyle/>
          <a:p>
            <a:r>
              <a:rPr lang="en-US" sz="2000" dirty="0"/>
              <a:t>Promote Computer Enforceable System Interfaces</a:t>
            </a:r>
          </a:p>
          <a:p>
            <a:r>
              <a:rPr lang="en-US" sz="2000" dirty="0"/>
              <a:t>Use Auto-Code Generation to Raise the Abstraction Level</a:t>
            </a:r>
          </a:p>
          <a:p>
            <a:r>
              <a:rPr lang="en-US" sz="2000" dirty="0"/>
              <a:t>Let Computer Detect Interoperability Errors as Early as Possible</a:t>
            </a:r>
          </a:p>
          <a:p>
            <a:r>
              <a:rPr lang="en-US" sz="2000" dirty="0"/>
              <a:t>Design the Middleware to Make it Hard to Use Wrong</a:t>
            </a:r>
          </a:p>
          <a:p>
            <a:r>
              <a:rPr lang="en-US" sz="2000" dirty="0"/>
              <a:t>Anticipate Better Techniques and Technologies</a:t>
            </a:r>
          </a:p>
          <a:p>
            <a:r>
              <a:rPr lang="en-US" sz="2000" dirty="0"/>
              <a:t>Emphasize Live-Virtual-Constructive Interoperability</a:t>
            </a:r>
          </a:p>
        </p:txBody>
      </p:sp>
    </p:spTree>
    <p:extLst>
      <p:ext uri="{BB962C8B-B14F-4D97-AF65-F5344CB8AC3E}">
        <p14:creationId xmlns:p14="http://schemas.microsoft.com/office/powerpoint/2010/main" val="3467484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277" name="Rectangle 173"/>
          <p:cNvSpPr>
            <a:spLocks noGrp="1" noChangeArrowheads="1"/>
          </p:cNvSpPr>
          <p:nvPr>
            <p:ph type="title"/>
          </p:nvPr>
        </p:nvSpPr>
        <p:spPr/>
        <p:txBody>
          <a:bodyPr/>
          <a:lstStyle/>
          <a:p>
            <a:r>
              <a:rPr lang="en-US" dirty="0"/>
              <a:t>TENA Architecture Overview</a:t>
            </a:r>
            <a:br>
              <a:rPr lang="en-US" dirty="0"/>
            </a:br>
            <a:endParaRPr lang="en-US" dirty="0"/>
          </a:p>
        </p:txBody>
      </p:sp>
      <p:sp>
        <p:nvSpPr>
          <p:cNvPr id="2" name="Rectangle 1">
            <a:extLst>
              <a:ext uri="{FF2B5EF4-FFF2-40B4-BE49-F238E27FC236}">
                <a16:creationId xmlns:a16="http://schemas.microsoft.com/office/drawing/2014/main" id="{E10BEEFC-81DA-704C-AA11-4B9033A1A96B}"/>
              </a:ext>
            </a:extLst>
          </p:cNvPr>
          <p:cNvSpPr/>
          <p:nvPr/>
        </p:nvSpPr>
        <p:spPr bwMode="auto">
          <a:xfrm>
            <a:off x="1571105" y="1260477"/>
            <a:ext cx="9376757" cy="235814"/>
          </a:xfrm>
          <a:prstGeom prst="rect">
            <a:avLst/>
          </a:prstGeom>
          <a:solidFill>
            <a:schemeClr val="bg1"/>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endParaRPr kumimoji="0" lang="en-US" sz="2400" b="1" i="0" u="none" strike="noStrike" cap="none" normalizeH="0" baseline="0" dirty="0">
              <a:ln>
                <a:noFill/>
              </a:ln>
              <a:solidFill>
                <a:srgbClr val="0066FF"/>
              </a:solidFill>
              <a:effectLst/>
              <a:latin typeface="Arial" charset="0"/>
            </a:endParaRPr>
          </a:p>
        </p:txBody>
      </p:sp>
      <p:pic>
        <p:nvPicPr>
          <p:cNvPr id="1199298" name="Picture 1199297">
            <a:extLst>
              <a:ext uri="{FF2B5EF4-FFF2-40B4-BE49-F238E27FC236}">
                <a16:creationId xmlns:a16="http://schemas.microsoft.com/office/drawing/2014/main" id="{ADDE35F9-C642-A1D8-D1C4-A715B542A3FE}"/>
              </a:ext>
            </a:extLst>
          </p:cNvPr>
          <p:cNvPicPr>
            <a:picLocks noChangeAspect="1"/>
          </p:cNvPicPr>
          <p:nvPr/>
        </p:nvPicPr>
        <p:blipFill>
          <a:blip r:embed="rId2"/>
          <a:stretch>
            <a:fillRect/>
          </a:stretch>
        </p:blipFill>
        <p:spPr>
          <a:xfrm>
            <a:off x="1786672" y="723107"/>
            <a:ext cx="9290205" cy="6692615"/>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 name="Group 199">
            <a:extLst>
              <a:ext uri="{FF2B5EF4-FFF2-40B4-BE49-F238E27FC236}">
                <a16:creationId xmlns:a16="http://schemas.microsoft.com/office/drawing/2014/main" id="{B568C290-552F-6F49-AC15-6B46617D2F2B}"/>
              </a:ext>
            </a:extLst>
          </p:cNvPr>
          <p:cNvGrpSpPr/>
          <p:nvPr/>
        </p:nvGrpSpPr>
        <p:grpSpPr>
          <a:xfrm>
            <a:off x="7474495" y="5301256"/>
            <a:ext cx="1933357" cy="1203960"/>
            <a:chOff x="4495800" y="5684520"/>
            <a:chExt cx="1933357" cy="1203960"/>
          </a:xfrm>
        </p:grpSpPr>
        <p:sp>
          <p:nvSpPr>
            <p:cNvPr id="131" name="7-Point Star 130">
              <a:extLst>
                <a:ext uri="{FF2B5EF4-FFF2-40B4-BE49-F238E27FC236}">
                  <a16:creationId xmlns:a16="http://schemas.microsoft.com/office/drawing/2014/main" id="{52DD1ACC-281E-E543-99E1-EC4CDC5AA42C}"/>
                </a:ext>
              </a:extLst>
            </p:cNvPr>
            <p:cNvSpPr>
              <a:spLocks noChangeAspect="1"/>
            </p:cNvSpPr>
            <p:nvPr/>
          </p:nvSpPr>
          <p:spPr>
            <a:xfrm>
              <a:off x="5943600" y="568452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sp>
          <p:nvSpPr>
            <p:cNvPr id="132" name="7-Point Star 131">
              <a:extLst>
                <a:ext uri="{FF2B5EF4-FFF2-40B4-BE49-F238E27FC236}">
                  <a16:creationId xmlns:a16="http://schemas.microsoft.com/office/drawing/2014/main" id="{ED1BDDDE-F525-5F4A-9543-6716C73CDE83}"/>
                </a:ext>
              </a:extLst>
            </p:cNvPr>
            <p:cNvSpPr>
              <a:spLocks noChangeAspect="1"/>
            </p:cNvSpPr>
            <p:nvPr/>
          </p:nvSpPr>
          <p:spPr>
            <a:xfrm>
              <a:off x="6248400" y="614172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sp>
          <p:nvSpPr>
            <p:cNvPr id="133" name="7-Point Star 132">
              <a:extLst>
                <a:ext uri="{FF2B5EF4-FFF2-40B4-BE49-F238E27FC236}">
                  <a16:creationId xmlns:a16="http://schemas.microsoft.com/office/drawing/2014/main" id="{C36A1ABD-F79C-E949-8D94-83E429D5DE3A}"/>
                </a:ext>
              </a:extLst>
            </p:cNvPr>
            <p:cNvSpPr>
              <a:spLocks noChangeAspect="1"/>
            </p:cNvSpPr>
            <p:nvPr/>
          </p:nvSpPr>
          <p:spPr>
            <a:xfrm>
              <a:off x="5105400" y="670560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sp>
          <p:nvSpPr>
            <p:cNvPr id="134" name="7-Point Star 133">
              <a:extLst>
                <a:ext uri="{FF2B5EF4-FFF2-40B4-BE49-F238E27FC236}">
                  <a16:creationId xmlns:a16="http://schemas.microsoft.com/office/drawing/2014/main" id="{EED9D44D-4112-F349-887D-9BF907E273CD}"/>
                </a:ext>
              </a:extLst>
            </p:cNvPr>
            <p:cNvSpPr>
              <a:spLocks noChangeAspect="1"/>
            </p:cNvSpPr>
            <p:nvPr/>
          </p:nvSpPr>
          <p:spPr>
            <a:xfrm>
              <a:off x="4495800" y="571500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grpSp>
      <p:grpSp>
        <p:nvGrpSpPr>
          <p:cNvPr id="199" name="Group 198">
            <a:extLst>
              <a:ext uri="{FF2B5EF4-FFF2-40B4-BE49-F238E27FC236}">
                <a16:creationId xmlns:a16="http://schemas.microsoft.com/office/drawing/2014/main" id="{C9DD8E4D-DB1D-5248-917C-AB6A79AE6BAB}"/>
              </a:ext>
            </a:extLst>
          </p:cNvPr>
          <p:cNvGrpSpPr/>
          <p:nvPr/>
        </p:nvGrpSpPr>
        <p:grpSpPr>
          <a:xfrm>
            <a:off x="9503537" y="3396256"/>
            <a:ext cx="2647514" cy="822960"/>
            <a:chOff x="6524843" y="3779520"/>
            <a:chExt cx="2647514" cy="822960"/>
          </a:xfrm>
        </p:grpSpPr>
        <p:sp>
          <p:nvSpPr>
            <p:cNvPr id="125" name="7-Point Star 124">
              <a:extLst>
                <a:ext uri="{FF2B5EF4-FFF2-40B4-BE49-F238E27FC236}">
                  <a16:creationId xmlns:a16="http://schemas.microsoft.com/office/drawing/2014/main" id="{46D7EE0B-F0AA-4641-8433-038FC64528F4}"/>
                </a:ext>
              </a:extLst>
            </p:cNvPr>
            <p:cNvSpPr>
              <a:spLocks noChangeAspect="1"/>
            </p:cNvSpPr>
            <p:nvPr/>
          </p:nvSpPr>
          <p:spPr>
            <a:xfrm>
              <a:off x="8582243" y="377952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27" name="7-Point Star 126">
              <a:extLst>
                <a:ext uri="{FF2B5EF4-FFF2-40B4-BE49-F238E27FC236}">
                  <a16:creationId xmlns:a16="http://schemas.microsoft.com/office/drawing/2014/main" id="{81CBF86B-2A40-6349-AE76-2AFAC1B9FD4B}"/>
                </a:ext>
              </a:extLst>
            </p:cNvPr>
            <p:cNvSpPr>
              <a:spLocks noChangeAspect="1"/>
            </p:cNvSpPr>
            <p:nvPr/>
          </p:nvSpPr>
          <p:spPr>
            <a:xfrm>
              <a:off x="8991600" y="411480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28" name="7-Point Star 127">
              <a:extLst>
                <a:ext uri="{FF2B5EF4-FFF2-40B4-BE49-F238E27FC236}">
                  <a16:creationId xmlns:a16="http://schemas.microsoft.com/office/drawing/2014/main" id="{434B3BE9-011F-3244-B785-F1DE54AF42D4}"/>
                </a:ext>
              </a:extLst>
            </p:cNvPr>
            <p:cNvSpPr>
              <a:spLocks noChangeAspect="1"/>
            </p:cNvSpPr>
            <p:nvPr/>
          </p:nvSpPr>
          <p:spPr>
            <a:xfrm>
              <a:off x="8458200" y="441960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29" name="7-Point Star 128">
              <a:extLst>
                <a:ext uri="{FF2B5EF4-FFF2-40B4-BE49-F238E27FC236}">
                  <a16:creationId xmlns:a16="http://schemas.microsoft.com/office/drawing/2014/main" id="{8C5CF86B-1BC8-C64B-9E19-10D22049BA11}"/>
                </a:ext>
              </a:extLst>
            </p:cNvPr>
            <p:cNvSpPr>
              <a:spLocks noChangeAspect="1"/>
            </p:cNvSpPr>
            <p:nvPr/>
          </p:nvSpPr>
          <p:spPr>
            <a:xfrm>
              <a:off x="6524843" y="438912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30" name="7-Point Star 129">
              <a:extLst>
                <a:ext uri="{FF2B5EF4-FFF2-40B4-BE49-F238E27FC236}">
                  <a16:creationId xmlns:a16="http://schemas.microsoft.com/office/drawing/2014/main" id="{AA8DAE41-864E-4146-9CD5-48EBF849BC8B}"/>
                </a:ext>
              </a:extLst>
            </p:cNvPr>
            <p:cNvSpPr>
              <a:spLocks noChangeAspect="1"/>
            </p:cNvSpPr>
            <p:nvPr/>
          </p:nvSpPr>
          <p:spPr>
            <a:xfrm>
              <a:off x="6829643" y="388620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cxnSp>
          <p:nvCxnSpPr>
            <p:cNvPr id="173" name="Straight Connector 172">
              <a:extLst>
                <a:ext uri="{FF2B5EF4-FFF2-40B4-BE49-F238E27FC236}">
                  <a16:creationId xmlns:a16="http://schemas.microsoft.com/office/drawing/2014/main" id="{F21A72CA-DDA1-0544-9F0E-81806AECCA16}"/>
                </a:ext>
              </a:extLst>
            </p:cNvPr>
            <p:cNvCxnSpPr>
              <a:cxnSpLocks/>
              <a:stCxn id="129" idx="0"/>
              <a:endCxn id="125" idx="4"/>
            </p:cNvCxnSpPr>
            <p:nvPr/>
          </p:nvCxnSpPr>
          <p:spPr bwMode="auto">
            <a:xfrm flipV="1">
              <a:off x="6687700" y="3897131"/>
              <a:ext cx="1894543" cy="528211"/>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83" name="Straight Connector 182">
              <a:extLst>
                <a:ext uri="{FF2B5EF4-FFF2-40B4-BE49-F238E27FC236}">
                  <a16:creationId xmlns:a16="http://schemas.microsoft.com/office/drawing/2014/main" id="{24D98724-66F1-174F-A25D-3A3D067D2309}"/>
                </a:ext>
              </a:extLst>
            </p:cNvPr>
            <p:cNvCxnSpPr>
              <a:cxnSpLocks/>
              <a:stCxn id="129" idx="0"/>
              <a:endCxn id="130" idx="2"/>
            </p:cNvCxnSpPr>
            <p:nvPr/>
          </p:nvCxnSpPr>
          <p:spPr bwMode="auto">
            <a:xfrm flipV="1">
              <a:off x="6687700" y="4069081"/>
              <a:ext cx="272543" cy="356261"/>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88" name="Straight Connector 187">
              <a:extLst>
                <a:ext uri="{FF2B5EF4-FFF2-40B4-BE49-F238E27FC236}">
                  <a16:creationId xmlns:a16="http://schemas.microsoft.com/office/drawing/2014/main" id="{64CBE22F-4A25-0C48-BC26-96F381F048A3}"/>
                </a:ext>
              </a:extLst>
            </p:cNvPr>
            <p:cNvCxnSpPr>
              <a:cxnSpLocks/>
              <a:stCxn id="130" idx="2"/>
              <a:endCxn id="128" idx="4"/>
            </p:cNvCxnSpPr>
            <p:nvPr/>
          </p:nvCxnSpPr>
          <p:spPr bwMode="auto">
            <a:xfrm>
              <a:off x="6960243" y="4069081"/>
              <a:ext cx="1497957" cy="468130"/>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92" name="Straight Connector 191">
              <a:extLst>
                <a:ext uri="{FF2B5EF4-FFF2-40B4-BE49-F238E27FC236}">
                  <a16:creationId xmlns:a16="http://schemas.microsoft.com/office/drawing/2014/main" id="{3632D45F-4DA9-3247-8770-A7E112634867}"/>
                </a:ext>
              </a:extLst>
            </p:cNvPr>
            <p:cNvCxnSpPr>
              <a:cxnSpLocks/>
              <a:stCxn id="127" idx="4"/>
              <a:endCxn id="125" idx="2"/>
            </p:cNvCxnSpPr>
            <p:nvPr/>
          </p:nvCxnSpPr>
          <p:spPr bwMode="auto">
            <a:xfrm flipH="1" flipV="1">
              <a:off x="8712843" y="3962401"/>
              <a:ext cx="278757" cy="270010"/>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95" name="Straight Connector 194">
              <a:extLst>
                <a:ext uri="{FF2B5EF4-FFF2-40B4-BE49-F238E27FC236}">
                  <a16:creationId xmlns:a16="http://schemas.microsoft.com/office/drawing/2014/main" id="{A1913F0E-CD72-C34D-BD7B-A630FFDCBDEF}"/>
                </a:ext>
              </a:extLst>
            </p:cNvPr>
            <p:cNvCxnSpPr>
              <a:cxnSpLocks/>
              <a:stCxn id="127" idx="4"/>
              <a:endCxn id="128" idx="1"/>
            </p:cNvCxnSpPr>
            <p:nvPr/>
          </p:nvCxnSpPr>
          <p:spPr bwMode="auto">
            <a:xfrm flipH="1">
              <a:off x="8638957" y="4232411"/>
              <a:ext cx="352643" cy="304800"/>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grpSp>
      <p:grpSp>
        <p:nvGrpSpPr>
          <p:cNvPr id="198" name="Group 197">
            <a:extLst>
              <a:ext uri="{FF2B5EF4-FFF2-40B4-BE49-F238E27FC236}">
                <a16:creationId xmlns:a16="http://schemas.microsoft.com/office/drawing/2014/main" id="{EA0AB111-68BD-2E49-83D9-719CDA751F34}"/>
              </a:ext>
            </a:extLst>
          </p:cNvPr>
          <p:cNvGrpSpPr/>
          <p:nvPr/>
        </p:nvGrpSpPr>
        <p:grpSpPr>
          <a:xfrm>
            <a:off x="9989095" y="1338856"/>
            <a:ext cx="1780957" cy="1402080"/>
            <a:chOff x="7010400" y="1722120"/>
            <a:chExt cx="1780957" cy="1402080"/>
          </a:xfrm>
        </p:grpSpPr>
        <p:sp>
          <p:nvSpPr>
            <p:cNvPr id="119" name="7-Point Star 118">
              <a:extLst>
                <a:ext uri="{FF2B5EF4-FFF2-40B4-BE49-F238E27FC236}">
                  <a16:creationId xmlns:a16="http://schemas.microsoft.com/office/drawing/2014/main" id="{F737B1FB-82BD-1441-91C9-9A639F230F6C}"/>
                </a:ext>
              </a:extLst>
            </p:cNvPr>
            <p:cNvSpPr>
              <a:spLocks noChangeAspect="1"/>
            </p:cNvSpPr>
            <p:nvPr/>
          </p:nvSpPr>
          <p:spPr>
            <a:xfrm>
              <a:off x="7515443" y="17983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0" name="7-Point Star 119">
              <a:extLst>
                <a:ext uri="{FF2B5EF4-FFF2-40B4-BE49-F238E27FC236}">
                  <a16:creationId xmlns:a16="http://schemas.microsoft.com/office/drawing/2014/main" id="{B597E7BA-1E0E-8C4E-ABBC-A84AD0D5DF05}"/>
                </a:ext>
              </a:extLst>
            </p:cNvPr>
            <p:cNvSpPr>
              <a:spLocks noChangeAspect="1"/>
            </p:cNvSpPr>
            <p:nvPr/>
          </p:nvSpPr>
          <p:spPr>
            <a:xfrm>
              <a:off x="7972643" y="17221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1" name="7-Point Star 120">
              <a:extLst>
                <a:ext uri="{FF2B5EF4-FFF2-40B4-BE49-F238E27FC236}">
                  <a16:creationId xmlns:a16="http://schemas.microsoft.com/office/drawing/2014/main" id="{5FF57245-6224-BB48-9C99-0CE585722C20}"/>
                </a:ext>
              </a:extLst>
            </p:cNvPr>
            <p:cNvSpPr>
              <a:spLocks noChangeAspect="1"/>
            </p:cNvSpPr>
            <p:nvPr/>
          </p:nvSpPr>
          <p:spPr>
            <a:xfrm>
              <a:off x="8610600" y="23317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2" name="7-Point Star 121">
              <a:extLst>
                <a:ext uri="{FF2B5EF4-FFF2-40B4-BE49-F238E27FC236}">
                  <a16:creationId xmlns:a16="http://schemas.microsoft.com/office/drawing/2014/main" id="{2B5FD8EE-0AA4-8641-A9B1-CE419B82B456}"/>
                </a:ext>
              </a:extLst>
            </p:cNvPr>
            <p:cNvSpPr>
              <a:spLocks noChangeAspect="1"/>
            </p:cNvSpPr>
            <p:nvPr/>
          </p:nvSpPr>
          <p:spPr>
            <a:xfrm>
              <a:off x="8429843" y="19507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3" name="7-Point Star 122">
              <a:extLst>
                <a:ext uri="{FF2B5EF4-FFF2-40B4-BE49-F238E27FC236}">
                  <a16:creationId xmlns:a16="http://schemas.microsoft.com/office/drawing/2014/main" id="{60F1993B-164E-E049-8E6C-7EDDFA2CE73D}"/>
                </a:ext>
              </a:extLst>
            </p:cNvPr>
            <p:cNvSpPr>
              <a:spLocks noChangeAspect="1"/>
            </p:cNvSpPr>
            <p:nvPr/>
          </p:nvSpPr>
          <p:spPr>
            <a:xfrm>
              <a:off x="7010400" y="29413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4" name="7-Point Star 123">
              <a:extLst>
                <a:ext uri="{FF2B5EF4-FFF2-40B4-BE49-F238E27FC236}">
                  <a16:creationId xmlns:a16="http://schemas.microsoft.com/office/drawing/2014/main" id="{10647815-4A41-3E46-BB05-21AB2B10B172}"/>
                </a:ext>
              </a:extLst>
            </p:cNvPr>
            <p:cNvSpPr>
              <a:spLocks noChangeAspect="1"/>
            </p:cNvSpPr>
            <p:nvPr/>
          </p:nvSpPr>
          <p:spPr>
            <a:xfrm>
              <a:off x="7667843" y="28651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grpSp>
      <p:grpSp>
        <p:nvGrpSpPr>
          <p:cNvPr id="171" name="Group 170">
            <a:extLst>
              <a:ext uri="{FF2B5EF4-FFF2-40B4-BE49-F238E27FC236}">
                <a16:creationId xmlns:a16="http://schemas.microsoft.com/office/drawing/2014/main" id="{E7037E6B-9717-D142-A032-416354211528}"/>
              </a:ext>
            </a:extLst>
          </p:cNvPr>
          <p:cNvGrpSpPr/>
          <p:nvPr/>
        </p:nvGrpSpPr>
        <p:grpSpPr>
          <a:xfrm>
            <a:off x="3699546" y="1597936"/>
            <a:ext cx="3103955" cy="2261166"/>
            <a:chOff x="720851" y="1981200"/>
            <a:chExt cx="3103955" cy="2261166"/>
          </a:xfrm>
        </p:grpSpPr>
        <p:cxnSp>
          <p:nvCxnSpPr>
            <p:cNvPr id="136" name="Straight Connector 135">
              <a:extLst>
                <a:ext uri="{FF2B5EF4-FFF2-40B4-BE49-F238E27FC236}">
                  <a16:creationId xmlns:a16="http://schemas.microsoft.com/office/drawing/2014/main" id="{809B8FEA-1B5B-CF4C-AB93-23A079CBC60D}"/>
                </a:ext>
              </a:extLst>
            </p:cNvPr>
            <p:cNvCxnSpPr>
              <a:stCxn id="113" idx="6"/>
              <a:endCxn id="118" idx="3"/>
            </p:cNvCxnSpPr>
            <p:nvPr/>
          </p:nvCxnSpPr>
          <p:spPr bwMode="auto">
            <a:xfrm flipV="1">
              <a:off x="3244567" y="2164081"/>
              <a:ext cx="158390" cy="1663873"/>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52" name="Straight Connector 151">
              <a:extLst>
                <a:ext uri="{FF2B5EF4-FFF2-40B4-BE49-F238E27FC236}">
                  <a16:creationId xmlns:a16="http://schemas.microsoft.com/office/drawing/2014/main" id="{203C5DEC-7ED0-9E4E-8464-D07F7551403B}"/>
                </a:ext>
              </a:extLst>
            </p:cNvPr>
            <p:cNvCxnSpPr>
              <a:cxnSpLocks/>
              <a:stCxn id="113" idx="6"/>
              <a:endCxn id="109" idx="1"/>
            </p:cNvCxnSpPr>
            <p:nvPr/>
          </p:nvCxnSpPr>
          <p:spPr bwMode="auto">
            <a:xfrm flipH="1" flipV="1">
              <a:off x="1295400" y="2429782"/>
              <a:ext cx="1949167" cy="1398172"/>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sp>
          <p:nvSpPr>
            <p:cNvPr id="109" name="7-Point Star 108">
              <a:extLst>
                <a:ext uri="{FF2B5EF4-FFF2-40B4-BE49-F238E27FC236}">
                  <a16:creationId xmlns:a16="http://schemas.microsoft.com/office/drawing/2014/main" id="{82D59D08-594D-4B47-A3F3-EA606EC63E80}"/>
                </a:ext>
              </a:extLst>
            </p:cNvPr>
            <p:cNvSpPr>
              <a:spLocks noChangeAspect="1"/>
            </p:cNvSpPr>
            <p:nvPr/>
          </p:nvSpPr>
          <p:spPr>
            <a:xfrm>
              <a:off x="1114643" y="2312171"/>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1" name="7-Point Star 110">
              <a:extLst>
                <a:ext uri="{FF2B5EF4-FFF2-40B4-BE49-F238E27FC236}">
                  <a16:creationId xmlns:a16="http://schemas.microsoft.com/office/drawing/2014/main" id="{B70CB6BF-2F1D-B742-A8D6-02E448D60AE7}"/>
                </a:ext>
              </a:extLst>
            </p:cNvPr>
            <p:cNvSpPr>
              <a:spLocks noChangeAspect="1"/>
            </p:cNvSpPr>
            <p:nvPr/>
          </p:nvSpPr>
          <p:spPr>
            <a:xfrm>
              <a:off x="2622313" y="2318803"/>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2" name="7-Point Star 111">
              <a:extLst>
                <a:ext uri="{FF2B5EF4-FFF2-40B4-BE49-F238E27FC236}">
                  <a16:creationId xmlns:a16="http://schemas.microsoft.com/office/drawing/2014/main" id="{B5A00432-0BB0-F643-94D9-1E9DE7E24DC5}"/>
                </a:ext>
              </a:extLst>
            </p:cNvPr>
            <p:cNvSpPr>
              <a:spLocks noChangeAspect="1"/>
            </p:cNvSpPr>
            <p:nvPr/>
          </p:nvSpPr>
          <p:spPr>
            <a:xfrm>
              <a:off x="2105243" y="213360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3" name="7-Point Star 112">
              <a:extLst>
                <a:ext uri="{FF2B5EF4-FFF2-40B4-BE49-F238E27FC236}">
                  <a16:creationId xmlns:a16="http://schemas.microsoft.com/office/drawing/2014/main" id="{5C5D6BAE-0FC5-714A-9D0C-B3F9FF9E2D6F}"/>
                </a:ext>
              </a:extLst>
            </p:cNvPr>
            <p:cNvSpPr>
              <a:spLocks noChangeAspect="1"/>
            </p:cNvSpPr>
            <p:nvPr/>
          </p:nvSpPr>
          <p:spPr>
            <a:xfrm>
              <a:off x="3154188" y="3827954"/>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4" name="7-Point Star 113">
              <a:extLst>
                <a:ext uri="{FF2B5EF4-FFF2-40B4-BE49-F238E27FC236}">
                  <a16:creationId xmlns:a16="http://schemas.microsoft.com/office/drawing/2014/main" id="{B3677337-A2AA-0D44-B959-53E7F7914FB9}"/>
                </a:ext>
              </a:extLst>
            </p:cNvPr>
            <p:cNvSpPr>
              <a:spLocks noChangeAspect="1"/>
            </p:cNvSpPr>
            <p:nvPr/>
          </p:nvSpPr>
          <p:spPr>
            <a:xfrm>
              <a:off x="720851" y="358681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5" name="7-Point Star 114">
              <a:extLst>
                <a:ext uri="{FF2B5EF4-FFF2-40B4-BE49-F238E27FC236}">
                  <a16:creationId xmlns:a16="http://schemas.microsoft.com/office/drawing/2014/main" id="{E4C2055F-F292-F644-A2E7-A4BDB7BAB38D}"/>
                </a:ext>
              </a:extLst>
            </p:cNvPr>
            <p:cNvSpPr>
              <a:spLocks noChangeAspect="1"/>
            </p:cNvSpPr>
            <p:nvPr/>
          </p:nvSpPr>
          <p:spPr>
            <a:xfrm>
              <a:off x="1447800" y="362712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6" name="7-Point Star 115">
              <a:extLst>
                <a:ext uri="{FF2B5EF4-FFF2-40B4-BE49-F238E27FC236}">
                  <a16:creationId xmlns:a16="http://schemas.microsoft.com/office/drawing/2014/main" id="{AE260B48-D5D6-674C-9FF7-4E22DDCB711E}"/>
                </a:ext>
              </a:extLst>
            </p:cNvPr>
            <p:cNvSpPr>
              <a:spLocks noChangeAspect="1"/>
            </p:cNvSpPr>
            <p:nvPr/>
          </p:nvSpPr>
          <p:spPr>
            <a:xfrm>
              <a:off x="3644049" y="2763958"/>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7" name="7-Point Star 116">
              <a:extLst>
                <a:ext uri="{FF2B5EF4-FFF2-40B4-BE49-F238E27FC236}">
                  <a16:creationId xmlns:a16="http://schemas.microsoft.com/office/drawing/2014/main" id="{68177B8E-B5AB-F84D-A89A-B6C1A32D6C2C}"/>
                </a:ext>
              </a:extLst>
            </p:cNvPr>
            <p:cNvSpPr>
              <a:spLocks noChangeAspect="1"/>
            </p:cNvSpPr>
            <p:nvPr/>
          </p:nvSpPr>
          <p:spPr>
            <a:xfrm>
              <a:off x="2243077" y="4059486"/>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8" name="7-Point Star 117">
              <a:extLst>
                <a:ext uri="{FF2B5EF4-FFF2-40B4-BE49-F238E27FC236}">
                  <a16:creationId xmlns:a16="http://schemas.microsoft.com/office/drawing/2014/main" id="{702639BB-6B8E-7040-91F5-8B73B50C9046}"/>
                </a:ext>
              </a:extLst>
            </p:cNvPr>
            <p:cNvSpPr>
              <a:spLocks noChangeAspect="1"/>
            </p:cNvSpPr>
            <p:nvPr/>
          </p:nvSpPr>
          <p:spPr>
            <a:xfrm>
              <a:off x="3352800" y="198120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cxnSp>
          <p:nvCxnSpPr>
            <p:cNvPr id="137" name="Straight Connector 136">
              <a:extLst>
                <a:ext uri="{FF2B5EF4-FFF2-40B4-BE49-F238E27FC236}">
                  <a16:creationId xmlns:a16="http://schemas.microsoft.com/office/drawing/2014/main" id="{21BCD16D-487B-1F48-B368-6D51F1F22D05}"/>
                </a:ext>
              </a:extLst>
            </p:cNvPr>
            <p:cNvCxnSpPr>
              <a:cxnSpLocks/>
              <a:stCxn id="115" idx="1"/>
              <a:endCxn id="118" idx="3"/>
            </p:cNvCxnSpPr>
            <p:nvPr/>
          </p:nvCxnSpPr>
          <p:spPr bwMode="auto">
            <a:xfrm flipV="1">
              <a:off x="1628557" y="2164081"/>
              <a:ext cx="1774400" cy="1580650"/>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0" name="Straight Connector 139">
              <a:extLst>
                <a:ext uri="{FF2B5EF4-FFF2-40B4-BE49-F238E27FC236}">
                  <a16:creationId xmlns:a16="http://schemas.microsoft.com/office/drawing/2014/main" id="{BC4F1A18-726B-D846-9EA5-91D05E1C257B}"/>
                </a:ext>
              </a:extLst>
            </p:cNvPr>
            <p:cNvCxnSpPr>
              <a:cxnSpLocks/>
              <a:endCxn id="116" idx="4"/>
            </p:cNvCxnSpPr>
            <p:nvPr/>
          </p:nvCxnSpPr>
          <p:spPr bwMode="auto">
            <a:xfrm>
              <a:off x="2783087" y="2470983"/>
              <a:ext cx="860962" cy="410586"/>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3" name="Straight Connector 142">
              <a:extLst>
                <a:ext uri="{FF2B5EF4-FFF2-40B4-BE49-F238E27FC236}">
                  <a16:creationId xmlns:a16="http://schemas.microsoft.com/office/drawing/2014/main" id="{E4F413AC-658B-714E-9DD4-F5A9EC213EC1}"/>
                </a:ext>
              </a:extLst>
            </p:cNvPr>
            <p:cNvCxnSpPr>
              <a:cxnSpLocks/>
              <a:stCxn id="117" idx="0"/>
              <a:endCxn id="116" idx="4"/>
            </p:cNvCxnSpPr>
            <p:nvPr/>
          </p:nvCxnSpPr>
          <p:spPr bwMode="auto">
            <a:xfrm flipV="1">
              <a:off x="2405934" y="2881569"/>
              <a:ext cx="1238115" cy="1214139"/>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6" name="Straight Connector 145">
              <a:extLst>
                <a:ext uri="{FF2B5EF4-FFF2-40B4-BE49-F238E27FC236}">
                  <a16:creationId xmlns:a16="http://schemas.microsoft.com/office/drawing/2014/main" id="{019E83B8-724C-8040-81E2-B46FAE1CD341}"/>
                </a:ext>
              </a:extLst>
            </p:cNvPr>
            <p:cNvCxnSpPr>
              <a:cxnSpLocks/>
              <a:stCxn id="109" idx="1"/>
              <a:endCxn id="112" idx="4"/>
            </p:cNvCxnSpPr>
            <p:nvPr/>
          </p:nvCxnSpPr>
          <p:spPr bwMode="auto">
            <a:xfrm flipV="1">
              <a:off x="1295400" y="2251211"/>
              <a:ext cx="809843" cy="178571"/>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9" name="Straight Connector 148">
              <a:extLst>
                <a:ext uri="{FF2B5EF4-FFF2-40B4-BE49-F238E27FC236}">
                  <a16:creationId xmlns:a16="http://schemas.microsoft.com/office/drawing/2014/main" id="{28A3D549-F8F8-CB4A-ADE2-1C2C48FBEE83}"/>
                </a:ext>
              </a:extLst>
            </p:cNvPr>
            <p:cNvCxnSpPr>
              <a:cxnSpLocks/>
              <a:stCxn id="114" idx="0"/>
            </p:cNvCxnSpPr>
            <p:nvPr/>
          </p:nvCxnSpPr>
          <p:spPr bwMode="auto">
            <a:xfrm flipV="1">
              <a:off x="883708" y="2250011"/>
              <a:ext cx="1221535" cy="1373021"/>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59" name="Straight Connector 158">
              <a:extLst>
                <a:ext uri="{FF2B5EF4-FFF2-40B4-BE49-F238E27FC236}">
                  <a16:creationId xmlns:a16="http://schemas.microsoft.com/office/drawing/2014/main" id="{F0D7685A-1B6E-9644-9931-6CE722EFB534}"/>
                </a:ext>
              </a:extLst>
            </p:cNvPr>
            <p:cNvCxnSpPr>
              <a:cxnSpLocks/>
              <a:stCxn id="115" idx="1"/>
              <a:endCxn id="117" idx="5"/>
            </p:cNvCxnSpPr>
            <p:nvPr/>
          </p:nvCxnSpPr>
          <p:spPr bwMode="auto">
            <a:xfrm>
              <a:off x="1628557" y="3744731"/>
              <a:ext cx="632420" cy="350977"/>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68" name="Straight Connector 167">
              <a:extLst>
                <a:ext uri="{FF2B5EF4-FFF2-40B4-BE49-F238E27FC236}">
                  <a16:creationId xmlns:a16="http://schemas.microsoft.com/office/drawing/2014/main" id="{7C97F00E-7D58-2940-AFEF-7B83E17524F2}"/>
                </a:ext>
              </a:extLst>
            </p:cNvPr>
            <p:cNvCxnSpPr>
              <a:cxnSpLocks/>
              <a:stCxn id="114" idx="1"/>
              <a:endCxn id="115" idx="4"/>
            </p:cNvCxnSpPr>
            <p:nvPr/>
          </p:nvCxnSpPr>
          <p:spPr bwMode="auto">
            <a:xfrm>
              <a:off x="901608" y="3704421"/>
              <a:ext cx="546192" cy="40310"/>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grpSp>
      <p:grpSp>
        <p:nvGrpSpPr>
          <p:cNvPr id="18" name="Group 17">
            <a:extLst>
              <a:ext uri="{FF2B5EF4-FFF2-40B4-BE49-F238E27FC236}">
                <a16:creationId xmlns:a16="http://schemas.microsoft.com/office/drawing/2014/main" id="{4B4D9C40-7271-0B47-B5CE-1A71B35E93AC}"/>
              </a:ext>
            </a:extLst>
          </p:cNvPr>
          <p:cNvGrpSpPr/>
          <p:nvPr/>
        </p:nvGrpSpPr>
        <p:grpSpPr>
          <a:xfrm>
            <a:off x="3359696" y="1412876"/>
            <a:ext cx="3962399" cy="2743200"/>
            <a:chOff x="381000" y="1905000"/>
            <a:chExt cx="3962399" cy="2743200"/>
          </a:xfrm>
        </p:grpSpPr>
        <p:sp>
          <p:nvSpPr>
            <p:cNvPr id="4" name="TextBox 3">
              <a:extLst>
                <a:ext uri="{FF2B5EF4-FFF2-40B4-BE49-F238E27FC236}">
                  <a16:creationId xmlns:a16="http://schemas.microsoft.com/office/drawing/2014/main" id="{13DE1DF1-BA64-A945-A70D-AED4A1202545}"/>
                </a:ext>
              </a:extLst>
            </p:cNvPr>
            <p:cNvSpPr txBox="1"/>
            <p:nvPr/>
          </p:nvSpPr>
          <p:spPr>
            <a:xfrm>
              <a:off x="1143000" y="2743200"/>
              <a:ext cx="2144753" cy="867930"/>
            </a:xfrm>
            <a:prstGeom prst="rect">
              <a:avLst/>
            </a:prstGeom>
            <a:noFill/>
          </p:spPr>
          <p:txBody>
            <a:bodyPr wrap="none" rtlCol="0">
              <a:spAutoFit/>
            </a:bodyPr>
            <a:lstStyle/>
            <a:p>
              <a:r>
                <a:rPr lang="en-US" dirty="0">
                  <a:solidFill>
                    <a:srgbClr val="7030A0"/>
                  </a:solidFill>
                </a:rPr>
                <a:t>Typical TENA</a:t>
              </a:r>
              <a:br>
                <a:rPr lang="en-US" dirty="0">
                  <a:solidFill>
                    <a:srgbClr val="7030A0"/>
                  </a:solidFill>
                </a:rPr>
              </a:br>
              <a:r>
                <a:rPr lang="en-US" dirty="0">
                  <a:solidFill>
                    <a:srgbClr val="7030A0"/>
                  </a:solidFill>
                </a:rPr>
                <a:t>Execution</a:t>
              </a:r>
            </a:p>
          </p:txBody>
        </p:sp>
        <p:sp>
          <p:nvSpPr>
            <p:cNvPr id="3" name="Cloud 2">
              <a:extLst>
                <a:ext uri="{FF2B5EF4-FFF2-40B4-BE49-F238E27FC236}">
                  <a16:creationId xmlns:a16="http://schemas.microsoft.com/office/drawing/2014/main" id="{00A96502-E900-DB43-8B33-6DA4325DE179}"/>
                </a:ext>
              </a:extLst>
            </p:cNvPr>
            <p:cNvSpPr/>
            <p:nvPr/>
          </p:nvSpPr>
          <p:spPr>
            <a:xfrm>
              <a:off x="381000" y="1905000"/>
              <a:ext cx="3962399" cy="2743200"/>
            </a:xfrm>
            <a:prstGeom prst="cloud">
              <a:avLst/>
            </a:prstGeom>
            <a:solidFill>
              <a:srgbClr val="E6E6FF">
                <a:alpha val="40000"/>
              </a:srgbClr>
            </a:solidFill>
            <a:ln>
              <a:solidFill>
                <a:srgbClr val="7030A0"/>
              </a:solidFill>
            </a:ln>
          </p:spPr>
          <p:txBody>
            <a:bodyPr rtlCol="0" anchor="ctr"/>
            <a:lstStyle/>
            <a:p>
              <a:pPr algn="ctr"/>
              <a:endParaRPr lang="en-US" dirty="0">
                <a:solidFill>
                  <a:srgbClr val="7030A0"/>
                </a:solidFill>
              </a:endParaRPr>
            </a:p>
          </p:txBody>
        </p:sp>
      </p:grpSp>
      <p:sp>
        <p:nvSpPr>
          <p:cNvPr id="2" name="Title 1"/>
          <p:cNvSpPr>
            <a:spLocks noGrp="1"/>
          </p:cNvSpPr>
          <p:nvPr>
            <p:ph type="title"/>
          </p:nvPr>
        </p:nvSpPr>
        <p:spPr/>
        <p:txBody>
          <a:bodyPr>
            <a:normAutofit/>
          </a:bodyPr>
          <a:lstStyle/>
          <a:p>
            <a:r>
              <a:rPr lang="en-US" dirty="0"/>
              <a:t>TENA Interoperability </a:t>
            </a:r>
            <a:br>
              <a:rPr lang="en-US" dirty="0"/>
            </a:br>
            <a:r>
              <a:rPr lang="en-US" dirty="0"/>
              <a:t>Architecture Illustration</a:t>
            </a:r>
          </a:p>
        </p:txBody>
      </p:sp>
      <p:sp>
        <p:nvSpPr>
          <p:cNvPr id="6" name="Cube 5">
            <a:extLst>
              <a:ext uri="{FF2B5EF4-FFF2-40B4-BE49-F238E27FC236}">
                <a16:creationId xmlns:a16="http://schemas.microsoft.com/office/drawing/2014/main" id="{548CB7AA-3935-4045-A50C-11A129A74784}"/>
              </a:ext>
            </a:extLst>
          </p:cNvPr>
          <p:cNvSpPr/>
          <p:nvPr/>
        </p:nvSpPr>
        <p:spPr>
          <a:xfrm>
            <a:off x="7857472" y="1737738"/>
            <a:ext cx="1219200" cy="685800"/>
          </a:xfrm>
          <a:prstGeom prst="cube">
            <a:avLst/>
          </a:prstGeom>
          <a:solidFill>
            <a:schemeClr val="accent2">
              <a:lumMod val="20000"/>
              <a:lumOff val="80000"/>
            </a:schemeClr>
          </a:solidFill>
          <a:ln>
            <a:solidFill>
              <a:srgbClr val="C00000"/>
            </a:solidFill>
          </a:ln>
        </p:spPr>
        <p:txBody>
          <a:bodyPr rtlCol="0" anchor="ctr"/>
          <a:lstStyle/>
          <a:p>
            <a:pPr algn="ctr"/>
            <a:r>
              <a:rPr lang="en-US" sz="1600" dirty="0">
                <a:solidFill>
                  <a:srgbClr val="C00000"/>
                </a:solidFill>
              </a:rPr>
              <a:t>Gateway</a:t>
            </a:r>
          </a:p>
        </p:txBody>
      </p:sp>
      <p:sp>
        <p:nvSpPr>
          <p:cNvPr id="7" name="Cloud 6">
            <a:extLst>
              <a:ext uri="{FF2B5EF4-FFF2-40B4-BE49-F238E27FC236}">
                <a16:creationId xmlns:a16="http://schemas.microsoft.com/office/drawing/2014/main" id="{33758E70-0B0F-0547-B1D3-606BB418B57F}"/>
              </a:ext>
            </a:extLst>
          </p:cNvPr>
          <p:cNvSpPr/>
          <p:nvPr/>
        </p:nvSpPr>
        <p:spPr>
          <a:xfrm>
            <a:off x="9423037" y="1260477"/>
            <a:ext cx="2590799" cy="1623435"/>
          </a:xfrm>
          <a:prstGeom prst="cloud">
            <a:avLst/>
          </a:prstGeom>
          <a:solidFill>
            <a:schemeClr val="accent2">
              <a:lumMod val="20000"/>
              <a:lumOff val="80000"/>
              <a:alpha val="40000"/>
            </a:schemeClr>
          </a:solidFill>
          <a:ln>
            <a:solidFill>
              <a:srgbClr val="C00000"/>
            </a:solidFill>
          </a:ln>
        </p:spPr>
        <p:txBody>
          <a:bodyPr rtlCol="0" anchor="ctr"/>
          <a:lstStyle/>
          <a:p>
            <a:pPr algn="ctr"/>
            <a:r>
              <a:rPr lang="en-US" sz="2000" dirty="0">
                <a:solidFill>
                  <a:srgbClr val="C00000"/>
                </a:solidFill>
              </a:rPr>
              <a:t>Different Protocols</a:t>
            </a:r>
          </a:p>
        </p:txBody>
      </p:sp>
      <p:sp>
        <p:nvSpPr>
          <p:cNvPr id="8" name="Cube 7">
            <a:extLst>
              <a:ext uri="{FF2B5EF4-FFF2-40B4-BE49-F238E27FC236}">
                <a16:creationId xmlns:a16="http://schemas.microsoft.com/office/drawing/2014/main" id="{186B73F5-D46C-1949-BCC9-7ABDE532BF6A}"/>
              </a:ext>
            </a:extLst>
          </p:cNvPr>
          <p:cNvSpPr/>
          <p:nvPr/>
        </p:nvSpPr>
        <p:spPr>
          <a:xfrm>
            <a:off x="7425622" y="3386426"/>
            <a:ext cx="1447800" cy="685800"/>
          </a:xfrm>
          <a:prstGeom prst="cube">
            <a:avLst/>
          </a:prstGeom>
          <a:solidFill>
            <a:schemeClr val="accent5">
              <a:lumMod val="90000"/>
            </a:schemeClr>
          </a:solidFill>
          <a:ln>
            <a:solidFill>
              <a:srgbClr val="000066"/>
            </a:solidFill>
          </a:ln>
        </p:spPr>
        <p:txBody>
          <a:bodyPr rtlCol="0" anchor="ctr"/>
          <a:lstStyle/>
          <a:p>
            <a:pPr algn="ctr"/>
            <a:r>
              <a:rPr lang="en-US" sz="1600" dirty="0" err="1">
                <a:solidFill>
                  <a:srgbClr val="002060"/>
                </a:solidFill>
              </a:rPr>
              <a:t>RelayNode</a:t>
            </a:r>
            <a:endParaRPr lang="en-US" sz="1600" dirty="0">
              <a:solidFill>
                <a:srgbClr val="002060"/>
              </a:solidFill>
            </a:endParaRPr>
          </a:p>
        </p:txBody>
      </p:sp>
      <p:sp>
        <p:nvSpPr>
          <p:cNvPr id="9" name="Cloud 8">
            <a:extLst>
              <a:ext uri="{FF2B5EF4-FFF2-40B4-BE49-F238E27FC236}">
                <a16:creationId xmlns:a16="http://schemas.microsoft.com/office/drawing/2014/main" id="{8FD9AC54-6045-5241-96FF-C03141EB8D5A}"/>
              </a:ext>
            </a:extLst>
          </p:cNvPr>
          <p:cNvSpPr/>
          <p:nvPr/>
        </p:nvSpPr>
        <p:spPr>
          <a:xfrm>
            <a:off x="9227189" y="3262515"/>
            <a:ext cx="3195787" cy="1788463"/>
          </a:xfrm>
          <a:prstGeom prst="cloud">
            <a:avLst/>
          </a:prstGeom>
          <a:solidFill>
            <a:schemeClr val="accent5">
              <a:lumMod val="90000"/>
              <a:alpha val="40000"/>
            </a:schemeClr>
          </a:solidFill>
          <a:ln>
            <a:solidFill>
              <a:srgbClr val="000066"/>
            </a:solidFill>
          </a:ln>
        </p:spPr>
        <p:txBody>
          <a:bodyPr rtlCol="0" anchor="ctr"/>
          <a:lstStyle/>
          <a:p>
            <a:pPr algn="ctr"/>
            <a:r>
              <a:rPr lang="en-US" sz="2000" dirty="0">
                <a:solidFill>
                  <a:srgbClr val="002060"/>
                </a:solidFill>
              </a:rPr>
              <a:t>Different Network Characteristics</a:t>
            </a:r>
          </a:p>
        </p:txBody>
      </p:sp>
      <p:sp>
        <p:nvSpPr>
          <p:cNvPr id="10" name="Cube 9">
            <a:extLst>
              <a:ext uri="{FF2B5EF4-FFF2-40B4-BE49-F238E27FC236}">
                <a16:creationId xmlns:a16="http://schemas.microsoft.com/office/drawing/2014/main" id="{3B088534-D421-FF4C-8C14-743965F5289D}"/>
              </a:ext>
            </a:extLst>
          </p:cNvPr>
          <p:cNvSpPr/>
          <p:nvPr/>
        </p:nvSpPr>
        <p:spPr>
          <a:xfrm>
            <a:off x="5841635" y="4313166"/>
            <a:ext cx="1447800" cy="685800"/>
          </a:xfrm>
          <a:prstGeom prst="cube">
            <a:avLst/>
          </a:prstGeom>
          <a:solidFill>
            <a:srgbClr val="D5FED6"/>
          </a:solidFill>
          <a:ln>
            <a:solidFill>
              <a:srgbClr val="00B050"/>
            </a:solidFill>
          </a:ln>
        </p:spPr>
        <p:txBody>
          <a:bodyPr rtlCol="0" anchor="ctr"/>
          <a:lstStyle/>
          <a:p>
            <a:pPr algn="ctr"/>
            <a:r>
              <a:rPr lang="en-US" sz="1600" dirty="0">
                <a:solidFill>
                  <a:srgbClr val="00B050"/>
                </a:solidFill>
              </a:rPr>
              <a:t>Web Binding</a:t>
            </a:r>
          </a:p>
        </p:txBody>
      </p:sp>
      <p:sp>
        <p:nvSpPr>
          <p:cNvPr id="11" name="Cloud 10">
            <a:extLst>
              <a:ext uri="{FF2B5EF4-FFF2-40B4-BE49-F238E27FC236}">
                <a16:creationId xmlns:a16="http://schemas.microsoft.com/office/drawing/2014/main" id="{9C68D435-FE21-0C4C-96C1-B5DDF1DBBDE3}"/>
              </a:ext>
            </a:extLst>
          </p:cNvPr>
          <p:cNvSpPr/>
          <p:nvPr/>
        </p:nvSpPr>
        <p:spPr>
          <a:xfrm>
            <a:off x="6943096" y="5069536"/>
            <a:ext cx="2776683" cy="1663991"/>
          </a:xfrm>
          <a:prstGeom prst="cloud">
            <a:avLst/>
          </a:prstGeom>
          <a:solidFill>
            <a:srgbClr val="D5FED6">
              <a:alpha val="40000"/>
            </a:srgbClr>
          </a:solidFill>
          <a:ln>
            <a:solidFill>
              <a:srgbClr val="00B050"/>
            </a:solidFill>
          </a:ln>
        </p:spPr>
        <p:txBody>
          <a:bodyPr rtlCol="0" anchor="ctr"/>
          <a:lstStyle/>
          <a:p>
            <a:pPr algn="ctr"/>
            <a:r>
              <a:rPr lang="en-US" sz="2000" dirty="0">
                <a:solidFill>
                  <a:srgbClr val="00B050"/>
                </a:solidFill>
              </a:rPr>
              <a:t>Web Applications</a:t>
            </a:r>
          </a:p>
        </p:txBody>
      </p:sp>
      <p:sp>
        <p:nvSpPr>
          <p:cNvPr id="12" name="Cube 11">
            <a:extLst>
              <a:ext uri="{FF2B5EF4-FFF2-40B4-BE49-F238E27FC236}">
                <a16:creationId xmlns:a16="http://schemas.microsoft.com/office/drawing/2014/main" id="{FADBE1BF-8F61-394B-8641-1F2446011250}"/>
              </a:ext>
            </a:extLst>
          </p:cNvPr>
          <p:cNvSpPr/>
          <p:nvPr/>
        </p:nvSpPr>
        <p:spPr>
          <a:xfrm>
            <a:off x="3539190" y="4313166"/>
            <a:ext cx="1447800" cy="685800"/>
          </a:xfrm>
          <a:prstGeom prst="cube">
            <a:avLst/>
          </a:prstGeom>
          <a:solidFill>
            <a:srgbClr val="FFFF99"/>
          </a:solidFill>
          <a:ln>
            <a:solidFill>
              <a:srgbClr val="D7A841"/>
            </a:solidFill>
          </a:ln>
        </p:spPr>
        <p:txBody>
          <a:bodyPr rtlCol="0" anchor="ctr"/>
          <a:lstStyle/>
          <a:p>
            <a:pPr algn="ctr"/>
            <a:r>
              <a:rPr lang="en-US" sz="1600" dirty="0">
                <a:solidFill>
                  <a:srgbClr val="D7A841"/>
                </a:solidFill>
              </a:rPr>
              <a:t>Adapter</a:t>
            </a:r>
          </a:p>
        </p:txBody>
      </p:sp>
      <p:sp>
        <p:nvSpPr>
          <p:cNvPr id="13" name="Cube 12">
            <a:extLst>
              <a:ext uri="{FF2B5EF4-FFF2-40B4-BE49-F238E27FC236}">
                <a16:creationId xmlns:a16="http://schemas.microsoft.com/office/drawing/2014/main" id="{2F22B7B6-8CB7-8A44-A611-D1EF8425C831}"/>
              </a:ext>
            </a:extLst>
          </p:cNvPr>
          <p:cNvSpPr/>
          <p:nvPr/>
        </p:nvSpPr>
        <p:spPr>
          <a:xfrm>
            <a:off x="3327036" y="5753810"/>
            <a:ext cx="1447800" cy="685800"/>
          </a:xfrm>
          <a:prstGeom prst="cube">
            <a:avLst/>
          </a:prstGeom>
          <a:solidFill>
            <a:srgbClr val="FFFF99"/>
          </a:solidFill>
          <a:ln>
            <a:solidFill>
              <a:srgbClr val="D7A841"/>
            </a:solidFill>
          </a:ln>
        </p:spPr>
        <p:txBody>
          <a:bodyPr rtlCol="0" anchor="ctr"/>
          <a:lstStyle/>
          <a:p>
            <a:pPr algn="ctr"/>
            <a:r>
              <a:rPr lang="en-US" sz="1600" dirty="0">
                <a:solidFill>
                  <a:srgbClr val="D7A841"/>
                </a:solidFill>
              </a:rPr>
              <a:t>Vendor</a:t>
            </a:r>
            <a:br>
              <a:rPr lang="en-US" sz="1600" dirty="0">
                <a:solidFill>
                  <a:srgbClr val="D7A841"/>
                </a:solidFill>
              </a:rPr>
            </a:br>
            <a:r>
              <a:rPr lang="en-US" sz="1600" dirty="0">
                <a:solidFill>
                  <a:srgbClr val="D7A841"/>
                </a:solidFill>
              </a:rPr>
              <a:t>System</a:t>
            </a:r>
          </a:p>
        </p:txBody>
      </p:sp>
      <p:cxnSp>
        <p:nvCxnSpPr>
          <p:cNvPr id="19" name="Straight Connector 18">
            <a:extLst>
              <a:ext uri="{FF2B5EF4-FFF2-40B4-BE49-F238E27FC236}">
                <a16:creationId xmlns:a16="http://schemas.microsoft.com/office/drawing/2014/main" id="{1A41D454-3A12-DD41-94C6-A7F71E2C4CD6}"/>
              </a:ext>
            </a:extLst>
          </p:cNvPr>
          <p:cNvCxnSpPr>
            <a:cxnSpLocks/>
          </p:cNvCxnSpPr>
          <p:nvPr/>
        </p:nvCxnSpPr>
        <p:spPr bwMode="auto">
          <a:xfrm flipH="1" flipV="1">
            <a:off x="6647180" y="3646695"/>
            <a:ext cx="778443" cy="64239"/>
          </a:xfrm>
          <a:prstGeom prst="line">
            <a:avLst/>
          </a:prstGeom>
          <a:solidFill>
            <a:srgbClr val="FFFFCC"/>
          </a:solidFill>
          <a:ln w="38100" cap="flat" cmpd="sng" algn="ctr">
            <a:solidFill>
              <a:srgbClr val="7030A0"/>
            </a:solidFill>
            <a:prstDash val="solid"/>
            <a:round/>
            <a:headEnd type="oval" w="sm" len="sm"/>
            <a:tailEnd type="oval" w="sm" len="sm"/>
          </a:ln>
          <a:effectLst/>
        </p:spPr>
      </p:cxnSp>
      <p:cxnSp>
        <p:nvCxnSpPr>
          <p:cNvPr id="34" name="Straight Connector 33">
            <a:extLst>
              <a:ext uri="{FF2B5EF4-FFF2-40B4-BE49-F238E27FC236}">
                <a16:creationId xmlns:a16="http://schemas.microsoft.com/office/drawing/2014/main" id="{77196EC7-F544-D247-8C3B-6443698EE18F}"/>
              </a:ext>
            </a:extLst>
          </p:cNvPr>
          <p:cNvCxnSpPr>
            <a:cxnSpLocks/>
            <a:endCxn id="12" idx="3"/>
          </p:cNvCxnSpPr>
          <p:nvPr/>
        </p:nvCxnSpPr>
        <p:spPr bwMode="auto">
          <a:xfrm flipV="1">
            <a:off x="4033507" y="4998967"/>
            <a:ext cx="143858" cy="832929"/>
          </a:xfrm>
          <a:prstGeom prst="line">
            <a:avLst/>
          </a:prstGeom>
          <a:solidFill>
            <a:srgbClr val="FFFFCC"/>
          </a:solidFill>
          <a:ln w="38100" cap="flat" cmpd="sng" algn="ctr">
            <a:solidFill>
              <a:srgbClr val="D7A841"/>
            </a:solidFill>
            <a:prstDash val="solid"/>
            <a:round/>
            <a:headEnd type="oval" w="sm" len="sm"/>
            <a:tailEnd type="oval" w="sm" len="sm"/>
          </a:ln>
          <a:effectLst/>
        </p:spPr>
      </p:cxnSp>
      <p:cxnSp>
        <p:nvCxnSpPr>
          <p:cNvPr id="40" name="Straight Connector 39">
            <a:extLst>
              <a:ext uri="{FF2B5EF4-FFF2-40B4-BE49-F238E27FC236}">
                <a16:creationId xmlns:a16="http://schemas.microsoft.com/office/drawing/2014/main" id="{F7FF8251-B8F1-1A4B-A1BD-EBB31159C47E}"/>
              </a:ext>
            </a:extLst>
          </p:cNvPr>
          <p:cNvCxnSpPr>
            <a:cxnSpLocks/>
          </p:cNvCxnSpPr>
          <p:nvPr/>
        </p:nvCxnSpPr>
        <p:spPr bwMode="auto">
          <a:xfrm flipH="1" flipV="1">
            <a:off x="6943095" y="5017524"/>
            <a:ext cx="300622" cy="345172"/>
          </a:xfrm>
          <a:prstGeom prst="line">
            <a:avLst/>
          </a:prstGeom>
          <a:solidFill>
            <a:srgbClr val="FFFFCC"/>
          </a:solidFill>
          <a:ln w="38100" cap="flat" cmpd="sng" algn="ctr">
            <a:solidFill>
              <a:srgbClr val="00B050"/>
            </a:solidFill>
            <a:prstDash val="solid"/>
            <a:round/>
            <a:headEnd type="oval" w="sm" len="sm"/>
            <a:tailEnd type="oval" w="sm" len="sm"/>
          </a:ln>
          <a:effectLst/>
        </p:spPr>
      </p:cxnSp>
      <p:cxnSp>
        <p:nvCxnSpPr>
          <p:cNvPr id="43" name="Straight Connector 42">
            <a:extLst>
              <a:ext uri="{FF2B5EF4-FFF2-40B4-BE49-F238E27FC236}">
                <a16:creationId xmlns:a16="http://schemas.microsoft.com/office/drawing/2014/main" id="{9C333AC1-BBDB-F04B-9B7B-A0CEDEDF91A1}"/>
              </a:ext>
            </a:extLst>
          </p:cNvPr>
          <p:cNvCxnSpPr>
            <a:cxnSpLocks/>
          </p:cNvCxnSpPr>
          <p:nvPr/>
        </p:nvCxnSpPr>
        <p:spPr bwMode="auto">
          <a:xfrm flipH="1" flipV="1">
            <a:off x="8813942" y="3779461"/>
            <a:ext cx="702453" cy="26750"/>
          </a:xfrm>
          <a:prstGeom prst="line">
            <a:avLst/>
          </a:prstGeom>
          <a:solidFill>
            <a:srgbClr val="FFFFCC"/>
          </a:solidFill>
          <a:ln w="38100" cap="flat" cmpd="sng" algn="ctr">
            <a:solidFill>
              <a:srgbClr val="002060"/>
            </a:solidFill>
            <a:prstDash val="solid"/>
            <a:round/>
            <a:headEnd type="oval" w="sm" len="sm"/>
            <a:tailEnd type="oval" w="sm" len="sm"/>
          </a:ln>
          <a:effectLst/>
        </p:spPr>
      </p:cxnSp>
      <p:cxnSp>
        <p:nvCxnSpPr>
          <p:cNvPr id="44" name="Straight Connector 43">
            <a:extLst>
              <a:ext uri="{FF2B5EF4-FFF2-40B4-BE49-F238E27FC236}">
                <a16:creationId xmlns:a16="http://schemas.microsoft.com/office/drawing/2014/main" id="{084F01A3-579F-CB49-A0B2-EB0C916052AC}"/>
              </a:ext>
            </a:extLst>
          </p:cNvPr>
          <p:cNvCxnSpPr>
            <a:cxnSpLocks/>
          </p:cNvCxnSpPr>
          <p:nvPr/>
        </p:nvCxnSpPr>
        <p:spPr bwMode="auto">
          <a:xfrm flipH="1">
            <a:off x="9009474" y="2070832"/>
            <a:ext cx="435429" cy="34756"/>
          </a:xfrm>
          <a:prstGeom prst="line">
            <a:avLst/>
          </a:prstGeom>
          <a:solidFill>
            <a:srgbClr val="FFFFCC"/>
          </a:solidFill>
          <a:ln w="38100" cap="flat" cmpd="sng" algn="ctr">
            <a:solidFill>
              <a:srgbClr val="C00000"/>
            </a:solidFill>
            <a:prstDash val="solid"/>
            <a:round/>
            <a:headEnd type="oval" w="sm" len="sm"/>
            <a:tailEnd type="oval" w="sm" len="sm"/>
          </a:ln>
          <a:effectLst/>
        </p:spPr>
      </p:cxnSp>
      <p:cxnSp>
        <p:nvCxnSpPr>
          <p:cNvPr id="26" name="Straight Connector 25">
            <a:extLst>
              <a:ext uri="{FF2B5EF4-FFF2-40B4-BE49-F238E27FC236}">
                <a16:creationId xmlns:a16="http://schemas.microsoft.com/office/drawing/2014/main" id="{F6C5BB65-66F5-DF45-8243-F460041B3F8C}"/>
              </a:ext>
            </a:extLst>
          </p:cNvPr>
          <p:cNvCxnSpPr>
            <a:cxnSpLocks/>
          </p:cNvCxnSpPr>
          <p:nvPr/>
        </p:nvCxnSpPr>
        <p:spPr bwMode="auto">
          <a:xfrm flipH="1">
            <a:off x="4269148" y="3991780"/>
            <a:ext cx="72597" cy="421445"/>
          </a:xfrm>
          <a:prstGeom prst="line">
            <a:avLst/>
          </a:prstGeom>
          <a:solidFill>
            <a:srgbClr val="FFFFCC"/>
          </a:solidFill>
          <a:ln w="38100" cap="flat" cmpd="sng" algn="ctr">
            <a:solidFill>
              <a:srgbClr val="7030A0"/>
            </a:solidFill>
            <a:prstDash val="solid"/>
            <a:round/>
            <a:headEnd type="oval" w="sm" len="sm"/>
            <a:tailEnd type="oval" w="sm" len="sm"/>
          </a:ln>
          <a:effectLst/>
        </p:spPr>
      </p:cxnSp>
      <p:cxnSp>
        <p:nvCxnSpPr>
          <p:cNvPr id="23" name="Straight Connector 22">
            <a:extLst>
              <a:ext uri="{FF2B5EF4-FFF2-40B4-BE49-F238E27FC236}">
                <a16:creationId xmlns:a16="http://schemas.microsoft.com/office/drawing/2014/main" id="{DC197D81-3EEB-6A46-B92B-D6C9B8FCD2F4}"/>
              </a:ext>
            </a:extLst>
          </p:cNvPr>
          <p:cNvCxnSpPr>
            <a:cxnSpLocks/>
          </p:cNvCxnSpPr>
          <p:nvPr/>
        </p:nvCxnSpPr>
        <p:spPr bwMode="auto">
          <a:xfrm flipH="1" flipV="1">
            <a:off x="5920242" y="3806212"/>
            <a:ext cx="513168" cy="584219"/>
          </a:xfrm>
          <a:prstGeom prst="line">
            <a:avLst/>
          </a:prstGeom>
          <a:solidFill>
            <a:srgbClr val="FFFFCC"/>
          </a:solidFill>
          <a:ln w="38100" cap="flat" cmpd="sng" algn="ctr">
            <a:solidFill>
              <a:srgbClr val="7030A0"/>
            </a:solidFill>
            <a:prstDash val="solid"/>
            <a:round/>
            <a:headEnd type="oval" w="sm" len="sm"/>
            <a:tailEnd type="oval" w="sm" len="sm"/>
          </a:ln>
          <a:effectLst/>
        </p:spPr>
      </p:cxnSp>
      <p:cxnSp>
        <p:nvCxnSpPr>
          <p:cNvPr id="15" name="Straight Connector 14">
            <a:extLst>
              <a:ext uri="{FF2B5EF4-FFF2-40B4-BE49-F238E27FC236}">
                <a16:creationId xmlns:a16="http://schemas.microsoft.com/office/drawing/2014/main" id="{DF48EC26-9326-E543-9E14-B0EC64E189D6}"/>
              </a:ext>
            </a:extLst>
          </p:cNvPr>
          <p:cNvCxnSpPr>
            <a:cxnSpLocks/>
          </p:cNvCxnSpPr>
          <p:nvPr/>
        </p:nvCxnSpPr>
        <p:spPr bwMode="auto">
          <a:xfrm flipH="1">
            <a:off x="7192454" y="2193280"/>
            <a:ext cx="665018" cy="57796"/>
          </a:xfrm>
          <a:prstGeom prst="line">
            <a:avLst/>
          </a:prstGeom>
          <a:solidFill>
            <a:srgbClr val="FFFFCC"/>
          </a:solidFill>
          <a:ln w="38100" cap="flat" cmpd="sng" algn="ctr">
            <a:solidFill>
              <a:srgbClr val="7030A0"/>
            </a:solidFill>
            <a:prstDash val="solid"/>
            <a:round/>
            <a:headEnd type="oval" w="sm" len="sm"/>
            <a:tailEnd type="oval" w="sm" len="sm"/>
          </a:ln>
          <a:effectLst/>
        </p:spPr>
      </p:cxnSp>
      <p:grpSp>
        <p:nvGrpSpPr>
          <p:cNvPr id="104" name="Group 103">
            <a:extLst>
              <a:ext uri="{FF2B5EF4-FFF2-40B4-BE49-F238E27FC236}">
                <a16:creationId xmlns:a16="http://schemas.microsoft.com/office/drawing/2014/main" id="{897DA2D4-3A1F-164B-B96D-4409C8CAEC0C}"/>
              </a:ext>
            </a:extLst>
          </p:cNvPr>
          <p:cNvGrpSpPr/>
          <p:nvPr/>
        </p:nvGrpSpPr>
        <p:grpSpPr>
          <a:xfrm>
            <a:off x="5795902" y="5126108"/>
            <a:ext cx="1407652" cy="1143703"/>
            <a:chOff x="2817208" y="5509371"/>
            <a:chExt cx="1407652" cy="1143703"/>
          </a:xfrm>
        </p:grpSpPr>
        <p:sp>
          <p:nvSpPr>
            <p:cNvPr id="49" name="TextBox 48">
              <a:extLst>
                <a:ext uri="{FF2B5EF4-FFF2-40B4-BE49-F238E27FC236}">
                  <a16:creationId xmlns:a16="http://schemas.microsoft.com/office/drawing/2014/main" id="{D51C938E-2481-BA45-9356-5804F505BB35}"/>
                </a:ext>
              </a:extLst>
            </p:cNvPr>
            <p:cNvSpPr txBox="1"/>
            <p:nvPr/>
          </p:nvSpPr>
          <p:spPr>
            <a:xfrm>
              <a:off x="2817208" y="6186343"/>
              <a:ext cx="1115434" cy="466731"/>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JSON, HTTP,</a:t>
              </a:r>
              <a:br>
                <a:rPr lang="en-US" sz="1200" dirty="0">
                  <a:solidFill>
                    <a:srgbClr val="000066"/>
                  </a:solidFill>
                </a:rPr>
              </a:br>
              <a:r>
                <a:rPr lang="en-US" sz="1200" dirty="0">
                  <a:solidFill>
                    <a:srgbClr val="000066"/>
                  </a:solidFill>
                </a:rPr>
                <a:t>Thrift</a:t>
              </a:r>
            </a:p>
          </p:txBody>
        </p:sp>
        <p:sp>
          <p:nvSpPr>
            <p:cNvPr id="50" name="Donut 49">
              <a:extLst>
                <a:ext uri="{FF2B5EF4-FFF2-40B4-BE49-F238E27FC236}">
                  <a16:creationId xmlns:a16="http://schemas.microsoft.com/office/drawing/2014/main" id="{C542002D-708F-2D4E-AC94-D2413C728B11}"/>
                </a:ext>
              </a:extLst>
            </p:cNvPr>
            <p:cNvSpPr/>
            <p:nvPr/>
          </p:nvSpPr>
          <p:spPr>
            <a:xfrm rot="3168980">
              <a:off x="4041006" y="5486396"/>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52" name="Straight Connector 51">
              <a:extLst>
                <a:ext uri="{FF2B5EF4-FFF2-40B4-BE49-F238E27FC236}">
                  <a16:creationId xmlns:a16="http://schemas.microsoft.com/office/drawing/2014/main" id="{A701B539-BE17-5E4A-B5A8-DAE915999B71}"/>
                </a:ext>
              </a:extLst>
            </p:cNvPr>
            <p:cNvCxnSpPr>
              <a:cxnSpLocks/>
              <a:stCxn id="50" idx="4"/>
              <a:endCxn id="49" idx="0"/>
            </p:cNvCxnSpPr>
            <p:nvPr/>
          </p:nvCxnSpPr>
          <p:spPr bwMode="auto">
            <a:xfrm flipH="1">
              <a:off x="3374925" y="5652311"/>
              <a:ext cx="664130" cy="534032"/>
            </a:xfrm>
            <a:prstGeom prst="line">
              <a:avLst/>
            </a:prstGeom>
            <a:solidFill>
              <a:srgbClr val="FFFFCC"/>
            </a:solidFill>
            <a:ln w="9525" cap="flat" cmpd="sng" algn="ctr">
              <a:solidFill>
                <a:srgbClr val="000000"/>
              </a:solidFill>
              <a:prstDash val="solid"/>
              <a:round/>
              <a:headEnd type="none" w="med" len="med"/>
              <a:tailEnd type="none" w="med" len="med"/>
            </a:ln>
            <a:effectLst/>
          </p:spPr>
        </p:cxnSp>
      </p:grpSp>
      <p:grpSp>
        <p:nvGrpSpPr>
          <p:cNvPr id="102" name="Group 101">
            <a:extLst>
              <a:ext uri="{FF2B5EF4-FFF2-40B4-BE49-F238E27FC236}">
                <a16:creationId xmlns:a16="http://schemas.microsoft.com/office/drawing/2014/main" id="{036A24AE-2C9F-EA43-95E6-4889A6085B47}"/>
              </a:ext>
            </a:extLst>
          </p:cNvPr>
          <p:cNvGrpSpPr/>
          <p:nvPr/>
        </p:nvGrpSpPr>
        <p:grpSpPr>
          <a:xfrm>
            <a:off x="7670672" y="3720612"/>
            <a:ext cx="1624006" cy="933418"/>
            <a:chOff x="4691978" y="4103876"/>
            <a:chExt cx="1624006" cy="933418"/>
          </a:xfrm>
        </p:grpSpPr>
        <p:sp>
          <p:nvSpPr>
            <p:cNvPr id="56" name="TextBox 55">
              <a:extLst>
                <a:ext uri="{FF2B5EF4-FFF2-40B4-BE49-F238E27FC236}">
                  <a16:creationId xmlns:a16="http://schemas.microsoft.com/office/drawing/2014/main" id="{CF6A5E75-EAF3-8C4B-95AA-E24B8E47387D}"/>
                </a:ext>
              </a:extLst>
            </p:cNvPr>
            <p:cNvSpPr txBox="1"/>
            <p:nvPr/>
          </p:nvSpPr>
          <p:spPr>
            <a:xfrm>
              <a:off x="4691978" y="4764462"/>
              <a:ext cx="1580882" cy="272832"/>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RF Radio, Satellite</a:t>
              </a:r>
            </a:p>
          </p:txBody>
        </p:sp>
        <p:sp>
          <p:nvSpPr>
            <p:cNvPr id="57" name="Donut 56">
              <a:extLst>
                <a:ext uri="{FF2B5EF4-FFF2-40B4-BE49-F238E27FC236}">
                  <a16:creationId xmlns:a16="http://schemas.microsoft.com/office/drawing/2014/main" id="{17139726-9894-3C45-BB40-3D74BB10D4F1}"/>
                </a:ext>
              </a:extLst>
            </p:cNvPr>
            <p:cNvSpPr/>
            <p:nvPr/>
          </p:nvSpPr>
          <p:spPr>
            <a:xfrm rot="2901202">
              <a:off x="6132130" y="4080901"/>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58" name="Straight Connector 57">
              <a:extLst>
                <a:ext uri="{FF2B5EF4-FFF2-40B4-BE49-F238E27FC236}">
                  <a16:creationId xmlns:a16="http://schemas.microsoft.com/office/drawing/2014/main" id="{C888E9CC-0502-2846-8584-79E6D1B6F7C4}"/>
                </a:ext>
              </a:extLst>
            </p:cNvPr>
            <p:cNvCxnSpPr>
              <a:cxnSpLocks/>
              <a:stCxn id="57" idx="4"/>
              <a:endCxn id="56" idx="0"/>
            </p:cNvCxnSpPr>
            <p:nvPr/>
          </p:nvCxnSpPr>
          <p:spPr bwMode="auto">
            <a:xfrm flipH="1">
              <a:off x="5482419" y="4253038"/>
              <a:ext cx="652874" cy="511424"/>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grpSp>
        <p:nvGrpSpPr>
          <p:cNvPr id="99" name="Group 98">
            <a:extLst>
              <a:ext uri="{FF2B5EF4-FFF2-40B4-BE49-F238E27FC236}">
                <a16:creationId xmlns:a16="http://schemas.microsoft.com/office/drawing/2014/main" id="{C2197E86-A781-7945-AB67-6E88112D9BF3}"/>
              </a:ext>
            </a:extLst>
          </p:cNvPr>
          <p:cNvGrpSpPr/>
          <p:nvPr/>
        </p:nvGrpSpPr>
        <p:grpSpPr>
          <a:xfrm>
            <a:off x="8537588" y="1978388"/>
            <a:ext cx="843500" cy="991368"/>
            <a:chOff x="5558894" y="2361652"/>
            <a:chExt cx="843500" cy="991368"/>
          </a:xfrm>
        </p:grpSpPr>
        <p:sp>
          <p:nvSpPr>
            <p:cNvPr id="66" name="TextBox 65">
              <a:extLst>
                <a:ext uri="{FF2B5EF4-FFF2-40B4-BE49-F238E27FC236}">
                  <a16:creationId xmlns:a16="http://schemas.microsoft.com/office/drawing/2014/main" id="{9609B36F-05D1-7F48-B6DB-7C407C26781E}"/>
                </a:ext>
              </a:extLst>
            </p:cNvPr>
            <p:cNvSpPr txBox="1"/>
            <p:nvPr/>
          </p:nvSpPr>
          <p:spPr>
            <a:xfrm>
              <a:off x="5558894" y="3080188"/>
              <a:ext cx="843500" cy="272832"/>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DIS, HLA</a:t>
              </a:r>
            </a:p>
          </p:txBody>
        </p:sp>
        <p:sp>
          <p:nvSpPr>
            <p:cNvPr id="67" name="Donut 66">
              <a:extLst>
                <a:ext uri="{FF2B5EF4-FFF2-40B4-BE49-F238E27FC236}">
                  <a16:creationId xmlns:a16="http://schemas.microsoft.com/office/drawing/2014/main" id="{0B7E132F-287E-2D4F-8067-3B6FBB5B7B5D}"/>
                </a:ext>
              </a:extLst>
            </p:cNvPr>
            <p:cNvSpPr/>
            <p:nvPr/>
          </p:nvSpPr>
          <p:spPr>
            <a:xfrm rot="1286394">
              <a:off x="6172987" y="2361652"/>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68" name="Straight Connector 67">
              <a:extLst>
                <a:ext uri="{FF2B5EF4-FFF2-40B4-BE49-F238E27FC236}">
                  <a16:creationId xmlns:a16="http://schemas.microsoft.com/office/drawing/2014/main" id="{34F90929-1E4D-A841-A2DE-914B0434EBE8}"/>
                </a:ext>
              </a:extLst>
            </p:cNvPr>
            <p:cNvCxnSpPr>
              <a:cxnSpLocks/>
              <a:stCxn id="67" idx="4"/>
              <a:endCxn id="66" idx="0"/>
            </p:cNvCxnSpPr>
            <p:nvPr/>
          </p:nvCxnSpPr>
          <p:spPr bwMode="auto">
            <a:xfrm flipH="1">
              <a:off x="5980644" y="2561325"/>
              <a:ext cx="234982" cy="518863"/>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grpSp>
        <p:nvGrpSpPr>
          <p:cNvPr id="105" name="Group 104">
            <a:extLst>
              <a:ext uri="{FF2B5EF4-FFF2-40B4-BE49-F238E27FC236}">
                <a16:creationId xmlns:a16="http://schemas.microsoft.com/office/drawing/2014/main" id="{77C06910-A8F3-1E47-9366-5D0229C58484}"/>
              </a:ext>
            </a:extLst>
          </p:cNvPr>
          <p:cNvGrpSpPr/>
          <p:nvPr/>
        </p:nvGrpSpPr>
        <p:grpSpPr>
          <a:xfrm>
            <a:off x="4007394" y="5073207"/>
            <a:ext cx="1634411" cy="466731"/>
            <a:chOff x="1028699" y="5456470"/>
            <a:chExt cx="1634411" cy="466731"/>
          </a:xfrm>
        </p:grpSpPr>
        <p:sp>
          <p:nvSpPr>
            <p:cNvPr id="83" name="TextBox 82">
              <a:extLst>
                <a:ext uri="{FF2B5EF4-FFF2-40B4-BE49-F238E27FC236}">
                  <a16:creationId xmlns:a16="http://schemas.microsoft.com/office/drawing/2014/main" id="{895F57AB-3E66-2444-9FA6-F5E8AB650261}"/>
                </a:ext>
              </a:extLst>
            </p:cNvPr>
            <p:cNvSpPr txBox="1"/>
            <p:nvPr/>
          </p:nvSpPr>
          <p:spPr>
            <a:xfrm>
              <a:off x="1593138" y="5456470"/>
              <a:ext cx="1069972" cy="466731"/>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SNMP, TCP, </a:t>
              </a:r>
              <a:br>
                <a:rPr lang="en-US" sz="1200" dirty="0">
                  <a:solidFill>
                    <a:srgbClr val="000066"/>
                  </a:solidFill>
                </a:rPr>
              </a:br>
              <a:r>
                <a:rPr lang="en-US" sz="1200" dirty="0">
                  <a:solidFill>
                    <a:srgbClr val="000066"/>
                  </a:solidFill>
                </a:rPr>
                <a:t>Proprietary</a:t>
              </a:r>
            </a:p>
          </p:txBody>
        </p:sp>
        <p:sp>
          <p:nvSpPr>
            <p:cNvPr id="84" name="Donut 83">
              <a:extLst>
                <a:ext uri="{FF2B5EF4-FFF2-40B4-BE49-F238E27FC236}">
                  <a16:creationId xmlns:a16="http://schemas.microsoft.com/office/drawing/2014/main" id="{8022E3A3-D3B6-F64D-8ECC-1C1FD7FF769F}"/>
                </a:ext>
              </a:extLst>
            </p:cNvPr>
            <p:cNvSpPr/>
            <p:nvPr/>
          </p:nvSpPr>
          <p:spPr>
            <a:xfrm rot="16200000">
              <a:off x="1051674" y="5589057"/>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85" name="Straight Connector 84">
              <a:extLst>
                <a:ext uri="{FF2B5EF4-FFF2-40B4-BE49-F238E27FC236}">
                  <a16:creationId xmlns:a16="http://schemas.microsoft.com/office/drawing/2014/main" id="{71898481-B3D4-1549-9226-B1524D4EFAD3}"/>
                </a:ext>
              </a:extLst>
            </p:cNvPr>
            <p:cNvCxnSpPr>
              <a:cxnSpLocks/>
              <a:stCxn id="84" idx="4"/>
              <a:endCxn id="83" idx="1"/>
            </p:cNvCxnSpPr>
            <p:nvPr/>
          </p:nvCxnSpPr>
          <p:spPr bwMode="auto">
            <a:xfrm flipV="1">
              <a:off x="1235529" y="5689836"/>
              <a:ext cx="357609" cy="2636"/>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sp>
        <p:nvSpPr>
          <p:cNvPr id="5" name="Cube 4">
            <a:extLst>
              <a:ext uri="{FF2B5EF4-FFF2-40B4-BE49-F238E27FC236}">
                <a16:creationId xmlns:a16="http://schemas.microsoft.com/office/drawing/2014/main" id="{4E0160BF-0700-CC32-C11A-C697378CD1C0}"/>
              </a:ext>
            </a:extLst>
          </p:cNvPr>
          <p:cNvSpPr/>
          <p:nvPr/>
        </p:nvSpPr>
        <p:spPr>
          <a:xfrm>
            <a:off x="778689" y="3540786"/>
            <a:ext cx="1447800" cy="685800"/>
          </a:xfrm>
          <a:prstGeom prst="cube">
            <a:avLst/>
          </a:prstGeom>
          <a:solidFill>
            <a:srgbClr val="D5FED6"/>
          </a:solidFill>
          <a:ln>
            <a:solidFill>
              <a:srgbClr val="00B050"/>
            </a:solidFill>
          </a:ln>
        </p:spPr>
        <p:txBody>
          <a:bodyPr rtlCol="0" anchor="ctr"/>
          <a:lstStyle/>
          <a:p>
            <a:pPr algn="ctr"/>
            <a:r>
              <a:rPr lang="en-US" sz="1600" dirty="0">
                <a:solidFill>
                  <a:srgbClr val="00B050"/>
                </a:solidFill>
              </a:rPr>
              <a:t>Data Collector</a:t>
            </a:r>
          </a:p>
        </p:txBody>
      </p:sp>
      <p:cxnSp>
        <p:nvCxnSpPr>
          <p:cNvPr id="14" name="Straight Connector 13">
            <a:extLst>
              <a:ext uri="{FF2B5EF4-FFF2-40B4-BE49-F238E27FC236}">
                <a16:creationId xmlns:a16="http://schemas.microsoft.com/office/drawing/2014/main" id="{C74610D9-2A7B-5854-96AC-692DC6473C5E}"/>
              </a:ext>
            </a:extLst>
          </p:cNvPr>
          <p:cNvCxnSpPr>
            <a:cxnSpLocks/>
          </p:cNvCxnSpPr>
          <p:nvPr/>
        </p:nvCxnSpPr>
        <p:spPr bwMode="auto">
          <a:xfrm flipH="1">
            <a:off x="1608226" y="3580102"/>
            <a:ext cx="1963885" cy="82237"/>
          </a:xfrm>
          <a:prstGeom prst="line">
            <a:avLst/>
          </a:prstGeom>
          <a:solidFill>
            <a:srgbClr val="FFFFCC"/>
          </a:solidFill>
          <a:ln w="38100" cap="flat" cmpd="sng" algn="ctr">
            <a:solidFill>
              <a:srgbClr val="7030A0"/>
            </a:solidFill>
            <a:prstDash val="solid"/>
            <a:round/>
            <a:headEnd type="oval" w="sm" len="sm"/>
            <a:tailEnd type="oval" w="sm" len="sm"/>
          </a:ln>
          <a:effectLst/>
        </p:spPr>
      </p:cxnSp>
      <p:sp>
        <p:nvSpPr>
          <p:cNvPr id="17" name="Can 16">
            <a:extLst>
              <a:ext uri="{FF2B5EF4-FFF2-40B4-BE49-F238E27FC236}">
                <a16:creationId xmlns:a16="http://schemas.microsoft.com/office/drawing/2014/main" id="{F3C69643-78E2-2E71-1261-79441DA2AB34}"/>
              </a:ext>
            </a:extLst>
          </p:cNvPr>
          <p:cNvSpPr/>
          <p:nvPr/>
        </p:nvSpPr>
        <p:spPr bwMode="auto">
          <a:xfrm>
            <a:off x="820991" y="4509070"/>
            <a:ext cx="1067026" cy="576360"/>
          </a:xfrm>
          <a:prstGeom prst="can">
            <a:avLst/>
          </a:prstGeom>
          <a:solidFill>
            <a:schemeClr val="accent2">
              <a:alpha val="54373"/>
            </a:schemeClr>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rPr>
              <a:t>Database</a:t>
            </a:r>
          </a:p>
        </p:txBody>
      </p:sp>
      <p:cxnSp>
        <p:nvCxnSpPr>
          <p:cNvPr id="20" name="Straight Connector 19">
            <a:extLst>
              <a:ext uri="{FF2B5EF4-FFF2-40B4-BE49-F238E27FC236}">
                <a16:creationId xmlns:a16="http://schemas.microsoft.com/office/drawing/2014/main" id="{70FBC0C9-A5F3-52CE-1500-A460D05B5F9F}"/>
              </a:ext>
            </a:extLst>
          </p:cNvPr>
          <p:cNvCxnSpPr>
            <a:cxnSpLocks/>
            <a:endCxn id="5" idx="3"/>
          </p:cNvCxnSpPr>
          <p:nvPr/>
        </p:nvCxnSpPr>
        <p:spPr bwMode="auto">
          <a:xfrm flipV="1">
            <a:off x="1354504" y="4226586"/>
            <a:ext cx="62360" cy="355960"/>
          </a:xfrm>
          <a:prstGeom prst="line">
            <a:avLst/>
          </a:prstGeom>
          <a:solidFill>
            <a:srgbClr val="FFFFCC"/>
          </a:solidFill>
          <a:ln w="38100" cap="flat" cmpd="sng" algn="ctr">
            <a:solidFill>
              <a:srgbClr val="D7A841"/>
            </a:solidFill>
            <a:prstDash val="solid"/>
            <a:round/>
            <a:headEnd type="oval" w="sm" len="sm"/>
            <a:tailEnd type="oval" w="sm" len="sm"/>
          </a:ln>
          <a:effectLst/>
        </p:spPr>
      </p:cxnSp>
      <p:grpSp>
        <p:nvGrpSpPr>
          <p:cNvPr id="29" name="Group 28">
            <a:extLst>
              <a:ext uri="{FF2B5EF4-FFF2-40B4-BE49-F238E27FC236}">
                <a16:creationId xmlns:a16="http://schemas.microsoft.com/office/drawing/2014/main" id="{C51DFB48-14DA-502A-BF8D-C3A2C815073C}"/>
              </a:ext>
            </a:extLst>
          </p:cNvPr>
          <p:cNvGrpSpPr/>
          <p:nvPr/>
        </p:nvGrpSpPr>
        <p:grpSpPr>
          <a:xfrm>
            <a:off x="1268043" y="4314928"/>
            <a:ext cx="1681786" cy="317620"/>
            <a:chOff x="10105598" y="5741646"/>
            <a:chExt cx="1681786" cy="317620"/>
          </a:xfrm>
        </p:grpSpPr>
        <p:sp>
          <p:nvSpPr>
            <p:cNvPr id="24" name="TextBox 23">
              <a:extLst>
                <a:ext uri="{FF2B5EF4-FFF2-40B4-BE49-F238E27FC236}">
                  <a16:creationId xmlns:a16="http://schemas.microsoft.com/office/drawing/2014/main" id="{3C88D90B-9CD1-1779-C5D9-E4A03B13DEB7}"/>
                </a:ext>
              </a:extLst>
            </p:cNvPr>
            <p:cNvSpPr txBox="1"/>
            <p:nvPr/>
          </p:nvSpPr>
          <p:spPr>
            <a:xfrm>
              <a:off x="10746714" y="5786434"/>
              <a:ext cx="1040670" cy="272832"/>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SQL, ODBC</a:t>
              </a:r>
            </a:p>
          </p:txBody>
        </p:sp>
        <p:sp>
          <p:nvSpPr>
            <p:cNvPr id="25" name="Donut 24">
              <a:extLst>
                <a:ext uri="{FF2B5EF4-FFF2-40B4-BE49-F238E27FC236}">
                  <a16:creationId xmlns:a16="http://schemas.microsoft.com/office/drawing/2014/main" id="{9ABFB115-7EF4-CCC3-C6A4-66DBF816DFC9}"/>
                </a:ext>
              </a:extLst>
            </p:cNvPr>
            <p:cNvSpPr/>
            <p:nvPr/>
          </p:nvSpPr>
          <p:spPr>
            <a:xfrm rot="16200000">
              <a:off x="10128573" y="5718671"/>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27" name="Straight Connector 26">
              <a:extLst>
                <a:ext uri="{FF2B5EF4-FFF2-40B4-BE49-F238E27FC236}">
                  <a16:creationId xmlns:a16="http://schemas.microsoft.com/office/drawing/2014/main" id="{ECB17FCC-51FE-6877-2553-940CDA1E864A}"/>
                </a:ext>
              </a:extLst>
            </p:cNvPr>
            <p:cNvCxnSpPr>
              <a:cxnSpLocks/>
              <a:stCxn id="25" idx="4"/>
              <a:endCxn id="24" idx="1"/>
            </p:cNvCxnSpPr>
            <p:nvPr/>
          </p:nvCxnSpPr>
          <p:spPr bwMode="auto">
            <a:xfrm>
              <a:off x="10312428" y="5822086"/>
              <a:ext cx="434286" cy="100764"/>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sp>
        <p:nvSpPr>
          <p:cNvPr id="31" name="Can 30">
            <a:extLst>
              <a:ext uri="{FF2B5EF4-FFF2-40B4-BE49-F238E27FC236}">
                <a16:creationId xmlns:a16="http://schemas.microsoft.com/office/drawing/2014/main" id="{305B1A8C-707C-7069-149E-486F28A134AE}"/>
              </a:ext>
            </a:extLst>
          </p:cNvPr>
          <p:cNvSpPr/>
          <p:nvPr/>
        </p:nvSpPr>
        <p:spPr bwMode="auto">
          <a:xfrm>
            <a:off x="267236" y="5542944"/>
            <a:ext cx="1910442" cy="1611642"/>
          </a:xfrm>
          <a:prstGeom prst="can">
            <a:avLst/>
          </a:prstGeom>
          <a:solidFill>
            <a:schemeClr val="accent2"/>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rPr>
              <a:t>Knowledge</a:t>
            </a:r>
            <a:br>
              <a:rPr kumimoji="0" lang="en-US" sz="1600" b="1" i="0" u="none" strike="noStrike" cap="none" normalizeH="0" baseline="0" dirty="0">
                <a:ln>
                  <a:noFill/>
                </a:ln>
                <a:solidFill>
                  <a:schemeClr val="bg1"/>
                </a:solidFill>
                <a:effectLst/>
                <a:latin typeface="Arial" charset="0"/>
              </a:rPr>
            </a:br>
            <a:r>
              <a:rPr kumimoji="0" lang="en-US" sz="1600" b="1" i="0" u="none" strike="noStrike" cap="none" normalizeH="0" baseline="0" dirty="0">
                <a:ln>
                  <a:noFill/>
                </a:ln>
                <a:solidFill>
                  <a:schemeClr val="bg1"/>
                </a:solidFill>
                <a:effectLst/>
                <a:latin typeface="Arial" charset="0"/>
              </a:rPr>
              <a:t>Management</a:t>
            </a:r>
            <a:br>
              <a:rPr kumimoji="0" lang="en-US" sz="1600" b="1" i="0" u="none" strike="noStrike" cap="none" normalizeH="0" baseline="0" dirty="0">
                <a:ln>
                  <a:noFill/>
                </a:ln>
                <a:solidFill>
                  <a:schemeClr val="bg1"/>
                </a:solidFill>
                <a:effectLst/>
                <a:latin typeface="Arial" charset="0"/>
              </a:rPr>
            </a:br>
            <a:r>
              <a:rPr kumimoji="0" lang="en-US" sz="1600" b="1" i="0" u="none" strike="noStrike" cap="none" normalizeH="0" baseline="0" dirty="0">
                <a:ln>
                  <a:noFill/>
                </a:ln>
                <a:solidFill>
                  <a:schemeClr val="bg1"/>
                </a:solidFill>
                <a:effectLst/>
                <a:latin typeface="Arial" charset="0"/>
              </a:rPr>
              <a:t>System</a:t>
            </a:r>
          </a:p>
        </p:txBody>
      </p:sp>
      <p:cxnSp>
        <p:nvCxnSpPr>
          <p:cNvPr id="33" name="Straight Connector 32">
            <a:extLst>
              <a:ext uri="{FF2B5EF4-FFF2-40B4-BE49-F238E27FC236}">
                <a16:creationId xmlns:a16="http://schemas.microsoft.com/office/drawing/2014/main" id="{EC766396-C456-052C-7A9B-840D52B2676F}"/>
              </a:ext>
            </a:extLst>
          </p:cNvPr>
          <p:cNvCxnSpPr>
            <a:cxnSpLocks/>
          </p:cNvCxnSpPr>
          <p:nvPr/>
        </p:nvCxnSpPr>
        <p:spPr bwMode="auto">
          <a:xfrm flipV="1">
            <a:off x="1201329" y="5070218"/>
            <a:ext cx="142947" cy="683592"/>
          </a:xfrm>
          <a:prstGeom prst="line">
            <a:avLst/>
          </a:prstGeom>
          <a:solidFill>
            <a:srgbClr val="FFFFCC"/>
          </a:solidFill>
          <a:ln w="38100" cap="flat" cmpd="sng" algn="ctr">
            <a:solidFill>
              <a:srgbClr val="D7A841"/>
            </a:solidFill>
            <a:prstDash val="solid"/>
            <a:round/>
            <a:headEnd type="oval" w="sm" len="sm"/>
            <a:tailEnd type="oval" w="sm" len="sm"/>
          </a:ln>
          <a:effectLst/>
        </p:spPr>
      </p:cxnSp>
      <p:grpSp>
        <p:nvGrpSpPr>
          <p:cNvPr id="36" name="Group 35">
            <a:extLst>
              <a:ext uri="{FF2B5EF4-FFF2-40B4-BE49-F238E27FC236}">
                <a16:creationId xmlns:a16="http://schemas.microsoft.com/office/drawing/2014/main" id="{8717CE93-919D-9174-5104-2F3121155D49}"/>
              </a:ext>
            </a:extLst>
          </p:cNvPr>
          <p:cNvGrpSpPr/>
          <p:nvPr/>
        </p:nvGrpSpPr>
        <p:grpSpPr>
          <a:xfrm>
            <a:off x="1201329" y="5193527"/>
            <a:ext cx="1613184" cy="317620"/>
            <a:chOff x="10105598" y="5741646"/>
            <a:chExt cx="1539922" cy="317620"/>
          </a:xfrm>
        </p:grpSpPr>
        <p:sp>
          <p:nvSpPr>
            <p:cNvPr id="37" name="TextBox 36">
              <a:extLst>
                <a:ext uri="{FF2B5EF4-FFF2-40B4-BE49-F238E27FC236}">
                  <a16:creationId xmlns:a16="http://schemas.microsoft.com/office/drawing/2014/main" id="{50F6B932-C95C-2945-3691-472900543BE1}"/>
                </a:ext>
              </a:extLst>
            </p:cNvPr>
            <p:cNvSpPr txBox="1"/>
            <p:nvPr/>
          </p:nvSpPr>
          <p:spPr>
            <a:xfrm>
              <a:off x="10888582" y="5786434"/>
              <a:ext cx="756938" cy="272832"/>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Parquet</a:t>
              </a:r>
            </a:p>
          </p:txBody>
        </p:sp>
        <p:sp>
          <p:nvSpPr>
            <p:cNvPr id="38" name="Donut 37">
              <a:extLst>
                <a:ext uri="{FF2B5EF4-FFF2-40B4-BE49-F238E27FC236}">
                  <a16:creationId xmlns:a16="http://schemas.microsoft.com/office/drawing/2014/main" id="{F31C2F6F-6805-191A-E4B0-210C047BDC89}"/>
                </a:ext>
              </a:extLst>
            </p:cNvPr>
            <p:cNvSpPr/>
            <p:nvPr/>
          </p:nvSpPr>
          <p:spPr>
            <a:xfrm rot="16200000">
              <a:off x="10128573" y="5718671"/>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39" name="Straight Connector 38">
              <a:extLst>
                <a:ext uri="{FF2B5EF4-FFF2-40B4-BE49-F238E27FC236}">
                  <a16:creationId xmlns:a16="http://schemas.microsoft.com/office/drawing/2014/main" id="{167396F0-EEB1-0A59-23A3-D83BA273BC4B}"/>
                </a:ext>
              </a:extLst>
            </p:cNvPr>
            <p:cNvCxnSpPr>
              <a:cxnSpLocks/>
              <a:stCxn id="38" idx="4"/>
              <a:endCxn id="37" idx="1"/>
            </p:cNvCxnSpPr>
            <p:nvPr/>
          </p:nvCxnSpPr>
          <p:spPr bwMode="auto">
            <a:xfrm>
              <a:off x="10312428" y="5822086"/>
              <a:ext cx="576154" cy="100764"/>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sp>
        <p:nvSpPr>
          <p:cNvPr id="16" name="Cube 15">
            <a:extLst>
              <a:ext uri="{FF2B5EF4-FFF2-40B4-BE49-F238E27FC236}">
                <a16:creationId xmlns:a16="http://schemas.microsoft.com/office/drawing/2014/main" id="{3106FE1A-BAF0-2663-E8EF-F8A1E1465156}"/>
              </a:ext>
            </a:extLst>
          </p:cNvPr>
          <p:cNvSpPr/>
          <p:nvPr/>
        </p:nvSpPr>
        <p:spPr>
          <a:xfrm>
            <a:off x="6059059" y="2654654"/>
            <a:ext cx="1475295" cy="685800"/>
          </a:xfrm>
          <a:prstGeom prst="cube">
            <a:avLst/>
          </a:prstGeom>
          <a:solidFill>
            <a:srgbClr val="DBF5FF"/>
          </a:solidFill>
          <a:ln>
            <a:solidFill>
              <a:srgbClr val="000066"/>
            </a:solidFill>
          </a:ln>
        </p:spPr>
        <p:txBody>
          <a:bodyPr rtlCol="0" anchor="ctr"/>
          <a:lstStyle/>
          <a:p>
            <a:pPr algn="ctr"/>
            <a:r>
              <a:rPr lang="en-US" sz="1200" dirty="0">
                <a:solidFill>
                  <a:srgbClr val="002060"/>
                </a:solidFill>
              </a:rPr>
              <a:t>OM</a:t>
            </a:r>
            <a:br>
              <a:rPr lang="en-US" sz="1200" dirty="0">
                <a:solidFill>
                  <a:srgbClr val="002060"/>
                </a:solidFill>
              </a:rPr>
            </a:br>
            <a:r>
              <a:rPr lang="en-US" sz="1200" dirty="0">
                <a:solidFill>
                  <a:srgbClr val="002060"/>
                </a:solidFill>
              </a:rPr>
              <a:t>Transmogrifier</a:t>
            </a:r>
          </a:p>
        </p:txBody>
      </p:sp>
    </p:spTree>
    <p:extLst>
      <p:ext uri="{BB962C8B-B14F-4D97-AF65-F5344CB8AC3E}">
        <p14:creationId xmlns:p14="http://schemas.microsoft.com/office/powerpoint/2010/main" val="190069699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3938" name="Group 2"/>
          <p:cNvGrpSpPr>
            <a:grpSpLocks/>
          </p:cNvGrpSpPr>
          <p:nvPr/>
        </p:nvGrpSpPr>
        <p:grpSpPr bwMode="auto">
          <a:xfrm>
            <a:off x="2406651" y="6069405"/>
            <a:ext cx="8085138" cy="828675"/>
            <a:chOff x="422" y="3350"/>
            <a:chExt cx="4852" cy="490"/>
          </a:xfrm>
        </p:grpSpPr>
        <p:sp>
          <p:nvSpPr>
            <p:cNvPr id="1063939" name="Line 3"/>
            <p:cNvSpPr>
              <a:spLocks noChangeShapeType="1"/>
            </p:cNvSpPr>
            <p:nvPr/>
          </p:nvSpPr>
          <p:spPr bwMode="auto">
            <a:xfrm rot="-5400000">
              <a:off x="886"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3940" name="Line 4"/>
            <p:cNvSpPr>
              <a:spLocks noChangeShapeType="1"/>
            </p:cNvSpPr>
            <p:nvPr/>
          </p:nvSpPr>
          <p:spPr bwMode="auto">
            <a:xfrm rot="-5400000">
              <a:off x="2630"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3941" name="Line 5"/>
            <p:cNvSpPr>
              <a:spLocks noChangeShapeType="1"/>
            </p:cNvSpPr>
            <p:nvPr/>
          </p:nvSpPr>
          <p:spPr bwMode="auto">
            <a:xfrm rot="-5400000">
              <a:off x="4375"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3942" name="Line 6"/>
            <p:cNvSpPr>
              <a:spLocks noChangeShapeType="1"/>
            </p:cNvSpPr>
            <p:nvPr/>
          </p:nvSpPr>
          <p:spPr bwMode="auto">
            <a:xfrm>
              <a:off x="422" y="3840"/>
              <a:ext cx="4852"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63943" name="Group 7"/>
          <p:cNvGrpSpPr>
            <a:grpSpLocks/>
          </p:cNvGrpSpPr>
          <p:nvPr/>
        </p:nvGrpSpPr>
        <p:grpSpPr bwMode="auto">
          <a:xfrm>
            <a:off x="2357440" y="3781817"/>
            <a:ext cx="2625725" cy="2582863"/>
            <a:chOff x="394" y="1999"/>
            <a:chExt cx="1575" cy="1526"/>
          </a:xfrm>
        </p:grpSpPr>
        <p:sp>
          <p:nvSpPr>
            <p:cNvPr id="1063944" name="Rectangle 8"/>
            <p:cNvSpPr>
              <a:spLocks noChangeArrowheads="1"/>
            </p:cNvSpPr>
            <p:nvPr/>
          </p:nvSpPr>
          <p:spPr bwMode="gray">
            <a:xfrm>
              <a:off x="394" y="1999"/>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3945" name="Group 9"/>
            <p:cNvGrpSpPr>
              <a:grpSpLocks/>
            </p:cNvGrpSpPr>
            <p:nvPr/>
          </p:nvGrpSpPr>
          <p:grpSpPr bwMode="auto">
            <a:xfrm>
              <a:off x="451" y="2173"/>
              <a:ext cx="1330" cy="1280"/>
              <a:chOff x="1402" y="1056"/>
              <a:chExt cx="526" cy="667"/>
            </a:xfrm>
          </p:grpSpPr>
          <p:grpSp>
            <p:nvGrpSpPr>
              <p:cNvPr id="1063946" name="Group 10"/>
              <p:cNvGrpSpPr>
                <a:grpSpLocks/>
              </p:cNvGrpSpPr>
              <p:nvPr/>
            </p:nvGrpSpPr>
            <p:grpSpPr bwMode="auto">
              <a:xfrm>
                <a:off x="1402" y="1472"/>
                <a:ext cx="526" cy="251"/>
                <a:chOff x="3126" y="1645"/>
                <a:chExt cx="338" cy="126"/>
              </a:xfrm>
            </p:grpSpPr>
            <p:sp>
              <p:nvSpPr>
                <p:cNvPr id="1063947" name="Rectangle 11"/>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3948" name="Rectangle 12"/>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49" name="Freeform 13"/>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0" name="Freeform 14"/>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1" name="Freeform 15"/>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2" name="Freeform 16"/>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3" name="Freeform 17"/>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4" name="Freeform 18"/>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5" name="Freeform 19"/>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6" name="Freeform 20"/>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7" name="Freeform 21"/>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8" name="Freeform 22"/>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9" name="Freeform 23"/>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0" name="Freeform 24"/>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1" name="Freeform 25"/>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2" name="Freeform 26"/>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3" name="Freeform 27"/>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4" name="Freeform 28"/>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5" name="Freeform 29"/>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6" name="Freeform 30"/>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7" name="Freeform 31"/>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8" name="Freeform 32"/>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9" name="Freeform 33"/>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0" name="Freeform 34"/>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1" name="Freeform 35"/>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2" name="Freeform 36"/>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3" name="Freeform 37"/>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4" name="Freeform 38"/>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5" name="Freeform 39"/>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6" name="Freeform 40"/>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7" name="Freeform 41"/>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8" name="Freeform 42"/>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9" name="Freeform 43"/>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0" name="Freeform 44"/>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1" name="Freeform 45"/>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2" name="Freeform 46"/>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3" name="Freeform 47"/>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4" name="Freeform 48"/>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5" name="Freeform 49"/>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6" name="Freeform 50"/>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7" name="Freeform 51"/>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8" name="Rectangle 52"/>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89" name="Rectangle 53"/>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90" name="Rectangle 54"/>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91" name="Freeform 55"/>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92" name="Freeform 56"/>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93" name="Freeform 57"/>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94" name="Freeform 58"/>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95" name="Line 59"/>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3996" name="Freeform 60"/>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97" name="Freeform 61"/>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98" name="Rectangle 62"/>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99" name="Rectangle 63"/>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4000" name="Line 64"/>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001" name="Line 65"/>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002" name="Freeform 66"/>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3" name="Freeform 67"/>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4" name="Rectangle 68"/>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4005" name="Freeform 69"/>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6" name="Rectangle 70"/>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07" name="Freeform 71"/>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8" name="Freeform 72"/>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09" name="Rectangle 73"/>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4010" name="Rectangle 74"/>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11" name="Freeform 75"/>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2" name="Freeform 76"/>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3" name="Freeform 77"/>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4" name="Freeform 78"/>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5" name="Freeform 79"/>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6" name="Freeform 80"/>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7" name="Freeform 81"/>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8" name="Freeform 82"/>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9" name="Freeform 83"/>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0" name="Freeform 84"/>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1" name="Freeform 85"/>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22" name="Freeform 86"/>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3" name="Freeform 87"/>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24" name="Freeform 88"/>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5" name="Freeform 89"/>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6" name="Freeform 90"/>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7" name="Freeform 91"/>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8" name="Freeform 92"/>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9" name="Freeform 93"/>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0" name="Freeform 94"/>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1" name="Freeform 95"/>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2" name="Freeform 96"/>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3" name="Freeform 97"/>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4" name="Freeform 98"/>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5" name="Freeform 99"/>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6" name="Freeform 100"/>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7" name="Rectangle 101"/>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38" name="Rectangle 102"/>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39" name="Rectangle 103"/>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40" name="Rectangle 104"/>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41" name="Rectangle 105"/>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42" name="Rectangle 106"/>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43" name="Freeform 107"/>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4" name="Freeform 108"/>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5" name="Freeform 109"/>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6" name="Freeform 110"/>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7" name="Freeform 111"/>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8" name="Freeform 112"/>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9" name="Freeform 113"/>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50" name="Freeform 114"/>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51" name="Freeform 115"/>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52" name="Freeform 116"/>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3" name="Freeform 117"/>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4" name="Freeform 118"/>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5" name="Freeform 119"/>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6" name="Freeform 120"/>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7" name="Freeform 121"/>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8" name="Freeform 122"/>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9" name="Freeform 123"/>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60" name="Freeform 124"/>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61" name="Freeform 125"/>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2" name="Freeform 126"/>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3" name="Freeform 127"/>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4" name="Freeform 128"/>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5" name="Freeform 129"/>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6" name="Freeform 130"/>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7" name="Freeform 131"/>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8" name="Freeform 132"/>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9" name="Freeform 133"/>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0" name="Freeform 134"/>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1" name="Freeform 135"/>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2" name="Freeform 136"/>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3" name="Freeform 137"/>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4" name="Freeform 138"/>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5" name="Freeform 139"/>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6" name="Freeform 140"/>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7" name="Freeform 141"/>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8" name="Freeform 142"/>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9" name="Freeform 143"/>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0" name="Freeform 144"/>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1" name="Freeform 145"/>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2" name="Freeform 146"/>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3" name="Freeform 147"/>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4" name="Freeform 148"/>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5" name="Freeform 149"/>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6" name="Freeform 150"/>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7" name="Freeform 151"/>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8" name="Freeform 152"/>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9" name="Freeform 153"/>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0" name="Freeform 154"/>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1" name="Freeform 155"/>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2" name="Freeform 156"/>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3" name="Freeform 157"/>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4" name="Freeform 158"/>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5" name="Freeform 159"/>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6" name="Freeform 160"/>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7" name="Freeform 161"/>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8" name="Freeform 162"/>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9" name="Freeform 163"/>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0" name="Freeform 164"/>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1" name="Freeform 165"/>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2" name="Freeform 166"/>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3" name="Freeform 167"/>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4" name="Freeform 168"/>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5" name="Freeform 169"/>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6" name="Freeform 170"/>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7" name="Freeform 171"/>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8" name="Freeform 172"/>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9" name="Freeform 173"/>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0" name="Freeform 174"/>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1" name="Freeform 175"/>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2" name="Freeform 176"/>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3" name="Freeform 177"/>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4" name="Freeform 178"/>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5" name="Freeform 179"/>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6" name="Freeform 180"/>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7" name="Freeform 181"/>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8" name="Freeform 182"/>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9" name="Freeform 183"/>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0" name="Freeform 184"/>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1" name="Freeform 185"/>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2" name="Freeform 186"/>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3" name="Freeform 187"/>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4" name="Freeform 188"/>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5" name="Freeform 189"/>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6" name="Freeform 190"/>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7" name="Freeform 191"/>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8" name="Freeform 192"/>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9" name="Freeform 193"/>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0" name="Freeform 194"/>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1" name="Freeform 195"/>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2" name="Freeform 196"/>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3" name="Freeform 197"/>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4" name="Freeform 198"/>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5" name="Freeform 199"/>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6" name="Freeform 200"/>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7" name="Freeform 201"/>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8" name="Freeform 202"/>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9" name="Freeform 203"/>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0" name="Freeform 204"/>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1" name="Freeform 205"/>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2" name="Freeform 206"/>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3" name="Freeform 207"/>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4" name="Freeform 208"/>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5" name="Freeform 209"/>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6" name="Freeform 210"/>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4147" name="Freeform 211"/>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8" name="Freeform 212"/>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9" name="Freeform 213"/>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0" name="Freeform 214"/>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1" name="Freeform 215"/>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2" name="Freeform 216"/>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3" name="Freeform 217"/>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4" name="Freeform 218"/>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5" name="Freeform 219"/>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6" name="Freeform 220"/>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7" name="Freeform 221"/>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8" name="Freeform 222"/>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9" name="Freeform 223"/>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0" name="Freeform 224"/>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1" name="Freeform 225"/>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2" name="Freeform 226"/>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3" name="Freeform 227"/>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4" name="Freeform 228"/>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5" name="Freeform 229"/>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6" name="Freeform 230"/>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7" name="Freeform 231"/>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8" name="Freeform 232"/>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9" name="Freeform 233"/>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0" name="Freeform 234"/>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1" name="Freeform 235"/>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2" name="Freeform 236"/>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3" name="Freeform 237"/>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4" name="Freeform 238"/>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5" name="Freeform 239"/>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6" name="Freeform 240"/>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7" name="Freeform 241"/>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8" name="Freeform 242"/>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9" name="Freeform 243"/>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0" name="Freeform 244"/>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1" name="Freeform 245"/>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2" name="Freeform 246"/>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3" name="Freeform 247"/>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4" name="Freeform 248"/>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5" name="Freeform 249"/>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6" name="Freeform 250"/>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7" name="Freeform 251"/>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8" name="Freeform 252"/>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9" name="Freeform 253"/>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0" name="Freeform 254"/>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1" name="Freeform 255"/>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2" name="Freeform 256"/>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3" name="Freeform 257"/>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4" name="Freeform 258"/>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5" name="Freeform 259"/>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6" name="Rectangle 260"/>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197" name="Freeform 261"/>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198" name="Rectangle 262"/>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199" name="Freeform 263"/>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0" name="Freeform 264"/>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1" name="Freeform 265"/>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2" name="Freeform 266"/>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3" name="Freeform 267"/>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4" name="Freeform 268"/>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5" name="Freeform 269"/>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6" name="Freeform 270"/>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7" name="Freeform 271"/>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8" name="Freeform 272"/>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9" name="Line 273"/>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10" name="Line 274"/>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11" name="Rectangle 275"/>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4212" name="Rectangle 276"/>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4213" name="Freeform 277"/>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14" name="Freeform 278"/>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15" name="Freeform 279"/>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grpSp>
        <p:nvGrpSpPr>
          <p:cNvPr id="1064216" name="Group 280"/>
          <p:cNvGrpSpPr>
            <a:grpSpLocks/>
          </p:cNvGrpSpPr>
          <p:nvPr/>
        </p:nvGrpSpPr>
        <p:grpSpPr bwMode="auto">
          <a:xfrm>
            <a:off x="5194301" y="3772290"/>
            <a:ext cx="2624138" cy="2584450"/>
            <a:chOff x="2095" y="1994"/>
            <a:chExt cx="1575" cy="1526"/>
          </a:xfrm>
        </p:grpSpPr>
        <p:sp>
          <p:nvSpPr>
            <p:cNvPr id="1064217" name="Rectangle 281"/>
            <p:cNvSpPr>
              <a:spLocks noChangeArrowheads="1"/>
            </p:cNvSpPr>
            <p:nvPr/>
          </p:nvSpPr>
          <p:spPr bwMode="gray">
            <a:xfrm>
              <a:off x="2095" y="1994"/>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4218" name="Group 282"/>
            <p:cNvGrpSpPr>
              <a:grpSpLocks/>
            </p:cNvGrpSpPr>
            <p:nvPr/>
          </p:nvGrpSpPr>
          <p:grpSpPr bwMode="auto">
            <a:xfrm>
              <a:off x="2152" y="2168"/>
              <a:ext cx="1330" cy="1280"/>
              <a:chOff x="1402" y="1056"/>
              <a:chExt cx="526" cy="667"/>
            </a:xfrm>
          </p:grpSpPr>
          <p:grpSp>
            <p:nvGrpSpPr>
              <p:cNvPr id="1064219" name="Group 283"/>
              <p:cNvGrpSpPr>
                <a:grpSpLocks/>
              </p:cNvGrpSpPr>
              <p:nvPr/>
            </p:nvGrpSpPr>
            <p:grpSpPr bwMode="auto">
              <a:xfrm>
                <a:off x="1402" y="1472"/>
                <a:ext cx="526" cy="251"/>
                <a:chOff x="3126" y="1645"/>
                <a:chExt cx="338" cy="126"/>
              </a:xfrm>
            </p:grpSpPr>
            <p:sp>
              <p:nvSpPr>
                <p:cNvPr id="1064220" name="Rectangle 284"/>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4221" name="Rectangle 285"/>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22" name="Freeform 286"/>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3" name="Freeform 287"/>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4" name="Freeform 288"/>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5" name="Freeform 289"/>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6" name="Freeform 290"/>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7" name="Freeform 291"/>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8" name="Freeform 292"/>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9" name="Freeform 293"/>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0" name="Freeform 294"/>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1" name="Freeform 295"/>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2" name="Freeform 296"/>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3" name="Freeform 297"/>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4" name="Freeform 298"/>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5" name="Freeform 299"/>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6" name="Freeform 300"/>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7" name="Freeform 301"/>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8" name="Freeform 302"/>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9" name="Freeform 303"/>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0" name="Freeform 304"/>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1" name="Freeform 305"/>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2" name="Freeform 306"/>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3" name="Freeform 307"/>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4" name="Freeform 308"/>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5" name="Freeform 309"/>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6" name="Freeform 310"/>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7" name="Freeform 311"/>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8" name="Freeform 312"/>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9" name="Freeform 313"/>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0" name="Freeform 314"/>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1" name="Freeform 315"/>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2" name="Freeform 316"/>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3" name="Freeform 317"/>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4" name="Freeform 318"/>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5" name="Freeform 319"/>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6" name="Freeform 320"/>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7" name="Freeform 321"/>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8" name="Freeform 322"/>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9" name="Freeform 323"/>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0" name="Freeform 324"/>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1" name="Rectangle 325"/>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62" name="Rectangle 326"/>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63" name="Rectangle 327"/>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64" name="Freeform 328"/>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5" name="Freeform 329"/>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66" name="Freeform 330"/>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7" name="Freeform 331"/>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68" name="Line 332"/>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69" name="Freeform 333"/>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0" name="Freeform 334"/>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71" name="Rectangle 335"/>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72" name="Rectangle 336"/>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4273" name="Line 337"/>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74" name="Line 338"/>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75" name="Freeform 339"/>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6" name="Freeform 340"/>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7" name="Rectangle 341"/>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4278" name="Freeform 342"/>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9" name="Rectangle 343"/>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80" name="Freeform 344"/>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1" name="Freeform 345"/>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82" name="Rectangle 346"/>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4283" name="Rectangle 347"/>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84" name="Freeform 348"/>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5" name="Freeform 349"/>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6" name="Freeform 350"/>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7" name="Freeform 351"/>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8" name="Freeform 352"/>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9" name="Freeform 353"/>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0" name="Freeform 354"/>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1" name="Freeform 355"/>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2" name="Freeform 356"/>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3" name="Freeform 357"/>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4" name="Freeform 358"/>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95" name="Freeform 359"/>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6" name="Freeform 360"/>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97" name="Freeform 361"/>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8" name="Freeform 362"/>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9" name="Freeform 363"/>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0" name="Freeform 364"/>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1" name="Freeform 365"/>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2" name="Freeform 366"/>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3" name="Freeform 367"/>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04" name="Freeform 368"/>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5" name="Freeform 369"/>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6" name="Freeform 370"/>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7" name="Freeform 371"/>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08" name="Freeform 372"/>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09" name="Freeform 373"/>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0" name="Rectangle 374"/>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311" name="Rectangle 375"/>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312" name="Rectangle 376"/>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313" name="Rectangle 377"/>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4" name="Rectangle 378"/>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5" name="Rectangle 379"/>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6" name="Freeform 380"/>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17" name="Freeform 381"/>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18" name="Freeform 382"/>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19" name="Freeform 383"/>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0" name="Freeform 384"/>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1" name="Freeform 385"/>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2" name="Freeform 386"/>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3" name="Freeform 387"/>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4" name="Freeform 388"/>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5" name="Freeform 389"/>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6" name="Freeform 390"/>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7" name="Freeform 391"/>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8" name="Freeform 392"/>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9" name="Freeform 393"/>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0" name="Freeform 394"/>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1" name="Freeform 395"/>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2" name="Freeform 396"/>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3" name="Freeform 397"/>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4" name="Freeform 398"/>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5" name="Freeform 399"/>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6" name="Freeform 400"/>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7" name="Freeform 401"/>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8" name="Freeform 402"/>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9" name="Freeform 403"/>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0" name="Freeform 404"/>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1" name="Freeform 405"/>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2" name="Freeform 406"/>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3" name="Freeform 407"/>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4" name="Freeform 408"/>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5" name="Freeform 409"/>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6" name="Freeform 410"/>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7" name="Freeform 411"/>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8" name="Freeform 412"/>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9" name="Freeform 413"/>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0" name="Freeform 414"/>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1" name="Freeform 415"/>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2" name="Freeform 416"/>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3" name="Freeform 417"/>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4" name="Freeform 418"/>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5" name="Freeform 419"/>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6" name="Freeform 420"/>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7" name="Freeform 421"/>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8" name="Freeform 422"/>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9" name="Freeform 423"/>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0" name="Freeform 424"/>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1" name="Freeform 425"/>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2" name="Freeform 426"/>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3" name="Freeform 427"/>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4" name="Freeform 428"/>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5" name="Freeform 429"/>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6" name="Freeform 430"/>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7" name="Freeform 431"/>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8" name="Freeform 432"/>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9" name="Freeform 433"/>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0" name="Freeform 434"/>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1" name="Freeform 435"/>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2" name="Freeform 436"/>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3" name="Freeform 437"/>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4" name="Freeform 438"/>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5" name="Freeform 439"/>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6" name="Freeform 440"/>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7" name="Freeform 441"/>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8" name="Freeform 442"/>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9" name="Freeform 443"/>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0" name="Freeform 444"/>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1" name="Freeform 445"/>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2" name="Freeform 446"/>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3" name="Freeform 447"/>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4" name="Freeform 448"/>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5" name="Freeform 449"/>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6" name="Freeform 450"/>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7" name="Freeform 451"/>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8" name="Freeform 452"/>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9" name="Freeform 453"/>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0" name="Freeform 454"/>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1" name="Freeform 455"/>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2" name="Freeform 456"/>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3" name="Freeform 457"/>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4" name="Freeform 458"/>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5" name="Freeform 459"/>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6" name="Freeform 460"/>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7" name="Freeform 461"/>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8" name="Freeform 462"/>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9" name="Freeform 463"/>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0" name="Freeform 464"/>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1" name="Freeform 465"/>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2" name="Freeform 466"/>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3" name="Freeform 467"/>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4" name="Freeform 468"/>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5" name="Freeform 469"/>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6" name="Freeform 470"/>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7" name="Freeform 471"/>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8" name="Freeform 472"/>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9" name="Freeform 473"/>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0" name="Freeform 474"/>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1" name="Freeform 475"/>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2" name="Freeform 476"/>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3" name="Freeform 477"/>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4" name="Freeform 478"/>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5" name="Freeform 479"/>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6" name="Freeform 480"/>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7" name="Freeform 481"/>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8" name="Freeform 482"/>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9" name="Freeform 483"/>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4420" name="Freeform 484"/>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1" name="Freeform 485"/>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2" name="Freeform 486"/>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3" name="Freeform 487"/>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4" name="Freeform 488"/>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5" name="Freeform 489"/>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6" name="Freeform 490"/>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7" name="Freeform 491"/>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8" name="Freeform 492"/>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9" name="Freeform 493"/>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0" name="Freeform 494"/>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1" name="Freeform 495"/>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2" name="Freeform 496"/>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3" name="Freeform 497"/>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4" name="Freeform 498"/>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5" name="Freeform 499"/>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6" name="Freeform 500"/>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7" name="Freeform 501"/>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8" name="Freeform 502"/>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9" name="Freeform 503"/>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0" name="Freeform 504"/>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1" name="Freeform 505"/>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2" name="Freeform 506"/>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3" name="Freeform 507"/>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4" name="Freeform 508"/>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5" name="Freeform 509"/>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6" name="Freeform 510"/>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7" name="Freeform 511"/>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8" name="Freeform 512"/>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9" name="Freeform 513"/>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0" name="Freeform 514"/>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1" name="Freeform 515"/>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2" name="Freeform 516"/>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3" name="Freeform 517"/>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4" name="Freeform 518"/>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5" name="Freeform 519"/>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6" name="Freeform 520"/>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7" name="Freeform 521"/>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8" name="Freeform 522"/>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9" name="Freeform 523"/>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0" name="Freeform 524"/>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1" name="Freeform 525"/>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2" name="Freeform 526"/>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3" name="Freeform 527"/>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4" name="Freeform 528"/>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5" name="Freeform 529"/>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6" name="Freeform 530"/>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7" name="Freeform 531"/>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8" name="Freeform 532"/>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9" name="Rectangle 533"/>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470" name="Freeform 534"/>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1" name="Rectangle 535"/>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2" name="Freeform 536"/>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3" name="Freeform 537"/>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4" name="Freeform 538"/>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5" name="Freeform 539"/>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6" name="Freeform 540"/>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7" name="Freeform 541"/>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8" name="Freeform 542"/>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9" name="Freeform 543"/>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80" name="Freeform 544"/>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81" name="Freeform 545"/>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82" name="Line 546"/>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483" name="Line 547"/>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484" name="Rectangle 548"/>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4485" name="Rectangle 549"/>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4486" name="Freeform 550"/>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87" name="Freeform 551"/>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88" name="Freeform 552"/>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sp>
        <p:nvSpPr>
          <p:cNvPr id="1064489" name="Rectangle 553"/>
          <p:cNvSpPr>
            <a:spLocks noChangeArrowheads="1"/>
          </p:cNvSpPr>
          <p:nvPr/>
        </p:nvSpPr>
        <p:spPr bwMode="auto">
          <a:xfrm>
            <a:off x="2940051" y="4276911"/>
            <a:ext cx="1260475" cy="7608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Test</a:t>
            </a:r>
            <a:br>
              <a:rPr lang="en-US" sz="1900">
                <a:solidFill>
                  <a:schemeClr val="tx1"/>
                </a:solidFill>
              </a:rPr>
            </a:br>
            <a:r>
              <a:rPr lang="en-US" sz="1900">
                <a:solidFill>
                  <a:schemeClr val="tx1"/>
                </a:solidFill>
              </a:rPr>
              <a:t>Control Station</a:t>
            </a:r>
          </a:p>
        </p:txBody>
      </p:sp>
      <p:sp>
        <p:nvSpPr>
          <p:cNvPr id="1064490" name="Rectangle 554"/>
          <p:cNvSpPr>
            <a:spLocks noChangeArrowheads="1"/>
          </p:cNvSpPr>
          <p:nvPr/>
        </p:nvSpPr>
        <p:spPr bwMode="auto">
          <a:xfrm>
            <a:off x="5773739" y="4363589"/>
            <a:ext cx="1257300" cy="509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Remote</a:t>
            </a:r>
          </a:p>
          <a:p>
            <a:pPr defTabSz="966702">
              <a:lnSpc>
                <a:spcPct val="85000"/>
              </a:lnSpc>
              <a:spcBef>
                <a:spcPct val="0"/>
              </a:spcBef>
            </a:pPr>
            <a:r>
              <a:rPr lang="en-US" sz="1900">
                <a:solidFill>
                  <a:schemeClr val="tx1"/>
                </a:solidFill>
              </a:rPr>
              <a:t>Viewer</a:t>
            </a:r>
          </a:p>
        </p:txBody>
      </p:sp>
      <p:sp>
        <p:nvSpPr>
          <p:cNvPr id="1064491" name="Rectangle 555"/>
          <p:cNvSpPr>
            <a:spLocks noGrp="1" noChangeArrowheads="1"/>
          </p:cNvSpPr>
          <p:nvPr>
            <p:ph type="title"/>
          </p:nvPr>
        </p:nvSpPr>
        <p:spPr/>
        <p:txBody>
          <a:bodyPr/>
          <a:lstStyle/>
          <a:p>
            <a:r>
              <a:rPr lang="en-US"/>
              <a:t>Logical Range</a:t>
            </a:r>
            <a:br>
              <a:rPr lang="en-US"/>
            </a:br>
            <a:r>
              <a:rPr lang="en-US"/>
              <a:t>Simple Example</a:t>
            </a:r>
          </a:p>
        </p:txBody>
      </p:sp>
      <p:sp>
        <p:nvSpPr>
          <p:cNvPr id="1064492" name="Rectangle 556"/>
          <p:cNvSpPr>
            <a:spLocks noGrp="1" noChangeArrowheads="1"/>
          </p:cNvSpPr>
          <p:nvPr>
            <p:ph idx="1"/>
          </p:nvPr>
        </p:nvSpPr>
        <p:spPr>
          <a:xfrm>
            <a:off x="1871663" y="1584325"/>
            <a:ext cx="9263062" cy="1568450"/>
          </a:xfrm>
        </p:spPr>
        <p:txBody>
          <a:bodyPr/>
          <a:lstStyle/>
          <a:p>
            <a:pPr algn="ctr">
              <a:buFont typeface="Wingdings" charset="0"/>
              <a:buNone/>
            </a:pPr>
            <a:r>
              <a:rPr lang="en-US" sz="3000"/>
              <a:t>TENA specifies an architecture for range resources participating in </a:t>
            </a:r>
            <a:r>
              <a:rPr lang="en-US" sz="3000">
                <a:solidFill>
                  <a:srgbClr val="FA0000"/>
                </a:solidFill>
              </a:rPr>
              <a:t>logical ranges</a:t>
            </a:r>
          </a:p>
        </p:txBody>
      </p:sp>
      <p:sp>
        <p:nvSpPr>
          <p:cNvPr id="1064493" name="Text Box 557"/>
          <p:cNvSpPr txBox="1">
            <a:spLocks noChangeArrowheads="1"/>
          </p:cNvSpPr>
          <p:nvPr/>
        </p:nvSpPr>
        <p:spPr bwMode="auto">
          <a:xfrm>
            <a:off x="3167065" y="6904429"/>
            <a:ext cx="6801389" cy="35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eaLnBrk="1" hangingPunct="1">
              <a:lnSpc>
                <a:spcPct val="100000"/>
              </a:lnSpc>
            </a:pPr>
            <a:r>
              <a:rPr lang="en-US" sz="1700">
                <a:latin typeface="Tahoma" charset="0"/>
              </a:rPr>
              <a:t>Communication Mechanism (Network, Shared Memory, etc.)</a:t>
            </a:r>
          </a:p>
        </p:txBody>
      </p:sp>
      <p:grpSp>
        <p:nvGrpSpPr>
          <p:cNvPr id="1064494" name="Group 558"/>
          <p:cNvGrpSpPr>
            <a:grpSpLocks noChangeAspect="1"/>
          </p:cNvGrpSpPr>
          <p:nvPr/>
        </p:nvGrpSpPr>
        <p:grpSpPr bwMode="auto">
          <a:xfrm>
            <a:off x="7980364" y="3770704"/>
            <a:ext cx="2641601" cy="2611437"/>
            <a:chOff x="3721" y="1967"/>
            <a:chExt cx="1639" cy="1595"/>
          </a:xfrm>
        </p:grpSpPr>
        <p:sp>
          <p:nvSpPr>
            <p:cNvPr id="1064495" name="Rectangle 559"/>
            <p:cNvSpPr>
              <a:spLocks noChangeAspect="1" noChangeArrowheads="1"/>
            </p:cNvSpPr>
            <p:nvPr/>
          </p:nvSpPr>
          <p:spPr bwMode="gray">
            <a:xfrm>
              <a:off x="3721" y="1967"/>
              <a:ext cx="1639" cy="159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4496" name="Group 560"/>
            <p:cNvGrpSpPr>
              <a:grpSpLocks noChangeAspect="1"/>
            </p:cNvGrpSpPr>
            <p:nvPr/>
          </p:nvGrpSpPr>
          <p:grpSpPr bwMode="auto">
            <a:xfrm flipH="1">
              <a:off x="3774" y="2000"/>
              <a:ext cx="1582" cy="1546"/>
              <a:chOff x="473" y="508"/>
              <a:chExt cx="590" cy="513"/>
            </a:xfrm>
          </p:grpSpPr>
          <p:sp>
            <p:nvSpPr>
              <p:cNvPr id="1064497" name="Freeform 561"/>
              <p:cNvSpPr>
                <a:spLocks noChangeAspect="1"/>
              </p:cNvSpPr>
              <p:nvPr/>
            </p:nvSpPr>
            <p:spPr bwMode="auto">
              <a:xfrm>
                <a:off x="522" y="925"/>
                <a:ext cx="230" cy="77"/>
              </a:xfrm>
              <a:custGeom>
                <a:avLst/>
                <a:gdLst>
                  <a:gd name="T0" fmla="*/ 227 w 230"/>
                  <a:gd name="T1" fmla="*/ 4 h 77"/>
                  <a:gd name="T2" fmla="*/ 229 w 230"/>
                  <a:gd name="T3" fmla="*/ 76 h 77"/>
                  <a:gd name="T4" fmla="*/ 0 w 230"/>
                  <a:gd name="T5" fmla="*/ 71 h 77"/>
                  <a:gd name="T6" fmla="*/ 0 w 230"/>
                  <a:gd name="T7" fmla="*/ 0 h 77"/>
                  <a:gd name="T8" fmla="*/ 227 w 230"/>
                  <a:gd name="T9" fmla="*/ 4 h 77"/>
                </a:gdLst>
                <a:ahLst/>
                <a:cxnLst>
                  <a:cxn ang="0">
                    <a:pos x="T0" y="T1"/>
                  </a:cxn>
                  <a:cxn ang="0">
                    <a:pos x="T2" y="T3"/>
                  </a:cxn>
                  <a:cxn ang="0">
                    <a:pos x="T4" y="T5"/>
                  </a:cxn>
                  <a:cxn ang="0">
                    <a:pos x="T6" y="T7"/>
                  </a:cxn>
                  <a:cxn ang="0">
                    <a:pos x="T8" y="T9"/>
                  </a:cxn>
                </a:cxnLst>
                <a:rect l="0" t="0" r="r" b="b"/>
                <a:pathLst>
                  <a:path w="230" h="77">
                    <a:moveTo>
                      <a:pt x="227" y="4"/>
                    </a:moveTo>
                    <a:lnTo>
                      <a:pt x="229" y="76"/>
                    </a:lnTo>
                    <a:lnTo>
                      <a:pt x="0" y="71"/>
                    </a:lnTo>
                    <a:lnTo>
                      <a:pt x="0" y="0"/>
                    </a:lnTo>
                    <a:lnTo>
                      <a:pt x="227" y="4"/>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498" name="Freeform 562"/>
              <p:cNvSpPr>
                <a:spLocks noChangeAspect="1"/>
              </p:cNvSpPr>
              <p:nvPr/>
            </p:nvSpPr>
            <p:spPr bwMode="auto">
              <a:xfrm>
                <a:off x="714" y="866"/>
                <a:ext cx="30" cy="37"/>
              </a:xfrm>
              <a:custGeom>
                <a:avLst/>
                <a:gdLst>
                  <a:gd name="T0" fmla="*/ 2 w 30"/>
                  <a:gd name="T1" fmla="*/ 0 h 37"/>
                  <a:gd name="T2" fmla="*/ 29 w 30"/>
                  <a:gd name="T3" fmla="*/ 0 h 37"/>
                  <a:gd name="T4" fmla="*/ 29 w 30"/>
                  <a:gd name="T5" fmla="*/ 36 h 37"/>
                  <a:gd name="T6" fmla="*/ 0 w 30"/>
                  <a:gd name="T7" fmla="*/ 31 h 37"/>
                  <a:gd name="T8" fmla="*/ 2 w 30"/>
                  <a:gd name="T9" fmla="*/ 0 h 37"/>
                </a:gdLst>
                <a:ahLst/>
                <a:cxnLst>
                  <a:cxn ang="0">
                    <a:pos x="T0" y="T1"/>
                  </a:cxn>
                  <a:cxn ang="0">
                    <a:pos x="T2" y="T3"/>
                  </a:cxn>
                  <a:cxn ang="0">
                    <a:pos x="T4" y="T5"/>
                  </a:cxn>
                  <a:cxn ang="0">
                    <a:pos x="T6" y="T7"/>
                  </a:cxn>
                  <a:cxn ang="0">
                    <a:pos x="T8" y="T9"/>
                  </a:cxn>
                </a:cxnLst>
                <a:rect l="0" t="0" r="r" b="b"/>
                <a:pathLst>
                  <a:path w="30" h="37">
                    <a:moveTo>
                      <a:pt x="2" y="0"/>
                    </a:moveTo>
                    <a:lnTo>
                      <a:pt x="29" y="0"/>
                    </a:lnTo>
                    <a:lnTo>
                      <a:pt x="29" y="36"/>
                    </a:lnTo>
                    <a:lnTo>
                      <a:pt x="0" y="31"/>
                    </a:lnTo>
                    <a:lnTo>
                      <a:pt x="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499" name="Freeform 563"/>
              <p:cNvSpPr>
                <a:spLocks noChangeAspect="1"/>
              </p:cNvSpPr>
              <p:nvPr/>
            </p:nvSpPr>
            <p:spPr bwMode="auto">
              <a:xfrm>
                <a:off x="639" y="563"/>
                <a:ext cx="186" cy="232"/>
              </a:xfrm>
              <a:custGeom>
                <a:avLst/>
                <a:gdLst>
                  <a:gd name="T0" fmla="*/ 56 w 186"/>
                  <a:gd name="T1" fmla="*/ 0 h 232"/>
                  <a:gd name="T2" fmla="*/ 0 w 186"/>
                  <a:gd name="T3" fmla="*/ 46 h 232"/>
                  <a:gd name="T4" fmla="*/ 39 w 186"/>
                  <a:gd name="T5" fmla="*/ 157 h 232"/>
                  <a:gd name="T6" fmla="*/ 132 w 186"/>
                  <a:gd name="T7" fmla="*/ 231 h 232"/>
                  <a:gd name="T8" fmla="*/ 185 w 186"/>
                  <a:gd name="T9" fmla="*/ 191 h 232"/>
                  <a:gd name="T10" fmla="*/ 82 w 186"/>
                  <a:gd name="T11" fmla="*/ 107 h 232"/>
                  <a:gd name="T12" fmla="*/ 56 w 186"/>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86" h="232">
                    <a:moveTo>
                      <a:pt x="56" y="0"/>
                    </a:moveTo>
                    <a:lnTo>
                      <a:pt x="0" y="46"/>
                    </a:lnTo>
                    <a:lnTo>
                      <a:pt x="39" y="157"/>
                    </a:lnTo>
                    <a:lnTo>
                      <a:pt x="132" y="231"/>
                    </a:lnTo>
                    <a:lnTo>
                      <a:pt x="185" y="191"/>
                    </a:lnTo>
                    <a:lnTo>
                      <a:pt x="82" y="107"/>
                    </a:lnTo>
                    <a:lnTo>
                      <a:pt x="56"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0" name="Freeform 564"/>
              <p:cNvSpPr>
                <a:spLocks noChangeAspect="1"/>
              </p:cNvSpPr>
              <p:nvPr/>
            </p:nvSpPr>
            <p:spPr bwMode="auto">
              <a:xfrm>
                <a:off x="627" y="605"/>
                <a:ext cx="99" cy="191"/>
              </a:xfrm>
              <a:custGeom>
                <a:avLst/>
                <a:gdLst>
                  <a:gd name="T0" fmla="*/ 61 w 99"/>
                  <a:gd name="T1" fmla="*/ 149 h 191"/>
                  <a:gd name="T2" fmla="*/ 63 w 99"/>
                  <a:gd name="T3" fmla="*/ 35 h 191"/>
                  <a:gd name="T4" fmla="*/ 61 w 99"/>
                  <a:gd name="T5" fmla="*/ 22 h 191"/>
                  <a:gd name="T6" fmla="*/ 56 w 99"/>
                  <a:gd name="T7" fmla="*/ 10 h 191"/>
                  <a:gd name="T8" fmla="*/ 51 w 99"/>
                  <a:gd name="T9" fmla="*/ 6 h 191"/>
                  <a:gd name="T10" fmla="*/ 44 w 99"/>
                  <a:gd name="T11" fmla="*/ 2 h 191"/>
                  <a:gd name="T12" fmla="*/ 41 w 99"/>
                  <a:gd name="T13" fmla="*/ 0 h 191"/>
                  <a:gd name="T14" fmla="*/ 0 w 99"/>
                  <a:gd name="T15" fmla="*/ 0 h 191"/>
                  <a:gd name="T16" fmla="*/ 10 w 99"/>
                  <a:gd name="T17" fmla="*/ 4 h 191"/>
                  <a:gd name="T18" fmla="*/ 15 w 99"/>
                  <a:gd name="T19" fmla="*/ 11 h 191"/>
                  <a:gd name="T20" fmla="*/ 18 w 99"/>
                  <a:gd name="T21" fmla="*/ 22 h 191"/>
                  <a:gd name="T22" fmla="*/ 18 w 99"/>
                  <a:gd name="T23" fmla="*/ 43 h 191"/>
                  <a:gd name="T24" fmla="*/ 18 w 99"/>
                  <a:gd name="T25" fmla="*/ 65 h 191"/>
                  <a:gd name="T26" fmla="*/ 22 w 99"/>
                  <a:gd name="T27" fmla="*/ 188 h 191"/>
                  <a:gd name="T28" fmla="*/ 98 w 99"/>
                  <a:gd name="T29" fmla="*/ 190 h 191"/>
                  <a:gd name="T30" fmla="*/ 61 w 99"/>
                  <a:gd name="T31" fmla="*/ 14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9" h="191">
                    <a:moveTo>
                      <a:pt x="61" y="149"/>
                    </a:moveTo>
                    <a:lnTo>
                      <a:pt x="63" y="35"/>
                    </a:lnTo>
                    <a:lnTo>
                      <a:pt x="61" y="22"/>
                    </a:lnTo>
                    <a:lnTo>
                      <a:pt x="56" y="10"/>
                    </a:lnTo>
                    <a:lnTo>
                      <a:pt x="51" y="6"/>
                    </a:lnTo>
                    <a:lnTo>
                      <a:pt x="44" y="2"/>
                    </a:lnTo>
                    <a:lnTo>
                      <a:pt x="41" y="0"/>
                    </a:lnTo>
                    <a:lnTo>
                      <a:pt x="0" y="0"/>
                    </a:lnTo>
                    <a:lnTo>
                      <a:pt x="10" y="4"/>
                    </a:lnTo>
                    <a:lnTo>
                      <a:pt x="15" y="11"/>
                    </a:lnTo>
                    <a:lnTo>
                      <a:pt x="18" y="22"/>
                    </a:lnTo>
                    <a:lnTo>
                      <a:pt x="18" y="43"/>
                    </a:lnTo>
                    <a:lnTo>
                      <a:pt x="18" y="65"/>
                    </a:lnTo>
                    <a:lnTo>
                      <a:pt x="22" y="188"/>
                    </a:lnTo>
                    <a:lnTo>
                      <a:pt x="98" y="190"/>
                    </a:lnTo>
                    <a:lnTo>
                      <a:pt x="61" y="149"/>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1" name="Freeform 565"/>
              <p:cNvSpPr>
                <a:spLocks noChangeAspect="1"/>
              </p:cNvSpPr>
              <p:nvPr/>
            </p:nvSpPr>
            <p:spPr bwMode="auto">
              <a:xfrm>
                <a:off x="605" y="607"/>
                <a:ext cx="43" cy="188"/>
              </a:xfrm>
              <a:custGeom>
                <a:avLst/>
                <a:gdLst>
                  <a:gd name="T0" fmla="*/ 42 w 43"/>
                  <a:gd name="T1" fmla="*/ 186 h 188"/>
                  <a:gd name="T2" fmla="*/ 42 w 43"/>
                  <a:gd name="T3" fmla="*/ 133 h 188"/>
                  <a:gd name="T4" fmla="*/ 38 w 43"/>
                  <a:gd name="T5" fmla="*/ 20 h 188"/>
                  <a:gd name="T6" fmla="*/ 38 w 43"/>
                  <a:gd name="T7" fmla="*/ 12 h 188"/>
                  <a:gd name="T8" fmla="*/ 32 w 43"/>
                  <a:gd name="T9" fmla="*/ 4 h 188"/>
                  <a:gd name="T10" fmla="*/ 25 w 43"/>
                  <a:gd name="T11" fmla="*/ 0 h 188"/>
                  <a:gd name="T12" fmla="*/ 18 w 43"/>
                  <a:gd name="T13" fmla="*/ 0 h 188"/>
                  <a:gd name="T14" fmla="*/ 10 w 43"/>
                  <a:gd name="T15" fmla="*/ 1 h 188"/>
                  <a:gd name="T16" fmla="*/ 5 w 43"/>
                  <a:gd name="T17" fmla="*/ 5 h 188"/>
                  <a:gd name="T18" fmla="*/ 4 w 43"/>
                  <a:gd name="T19" fmla="*/ 11 h 188"/>
                  <a:gd name="T20" fmla="*/ 0 w 43"/>
                  <a:gd name="T21" fmla="*/ 16 h 188"/>
                  <a:gd name="T22" fmla="*/ 0 w 43"/>
                  <a:gd name="T23" fmla="*/ 187 h 188"/>
                  <a:gd name="T24" fmla="*/ 42 w 43"/>
                  <a:gd name="T25" fmla="*/ 18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88">
                    <a:moveTo>
                      <a:pt x="42" y="186"/>
                    </a:moveTo>
                    <a:lnTo>
                      <a:pt x="42" y="133"/>
                    </a:lnTo>
                    <a:lnTo>
                      <a:pt x="38" y="20"/>
                    </a:lnTo>
                    <a:lnTo>
                      <a:pt x="38" y="12"/>
                    </a:lnTo>
                    <a:lnTo>
                      <a:pt x="32" y="4"/>
                    </a:lnTo>
                    <a:lnTo>
                      <a:pt x="25" y="0"/>
                    </a:lnTo>
                    <a:lnTo>
                      <a:pt x="18" y="0"/>
                    </a:lnTo>
                    <a:lnTo>
                      <a:pt x="10" y="1"/>
                    </a:lnTo>
                    <a:lnTo>
                      <a:pt x="5" y="5"/>
                    </a:lnTo>
                    <a:lnTo>
                      <a:pt x="4" y="11"/>
                    </a:lnTo>
                    <a:lnTo>
                      <a:pt x="0" y="16"/>
                    </a:lnTo>
                    <a:lnTo>
                      <a:pt x="0" y="187"/>
                    </a:lnTo>
                    <a:lnTo>
                      <a:pt x="42" y="18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2" name="Freeform 566"/>
              <p:cNvSpPr>
                <a:spLocks noChangeAspect="1"/>
              </p:cNvSpPr>
              <p:nvPr/>
            </p:nvSpPr>
            <p:spPr bwMode="auto">
              <a:xfrm>
                <a:off x="697" y="508"/>
                <a:ext cx="275" cy="240"/>
              </a:xfrm>
              <a:custGeom>
                <a:avLst/>
                <a:gdLst>
                  <a:gd name="T0" fmla="*/ 0 w 275"/>
                  <a:gd name="T1" fmla="*/ 52 h 240"/>
                  <a:gd name="T2" fmla="*/ 52 w 275"/>
                  <a:gd name="T3" fmla="*/ 0 h 240"/>
                  <a:gd name="T4" fmla="*/ 159 w 275"/>
                  <a:gd name="T5" fmla="*/ 0 h 240"/>
                  <a:gd name="T6" fmla="*/ 248 w 275"/>
                  <a:gd name="T7" fmla="*/ 69 h 240"/>
                  <a:gd name="T8" fmla="*/ 274 w 275"/>
                  <a:gd name="T9" fmla="*/ 176 h 240"/>
                  <a:gd name="T10" fmla="*/ 223 w 275"/>
                  <a:gd name="T11" fmla="*/ 239 h 240"/>
                  <a:gd name="T12" fmla="*/ 120 w 275"/>
                  <a:gd name="T13" fmla="*/ 238 h 240"/>
                  <a:gd name="T14" fmla="*/ 24 w 275"/>
                  <a:gd name="T15" fmla="*/ 163 h 240"/>
                  <a:gd name="T16" fmla="*/ 0 w 275"/>
                  <a:gd name="T17" fmla="*/ 5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40">
                    <a:moveTo>
                      <a:pt x="0" y="52"/>
                    </a:moveTo>
                    <a:lnTo>
                      <a:pt x="52" y="0"/>
                    </a:lnTo>
                    <a:lnTo>
                      <a:pt x="159" y="0"/>
                    </a:lnTo>
                    <a:lnTo>
                      <a:pt x="248" y="69"/>
                    </a:lnTo>
                    <a:lnTo>
                      <a:pt x="274" y="176"/>
                    </a:lnTo>
                    <a:lnTo>
                      <a:pt x="223" y="239"/>
                    </a:lnTo>
                    <a:lnTo>
                      <a:pt x="120" y="238"/>
                    </a:lnTo>
                    <a:lnTo>
                      <a:pt x="24" y="163"/>
                    </a:lnTo>
                    <a:lnTo>
                      <a:pt x="0" y="52"/>
                    </a:lnTo>
                  </a:path>
                </a:pathLst>
              </a:custGeom>
              <a:solidFill>
                <a:srgbClr val="DADAD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3" name="Freeform 567"/>
              <p:cNvSpPr>
                <a:spLocks noChangeAspect="1"/>
              </p:cNvSpPr>
              <p:nvPr/>
            </p:nvSpPr>
            <p:spPr bwMode="auto">
              <a:xfrm>
                <a:off x="819" y="746"/>
                <a:ext cx="100" cy="9"/>
              </a:xfrm>
              <a:custGeom>
                <a:avLst/>
                <a:gdLst>
                  <a:gd name="T0" fmla="*/ 0 w 100"/>
                  <a:gd name="T1" fmla="*/ 0 h 9"/>
                  <a:gd name="T2" fmla="*/ 7 w 100"/>
                  <a:gd name="T3" fmla="*/ 8 h 9"/>
                  <a:gd name="T4" fmla="*/ 85 w 100"/>
                  <a:gd name="T5" fmla="*/ 8 h 9"/>
                  <a:gd name="T6" fmla="*/ 99 w 100"/>
                  <a:gd name="T7" fmla="*/ 1 h 9"/>
                  <a:gd name="T8" fmla="*/ 0 w 100"/>
                  <a:gd name="T9" fmla="*/ 0 h 9"/>
                </a:gdLst>
                <a:ahLst/>
                <a:cxnLst>
                  <a:cxn ang="0">
                    <a:pos x="T0" y="T1"/>
                  </a:cxn>
                  <a:cxn ang="0">
                    <a:pos x="T2" y="T3"/>
                  </a:cxn>
                  <a:cxn ang="0">
                    <a:pos x="T4" y="T5"/>
                  </a:cxn>
                  <a:cxn ang="0">
                    <a:pos x="T6" y="T7"/>
                  </a:cxn>
                  <a:cxn ang="0">
                    <a:pos x="T8" y="T9"/>
                  </a:cxn>
                </a:cxnLst>
                <a:rect l="0" t="0" r="r" b="b"/>
                <a:pathLst>
                  <a:path w="100" h="9">
                    <a:moveTo>
                      <a:pt x="0" y="0"/>
                    </a:moveTo>
                    <a:lnTo>
                      <a:pt x="7" y="8"/>
                    </a:lnTo>
                    <a:lnTo>
                      <a:pt x="85" y="8"/>
                    </a:lnTo>
                    <a:lnTo>
                      <a:pt x="99" y="1"/>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4" name="Freeform 568"/>
              <p:cNvSpPr>
                <a:spLocks noChangeAspect="1"/>
              </p:cNvSpPr>
              <p:nvPr/>
            </p:nvSpPr>
            <p:spPr bwMode="auto">
              <a:xfrm>
                <a:off x="771" y="756"/>
                <a:ext cx="134" cy="40"/>
              </a:xfrm>
              <a:custGeom>
                <a:avLst/>
                <a:gdLst>
                  <a:gd name="T0" fmla="*/ 53 w 134"/>
                  <a:gd name="T1" fmla="*/ 0 h 40"/>
                  <a:gd name="T2" fmla="*/ 133 w 134"/>
                  <a:gd name="T3" fmla="*/ 0 h 40"/>
                  <a:gd name="T4" fmla="*/ 79 w 134"/>
                  <a:gd name="T5" fmla="*/ 39 h 40"/>
                  <a:gd name="T6" fmla="*/ 0 w 134"/>
                  <a:gd name="T7" fmla="*/ 37 h 40"/>
                  <a:gd name="T8" fmla="*/ 53 w 134"/>
                  <a:gd name="T9" fmla="*/ 0 h 40"/>
                </a:gdLst>
                <a:ahLst/>
                <a:cxnLst>
                  <a:cxn ang="0">
                    <a:pos x="T0" y="T1"/>
                  </a:cxn>
                  <a:cxn ang="0">
                    <a:pos x="T2" y="T3"/>
                  </a:cxn>
                  <a:cxn ang="0">
                    <a:pos x="T4" y="T5"/>
                  </a:cxn>
                  <a:cxn ang="0">
                    <a:pos x="T6" y="T7"/>
                  </a:cxn>
                  <a:cxn ang="0">
                    <a:pos x="T8" y="T9"/>
                  </a:cxn>
                </a:cxnLst>
                <a:rect l="0" t="0" r="r" b="b"/>
                <a:pathLst>
                  <a:path w="134" h="40">
                    <a:moveTo>
                      <a:pt x="53" y="0"/>
                    </a:moveTo>
                    <a:lnTo>
                      <a:pt x="133" y="0"/>
                    </a:lnTo>
                    <a:lnTo>
                      <a:pt x="79" y="39"/>
                    </a:lnTo>
                    <a:lnTo>
                      <a:pt x="0" y="37"/>
                    </a:lnTo>
                    <a:lnTo>
                      <a:pt x="53"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5" name="Freeform 569"/>
              <p:cNvSpPr>
                <a:spLocks noChangeAspect="1"/>
              </p:cNvSpPr>
              <p:nvPr/>
            </p:nvSpPr>
            <p:spPr bwMode="auto">
              <a:xfrm>
                <a:off x="605" y="794"/>
                <a:ext cx="125" cy="72"/>
              </a:xfrm>
              <a:custGeom>
                <a:avLst/>
                <a:gdLst>
                  <a:gd name="T0" fmla="*/ 0 w 125"/>
                  <a:gd name="T1" fmla="*/ 0 h 72"/>
                  <a:gd name="T2" fmla="*/ 76 w 125"/>
                  <a:gd name="T3" fmla="*/ 71 h 72"/>
                  <a:gd name="T4" fmla="*/ 124 w 125"/>
                  <a:gd name="T5" fmla="*/ 71 h 72"/>
                  <a:gd name="T6" fmla="*/ 50 w 125"/>
                  <a:gd name="T7" fmla="*/ 0 h 72"/>
                  <a:gd name="T8" fmla="*/ 0 w 125"/>
                  <a:gd name="T9" fmla="*/ 0 h 72"/>
                </a:gdLst>
                <a:ahLst/>
                <a:cxnLst>
                  <a:cxn ang="0">
                    <a:pos x="T0" y="T1"/>
                  </a:cxn>
                  <a:cxn ang="0">
                    <a:pos x="T2" y="T3"/>
                  </a:cxn>
                  <a:cxn ang="0">
                    <a:pos x="T4" y="T5"/>
                  </a:cxn>
                  <a:cxn ang="0">
                    <a:pos x="T6" y="T7"/>
                  </a:cxn>
                  <a:cxn ang="0">
                    <a:pos x="T8" y="T9"/>
                  </a:cxn>
                </a:cxnLst>
                <a:rect l="0" t="0" r="r" b="b"/>
                <a:pathLst>
                  <a:path w="125" h="72">
                    <a:moveTo>
                      <a:pt x="0" y="0"/>
                    </a:moveTo>
                    <a:lnTo>
                      <a:pt x="76" y="71"/>
                    </a:lnTo>
                    <a:lnTo>
                      <a:pt x="124" y="71"/>
                    </a:lnTo>
                    <a:lnTo>
                      <a:pt x="50" y="0"/>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6" name="Freeform 570"/>
              <p:cNvSpPr>
                <a:spLocks noChangeAspect="1"/>
              </p:cNvSpPr>
              <p:nvPr/>
            </p:nvSpPr>
            <p:spPr bwMode="auto">
              <a:xfrm>
                <a:off x="657" y="703"/>
                <a:ext cx="335" cy="165"/>
              </a:xfrm>
              <a:custGeom>
                <a:avLst/>
                <a:gdLst>
                  <a:gd name="T0" fmla="*/ 0 w 335"/>
                  <a:gd name="T1" fmla="*/ 91 h 165"/>
                  <a:gd name="T2" fmla="*/ 68 w 335"/>
                  <a:gd name="T3" fmla="*/ 92 h 165"/>
                  <a:gd name="T4" fmla="*/ 91 w 335"/>
                  <a:gd name="T5" fmla="*/ 110 h 165"/>
                  <a:gd name="T6" fmla="*/ 248 w 335"/>
                  <a:gd name="T7" fmla="*/ 116 h 165"/>
                  <a:gd name="T8" fmla="*/ 296 w 335"/>
                  <a:gd name="T9" fmla="*/ 65 h 165"/>
                  <a:gd name="T10" fmla="*/ 301 w 335"/>
                  <a:gd name="T11" fmla="*/ 0 h 165"/>
                  <a:gd name="T12" fmla="*/ 334 w 335"/>
                  <a:gd name="T13" fmla="*/ 0 h 165"/>
                  <a:gd name="T14" fmla="*/ 330 w 335"/>
                  <a:gd name="T15" fmla="*/ 99 h 165"/>
                  <a:gd name="T16" fmla="*/ 265 w 335"/>
                  <a:gd name="T17" fmla="*/ 164 h 165"/>
                  <a:gd name="T18" fmla="*/ 69 w 335"/>
                  <a:gd name="T19" fmla="*/ 161 h 165"/>
                  <a:gd name="T20" fmla="*/ 0 w 335"/>
                  <a:gd name="T21" fmla="*/ 9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5" h="165">
                    <a:moveTo>
                      <a:pt x="0" y="91"/>
                    </a:moveTo>
                    <a:lnTo>
                      <a:pt x="68" y="92"/>
                    </a:lnTo>
                    <a:lnTo>
                      <a:pt x="91" y="110"/>
                    </a:lnTo>
                    <a:lnTo>
                      <a:pt x="248" y="116"/>
                    </a:lnTo>
                    <a:lnTo>
                      <a:pt x="296" y="65"/>
                    </a:lnTo>
                    <a:lnTo>
                      <a:pt x="301" y="0"/>
                    </a:lnTo>
                    <a:lnTo>
                      <a:pt x="334" y="0"/>
                    </a:lnTo>
                    <a:lnTo>
                      <a:pt x="330" y="99"/>
                    </a:lnTo>
                    <a:lnTo>
                      <a:pt x="265" y="164"/>
                    </a:lnTo>
                    <a:lnTo>
                      <a:pt x="69" y="161"/>
                    </a:lnTo>
                    <a:lnTo>
                      <a:pt x="0" y="9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7" name="Freeform 571"/>
              <p:cNvSpPr>
                <a:spLocks noChangeAspect="1"/>
              </p:cNvSpPr>
              <p:nvPr/>
            </p:nvSpPr>
            <p:spPr bwMode="auto">
              <a:xfrm>
                <a:off x="905" y="704"/>
                <a:ext cx="51" cy="66"/>
              </a:xfrm>
              <a:custGeom>
                <a:avLst/>
                <a:gdLst>
                  <a:gd name="T0" fmla="*/ 50 w 51"/>
                  <a:gd name="T1" fmla="*/ 0 h 66"/>
                  <a:gd name="T2" fmla="*/ 28 w 51"/>
                  <a:gd name="T3" fmla="*/ 29 h 66"/>
                  <a:gd name="T4" fmla="*/ 13 w 51"/>
                  <a:gd name="T5" fmla="*/ 43 h 66"/>
                  <a:gd name="T6" fmla="*/ 9 w 51"/>
                  <a:gd name="T7" fmla="*/ 47 h 66"/>
                  <a:gd name="T8" fmla="*/ 0 w 51"/>
                  <a:gd name="T9" fmla="*/ 52 h 66"/>
                  <a:gd name="T10" fmla="*/ 0 w 51"/>
                  <a:gd name="T11" fmla="*/ 65 h 66"/>
                  <a:gd name="T12" fmla="*/ 48 w 51"/>
                  <a:gd name="T13" fmla="*/ 65 h 66"/>
                  <a:gd name="T14" fmla="*/ 50 w 51"/>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6">
                    <a:moveTo>
                      <a:pt x="50" y="0"/>
                    </a:moveTo>
                    <a:lnTo>
                      <a:pt x="28" y="29"/>
                    </a:lnTo>
                    <a:lnTo>
                      <a:pt x="13" y="43"/>
                    </a:lnTo>
                    <a:lnTo>
                      <a:pt x="9" y="47"/>
                    </a:lnTo>
                    <a:lnTo>
                      <a:pt x="0" y="52"/>
                    </a:lnTo>
                    <a:lnTo>
                      <a:pt x="0" y="65"/>
                    </a:lnTo>
                    <a:lnTo>
                      <a:pt x="48" y="65"/>
                    </a:lnTo>
                    <a:lnTo>
                      <a:pt x="5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8" name="Freeform 572"/>
              <p:cNvSpPr>
                <a:spLocks noChangeAspect="1"/>
              </p:cNvSpPr>
              <p:nvPr/>
            </p:nvSpPr>
            <p:spPr bwMode="auto">
              <a:xfrm>
                <a:off x="852" y="769"/>
                <a:ext cx="99" cy="49"/>
              </a:xfrm>
              <a:custGeom>
                <a:avLst/>
                <a:gdLst>
                  <a:gd name="T0" fmla="*/ 52 w 99"/>
                  <a:gd name="T1" fmla="*/ 0 h 49"/>
                  <a:gd name="T2" fmla="*/ 0 w 99"/>
                  <a:gd name="T3" fmla="*/ 47 h 49"/>
                  <a:gd name="T4" fmla="*/ 53 w 99"/>
                  <a:gd name="T5" fmla="*/ 48 h 49"/>
                  <a:gd name="T6" fmla="*/ 98 w 99"/>
                  <a:gd name="T7" fmla="*/ 0 h 49"/>
                  <a:gd name="T8" fmla="*/ 52 w 99"/>
                  <a:gd name="T9" fmla="*/ 0 h 49"/>
                </a:gdLst>
                <a:ahLst/>
                <a:cxnLst>
                  <a:cxn ang="0">
                    <a:pos x="T0" y="T1"/>
                  </a:cxn>
                  <a:cxn ang="0">
                    <a:pos x="T2" y="T3"/>
                  </a:cxn>
                  <a:cxn ang="0">
                    <a:pos x="T4" y="T5"/>
                  </a:cxn>
                  <a:cxn ang="0">
                    <a:pos x="T6" y="T7"/>
                  </a:cxn>
                  <a:cxn ang="0">
                    <a:pos x="T8" y="T9"/>
                  </a:cxn>
                </a:cxnLst>
                <a:rect l="0" t="0" r="r" b="b"/>
                <a:pathLst>
                  <a:path w="99" h="49">
                    <a:moveTo>
                      <a:pt x="52" y="0"/>
                    </a:moveTo>
                    <a:lnTo>
                      <a:pt x="0" y="47"/>
                    </a:lnTo>
                    <a:lnTo>
                      <a:pt x="53" y="48"/>
                    </a:lnTo>
                    <a:lnTo>
                      <a:pt x="98" y="0"/>
                    </a:lnTo>
                    <a:lnTo>
                      <a:pt x="5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9" name="Freeform 573"/>
              <p:cNvSpPr>
                <a:spLocks noChangeAspect="1"/>
              </p:cNvSpPr>
              <p:nvPr/>
            </p:nvSpPr>
            <p:spPr bwMode="auto">
              <a:xfrm>
                <a:off x="957" y="626"/>
                <a:ext cx="35" cy="77"/>
              </a:xfrm>
              <a:custGeom>
                <a:avLst/>
                <a:gdLst>
                  <a:gd name="T0" fmla="*/ 34 w 35"/>
                  <a:gd name="T1" fmla="*/ 76 h 77"/>
                  <a:gd name="T2" fmla="*/ 34 w 35"/>
                  <a:gd name="T3" fmla="*/ 29 h 77"/>
                  <a:gd name="T4" fmla="*/ 34 w 35"/>
                  <a:gd name="T5" fmla="*/ 18 h 77"/>
                  <a:gd name="T6" fmla="*/ 26 w 35"/>
                  <a:gd name="T7" fmla="*/ 8 h 77"/>
                  <a:gd name="T8" fmla="*/ 18 w 35"/>
                  <a:gd name="T9" fmla="*/ 3 h 77"/>
                  <a:gd name="T10" fmla="*/ 8 w 35"/>
                  <a:gd name="T11" fmla="*/ 1 h 77"/>
                  <a:gd name="T12" fmla="*/ 0 w 35"/>
                  <a:gd name="T13" fmla="*/ 0 h 77"/>
                  <a:gd name="T14" fmla="*/ 14 w 35"/>
                  <a:gd name="T15" fmla="*/ 55 h 77"/>
                  <a:gd name="T16" fmla="*/ 3 w 35"/>
                  <a:gd name="T17" fmla="*/ 76 h 77"/>
                  <a:gd name="T18" fmla="*/ 34 w 35"/>
                  <a:gd name="T19"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77">
                    <a:moveTo>
                      <a:pt x="34" y="76"/>
                    </a:moveTo>
                    <a:lnTo>
                      <a:pt x="34" y="29"/>
                    </a:lnTo>
                    <a:lnTo>
                      <a:pt x="34" y="18"/>
                    </a:lnTo>
                    <a:lnTo>
                      <a:pt x="26" y="8"/>
                    </a:lnTo>
                    <a:lnTo>
                      <a:pt x="18" y="3"/>
                    </a:lnTo>
                    <a:lnTo>
                      <a:pt x="8" y="1"/>
                    </a:lnTo>
                    <a:lnTo>
                      <a:pt x="0" y="0"/>
                    </a:lnTo>
                    <a:lnTo>
                      <a:pt x="14" y="55"/>
                    </a:lnTo>
                    <a:lnTo>
                      <a:pt x="3" y="76"/>
                    </a:lnTo>
                    <a:lnTo>
                      <a:pt x="34" y="76"/>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0" name="Freeform 574"/>
              <p:cNvSpPr>
                <a:spLocks noChangeAspect="1"/>
              </p:cNvSpPr>
              <p:nvPr/>
            </p:nvSpPr>
            <p:spPr bwMode="auto">
              <a:xfrm>
                <a:off x="991" y="656"/>
                <a:ext cx="15" cy="29"/>
              </a:xfrm>
              <a:custGeom>
                <a:avLst/>
                <a:gdLst>
                  <a:gd name="T0" fmla="*/ 0 w 15"/>
                  <a:gd name="T1" fmla="*/ 0 h 29"/>
                  <a:gd name="T2" fmla="*/ 14 w 15"/>
                  <a:gd name="T3" fmla="*/ 0 h 29"/>
                  <a:gd name="T4" fmla="*/ 14 w 15"/>
                  <a:gd name="T5" fmla="*/ 28 h 29"/>
                  <a:gd name="T6" fmla="*/ 2 w 15"/>
                  <a:gd name="T7" fmla="*/ 28 h 29"/>
                  <a:gd name="T8" fmla="*/ 0 w 15"/>
                  <a:gd name="T9" fmla="*/ 0 h 29"/>
                </a:gdLst>
                <a:ahLst/>
                <a:cxnLst>
                  <a:cxn ang="0">
                    <a:pos x="T0" y="T1"/>
                  </a:cxn>
                  <a:cxn ang="0">
                    <a:pos x="T2" y="T3"/>
                  </a:cxn>
                  <a:cxn ang="0">
                    <a:pos x="T4" y="T5"/>
                  </a:cxn>
                  <a:cxn ang="0">
                    <a:pos x="T6" y="T7"/>
                  </a:cxn>
                  <a:cxn ang="0">
                    <a:pos x="T8" y="T9"/>
                  </a:cxn>
                </a:cxnLst>
                <a:rect l="0" t="0" r="r" b="b"/>
                <a:pathLst>
                  <a:path w="15" h="29">
                    <a:moveTo>
                      <a:pt x="0" y="0"/>
                    </a:moveTo>
                    <a:lnTo>
                      <a:pt x="14" y="0"/>
                    </a:lnTo>
                    <a:lnTo>
                      <a:pt x="14" y="28"/>
                    </a:lnTo>
                    <a:lnTo>
                      <a:pt x="2" y="28"/>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1" name="Freeform 575"/>
              <p:cNvSpPr>
                <a:spLocks noChangeAspect="1"/>
              </p:cNvSpPr>
              <p:nvPr/>
            </p:nvSpPr>
            <p:spPr bwMode="auto">
              <a:xfrm>
                <a:off x="541" y="668"/>
                <a:ext cx="167" cy="68"/>
              </a:xfrm>
              <a:custGeom>
                <a:avLst/>
                <a:gdLst>
                  <a:gd name="T0" fmla="*/ 3 w 167"/>
                  <a:gd name="T1" fmla="*/ 12 h 68"/>
                  <a:gd name="T2" fmla="*/ 82 w 167"/>
                  <a:gd name="T3" fmla="*/ 0 h 68"/>
                  <a:gd name="T4" fmla="*/ 166 w 167"/>
                  <a:gd name="T5" fmla="*/ 8 h 68"/>
                  <a:gd name="T6" fmla="*/ 164 w 167"/>
                  <a:gd name="T7" fmla="*/ 67 h 68"/>
                  <a:gd name="T8" fmla="*/ 79 w 167"/>
                  <a:gd name="T9" fmla="*/ 61 h 68"/>
                  <a:gd name="T10" fmla="*/ 0 w 167"/>
                  <a:gd name="T11" fmla="*/ 67 h 68"/>
                  <a:gd name="T12" fmla="*/ 1 w 167"/>
                  <a:gd name="T13" fmla="*/ 10 h 68"/>
                </a:gdLst>
                <a:ahLst/>
                <a:cxnLst>
                  <a:cxn ang="0">
                    <a:pos x="T0" y="T1"/>
                  </a:cxn>
                  <a:cxn ang="0">
                    <a:pos x="T2" y="T3"/>
                  </a:cxn>
                  <a:cxn ang="0">
                    <a:pos x="T4" y="T5"/>
                  </a:cxn>
                  <a:cxn ang="0">
                    <a:pos x="T6" y="T7"/>
                  </a:cxn>
                  <a:cxn ang="0">
                    <a:pos x="T8" y="T9"/>
                  </a:cxn>
                  <a:cxn ang="0">
                    <a:pos x="T10" y="T11"/>
                  </a:cxn>
                  <a:cxn ang="0">
                    <a:pos x="T12" y="T13"/>
                  </a:cxn>
                </a:cxnLst>
                <a:rect l="0" t="0" r="r" b="b"/>
                <a:pathLst>
                  <a:path w="167" h="68">
                    <a:moveTo>
                      <a:pt x="3" y="12"/>
                    </a:moveTo>
                    <a:lnTo>
                      <a:pt x="82" y="0"/>
                    </a:lnTo>
                    <a:lnTo>
                      <a:pt x="166" y="8"/>
                    </a:lnTo>
                    <a:lnTo>
                      <a:pt x="164" y="67"/>
                    </a:lnTo>
                    <a:lnTo>
                      <a:pt x="79" y="61"/>
                    </a:lnTo>
                    <a:lnTo>
                      <a:pt x="0" y="67"/>
                    </a:lnTo>
                    <a:lnTo>
                      <a:pt x="1" y="1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2" name="Freeform 576"/>
              <p:cNvSpPr>
                <a:spLocks noChangeAspect="1"/>
              </p:cNvSpPr>
              <p:nvPr/>
            </p:nvSpPr>
            <p:spPr bwMode="auto">
              <a:xfrm>
                <a:off x="542" y="695"/>
                <a:ext cx="164" cy="12"/>
              </a:xfrm>
              <a:custGeom>
                <a:avLst/>
                <a:gdLst>
                  <a:gd name="T0" fmla="*/ 0 w 164"/>
                  <a:gd name="T1" fmla="*/ 11 h 12"/>
                  <a:gd name="T2" fmla="*/ 81 w 164"/>
                  <a:gd name="T3" fmla="*/ 0 h 12"/>
                  <a:gd name="T4" fmla="*/ 163 w 164"/>
                  <a:gd name="T5" fmla="*/ 7 h 12"/>
                </a:gdLst>
                <a:ahLst/>
                <a:cxnLst>
                  <a:cxn ang="0">
                    <a:pos x="T0" y="T1"/>
                  </a:cxn>
                  <a:cxn ang="0">
                    <a:pos x="T2" y="T3"/>
                  </a:cxn>
                  <a:cxn ang="0">
                    <a:pos x="T4" y="T5"/>
                  </a:cxn>
                </a:cxnLst>
                <a:rect l="0" t="0" r="r" b="b"/>
                <a:pathLst>
                  <a:path w="164" h="12">
                    <a:moveTo>
                      <a:pt x="0" y="11"/>
                    </a:moveTo>
                    <a:lnTo>
                      <a:pt x="81" y="0"/>
                    </a:lnTo>
                    <a:lnTo>
                      <a:pt x="163" y="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3" name="Line 577"/>
              <p:cNvSpPr>
                <a:spLocks noChangeAspect="1" noChangeShapeType="1"/>
              </p:cNvSpPr>
              <p:nvPr/>
            </p:nvSpPr>
            <p:spPr bwMode="auto">
              <a:xfrm>
                <a:off x="564" y="682"/>
                <a:ext cx="0" cy="4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4" name="Line 578"/>
              <p:cNvSpPr>
                <a:spLocks noChangeAspect="1" noChangeShapeType="1"/>
              </p:cNvSpPr>
              <p:nvPr/>
            </p:nvSpPr>
            <p:spPr bwMode="auto">
              <a:xfrm flipH="1">
                <a:off x="588" y="677"/>
                <a:ext cx="9" cy="5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5" name="Line 579"/>
              <p:cNvSpPr>
                <a:spLocks noChangeAspect="1" noChangeShapeType="1"/>
              </p:cNvSpPr>
              <p:nvPr/>
            </p:nvSpPr>
            <p:spPr bwMode="auto">
              <a:xfrm flipH="1">
                <a:off x="618" y="672"/>
                <a:ext cx="9" cy="53"/>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6" name="Line 580"/>
              <p:cNvSpPr>
                <a:spLocks noChangeAspect="1" noChangeShapeType="1"/>
              </p:cNvSpPr>
              <p:nvPr/>
            </p:nvSpPr>
            <p:spPr bwMode="auto">
              <a:xfrm flipH="1">
                <a:off x="646" y="677"/>
                <a:ext cx="10" cy="4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7" name="Line 581"/>
              <p:cNvSpPr>
                <a:spLocks noChangeAspect="1" noChangeShapeType="1"/>
              </p:cNvSpPr>
              <p:nvPr/>
            </p:nvSpPr>
            <p:spPr bwMode="auto">
              <a:xfrm flipH="1">
                <a:off x="676" y="678"/>
                <a:ext cx="9" cy="5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8" name="Line 582"/>
              <p:cNvSpPr>
                <a:spLocks noChangeAspect="1" noChangeShapeType="1"/>
              </p:cNvSpPr>
              <p:nvPr/>
            </p:nvSpPr>
            <p:spPr bwMode="auto">
              <a:xfrm>
                <a:off x="569" y="740"/>
                <a:ext cx="40" cy="3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9" name="Line 583"/>
              <p:cNvSpPr>
                <a:spLocks noChangeAspect="1" noChangeShapeType="1"/>
              </p:cNvSpPr>
              <p:nvPr/>
            </p:nvSpPr>
            <p:spPr bwMode="auto">
              <a:xfrm>
                <a:off x="599" y="739"/>
                <a:ext cx="44" cy="3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0" name="Line 584"/>
              <p:cNvSpPr>
                <a:spLocks noChangeAspect="1" noChangeShapeType="1"/>
              </p:cNvSpPr>
              <p:nvPr/>
            </p:nvSpPr>
            <p:spPr bwMode="auto">
              <a:xfrm flipH="1">
                <a:off x="984" y="755"/>
                <a:ext cx="56" cy="3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1" name="Line 585"/>
              <p:cNvSpPr>
                <a:spLocks noChangeAspect="1" noChangeShapeType="1"/>
              </p:cNvSpPr>
              <p:nvPr/>
            </p:nvSpPr>
            <p:spPr bwMode="auto">
              <a:xfrm flipH="1">
                <a:off x="986" y="751"/>
                <a:ext cx="14" cy="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2" name="Freeform 586"/>
              <p:cNvSpPr>
                <a:spLocks noChangeAspect="1"/>
              </p:cNvSpPr>
              <p:nvPr/>
            </p:nvSpPr>
            <p:spPr bwMode="auto">
              <a:xfrm>
                <a:off x="993" y="695"/>
                <a:ext cx="61" cy="57"/>
              </a:xfrm>
              <a:custGeom>
                <a:avLst/>
                <a:gdLst>
                  <a:gd name="T0" fmla="*/ 2 w 61"/>
                  <a:gd name="T1" fmla="*/ 1 h 57"/>
                  <a:gd name="T2" fmla="*/ 60 w 61"/>
                  <a:gd name="T3" fmla="*/ 1 h 57"/>
                  <a:gd name="T4" fmla="*/ 60 w 61"/>
                  <a:gd name="T5" fmla="*/ 56 h 57"/>
                  <a:gd name="T6" fmla="*/ 0 w 61"/>
                  <a:gd name="T7" fmla="*/ 56 h 57"/>
                  <a:gd name="T8" fmla="*/ 2 w 61"/>
                  <a:gd name="T9" fmla="*/ 0 h 57"/>
                </a:gdLst>
                <a:ahLst/>
                <a:cxnLst>
                  <a:cxn ang="0">
                    <a:pos x="T0" y="T1"/>
                  </a:cxn>
                  <a:cxn ang="0">
                    <a:pos x="T2" y="T3"/>
                  </a:cxn>
                  <a:cxn ang="0">
                    <a:pos x="T4" y="T5"/>
                  </a:cxn>
                  <a:cxn ang="0">
                    <a:pos x="T6" y="T7"/>
                  </a:cxn>
                  <a:cxn ang="0">
                    <a:pos x="T8" y="T9"/>
                  </a:cxn>
                </a:cxnLst>
                <a:rect l="0" t="0" r="r" b="b"/>
                <a:pathLst>
                  <a:path w="61" h="57">
                    <a:moveTo>
                      <a:pt x="2" y="1"/>
                    </a:moveTo>
                    <a:lnTo>
                      <a:pt x="60" y="1"/>
                    </a:lnTo>
                    <a:lnTo>
                      <a:pt x="60" y="56"/>
                    </a:lnTo>
                    <a:lnTo>
                      <a:pt x="0" y="56"/>
                    </a:lnTo>
                    <a:lnTo>
                      <a:pt x="2"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3" name="Line 587"/>
              <p:cNvSpPr>
                <a:spLocks noChangeAspect="1" noChangeShapeType="1"/>
              </p:cNvSpPr>
              <p:nvPr/>
            </p:nvSpPr>
            <p:spPr bwMode="auto">
              <a:xfrm>
                <a:off x="999" y="721"/>
                <a:ext cx="48"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4" name="Line 588"/>
              <p:cNvSpPr>
                <a:spLocks noChangeAspect="1" noChangeShapeType="1"/>
              </p:cNvSpPr>
              <p:nvPr/>
            </p:nvSpPr>
            <p:spPr bwMode="auto">
              <a:xfrm>
                <a:off x="1033" y="702"/>
                <a:ext cx="0" cy="4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5" name="Line 589"/>
              <p:cNvSpPr>
                <a:spLocks noChangeAspect="1" noChangeShapeType="1"/>
              </p:cNvSpPr>
              <p:nvPr/>
            </p:nvSpPr>
            <p:spPr bwMode="auto">
              <a:xfrm>
                <a:off x="1011" y="700"/>
                <a:ext cx="4" cy="4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6" name="Freeform 590"/>
              <p:cNvSpPr>
                <a:spLocks noChangeAspect="1"/>
              </p:cNvSpPr>
              <p:nvPr/>
            </p:nvSpPr>
            <p:spPr bwMode="auto">
              <a:xfrm>
                <a:off x="665" y="851"/>
                <a:ext cx="49" cy="47"/>
              </a:xfrm>
              <a:custGeom>
                <a:avLst/>
                <a:gdLst>
                  <a:gd name="T0" fmla="*/ 48 w 49"/>
                  <a:gd name="T1" fmla="*/ 46 h 47"/>
                  <a:gd name="T2" fmla="*/ 48 w 49"/>
                  <a:gd name="T3" fmla="*/ 0 h 47"/>
                  <a:gd name="T4" fmla="*/ 0 w 49"/>
                  <a:gd name="T5" fmla="*/ 0 h 47"/>
                  <a:gd name="T6" fmla="*/ 0 w 49"/>
                  <a:gd name="T7" fmla="*/ 46 h 47"/>
                  <a:gd name="T8" fmla="*/ 48 w 49"/>
                  <a:gd name="T9" fmla="*/ 46 h 47"/>
                </a:gdLst>
                <a:ahLst/>
                <a:cxnLst>
                  <a:cxn ang="0">
                    <a:pos x="T0" y="T1"/>
                  </a:cxn>
                  <a:cxn ang="0">
                    <a:pos x="T2" y="T3"/>
                  </a:cxn>
                  <a:cxn ang="0">
                    <a:pos x="T4" y="T5"/>
                  </a:cxn>
                  <a:cxn ang="0">
                    <a:pos x="T6" y="T7"/>
                  </a:cxn>
                  <a:cxn ang="0">
                    <a:pos x="T8" y="T9"/>
                  </a:cxn>
                </a:cxnLst>
                <a:rect l="0" t="0" r="r" b="b"/>
                <a:pathLst>
                  <a:path w="49" h="47">
                    <a:moveTo>
                      <a:pt x="48" y="46"/>
                    </a:moveTo>
                    <a:lnTo>
                      <a:pt x="48" y="0"/>
                    </a:lnTo>
                    <a:lnTo>
                      <a:pt x="0" y="0"/>
                    </a:lnTo>
                    <a:lnTo>
                      <a:pt x="0" y="46"/>
                    </a:lnTo>
                    <a:lnTo>
                      <a:pt x="48" y="4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7" name="Freeform 591"/>
              <p:cNvSpPr>
                <a:spLocks noChangeAspect="1"/>
              </p:cNvSpPr>
              <p:nvPr/>
            </p:nvSpPr>
            <p:spPr bwMode="auto">
              <a:xfrm>
                <a:off x="512" y="849"/>
                <a:ext cx="154" cy="49"/>
              </a:xfrm>
              <a:custGeom>
                <a:avLst/>
                <a:gdLst>
                  <a:gd name="T0" fmla="*/ 153 w 154"/>
                  <a:gd name="T1" fmla="*/ 3 h 49"/>
                  <a:gd name="T2" fmla="*/ 0 w 154"/>
                  <a:gd name="T3" fmla="*/ 0 h 49"/>
                  <a:gd name="T4" fmla="*/ 0 w 154"/>
                  <a:gd name="T5" fmla="*/ 45 h 49"/>
                  <a:gd name="T6" fmla="*/ 153 w 154"/>
                  <a:gd name="T7" fmla="*/ 48 h 49"/>
                  <a:gd name="T8" fmla="*/ 153 w 154"/>
                  <a:gd name="T9" fmla="*/ 3 h 49"/>
                </a:gdLst>
                <a:ahLst/>
                <a:cxnLst>
                  <a:cxn ang="0">
                    <a:pos x="T0" y="T1"/>
                  </a:cxn>
                  <a:cxn ang="0">
                    <a:pos x="T2" y="T3"/>
                  </a:cxn>
                  <a:cxn ang="0">
                    <a:pos x="T4" y="T5"/>
                  </a:cxn>
                  <a:cxn ang="0">
                    <a:pos x="T6" y="T7"/>
                  </a:cxn>
                  <a:cxn ang="0">
                    <a:pos x="T8" y="T9"/>
                  </a:cxn>
                </a:cxnLst>
                <a:rect l="0" t="0" r="r" b="b"/>
                <a:pathLst>
                  <a:path w="154" h="49">
                    <a:moveTo>
                      <a:pt x="153" y="3"/>
                    </a:moveTo>
                    <a:lnTo>
                      <a:pt x="0" y="0"/>
                    </a:lnTo>
                    <a:lnTo>
                      <a:pt x="0" y="45"/>
                    </a:lnTo>
                    <a:lnTo>
                      <a:pt x="153" y="48"/>
                    </a:lnTo>
                    <a:lnTo>
                      <a:pt x="153" y="3"/>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8" name="Freeform 592"/>
              <p:cNvSpPr>
                <a:spLocks noChangeAspect="1"/>
              </p:cNvSpPr>
              <p:nvPr/>
            </p:nvSpPr>
            <p:spPr bwMode="auto">
              <a:xfrm>
                <a:off x="473" y="900"/>
                <a:ext cx="276" cy="35"/>
              </a:xfrm>
              <a:custGeom>
                <a:avLst/>
                <a:gdLst>
                  <a:gd name="T0" fmla="*/ 1 w 276"/>
                  <a:gd name="T1" fmla="*/ 0 h 35"/>
                  <a:gd name="T2" fmla="*/ 275 w 276"/>
                  <a:gd name="T3" fmla="*/ 3 h 35"/>
                  <a:gd name="T4" fmla="*/ 275 w 276"/>
                  <a:gd name="T5" fmla="*/ 34 h 35"/>
                  <a:gd name="T6" fmla="*/ 0 w 276"/>
                  <a:gd name="T7" fmla="*/ 28 h 35"/>
                  <a:gd name="T8" fmla="*/ 1 w 276"/>
                  <a:gd name="T9" fmla="*/ 0 h 35"/>
                </a:gdLst>
                <a:ahLst/>
                <a:cxnLst>
                  <a:cxn ang="0">
                    <a:pos x="T0" y="T1"/>
                  </a:cxn>
                  <a:cxn ang="0">
                    <a:pos x="T2" y="T3"/>
                  </a:cxn>
                  <a:cxn ang="0">
                    <a:pos x="T4" y="T5"/>
                  </a:cxn>
                  <a:cxn ang="0">
                    <a:pos x="T6" y="T7"/>
                  </a:cxn>
                  <a:cxn ang="0">
                    <a:pos x="T8" y="T9"/>
                  </a:cxn>
                </a:cxnLst>
                <a:rect l="0" t="0" r="r" b="b"/>
                <a:pathLst>
                  <a:path w="276" h="35">
                    <a:moveTo>
                      <a:pt x="1" y="0"/>
                    </a:moveTo>
                    <a:lnTo>
                      <a:pt x="275" y="3"/>
                    </a:lnTo>
                    <a:lnTo>
                      <a:pt x="275" y="34"/>
                    </a:lnTo>
                    <a:lnTo>
                      <a:pt x="0" y="28"/>
                    </a:lnTo>
                    <a:lnTo>
                      <a:pt x="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9" name="Freeform 593"/>
              <p:cNvSpPr>
                <a:spLocks noChangeAspect="1"/>
              </p:cNvSpPr>
              <p:nvPr/>
            </p:nvSpPr>
            <p:spPr bwMode="auto">
              <a:xfrm>
                <a:off x="756" y="900"/>
                <a:ext cx="19" cy="29"/>
              </a:xfrm>
              <a:custGeom>
                <a:avLst/>
                <a:gdLst>
                  <a:gd name="T0" fmla="*/ 2 w 19"/>
                  <a:gd name="T1" fmla="*/ 0 h 29"/>
                  <a:gd name="T2" fmla="*/ 18 w 19"/>
                  <a:gd name="T3" fmla="*/ 1 h 29"/>
                  <a:gd name="T4" fmla="*/ 18 w 19"/>
                  <a:gd name="T5" fmla="*/ 28 h 29"/>
                  <a:gd name="T6" fmla="*/ 0 w 19"/>
                  <a:gd name="T7" fmla="*/ 28 h 29"/>
                  <a:gd name="T8" fmla="*/ 2 w 19"/>
                  <a:gd name="T9" fmla="*/ 0 h 29"/>
                </a:gdLst>
                <a:ahLst/>
                <a:cxnLst>
                  <a:cxn ang="0">
                    <a:pos x="T0" y="T1"/>
                  </a:cxn>
                  <a:cxn ang="0">
                    <a:pos x="T2" y="T3"/>
                  </a:cxn>
                  <a:cxn ang="0">
                    <a:pos x="T4" y="T5"/>
                  </a:cxn>
                  <a:cxn ang="0">
                    <a:pos x="T6" y="T7"/>
                  </a:cxn>
                  <a:cxn ang="0">
                    <a:pos x="T8" y="T9"/>
                  </a:cxn>
                </a:cxnLst>
                <a:rect l="0" t="0" r="r" b="b"/>
                <a:pathLst>
                  <a:path w="19" h="29">
                    <a:moveTo>
                      <a:pt x="2" y="0"/>
                    </a:moveTo>
                    <a:lnTo>
                      <a:pt x="18" y="1"/>
                    </a:lnTo>
                    <a:lnTo>
                      <a:pt x="18" y="28"/>
                    </a:lnTo>
                    <a:lnTo>
                      <a:pt x="0" y="28"/>
                    </a:lnTo>
                    <a:lnTo>
                      <a:pt x="2"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0" name="Freeform 594"/>
              <p:cNvSpPr>
                <a:spLocks noChangeAspect="1"/>
              </p:cNvSpPr>
              <p:nvPr/>
            </p:nvSpPr>
            <p:spPr bwMode="auto">
              <a:xfrm>
                <a:off x="751" y="929"/>
                <a:ext cx="270" cy="73"/>
              </a:xfrm>
              <a:custGeom>
                <a:avLst/>
                <a:gdLst>
                  <a:gd name="T0" fmla="*/ 21 w 270"/>
                  <a:gd name="T1" fmla="*/ 0 h 73"/>
                  <a:gd name="T2" fmla="*/ 21 w 270"/>
                  <a:gd name="T3" fmla="*/ 36 h 73"/>
                  <a:gd name="T4" fmla="*/ 202 w 270"/>
                  <a:gd name="T5" fmla="*/ 37 h 73"/>
                  <a:gd name="T6" fmla="*/ 201 w 270"/>
                  <a:gd name="T7" fmla="*/ 11 h 73"/>
                  <a:gd name="T8" fmla="*/ 267 w 270"/>
                  <a:gd name="T9" fmla="*/ 9 h 73"/>
                  <a:gd name="T10" fmla="*/ 269 w 270"/>
                  <a:gd name="T11" fmla="*/ 25 h 73"/>
                  <a:gd name="T12" fmla="*/ 204 w 270"/>
                  <a:gd name="T13" fmla="*/ 26 h 73"/>
                  <a:gd name="T14" fmla="*/ 202 w 270"/>
                  <a:gd name="T15" fmla="*/ 63 h 73"/>
                  <a:gd name="T16" fmla="*/ 21 w 270"/>
                  <a:gd name="T17" fmla="*/ 72 h 73"/>
                  <a:gd name="T18" fmla="*/ 0 w 270"/>
                  <a:gd name="T19" fmla="*/ 72 h 73"/>
                  <a:gd name="T20" fmla="*/ 0 w 270"/>
                  <a:gd name="T21" fmla="*/ 0 h 73"/>
                  <a:gd name="T22" fmla="*/ 21 w 270"/>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73">
                    <a:moveTo>
                      <a:pt x="21" y="0"/>
                    </a:moveTo>
                    <a:lnTo>
                      <a:pt x="21" y="36"/>
                    </a:lnTo>
                    <a:lnTo>
                      <a:pt x="202" y="37"/>
                    </a:lnTo>
                    <a:lnTo>
                      <a:pt x="201" y="11"/>
                    </a:lnTo>
                    <a:lnTo>
                      <a:pt x="267" y="9"/>
                    </a:lnTo>
                    <a:lnTo>
                      <a:pt x="269" y="25"/>
                    </a:lnTo>
                    <a:lnTo>
                      <a:pt x="204" y="26"/>
                    </a:lnTo>
                    <a:lnTo>
                      <a:pt x="202" y="63"/>
                    </a:lnTo>
                    <a:lnTo>
                      <a:pt x="21" y="72"/>
                    </a:lnTo>
                    <a:lnTo>
                      <a:pt x="0" y="72"/>
                    </a:lnTo>
                    <a:lnTo>
                      <a:pt x="0" y="0"/>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1" name="Freeform 595"/>
              <p:cNvSpPr>
                <a:spLocks noChangeAspect="1"/>
              </p:cNvSpPr>
              <p:nvPr/>
            </p:nvSpPr>
            <p:spPr bwMode="auto">
              <a:xfrm>
                <a:off x="552" y="998"/>
                <a:ext cx="11" cy="12"/>
              </a:xfrm>
              <a:custGeom>
                <a:avLst/>
                <a:gdLst>
                  <a:gd name="T0" fmla="*/ 0 w 11"/>
                  <a:gd name="T1" fmla="*/ 0 h 12"/>
                  <a:gd name="T2" fmla="*/ 10 w 11"/>
                  <a:gd name="T3" fmla="*/ 0 h 12"/>
                  <a:gd name="T4" fmla="*/ 10 w 11"/>
                  <a:gd name="T5" fmla="*/ 11 h 12"/>
                  <a:gd name="T6" fmla="*/ 2 w 11"/>
                  <a:gd name="T7" fmla="*/ 11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10" y="0"/>
                    </a:lnTo>
                    <a:lnTo>
                      <a:pt x="10" y="11"/>
                    </a:lnTo>
                    <a:lnTo>
                      <a:pt x="2" y="11"/>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2" name="Freeform 596"/>
              <p:cNvSpPr>
                <a:spLocks noChangeAspect="1"/>
              </p:cNvSpPr>
              <p:nvPr/>
            </p:nvSpPr>
            <p:spPr bwMode="auto">
              <a:xfrm>
                <a:off x="735" y="1001"/>
                <a:ext cx="12" cy="9"/>
              </a:xfrm>
              <a:custGeom>
                <a:avLst/>
                <a:gdLst>
                  <a:gd name="T0" fmla="*/ 3 w 12"/>
                  <a:gd name="T1" fmla="*/ 0 h 9"/>
                  <a:gd name="T2" fmla="*/ 11 w 12"/>
                  <a:gd name="T3" fmla="*/ 0 h 9"/>
                  <a:gd name="T4" fmla="*/ 9 w 12"/>
                  <a:gd name="T5" fmla="*/ 8 h 9"/>
                  <a:gd name="T6" fmla="*/ 0 w 12"/>
                  <a:gd name="T7" fmla="*/ 8 h 9"/>
                  <a:gd name="T8" fmla="*/ 3 w 12"/>
                  <a:gd name="T9" fmla="*/ 0 h 9"/>
                </a:gdLst>
                <a:ahLst/>
                <a:cxnLst>
                  <a:cxn ang="0">
                    <a:pos x="T0" y="T1"/>
                  </a:cxn>
                  <a:cxn ang="0">
                    <a:pos x="T2" y="T3"/>
                  </a:cxn>
                  <a:cxn ang="0">
                    <a:pos x="T4" y="T5"/>
                  </a:cxn>
                  <a:cxn ang="0">
                    <a:pos x="T6" y="T7"/>
                  </a:cxn>
                  <a:cxn ang="0">
                    <a:pos x="T8" y="T9"/>
                  </a:cxn>
                </a:cxnLst>
                <a:rect l="0" t="0" r="r" b="b"/>
                <a:pathLst>
                  <a:path w="12" h="9">
                    <a:moveTo>
                      <a:pt x="3" y="0"/>
                    </a:moveTo>
                    <a:lnTo>
                      <a:pt x="11" y="0"/>
                    </a:lnTo>
                    <a:lnTo>
                      <a:pt x="9" y="8"/>
                    </a:lnTo>
                    <a:lnTo>
                      <a:pt x="0" y="8"/>
                    </a:lnTo>
                    <a:lnTo>
                      <a:pt x="3"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3" name="Freeform 597"/>
              <p:cNvSpPr>
                <a:spLocks noChangeAspect="1"/>
              </p:cNvSpPr>
              <p:nvPr/>
            </p:nvSpPr>
            <p:spPr bwMode="auto">
              <a:xfrm>
                <a:off x="963" y="813"/>
                <a:ext cx="59" cy="126"/>
              </a:xfrm>
              <a:custGeom>
                <a:avLst/>
                <a:gdLst>
                  <a:gd name="T0" fmla="*/ 4 w 59"/>
                  <a:gd name="T1" fmla="*/ 125 h 126"/>
                  <a:gd name="T2" fmla="*/ 0 w 59"/>
                  <a:gd name="T3" fmla="*/ 12 h 126"/>
                  <a:gd name="T4" fmla="*/ 14 w 59"/>
                  <a:gd name="T5" fmla="*/ 0 h 126"/>
                  <a:gd name="T6" fmla="*/ 58 w 59"/>
                  <a:gd name="T7" fmla="*/ 2 h 126"/>
                  <a:gd name="T8" fmla="*/ 55 w 59"/>
                  <a:gd name="T9" fmla="*/ 124 h 126"/>
                  <a:gd name="T10" fmla="*/ 4 w 59"/>
                  <a:gd name="T11" fmla="*/ 125 h 126"/>
                </a:gdLst>
                <a:ahLst/>
                <a:cxnLst>
                  <a:cxn ang="0">
                    <a:pos x="T0" y="T1"/>
                  </a:cxn>
                  <a:cxn ang="0">
                    <a:pos x="T2" y="T3"/>
                  </a:cxn>
                  <a:cxn ang="0">
                    <a:pos x="T4" y="T5"/>
                  </a:cxn>
                  <a:cxn ang="0">
                    <a:pos x="T6" y="T7"/>
                  </a:cxn>
                  <a:cxn ang="0">
                    <a:pos x="T8" y="T9"/>
                  </a:cxn>
                  <a:cxn ang="0">
                    <a:pos x="T10" y="T11"/>
                  </a:cxn>
                </a:cxnLst>
                <a:rect l="0" t="0" r="r" b="b"/>
                <a:pathLst>
                  <a:path w="59" h="126">
                    <a:moveTo>
                      <a:pt x="4" y="125"/>
                    </a:moveTo>
                    <a:lnTo>
                      <a:pt x="0" y="12"/>
                    </a:lnTo>
                    <a:lnTo>
                      <a:pt x="14" y="0"/>
                    </a:lnTo>
                    <a:lnTo>
                      <a:pt x="58" y="2"/>
                    </a:lnTo>
                    <a:lnTo>
                      <a:pt x="55" y="124"/>
                    </a:lnTo>
                    <a:lnTo>
                      <a:pt x="4" y="125"/>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4" name="Freeform 598"/>
              <p:cNvSpPr>
                <a:spLocks noChangeAspect="1"/>
              </p:cNvSpPr>
              <p:nvPr/>
            </p:nvSpPr>
            <p:spPr bwMode="auto">
              <a:xfrm>
                <a:off x="950" y="828"/>
                <a:ext cx="16" cy="111"/>
              </a:xfrm>
              <a:custGeom>
                <a:avLst/>
                <a:gdLst>
                  <a:gd name="T0" fmla="*/ 0 w 16"/>
                  <a:gd name="T1" fmla="*/ 110 h 111"/>
                  <a:gd name="T2" fmla="*/ 0 w 16"/>
                  <a:gd name="T3" fmla="*/ 13 h 111"/>
                  <a:gd name="T4" fmla="*/ 12 w 16"/>
                  <a:gd name="T5" fmla="*/ 0 h 111"/>
                  <a:gd name="T6" fmla="*/ 15 w 16"/>
                  <a:gd name="T7" fmla="*/ 110 h 111"/>
                  <a:gd name="T8" fmla="*/ 0 w 16"/>
                  <a:gd name="T9" fmla="*/ 110 h 111"/>
                </a:gdLst>
                <a:ahLst/>
                <a:cxnLst>
                  <a:cxn ang="0">
                    <a:pos x="T0" y="T1"/>
                  </a:cxn>
                  <a:cxn ang="0">
                    <a:pos x="T2" y="T3"/>
                  </a:cxn>
                  <a:cxn ang="0">
                    <a:pos x="T4" y="T5"/>
                  </a:cxn>
                  <a:cxn ang="0">
                    <a:pos x="T6" y="T7"/>
                  </a:cxn>
                  <a:cxn ang="0">
                    <a:pos x="T8" y="T9"/>
                  </a:cxn>
                </a:cxnLst>
                <a:rect l="0" t="0" r="r" b="b"/>
                <a:pathLst>
                  <a:path w="16" h="111">
                    <a:moveTo>
                      <a:pt x="0" y="110"/>
                    </a:moveTo>
                    <a:lnTo>
                      <a:pt x="0" y="13"/>
                    </a:lnTo>
                    <a:lnTo>
                      <a:pt x="12" y="0"/>
                    </a:lnTo>
                    <a:lnTo>
                      <a:pt x="15" y="110"/>
                    </a:lnTo>
                    <a:lnTo>
                      <a:pt x="0" y="11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5" name="Freeform 599"/>
              <p:cNvSpPr>
                <a:spLocks noChangeAspect="1"/>
              </p:cNvSpPr>
              <p:nvPr/>
            </p:nvSpPr>
            <p:spPr bwMode="auto">
              <a:xfrm>
                <a:off x="927" y="910"/>
                <a:ext cx="22" cy="38"/>
              </a:xfrm>
              <a:custGeom>
                <a:avLst/>
                <a:gdLst>
                  <a:gd name="T0" fmla="*/ 21 w 22"/>
                  <a:gd name="T1" fmla="*/ 0 h 38"/>
                  <a:gd name="T2" fmla="*/ 1 w 22"/>
                  <a:gd name="T3" fmla="*/ 0 h 38"/>
                  <a:gd name="T4" fmla="*/ 0 w 22"/>
                  <a:gd name="T5" fmla="*/ 37 h 38"/>
                  <a:gd name="T6" fmla="*/ 21 w 22"/>
                  <a:gd name="T7" fmla="*/ 36 h 38"/>
                  <a:gd name="T8" fmla="*/ 21 w 22"/>
                  <a:gd name="T9" fmla="*/ 0 h 38"/>
                </a:gdLst>
                <a:ahLst/>
                <a:cxnLst>
                  <a:cxn ang="0">
                    <a:pos x="T0" y="T1"/>
                  </a:cxn>
                  <a:cxn ang="0">
                    <a:pos x="T2" y="T3"/>
                  </a:cxn>
                  <a:cxn ang="0">
                    <a:pos x="T4" y="T5"/>
                  </a:cxn>
                  <a:cxn ang="0">
                    <a:pos x="T6" y="T7"/>
                  </a:cxn>
                  <a:cxn ang="0">
                    <a:pos x="T8" y="T9"/>
                  </a:cxn>
                </a:cxnLst>
                <a:rect l="0" t="0" r="r" b="b"/>
                <a:pathLst>
                  <a:path w="22" h="38">
                    <a:moveTo>
                      <a:pt x="21" y="0"/>
                    </a:moveTo>
                    <a:lnTo>
                      <a:pt x="1" y="0"/>
                    </a:lnTo>
                    <a:lnTo>
                      <a:pt x="0" y="37"/>
                    </a:lnTo>
                    <a:lnTo>
                      <a:pt x="21" y="36"/>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6" name="Freeform 600"/>
              <p:cNvSpPr>
                <a:spLocks noChangeAspect="1"/>
              </p:cNvSpPr>
              <p:nvPr/>
            </p:nvSpPr>
            <p:spPr bwMode="auto">
              <a:xfrm>
                <a:off x="774" y="937"/>
                <a:ext cx="43" cy="28"/>
              </a:xfrm>
              <a:custGeom>
                <a:avLst/>
                <a:gdLst>
                  <a:gd name="T0" fmla="*/ 0 w 43"/>
                  <a:gd name="T1" fmla="*/ 0 h 28"/>
                  <a:gd name="T2" fmla="*/ 40 w 43"/>
                  <a:gd name="T3" fmla="*/ 0 h 28"/>
                  <a:gd name="T4" fmla="*/ 42 w 43"/>
                  <a:gd name="T5" fmla="*/ 27 h 28"/>
                  <a:gd name="T6" fmla="*/ 0 w 43"/>
                  <a:gd name="T7" fmla="*/ 25 h 28"/>
                  <a:gd name="T8" fmla="*/ 0 w 43"/>
                  <a:gd name="T9" fmla="*/ 0 h 28"/>
                </a:gdLst>
                <a:ahLst/>
                <a:cxnLst>
                  <a:cxn ang="0">
                    <a:pos x="T0" y="T1"/>
                  </a:cxn>
                  <a:cxn ang="0">
                    <a:pos x="T2" y="T3"/>
                  </a:cxn>
                  <a:cxn ang="0">
                    <a:pos x="T4" y="T5"/>
                  </a:cxn>
                  <a:cxn ang="0">
                    <a:pos x="T6" y="T7"/>
                  </a:cxn>
                  <a:cxn ang="0">
                    <a:pos x="T8" y="T9"/>
                  </a:cxn>
                </a:cxnLst>
                <a:rect l="0" t="0" r="r" b="b"/>
                <a:pathLst>
                  <a:path w="43" h="28">
                    <a:moveTo>
                      <a:pt x="0" y="0"/>
                    </a:moveTo>
                    <a:lnTo>
                      <a:pt x="40" y="0"/>
                    </a:lnTo>
                    <a:lnTo>
                      <a:pt x="42" y="27"/>
                    </a:lnTo>
                    <a:lnTo>
                      <a:pt x="0" y="25"/>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7" name="Freeform 601"/>
              <p:cNvSpPr>
                <a:spLocks noChangeAspect="1"/>
              </p:cNvSpPr>
              <p:nvPr/>
            </p:nvSpPr>
            <p:spPr bwMode="auto">
              <a:xfrm>
                <a:off x="814" y="937"/>
                <a:ext cx="46" cy="28"/>
              </a:xfrm>
              <a:custGeom>
                <a:avLst/>
                <a:gdLst>
                  <a:gd name="T0" fmla="*/ 0 w 46"/>
                  <a:gd name="T1" fmla="*/ 1 h 28"/>
                  <a:gd name="T2" fmla="*/ 45 w 46"/>
                  <a:gd name="T3" fmla="*/ 0 h 28"/>
                  <a:gd name="T4" fmla="*/ 45 w 46"/>
                  <a:gd name="T5" fmla="*/ 27 h 28"/>
                  <a:gd name="T6" fmla="*/ 2 w 46"/>
                  <a:gd name="T7" fmla="*/ 25 h 28"/>
                  <a:gd name="T8" fmla="*/ 0 w 46"/>
                  <a:gd name="T9" fmla="*/ 1 h 28"/>
                </a:gdLst>
                <a:ahLst/>
                <a:cxnLst>
                  <a:cxn ang="0">
                    <a:pos x="T0" y="T1"/>
                  </a:cxn>
                  <a:cxn ang="0">
                    <a:pos x="T2" y="T3"/>
                  </a:cxn>
                  <a:cxn ang="0">
                    <a:pos x="T4" y="T5"/>
                  </a:cxn>
                  <a:cxn ang="0">
                    <a:pos x="T6" y="T7"/>
                  </a:cxn>
                  <a:cxn ang="0">
                    <a:pos x="T8" y="T9"/>
                  </a:cxn>
                </a:cxnLst>
                <a:rect l="0" t="0" r="r" b="b"/>
                <a:pathLst>
                  <a:path w="46" h="28">
                    <a:moveTo>
                      <a:pt x="0" y="1"/>
                    </a:moveTo>
                    <a:lnTo>
                      <a:pt x="45" y="0"/>
                    </a:lnTo>
                    <a:lnTo>
                      <a:pt x="45" y="27"/>
                    </a:lnTo>
                    <a:lnTo>
                      <a:pt x="2" y="25"/>
                    </a:lnTo>
                    <a:lnTo>
                      <a:pt x="0" y="1"/>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8" name="Freeform 602"/>
              <p:cNvSpPr>
                <a:spLocks noChangeAspect="1"/>
              </p:cNvSpPr>
              <p:nvPr/>
            </p:nvSpPr>
            <p:spPr bwMode="auto">
              <a:xfrm>
                <a:off x="839" y="894"/>
                <a:ext cx="19" cy="41"/>
              </a:xfrm>
              <a:custGeom>
                <a:avLst/>
                <a:gdLst>
                  <a:gd name="T0" fmla="*/ 0 w 19"/>
                  <a:gd name="T1" fmla="*/ 0 h 41"/>
                  <a:gd name="T2" fmla="*/ 18 w 19"/>
                  <a:gd name="T3" fmla="*/ 0 h 41"/>
                  <a:gd name="T4" fmla="*/ 15 w 19"/>
                  <a:gd name="T5" fmla="*/ 32 h 41"/>
                  <a:gd name="T6" fmla="*/ 18 w 19"/>
                  <a:gd name="T7" fmla="*/ 40 h 41"/>
                  <a:gd name="T8" fmla="*/ 0 w 19"/>
                  <a:gd name="T9" fmla="*/ 40 h 41"/>
                  <a:gd name="T10" fmla="*/ 0 w 19"/>
                  <a:gd name="T11" fmla="*/ 0 h 41"/>
                </a:gdLst>
                <a:ahLst/>
                <a:cxnLst>
                  <a:cxn ang="0">
                    <a:pos x="T0" y="T1"/>
                  </a:cxn>
                  <a:cxn ang="0">
                    <a:pos x="T2" y="T3"/>
                  </a:cxn>
                  <a:cxn ang="0">
                    <a:pos x="T4" y="T5"/>
                  </a:cxn>
                  <a:cxn ang="0">
                    <a:pos x="T6" y="T7"/>
                  </a:cxn>
                  <a:cxn ang="0">
                    <a:pos x="T8" y="T9"/>
                  </a:cxn>
                  <a:cxn ang="0">
                    <a:pos x="T10" y="T11"/>
                  </a:cxn>
                </a:cxnLst>
                <a:rect l="0" t="0" r="r" b="b"/>
                <a:pathLst>
                  <a:path w="19" h="41">
                    <a:moveTo>
                      <a:pt x="0" y="0"/>
                    </a:moveTo>
                    <a:lnTo>
                      <a:pt x="18" y="0"/>
                    </a:lnTo>
                    <a:lnTo>
                      <a:pt x="15" y="32"/>
                    </a:lnTo>
                    <a:lnTo>
                      <a:pt x="18" y="40"/>
                    </a:lnTo>
                    <a:lnTo>
                      <a:pt x="0" y="40"/>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9" name="Freeform 603"/>
              <p:cNvSpPr>
                <a:spLocks noChangeAspect="1"/>
              </p:cNvSpPr>
              <p:nvPr/>
            </p:nvSpPr>
            <p:spPr bwMode="auto">
              <a:xfrm>
                <a:off x="854" y="897"/>
                <a:ext cx="32" cy="71"/>
              </a:xfrm>
              <a:custGeom>
                <a:avLst/>
                <a:gdLst>
                  <a:gd name="T0" fmla="*/ 5 w 32"/>
                  <a:gd name="T1" fmla="*/ 0 h 71"/>
                  <a:gd name="T2" fmla="*/ 0 w 32"/>
                  <a:gd name="T3" fmla="*/ 26 h 71"/>
                  <a:gd name="T4" fmla="*/ 5 w 32"/>
                  <a:gd name="T5" fmla="*/ 38 h 71"/>
                  <a:gd name="T6" fmla="*/ 5 w 32"/>
                  <a:gd name="T7" fmla="*/ 70 h 71"/>
                  <a:gd name="T8" fmla="*/ 31 w 32"/>
                  <a:gd name="T9" fmla="*/ 70 h 71"/>
                  <a:gd name="T10" fmla="*/ 31 w 32"/>
                  <a:gd name="T11" fmla="*/ 0 h 71"/>
                  <a:gd name="T12" fmla="*/ 5 w 32"/>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32" h="71">
                    <a:moveTo>
                      <a:pt x="5" y="0"/>
                    </a:moveTo>
                    <a:lnTo>
                      <a:pt x="0" y="26"/>
                    </a:lnTo>
                    <a:lnTo>
                      <a:pt x="5" y="38"/>
                    </a:lnTo>
                    <a:lnTo>
                      <a:pt x="5" y="70"/>
                    </a:lnTo>
                    <a:lnTo>
                      <a:pt x="31" y="70"/>
                    </a:lnTo>
                    <a:lnTo>
                      <a:pt x="31" y="0"/>
                    </a:lnTo>
                    <a:lnTo>
                      <a:pt x="5"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0" name="Freeform 604"/>
              <p:cNvSpPr>
                <a:spLocks noChangeAspect="1"/>
              </p:cNvSpPr>
              <p:nvPr/>
            </p:nvSpPr>
            <p:spPr bwMode="auto">
              <a:xfrm>
                <a:off x="885" y="888"/>
                <a:ext cx="46" cy="78"/>
              </a:xfrm>
              <a:custGeom>
                <a:avLst/>
                <a:gdLst>
                  <a:gd name="T0" fmla="*/ 0 w 46"/>
                  <a:gd name="T1" fmla="*/ 0 h 78"/>
                  <a:gd name="T2" fmla="*/ 43 w 46"/>
                  <a:gd name="T3" fmla="*/ 0 h 78"/>
                  <a:gd name="T4" fmla="*/ 45 w 46"/>
                  <a:gd name="T5" fmla="*/ 20 h 78"/>
                  <a:gd name="T6" fmla="*/ 42 w 46"/>
                  <a:gd name="T7" fmla="*/ 77 h 78"/>
                  <a:gd name="T8" fmla="*/ 2 w 46"/>
                  <a:gd name="T9" fmla="*/ 76 h 78"/>
                  <a:gd name="T10" fmla="*/ 0 w 46"/>
                  <a:gd name="T11" fmla="*/ 0 h 78"/>
                </a:gdLst>
                <a:ahLst/>
                <a:cxnLst>
                  <a:cxn ang="0">
                    <a:pos x="T0" y="T1"/>
                  </a:cxn>
                  <a:cxn ang="0">
                    <a:pos x="T2" y="T3"/>
                  </a:cxn>
                  <a:cxn ang="0">
                    <a:pos x="T4" y="T5"/>
                  </a:cxn>
                  <a:cxn ang="0">
                    <a:pos x="T6" y="T7"/>
                  </a:cxn>
                  <a:cxn ang="0">
                    <a:pos x="T8" y="T9"/>
                  </a:cxn>
                  <a:cxn ang="0">
                    <a:pos x="T10" y="T11"/>
                  </a:cxn>
                </a:cxnLst>
                <a:rect l="0" t="0" r="r" b="b"/>
                <a:pathLst>
                  <a:path w="46" h="78">
                    <a:moveTo>
                      <a:pt x="0" y="0"/>
                    </a:moveTo>
                    <a:lnTo>
                      <a:pt x="43" y="0"/>
                    </a:lnTo>
                    <a:lnTo>
                      <a:pt x="45" y="20"/>
                    </a:lnTo>
                    <a:lnTo>
                      <a:pt x="42" y="77"/>
                    </a:lnTo>
                    <a:lnTo>
                      <a:pt x="2" y="76"/>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1" name="Freeform 605"/>
              <p:cNvSpPr>
                <a:spLocks noChangeAspect="1"/>
              </p:cNvSpPr>
              <p:nvPr/>
            </p:nvSpPr>
            <p:spPr bwMode="auto">
              <a:xfrm>
                <a:off x="928" y="947"/>
                <a:ext cx="26" cy="19"/>
              </a:xfrm>
              <a:custGeom>
                <a:avLst/>
                <a:gdLst>
                  <a:gd name="T0" fmla="*/ 0 w 26"/>
                  <a:gd name="T1" fmla="*/ 0 h 19"/>
                  <a:gd name="T2" fmla="*/ 24 w 26"/>
                  <a:gd name="T3" fmla="*/ 0 h 19"/>
                  <a:gd name="T4" fmla="*/ 25 w 26"/>
                  <a:gd name="T5" fmla="*/ 18 h 19"/>
                  <a:gd name="T6" fmla="*/ 0 w 26"/>
                  <a:gd name="T7" fmla="*/ 18 h 19"/>
                  <a:gd name="T8" fmla="*/ 0 w 26"/>
                  <a:gd name="T9" fmla="*/ 0 h 19"/>
                </a:gdLst>
                <a:ahLst/>
                <a:cxnLst>
                  <a:cxn ang="0">
                    <a:pos x="T0" y="T1"/>
                  </a:cxn>
                  <a:cxn ang="0">
                    <a:pos x="T2" y="T3"/>
                  </a:cxn>
                  <a:cxn ang="0">
                    <a:pos x="T4" y="T5"/>
                  </a:cxn>
                  <a:cxn ang="0">
                    <a:pos x="T6" y="T7"/>
                  </a:cxn>
                  <a:cxn ang="0">
                    <a:pos x="T8" y="T9"/>
                  </a:cxn>
                </a:cxnLst>
                <a:rect l="0" t="0" r="r" b="b"/>
                <a:pathLst>
                  <a:path w="26" h="19">
                    <a:moveTo>
                      <a:pt x="0" y="0"/>
                    </a:moveTo>
                    <a:lnTo>
                      <a:pt x="24" y="0"/>
                    </a:lnTo>
                    <a:lnTo>
                      <a:pt x="25" y="18"/>
                    </a:lnTo>
                    <a:lnTo>
                      <a:pt x="0" y="18"/>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2" name="Oval 606" descr="Outlined diamond"/>
              <p:cNvSpPr>
                <a:spLocks noChangeAspect="1" noChangeArrowheads="1"/>
              </p:cNvSpPr>
              <p:nvPr/>
            </p:nvSpPr>
            <p:spPr bwMode="auto">
              <a:xfrm>
                <a:off x="967" y="963"/>
                <a:ext cx="16"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3" name="Oval 607" descr="Outlined diamond"/>
              <p:cNvSpPr>
                <a:spLocks noChangeAspect="1" noChangeArrowheads="1"/>
              </p:cNvSpPr>
              <p:nvPr/>
            </p:nvSpPr>
            <p:spPr bwMode="auto">
              <a:xfrm>
                <a:off x="996" y="963"/>
                <a:ext cx="15"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4" name="Oval 608" descr="Outlined diamond"/>
              <p:cNvSpPr>
                <a:spLocks noChangeAspect="1" noChangeArrowheads="1"/>
              </p:cNvSpPr>
              <p:nvPr/>
            </p:nvSpPr>
            <p:spPr bwMode="auto">
              <a:xfrm>
                <a:off x="975" y="981"/>
                <a:ext cx="1" cy="1"/>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5" name="Oval 609" descr="Outlined diamond"/>
              <p:cNvSpPr>
                <a:spLocks noChangeAspect="1" noChangeArrowheads="1"/>
              </p:cNvSpPr>
              <p:nvPr/>
            </p:nvSpPr>
            <p:spPr bwMode="auto">
              <a:xfrm>
                <a:off x="1003" y="980"/>
                <a:ext cx="1" cy="2"/>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6" name="Freeform 610" descr="Outlined diamond"/>
              <p:cNvSpPr>
                <a:spLocks noChangeAspect="1"/>
              </p:cNvSpPr>
              <p:nvPr/>
            </p:nvSpPr>
            <p:spPr bwMode="auto">
              <a:xfrm>
                <a:off x="954" y="960"/>
                <a:ext cx="24" cy="50"/>
              </a:xfrm>
              <a:custGeom>
                <a:avLst/>
                <a:gdLst>
                  <a:gd name="T0" fmla="*/ 23 w 24"/>
                  <a:gd name="T1" fmla="*/ 49 h 50"/>
                  <a:gd name="T2" fmla="*/ 8 w 24"/>
                  <a:gd name="T3" fmla="*/ 48 h 50"/>
                  <a:gd name="T4" fmla="*/ 4 w 24"/>
                  <a:gd name="T5" fmla="*/ 42 h 50"/>
                  <a:gd name="T6" fmla="*/ 1 w 24"/>
                  <a:gd name="T7" fmla="*/ 36 h 50"/>
                  <a:gd name="T8" fmla="*/ 0 w 24"/>
                  <a:gd name="T9" fmla="*/ 24 h 50"/>
                  <a:gd name="T10" fmla="*/ 0 w 24"/>
                  <a:gd name="T11" fmla="*/ 11 h 50"/>
                  <a:gd name="T12" fmla="*/ 2 w 24"/>
                  <a:gd name="T13" fmla="*/ 4 h 50"/>
                  <a:gd name="T14" fmla="*/ 9 w 24"/>
                  <a:gd name="T15" fmla="*/ 0 h 50"/>
                  <a:gd name="T16" fmla="*/ 21 w 24"/>
                  <a:gd name="T17" fmla="*/ 0 h 50"/>
                  <a:gd name="T18" fmla="*/ 12 w 24"/>
                  <a:gd name="T19" fmla="*/ 8 h 50"/>
                  <a:gd name="T20" fmla="*/ 9 w 24"/>
                  <a:gd name="T21" fmla="*/ 16 h 50"/>
                  <a:gd name="T22" fmla="*/ 9 w 24"/>
                  <a:gd name="T23" fmla="*/ 26 h 50"/>
                  <a:gd name="T24" fmla="*/ 10 w 24"/>
                  <a:gd name="T25" fmla="*/ 35 h 50"/>
                  <a:gd name="T26" fmla="*/ 13 w 24"/>
                  <a:gd name="T27" fmla="*/ 41 h 50"/>
                  <a:gd name="T28" fmla="*/ 18 w 24"/>
                  <a:gd name="T29" fmla="*/ 47 h 50"/>
                  <a:gd name="T30" fmla="*/ 23 w 24"/>
                  <a:gd name="T31"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50">
                    <a:moveTo>
                      <a:pt x="23" y="49"/>
                    </a:moveTo>
                    <a:lnTo>
                      <a:pt x="8" y="48"/>
                    </a:lnTo>
                    <a:lnTo>
                      <a:pt x="4" y="42"/>
                    </a:lnTo>
                    <a:lnTo>
                      <a:pt x="1" y="36"/>
                    </a:lnTo>
                    <a:lnTo>
                      <a:pt x="0" y="24"/>
                    </a:lnTo>
                    <a:lnTo>
                      <a:pt x="0" y="11"/>
                    </a:lnTo>
                    <a:lnTo>
                      <a:pt x="2" y="4"/>
                    </a:lnTo>
                    <a:lnTo>
                      <a:pt x="9" y="0"/>
                    </a:lnTo>
                    <a:lnTo>
                      <a:pt x="21" y="0"/>
                    </a:lnTo>
                    <a:lnTo>
                      <a:pt x="12" y="8"/>
                    </a:lnTo>
                    <a:lnTo>
                      <a:pt x="9" y="16"/>
                    </a:lnTo>
                    <a:lnTo>
                      <a:pt x="9" y="26"/>
                    </a:lnTo>
                    <a:lnTo>
                      <a:pt x="10" y="35"/>
                    </a:lnTo>
                    <a:lnTo>
                      <a:pt x="13" y="41"/>
                    </a:lnTo>
                    <a:lnTo>
                      <a:pt x="18" y="47"/>
                    </a:lnTo>
                    <a:lnTo>
                      <a:pt x="23" y="49"/>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7" name="Freeform 611" descr="Outlined diamond"/>
              <p:cNvSpPr>
                <a:spLocks noChangeAspect="1"/>
              </p:cNvSpPr>
              <p:nvPr/>
            </p:nvSpPr>
            <p:spPr bwMode="auto">
              <a:xfrm>
                <a:off x="989" y="996"/>
                <a:ext cx="17" cy="14"/>
              </a:xfrm>
              <a:custGeom>
                <a:avLst/>
                <a:gdLst>
                  <a:gd name="T0" fmla="*/ 3 w 17"/>
                  <a:gd name="T1" fmla="*/ 0 h 14"/>
                  <a:gd name="T2" fmla="*/ 6 w 17"/>
                  <a:gd name="T3" fmla="*/ 5 h 14"/>
                  <a:gd name="T4" fmla="*/ 9 w 17"/>
                  <a:gd name="T5" fmla="*/ 9 h 14"/>
                  <a:gd name="T6" fmla="*/ 12 w 17"/>
                  <a:gd name="T7" fmla="*/ 11 h 14"/>
                  <a:gd name="T8" fmla="*/ 16 w 17"/>
                  <a:gd name="T9" fmla="*/ 13 h 14"/>
                  <a:gd name="T10" fmla="*/ 2 w 17"/>
                  <a:gd name="T11" fmla="*/ 13 h 14"/>
                  <a:gd name="T12" fmla="*/ 1 w 17"/>
                  <a:gd name="T13" fmla="*/ 10 h 14"/>
                  <a:gd name="T14" fmla="*/ 0 w 17"/>
                  <a:gd name="T15" fmla="*/ 6 h 14"/>
                  <a:gd name="T16" fmla="*/ 2 w 17"/>
                  <a:gd name="T17" fmla="*/ 3 h 14"/>
                  <a:gd name="T18" fmla="*/ 3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3" y="0"/>
                    </a:moveTo>
                    <a:lnTo>
                      <a:pt x="6" y="5"/>
                    </a:lnTo>
                    <a:lnTo>
                      <a:pt x="9" y="9"/>
                    </a:lnTo>
                    <a:lnTo>
                      <a:pt x="12" y="11"/>
                    </a:lnTo>
                    <a:lnTo>
                      <a:pt x="16" y="13"/>
                    </a:lnTo>
                    <a:lnTo>
                      <a:pt x="2" y="13"/>
                    </a:lnTo>
                    <a:lnTo>
                      <a:pt x="1" y="10"/>
                    </a:lnTo>
                    <a:lnTo>
                      <a:pt x="0" y="6"/>
                    </a:lnTo>
                    <a:lnTo>
                      <a:pt x="2" y="3"/>
                    </a:lnTo>
                    <a:lnTo>
                      <a:pt x="3"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8" name="Freeform 612" descr="Outlined diamond"/>
              <p:cNvSpPr>
                <a:spLocks noChangeAspect="1"/>
              </p:cNvSpPr>
              <p:nvPr/>
            </p:nvSpPr>
            <p:spPr bwMode="auto">
              <a:xfrm>
                <a:off x="988" y="959"/>
                <a:ext cx="19" cy="16"/>
              </a:xfrm>
              <a:custGeom>
                <a:avLst/>
                <a:gdLst>
                  <a:gd name="T0" fmla="*/ 18 w 19"/>
                  <a:gd name="T1" fmla="*/ 0 h 16"/>
                  <a:gd name="T2" fmla="*/ 5 w 19"/>
                  <a:gd name="T3" fmla="*/ 0 h 16"/>
                  <a:gd name="T4" fmla="*/ 3 w 19"/>
                  <a:gd name="T5" fmla="*/ 3 h 16"/>
                  <a:gd name="T6" fmla="*/ 0 w 19"/>
                  <a:gd name="T7" fmla="*/ 5 h 16"/>
                  <a:gd name="T8" fmla="*/ 2 w 19"/>
                  <a:gd name="T9" fmla="*/ 8 h 16"/>
                  <a:gd name="T10" fmla="*/ 3 w 19"/>
                  <a:gd name="T11" fmla="*/ 12 h 16"/>
                  <a:gd name="T12" fmla="*/ 4 w 19"/>
                  <a:gd name="T13" fmla="*/ 15 h 16"/>
                  <a:gd name="T14" fmla="*/ 5 w 19"/>
                  <a:gd name="T15" fmla="*/ 9 h 16"/>
                  <a:gd name="T16" fmla="*/ 7 w 19"/>
                  <a:gd name="T17" fmla="*/ 5 h 16"/>
                  <a:gd name="T18" fmla="*/ 13 w 19"/>
                  <a:gd name="T19" fmla="*/ 2 h 16"/>
                  <a:gd name="T20" fmla="*/ 18 w 19"/>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8" y="0"/>
                    </a:moveTo>
                    <a:lnTo>
                      <a:pt x="5" y="0"/>
                    </a:lnTo>
                    <a:lnTo>
                      <a:pt x="3" y="3"/>
                    </a:lnTo>
                    <a:lnTo>
                      <a:pt x="0" y="5"/>
                    </a:lnTo>
                    <a:lnTo>
                      <a:pt x="2" y="8"/>
                    </a:lnTo>
                    <a:lnTo>
                      <a:pt x="3" y="12"/>
                    </a:lnTo>
                    <a:lnTo>
                      <a:pt x="4" y="15"/>
                    </a:lnTo>
                    <a:lnTo>
                      <a:pt x="5" y="9"/>
                    </a:lnTo>
                    <a:lnTo>
                      <a:pt x="7" y="5"/>
                    </a:lnTo>
                    <a:lnTo>
                      <a:pt x="13" y="2"/>
                    </a:lnTo>
                    <a:lnTo>
                      <a:pt x="18"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9" name="Freeform 613"/>
              <p:cNvSpPr>
                <a:spLocks noChangeAspect="1"/>
              </p:cNvSpPr>
              <p:nvPr/>
            </p:nvSpPr>
            <p:spPr bwMode="auto">
              <a:xfrm>
                <a:off x="1020" y="910"/>
                <a:ext cx="43" cy="92"/>
              </a:xfrm>
              <a:custGeom>
                <a:avLst/>
                <a:gdLst>
                  <a:gd name="T0" fmla="*/ 0 w 43"/>
                  <a:gd name="T1" fmla="*/ 0 h 92"/>
                  <a:gd name="T2" fmla="*/ 42 w 43"/>
                  <a:gd name="T3" fmla="*/ 41 h 92"/>
                  <a:gd name="T4" fmla="*/ 42 w 43"/>
                  <a:gd name="T5" fmla="*/ 91 h 92"/>
                  <a:gd name="T6" fmla="*/ 41 w 43"/>
                  <a:gd name="T7" fmla="*/ 91 h 92"/>
                </a:gdLst>
                <a:ahLst/>
                <a:cxnLst>
                  <a:cxn ang="0">
                    <a:pos x="T0" y="T1"/>
                  </a:cxn>
                  <a:cxn ang="0">
                    <a:pos x="T2" y="T3"/>
                  </a:cxn>
                  <a:cxn ang="0">
                    <a:pos x="T4" y="T5"/>
                  </a:cxn>
                  <a:cxn ang="0">
                    <a:pos x="T6" y="T7"/>
                  </a:cxn>
                </a:cxnLst>
                <a:rect l="0" t="0" r="r" b="b"/>
                <a:pathLst>
                  <a:path w="43" h="92">
                    <a:moveTo>
                      <a:pt x="0" y="0"/>
                    </a:moveTo>
                    <a:lnTo>
                      <a:pt x="42" y="41"/>
                    </a:lnTo>
                    <a:lnTo>
                      <a:pt x="42" y="91"/>
                    </a:lnTo>
                    <a:lnTo>
                      <a:pt x="41" y="9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0" name="Line 614"/>
              <p:cNvSpPr>
                <a:spLocks noChangeAspect="1" noChangeShapeType="1"/>
              </p:cNvSpPr>
              <p:nvPr/>
            </p:nvSpPr>
            <p:spPr bwMode="auto">
              <a:xfrm>
                <a:off x="1024" y="943"/>
                <a:ext cx="33" cy="2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51" name="Line 615"/>
              <p:cNvSpPr>
                <a:spLocks noChangeAspect="1" noChangeShapeType="1"/>
              </p:cNvSpPr>
              <p:nvPr/>
            </p:nvSpPr>
            <p:spPr bwMode="auto">
              <a:xfrm>
                <a:off x="1017" y="964"/>
                <a:ext cx="40" cy="2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52" name="Freeform 616" descr="Outlined diamond"/>
              <p:cNvSpPr>
                <a:spLocks noChangeAspect="1"/>
              </p:cNvSpPr>
              <p:nvPr/>
            </p:nvSpPr>
            <p:spPr bwMode="auto">
              <a:xfrm>
                <a:off x="1015" y="965"/>
                <a:ext cx="47" cy="33"/>
              </a:xfrm>
              <a:custGeom>
                <a:avLst/>
                <a:gdLst>
                  <a:gd name="T0" fmla="*/ 4 w 47"/>
                  <a:gd name="T1" fmla="*/ 2 h 33"/>
                  <a:gd name="T2" fmla="*/ 46 w 47"/>
                  <a:gd name="T3" fmla="*/ 32 h 33"/>
                  <a:gd name="T4" fmla="*/ 31 w 47"/>
                  <a:gd name="T5" fmla="*/ 32 h 33"/>
                  <a:gd name="T6" fmla="*/ 6 w 47"/>
                  <a:gd name="T7" fmla="*/ 15 h 33"/>
                  <a:gd name="T8" fmla="*/ 6 w 47"/>
                  <a:gd name="T9" fmla="*/ 9 h 33"/>
                  <a:gd name="T10" fmla="*/ 3 w 47"/>
                  <a:gd name="T11" fmla="*/ 4 h 33"/>
                  <a:gd name="T12" fmla="*/ 0 w 47"/>
                  <a:gd name="T13" fmla="*/ 0 h 33"/>
                  <a:gd name="T14" fmla="*/ 4 w 47"/>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3">
                    <a:moveTo>
                      <a:pt x="4" y="2"/>
                    </a:moveTo>
                    <a:lnTo>
                      <a:pt x="46" y="32"/>
                    </a:lnTo>
                    <a:lnTo>
                      <a:pt x="31" y="32"/>
                    </a:lnTo>
                    <a:lnTo>
                      <a:pt x="6" y="15"/>
                    </a:lnTo>
                    <a:lnTo>
                      <a:pt x="6" y="9"/>
                    </a:lnTo>
                    <a:lnTo>
                      <a:pt x="3" y="4"/>
                    </a:lnTo>
                    <a:lnTo>
                      <a:pt x="0" y="0"/>
                    </a:lnTo>
                    <a:lnTo>
                      <a:pt x="4" y="2"/>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3" name="Freeform 617"/>
              <p:cNvSpPr>
                <a:spLocks noChangeAspect="1"/>
              </p:cNvSpPr>
              <p:nvPr/>
            </p:nvSpPr>
            <p:spPr bwMode="auto">
              <a:xfrm>
                <a:off x="546" y="998"/>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4" name="Freeform 618"/>
              <p:cNvSpPr>
                <a:spLocks noChangeAspect="1"/>
              </p:cNvSpPr>
              <p:nvPr/>
            </p:nvSpPr>
            <p:spPr bwMode="auto">
              <a:xfrm>
                <a:off x="721" y="1003"/>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5" name="Freeform 619"/>
              <p:cNvSpPr>
                <a:spLocks noChangeAspect="1"/>
              </p:cNvSpPr>
              <p:nvPr/>
            </p:nvSpPr>
            <p:spPr bwMode="auto">
              <a:xfrm>
                <a:off x="743" y="868"/>
                <a:ext cx="162" cy="69"/>
              </a:xfrm>
              <a:custGeom>
                <a:avLst/>
                <a:gdLst>
                  <a:gd name="T0" fmla="*/ 0 w 162"/>
                  <a:gd name="T1" fmla="*/ 1 h 69"/>
                  <a:gd name="T2" fmla="*/ 3 w 162"/>
                  <a:gd name="T3" fmla="*/ 31 h 69"/>
                  <a:gd name="T4" fmla="*/ 35 w 162"/>
                  <a:gd name="T5" fmla="*/ 31 h 69"/>
                  <a:gd name="T6" fmla="*/ 32 w 162"/>
                  <a:gd name="T7" fmla="*/ 68 h 69"/>
                  <a:gd name="T8" fmla="*/ 94 w 162"/>
                  <a:gd name="T9" fmla="*/ 68 h 69"/>
                  <a:gd name="T10" fmla="*/ 94 w 162"/>
                  <a:gd name="T11" fmla="*/ 27 h 69"/>
                  <a:gd name="T12" fmla="*/ 141 w 162"/>
                  <a:gd name="T13" fmla="*/ 24 h 69"/>
                  <a:gd name="T14" fmla="*/ 143 w 162"/>
                  <a:gd name="T15" fmla="*/ 18 h 69"/>
                  <a:gd name="T16" fmla="*/ 161 w 162"/>
                  <a:gd name="T17" fmla="*/ 18 h 69"/>
                  <a:gd name="T18" fmla="*/ 161 w 162"/>
                  <a:gd name="T19" fmla="*/ 0 h 69"/>
                  <a:gd name="T20" fmla="*/ 0 w 162"/>
                  <a:gd name="T21"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69">
                    <a:moveTo>
                      <a:pt x="0" y="1"/>
                    </a:moveTo>
                    <a:lnTo>
                      <a:pt x="3" y="31"/>
                    </a:lnTo>
                    <a:lnTo>
                      <a:pt x="35" y="31"/>
                    </a:lnTo>
                    <a:lnTo>
                      <a:pt x="32" y="68"/>
                    </a:lnTo>
                    <a:lnTo>
                      <a:pt x="94" y="68"/>
                    </a:lnTo>
                    <a:lnTo>
                      <a:pt x="94" y="27"/>
                    </a:lnTo>
                    <a:lnTo>
                      <a:pt x="141" y="24"/>
                    </a:lnTo>
                    <a:lnTo>
                      <a:pt x="143" y="18"/>
                    </a:lnTo>
                    <a:lnTo>
                      <a:pt x="161" y="18"/>
                    </a:lnTo>
                    <a:lnTo>
                      <a:pt x="161" y="0"/>
                    </a:lnTo>
                    <a:lnTo>
                      <a:pt x="0" y="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1064556" name="Rectangle 620"/>
          <p:cNvSpPr>
            <a:spLocks noChangeArrowheads="1"/>
          </p:cNvSpPr>
          <p:nvPr/>
        </p:nvSpPr>
        <p:spPr bwMode="auto">
          <a:xfrm>
            <a:off x="8424865" y="4213175"/>
            <a:ext cx="1258887" cy="248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Radar</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p:txBody>
          <a:bodyPr/>
          <a:lstStyle/>
          <a:p>
            <a:r>
              <a:rPr lang="en-US"/>
              <a:t>Logical Range</a:t>
            </a:r>
            <a:br>
              <a:rPr lang="en-US"/>
            </a:br>
            <a:r>
              <a:rPr lang="en-US"/>
              <a:t>Simple Example</a:t>
            </a:r>
          </a:p>
        </p:txBody>
      </p:sp>
      <p:sp>
        <p:nvSpPr>
          <p:cNvPr id="1064963" name="Rectangle 3"/>
          <p:cNvSpPr>
            <a:spLocks noGrp="1" noChangeArrowheads="1"/>
          </p:cNvSpPr>
          <p:nvPr>
            <p:ph idx="1"/>
          </p:nvPr>
        </p:nvSpPr>
        <p:spPr>
          <a:xfrm>
            <a:off x="230174" y="1398590"/>
            <a:ext cx="12538394" cy="2105025"/>
          </a:xfrm>
        </p:spPr>
        <p:txBody>
          <a:bodyPr/>
          <a:lstStyle/>
          <a:p>
            <a:pPr>
              <a:lnSpc>
                <a:spcPct val="100000"/>
              </a:lnSpc>
            </a:pPr>
            <a:r>
              <a:rPr lang="en-US" sz="2000" dirty="0"/>
              <a:t>TENA specifies a </a:t>
            </a:r>
            <a:r>
              <a:rPr lang="en-US" sz="2000" dirty="0">
                <a:solidFill>
                  <a:srgbClr val="FF0000"/>
                </a:solidFill>
              </a:rPr>
              <a:t>peer-to-peer </a:t>
            </a:r>
            <a:r>
              <a:rPr lang="en-US" sz="2000" dirty="0"/>
              <a:t>architecture for logical ranges:</a:t>
            </a:r>
          </a:p>
          <a:p>
            <a:pPr lvl="1">
              <a:lnSpc>
                <a:spcPct val="100000"/>
              </a:lnSpc>
            </a:pPr>
            <a:r>
              <a:rPr lang="en-US" sz="1800" b="1" dirty="0"/>
              <a:t>Applications can be both clients and servers simultaneously</a:t>
            </a:r>
          </a:p>
          <a:p>
            <a:pPr lvl="1">
              <a:lnSpc>
                <a:spcPct val="100000"/>
              </a:lnSpc>
            </a:pPr>
            <a:r>
              <a:rPr lang="en-US" sz="1800" b="1" dirty="0"/>
              <a:t>In their role as servers, applications serve TENA objects called “</a:t>
            </a:r>
            <a:r>
              <a:rPr lang="en-US" sz="1800" b="1" dirty="0">
                <a:solidFill>
                  <a:srgbClr val="FF0000"/>
                </a:solidFill>
              </a:rPr>
              <a:t>servants</a:t>
            </a:r>
            <a:r>
              <a:rPr lang="en-US" sz="1800" b="1" dirty="0"/>
              <a:t>”</a:t>
            </a:r>
          </a:p>
          <a:p>
            <a:pPr lvl="1">
              <a:lnSpc>
                <a:spcPct val="100000"/>
              </a:lnSpc>
            </a:pPr>
            <a:r>
              <a:rPr lang="en-US" sz="1800" b="1" dirty="0"/>
              <a:t>In their role as clients, applications obtain “</a:t>
            </a:r>
            <a:r>
              <a:rPr lang="en-US" sz="1800" b="1" dirty="0">
                <a:solidFill>
                  <a:srgbClr val="FF0000"/>
                </a:solidFill>
              </a:rPr>
              <a:t>proxies</a:t>
            </a:r>
            <a:r>
              <a:rPr lang="en-US" sz="1800" b="1" dirty="0"/>
              <a:t>,” representing other applications’ servants.  Only servers can write to their servant objects’ publication state</a:t>
            </a:r>
          </a:p>
          <a:p>
            <a:pPr>
              <a:lnSpc>
                <a:spcPct val="100000"/>
              </a:lnSpc>
            </a:pPr>
            <a:r>
              <a:rPr lang="en-US" sz="2000" dirty="0"/>
              <a:t>The TENA Middleware, the TENA objects, and the user’s application code are compiled and linked together</a:t>
            </a:r>
          </a:p>
        </p:txBody>
      </p:sp>
      <p:grpSp>
        <p:nvGrpSpPr>
          <p:cNvPr id="1064964" name="Group 4"/>
          <p:cNvGrpSpPr>
            <a:grpSpLocks/>
          </p:cNvGrpSpPr>
          <p:nvPr/>
        </p:nvGrpSpPr>
        <p:grpSpPr bwMode="auto">
          <a:xfrm>
            <a:off x="2406651" y="6065975"/>
            <a:ext cx="8085138" cy="828675"/>
            <a:chOff x="422" y="3350"/>
            <a:chExt cx="4852" cy="490"/>
          </a:xfrm>
        </p:grpSpPr>
        <p:sp>
          <p:nvSpPr>
            <p:cNvPr id="1064965" name="Line 5"/>
            <p:cNvSpPr>
              <a:spLocks noChangeShapeType="1"/>
            </p:cNvSpPr>
            <p:nvPr/>
          </p:nvSpPr>
          <p:spPr bwMode="auto">
            <a:xfrm rot="-5400000">
              <a:off x="886"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966" name="Line 6"/>
            <p:cNvSpPr>
              <a:spLocks noChangeShapeType="1"/>
            </p:cNvSpPr>
            <p:nvPr/>
          </p:nvSpPr>
          <p:spPr bwMode="auto">
            <a:xfrm rot="-5400000">
              <a:off x="2630"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967" name="Line 7"/>
            <p:cNvSpPr>
              <a:spLocks noChangeShapeType="1"/>
            </p:cNvSpPr>
            <p:nvPr/>
          </p:nvSpPr>
          <p:spPr bwMode="auto">
            <a:xfrm rot="-5400000">
              <a:off x="4375"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968" name="Line 8"/>
            <p:cNvSpPr>
              <a:spLocks noChangeShapeType="1"/>
            </p:cNvSpPr>
            <p:nvPr/>
          </p:nvSpPr>
          <p:spPr bwMode="auto">
            <a:xfrm>
              <a:off x="422" y="3840"/>
              <a:ext cx="4852"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64969" name="Group 9"/>
          <p:cNvGrpSpPr>
            <a:grpSpLocks/>
          </p:cNvGrpSpPr>
          <p:nvPr/>
        </p:nvGrpSpPr>
        <p:grpSpPr bwMode="auto">
          <a:xfrm>
            <a:off x="2357440" y="3778387"/>
            <a:ext cx="2625725" cy="2582863"/>
            <a:chOff x="394" y="1999"/>
            <a:chExt cx="1575" cy="1526"/>
          </a:xfrm>
        </p:grpSpPr>
        <p:sp>
          <p:nvSpPr>
            <p:cNvPr id="1064970" name="Rectangle 10"/>
            <p:cNvSpPr>
              <a:spLocks noChangeArrowheads="1"/>
            </p:cNvSpPr>
            <p:nvPr/>
          </p:nvSpPr>
          <p:spPr bwMode="gray">
            <a:xfrm>
              <a:off x="394" y="1999"/>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4971" name="Group 11"/>
            <p:cNvGrpSpPr>
              <a:grpSpLocks/>
            </p:cNvGrpSpPr>
            <p:nvPr/>
          </p:nvGrpSpPr>
          <p:grpSpPr bwMode="auto">
            <a:xfrm>
              <a:off x="451" y="2173"/>
              <a:ext cx="1330" cy="1280"/>
              <a:chOff x="1402" y="1056"/>
              <a:chExt cx="526" cy="667"/>
            </a:xfrm>
          </p:grpSpPr>
          <p:grpSp>
            <p:nvGrpSpPr>
              <p:cNvPr id="1064972" name="Group 12"/>
              <p:cNvGrpSpPr>
                <a:grpSpLocks/>
              </p:cNvGrpSpPr>
              <p:nvPr/>
            </p:nvGrpSpPr>
            <p:grpSpPr bwMode="auto">
              <a:xfrm>
                <a:off x="1402" y="1472"/>
                <a:ext cx="526" cy="251"/>
                <a:chOff x="3126" y="1645"/>
                <a:chExt cx="338" cy="126"/>
              </a:xfrm>
            </p:grpSpPr>
            <p:sp>
              <p:nvSpPr>
                <p:cNvPr id="1064973" name="Rectangle 13"/>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4974" name="Rectangle 14"/>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975" name="Freeform 15"/>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6" name="Freeform 16"/>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7" name="Freeform 17"/>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8" name="Freeform 18"/>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9" name="Freeform 19"/>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0" name="Freeform 20"/>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1" name="Freeform 21"/>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2" name="Freeform 22"/>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3" name="Freeform 23"/>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4" name="Freeform 24"/>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5" name="Freeform 25"/>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6" name="Freeform 26"/>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7" name="Freeform 27"/>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8" name="Freeform 28"/>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9" name="Freeform 29"/>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0" name="Freeform 30"/>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1" name="Freeform 31"/>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2" name="Freeform 32"/>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3" name="Freeform 33"/>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4" name="Freeform 34"/>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5" name="Freeform 35"/>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6" name="Freeform 36"/>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7" name="Freeform 37"/>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8" name="Freeform 38"/>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9" name="Freeform 39"/>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0" name="Freeform 40"/>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1" name="Freeform 41"/>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2" name="Freeform 42"/>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3" name="Freeform 43"/>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4" name="Freeform 44"/>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5" name="Freeform 45"/>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6" name="Freeform 46"/>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7" name="Freeform 47"/>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8" name="Freeform 48"/>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9" name="Freeform 49"/>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0" name="Freeform 50"/>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1" name="Freeform 51"/>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2" name="Freeform 52"/>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3" name="Freeform 53"/>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4" name="Rectangle 54"/>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15" name="Rectangle 55"/>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16" name="Rectangle 56"/>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17" name="Freeform 57"/>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8" name="Freeform 58"/>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19" name="Freeform 59"/>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20" name="Freeform 60"/>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21" name="Line 61"/>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22" name="Freeform 62"/>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23" name="Freeform 63"/>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24" name="Rectangle 64"/>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25" name="Rectangle 65"/>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5026" name="Line 66"/>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27" name="Line 67"/>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28" name="Freeform 68"/>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29" name="Freeform 69"/>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0" name="Rectangle 70"/>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5031" name="Freeform 71"/>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2" name="Rectangle 72"/>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33" name="Freeform 73"/>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4" name="Freeform 74"/>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35" name="Rectangle 75"/>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5036" name="Rectangle 76"/>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37" name="Freeform 77"/>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8" name="Freeform 78"/>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9" name="Freeform 79"/>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0" name="Freeform 80"/>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1" name="Freeform 81"/>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2" name="Freeform 82"/>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3" name="Freeform 83"/>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4" name="Freeform 84"/>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5" name="Freeform 85"/>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6" name="Freeform 86"/>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7" name="Freeform 87"/>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48" name="Freeform 88"/>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9" name="Freeform 89"/>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50" name="Freeform 90"/>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1" name="Freeform 91"/>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2" name="Freeform 92"/>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3" name="Freeform 93"/>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4" name="Freeform 94"/>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5" name="Freeform 95"/>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6" name="Freeform 96"/>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57" name="Freeform 97"/>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8" name="Freeform 98"/>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9" name="Freeform 99"/>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60" name="Freeform 100"/>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1" name="Freeform 101"/>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2" name="Freeform 102"/>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3" name="Rectangle 103"/>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64" name="Rectangle 104"/>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65" name="Rectangle 105"/>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66" name="Rectangle 106"/>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7" name="Rectangle 107"/>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8" name="Rectangle 108"/>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9" name="Freeform 109"/>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0" name="Freeform 110"/>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1" name="Freeform 111"/>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2" name="Freeform 112"/>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3" name="Freeform 113"/>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4" name="Freeform 114"/>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5" name="Freeform 115"/>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6" name="Freeform 116"/>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7" name="Freeform 117"/>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8" name="Freeform 118"/>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79" name="Freeform 119"/>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0" name="Freeform 120"/>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1" name="Freeform 121"/>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2" name="Freeform 122"/>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3" name="Freeform 123"/>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4" name="Freeform 124"/>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5" name="Freeform 125"/>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6" name="Freeform 126"/>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7" name="Freeform 127"/>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88" name="Freeform 128"/>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89" name="Freeform 129"/>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0" name="Freeform 130"/>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1" name="Freeform 131"/>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2" name="Freeform 132"/>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3" name="Freeform 133"/>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4" name="Freeform 134"/>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5" name="Freeform 135"/>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6" name="Freeform 136"/>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7" name="Freeform 137"/>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8" name="Freeform 138"/>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9" name="Freeform 139"/>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0" name="Freeform 140"/>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1" name="Freeform 141"/>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2" name="Freeform 142"/>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3" name="Freeform 143"/>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4" name="Freeform 144"/>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5" name="Freeform 145"/>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6" name="Freeform 146"/>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7" name="Freeform 147"/>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8" name="Freeform 148"/>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9" name="Freeform 149"/>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0" name="Freeform 150"/>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1" name="Freeform 151"/>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2" name="Freeform 152"/>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3" name="Freeform 153"/>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4" name="Freeform 154"/>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5" name="Freeform 155"/>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6" name="Freeform 156"/>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7" name="Freeform 157"/>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8" name="Freeform 158"/>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9" name="Freeform 159"/>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0" name="Freeform 160"/>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1" name="Freeform 161"/>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2" name="Freeform 162"/>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3" name="Freeform 163"/>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4" name="Freeform 164"/>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5" name="Freeform 165"/>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6" name="Freeform 166"/>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7" name="Freeform 167"/>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8" name="Freeform 168"/>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9" name="Freeform 169"/>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0" name="Freeform 170"/>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1" name="Freeform 171"/>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2" name="Freeform 172"/>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3" name="Freeform 173"/>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4" name="Freeform 174"/>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5" name="Freeform 175"/>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6" name="Freeform 176"/>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7" name="Freeform 177"/>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8" name="Freeform 178"/>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9" name="Freeform 179"/>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0" name="Freeform 180"/>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1" name="Freeform 181"/>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2" name="Freeform 182"/>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3" name="Freeform 183"/>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4" name="Freeform 184"/>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5" name="Freeform 185"/>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6" name="Freeform 186"/>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7" name="Freeform 187"/>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8" name="Freeform 188"/>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9" name="Freeform 189"/>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0" name="Freeform 190"/>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1" name="Freeform 191"/>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2" name="Freeform 192"/>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3" name="Freeform 193"/>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4" name="Freeform 194"/>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5" name="Freeform 195"/>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6" name="Freeform 196"/>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7" name="Freeform 197"/>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8" name="Freeform 198"/>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9" name="Freeform 199"/>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0" name="Freeform 200"/>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1" name="Freeform 201"/>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2" name="Freeform 202"/>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3" name="Freeform 203"/>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4" name="Freeform 204"/>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5" name="Freeform 205"/>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6" name="Freeform 206"/>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7" name="Freeform 207"/>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8" name="Freeform 208"/>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9" name="Freeform 209"/>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0" name="Freeform 210"/>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1" name="Freeform 211"/>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2" name="Freeform 212"/>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5173" name="Freeform 213"/>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4" name="Freeform 214"/>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5" name="Freeform 215"/>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6" name="Freeform 216"/>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7" name="Freeform 217"/>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8" name="Freeform 218"/>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9" name="Freeform 219"/>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0" name="Freeform 220"/>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1" name="Freeform 221"/>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2" name="Freeform 222"/>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3" name="Freeform 223"/>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4" name="Freeform 224"/>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5" name="Freeform 225"/>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6" name="Freeform 226"/>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7" name="Freeform 227"/>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8" name="Freeform 228"/>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9" name="Freeform 229"/>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0" name="Freeform 230"/>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1" name="Freeform 231"/>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2" name="Freeform 232"/>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3" name="Freeform 233"/>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4" name="Freeform 234"/>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5" name="Freeform 235"/>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6" name="Freeform 236"/>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7" name="Freeform 237"/>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8" name="Freeform 238"/>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9" name="Freeform 239"/>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0" name="Freeform 240"/>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1" name="Freeform 241"/>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2" name="Freeform 242"/>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3" name="Freeform 243"/>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4" name="Freeform 244"/>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5" name="Freeform 245"/>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6" name="Freeform 246"/>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7" name="Freeform 247"/>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8" name="Freeform 248"/>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9" name="Freeform 249"/>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0" name="Freeform 250"/>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1" name="Freeform 251"/>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2" name="Freeform 252"/>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3" name="Freeform 253"/>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4" name="Freeform 254"/>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5" name="Freeform 255"/>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6" name="Freeform 256"/>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7" name="Freeform 257"/>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8" name="Freeform 258"/>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9" name="Freeform 259"/>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0" name="Freeform 260"/>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1" name="Freeform 261"/>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2" name="Rectangle 262"/>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223" name="Freeform 263"/>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4" name="Rectangle 264"/>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5" name="Freeform 265"/>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6" name="Freeform 266"/>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7" name="Freeform 267"/>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8" name="Freeform 268"/>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9" name="Freeform 269"/>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30" name="Freeform 270"/>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31" name="Freeform 271"/>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32" name="Freeform 272"/>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33" name="Freeform 273"/>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34" name="Freeform 274"/>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35" name="Line 275"/>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236" name="Line 276"/>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237" name="Rectangle 277"/>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5238" name="Rectangle 278"/>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5239" name="Freeform 279"/>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40" name="Freeform 280"/>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41" name="Freeform 281"/>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sp>
        <p:nvSpPr>
          <p:cNvPr id="1065242" name="Rectangle 282"/>
          <p:cNvSpPr>
            <a:spLocks noChangeArrowheads="1"/>
          </p:cNvSpPr>
          <p:nvPr/>
        </p:nvSpPr>
        <p:spPr bwMode="auto">
          <a:xfrm>
            <a:off x="2940051" y="4273481"/>
            <a:ext cx="1260475" cy="7608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Test</a:t>
            </a:r>
            <a:br>
              <a:rPr lang="en-US" sz="1900">
                <a:solidFill>
                  <a:schemeClr val="tx1"/>
                </a:solidFill>
              </a:rPr>
            </a:br>
            <a:r>
              <a:rPr lang="en-US" sz="1900">
                <a:solidFill>
                  <a:schemeClr val="tx1"/>
                </a:solidFill>
              </a:rPr>
              <a:t>Control Station</a:t>
            </a:r>
          </a:p>
        </p:txBody>
      </p:sp>
      <p:sp>
        <p:nvSpPr>
          <p:cNvPr id="1065243" name="Text Box 283"/>
          <p:cNvSpPr txBox="1">
            <a:spLocks noChangeArrowheads="1"/>
          </p:cNvSpPr>
          <p:nvPr/>
        </p:nvSpPr>
        <p:spPr bwMode="auto">
          <a:xfrm>
            <a:off x="3167065" y="6900999"/>
            <a:ext cx="6801389" cy="35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eaLnBrk="1" hangingPunct="1">
              <a:lnSpc>
                <a:spcPct val="100000"/>
              </a:lnSpc>
            </a:pPr>
            <a:r>
              <a:rPr lang="en-US" sz="1700" dirty="0">
                <a:latin typeface="Tahoma" charset="0"/>
              </a:rPr>
              <a:t>Communication Mechanism (Network, Shared Memory, etc.)</a:t>
            </a:r>
          </a:p>
        </p:txBody>
      </p:sp>
      <p:grpSp>
        <p:nvGrpSpPr>
          <p:cNvPr id="1065244" name="Group 284"/>
          <p:cNvGrpSpPr>
            <a:grpSpLocks noChangeAspect="1"/>
          </p:cNvGrpSpPr>
          <p:nvPr/>
        </p:nvGrpSpPr>
        <p:grpSpPr bwMode="auto">
          <a:xfrm>
            <a:off x="7980364" y="3767274"/>
            <a:ext cx="2641601" cy="2611437"/>
            <a:chOff x="3721" y="1967"/>
            <a:chExt cx="1639" cy="1595"/>
          </a:xfrm>
        </p:grpSpPr>
        <p:sp>
          <p:nvSpPr>
            <p:cNvPr id="1065245" name="Rectangle 285"/>
            <p:cNvSpPr>
              <a:spLocks noChangeAspect="1" noChangeArrowheads="1"/>
            </p:cNvSpPr>
            <p:nvPr/>
          </p:nvSpPr>
          <p:spPr bwMode="gray">
            <a:xfrm>
              <a:off x="3721" y="1967"/>
              <a:ext cx="1639" cy="159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5246" name="Group 286"/>
            <p:cNvGrpSpPr>
              <a:grpSpLocks noChangeAspect="1"/>
            </p:cNvGrpSpPr>
            <p:nvPr/>
          </p:nvGrpSpPr>
          <p:grpSpPr bwMode="auto">
            <a:xfrm flipH="1">
              <a:off x="3774" y="2000"/>
              <a:ext cx="1582" cy="1546"/>
              <a:chOff x="473" y="508"/>
              <a:chExt cx="590" cy="513"/>
            </a:xfrm>
          </p:grpSpPr>
          <p:sp>
            <p:nvSpPr>
              <p:cNvPr id="1065247" name="Freeform 287"/>
              <p:cNvSpPr>
                <a:spLocks noChangeAspect="1"/>
              </p:cNvSpPr>
              <p:nvPr/>
            </p:nvSpPr>
            <p:spPr bwMode="auto">
              <a:xfrm>
                <a:off x="522" y="925"/>
                <a:ext cx="230" cy="77"/>
              </a:xfrm>
              <a:custGeom>
                <a:avLst/>
                <a:gdLst>
                  <a:gd name="T0" fmla="*/ 227 w 230"/>
                  <a:gd name="T1" fmla="*/ 4 h 77"/>
                  <a:gd name="T2" fmla="*/ 229 w 230"/>
                  <a:gd name="T3" fmla="*/ 76 h 77"/>
                  <a:gd name="T4" fmla="*/ 0 w 230"/>
                  <a:gd name="T5" fmla="*/ 71 h 77"/>
                  <a:gd name="T6" fmla="*/ 0 w 230"/>
                  <a:gd name="T7" fmla="*/ 0 h 77"/>
                  <a:gd name="T8" fmla="*/ 227 w 230"/>
                  <a:gd name="T9" fmla="*/ 4 h 77"/>
                </a:gdLst>
                <a:ahLst/>
                <a:cxnLst>
                  <a:cxn ang="0">
                    <a:pos x="T0" y="T1"/>
                  </a:cxn>
                  <a:cxn ang="0">
                    <a:pos x="T2" y="T3"/>
                  </a:cxn>
                  <a:cxn ang="0">
                    <a:pos x="T4" y="T5"/>
                  </a:cxn>
                  <a:cxn ang="0">
                    <a:pos x="T6" y="T7"/>
                  </a:cxn>
                  <a:cxn ang="0">
                    <a:pos x="T8" y="T9"/>
                  </a:cxn>
                </a:cxnLst>
                <a:rect l="0" t="0" r="r" b="b"/>
                <a:pathLst>
                  <a:path w="230" h="77">
                    <a:moveTo>
                      <a:pt x="227" y="4"/>
                    </a:moveTo>
                    <a:lnTo>
                      <a:pt x="229" y="76"/>
                    </a:lnTo>
                    <a:lnTo>
                      <a:pt x="0" y="71"/>
                    </a:lnTo>
                    <a:lnTo>
                      <a:pt x="0" y="0"/>
                    </a:lnTo>
                    <a:lnTo>
                      <a:pt x="227" y="4"/>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48" name="Freeform 288"/>
              <p:cNvSpPr>
                <a:spLocks noChangeAspect="1"/>
              </p:cNvSpPr>
              <p:nvPr/>
            </p:nvSpPr>
            <p:spPr bwMode="auto">
              <a:xfrm>
                <a:off x="714" y="866"/>
                <a:ext cx="30" cy="37"/>
              </a:xfrm>
              <a:custGeom>
                <a:avLst/>
                <a:gdLst>
                  <a:gd name="T0" fmla="*/ 2 w 30"/>
                  <a:gd name="T1" fmla="*/ 0 h 37"/>
                  <a:gd name="T2" fmla="*/ 29 w 30"/>
                  <a:gd name="T3" fmla="*/ 0 h 37"/>
                  <a:gd name="T4" fmla="*/ 29 w 30"/>
                  <a:gd name="T5" fmla="*/ 36 h 37"/>
                  <a:gd name="T6" fmla="*/ 0 w 30"/>
                  <a:gd name="T7" fmla="*/ 31 h 37"/>
                  <a:gd name="T8" fmla="*/ 2 w 30"/>
                  <a:gd name="T9" fmla="*/ 0 h 37"/>
                </a:gdLst>
                <a:ahLst/>
                <a:cxnLst>
                  <a:cxn ang="0">
                    <a:pos x="T0" y="T1"/>
                  </a:cxn>
                  <a:cxn ang="0">
                    <a:pos x="T2" y="T3"/>
                  </a:cxn>
                  <a:cxn ang="0">
                    <a:pos x="T4" y="T5"/>
                  </a:cxn>
                  <a:cxn ang="0">
                    <a:pos x="T6" y="T7"/>
                  </a:cxn>
                  <a:cxn ang="0">
                    <a:pos x="T8" y="T9"/>
                  </a:cxn>
                </a:cxnLst>
                <a:rect l="0" t="0" r="r" b="b"/>
                <a:pathLst>
                  <a:path w="30" h="37">
                    <a:moveTo>
                      <a:pt x="2" y="0"/>
                    </a:moveTo>
                    <a:lnTo>
                      <a:pt x="29" y="0"/>
                    </a:lnTo>
                    <a:lnTo>
                      <a:pt x="29" y="36"/>
                    </a:lnTo>
                    <a:lnTo>
                      <a:pt x="0" y="31"/>
                    </a:lnTo>
                    <a:lnTo>
                      <a:pt x="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49" name="Freeform 289"/>
              <p:cNvSpPr>
                <a:spLocks noChangeAspect="1"/>
              </p:cNvSpPr>
              <p:nvPr/>
            </p:nvSpPr>
            <p:spPr bwMode="auto">
              <a:xfrm>
                <a:off x="639" y="563"/>
                <a:ext cx="186" cy="232"/>
              </a:xfrm>
              <a:custGeom>
                <a:avLst/>
                <a:gdLst>
                  <a:gd name="T0" fmla="*/ 56 w 186"/>
                  <a:gd name="T1" fmla="*/ 0 h 232"/>
                  <a:gd name="T2" fmla="*/ 0 w 186"/>
                  <a:gd name="T3" fmla="*/ 46 h 232"/>
                  <a:gd name="T4" fmla="*/ 39 w 186"/>
                  <a:gd name="T5" fmla="*/ 157 h 232"/>
                  <a:gd name="T6" fmla="*/ 132 w 186"/>
                  <a:gd name="T7" fmla="*/ 231 h 232"/>
                  <a:gd name="T8" fmla="*/ 185 w 186"/>
                  <a:gd name="T9" fmla="*/ 191 h 232"/>
                  <a:gd name="T10" fmla="*/ 82 w 186"/>
                  <a:gd name="T11" fmla="*/ 107 h 232"/>
                  <a:gd name="T12" fmla="*/ 56 w 186"/>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86" h="232">
                    <a:moveTo>
                      <a:pt x="56" y="0"/>
                    </a:moveTo>
                    <a:lnTo>
                      <a:pt x="0" y="46"/>
                    </a:lnTo>
                    <a:lnTo>
                      <a:pt x="39" y="157"/>
                    </a:lnTo>
                    <a:lnTo>
                      <a:pt x="132" y="231"/>
                    </a:lnTo>
                    <a:lnTo>
                      <a:pt x="185" y="191"/>
                    </a:lnTo>
                    <a:lnTo>
                      <a:pt x="82" y="107"/>
                    </a:lnTo>
                    <a:lnTo>
                      <a:pt x="56"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0" name="Freeform 290"/>
              <p:cNvSpPr>
                <a:spLocks noChangeAspect="1"/>
              </p:cNvSpPr>
              <p:nvPr/>
            </p:nvSpPr>
            <p:spPr bwMode="auto">
              <a:xfrm>
                <a:off x="627" y="605"/>
                <a:ext cx="99" cy="191"/>
              </a:xfrm>
              <a:custGeom>
                <a:avLst/>
                <a:gdLst>
                  <a:gd name="T0" fmla="*/ 61 w 99"/>
                  <a:gd name="T1" fmla="*/ 149 h 191"/>
                  <a:gd name="T2" fmla="*/ 63 w 99"/>
                  <a:gd name="T3" fmla="*/ 35 h 191"/>
                  <a:gd name="T4" fmla="*/ 61 w 99"/>
                  <a:gd name="T5" fmla="*/ 22 h 191"/>
                  <a:gd name="T6" fmla="*/ 56 w 99"/>
                  <a:gd name="T7" fmla="*/ 10 h 191"/>
                  <a:gd name="T8" fmla="*/ 51 w 99"/>
                  <a:gd name="T9" fmla="*/ 6 h 191"/>
                  <a:gd name="T10" fmla="*/ 44 w 99"/>
                  <a:gd name="T11" fmla="*/ 2 h 191"/>
                  <a:gd name="T12" fmla="*/ 41 w 99"/>
                  <a:gd name="T13" fmla="*/ 0 h 191"/>
                  <a:gd name="T14" fmla="*/ 0 w 99"/>
                  <a:gd name="T15" fmla="*/ 0 h 191"/>
                  <a:gd name="T16" fmla="*/ 10 w 99"/>
                  <a:gd name="T17" fmla="*/ 4 h 191"/>
                  <a:gd name="T18" fmla="*/ 15 w 99"/>
                  <a:gd name="T19" fmla="*/ 11 h 191"/>
                  <a:gd name="T20" fmla="*/ 18 w 99"/>
                  <a:gd name="T21" fmla="*/ 22 h 191"/>
                  <a:gd name="T22" fmla="*/ 18 w 99"/>
                  <a:gd name="T23" fmla="*/ 43 h 191"/>
                  <a:gd name="T24" fmla="*/ 18 w 99"/>
                  <a:gd name="T25" fmla="*/ 65 h 191"/>
                  <a:gd name="T26" fmla="*/ 22 w 99"/>
                  <a:gd name="T27" fmla="*/ 188 h 191"/>
                  <a:gd name="T28" fmla="*/ 98 w 99"/>
                  <a:gd name="T29" fmla="*/ 190 h 191"/>
                  <a:gd name="T30" fmla="*/ 61 w 99"/>
                  <a:gd name="T31" fmla="*/ 14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9" h="191">
                    <a:moveTo>
                      <a:pt x="61" y="149"/>
                    </a:moveTo>
                    <a:lnTo>
                      <a:pt x="63" y="35"/>
                    </a:lnTo>
                    <a:lnTo>
                      <a:pt x="61" y="22"/>
                    </a:lnTo>
                    <a:lnTo>
                      <a:pt x="56" y="10"/>
                    </a:lnTo>
                    <a:lnTo>
                      <a:pt x="51" y="6"/>
                    </a:lnTo>
                    <a:lnTo>
                      <a:pt x="44" y="2"/>
                    </a:lnTo>
                    <a:lnTo>
                      <a:pt x="41" y="0"/>
                    </a:lnTo>
                    <a:lnTo>
                      <a:pt x="0" y="0"/>
                    </a:lnTo>
                    <a:lnTo>
                      <a:pt x="10" y="4"/>
                    </a:lnTo>
                    <a:lnTo>
                      <a:pt x="15" y="11"/>
                    </a:lnTo>
                    <a:lnTo>
                      <a:pt x="18" y="22"/>
                    </a:lnTo>
                    <a:lnTo>
                      <a:pt x="18" y="43"/>
                    </a:lnTo>
                    <a:lnTo>
                      <a:pt x="18" y="65"/>
                    </a:lnTo>
                    <a:lnTo>
                      <a:pt x="22" y="188"/>
                    </a:lnTo>
                    <a:lnTo>
                      <a:pt x="98" y="190"/>
                    </a:lnTo>
                    <a:lnTo>
                      <a:pt x="61" y="149"/>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1" name="Freeform 291"/>
              <p:cNvSpPr>
                <a:spLocks noChangeAspect="1"/>
              </p:cNvSpPr>
              <p:nvPr/>
            </p:nvSpPr>
            <p:spPr bwMode="auto">
              <a:xfrm>
                <a:off x="605" y="607"/>
                <a:ext cx="43" cy="188"/>
              </a:xfrm>
              <a:custGeom>
                <a:avLst/>
                <a:gdLst>
                  <a:gd name="T0" fmla="*/ 42 w 43"/>
                  <a:gd name="T1" fmla="*/ 186 h 188"/>
                  <a:gd name="T2" fmla="*/ 42 w 43"/>
                  <a:gd name="T3" fmla="*/ 133 h 188"/>
                  <a:gd name="T4" fmla="*/ 38 w 43"/>
                  <a:gd name="T5" fmla="*/ 20 h 188"/>
                  <a:gd name="T6" fmla="*/ 38 w 43"/>
                  <a:gd name="T7" fmla="*/ 12 h 188"/>
                  <a:gd name="T8" fmla="*/ 32 w 43"/>
                  <a:gd name="T9" fmla="*/ 4 h 188"/>
                  <a:gd name="T10" fmla="*/ 25 w 43"/>
                  <a:gd name="T11" fmla="*/ 0 h 188"/>
                  <a:gd name="T12" fmla="*/ 18 w 43"/>
                  <a:gd name="T13" fmla="*/ 0 h 188"/>
                  <a:gd name="T14" fmla="*/ 10 w 43"/>
                  <a:gd name="T15" fmla="*/ 1 h 188"/>
                  <a:gd name="T16" fmla="*/ 5 w 43"/>
                  <a:gd name="T17" fmla="*/ 5 h 188"/>
                  <a:gd name="T18" fmla="*/ 4 w 43"/>
                  <a:gd name="T19" fmla="*/ 11 h 188"/>
                  <a:gd name="T20" fmla="*/ 0 w 43"/>
                  <a:gd name="T21" fmla="*/ 16 h 188"/>
                  <a:gd name="T22" fmla="*/ 0 w 43"/>
                  <a:gd name="T23" fmla="*/ 187 h 188"/>
                  <a:gd name="T24" fmla="*/ 42 w 43"/>
                  <a:gd name="T25" fmla="*/ 18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88">
                    <a:moveTo>
                      <a:pt x="42" y="186"/>
                    </a:moveTo>
                    <a:lnTo>
                      <a:pt x="42" y="133"/>
                    </a:lnTo>
                    <a:lnTo>
                      <a:pt x="38" y="20"/>
                    </a:lnTo>
                    <a:lnTo>
                      <a:pt x="38" y="12"/>
                    </a:lnTo>
                    <a:lnTo>
                      <a:pt x="32" y="4"/>
                    </a:lnTo>
                    <a:lnTo>
                      <a:pt x="25" y="0"/>
                    </a:lnTo>
                    <a:lnTo>
                      <a:pt x="18" y="0"/>
                    </a:lnTo>
                    <a:lnTo>
                      <a:pt x="10" y="1"/>
                    </a:lnTo>
                    <a:lnTo>
                      <a:pt x="5" y="5"/>
                    </a:lnTo>
                    <a:lnTo>
                      <a:pt x="4" y="11"/>
                    </a:lnTo>
                    <a:lnTo>
                      <a:pt x="0" y="16"/>
                    </a:lnTo>
                    <a:lnTo>
                      <a:pt x="0" y="187"/>
                    </a:lnTo>
                    <a:lnTo>
                      <a:pt x="42" y="18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2" name="Freeform 292"/>
              <p:cNvSpPr>
                <a:spLocks noChangeAspect="1"/>
              </p:cNvSpPr>
              <p:nvPr/>
            </p:nvSpPr>
            <p:spPr bwMode="auto">
              <a:xfrm>
                <a:off x="697" y="508"/>
                <a:ext cx="275" cy="240"/>
              </a:xfrm>
              <a:custGeom>
                <a:avLst/>
                <a:gdLst>
                  <a:gd name="T0" fmla="*/ 0 w 275"/>
                  <a:gd name="T1" fmla="*/ 52 h 240"/>
                  <a:gd name="T2" fmla="*/ 52 w 275"/>
                  <a:gd name="T3" fmla="*/ 0 h 240"/>
                  <a:gd name="T4" fmla="*/ 159 w 275"/>
                  <a:gd name="T5" fmla="*/ 0 h 240"/>
                  <a:gd name="T6" fmla="*/ 248 w 275"/>
                  <a:gd name="T7" fmla="*/ 69 h 240"/>
                  <a:gd name="T8" fmla="*/ 274 w 275"/>
                  <a:gd name="T9" fmla="*/ 176 h 240"/>
                  <a:gd name="T10" fmla="*/ 223 w 275"/>
                  <a:gd name="T11" fmla="*/ 239 h 240"/>
                  <a:gd name="T12" fmla="*/ 120 w 275"/>
                  <a:gd name="T13" fmla="*/ 238 h 240"/>
                  <a:gd name="T14" fmla="*/ 24 w 275"/>
                  <a:gd name="T15" fmla="*/ 163 h 240"/>
                  <a:gd name="T16" fmla="*/ 0 w 275"/>
                  <a:gd name="T17" fmla="*/ 5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40">
                    <a:moveTo>
                      <a:pt x="0" y="52"/>
                    </a:moveTo>
                    <a:lnTo>
                      <a:pt x="52" y="0"/>
                    </a:lnTo>
                    <a:lnTo>
                      <a:pt x="159" y="0"/>
                    </a:lnTo>
                    <a:lnTo>
                      <a:pt x="248" y="69"/>
                    </a:lnTo>
                    <a:lnTo>
                      <a:pt x="274" y="176"/>
                    </a:lnTo>
                    <a:lnTo>
                      <a:pt x="223" y="239"/>
                    </a:lnTo>
                    <a:lnTo>
                      <a:pt x="120" y="238"/>
                    </a:lnTo>
                    <a:lnTo>
                      <a:pt x="24" y="163"/>
                    </a:lnTo>
                    <a:lnTo>
                      <a:pt x="0" y="52"/>
                    </a:lnTo>
                  </a:path>
                </a:pathLst>
              </a:custGeom>
              <a:solidFill>
                <a:srgbClr val="DADAD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3" name="Freeform 293"/>
              <p:cNvSpPr>
                <a:spLocks noChangeAspect="1"/>
              </p:cNvSpPr>
              <p:nvPr/>
            </p:nvSpPr>
            <p:spPr bwMode="auto">
              <a:xfrm>
                <a:off x="819" y="746"/>
                <a:ext cx="100" cy="9"/>
              </a:xfrm>
              <a:custGeom>
                <a:avLst/>
                <a:gdLst>
                  <a:gd name="T0" fmla="*/ 0 w 100"/>
                  <a:gd name="T1" fmla="*/ 0 h 9"/>
                  <a:gd name="T2" fmla="*/ 7 w 100"/>
                  <a:gd name="T3" fmla="*/ 8 h 9"/>
                  <a:gd name="T4" fmla="*/ 85 w 100"/>
                  <a:gd name="T5" fmla="*/ 8 h 9"/>
                  <a:gd name="T6" fmla="*/ 99 w 100"/>
                  <a:gd name="T7" fmla="*/ 1 h 9"/>
                  <a:gd name="T8" fmla="*/ 0 w 100"/>
                  <a:gd name="T9" fmla="*/ 0 h 9"/>
                </a:gdLst>
                <a:ahLst/>
                <a:cxnLst>
                  <a:cxn ang="0">
                    <a:pos x="T0" y="T1"/>
                  </a:cxn>
                  <a:cxn ang="0">
                    <a:pos x="T2" y="T3"/>
                  </a:cxn>
                  <a:cxn ang="0">
                    <a:pos x="T4" y="T5"/>
                  </a:cxn>
                  <a:cxn ang="0">
                    <a:pos x="T6" y="T7"/>
                  </a:cxn>
                  <a:cxn ang="0">
                    <a:pos x="T8" y="T9"/>
                  </a:cxn>
                </a:cxnLst>
                <a:rect l="0" t="0" r="r" b="b"/>
                <a:pathLst>
                  <a:path w="100" h="9">
                    <a:moveTo>
                      <a:pt x="0" y="0"/>
                    </a:moveTo>
                    <a:lnTo>
                      <a:pt x="7" y="8"/>
                    </a:lnTo>
                    <a:lnTo>
                      <a:pt x="85" y="8"/>
                    </a:lnTo>
                    <a:lnTo>
                      <a:pt x="99" y="1"/>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4" name="Freeform 294"/>
              <p:cNvSpPr>
                <a:spLocks noChangeAspect="1"/>
              </p:cNvSpPr>
              <p:nvPr/>
            </p:nvSpPr>
            <p:spPr bwMode="auto">
              <a:xfrm>
                <a:off x="771" y="756"/>
                <a:ext cx="134" cy="40"/>
              </a:xfrm>
              <a:custGeom>
                <a:avLst/>
                <a:gdLst>
                  <a:gd name="T0" fmla="*/ 53 w 134"/>
                  <a:gd name="T1" fmla="*/ 0 h 40"/>
                  <a:gd name="T2" fmla="*/ 133 w 134"/>
                  <a:gd name="T3" fmla="*/ 0 h 40"/>
                  <a:gd name="T4" fmla="*/ 79 w 134"/>
                  <a:gd name="T5" fmla="*/ 39 h 40"/>
                  <a:gd name="T6" fmla="*/ 0 w 134"/>
                  <a:gd name="T7" fmla="*/ 37 h 40"/>
                  <a:gd name="T8" fmla="*/ 53 w 134"/>
                  <a:gd name="T9" fmla="*/ 0 h 40"/>
                </a:gdLst>
                <a:ahLst/>
                <a:cxnLst>
                  <a:cxn ang="0">
                    <a:pos x="T0" y="T1"/>
                  </a:cxn>
                  <a:cxn ang="0">
                    <a:pos x="T2" y="T3"/>
                  </a:cxn>
                  <a:cxn ang="0">
                    <a:pos x="T4" y="T5"/>
                  </a:cxn>
                  <a:cxn ang="0">
                    <a:pos x="T6" y="T7"/>
                  </a:cxn>
                  <a:cxn ang="0">
                    <a:pos x="T8" y="T9"/>
                  </a:cxn>
                </a:cxnLst>
                <a:rect l="0" t="0" r="r" b="b"/>
                <a:pathLst>
                  <a:path w="134" h="40">
                    <a:moveTo>
                      <a:pt x="53" y="0"/>
                    </a:moveTo>
                    <a:lnTo>
                      <a:pt x="133" y="0"/>
                    </a:lnTo>
                    <a:lnTo>
                      <a:pt x="79" y="39"/>
                    </a:lnTo>
                    <a:lnTo>
                      <a:pt x="0" y="37"/>
                    </a:lnTo>
                    <a:lnTo>
                      <a:pt x="53"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5" name="Freeform 295"/>
              <p:cNvSpPr>
                <a:spLocks noChangeAspect="1"/>
              </p:cNvSpPr>
              <p:nvPr/>
            </p:nvSpPr>
            <p:spPr bwMode="auto">
              <a:xfrm>
                <a:off x="605" y="794"/>
                <a:ext cx="125" cy="72"/>
              </a:xfrm>
              <a:custGeom>
                <a:avLst/>
                <a:gdLst>
                  <a:gd name="T0" fmla="*/ 0 w 125"/>
                  <a:gd name="T1" fmla="*/ 0 h 72"/>
                  <a:gd name="T2" fmla="*/ 76 w 125"/>
                  <a:gd name="T3" fmla="*/ 71 h 72"/>
                  <a:gd name="T4" fmla="*/ 124 w 125"/>
                  <a:gd name="T5" fmla="*/ 71 h 72"/>
                  <a:gd name="T6" fmla="*/ 50 w 125"/>
                  <a:gd name="T7" fmla="*/ 0 h 72"/>
                  <a:gd name="T8" fmla="*/ 0 w 125"/>
                  <a:gd name="T9" fmla="*/ 0 h 72"/>
                </a:gdLst>
                <a:ahLst/>
                <a:cxnLst>
                  <a:cxn ang="0">
                    <a:pos x="T0" y="T1"/>
                  </a:cxn>
                  <a:cxn ang="0">
                    <a:pos x="T2" y="T3"/>
                  </a:cxn>
                  <a:cxn ang="0">
                    <a:pos x="T4" y="T5"/>
                  </a:cxn>
                  <a:cxn ang="0">
                    <a:pos x="T6" y="T7"/>
                  </a:cxn>
                  <a:cxn ang="0">
                    <a:pos x="T8" y="T9"/>
                  </a:cxn>
                </a:cxnLst>
                <a:rect l="0" t="0" r="r" b="b"/>
                <a:pathLst>
                  <a:path w="125" h="72">
                    <a:moveTo>
                      <a:pt x="0" y="0"/>
                    </a:moveTo>
                    <a:lnTo>
                      <a:pt x="76" y="71"/>
                    </a:lnTo>
                    <a:lnTo>
                      <a:pt x="124" y="71"/>
                    </a:lnTo>
                    <a:lnTo>
                      <a:pt x="50" y="0"/>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6" name="Freeform 296"/>
              <p:cNvSpPr>
                <a:spLocks noChangeAspect="1"/>
              </p:cNvSpPr>
              <p:nvPr/>
            </p:nvSpPr>
            <p:spPr bwMode="auto">
              <a:xfrm>
                <a:off x="657" y="703"/>
                <a:ext cx="335" cy="165"/>
              </a:xfrm>
              <a:custGeom>
                <a:avLst/>
                <a:gdLst>
                  <a:gd name="T0" fmla="*/ 0 w 335"/>
                  <a:gd name="T1" fmla="*/ 91 h 165"/>
                  <a:gd name="T2" fmla="*/ 68 w 335"/>
                  <a:gd name="T3" fmla="*/ 92 h 165"/>
                  <a:gd name="T4" fmla="*/ 91 w 335"/>
                  <a:gd name="T5" fmla="*/ 110 h 165"/>
                  <a:gd name="T6" fmla="*/ 248 w 335"/>
                  <a:gd name="T7" fmla="*/ 116 h 165"/>
                  <a:gd name="T8" fmla="*/ 296 w 335"/>
                  <a:gd name="T9" fmla="*/ 65 h 165"/>
                  <a:gd name="T10" fmla="*/ 301 w 335"/>
                  <a:gd name="T11" fmla="*/ 0 h 165"/>
                  <a:gd name="T12" fmla="*/ 334 w 335"/>
                  <a:gd name="T13" fmla="*/ 0 h 165"/>
                  <a:gd name="T14" fmla="*/ 330 w 335"/>
                  <a:gd name="T15" fmla="*/ 99 h 165"/>
                  <a:gd name="T16" fmla="*/ 265 w 335"/>
                  <a:gd name="T17" fmla="*/ 164 h 165"/>
                  <a:gd name="T18" fmla="*/ 69 w 335"/>
                  <a:gd name="T19" fmla="*/ 161 h 165"/>
                  <a:gd name="T20" fmla="*/ 0 w 335"/>
                  <a:gd name="T21" fmla="*/ 9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5" h="165">
                    <a:moveTo>
                      <a:pt x="0" y="91"/>
                    </a:moveTo>
                    <a:lnTo>
                      <a:pt x="68" y="92"/>
                    </a:lnTo>
                    <a:lnTo>
                      <a:pt x="91" y="110"/>
                    </a:lnTo>
                    <a:lnTo>
                      <a:pt x="248" y="116"/>
                    </a:lnTo>
                    <a:lnTo>
                      <a:pt x="296" y="65"/>
                    </a:lnTo>
                    <a:lnTo>
                      <a:pt x="301" y="0"/>
                    </a:lnTo>
                    <a:lnTo>
                      <a:pt x="334" y="0"/>
                    </a:lnTo>
                    <a:lnTo>
                      <a:pt x="330" y="99"/>
                    </a:lnTo>
                    <a:lnTo>
                      <a:pt x="265" y="164"/>
                    </a:lnTo>
                    <a:lnTo>
                      <a:pt x="69" y="161"/>
                    </a:lnTo>
                    <a:lnTo>
                      <a:pt x="0" y="9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7" name="Freeform 297"/>
              <p:cNvSpPr>
                <a:spLocks noChangeAspect="1"/>
              </p:cNvSpPr>
              <p:nvPr/>
            </p:nvSpPr>
            <p:spPr bwMode="auto">
              <a:xfrm>
                <a:off x="905" y="704"/>
                <a:ext cx="51" cy="66"/>
              </a:xfrm>
              <a:custGeom>
                <a:avLst/>
                <a:gdLst>
                  <a:gd name="T0" fmla="*/ 50 w 51"/>
                  <a:gd name="T1" fmla="*/ 0 h 66"/>
                  <a:gd name="T2" fmla="*/ 28 w 51"/>
                  <a:gd name="T3" fmla="*/ 29 h 66"/>
                  <a:gd name="T4" fmla="*/ 13 w 51"/>
                  <a:gd name="T5" fmla="*/ 43 h 66"/>
                  <a:gd name="T6" fmla="*/ 9 w 51"/>
                  <a:gd name="T7" fmla="*/ 47 h 66"/>
                  <a:gd name="T8" fmla="*/ 0 w 51"/>
                  <a:gd name="T9" fmla="*/ 52 h 66"/>
                  <a:gd name="T10" fmla="*/ 0 w 51"/>
                  <a:gd name="T11" fmla="*/ 65 h 66"/>
                  <a:gd name="T12" fmla="*/ 48 w 51"/>
                  <a:gd name="T13" fmla="*/ 65 h 66"/>
                  <a:gd name="T14" fmla="*/ 50 w 51"/>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6">
                    <a:moveTo>
                      <a:pt x="50" y="0"/>
                    </a:moveTo>
                    <a:lnTo>
                      <a:pt x="28" y="29"/>
                    </a:lnTo>
                    <a:lnTo>
                      <a:pt x="13" y="43"/>
                    </a:lnTo>
                    <a:lnTo>
                      <a:pt x="9" y="47"/>
                    </a:lnTo>
                    <a:lnTo>
                      <a:pt x="0" y="52"/>
                    </a:lnTo>
                    <a:lnTo>
                      <a:pt x="0" y="65"/>
                    </a:lnTo>
                    <a:lnTo>
                      <a:pt x="48" y="65"/>
                    </a:lnTo>
                    <a:lnTo>
                      <a:pt x="5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8" name="Freeform 298"/>
              <p:cNvSpPr>
                <a:spLocks noChangeAspect="1"/>
              </p:cNvSpPr>
              <p:nvPr/>
            </p:nvSpPr>
            <p:spPr bwMode="auto">
              <a:xfrm>
                <a:off x="852" y="769"/>
                <a:ext cx="99" cy="49"/>
              </a:xfrm>
              <a:custGeom>
                <a:avLst/>
                <a:gdLst>
                  <a:gd name="T0" fmla="*/ 52 w 99"/>
                  <a:gd name="T1" fmla="*/ 0 h 49"/>
                  <a:gd name="T2" fmla="*/ 0 w 99"/>
                  <a:gd name="T3" fmla="*/ 47 h 49"/>
                  <a:gd name="T4" fmla="*/ 53 w 99"/>
                  <a:gd name="T5" fmla="*/ 48 h 49"/>
                  <a:gd name="T6" fmla="*/ 98 w 99"/>
                  <a:gd name="T7" fmla="*/ 0 h 49"/>
                  <a:gd name="T8" fmla="*/ 52 w 99"/>
                  <a:gd name="T9" fmla="*/ 0 h 49"/>
                </a:gdLst>
                <a:ahLst/>
                <a:cxnLst>
                  <a:cxn ang="0">
                    <a:pos x="T0" y="T1"/>
                  </a:cxn>
                  <a:cxn ang="0">
                    <a:pos x="T2" y="T3"/>
                  </a:cxn>
                  <a:cxn ang="0">
                    <a:pos x="T4" y="T5"/>
                  </a:cxn>
                  <a:cxn ang="0">
                    <a:pos x="T6" y="T7"/>
                  </a:cxn>
                  <a:cxn ang="0">
                    <a:pos x="T8" y="T9"/>
                  </a:cxn>
                </a:cxnLst>
                <a:rect l="0" t="0" r="r" b="b"/>
                <a:pathLst>
                  <a:path w="99" h="49">
                    <a:moveTo>
                      <a:pt x="52" y="0"/>
                    </a:moveTo>
                    <a:lnTo>
                      <a:pt x="0" y="47"/>
                    </a:lnTo>
                    <a:lnTo>
                      <a:pt x="53" y="48"/>
                    </a:lnTo>
                    <a:lnTo>
                      <a:pt x="98" y="0"/>
                    </a:lnTo>
                    <a:lnTo>
                      <a:pt x="5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9" name="Freeform 299"/>
              <p:cNvSpPr>
                <a:spLocks noChangeAspect="1"/>
              </p:cNvSpPr>
              <p:nvPr/>
            </p:nvSpPr>
            <p:spPr bwMode="auto">
              <a:xfrm>
                <a:off x="957" y="626"/>
                <a:ext cx="35" cy="77"/>
              </a:xfrm>
              <a:custGeom>
                <a:avLst/>
                <a:gdLst>
                  <a:gd name="T0" fmla="*/ 34 w 35"/>
                  <a:gd name="T1" fmla="*/ 76 h 77"/>
                  <a:gd name="T2" fmla="*/ 34 w 35"/>
                  <a:gd name="T3" fmla="*/ 29 h 77"/>
                  <a:gd name="T4" fmla="*/ 34 w 35"/>
                  <a:gd name="T5" fmla="*/ 18 h 77"/>
                  <a:gd name="T6" fmla="*/ 26 w 35"/>
                  <a:gd name="T7" fmla="*/ 8 h 77"/>
                  <a:gd name="T8" fmla="*/ 18 w 35"/>
                  <a:gd name="T9" fmla="*/ 3 h 77"/>
                  <a:gd name="T10" fmla="*/ 8 w 35"/>
                  <a:gd name="T11" fmla="*/ 1 h 77"/>
                  <a:gd name="T12" fmla="*/ 0 w 35"/>
                  <a:gd name="T13" fmla="*/ 0 h 77"/>
                  <a:gd name="T14" fmla="*/ 14 w 35"/>
                  <a:gd name="T15" fmla="*/ 55 h 77"/>
                  <a:gd name="T16" fmla="*/ 3 w 35"/>
                  <a:gd name="T17" fmla="*/ 76 h 77"/>
                  <a:gd name="T18" fmla="*/ 34 w 35"/>
                  <a:gd name="T19"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77">
                    <a:moveTo>
                      <a:pt x="34" y="76"/>
                    </a:moveTo>
                    <a:lnTo>
                      <a:pt x="34" y="29"/>
                    </a:lnTo>
                    <a:lnTo>
                      <a:pt x="34" y="18"/>
                    </a:lnTo>
                    <a:lnTo>
                      <a:pt x="26" y="8"/>
                    </a:lnTo>
                    <a:lnTo>
                      <a:pt x="18" y="3"/>
                    </a:lnTo>
                    <a:lnTo>
                      <a:pt x="8" y="1"/>
                    </a:lnTo>
                    <a:lnTo>
                      <a:pt x="0" y="0"/>
                    </a:lnTo>
                    <a:lnTo>
                      <a:pt x="14" y="55"/>
                    </a:lnTo>
                    <a:lnTo>
                      <a:pt x="3" y="76"/>
                    </a:lnTo>
                    <a:lnTo>
                      <a:pt x="34" y="76"/>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0" name="Freeform 300"/>
              <p:cNvSpPr>
                <a:spLocks noChangeAspect="1"/>
              </p:cNvSpPr>
              <p:nvPr/>
            </p:nvSpPr>
            <p:spPr bwMode="auto">
              <a:xfrm>
                <a:off x="991" y="656"/>
                <a:ext cx="15" cy="29"/>
              </a:xfrm>
              <a:custGeom>
                <a:avLst/>
                <a:gdLst>
                  <a:gd name="T0" fmla="*/ 0 w 15"/>
                  <a:gd name="T1" fmla="*/ 0 h 29"/>
                  <a:gd name="T2" fmla="*/ 14 w 15"/>
                  <a:gd name="T3" fmla="*/ 0 h 29"/>
                  <a:gd name="T4" fmla="*/ 14 w 15"/>
                  <a:gd name="T5" fmla="*/ 28 h 29"/>
                  <a:gd name="T6" fmla="*/ 2 w 15"/>
                  <a:gd name="T7" fmla="*/ 28 h 29"/>
                  <a:gd name="T8" fmla="*/ 0 w 15"/>
                  <a:gd name="T9" fmla="*/ 0 h 29"/>
                </a:gdLst>
                <a:ahLst/>
                <a:cxnLst>
                  <a:cxn ang="0">
                    <a:pos x="T0" y="T1"/>
                  </a:cxn>
                  <a:cxn ang="0">
                    <a:pos x="T2" y="T3"/>
                  </a:cxn>
                  <a:cxn ang="0">
                    <a:pos x="T4" y="T5"/>
                  </a:cxn>
                  <a:cxn ang="0">
                    <a:pos x="T6" y="T7"/>
                  </a:cxn>
                  <a:cxn ang="0">
                    <a:pos x="T8" y="T9"/>
                  </a:cxn>
                </a:cxnLst>
                <a:rect l="0" t="0" r="r" b="b"/>
                <a:pathLst>
                  <a:path w="15" h="29">
                    <a:moveTo>
                      <a:pt x="0" y="0"/>
                    </a:moveTo>
                    <a:lnTo>
                      <a:pt x="14" y="0"/>
                    </a:lnTo>
                    <a:lnTo>
                      <a:pt x="14" y="28"/>
                    </a:lnTo>
                    <a:lnTo>
                      <a:pt x="2" y="28"/>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1" name="Freeform 301"/>
              <p:cNvSpPr>
                <a:spLocks noChangeAspect="1"/>
              </p:cNvSpPr>
              <p:nvPr/>
            </p:nvSpPr>
            <p:spPr bwMode="auto">
              <a:xfrm>
                <a:off x="541" y="668"/>
                <a:ext cx="167" cy="68"/>
              </a:xfrm>
              <a:custGeom>
                <a:avLst/>
                <a:gdLst>
                  <a:gd name="T0" fmla="*/ 3 w 167"/>
                  <a:gd name="T1" fmla="*/ 12 h 68"/>
                  <a:gd name="T2" fmla="*/ 82 w 167"/>
                  <a:gd name="T3" fmla="*/ 0 h 68"/>
                  <a:gd name="T4" fmla="*/ 166 w 167"/>
                  <a:gd name="T5" fmla="*/ 8 h 68"/>
                  <a:gd name="T6" fmla="*/ 164 w 167"/>
                  <a:gd name="T7" fmla="*/ 67 h 68"/>
                  <a:gd name="T8" fmla="*/ 79 w 167"/>
                  <a:gd name="T9" fmla="*/ 61 h 68"/>
                  <a:gd name="T10" fmla="*/ 0 w 167"/>
                  <a:gd name="T11" fmla="*/ 67 h 68"/>
                  <a:gd name="T12" fmla="*/ 1 w 167"/>
                  <a:gd name="T13" fmla="*/ 10 h 68"/>
                </a:gdLst>
                <a:ahLst/>
                <a:cxnLst>
                  <a:cxn ang="0">
                    <a:pos x="T0" y="T1"/>
                  </a:cxn>
                  <a:cxn ang="0">
                    <a:pos x="T2" y="T3"/>
                  </a:cxn>
                  <a:cxn ang="0">
                    <a:pos x="T4" y="T5"/>
                  </a:cxn>
                  <a:cxn ang="0">
                    <a:pos x="T6" y="T7"/>
                  </a:cxn>
                  <a:cxn ang="0">
                    <a:pos x="T8" y="T9"/>
                  </a:cxn>
                  <a:cxn ang="0">
                    <a:pos x="T10" y="T11"/>
                  </a:cxn>
                  <a:cxn ang="0">
                    <a:pos x="T12" y="T13"/>
                  </a:cxn>
                </a:cxnLst>
                <a:rect l="0" t="0" r="r" b="b"/>
                <a:pathLst>
                  <a:path w="167" h="68">
                    <a:moveTo>
                      <a:pt x="3" y="12"/>
                    </a:moveTo>
                    <a:lnTo>
                      <a:pt x="82" y="0"/>
                    </a:lnTo>
                    <a:lnTo>
                      <a:pt x="166" y="8"/>
                    </a:lnTo>
                    <a:lnTo>
                      <a:pt x="164" y="67"/>
                    </a:lnTo>
                    <a:lnTo>
                      <a:pt x="79" y="61"/>
                    </a:lnTo>
                    <a:lnTo>
                      <a:pt x="0" y="67"/>
                    </a:lnTo>
                    <a:lnTo>
                      <a:pt x="1" y="1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2" name="Freeform 302"/>
              <p:cNvSpPr>
                <a:spLocks noChangeAspect="1"/>
              </p:cNvSpPr>
              <p:nvPr/>
            </p:nvSpPr>
            <p:spPr bwMode="auto">
              <a:xfrm>
                <a:off x="542" y="695"/>
                <a:ext cx="164" cy="12"/>
              </a:xfrm>
              <a:custGeom>
                <a:avLst/>
                <a:gdLst>
                  <a:gd name="T0" fmla="*/ 0 w 164"/>
                  <a:gd name="T1" fmla="*/ 11 h 12"/>
                  <a:gd name="T2" fmla="*/ 81 w 164"/>
                  <a:gd name="T3" fmla="*/ 0 h 12"/>
                  <a:gd name="T4" fmla="*/ 163 w 164"/>
                  <a:gd name="T5" fmla="*/ 7 h 12"/>
                </a:gdLst>
                <a:ahLst/>
                <a:cxnLst>
                  <a:cxn ang="0">
                    <a:pos x="T0" y="T1"/>
                  </a:cxn>
                  <a:cxn ang="0">
                    <a:pos x="T2" y="T3"/>
                  </a:cxn>
                  <a:cxn ang="0">
                    <a:pos x="T4" y="T5"/>
                  </a:cxn>
                </a:cxnLst>
                <a:rect l="0" t="0" r="r" b="b"/>
                <a:pathLst>
                  <a:path w="164" h="12">
                    <a:moveTo>
                      <a:pt x="0" y="11"/>
                    </a:moveTo>
                    <a:lnTo>
                      <a:pt x="81" y="0"/>
                    </a:lnTo>
                    <a:lnTo>
                      <a:pt x="163" y="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3" name="Line 303"/>
              <p:cNvSpPr>
                <a:spLocks noChangeAspect="1" noChangeShapeType="1"/>
              </p:cNvSpPr>
              <p:nvPr/>
            </p:nvSpPr>
            <p:spPr bwMode="auto">
              <a:xfrm>
                <a:off x="564" y="682"/>
                <a:ext cx="0" cy="4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4" name="Line 304"/>
              <p:cNvSpPr>
                <a:spLocks noChangeAspect="1" noChangeShapeType="1"/>
              </p:cNvSpPr>
              <p:nvPr/>
            </p:nvSpPr>
            <p:spPr bwMode="auto">
              <a:xfrm flipH="1">
                <a:off x="588" y="677"/>
                <a:ext cx="9" cy="5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5" name="Line 305"/>
              <p:cNvSpPr>
                <a:spLocks noChangeAspect="1" noChangeShapeType="1"/>
              </p:cNvSpPr>
              <p:nvPr/>
            </p:nvSpPr>
            <p:spPr bwMode="auto">
              <a:xfrm flipH="1">
                <a:off x="618" y="672"/>
                <a:ext cx="9" cy="53"/>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6" name="Line 306"/>
              <p:cNvSpPr>
                <a:spLocks noChangeAspect="1" noChangeShapeType="1"/>
              </p:cNvSpPr>
              <p:nvPr/>
            </p:nvSpPr>
            <p:spPr bwMode="auto">
              <a:xfrm flipH="1">
                <a:off x="646" y="677"/>
                <a:ext cx="10" cy="4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7" name="Line 307"/>
              <p:cNvSpPr>
                <a:spLocks noChangeAspect="1" noChangeShapeType="1"/>
              </p:cNvSpPr>
              <p:nvPr/>
            </p:nvSpPr>
            <p:spPr bwMode="auto">
              <a:xfrm flipH="1">
                <a:off x="676" y="678"/>
                <a:ext cx="9" cy="5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8" name="Line 308"/>
              <p:cNvSpPr>
                <a:spLocks noChangeAspect="1" noChangeShapeType="1"/>
              </p:cNvSpPr>
              <p:nvPr/>
            </p:nvSpPr>
            <p:spPr bwMode="auto">
              <a:xfrm>
                <a:off x="569" y="740"/>
                <a:ext cx="40" cy="3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9" name="Line 309"/>
              <p:cNvSpPr>
                <a:spLocks noChangeAspect="1" noChangeShapeType="1"/>
              </p:cNvSpPr>
              <p:nvPr/>
            </p:nvSpPr>
            <p:spPr bwMode="auto">
              <a:xfrm>
                <a:off x="599" y="739"/>
                <a:ext cx="44" cy="3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0" name="Line 310"/>
              <p:cNvSpPr>
                <a:spLocks noChangeAspect="1" noChangeShapeType="1"/>
              </p:cNvSpPr>
              <p:nvPr/>
            </p:nvSpPr>
            <p:spPr bwMode="auto">
              <a:xfrm flipH="1">
                <a:off x="984" y="755"/>
                <a:ext cx="56" cy="3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1" name="Line 311"/>
              <p:cNvSpPr>
                <a:spLocks noChangeAspect="1" noChangeShapeType="1"/>
              </p:cNvSpPr>
              <p:nvPr/>
            </p:nvSpPr>
            <p:spPr bwMode="auto">
              <a:xfrm flipH="1">
                <a:off x="986" y="751"/>
                <a:ext cx="14" cy="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2" name="Freeform 312"/>
              <p:cNvSpPr>
                <a:spLocks noChangeAspect="1"/>
              </p:cNvSpPr>
              <p:nvPr/>
            </p:nvSpPr>
            <p:spPr bwMode="auto">
              <a:xfrm>
                <a:off x="993" y="695"/>
                <a:ext cx="61" cy="57"/>
              </a:xfrm>
              <a:custGeom>
                <a:avLst/>
                <a:gdLst>
                  <a:gd name="T0" fmla="*/ 2 w 61"/>
                  <a:gd name="T1" fmla="*/ 1 h 57"/>
                  <a:gd name="T2" fmla="*/ 60 w 61"/>
                  <a:gd name="T3" fmla="*/ 1 h 57"/>
                  <a:gd name="T4" fmla="*/ 60 w 61"/>
                  <a:gd name="T5" fmla="*/ 56 h 57"/>
                  <a:gd name="T6" fmla="*/ 0 w 61"/>
                  <a:gd name="T7" fmla="*/ 56 h 57"/>
                  <a:gd name="T8" fmla="*/ 2 w 61"/>
                  <a:gd name="T9" fmla="*/ 0 h 57"/>
                </a:gdLst>
                <a:ahLst/>
                <a:cxnLst>
                  <a:cxn ang="0">
                    <a:pos x="T0" y="T1"/>
                  </a:cxn>
                  <a:cxn ang="0">
                    <a:pos x="T2" y="T3"/>
                  </a:cxn>
                  <a:cxn ang="0">
                    <a:pos x="T4" y="T5"/>
                  </a:cxn>
                  <a:cxn ang="0">
                    <a:pos x="T6" y="T7"/>
                  </a:cxn>
                  <a:cxn ang="0">
                    <a:pos x="T8" y="T9"/>
                  </a:cxn>
                </a:cxnLst>
                <a:rect l="0" t="0" r="r" b="b"/>
                <a:pathLst>
                  <a:path w="61" h="57">
                    <a:moveTo>
                      <a:pt x="2" y="1"/>
                    </a:moveTo>
                    <a:lnTo>
                      <a:pt x="60" y="1"/>
                    </a:lnTo>
                    <a:lnTo>
                      <a:pt x="60" y="56"/>
                    </a:lnTo>
                    <a:lnTo>
                      <a:pt x="0" y="56"/>
                    </a:lnTo>
                    <a:lnTo>
                      <a:pt x="2"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3" name="Line 313"/>
              <p:cNvSpPr>
                <a:spLocks noChangeAspect="1" noChangeShapeType="1"/>
              </p:cNvSpPr>
              <p:nvPr/>
            </p:nvSpPr>
            <p:spPr bwMode="auto">
              <a:xfrm>
                <a:off x="999" y="721"/>
                <a:ext cx="48"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4" name="Line 314"/>
              <p:cNvSpPr>
                <a:spLocks noChangeAspect="1" noChangeShapeType="1"/>
              </p:cNvSpPr>
              <p:nvPr/>
            </p:nvSpPr>
            <p:spPr bwMode="auto">
              <a:xfrm>
                <a:off x="1033" y="702"/>
                <a:ext cx="0" cy="4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5" name="Line 315"/>
              <p:cNvSpPr>
                <a:spLocks noChangeAspect="1" noChangeShapeType="1"/>
              </p:cNvSpPr>
              <p:nvPr/>
            </p:nvSpPr>
            <p:spPr bwMode="auto">
              <a:xfrm>
                <a:off x="1011" y="700"/>
                <a:ext cx="4" cy="4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6" name="Freeform 316"/>
              <p:cNvSpPr>
                <a:spLocks noChangeAspect="1"/>
              </p:cNvSpPr>
              <p:nvPr/>
            </p:nvSpPr>
            <p:spPr bwMode="auto">
              <a:xfrm>
                <a:off x="665" y="851"/>
                <a:ext cx="49" cy="47"/>
              </a:xfrm>
              <a:custGeom>
                <a:avLst/>
                <a:gdLst>
                  <a:gd name="T0" fmla="*/ 48 w 49"/>
                  <a:gd name="T1" fmla="*/ 46 h 47"/>
                  <a:gd name="T2" fmla="*/ 48 w 49"/>
                  <a:gd name="T3" fmla="*/ 0 h 47"/>
                  <a:gd name="T4" fmla="*/ 0 w 49"/>
                  <a:gd name="T5" fmla="*/ 0 h 47"/>
                  <a:gd name="T6" fmla="*/ 0 w 49"/>
                  <a:gd name="T7" fmla="*/ 46 h 47"/>
                  <a:gd name="T8" fmla="*/ 48 w 49"/>
                  <a:gd name="T9" fmla="*/ 46 h 47"/>
                </a:gdLst>
                <a:ahLst/>
                <a:cxnLst>
                  <a:cxn ang="0">
                    <a:pos x="T0" y="T1"/>
                  </a:cxn>
                  <a:cxn ang="0">
                    <a:pos x="T2" y="T3"/>
                  </a:cxn>
                  <a:cxn ang="0">
                    <a:pos x="T4" y="T5"/>
                  </a:cxn>
                  <a:cxn ang="0">
                    <a:pos x="T6" y="T7"/>
                  </a:cxn>
                  <a:cxn ang="0">
                    <a:pos x="T8" y="T9"/>
                  </a:cxn>
                </a:cxnLst>
                <a:rect l="0" t="0" r="r" b="b"/>
                <a:pathLst>
                  <a:path w="49" h="47">
                    <a:moveTo>
                      <a:pt x="48" y="46"/>
                    </a:moveTo>
                    <a:lnTo>
                      <a:pt x="48" y="0"/>
                    </a:lnTo>
                    <a:lnTo>
                      <a:pt x="0" y="0"/>
                    </a:lnTo>
                    <a:lnTo>
                      <a:pt x="0" y="46"/>
                    </a:lnTo>
                    <a:lnTo>
                      <a:pt x="48" y="4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7" name="Freeform 317"/>
              <p:cNvSpPr>
                <a:spLocks noChangeAspect="1"/>
              </p:cNvSpPr>
              <p:nvPr/>
            </p:nvSpPr>
            <p:spPr bwMode="auto">
              <a:xfrm>
                <a:off x="512" y="849"/>
                <a:ext cx="154" cy="49"/>
              </a:xfrm>
              <a:custGeom>
                <a:avLst/>
                <a:gdLst>
                  <a:gd name="T0" fmla="*/ 153 w 154"/>
                  <a:gd name="T1" fmla="*/ 3 h 49"/>
                  <a:gd name="T2" fmla="*/ 0 w 154"/>
                  <a:gd name="T3" fmla="*/ 0 h 49"/>
                  <a:gd name="T4" fmla="*/ 0 w 154"/>
                  <a:gd name="T5" fmla="*/ 45 h 49"/>
                  <a:gd name="T6" fmla="*/ 153 w 154"/>
                  <a:gd name="T7" fmla="*/ 48 h 49"/>
                  <a:gd name="T8" fmla="*/ 153 w 154"/>
                  <a:gd name="T9" fmla="*/ 3 h 49"/>
                </a:gdLst>
                <a:ahLst/>
                <a:cxnLst>
                  <a:cxn ang="0">
                    <a:pos x="T0" y="T1"/>
                  </a:cxn>
                  <a:cxn ang="0">
                    <a:pos x="T2" y="T3"/>
                  </a:cxn>
                  <a:cxn ang="0">
                    <a:pos x="T4" y="T5"/>
                  </a:cxn>
                  <a:cxn ang="0">
                    <a:pos x="T6" y="T7"/>
                  </a:cxn>
                  <a:cxn ang="0">
                    <a:pos x="T8" y="T9"/>
                  </a:cxn>
                </a:cxnLst>
                <a:rect l="0" t="0" r="r" b="b"/>
                <a:pathLst>
                  <a:path w="154" h="49">
                    <a:moveTo>
                      <a:pt x="153" y="3"/>
                    </a:moveTo>
                    <a:lnTo>
                      <a:pt x="0" y="0"/>
                    </a:lnTo>
                    <a:lnTo>
                      <a:pt x="0" y="45"/>
                    </a:lnTo>
                    <a:lnTo>
                      <a:pt x="153" y="48"/>
                    </a:lnTo>
                    <a:lnTo>
                      <a:pt x="153" y="3"/>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8" name="Freeform 318"/>
              <p:cNvSpPr>
                <a:spLocks noChangeAspect="1"/>
              </p:cNvSpPr>
              <p:nvPr/>
            </p:nvSpPr>
            <p:spPr bwMode="auto">
              <a:xfrm>
                <a:off x="473" y="900"/>
                <a:ext cx="276" cy="35"/>
              </a:xfrm>
              <a:custGeom>
                <a:avLst/>
                <a:gdLst>
                  <a:gd name="T0" fmla="*/ 1 w 276"/>
                  <a:gd name="T1" fmla="*/ 0 h 35"/>
                  <a:gd name="T2" fmla="*/ 275 w 276"/>
                  <a:gd name="T3" fmla="*/ 3 h 35"/>
                  <a:gd name="T4" fmla="*/ 275 w 276"/>
                  <a:gd name="T5" fmla="*/ 34 h 35"/>
                  <a:gd name="T6" fmla="*/ 0 w 276"/>
                  <a:gd name="T7" fmla="*/ 28 h 35"/>
                  <a:gd name="T8" fmla="*/ 1 w 276"/>
                  <a:gd name="T9" fmla="*/ 0 h 35"/>
                </a:gdLst>
                <a:ahLst/>
                <a:cxnLst>
                  <a:cxn ang="0">
                    <a:pos x="T0" y="T1"/>
                  </a:cxn>
                  <a:cxn ang="0">
                    <a:pos x="T2" y="T3"/>
                  </a:cxn>
                  <a:cxn ang="0">
                    <a:pos x="T4" y="T5"/>
                  </a:cxn>
                  <a:cxn ang="0">
                    <a:pos x="T6" y="T7"/>
                  </a:cxn>
                  <a:cxn ang="0">
                    <a:pos x="T8" y="T9"/>
                  </a:cxn>
                </a:cxnLst>
                <a:rect l="0" t="0" r="r" b="b"/>
                <a:pathLst>
                  <a:path w="276" h="35">
                    <a:moveTo>
                      <a:pt x="1" y="0"/>
                    </a:moveTo>
                    <a:lnTo>
                      <a:pt x="275" y="3"/>
                    </a:lnTo>
                    <a:lnTo>
                      <a:pt x="275" y="34"/>
                    </a:lnTo>
                    <a:lnTo>
                      <a:pt x="0" y="28"/>
                    </a:lnTo>
                    <a:lnTo>
                      <a:pt x="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9" name="Freeform 319"/>
              <p:cNvSpPr>
                <a:spLocks noChangeAspect="1"/>
              </p:cNvSpPr>
              <p:nvPr/>
            </p:nvSpPr>
            <p:spPr bwMode="auto">
              <a:xfrm>
                <a:off x="756" y="900"/>
                <a:ext cx="19" cy="29"/>
              </a:xfrm>
              <a:custGeom>
                <a:avLst/>
                <a:gdLst>
                  <a:gd name="T0" fmla="*/ 2 w 19"/>
                  <a:gd name="T1" fmla="*/ 0 h 29"/>
                  <a:gd name="T2" fmla="*/ 18 w 19"/>
                  <a:gd name="T3" fmla="*/ 1 h 29"/>
                  <a:gd name="T4" fmla="*/ 18 w 19"/>
                  <a:gd name="T5" fmla="*/ 28 h 29"/>
                  <a:gd name="T6" fmla="*/ 0 w 19"/>
                  <a:gd name="T7" fmla="*/ 28 h 29"/>
                  <a:gd name="T8" fmla="*/ 2 w 19"/>
                  <a:gd name="T9" fmla="*/ 0 h 29"/>
                </a:gdLst>
                <a:ahLst/>
                <a:cxnLst>
                  <a:cxn ang="0">
                    <a:pos x="T0" y="T1"/>
                  </a:cxn>
                  <a:cxn ang="0">
                    <a:pos x="T2" y="T3"/>
                  </a:cxn>
                  <a:cxn ang="0">
                    <a:pos x="T4" y="T5"/>
                  </a:cxn>
                  <a:cxn ang="0">
                    <a:pos x="T6" y="T7"/>
                  </a:cxn>
                  <a:cxn ang="0">
                    <a:pos x="T8" y="T9"/>
                  </a:cxn>
                </a:cxnLst>
                <a:rect l="0" t="0" r="r" b="b"/>
                <a:pathLst>
                  <a:path w="19" h="29">
                    <a:moveTo>
                      <a:pt x="2" y="0"/>
                    </a:moveTo>
                    <a:lnTo>
                      <a:pt x="18" y="1"/>
                    </a:lnTo>
                    <a:lnTo>
                      <a:pt x="18" y="28"/>
                    </a:lnTo>
                    <a:lnTo>
                      <a:pt x="0" y="28"/>
                    </a:lnTo>
                    <a:lnTo>
                      <a:pt x="2"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0" name="Freeform 320"/>
              <p:cNvSpPr>
                <a:spLocks noChangeAspect="1"/>
              </p:cNvSpPr>
              <p:nvPr/>
            </p:nvSpPr>
            <p:spPr bwMode="auto">
              <a:xfrm>
                <a:off x="751" y="929"/>
                <a:ext cx="270" cy="73"/>
              </a:xfrm>
              <a:custGeom>
                <a:avLst/>
                <a:gdLst>
                  <a:gd name="T0" fmla="*/ 21 w 270"/>
                  <a:gd name="T1" fmla="*/ 0 h 73"/>
                  <a:gd name="T2" fmla="*/ 21 w 270"/>
                  <a:gd name="T3" fmla="*/ 36 h 73"/>
                  <a:gd name="T4" fmla="*/ 202 w 270"/>
                  <a:gd name="T5" fmla="*/ 37 h 73"/>
                  <a:gd name="T6" fmla="*/ 201 w 270"/>
                  <a:gd name="T7" fmla="*/ 11 h 73"/>
                  <a:gd name="T8" fmla="*/ 267 w 270"/>
                  <a:gd name="T9" fmla="*/ 9 h 73"/>
                  <a:gd name="T10" fmla="*/ 269 w 270"/>
                  <a:gd name="T11" fmla="*/ 25 h 73"/>
                  <a:gd name="T12" fmla="*/ 204 w 270"/>
                  <a:gd name="T13" fmla="*/ 26 h 73"/>
                  <a:gd name="T14" fmla="*/ 202 w 270"/>
                  <a:gd name="T15" fmla="*/ 63 h 73"/>
                  <a:gd name="T16" fmla="*/ 21 w 270"/>
                  <a:gd name="T17" fmla="*/ 72 h 73"/>
                  <a:gd name="T18" fmla="*/ 0 w 270"/>
                  <a:gd name="T19" fmla="*/ 72 h 73"/>
                  <a:gd name="T20" fmla="*/ 0 w 270"/>
                  <a:gd name="T21" fmla="*/ 0 h 73"/>
                  <a:gd name="T22" fmla="*/ 21 w 270"/>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73">
                    <a:moveTo>
                      <a:pt x="21" y="0"/>
                    </a:moveTo>
                    <a:lnTo>
                      <a:pt x="21" y="36"/>
                    </a:lnTo>
                    <a:lnTo>
                      <a:pt x="202" y="37"/>
                    </a:lnTo>
                    <a:lnTo>
                      <a:pt x="201" y="11"/>
                    </a:lnTo>
                    <a:lnTo>
                      <a:pt x="267" y="9"/>
                    </a:lnTo>
                    <a:lnTo>
                      <a:pt x="269" y="25"/>
                    </a:lnTo>
                    <a:lnTo>
                      <a:pt x="204" y="26"/>
                    </a:lnTo>
                    <a:lnTo>
                      <a:pt x="202" y="63"/>
                    </a:lnTo>
                    <a:lnTo>
                      <a:pt x="21" y="72"/>
                    </a:lnTo>
                    <a:lnTo>
                      <a:pt x="0" y="72"/>
                    </a:lnTo>
                    <a:lnTo>
                      <a:pt x="0" y="0"/>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1" name="Freeform 321"/>
              <p:cNvSpPr>
                <a:spLocks noChangeAspect="1"/>
              </p:cNvSpPr>
              <p:nvPr/>
            </p:nvSpPr>
            <p:spPr bwMode="auto">
              <a:xfrm>
                <a:off x="552" y="998"/>
                <a:ext cx="11" cy="12"/>
              </a:xfrm>
              <a:custGeom>
                <a:avLst/>
                <a:gdLst>
                  <a:gd name="T0" fmla="*/ 0 w 11"/>
                  <a:gd name="T1" fmla="*/ 0 h 12"/>
                  <a:gd name="T2" fmla="*/ 10 w 11"/>
                  <a:gd name="T3" fmla="*/ 0 h 12"/>
                  <a:gd name="T4" fmla="*/ 10 w 11"/>
                  <a:gd name="T5" fmla="*/ 11 h 12"/>
                  <a:gd name="T6" fmla="*/ 2 w 11"/>
                  <a:gd name="T7" fmla="*/ 11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10" y="0"/>
                    </a:lnTo>
                    <a:lnTo>
                      <a:pt x="10" y="11"/>
                    </a:lnTo>
                    <a:lnTo>
                      <a:pt x="2" y="11"/>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2" name="Freeform 322"/>
              <p:cNvSpPr>
                <a:spLocks noChangeAspect="1"/>
              </p:cNvSpPr>
              <p:nvPr/>
            </p:nvSpPr>
            <p:spPr bwMode="auto">
              <a:xfrm>
                <a:off x="735" y="1001"/>
                <a:ext cx="12" cy="9"/>
              </a:xfrm>
              <a:custGeom>
                <a:avLst/>
                <a:gdLst>
                  <a:gd name="T0" fmla="*/ 3 w 12"/>
                  <a:gd name="T1" fmla="*/ 0 h 9"/>
                  <a:gd name="T2" fmla="*/ 11 w 12"/>
                  <a:gd name="T3" fmla="*/ 0 h 9"/>
                  <a:gd name="T4" fmla="*/ 9 w 12"/>
                  <a:gd name="T5" fmla="*/ 8 h 9"/>
                  <a:gd name="T6" fmla="*/ 0 w 12"/>
                  <a:gd name="T7" fmla="*/ 8 h 9"/>
                  <a:gd name="T8" fmla="*/ 3 w 12"/>
                  <a:gd name="T9" fmla="*/ 0 h 9"/>
                </a:gdLst>
                <a:ahLst/>
                <a:cxnLst>
                  <a:cxn ang="0">
                    <a:pos x="T0" y="T1"/>
                  </a:cxn>
                  <a:cxn ang="0">
                    <a:pos x="T2" y="T3"/>
                  </a:cxn>
                  <a:cxn ang="0">
                    <a:pos x="T4" y="T5"/>
                  </a:cxn>
                  <a:cxn ang="0">
                    <a:pos x="T6" y="T7"/>
                  </a:cxn>
                  <a:cxn ang="0">
                    <a:pos x="T8" y="T9"/>
                  </a:cxn>
                </a:cxnLst>
                <a:rect l="0" t="0" r="r" b="b"/>
                <a:pathLst>
                  <a:path w="12" h="9">
                    <a:moveTo>
                      <a:pt x="3" y="0"/>
                    </a:moveTo>
                    <a:lnTo>
                      <a:pt x="11" y="0"/>
                    </a:lnTo>
                    <a:lnTo>
                      <a:pt x="9" y="8"/>
                    </a:lnTo>
                    <a:lnTo>
                      <a:pt x="0" y="8"/>
                    </a:lnTo>
                    <a:lnTo>
                      <a:pt x="3"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3" name="Freeform 323"/>
              <p:cNvSpPr>
                <a:spLocks noChangeAspect="1"/>
              </p:cNvSpPr>
              <p:nvPr/>
            </p:nvSpPr>
            <p:spPr bwMode="auto">
              <a:xfrm>
                <a:off x="963" y="813"/>
                <a:ext cx="59" cy="126"/>
              </a:xfrm>
              <a:custGeom>
                <a:avLst/>
                <a:gdLst>
                  <a:gd name="T0" fmla="*/ 4 w 59"/>
                  <a:gd name="T1" fmla="*/ 125 h 126"/>
                  <a:gd name="T2" fmla="*/ 0 w 59"/>
                  <a:gd name="T3" fmla="*/ 12 h 126"/>
                  <a:gd name="T4" fmla="*/ 14 w 59"/>
                  <a:gd name="T5" fmla="*/ 0 h 126"/>
                  <a:gd name="T6" fmla="*/ 58 w 59"/>
                  <a:gd name="T7" fmla="*/ 2 h 126"/>
                  <a:gd name="T8" fmla="*/ 55 w 59"/>
                  <a:gd name="T9" fmla="*/ 124 h 126"/>
                  <a:gd name="T10" fmla="*/ 4 w 59"/>
                  <a:gd name="T11" fmla="*/ 125 h 126"/>
                </a:gdLst>
                <a:ahLst/>
                <a:cxnLst>
                  <a:cxn ang="0">
                    <a:pos x="T0" y="T1"/>
                  </a:cxn>
                  <a:cxn ang="0">
                    <a:pos x="T2" y="T3"/>
                  </a:cxn>
                  <a:cxn ang="0">
                    <a:pos x="T4" y="T5"/>
                  </a:cxn>
                  <a:cxn ang="0">
                    <a:pos x="T6" y="T7"/>
                  </a:cxn>
                  <a:cxn ang="0">
                    <a:pos x="T8" y="T9"/>
                  </a:cxn>
                  <a:cxn ang="0">
                    <a:pos x="T10" y="T11"/>
                  </a:cxn>
                </a:cxnLst>
                <a:rect l="0" t="0" r="r" b="b"/>
                <a:pathLst>
                  <a:path w="59" h="126">
                    <a:moveTo>
                      <a:pt x="4" y="125"/>
                    </a:moveTo>
                    <a:lnTo>
                      <a:pt x="0" y="12"/>
                    </a:lnTo>
                    <a:lnTo>
                      <a:pt x="14" y="0"/>
                    </a:lnTo>
                    <a:lnTo>
                      <a:pt x="58" y="2"/>
                    </a:lnTo>
                    <a:lnTo>
                      <a:pt x="55" y="124"/>
                    </a:lnTo>
                    <a:lnTo>
                      <a:pt x="4" y="125"/>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4" name="Freeform 324"/>
              <p:cNvSpPr>
                <a:spLocks noChangeAspect="1"/>
              </p:cNvSpPr>
              <p:nvPr/>
            </p:nvSpPr>
            <p:spPr bwMode="auto">
              <a:xfrm>
                <a:off x="950" y="828"/>
                <a:ext cx="16" cy="111"/>
              </a:xfrm>
              <a:custGeom>
                <a:avLst/>
                <a:gdLst>
                  <a:gd name="T0" fmla="*/ 0 w 16"/>
                  <a:gd name="T1" fmla="*/ 110 h 111"/>
                  <a:gd name="T2" fmla="*/ 0 w 16"/>
                  <a:gd name="T3" fmla="*/ 13 h 111"/>
                  <a:gd name="T4" fmla="*/ 12 w 16"/>
                  <a:gd name="T5" fmla="*/ 0 h 111"/>
                  <a:gd name="T6" fmla="*/ 15 w 16"/>
                  <a:gd name="T7" fmla="*/ 110 h 111"/>
                  <a:gd name="T8" fmla="*/ 0 w 16"/>
                  <a:gd name="T9" fmla="*/ 110 h 111"/>
                </a:gdLst>
                <a:ahLst/>
                <a:cxnLst>
                  <a:cxn ang="0">
                    <a:pos x="T0" y="T1"/>
                  </a:cxn>
                  <a:cxn ang="0">
                    <a:pos x="T2" y="T3"/>
                  </a:cxn>
                  <a:cxn ang="0">
                    <a:pos x="T4" y="T5"/>
                  </a:cxn>
                  <a:cxn ang="0">
                    <a:pos x="T6" y="T7"/>
                  </a:cxn>
                  <a:cxn ang="0">
                    <a:pos x="T8" y="T9"/>
                  </a:cxn>
                </a:cxnLst>
                <a:rect l="0" t="0" r="r" b="b"/>
                <a:pathLst>
                  <a:path w="16" h="111">
                    <a:moveTo>
                      <a:pt x="0" y="110"/>
                    </a:moveTo>
                    <a:lnTo>
                      <a:pt x="0" y="13"/>
                    </a:lnTo>
                    <a:lnTo>
                      <a:pt x="12" y="0"/>
                    </a:lnTo>
                    <a:lnTo>
                      <a:pt x="15" y="110"/>
                    </a:lnTo>
                    <a:lnTo>
                      <a:pt x="0" y="11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5" name="Freeform 325"/>
              <p:cNvSpPr>
                <a:spLocks noChangeAspect="1"/>
              </p:cNvSpPr>
              <p:nvPr/>
            </p:nvSpPr>
            <p:spPr bwMode="auto">
              <a:xfrm>
                <a:off x="927" y="910"/>
                <a:ext cx="22" cy="38"/>
              </a:xfrm>
              <a:custGeom>
                <a:avLst/>
                <a:gdLst>
                  <a:gd name="T0" fmla="*/ 21 w 22"/>
                  <a:gd name="T1" fmla="*/ 0 h 38"/>
                  <a:gd name="T2" fmla="*/ 1 w 22"/>
                  <a:gd name="T3" fmla="*/ 0 h 38"/>
                  <a:gd name="T4" fmla="*/ 0 w 22"/>
                  <a:gd name="T5" fmla="*/ 37 h 38"/>
                  <a:gd name="T6" fmla="*/ 21 w 22"/>
                  <a:gd name="T7" fmla="*/ 36 h 38"/>
                  <a:gd name="T8" fmla="*/ 21 w 22"/>
                  <a:gd name="T9" fmla="*/ 0 h 38"/>
                </a:gdLst>
                <a:ahLst/>
                <a:cxnLst>
                  <a:cxn ang="0">
                    <a:pos x="T0" y="T1"/>
                  </a:cxn>
                  <a:cxn ang="0">
                    <a:pos x="T2" y="T3"/>
                  </a:cxn>
                  <a:cxn ang="0">
                    <a:pos x="T4" y="T5"/>
                  </a:cxn>
                  <a:cxn ang="0">
                    <a:pos x="T6" y="T7"/>
                  </a:cxn>
                  <a:cxn ang="0">
                    <a:pos x="T8" y="T9"/>
                  </a:cxn>
                </a:cxnLst>
                <a:rect l="0" t="0" r="r" b="b"/>
                <a:pathLst>
                  <a:path w="22" h="38">
                    <a:moveTo>
                      <a:pt x="21" y="0"/>
                    </a:moveTo>
                    <a:lnTo>
                      <a:pt x="1" y="0"/>
                    </a:lnTo>
                    <a:lnTo>
                      <a:pt x="0" y="37"/>
                    </a:lnTo>
                    <a:lnTo>
                      <a:pt x="21" y="36"/>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6" name="Freeform 326"/>
              <p:cNvSpPr>
                <a:spLocks noChangeAspect="1"/>
              </p:cNvSpPr>
              <p:nvPr/>
            </p:nvSpPr>
            <p:spPr bwMode="auto">
              <a:xfrm>
                <a:off x="774" y="937"/>
                <a:ext cx="43" cy="28"/>
              </a:xfrm>
              <a:custGeom>
                <a:avLst/>
                <a:gdLst>
                  <a:gd name="T0" fmla="*/ 0 w 43"/>
                  <a:gd name="T1" fmla="*/ 0 h 28"/>
                  <a:gd name="T2" fmla="*/ 40 w 43"/>
                  <a:gd name="T3" fmla="*/ 0 h 28"/>
                  <a:gd name="T4" fmla="*/ 42 w 43"/>
                  <a:gd name="T5" fmla="*/ 27 h 28"/>
                  <a:gd name="T6" fmla="*/ 0 w 43"/>
                  <a:gd name="T7" fmla="*/ 25 h 28"/>
                  <a:gd name="T8" fmla="*/ 0 w 43"/>
                  <a:gd name="T9" fmla="*/ 0 h 28"/>
                </a:gdLst>
                <a:ahLst/>
                <a:cxnLst>
                  <a:cxn ang="0">
                    <a:pos x="T0" y="T1"/>
                  </a:cxn>
                  <a:cxn ang="0">
                    <a:pos x="T2" y="T3"/>
                  </a:cxn>
                  <a:cxn ang="0">
                    <a:pos x="T4" y="T5"/>
                  </a:cxn>
                  <a:cxn ang="0">
                    <a:pos x="T6" y="T7"/>
                  </a:cxn>
                  <a:cxn ang="0">
                    <a:pos x="T8" y="T9"/>
                  </a:cxn>
                </a:cxnLst>
                <a:rect l="0" t="0" r="r" b="b"/>
                <a:pathLst>
                  <a:path w="43" h="28">
                    <a:moveTo>
                      <a:pt x="0" y="0"/>
                    </a:moveTo>
                    <a:lnTo>
                      <a:pt x="40" y="0"/>
                    </a:lnTo>
                    <a:lnTo>
                      <a:pt x="42" y="27"/>
                    </a:lnTo>
                    <a:lnTo>
                      <a:pt x="0" y="25"/>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7" name="Freeform 327"/>
              <p:cNvSpPr>
                <a:spLocks noChangeAspect="1"/>
              </p:cNvSpPr>
              <p:nvPr/>
            </p:nvSpPr>
            <p:spPr bwMode="auto">
              <a:xfrm>
                <a:off x="814" y="937"/>
                <a:ext cx="46" cy="28"/>
              </a:xfrm>
              <a:custGeom>
                <a:avLst/>
                <a:gdLst>
                  <a:gd name="T0" fmla="*/ 0 w 46"/>
                  <a:gd name="T1" fmla="*/ 1 h 28"/>
                  <a:gd name="T2" fmla="*/ 45 w 46"/>
                  <a:gd name="T3" fmla="*/ 0 h 28"/>
                  <a:gd name="T4" fmla="*/ 45 w 46"/>
                  <a:gd name="T5" fmla="*/ 27 h 28"/>
                  <a:gd name="T6" fmla="*/ 2 w 46"/>
                  <a:gd name="T7" fmla="*/ 25 h 28"/>
                  <a:gd name="T8" fmla="*/ 0 w 46"/>
                  <a:gd name="T9" fmla="*/ 1 h 28"/>
                </a:gdLst>
                <a:ahLst/>
                <a:cxnLst>
                  <a:cxn ang="0">
                    <a:pos x="T0" y="T1"/>
                  </a:cxn>
                  <a:cxn ang="0">
                    <a:pos x="T2" y="T3"/>
                  </a:cxn>
                  <a:cxn ang="0">
                    <a:pos x="T4" y="T5"/>
                  </a:cxn>
                  <a:cxn ang="0">
                    <a:pos x="T6" y="T7"/>
                  </a:cxn>
                  <a:cxn ang="0">
                    <a:pos x="T8" y="T9"/>
                  </a:cxn>
                </a:cxnLst>
                <a:rect l="0" t="0" r="r" b="b"/>
                <a:pathLst>
                  <a:path w="46" h="28">
                    <a:moveTo>
                      <a:pt x="0" y="1"/>
                    </a:moveTo>
                    <a:lnTo>
                      <a:pt x="45" y="0"/>
                    </a:lnTo>
                    <a:lnTo>
                      <a:pt x="45" y="27"/>
                    </a:lnTo>
                    <a:lnTo>
                      <a:pt x="2" y="25"/>
                    </a:lnTo>
                    <a:lnTo>
                      <a:pt x="0" y="1"/>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8" name="Freeform 328"/>
              <p:cNvSpPr>
                <a:spLocks noChangeAspect="1"/>
              </p:cNvSpPr>
              <p:nvPr/>
            </p:nvSpPr>
            <p:spPr bwMode="auto">
              <a:xfrm>
                <a:off x="839" y="894"/>
                <a:ext cx="19" cy="41"/>
              </a:xfrm>
              <a:custGeom>
                <a:avLst/>
                <a:gdLst>
                  <a:gd name="T0" fmla="*/ 0 w 19"/>
                  <a:gd name="T1" fmla="*/ 0 h 41"/>
                  <a:gd name="T2" fmla="*/ 18 w 19"/>
                  <a:gd name="T3" fmla="*/ 0 h 41"/>
                  <a:gd name="T4" fmla="*/ 15 w 19"/>
                  <a:gd name="T5" fmla="*/ 32 h 41"/>
                  <a:gd name="T6" fmla="*/ 18 w 19"/>
                  <a:gd name="T7" fmla="*/ 40 h 41"/>
                  <a:gd name="T8" fmla="*/ 0 w 19"/>
                  <a:gd name="T9" fmla="*/ 40 h 41"/>
                  <a:gd name="T10" fmla="*/ 0 w 19"/>
                  <a:gd name="T11" fmla="*/ 0 h 41"/>
                </a:gdLst>
                <a:ahLst/>
                <a:cxnLst>
                  <a:cxn ang="0">
                    <a:pos x="T0" y="T1"/>
                  </a:cxn>
                  <a:cxn ang="0">
                    <a:pos x="T2" y="T3"/>
                  </a:cxn>
                  <a:cxn ang="0">
                    <a:pos x="T4" y="T5"/>
                  </a:cxn>
                  <a:cxn ang="0">
                    <a:pos x="T6" y="T7"/>
                  </a:cxn>
                  <a:cxn ang="0">
                    <a:pos x="T8" y="T9"/>
                  </a:cxn>
                  <a:cxn ang="0">
                    <a:pos x="T10" y="T11"/>
                  </a:cxn>
                </a:cxnLst>
                <a:rect l="0" t="0" r="r" b="b"/>
                <a:pathLst>
                  <a:path w="19" h="41">
                    <a:moveTo>
                      <a:pt x="0" y="0"/>
                    </a:moveTo>
                    <a:lnTo>
                      <a:pt x="18" y="0"/>
                    </a:lnTo>
                    <a:lnTo>
                      <a:pt x="15" y="32"/>
                    </a:lnTo>
                    <a:lnTo>
                      <a:pt x="18" y="40"/>
                    </a:lnTo>
                    <a:lnTo>
                      <a:pt x="0" y="40"/>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9" name="Freeform 329"/>
              <p:cNvSpPr>
                <a:spLocks noChangeAspect="1"/>
              </p:cNvSpPr>
              <p:nvPr/>
            </p:nvSpPr>
            <p:spPr bwMode="auto">
              <a:xfrm>
                <a:off x="854" y="897"/>
                <a:ext cx="32" cy="71"/>
              </a:xfrm>
              <a:custGeom>
                <a:avLst/>
                <a:gdLst>
                  <a:gd name="T0" fmla="*/ 5 w 32"/>
                  <a:gd name="T1" fmla="*/ 0 h 71"/>
                  <a:gd name="T2" fmla="*/ 0 w 32"/>
                  <a:gd name="T3" fmla="*/ 26 h 71"/>
                  <a:gd name="T4" fmla="*/ 5 w 32"/>
                  <a:gd name="T5" fmla="*/ 38 h 71"/>
                  <a:gd name="T6" fmla="*/ 5 w 32"/>
                  <a:gd name="T7" fmla="*/ 70 h 71"/>
                  <a:gd name="T8" fmla="*/ 31 w 32"/>
                  <a:gd name="T9" fmla="*/ 70 h 71"/>
                  <a:gd name="T10" fmla="*/ 31 w 32"/>
                  <a:gd name="T11" fmla="*/ 0 h 71"/>
                  <a:gd name="T12" fmla="*/ 5 w 32"/>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32" h="71">
                    <a:moveTo>
                      <a:pt x="5" y="0"/>
                    </a:moveTo>
                    <a:lnTo>
                      <a:pt x="0" y="26"/>
                    </a:lnTo>
                    <a:lnTo>
                      <a:pt x="5" y="38"/>
                    </a:lnTo>
                    <a:lnTo>
                      <a:pt x="5" y="70"/>
                    </a:lnTo>
                    <a:lnTo>
                      <a:pt x="31" y="70"/>
                    </a:lnTo>
                    <a:lnTo>
                      <a:pt x="31" y="0"/>
                    </a:lnTo>
                    <a:lnTo>
                      <a:pt x="5"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0" name="Freeform 330"/>
              <p:cNvSpPr>
                <a:spLocks noChangeAspect="1"/>
              </p:cNvSpPr>
              <p:nvPr/>
            </p:nvSpPr>
            <p:spPr bwMode="auto">
              <a:xfrm>
                <a:off x="885" y="888"/>
                <a:ext cx="46" cy="78"/>
              </a:xfrm>
              <a:custGeom>
                <a:avLst/>
                <a:gdLst>
                  <a:gd name="T0" fmla="*/ 0 w 46"/>
                  <a:gd name="T1" fmla="*/ 0 h 78"/>
                  <a:gd name="T2" fmla="*/ 43 w 46"/>
                  <a:gd name="T3" fmla="*/ 0 h 78"/>
                  <a:gd name="T4" fmla="*/ 45 w 46"/>
                  <a:gd name="T5" fmla="*/ 20 h 78"/>
                  <a:gd name="T6" fmla="*/ 42 w 46"/>
                  <a:gd name="T7" fmla="*/ 77 h 78"/>
                  <a:gd name="T8" fmla="*/ 2 w 46"/>
                  <a:gd name="T9" fmla="*/ 76 h 78"/>
                  <a:gd name="T10" fmla="*/ 0 w 46"/>
                  <a:gd name="T11" fmla="*/ 0 h 78"/>
                </a:gdLst>
                <a:ahLst/>
                <a:cxnLst>
                  <a:cxn ang="0">
                    <a:pos x="T0" y="T1"/>
                  </a:cxn>
                  <a:cxn ang="0">
                    <a:pos x="T2" y="T3"/>
                  </a:cxn>
                  <a:cxn ang="0">
                    <a:pos x="T4" y="T5"/>
                  </a:cxn>
                  <a:cxn ang="0">
                    <a:pos x="T6" y="T7"/>
                  </a:cxn>
                  <a:cxn ang="0">
                    <a:pos x="T8" y="T9"/>
                  </a:cxn>
                  <a:cxn ang="0">
                    <a:pos x="T10" y="T11"/>
                  </a:cxn>
                </a:cxnLst>
                <a:rect l="0" t="0" r="r" b="b"/>
                <a:pathLst>
                  <a:path w="46" h="78">
                    <a:moveTo>
                      <a:pt x="0" y="0"/>
                    </a:moveTo>
                    <a:lnTo>
                      <a:pt x="43" y="0"/>
                    </a:lnTo>
                    <a:lnTo>
                      <a:pt x="45" y="20"/>
                    </a:lnTo>
                    <a:lnTo>
                      <a:pt x="42" y="77"/>
                    </a:lnTo>
                    <a:lnTo>
                      <a:pt x="2" y="76"/>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1" name="Freeform 331"/>
              <p:cNvSpPr>
                <a:spLocks noChangeAspect="1"/>
              </p:cNvSpPr>
              <p:nvPr/>
            </p:nvSpPr>
            <p:spPr bwMode="auto">
              <a:xfrm>
                <a:off x="928" y="947"/>
                <a:ext cx="26" cy="19"/>
              </a:xfrm>
              <a:custGeom>
                <a:avLst/>
                <a:gdLst>
                  <a:gd name="T0" fmla="*/ 0 w 26"/>
                  <a:gd name="T1" fmla="*/ 0 h 19"/>
                  <a:gd name="T2" fmla="*/ 24 w 26"/>
                  <a:gd name="T3" fmla="*/ 0 h 19"/>
                  <a:gd name="T4" fmla="*/ 25 w 26"/>
                  <a:gd name="T5" fmla="*/ 18 h 19"/>
                  <a:gd name="T6" fmla="*/ 0 w 26"/>
                  <a:gd name="T7" fmla="*/ 18 h 19"/>
                  <a:gd name="T8" fmla="*/ 0 w 26"/>
                  <a:gd name="T9" fmla="*/ 0 h 19"/>
                </a:gdLst>
                <a:ahLst/>
                <a:cxnLst>
                  <a:cxn ang="0">
                    <a:pos x="T0" y="T1"/>
                  </a:cxn>
                  <a:cxn ang="0">
                    <a:pos x="T2" y="T3"/>
                  </a:cxn>
                  <a:cxn ang="0">
                    <a:pos x="T4" y="T5"/>
                  </a:cxn>
                  <a:cxn ang="0">
                    <a:pos x="T6" y="T7"/>
                  </a:cxn>
                  <a:cxn ang="0">
                    <a:pos x="T8" y="T9"/>
                  </a:cxn>
                </a:cxnLst>
                <a:rect l="0" t="0" r="r" b="b"/>
                <a:pathLst>
                  <a:path w="26" h="19">
                    <a:moveTo>
                      <a:pt x="0" y="0"/>
                    </a:moveTo>
                    <a:lnTo>
                      <a:pt x="24" y="0"/>
                    </a:lnTo>
                    <a:lnTo>
                      <a:pt x="25" y="18"/>
                    </a:lnTo>
                    <a:lnTo>
                      <a:pt x="0" y="18"/>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2" name="Oval 332" descr="Outlined diamond"/>
              <p:cNvSpPr>
                <a:spLocks noChangeAspect="1" noChangeArrowheads="1"/>
              </p:cNvSpPr>
              <p:nvPr/>
            </p:nvSpPr>
            <p:spPr bwMode="auto">
              <a:xfrm>
                <a:off x="967" y="963"/>
                <a:ext cx="16"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3" name="Oval 333" descr="Outlined diamond"/>
              <p:cNvSpPr>
                <a:spLocks noChangeAspect="1" noChangeArrowheads="1"/>
              </p:cNvSpPr>
              <p:nvPr/>
            </p:nvSpPr>
            <p:spPr bwMode="auto">
              <a:xfrm>
                <a:off x="996" y="963"/>
                <a:ext cx="15"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4" name="Oval 334" descr="Outlined diamond"/>
              <p:cNvSpPr>
                <a:spLocks noChangeAspect="1" noChangeArrowheads="1"/>
              </p:cNvSpPr>
              <p:nvPr/>
            </p:nvSpPr>
            <p:spPr bwMode="auto">
              <a:xfrm>
                <a:off x="975" y="981"/>
                <a:ext cx="1" cy="1"/>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5" name="Oval 335" descr="Outlined diamond"/>
              <p:cNvSpPr>
                <a:spLocks noChangeAspect="1" noChangeArrowheads="1"/>
              </p:cNvSpPr>
              <p:nvPr/>
            </p:nvSpPr>
            <p:spPr bwMode="auto">
              <a:xfrm>
                <a:off x="1003" y="980"/>
                <a:ext cx="1" cy="2"/>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6" name="Freeform 336" descr="Outlined diamond"/>
              <p:cNvSpPr>
                <a:spLocks noChangeAspect="1"/>
              </p:cNvSpPr>
              <p:nvPr/>
            </p:nvSpPr>
            <p:spPr bwMode="auto">
              <a:xfrm>
                <a:off x="954" y="960"/>
                <a:ext cx="24" cy="50"/>
              </a:xfrm>
              <a:custGeom>
                <a:avLst/>
                <a:gdLst>
                  <a:gd name="T0" fmla="*/ 23 w 24"/>
                  <a:gd name="T1" fmla="*/ 49 h 50"/>
                  <a:gd name="T2" fmla="*/ 8 w 24"/>
                  <a:gd name="T3" fmla="*/ 48 h 50"/>
                  <a:gd name="T4" fmla="*/ 4 w 24"/>
                  <a:gd name="T5" fmla="*/ 42 h 50"/>
                  <a:gd name="T6" fmla="*/ 1 w 24"/>
                  <a:gd name="T7" fmla="*/ 36 h 50"/>
                  <a:gd name="T8" fmla="*/ 0 w 24"/>
                  <a:gd name="T9" fmla="*/ 24 h 50"/>
                  <a:gd name="T10" fmla="*/ 0 w 24"/>
                  <a:gd name="T11" fmla="*/ 11 h 50"/>
                  <a:gd name="T12" fmla="*/ 2 w 24"/>
                  <a:gd name="T13" fmla="*/ 4 h 50"/>
                  <a:gd name="T14" fmla="*/ 9 w 24"/>
                  <a:gd name="T15" fmla="*/ 0 h 50"/>
                  <a:gd name="T16" fmla="*/ 21 w 24"/>
                  <a:gd name="T17" fmla="*/ 0 h 50"/>
                  <a:gd name="T18" fmla="*/ 12 w 24"/>
                  <a:gd name="T19" fmla="*/ 8 h 50"/>
                  <a:gd name="T20" fmla="*/ 9 w 24"/>
                  <a:gd name="T21" fmla="*/ 16 h 50"/>
                  <a:gd name="T22" fmla="*/ 9 w 24"/>
                  <a:gd name="T23" fmla="*/ 26 h 50"/>
                  <a:gd name="T24" fmla="*/ 10 w 24"/>
                  <a:gd name="T25" fmla="*/ 35 h 50"/>
                  <a:gd name="T26" fmla="*/ 13 w 24"/>
                  <a:gd name="T27" fmla="*/ 41 h 50"/>
                  <a:gd name="T28" fmla="*/ 18 w 24"/>
                  <a:gd name="T29" fmla="*/ 47 h 50"/>
                  <a:gd name="T30" fmla="*/ 23 w 24"/>
                  <a:gd name="T31"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50">
                    <a:moveTo>
                      <a:pt x="23" y="49"/>
                    </a:moveTo>
                    <a:lnTo>
                      <a:pt x="8" y="48"/>
                    </a:lnTo>
                    <a:lnTo>
                      <a:pt x="4" y="42"/>
                    </a:lnTo>
                    <a:lnTo>
                      <a:pt x="1" y="36"/>
                    </a:lnTo>
                    <a:lnTo>
                      <a:pt x="0" y="24"/>
                    </a:lnTo>
                    <a:lnTo>
                      <a:pt x="0" y="11"/>
                    </a:lnTo>
                    <a:lnTo>
                      <a:pt x="2" y="4"/>
                    </a:lnTo>
                    <a:lnTo>
                      <a:pt x="9" y="0"/>
                    </a:lnTo>
                    <a:lnTo>
                      <a:pt x="21" y="0"/>
                    </a:lnTo>
                    <a:lnTo>
                      <a:pt x="12" y="8"/>
                    </a:lnTo>
                    <a:lnTo>
                      <a:pt x="9" y="16"/>
                    </a:lnTo>
                    <a:lnTo>
                      <a:pt x="9" y="26"/>
                    </a:lnTo>
                    <a:lnTo>
                      <a:pt x="10" y="35"/>
                    </a:lnTo>
                    <a:lnTo>
                      <a:pt x="13" y="41"/>
                    </a:lnTo>
                    <a:lnTo>
                      <a:pt x="18" y="47"/>
                    </a:lnTo>
                    <a:lnTo>
                      <a:pt x="23" y="49"/>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7" name="Freeform 337" descr="Outlined diamond"/>
              <p:cNvSpPr>
                <a:spLocks noChangeAspect="1"/>
              </p:cNvSpPr>
              <p:nvPr/>
            </p:nvSpPr>
            <p:spPr bwMode="auto">
              <a:xfrm>
                <a:off x="989" y="996"/>
                <a:ext cx="17" cy="14"/>
              </a:xfrm>
              <a:custGeom>
                <a:avLst/>
                <a:gdLst>
                  <a:gd name="T0" fmla="*/ 3 w 17"/>
                  <a:gd name="T1" fmla="*/ 0 h 14"/>
                  <a:gd name="T2" fmla="*/ 6 w 17"/>
                  <a:gd name="T3" fmla="*/ 5 h 14"/>
                  <a:gd name="T4" fmla="*/ 9 w 17"/>
                  <a:gd name="T5" fmla="*/ 9 h 14"/>
                  <a:gd name="T6" fmla="*/ 12 w 17"/>
                  <a:gd name="T7" fmla="*/ 11 h 14"/>
                  <a:gd name="T8" fmla="*/ 16 w 17"/>
                  <a:gd name="T9" fmla="*/ 13 h 14"/>
                  <a:gd name="T10" fmla="*/ 2 w 17"/>
                  <a:gd name="T11" fmla="*/ 13 h 14"/>
                  <a:gd name="T12" fmla="*/ 1 w 17"/>
                  <a:gd name="T13" fmla="*/ 10 h 14"/>
                  <a:gd name="T14" fmla="*/ 0 w 17"/>
                  <a:gd name="T15" fmla="*/ 6 h 14"/>
                  <a:gd name="T16" fmla="*/ 2 w 17"/>
                  <a:gd name="T17" fmla="*/ 3 h 14"/>
                  <a:gd name="T18" fmla="*/ 3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3" y="0"/>
                    </a:moveTo>
                    <a:lnTo>
                      <a:pt x="6" y="5"/>
                    </a:lnTo>
                    <a:lnTo>
                      <a:pt x="9" y="9"/>
                    </a:lnTo>
                    <a:lnTo>
                      <a:pt x="12" y="11"/>
                    </a:lnTo>
                    <a:lnTo>
                      <a:pt x="16" y="13"/>
                    </a:lnTo>
                    <a:lnTo>
                      <a:pt x="2" y="13"/>
                    </a:lnTo>
                    <a:lnTo>
                      <a:pt x="1" y="10"/>
                    </a:lnTo>
                    <a:lnTo>
                      <a:pt x="0" y="6"/>
                    </a:lnTo>
                    <a:lnTo>
                      <a:pt x="2" y="3"/>
                    </a:lnTo>
                    <a:lnTo>
                      <a:pt x="3"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8" name="Freeform 338" descr="Outlined diamond"/>
              <p:cNvSpPr>
                <a:spLocks noChangeAspect="1"/>
              </p:cNvSpPr>
              <p:nvPr/>
            </p:nvSpPr>
            <p:spPr bwMode="auto">
              <a:xfrm>
                <a:off x="988" y="959"/>
                <a:ext cx="19" cy="16"/>
              </a:xfrm>
              <a:custGeom>
                <a:avLst/>
                <a:gdLst>
                  <a:gd name="T0" fmla="*/ 18 w 19"/>
                  <a:gd name="T1" fmla="*/ 0 h 16"/>
                  <a:gd name="T2" fmla="*/ 5 w 19"/>
                  <a:gd name="T3" fmla="*/ 0 h 16"/>
                  <a:gd name="T4" fmla="*/ 3 w 19"/>
                  <a:gd name="T5" fmla="*/ 3 h 16"/>
                  <a:gd name="T6" fmla="*/ 0 w 19"/>
                  <a:gd name="T7" fmla="*/ 5 h 16"/>
                  <a:gd name="T8" fmla="*/ 2 w 19"/>
                  <a:gd name="T9" fmla="*/ 8 h 16"/>
                  <a:gd name="T10" fmla="*/ 3 w 19"/>
                  <a:gd name="T11" fmla="*/ 12 h 16"/>
                  <a:gd name="T12" fmla="*/ 4 w 19"/>
                  <a:gd name="T13" fmla="*/ 15 h 16"/>
                  <a:gd name="T14" fmla="*/ 5 w 19"/>
                  <a:gd name="T15" fmla="*/ 9 h 16"/>
                  <a:gd name="T16" fmla="*/ 7 w 19"/>
                  <a:gd name="T17" fmla="*/ 5 h 16"/>
                  <a:gd name="T18" fmla="*/ 13 w 19"/>
                  <a:gd name="T19" fmla="*/ 2 h 16"/>
                  <a:gd name="T20" fmla="*/ 18 w 19"/>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8" y="0"/>
                    </a:moveTo>
                    <a:lnTo>
                      <a:pt x="5" y="0"/>
                    </a:lnTo>
                    <a:lnTo>
                      <a:pt x="3" y="3"/>
                    </a:lnTo>
                    <a:lnTo>
                      <a:pt x="0" y="5"/>
                    </a:lnTo>
                    <a:lnTo>
                      <a:pt x="2" y="8"/>
                    </a:lnTo>
                    <a:lnTo>
                      <a:pt x="3" y="12"/>
                    </a:lnTo>
                    <a:lnTo>
                      <a:pt x="4" y="15"/>
                    </a:lnTo>
                    <a:lnTo>
                      <a:pt x="5" y="9"/>
                    </a:lnTo>
                    <a:lnTo>
                      <a:pt x="7" y="5"/>
                    </a:lnTo>
                    <a:lnTo>
                      <a:pt x="13" y="2"/>
                    </a:lnTo>
                    <a:lnTo>
                      <a:pt x="18"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9" name="Freeform 339"/>
              <p:cNvSpPr>
                <a:spLocks noChangeAspect="1"/>
              </p:cNvSpPr>
              <p:nvPr/>
            </p:nvSpPr>
            <p:spPr bwMode="auto">
              <a:xfrm>
                <a:off x="1020" y="910"/>
                <a:ext cx="43" cy="92"/>
              </a:xfrm>
              <a:custGeom>
                <a:avLst/>
                <a:gdLst>
                  <a:gd name="T0" fmla="*/ 0 w 43"/>
                  <a:gd name="T1" fmla="*/ 0 h 92"/>
                  <a:gd name="T2" fmla="*/ 42 w 43"/>
                  <a:gd name="T3" fmla="*/ 41 h 92"/>
                  <a:gd name="T4" fmla="*/ 42 w 43"/>
                  <a:gd name="T5" fmla="*/ 91 h 92"/>
                  <a:gd name="T6" fmla="*/ 41 w 43"/>
                  <a:gd name="T7" fmla="*/ 91 h 92"/>
                </a:gdLst>
                <a:ahLst/>
                <a:cxnLst>
                  <a:cxn ang="0">
                    <a:pos x="T0" y="T1"/>
                  </a:cxn>
                  <a:cxn ang="0">
                    <a:pos x="T2" y="T3"/>
                  </a:cxn>
                  <a:cxn ang="0">
                    <a:pos x="T4" y="T5"/>
                  </a:cxn>
                  <a:cxn ang="0">
                    <a:pos x="T6" y="T7"/>
                  </a:cxn>
                </a:cxnLst>
                <a:rect l="0" t="0" r="r" b="b"/>
                <a:pathLst>
                  <a:path w="43" h="92">
                    <a:moveTo>
                      <a:pt x="0" y="0"/>
                    </a:moveTo>
                    <a:lnTo>
                      <a:pt x="42" y="41"/>
                    </a:lnTo>
                    <a:lnTo>
                      <a:pt x="42" y="91"/>
                    </a:lnTo>
                    <a:lnTo>
                      <a:pt x="41" y="9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0" name="Line 340"/>
              <p:cNvSpPr>
                <a:spLocks noChangeAspect="1" noChangeShapeType="1"/>
              </p:cNvSpPr>
              <p:nvPr/>
            </p:nvSpPr>
            <p:spPr bwMode="auto">
              <a:xfrm>
                <a:off x="1024" y="943"/>
                <a:ext cx="33" cy="2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301" name="Line 341"/>
              <p:cNvSpPr>
                <a:spLocks noChangeAspect="1" noChangeShapeType="1"/>
              </p:cNvSpPr>
              <p:nvPr/>
            </p:nvSpPr>
            <p:spPr bwMode="auto">
              <a:xfrm>
                <a:off x="1017" y="964"/>
                <a:ext cx="40" cy="2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302" name="Freeform 342" descr="Outlined diamond"/>
              <p:cNvSpPr>
                <a:spLocks noChangeAspect="1"/>
              </p:cNvSpPr>
              <p:nvPr/>
            </p:nvSpPr>
            <p:spPr bwMode="auto">
              <a:xfrm>
                <a:off x="1015" y="965"/>
                <a:ext cx="47" cy="33"/>
              </a:xfrm>
              <a:custGeom>
                <a:avLst/>
                <a:gdLst>
                  <a:gd name="T0" fmla="*/ 4 w 47"/>
                  <a:gd name="T1" fmla="*/ 2 h 33"/>
                  <a:gd name="T2" fmla="*/ 46 w 47"/>
                  <a:gd name="T3" fmla="*/ 32 h 33"/>
                  <a:gd name="T4" fmla="*/ 31 w 47"/>
                  <a:gd name="T5" fmla="*/ 32 h 33"/>
                  <a:gd name="T6" fmla="*/ 6 w 47"/>
                  <a:gd name="T7" fmla="*/ 15 h 33"/>
                  <a:gd name="T8" fmla="*/ 6 w 47"/>
                  <a:gd name="T9" fmla="*/ 9 h 33"/>
                  <a:gd name="T10" fmla="*/ 3 w 47"/>
                  <a:gd name="T11" fmla="*/ 4 h 33"/>
                  <a:gd name="T12" fmla="*/ 0 w 47"/>
                  <a:gd name="T13" fmla="*/ 0 h 33"/>
                  <a:gd name="T14" fmla="*/ 4 w 47"/>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3">
                    <a:moveTo>
                      <a:pt x="4" y="2"/>
                    </a:moveTo>
                    <a:lnTo>
                      <a:pt x="46" y="32"/>
                    </a:lnTo>
                    <a:lnTo>
                      <a:pt x="31" y="32"/>
                    </a:lnTo>
                    <a:lnTo>
                      <a:pt x="6" y="15"/>
                    </a:lnTo>
                    <a:lnTo>
                      <a:pt x="6" y="9"/>
                    </a:lnTo>
                    <a:lnTo>
                      <a:pt x="3" y="4"/>
                    </a:lnTo>
                    <a:lnTo>
                      <a:pt x="0" y="0"/>
                    </a:lnTo>
                    <a:lnTo>
                      <a:pt x="4" y="2"/>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3" name="Freeform 343"/>
              <p:cNvSpPr>
                <a:spLocks noChangeAspect="1"/>
              </p:cNvSpPr>
              <p:nvPr/>
            </p:nvSpPr>
            <p:spPr bwMode="auto">
              <a:xfrm>
                <a:off x="546" y="998"/>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4" name="Freeform 344"/>
              <p:cNvSpPr>
                <a:spLocks noChangeAspect="1"/>
              </p:cNvSpPr>
              <p:nvPr/>
            </p:nvSpPr>
            <p:spPr bwMode="auto">
              <a:xfrm>
                <a:off x="721" y="1003"/>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5" name="Freeform 345"/>
              <p:cNvSpPr>
                <a:spLocks noChangeAspect="1"/>
              </p:cNvSpPr>
              <p:nvPr/>
            </p:nvSpPr>
            <p:spPr bwMode="auto">
              <a:xfrm>
                <a:off x="743" y="868"/>
                <a:ext cx="162" cy="69"/>
              </a:xfrm>
              <a:custGeom>
                <a:avLst/>
                <a:gdLst>
                  <a:gd name="T0" fmla="*/ 0 w 162"/>
                  <a:gd name="T1" fmla="*/ 1 h 69"/>
                  <a:gd name="T2" fmla="*/ 3 w 162"/>
                  <a:gd name="T3" fmla="*/ 31 h 69"/>
                  <a:gd name="T4" fmla="*/ 35 w 162"/>
                  <a:gd name="T5" fmla="*/ 31 h 69"/>
                  <a:gd name="T6" fmla="*/ 32 w 162"/>
                  <a:gd name="T7" fmla="*/ 68 h 69"/>
                  <a:gd name="T8" fmla="*/ 94 w 162"/>
                  <a:gd name="T9" fmla="*/ 68 h 69"/>
                  <a:gd name="T10" fmla="*/ 94 w 162"/>
                  <a:gd name="T11" fmla="*/ 27 h 69"/>
                  <a:gd name="T12" fmla="*/ 141 w 162"/>
                  <a:gd name="T13" fmla="*/ 24 h 69"/>
                  <a:gd name="T14" fmla="*/ 143 w 162"/>
                  <a:gd name="T15" fmla="*/ 18 h 69"/>
                  <a:gd name="T16" fmla="*/ 161 w 162"/>
                  <a:gd name="T17" fmla="*/ 18 h 69"/>
                  <a:gd name="T18" fmla="*/ 161 w 162"/>
                  <a:gd name="T19" fmla="*/ 0 h 69"/>
                  <a:gd name="T20" fmla="*/ 0 w 162"/>
                  <a:gd name="T21"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69">
                    <a:moveTo>
                      <a:pt x="0" y="1"/>
                    </a:moveTo>
                    <a:lnTo>
                      <a:pt x="3" y="31"/>
                    </a:lnTo>
                    <a:lnTo>
                      <a:pt x="35" y="31"/>
                    </a:lnTo>
                    <a:lnTo>
                      <a:pt x="32" y="68"/>
                    </a:lnTo>
                    <a:lnTo>
                      <a:pt x="94" y="68"/>
                    </a:lnTo>
                    <a:lnTo>
                      <a:pt x="94" y="27"/>
                    </a:lnTo>
                    <a:lnTo>
                      <a:pt x="141" y="24"/>
                    </a:lnTo>
                    <a:lnTo>
                      <a:pt x="143" y="18"/>
                    </a:lnTo>
                    <a:lnTo>
                      <a:pt x="161" y="18"/>
                    </a:lnTo>
                    <a:lnTo>
                      <a:pt x="161" y="0"/>
                    </a:lnTo>
                    <a:lnTo>
                      <a:pt x="0" y="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1065307" name="Group 347"/>
          <p:cNvGrpSpPr>
            <a:grpSpLocks/>
          </p:cNvGrpSpPr>
          <p:nvPr/>
        </p:nvGrpSpPr>
        <p:grpSpPr bwMode="auto">
          <a:xfrm>
            <a:off x="5194301" y="3768860"/>
            <a:ext cx="2624138" cy="2584450"/>
            <a:chOff x="2095" y="1994"/>
            <a:chExt cx="1575" cy="1526"/>
          </a:xfrm>
        </p:grpSpPr>
        <p:sp>
          <p:nvSpPr>
            <p:cNvPr id="1065308" name="Rectangle 348"/>
            <p:cNvSpPr>
              <a:spLocks noChangeArrowheads="1"/>
            </p:cNvSpPr>
            <p:nvPr/>
          </p:nvSpPr>
          <p:spPr bwMode="gray">
            <a:xfrm>
              <a:off x="2095" y="1994"/>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5309" name="Group 349"/>
            <p:cNvGrpSpPr>
              <a:grpSpLocks/>
            </p:cNvGrpSpPr>
            <p:nvPr/>
          </p:nvGrpSpPr>
          <p:grpSpPr bwMode="auto">
            <a:xfrm>
              <a:off x="2152" y="2168"/>
              <a:ext cx="1330" cy="1280"/>
              <a:chOff x="1402" y="1056"/>
              <a:chExt cx="526" cy="667"/>
            </a:xfrm>
          </p:grpSpPr>
          <p:grpSp>
            <p:nvGrpSpPr>
              <p:cNvPr id="1065310" name="Group 350"/>
              <p:cNvGrpSpPr>
                <a:grpSpLocks/>
              </p:cNvGrpSpPr>
              <p:nvPr/>
            </p:nvGrpSpPr>
            <p:grpSpPr bwMode="auto">
              <a:xfrm>
                <a:off x="1402" y="1472"/>
                <a:ext cx="526" cy="251"/>
                <a:chOff x="3126" y="1645"/>
                <a:chExt cx="338" cy="126"/>
              </a:xfrm>
            </p:grpSpPr>
            <p:sp>
              <p:nvSpPr>
                <p:cNvPr id="1065311" name="Rectangle 351"/>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5312" name="Rectangle 352"/>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13" name="Freeform 353"/>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4" name="Freeform 354"/>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5" name="Freeform 355"/>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6" name="Freeform 356"/>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7" name="Freeform 357"/>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8" name="Freeform 358"/>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9" name="Freeform 359"/>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0" name="Freeform 360"/>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1" name="Freeform 361"/>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2" name="Freeform 362"/>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3" name="Freeform 363"/>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4" name="Freeform 364"/>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5" name="Freeform 365"/>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6" name="Freeform 366"/>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7" name="Freeform 367"/>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8" name="Freeform 368"/>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9" name="Freeform 369"/>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0" name="Freeform 370"/>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1" name="Freeform 371"/>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2" name="Freeform 372"/>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3" name="Freeform 373"/>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4" name="Freeform 374"/>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5" name="Freeform 375"/>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6" name="Freeform 376"/>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7" name="Freeform 377"/>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8" name="Freeform 378"/>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9" name="Freeform 379"/>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0" name="Freeform 380"/>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1" name="Freeform 381"/>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2" name="Freeform 382"/>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3" name="Freeform 383"/>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4" name="Freeform 384"/>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5" name="Freeform 385"/>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6" name="Freeform 386"/>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7" name="Freeform 387"/>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8" name="Freeform 388"/>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9" name="Freeform 389"/>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0" name="Freeform 390"/>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1" name="Freeform 391"/>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2" name="Rectangle 392"/>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53" name="Rectangle 393"/>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54" name="Rectangle 394"/>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55" name="Freeform 395"/>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6" name="Freeform 396"/>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57" name="Freeform 397"/>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8" name="Freeform 398"/>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59" name="Line 399"/>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360" name="Freeform 400"/>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61" name="Freeform 401"/>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62" name="Rectangle 402"/>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63" name="Rectangle 403"/>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5364" name="Line 404"/>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365" name="Line 405"/>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366" name="Freeform 406"/>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67" name="Freeform 407"/>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68" name="Rectangle 408"/>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5369" name="Freeform 409"/>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0" name="Rectangle 410"/>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71" name="Freeform 411"/>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2" name="Freeform 412"/>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73" name="Rectangle 413"/>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5374" name="Rectangle 414"/>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75" name="Freeform 415"/>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6" name="Freeform 416"/>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7" name="Freeform 417"/>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8" name="Freeform 418"/>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9" name="Freeform 419"/>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0" name="Freeform 420"/>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1" name="Freeform 421"/>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2" name="Freeform 422"/>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3" name="Freeform 423"/>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4" name="Freeform 424"/>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5" name="Freeform 425"/>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86" name="Freeform 426"/>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7" name="Freeform 427"/>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88" name="Freeform 428"/>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9" name="Freeform 429"/>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0" name="Freeform 430"/>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1" name="Freeform 431"/>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2" name="Freeform 432"/>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3" name="Freeform 433"/>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4" name="Freeform 434"/>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95" name="Freeform 435"/>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6" name="Freeform 436"/>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7" name="Freeform 437"/>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8" name="Freeform 438"/>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99" name="Freeform 439"/>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0" name="Freeform 440"/>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1" name="Rectangle 441"/>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402" name="Rectangle 442"/>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403" name="Rectangle 443"/>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404" name="Rectangle 444"/>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5" name="Rectangle 445"/>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6" name="Rectangle 446"/>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7" name="Freeform 447"/>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08" name="Freeform 448"/>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09" name="Freeform 449"/>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0" name="Freeform 450"/>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1" name="Freeform 451"/>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2" name="Freeform 452"/>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3" name="Freeform 453"/>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4" name="Freeform 454"/>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5" name="Freeform 455"/>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6" name="Freeform 456"/>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17" name="Freeform 457"/>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18" name="Freeform 458"/>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19" name="Freeform 459"/>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0" name="Freeform 460"/>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1" name="Freeform 461"/>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2" name="Freeform 462"/>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3" name="Freeform 463"/>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4" name="Freeform 464"/>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5" name="Freeform 465"/>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6" name="Freeform 466"/>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7" name="Freeform 467"/>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8" name="Freeform 468"/>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9" name="Freeform 469"/>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0" name="Freeform 470"/>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1" name="Freeform 471"/>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2" name="Freeform 472"/>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3" name="Freeform 473"/>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4" name="Freeform 474"/>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5" name="Freeform 475"/>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6" name="Freeform 476"/>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7" name="Freeform 477"/>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8" name="Freeform 478"/>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9" name="Freeform 479"/>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0" name="Freeform 480"/>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1" name="Freeform 481"/>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2" name="Freeform 482"/>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3" name="Freeform 483"/>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4" name="Freeform 484"/>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5" name="Freeform 485"/>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6" name="Freeform 486"/>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7" name="Freeform 487"/>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8" name="Freeform 488"/>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9" name="Freeform 489"/>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0" name="Freeform 490"/>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1" name="Freeform 491"/>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2" name="Freeform 492"/>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3" name="Freeform 493"/>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4" name="Freeform 494"/>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5" name="Freeform 495"/>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6" name="Freeform 496"/>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7" name="Freeform 497"/>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8" name="Freeform 498"/>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9" name="Freeform 499"/>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0" name="Freeform 500"/>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1" name="Freeform 501"/>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2" name="Freeform 502"/>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3" name="Freeform 503"/>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4" name="Freeform 504"/>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5" name="Freeform 505"/>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6" name="Freeform 506"/>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7" name="Freeform 507"/>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8" name="Freeform 508"/>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9" name="Freeform 509"/>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0" name="Freeform 510"/>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1" name="Freeform 511"/>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2" name="Freeform 512"/>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3" name="Freeform 513"/>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4" name="Freeform 514"/>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5" name="Freeform 515"/>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6" name="Freeform 516"/>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7" name="Freeform 517"/>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8" name="Freeform 518"/>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9" name="Freeform 519"/>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0" name="Freeform 520"/>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1" name="Freeform 521"/>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2" name="Freeform 522"/>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3" name="Freeform 523"/>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4" name="Freeform 524"/>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5" name="Freeform 525"/>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6" name="Freeform 526"/>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7" name="Freeform 527"/>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8" name="Freeform 528"/>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9" name="Freeform 529"/>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0" name="Freeform 530"/>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1" name="Freeform 531"/>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2" name="Freeform 532"/>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3" name="Freeform 533"/>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4" name="Freeform 534"/>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5" name="Freeform 535"/>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6" name="Freeform 536"/>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7" name="Freeform 537"/>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8" name="Freeform 538"/>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9" name="Freeform 539"/>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0" name="Freeform 540"/>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1" name="Freeform 541"/>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2" name="Freeform 542"/>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3" name="Freeform 543"/>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4" name="Freeform 544"/>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5" name="Freeform 545"/>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6" name="Freeform 546"/>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7" name="Freeform 547"/>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8" name="Freeform 548"/>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9" name="Freeform 549"/>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0" name="Freeform 550"/>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5511" name="Freeform 551"/>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2" name="Freeform 552"/>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3" name="Freeform 553"/>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4" name="Freeform 554"/>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5" name="Freeform 555"/>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6" name="Freeform 556"/>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7" name="Freeform 557"/>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8" name="Freeform 558"/>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9" name="Freeform 559"/>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0" name="Freeform 560"/>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1" name="Freeform 561"/>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2" name="Freeform 562"/>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3" name="Freeform 563"/>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4" name="Freeform 564"/>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5" name="Freeform 565"/>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6" name="Freeform 566"/>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7" name="Freeform 567"/>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8" name="Freeform 568"/>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9" name="Freeform 569"/>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0" name="Freeform 570"/>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1" name="Freeform 571"/>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2" name="Freeform 572"/>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3" name="Freeform 573"/>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4" name="Freeform 574"/>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5" name="Freeform 575"/>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6" name="Freeform 576"/>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7" name="Freeform 577"/>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8" name="Freeform 578"/>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9" name="Freeform 579"/>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0" name="Freeform 580"/>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1" name="Freeform 581"/>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2" name="Freeform 582"/>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3" name="Freeform 583"/>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4" name="Freeform 584"/>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5" name="Freeform 585"/>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6" name="Freeform 586"/>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7" name="Freeform 587"/>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8" name="Freeform 588"/>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9" name="Freeform 589"/>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0" name="Freeform 590"/>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1" name="Freeform 591"/>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2" name="Freeform 592"/>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3" name="Freeform 593"/>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4" name="Freeform 594"/>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5" name="Freeform 595"/>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6" name="Freeform 596"/>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7" name="Freeform 597"/>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8" name="Freeform 598"/>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9" name="Freeform 599"/>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0" name="Rectangle 600"/>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561" name="Freeform 601"/>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2" name="Rectangle 602"/>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3" name="Freeform 603"/>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4" name="Freeform 604"/>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5" name="Freeform 605"/>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6" name="Freeform 606"/>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7" name="Freeform 607"/>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8" name="Freeform 608"/>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9" name="Freeform 609"/>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70" name="Freeform 610"/>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71" name="Freeform 611"/>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72" name="Freeform 612"/>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73" name="Line 613"/>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574" name="Line 614"/>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575" name="Rectangle 615"/>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5576" name="Rectangle 616"/>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5577" name="Freeform 617"/>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78" name="Freeform 618"/>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79" name="Freeform 619"/>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sp>
        <p:nvSpPr>
          <p:cNvPr id="1065580" name="Rectangle 620"/>
          <p:cNvSpPr>
            <a:spLocks noChangeArrowheads="1"/>
          </p:cNvSpPr>
          <p:nvPr/>
        </p:nvSpPr>
        <p:spPr bwMode="auto">
          <a:xfrm>
            <a:off x="5773739" y="4360159"/>
            <a:ext cx="1257300" cy="509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Remote</a:t>
            </a:r>
          </a:p>
          <a:p>
            <a:pPr defTabSz="966702">
              <a:lnSpc>
                <a:spcPct val="85000"/>
              </a:lnSpc>
              <a:spcBef>
                <a:spcPct val="0"/>
              </a:spcBef>
            </a:pPr>
            <a:r>
              <a:rPr lang="en-US" sz="1900">
                <a:solidFill>
                  <a:schemeClr val="tx1"/>
                </a:solidFill>
              </a:rPr>
              <a:t>Viewer</a:t>
            </a:r>
          </a:p>
        </p:txBody>
      </p:sp>
      <p:grpSp>
        <p:nvGrpSpPr>
          <p:cNvPr id="1065581" name="Group 621"/>
          <p:cNvGrpSpPr>
            <a:grpSpLocks/>
          </p:cNvGrpSpPr>
          <p:nvPr/>
        </p:nvGrpSpPr>
        <p:grpSpPr bwMode="auto">
          <a:xfrm>
            <a:off x="8047038" y="3757748"/>
            <a:ext cx="2563812" cy="2755900"/>
            <a:chOff x="3689" y="901"/>
            <a:chExt cx="1538" cy="1628"/>
          </a:xfrm>
        </p:grpSpPr>
        <p:grpSp>
          <p:nvGrpSpPr>
            <p:cNvPr id="1065582" name="Group 622"/>
            <p:cNvGrpSpPr>
              <a:grpSpLocks/>
            </p:cNvGrpSpPr>
            <p:nvPr/>
          </p:nvGrpSpPr>
          <p:grpSpPr bwMode="auto">
            <a:xfrm>
              <a:off x="3689" y="910"/>
              <a:ext cx="1538" cy="1619"/>
              <a:chOff x="186" y="891"/>
              <a:chExt cx="1538" cy="1619"/>
            </a:xfrm>
          </p:grpSpPr>
          <p:sp>
            <p:nvSpPr>
              <p:cNvPr id="1065583" name="Rectangle 623"/>
              <p:cNvSpPr>
                <a:spLocks noChangeArrowheads="1"/>
              </p:cNvSpPr>
              <p:nvPr/>
            </p:nvSpPr>
            <p:spPr bwMode="auto">
              <a:xfrm>
                <a:off x="186" y="894"/>
                <a:ext cx="1538" cy="1616"/>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584" name="Rectangle 624" descr="Horizontal brick"/>
              <p:cNvSpPr>
                <a:spLocks noChangeArrowheads="1"/>
              </p:cNvSpPr>
              <p:nvPr/>
            </p:nvSpPr>
            <p:spPr bwMode="auto">
              <a:xfrm>
                <a:off x="188" y="2067"/>
                <a:ext cx="1432" cy="442"/>
              </a:xfrm>
              <a:prstGeom prst="rect">
                <a:avLst/>
              </a:prstGeom>
              <a:pattFill prst="horzBrick">
                <a:fgClr>
                  <a:srgbClr val="CCCCFF"/>
                </a:fgClr>
                <a:bgClr>
                  <a:srgbClr val="FFFFFF"/>
                </a:bgClr>
              </a:patt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CC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467" tIns="142467" rIns="142467" bIns="142467" anchor="ctr" anchorCtr="1">
                <a:flatTx/>
              </a:bodyPr>
              <a:lstStyle/>
              <a:p>
                <a:pPr defTabSz="966702">
                  <a:lnSpc>
                    <a:spcPct val="90000"/>
                  </a:lnSpc>
                  <a:spcBef>
                    <a:spcPct val="50000"/>
                  </a:spcBef>
                </a:pPr>
                <a:r>
                  <a:rPr lang="en-US" sz="1800">
                    <a:solidFill>
                      <a:srgbClr val="000000"/>
                    </a:solidFill>
                  </a:rPr>
                  <a:t>TENA Middleware</a:t>
                </a:r>
              </a:p>
            </p:txBody>
          </p:sp>
          <p:sp>
            <p:nvSpPr>
              <p:cNvPr id="1065585" name="Freeform 625"/>
              <p:cNvSpPr>
                <a:spLocks/>
              </p:cNvSpPr>
              <p:nvPr/>
            </p:nvSpPr>
            <p:spPr bwMode="auto">
              <a:xfrm>
                <a:off x="189" y="892"/>
                <a:ext cx="101" cy="1177"/>
              </a:xfrm>
              <a:custGeom>
                <a:avLst/>
                <a:gdLst>
                  <a:gd name="T0" fmla="*/ 0 w 101"/>
                  <a:gd name="T1" fmla="*/ 1179 h 1179"/>
                  <a:gd name="T2" fmla="*/ 101 w 101"/>
                  <a:gd name="T3" fmla="*/ 1077 h 1179"/>
                  <a:gd name="T4" fmla="*/ 101 w 101"/>
                  <a:gd name="T5" fmla="*/ 0 h 1179"/>
                  <a:gd name="T6" fmla="*/ 0 w 101"/>
                  <a:gd name="T7" fmla="*/ 97 h 1179"/>
                  <a:gd name="T8" fmla="*/ 0 w 101"/>
                  <a:gd name="T9" fmla="*/ 1179 h 1179"/>
                </a:gdLst>
                <a:ahLst/>
                <a:cxnLst>
                  <a:cxn ang="0">
                    <a:pos x="T0" y="T1"/>
                  </a:cxn>
                  <a:cxn ang="0">
                    <a:pos x="T2" y="T3"/>
                  </a:cxn>
                  <a:cxn ang="0">
                    <a:pos x="T4" y="T5"/>
                  </a:cxn>
                  <a:cxn ang="0">
                    <a:pos x="T6" y="T7"/>
                  </a:cxn>
                  <a:cxn ang="0">
                    <a:pos x="T8" y="T9"/>
                  </a:cxn>
                </a:cxnLst>
                <a:rect l="0" t="0" r="r" b="b"/>
                <a:pathLst>
                  <a:path w="101" h="1179">
                    <a:moveTo>
                      <a:pt x="0" y="1179"/>
                    </a:moveTo>
                    <a:lnTo>
                      <a:pt x="101" y="1077"/>
                    </a:lnTo>
                    <a:lnTo>
                      <a:pt x="101" y="0"/>
                    </a:lnTo>
                    <a:lnTo>
                      <a:pt x="0" y="97"/>
                    </a:lnTo>
                    <a:lnTo>
                      <a:pt x="0" y="1179"/>
                    </a:lnTo>
                    <a:close/>
                  </a:path>
                </a:pathLst>
              </a:custGeom>
              <a:solidFill>
                <a:srgbClr val="FFFFCC"/>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586" name="Rectangle 626"/>
              <p:cNvSpPr>
                <a:spLocks noChangeArrowheads="1"/>
              </p:cNvSpPr>
              <p:nvPr/>
            </p:nvSpPr>
            <p:spPr bwMode="auto">
              <a:xfrm>
                <a:off x="289" y="891"/>
                <a:ext cx="1434" cy="1075"/>
              </a:xfrm>
              <a:prstGeom prst="rect">
                <a:avLst/>
              </a:prstGeom>
              <a:solidFill>
                <a:srgbClr val="FFFFCC"/>
              </a:solidFill>
              <a:ln w="12700">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587" name="Rectangle 627"/>
              <p:cNvSpPr>
                <a:spLocks noChangeArrowheads="1"/>
              </p:cNvSpPr>
              <p:nvPr/>
            </p:nvSpPr>
            <p:spPr bwMode="auto">
              <a:xfrm>
                <a:off x="188" y="2067"/>
                <a:ext cx="1434" cy="44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588" name="Rectangle 628"/>
              <p:cNvSpPr>
                <a:spLocks noChangeArrowheads="1"/>
              </p:cNvSpPr>
              <p:nvPr/>
            </p:nvSpPr>
            <p:spPr bwMode="auto">
              <a:xfrm>
                <a:off x="188" y="989"/>
                <a:ext cx="1434" cy="1075"/>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rgbClr val="FFFFE9"/>
                    </a:solid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589" name="Freeform 629"/>
              <p:cNvSpPr>
                <a:spLocks/>
              </p:cNvSpPr>
              <p:nvPr/>
            </p:nvSpPr>
            <p:spPr bwMode="auto">
              <a:xfrm>
                <a:off x="1621" y="1963"/>
                <a:ext cx="102" cy="547"/>
              </a:xfrm>
              <a:custGeom>
                <a:avLst/>
                <a:gdLst>
                  <a:gd name="T0" fmla="*/ 0 w 102"/>
                  <a:gd name="T1" fmla="*/ 547 h 547"/>
                  <a:gd name="T2" fmla="*/ 102 w 102"/>
                  <a:gd name="T3" fmla="*/ 442 h 547"/>
                  <a:gd name="T4" fmla="*/ 102 w 102"/>
                  <a:gd name="T5" fmla="*/ 0 h 547"/>
                  <a:gd name="T6" fmla="*/ 0 w 102"/>
                  <a:gd name="T7" fmla="*/ 103 h 547"/>
                </a:gdLst>
                <a:ahLst/>
                <a:cxnLst>
                  <a:cxn ang="0">
                    <a:pos x="T0" y="T1"/>
                  </a:cxn>
                  <a:cxn ang="0">
                    <a:pos x="T2" y="T3"/>
                  </a:cxn>
                  <a:cxn ang="0">
                    <a:pos x="T4" y="T5"/>
                  </a:cxn>
                  <a:cxn ang="0">
                    <a:pos x="T6" y="T7"/>
                  </a:cxn>
                </a:cxnLst>
                <a:rect l="0" t="0" r="r" b="b"/>
                <a:pathLst>
                  <a:path w="102" h="547">
                    <a:moveTo>
                      <a:pt x="0" y="547"/>
                    </a:moveTo>
                    <a:lnTo>
                      <a:pt x="102" y="442"/>
                    </a:lnTo>
                    <a:lnTo>
                      <a:pt x="102" y="0"/>
                    </a:lnTo>
                    <a:lnTo>
                      <a:pt x="0" y="103"/>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142582" tIns="142582" rIns="142582" bIns="142582" anchor="ctr" anchorCtr="1"/>
              <a:lstStyle/>
              <a:p>
                <a:endParaRPr lang="en-US"/>
              </a:p>
            </p:txBody>
          </p:sp>
          <p:sp>
            <p:nvSpPr>
              <p:cNvPr id="1065590" name="Line 630"/>
              <p:cNvSpPr>
                <a:spLocks noChangeShapeType="1"/>
              </p:cNvSpPr>
              <p:nvPr/>
            </p:nvSpPr>
            <p:spPr bwMode="auto">
              <a:xfrm flipV="1">
                <a:off x="1623" y="892"/>
                <a:ext cx="99" cy="99"/>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grpSp>
        <p:sp>
          <p:nvSpPr>
            <p:cNvPr id="1065591" name="Text Box 631"/>
            <p:cNvSpPr txBox="1">
              <a:spLocks noChangeArrowheads="1"/>
            </p:cNvSpPr>
            <p:nvPr/>
          </p:nvSpPr>
          <p:spPr bwMode="auto">
            <a:xfrm>
              <a:off x="3738" y="901"/>
              <a:ext cx="1414" cy="11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300" i="1">
                  <a:solidFill>
                    <a:srgbClr val="000000"/>
                  </a:solidFill>
                  <a:latin typeface="Comic Sans MS" charset="0"/>
                </a:rPr>
                <a:t>TENA Application C</a:t>
              </a:r>
            </a:p>
          </p:txBody>
        </p:sp>
        <p:sp>
          <p:nvSpPr>
            <p:cNvPr id="1065592" name="Cloud"/>
            <p:cNvSpPr>
              <a:spLocks noChangeAspect="1" noEditPoints="1" noChangeArrowheads="1"/>
            </p:cNvSpPr>
            <p:nvPr/>
          </p:nvSpPr>
          <p:spPr bwMode="auto">
            <a:xfrm>
              <a:off x="3785" y="1038"/>
              <a:ext cx="1272" cy="67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txBody>
            <a:bodyPr wrap="none" lIns="142467" tIns="142467" rIns="142467" bIns="142467" anchor="ctr" anchorCtr="1"/>
            <a:lstStyle/>
            <a:p>
              <a:pPr defTabSz="966702" eaLnBrk="1" hangingPunct="1">
                <a:lnSpc>
                  <a:spcPct val="100000"/>
                </a:lnSpc>
                <a:spcBef>
                  <a:spcPct val="50000"/>
                </a:spcBef>
              </a:pPr>
              <a:r>
                <a:rPr lang="en-US" sz="1700">
                  <a:solidFill>
                    <a:srgbClr val="000000"/>
                  </a:solidFill>
                </a:rPr>
                <a:t>User</a:t>
              </a:r>
              <a:br>
                <a:rPr lang="en-US" sz="1700">
                  <a:solidFill>
                    <a:srgbClr val="000000"/>
                  </a:solidFill>
                </a:rPr>
              </a:br>
              <a:r>
                <a:rPr lang="en-US" sz="1700">
                  <a:solidFill>
                    <a:srgbClr val="000000"/>
                  </a:solidFill>
                </a:rPr>
                <a:t>Application</a:t>
              </a:r>
              <a:br>
                <a:rPr lang="en-US" sz="1700">
                  <a:solidFill>
                    <a:srgbClr val="000000"/>
                  </a:solidFill>
                </a:rPr>
              </a:br>
              <a:r>
                <a:rPr lang="en-US" sz="1700">
                  <a:solidFill>
                    <a:srgbClr val="000000"/>
                  </a:solidFill>
                </a:rPr>
                <a:t>Code</a:t>
              </a:r>
            </a:p>
          </p:txBody>
        </p:sp>
        <p:sp>
          <p:nvSpPr>
            <p:cNvPr id="1065593" name="Oval 633"/>
            <p:cNvSpPr>
              <a:spLocks noChangeArrowheads="1"/>
            </p:cNvSpPr>
            <p:nvPr/>
          </p:nvSpPr>
          <p:spPr bwMode="auto">
            <a:xfrm>
              <a:off x="3956" y="1625"/>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a:solidFill>
                    <a:srgbClr val="000000"/>
                  </a:solidFill>
                </a:rPr>
                <a:t>Servant</a:t>
              </a:r>
            </a:p>
          </p:txBody>
        </p:sp>
        <p:sp>
          <p:nvSpPr>
            <p:cNvPr id="1065594" name="Oval 634"/>
            <p:cNvSpPr>
              <a:spLocks noChangeArrowheads="1"/>
            </p:cNvSpPr>
            <p:nvPr/>
          </p:nvSpPr>
          <p:spPr bwMode="auto">
            <a:xfrm>
              <a:off x="4410" y="1598"/>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595" name="Oval 635"/>
            <p:cNvSpPr>
              <a:spLocks noChangeArrowheads="1"/>
            </p:cNvSpPr>
            <p:nvPr/>
          </p:nvSpPr>
          <p:spPr bwMode="auto">
            <a:xfrm>
              <a:off x="3737" y="1846"/>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596" name="Oval 636"/>
            <p:cNvSpPr>
              <a:spLocks noChangeArrowheads="1"/>
            </p:cNvSpPr>
            <p:nvPr/>
          </p:nvSpPr>
          <p:spPr bwMode="auto">
            <a:xfrm>
              <a:off x="4619" y="1813"/>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597" name="Oval 637"/>
            <p:cNvSpPr>
              <a:spLocks noChangeArrowheads="1"/>
            </p:cNvSpPr>
            <p:nvPr/>
          </p:nvSpPr>
          <p:spPr bwMode="auto">
            <a:xfrm>
              <a:off x="4186" y="1837"/>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a:solidFill>
                    <a:srgbClr val="000000"/>
                  </a:solidFill>
                </a:rPr>
                <a:t>Servant</a:t>
              </a:r>
            </a:p>
          </p:txBody>
        </p:sp>
      </p:grpSp>
      <p:grpSp>
        <p:nvGrpSpPr>
          <p:cNvPr id="1065598" name="Group 638"/>
          <p:cNvGrpSpPr>
            <a:grpSpLocks/>
          </p:cNvGrpSpPr>
          <p:nvPr/>
        </p:nvGrpSpPr>
        <p:grpSpPr bwMode="auto">
          <a:xfrm>
            <a:off x="5224463" y="3765685"/>
            <a:ext cx="2563812" cy="2757488"/>
            <a:chOff x="2292" y="4320"/>
            <a:chExt cx="1538" cy="1628"/>
          </a:xfrm>
        </p:grpSpPr>
        <p:sp>
          <p:nvSpPr>
            <p:cNvPr id="1065599" name="Rectangle 639"/>
            <p:cNvSpPr>
              <a:spLocks noChangeArrowheads="1"/>
            </p:cNvSpPr>
            <p:nvPr/>
          </p:nvSpPr>
          <p:spPr bwMode="auto">
            <a:xfrm>
              <a:off x="2292" y="4332"/>
              <a:ext cx="1538" cy="1616"/>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600" name="Rectangle 640" descr="Horizontal brick"/>
            <p:cNvSpPr>
              <a:spLocks noChangeArrowheads="1"/>
            </p:cNvSpPr>
            <p:nvPr/>
          </p:nvSpPr>
          <p:spPr bwMode="auto">
            <a:xfrm>
              <a:off x="2294" y="5505"/>
              <a:ext cx="1432" cy="442"/>
            </a:xfrm>
            <a:prstGeom prst="rect">
              <a:avLst/>
            </a:prstGeom>
            <a:pattFill prst="horzBrick">
              <a:fgClr>
                <a:srgbClr val="CCCCFF"/>
              </a:fgClr>
              <a:bgClr>
                <a:srgbClr val="FFFFFF"/>
              </a:bgClr>
            </a:patt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CC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467" tIns="142467" rIns="142467" bIns="142467" anchor="ctr" anchorCtr="1">
              <a:flatTx/>
            </a:bodyPr>
            <a:lstStyle/>
            <a:p>
              <a:pPr defTabSz="966702">
                <a:lnSpc>
                  <a:spcPct val="90000"/>
                </a:lnSpc>
                <a:spcBef>
                  <a:spcPct val="50000"/>
                </a:spcBef>
              </a:pPr>
              <a:r>
                <a:rPr lang="en-US" sz="1800">
                  <a:solidFill>
                    <a:srgbClr val="000000"/>
                  </a:solidFill>
                </a:rPr>
                <a:t>TENA Middleware</a:t>
              </a:r>
            </a:p>
          </p:txBody>
        </p:sp>
        <p:sp>
          <p:nvSpPr>
            <p:cNvPr id="1065601" name="Freeform 641"/>
            <p:cNvSpPr>
              <a:spLocks/>
            </p:cNvSpPr>
            <p:nvPr/>
          </p:nvSpPr>
          <p:spPr bwMode="auto">
            <a:xfrm>
              <a:off x="2295" y="4330"/>
              <a:ext cx="101" cy="1177"/>
            </a:xfrm>
            <a:custGeom>
              <a:avLst/>
              <a:gdLst>
                <a:gd name="T0" fmla="*/ 0 w 101"/>
                <a:gd name="T1" fmla="*/ 1179 h 1179"/>
                <a:gd name="T2" fmla="*/ 101 w 101"/>
                <a:gd name="T3" fmla="*/ 1077 h 1179"/>
                <a:gd name="T4" fmla="*/ 101 w 101"/>
                <a:gd name="T5" fmla="*/ 0 h 1179"/>
                <a:gd name="T6" fmla="*/ 0 w 101"/>
                <a:gd name="T7" fmla="*/ 97 h 1179"/>
                <a:gd name="T8" fmla="*/ 0 w 101"/>
                <a:gd name="T9" fmla="*/ 1179 h 1179"/>
              </a:gdLst>
              <a:ahLst/>
              <a:cxnLst>
                <a:cxn ang="0">
                  <a:pos x="T0" y="T1"/>
                </a:cxn>
                <a:cxn ang="0">
                  <a:pos x="T2" y="T3"/>
                </a:cxn>
                <a:cxn ang="0">
                  <a:pos x="T4" y="T5"/>
                </a:cxn>
                <a:cxn ang="0">
                  <a:pos x="T6" y="T7"/>
                </a:cxn>
                <a:cxn ang="0">
                  <a:pos x="T8" y="T9"/>
                </a:cxn>
              </a:cxnLst>
              <a:rect l="0" t="0" r="r" b="b"/>
              <a:pathLst>
                <a:path w="101" h="1179">
                  <a:moveTo>
                    <a:pt x="0" y="1179"/>
                  </a:moveTo>
                  <a:lnTo>
                    <a:pt x="101" y="1077"/>
                  </a:lnTo>
                  <a:lnTo>
                    <a:pt x="101" y="0"/>
                  </a:lnTo>
                  <a:lnTo>
                    <a:pt x="0" y="97"/>
                  </a:lnTo>
                  <a:lnTo>
                    <a:pt x="0" y="1179"/>
                  </a:lnTo>
                  <a:close/>
                </a:path>
              </a:pathLst>
            </a:custGeom>
            <a:solidFill>
              <a:srgbClr val="FFFFCC"/>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602" name="Rectangle 642"/>
            <p:cNvSpPr>
              <a:spLocks noChangeArrowheads="1"/>
            </p:cNvSpPr>
            <p:nvPr/>
          </p:nvSpPr>
          <p:spPr bwMode="auto">
            <a:xfrm>
              <a:off x="2395" y="4329"/>
              <a:ext cx="1434" cy="1075"/>
            </a:xfrm>
            <a:prstGeom prst="rect">
              <a:avLst/>
            </a:prstGeom>
            <a:solidFill>
              <a:srgbClr val="FFFFCC"/>
            </a:solidFill>
            <a:ln w="12700">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603" name="Rectangle 643"/>
            <p:cNvSpPr>
              <a:spLocks noChangeArrowheads="1"/>
            </p:cNvSpPr>
            <p:nvPr/>
          </p:nvSpPr>
          <p:spPr bwMode="auto">
            <a:xfrm>
              <a:off x="2294" y="5505"/>
              <a:ext cx="1434" cy="44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604" name="Freeform 644"/>
            <p:cNvSpPr>
              <a:spLocks/>
            </p:cNvSpPr>
            <p:nvPr/>
          </p:nvSpPr>
          <p:spPr bwMode="auto">
            <a:xfrm>
              <a:off x="3727" y="5401"/>
              <a:ext cx="102" cy="547"/>
            </a:xfrm>
            <a:custGeom>
              <a:avLst/>
              <a:gdLst>
                <a:gd name="T0" fmla="*/ 0 w 102"/>
                <a:gd name="T1" fmla="*/ 547 h 547"/>
                <a:gd name="T2" fmla="*/ 102 w 102"/>
                <a:gd name="T3" fmla="*/ 442 h 547"/>
                <a:gd name="T4" fmla="*/ 102 w 102"/>
                <a:gd name="T5" fmla="*/ 0 h 547"/>
                <a:gd name="T6" fmla="*/ 0 w 102"/>
                <a:gd name="T7" fmla="*/ 103 h 547"/>
              </a:gdLst>
              <a:ahLst/>
              <a:cxnLst>
                <a:cxn ang="0">
                  <a:pos x="T0" y="T1"/>
                </a:cxn>
                <a:cxn ang="0">
                  <a:pos x="T2" y="T3"/>
                </a:cxn>
                <a:cxn ang="0">
                  <a:pos x="T4" y="T5"/>
                </a:cxn>
                <a:cxn ang="0">
                  <a:pos x="T6" y="T7"/>
                </a:cxn>
              </a:cxnLst>
              <a:rect l="0" t="0" r="r" b="b"/>
              <a:pathLst>
                <a:path w="102" h="547">
                  <a:moveTo>
                    <a:pt x="0" y="547"/>
                  </a:moveTo>
                  <a:lnTo>
                    <a:pt x="102" y="442"/>
                  </a:lnTo>
                  <a:lnTo>
                    <a:pt x="102" y="0"/>
                  </a:lnTo>
                  <a:lnTo>
                    <a:pt x="0" y="103"/>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142582" tIns="142582" rIns="142582" bIns="142582" anchor="ctr" anchorCtr="1"/>
            <a:lstStyle/>
            <a:p>
              <a:endParaRPr lang="en-US"/>
            </a:p>
          </p:txBody>
        </p:sp>
        <p:sp>
          <p:nvSpPr>
            <p:cNvPr id="1065605" name="Line 645"/>
            <p:cNvSpPr>
              <a:spLocks noChangeShapeType="1"/>
            </p:cNvSpPr>
            <p:nvPr/>
          </p:nvSpPr>
          <p:spPr bwMode="auto">
            <a:xfrm flipV="1">
              <a:off x="3729" y="4330"/>
              <a:ext cx="99" cy="99"/>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606" name="Text Box 646"/>
            <p:cNvSpPr txBox="1">
              <a:spLocks noChangeArrowheads="1"/>
            </p:cNvSpPr>
            <p:nvPr/>
          </p:nvSpPr>
          <p:spPr bwMode="auto">
            <a:xfrm>
              <a:off x="2341" y="4320"/>
              <a:ext cx="1414" cy="11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300" i="1">
                  <a:solidFill>
                    <a:srgbClr val="000000"/>
                  </a:solidFill>
                  <a:latin typeface="Comic Sans MS" charset="0"/>
                </a:rPr>
                <a:t>TENA Application B</a:t>
              </a:r>
            </a:p>
          </p:txBody>
        </p:sp>
        <p:sp>
          <p:nvSpPr>
            <p:cNvPr id="1065607" name="Cloud"/>
            <p:cNvSpPr>
              <a:spLocks noChangeAspect="1" noEditPoints="1" noChangeArrowheads="1"/>
            </p:cNvSpPr>
            <p:nvPr/>
          </p:nvSpPr>
          <p:spPr bwMode="auto">
            <a:xfrm>
              <a:off x="2403" y="4448"/>
              <a:ext cx="1274" cy="67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txBody>
            <a:bodyPr wrap="none" lIns="142467" tIns="142467" rIns="142467" bIns="142467" anchor="ctr" anchorCtr="1"/>
            <a:lstStyle/>
            <a:p>
              <a:pPr defTabSz="966702" eaLnBrk="1" hangingPunct="1">
                <a:lnSpc>
                  <a:spcPct val="100000"/>
                </a:lnSpc>
                <a:spcBef>
                  <a:spcPct val="50000"/>
                </a:spcBef>
              </a:pPr>
              <a:r>
                <a:rPr lang="en-US" sz="1700">
                  <a:solidFill>
                    <a:srgbClr val="000000"/>
                  </a:solidFill>
                </a:rPr>
                <a:t>User</a:t>
              </a:r>
              <a:br>
                <a:rPr lang="en-US" sz="1700">
                  <a:solidFill>
                    <a:srgbClr val="000000"/>
                  </a:solidFill>
                </a:rPr>
              </a:br>
              <a:r>
                <a:rPr lang="en-US" sz="1700">
                  <a:solidFill>
                    <a:srgbClr val="000000"/>
                  </a:solidFill>
                </a:rPr>
                <a:t>Application</a:t>
              </a:r>
              <a:br>
                <a:rPr lang="en-US" sz="1700">
                  <a:solidFill>
                    <a:srgbClr val="000000"/>
                  </a:solidFill>
                </a:rPr>
              </a:br>
              <a:r>
                <a:rPr lang="en-US" sz="1700">
                  <a:solidFill>
                    <a:srgbClr val="000000"/>
                  </a:solidFill>
                </a:rPr>
                <a:t>Code</a:t>
              </a:r>
            </a:p>
          </p:txBody>
        </p:sp>
        <p:sp>
          <p:nvSpPr>
            <p:cNvPr id="1065608" name="Oval 648"/>
            <p:cNvSpPr>
              <a:spLocks noChangeArrowheads="1"/>
            </p:cNvSpPr>
            <p:nvPr/>
          </p:nvSpPr>
          <p:spPr bwMode="auto">
            <a:xfrm>
              <a:off x="2552" y="4987"/>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09" name="Rectangle 649"/>
            <p:cNvSpPr>
              <a:spLocks noChangeArrowheads="1"/>
            </p:cNvSpPr>
            <p:nvPr/>
          </p:nvSpPr>
          <p:spPr bwMode="auto">
            <a:xfrm>
              <a:off x="2294" y="4427"/>
              <a:ext cx="1434" cy="1075"/>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rgbClr val="FFFFE9"/>
                  </a:solid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610" name="Oval 650"/>
            <p:cNvSpPr>
              <a:spLocks noChangeArrowheads="1"/>
            </p:cNvSpPr>
            <p:nvPr/>
          </p:nvSpPr>
          <p:spPr bwMode="auto">
            <a:xfrm>
              <a:off x="3000" y="4990"/>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11" name="Oval 651"/>
            <p:cNvSpPr>
              <a:spLocks noChangeArrowheads="1"/>
            </p:cNvSpPr>
            <p:nvPr/>
          </p:nvSpPr>
          <p:spPr bwMode="auto">
            <a:xfrm>
              <a:off x="2364" y="5209"/>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12" name="Oval 652"/>
            <p:cNvSpPr>
              <a:spLocks noChangeArrowheads="1"/>
            </p:cNvSpPr>
            <p:nvPr/>
          </p:nvSpPr>
          <p:spPr bwMode="auto">
            <a:xfrm>
              <a:off x="2776" y="5240"/>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13" name="Oval 653"/>
            <p:cNvSpPr>
              <a:spLocks noChangeArrowheads="1"/>
            </p:cNvSpPr>
            <p:nvPr/>
          </p:nvSpPr>
          <p:spPr bwMode="auto">
            <a:xfrm>
              <a:off x="3188" y="5224"/>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grpSp>
      <p:grpSp>
        <p:nvGrpSpPr>
          <p:cNvPr id="1065614" name="Group 654"/>
          <p:cNvGrpSpPr>
            <a:grpSpLocks/>
          </p:cNvGrpSpPr>
          <p:nvPr/>
        </p:nvGrpSpPr>
        <p:grpSpPr bwMode="auto">
          <a:xfrm>
            <a:off x="2376488" y="3757748"/>
            <a:ext cx="2563812" cy="2755900"/>
            <a:chOff x="186" y="882"/>
            <a:chExt cx="1538" cy="1628"/>
          </a:xfrm>
        </p:grpSpPr>
        <p:grpSp>
          <p:nvGrpSpPr>
            <p:cNvPr id="1065615" name="Group 655"/>
            <p:cNvGrpSpPr>
              <a:grpSpLocks/>
            </p:cNvGrpSpPr>
            <p:nvPr/>
          </p:nvGrpSpPr>
          <p:grpSpPr bwMode="auto">
            <a:xfrm>
              <a:off x="186" y="891"/>
              <a:ext cx="1538" cy="1619"/>
              <a:chOff x="186" y="891"/>
              <a:chExt cx="1538" cy="1619"/>
            </a:xfrm>
          </p:grpSpPr>
          <p:sp>
            <p:nvSpPr>
              <p:cNvPr id="1065616" name="Rectangle 656"/>
              <p:cNvSpPr>
                <a:spLocks noChangeArrowheads="1"/>
              </p:cNvSpPr>
              <p:nvPr/>
            </p:nvSpPr>
            <p:spPr bwMode="auto">
              <a:xfrm>
                <a:off x="186" y="894"/>
                <a:ext cx="1538" cy="1616"/>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594" tIns="127594" rIns="127594" bIns="127594" anchor="ctr" anchorCtr="1"/>
              <a:lstStyle/>
              <a:p>
                <a:endParaRPr lang="en-US"/>
              </a:p>
            </p:txBody>
          </p:sp>
          <p:sp>
            <p:nvSpPr>
              <p:cNvPr id="1065617" name="Rectangle 657" descr="Horizontal brick"/>
              <p:cNvSpPr>
                <a:spLocks noChangeArrowheads="1"/>
              </p:cNvSpPr>
              <p:nvPr/>
            </p:nvSpPr>
            <p:spPr bwMode="auto">
              <a:xfrm>
                <a:off x="188" y="2067"/>
                <a:ext cx="1432" cy="442"/>
              </a:xfrm>
              <a:prstGeom prst="rect">
                <a:avLst/>
              </a:prstGeom>
              <a:pattFill prst="horzBrick">
                <a:fgClr>
                  <a:srgbClr val="CCCCFF"/>
                </a:fgClr>
                <a:bgClr>
                  <a:srgbClr val="FFFFFF"/>
                </a:bgClr>
              </a:patt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CC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490" tIns="127490" rIns="127490" bIns="127490" anchor="ctr" anchorCtr="1">
                <a:flatTx/>
              </a:bodyPr>
              <a:lstStyle/>
              <a:p>
                <a:pPr defTabSz="966702">
                  <a:lnSpc>
                    <a:spcPct val="90000"/>
                  </a:lnSpc>
                  <a:spcBef>
                    <a:spcPct val="50000"/>
                  </a:spcBef>
                </a:pPr>
                <a:r>
                  <a:rPr lang="en-US" sz="1800">
                    <a:solidFill>
                      <a:srgbClr val="000000"/>
                    </a:solidFill>
                  </a:rPr>
                  <a:t>TENA Middleware</a:t>
                </a:r>
              </a:p>
            </p:txBody>
          </p:sp>
          <p:sp>
            <p:nvSpPr>
              <p:cNvPr id="1065618" name="Freeform 658"/>
              <p:cNvSpPr>
                <a:spLocks/>
              </p:cNvSpPr>
              <p:nvPr/>
            </p:nvSpPr>
            <p:spPr bwMode="auto">
              <a:xfrm>
                <a:off x="189" y="892"/>
                <a:ext cx="101" cy="1177"/>
              </a:xfrm>
              <a:custGeom>
                <a:avLst/>
                <a:gdLst>
                  <a:gd name="T0" fmla="*/ 0 w 101"/>
                  <a:gd name="T1" fmla="*/ 1179 h 1179"/>
                  <a:gd name="T2" fmla="*/ 101 w 101"/>
                  <a:gd name="T3" fmla="*/ 1077 h 1179"/>
                  <a:gd name="T4" fmla="*/ 101 w 101"/>
                  <a:gd name="T5" fmla="*/ 0 h 1179"/>
                  <a:gd name="T6" fmla="*/ 0 w 101"/>
                  <a:gd name="T7" fmla="*/ 97 h 1179"/>
                  <a:gd name="T8" fmla="*/ 0 w 101"/>
                  <a:gd name="T9" fmla="*/ 1179 h 1179"/>
                </a:gdLst>
                <a:ahLst/>
                <a:cxnLst>
                  <a:cxn ang="0">
                    <a:pos x="T0" y="T1"/>
                  </a:cxn>
                  <a:cxn ang="0">
                    <a:pos x="T2" y="T3"/>
                  </a:cxn>
                  <a:cxn ang="0">
                    <a:pos x="T4" y="T5"/>
                  </a:cxn>
                  <a:cxn ang="0">
                    <a:pos x="T6" y="T7"/>
                  </a:cxn>
                  <a:cxn ang="0">
                    <a:pos x="T8" y="T9"/>
                  </a:cxn>
                </a:cxnLst>
                <a:rect l="0" t="0" r="r" b="b"/>
                <a:pathLst>
                  <a:path w="101" h="1179">
                    <a:moveTo>
                      <a:pt x="0" y="1179"/>
                    </a:moveTo>
                    <a:lnTo>
                      <a:pt x="101" y="1077"/>
                    </a:lnTo>
                    <a:lnTo>
                      <a:pt x="101" y="0"/>
                    </a:lnTo>
                    <a:lnTo>
                      <a:pt x="0" y="97"/>
                    </a:lnTo>
                    <a:lnTo>
                      <a:pt x="0" y="1179"/>
                    </a:lnTo>
                    <a:close/>
                  </a:path>
                </a:pathLst>
              </a:custGeom>
              <a:solidFill>
                <a:srgbClr val="FFFFCC"/>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127594" tIns="127594" rIns="127594" bIns="127594" anchor="ctr" anchorCtr="1"/>
              <a:lstStyle/>
              <a:p>
                <a:endParaRPr lang="en-US"/>
              </a:p>
            </p:txBody>
          </p:sp>
          <p:sp>
            <p:nvSpPr>
              <p:cNvPr id="1065619" name="Rectangle 659"/>
              <p:cNvSpPr>
                <a:spLocks noChangeArrowheads="1"/>
              </p:cNvSpPr>
              <p:nvPr/>
            </p:nvSpPr>
            <p:spPr bwMode="auto">
              <a:xfrm>
                <a:off x="289" y="891"/>
                <a:ext cx="1434" cy="1075"/>
              </a:xfrm>
              <a:prstGeom prst="rect">
                <a:avLst/>
              </a:prstGeom>
              <a:solidFill>
                <a:srgbClr val="FFFFCC"/>
              </a:solidFill>
              <a:ln w="12700">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594" tIns="127594" rIns="127594" bIns="127594" anchor="ctr" anchorCtr="1"/>
              <a:lstStyle/>
              <a:p>
                <a:endParaRPr lang="en-US"/>
              </a:p>
            </p:txBody>
          </p:sp>
          <p:sp>
            <p:nvSpPr>
              <p:cNvPr id="1065620" name="Rectangle 660"/>
              <p:cNvSpPr>
                <a:spLocks noChangeArrowheads="1"/>
              </p:cNvSpPr>
              <p:nvPr/>
            </p:nvSpPr>
            <p:spPr bwMode="auto">
              <a:xfrm>
                <a:off x="188" y="2067"/>
                <a:ext cx="1434" cy="44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594" tIns="127594" rIns="127594" bIns="127594" anchor="ctr" anchorCtr="1"/>
              <a:lstStyle/>
              <a:p>
                <a:endParaRPr lang="en-US"/>
              </a:p>
            </p:txBody>
          </p:sp>
          <p:sp>
            <p:nvSpPr>
              <p:cNvPr id="1065621" name="Rectangle 661"/>
              <p:cNvSpPr>
                <a:spLocks noChangeArrowheads="1"/>
              </p:cNvSpPr>
              <p:nvPr/>
            </p:nvSpPr>
            <p:spPr bwMode="auto">
              <a:xfrm>
                <a:off x="188" y="989"/>
                <a:ext cx="1434" cy="1075"/>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rgbClr val="FFFFE9"/>
                    </a:solid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594" tIns="127594" rIns="127594" bIns="127594" anchor="ctr" anchorCtr="1"/>
              <a:lstStyle/>
              <a:p>
                <a:endParaRPr lang="en-US"/>
              </a:p>
            </p:txBody>
          </p:sp>
          <p:sp>
            <p:nvSpPr>
              <p:cNvPr id="1065622" name="Freeform 662"/>
              <p:cNvSpPr>
                <a:spLocks/>
              </p:cNvSpPr>
              <p:nvPr/>
            </p:nvSpPr>
            <p:spPr bwMode="auto">
              <a:xfrm>
                <a:off x="1621" y="1963"/>
                <a:ext cx="102" cy="547"/>
              </a:xfrm>
              <a:custGeom>
                <a:avLst/>
                <a:gdLst>
                  <a:gd name="T0" fmla="*/ 0 w 102"/>
                  <a:gd name="T1" fmla="*/ 547 h 547"/>
                  <a:gd name="T2" fmla="*/ 102 w 102"/>
                  <a:gd name="T3" fmla="*/ 442 h 547"/>
                  <a:gd name="T4" fmla="*/ 102 w 102"/>
                  <a:gd name="T5" fmla="*/ 0 h 547"/>
                  <a:gd name="T6" fmla="*/ 0 w 102"/>
                  <a:gd name="T7" fmla="*/ 103 h 547"/>
                </a:gdLst>
                <a:ahLst/>
                <a:cxnLst>
                  <a:cxn ang="0">
                    <a:pos x="T0" y="T1"/>
                  </a:cxn>
                  <a:cxn ang="0">
                    <a:pos x="T2" y="T3"/>
                  </a:cxn>
                  <a:cxn ang="0">
                    <a:pos x="T4" y="T5"/>
                  </a:cxn>
                  <a:cxn ang="0">
                    <a:pos x="T6" y="T7"/>
                  </a:cxn>
                </a:cxnLst>
                <a:rect l="0" t="0" r="r" b="b"/>
                <a:pathLst>
                  <a:path w="102" h="547">
                    <a:moveTo>
                      <a:pt x="0" y="547"/>
                    </a:moveTo>
                    <a:lnTo>
                      <a:pt x="102" y="442"/>
                    </a:lnTo>
                    <a:lnTo>
                      <a:pt x="102" y="0"/>
                    </a:lnTo>
                    <a:lnTo>
                      <a:pt x="0" y="103"/>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127594" tIns="127594" rIns="127594" bIns="127594" anchor="ctr" anchorCtr="1"/>
              <a:lstStyle/>
              <a:p>
                <a:endParaRPr lang="en-US"/>
              </a:p>
            </p:txBody>
          </p:sp>
          <p:sp>
            <p:nvSpPr>
              <p:cNvPr id="1065623" name="Line 663"/>
              <p:cNvSpPr>
                <a:spLocks noChangeShapeType="1"/>
              </p:cNvSpPr>
              <p:nvPr/>
            </p:nvSpPr>
            <p:spPr bwMode="auto">
              <a:xfrm flipV="1">
                <a:off x="1623" y="892"/>
                <a:ext cx="99" cy="99"/>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594" tIns="127594" rIns="127594" bIns="127594" anchor="ctr" anchorCtr="1"/>
              <a:lstStyle/>
              <a:p>
                <a:endParaRPr lang="en-US"/>
              </a:p>
            </p:txBody>
          </p:sp>
        </p:grpSp>
        <p:sp>
          <p:nvSpPr>
            <p:cNvPr id="1065624" name="Text Box 664"/>
            <p:cNvSpPr txBox="1">
              <a:spLocks noChangeArrowheads="1"/>
            </p:cNvSpPr>
            <p:nvPr/>
          </p:nvSpPr>
          <p:spPr bwMode="auto">
            <a:xfrm>
              <a:off x="235" y="882"/>
              <a:ext cx="1414" cy="11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300" i="1">
                  <a:solidFill>
                    <a:srgbClr val="000000"/>
                  </a:solidFill>
                  <a:latin typeface="Comic Sans MS" charset="0"/>
                </a:rPr>
                <a:t>TENA Application A</a:t>
              </a:r>
            </a:p>
          </p:txBody>
        </p:sp>
        <p:sp>
          <p:nvSpPr>
            <p:cNvPr id="1065625" name="Cloud"/>
            <p:cNvSpPr>
              <a:spLocks noChangeAspect="1" noEditPoints="1" noChangeArrowheads="1"/>
            </p:cNvSpPr>
            <p:nvPr/>
          </p:nvSpPr>
          <p:spPr bwMode="auto">
            <a:xfrm>
              <a:off x="261" y="1021"/>
              <a:ext cx="1328" cy="7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txBody>
            <a:bodyPr wrap="none" lIns="127490" tIns="127490" rIns="127490" bIns="127490" anchor="ctr" anchorCtr="1"/>
            <a:lstStyle/>
            <a:p>
              <a:pPr defTabSz="966702" eaLnBrk="1" hangingPunct="1">
                <a:lnSpc>
                  <a:spcPct val="100000"/>
                </a:lnSpc>
                <a:spcBef>
                  <a:spcPct val="50000"/>
                </a:spcBef>
              </a:pPr>
              <a:r>
                <a:rPr lang="en-US" sz="1700">
                  <a:solidFill>
                    <a:srgbClr val="000000"/>
                  </a:solidFill>
                </a:rPr>
                <a:t>User</a:t>
              </a:r>
              <a:br>
                <a:rPr lang="en-US" sz="1700">
                  <a:solidFill>
                    <a:srgbClr val="000000"/>
                  </a:solidFill>
                </a:rPr>
              </a:br>
              <a:r>
                <a:rPr lang="en-US" sz="1700">
                  <a:solidFill>
                    <a:srgbClr val="000000"/>
                  </a:solidFill>
                </a:rPr>
                <a:t>Application</a:t>
              </a:r>
              <a:br>
                <a:rPr lang="en-US" sz="1700">
                  <a:solidFill>
                    <a:srgbClr val="000000"/>
                  </a:solidFill>
                </a:rPr>
              </a:br>
              <a:r>
                <a:rPr lang="en-US" sz="1700">
                  <a:solidFill>
                    <a:srgbClr val="000000"/>
                  </a:solidFill>
                </a:rPr>
                <a:t>Code</a:t>
              </a:r>
            </a:p>
          </p:txBody>
        </p:sp>
        <p:sp>
          <p:nvSpPr>
            <p:cNvPr id="1065626" name="Oval 666"/>
            <p:cNvSpPr>
              <a:spLocks noChangeArrowheads="1"/>
            </p:cNvSpPr>
            <p:nvPr/>
          </p:nvSpPr>
          <p:spPr bwMode="auto">
            <a:xfrm>
              <a:off x="709" y="1645"/>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p>
              <a:pPr defTabSz="966702" eaLnBrk="1" hangingPunct="1">
                <a:lnSpc>
                  <a:spcPct val="90000"/>
                </a:lnSpc>
                <a:spcBef>
                  <a:spcPct val="0"/>
                </a:spcBef>
              </a:pPr>
              <a:r>
                <a:rPr lang="en-US" sz="1500">
                  <a:solidFill>
                    <a:srgbClr val="000000"/>
                  </a:solidFill>
                </a:rPr>
                <a:t>Servant</a:t>
              </a:r>
            </a:p>
          </p:txBody>
        </p:sp>
        <p:sp>
          <p:nvSpPr>
            <p:cNvPr id="1065627" name="Oval 667"/>
            <p:cNvSpPr>
              <a:spLocks noChangeArrowheads="1"/>
            </p:cNvSpPr>
            <p:nvPr/>
          </p:nvSpPr>
          <p:spPr bwMode="auto">
            <a:xfrm>
              <a:off x="1045" y="1824"/>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p>
              <a:pPr defTabSz="966702" eaLnBrk="1" hangingPunct="1">
                <a:lnSpc>
                  <a:spcPct val="90000"/>
                </a:lnSpc>
                <a:spcBef>
                  <a:spcPct val="0"/>
                </a:spcBef>
              </a:pPr>
              <a:r>
                <a:rPr lang="en-US" sz="1500">
                  <a:solidFill>
                    <a:srgbClr val="000000"/>
                  </a:solidFill>
                </a:rPr>
                <a:t>Servant</a:t>
              </a:r>
            </a:p>
          </p:txBody>
        </p:sp>
        <p:sp>
          <p:nvSpPr>
            <p:cNvPr id="1065628" name="Oval 668"/>
            <p:cNvSpPr>
              <a:spLocks noChangeArrowheads="1"/>
            </p:cNvSpPr>
            <p:nvPr/>
          </p:nvSpPr>
          <p:spPr bwMode="auto">
            <a:xfrm>
              <a:off x="333" y="1802"/>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p>
              <a:pPr defTabSz="966702" eaLnBrk="1" hangingPunct="1">
                <a:lnSpc>
                  <a:spcPct val="90000"/>
                </a:lnSpc>
                <a:spcBef>
                  <a:spcPct val="0"/>
                </a:spcBef>
              </a:pPr>
              <a:r>
                <a:rPr lang="en-US" sz="1500">
                  <a:solidFill>
                    <a:srgbClr val="000000"/>
                  </a:solidFill>
                </a:rPr>
                <a:t>Servant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1065614"/>
                                        </p:tgtEl>
                                        <p:attrNameLst>
                                          <p:attrName>style.visibility</p:attrName>
                                        </p:attrNameLst>
                                      </p:cBhvr>
                                      <p:to>
                                        <p:strVal val="visible"/>
                                      </p:to>
                                    </p:set>
                                    <p:anim calcmode="lin" valueType="num">
                                      <p:cBhvr>
                                        <p:cTn id="7" dur="500" fill="hold"/>
                                        <p:tgtEl>
                                          <p:spTgt spid="1065614"/>
                                        </p:tgtEl>
                                        <p:attrNameLst>
                                          <p:attrName>ppt_w</p:attrName>
                                        </p:attrNameLst>
                                      </p:cBhvr>
                                      <p:tavLst>
                                        <p:tav tm="0">
                                          <p:val>
                                            <p:strVal val="2/3*#ppt_w"/>
                                          </p:val>
                                        </p:tav>
                                        <p:tav tm="100000">
                                          <p:val>
                                            <p:strVal val="#ppt_w"/>
                                          </p:val>
                                        </p:tav>
                                      </p:tavLst>
                                    </p:anim>
                                    <p:anim calcmode="lin" valueType="num">
                                      <p:cBhvr>
                                        <p:cTn id="8" dur="500" fill="hold"/>
                                        <p:tgtEl>
                                          <p:spTgt spid="106561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1065598"/>
                                        </p:tgtEl>
                                        <p:attrNameLst>
                                          <p:attrName>style.visibility</p:attrName>
                                        </p:attrNameLst>
                                      </p:cBhvr>
                                      <p:to>
                                        <p:strVal val="visible"/>
                                      </p:to>
                                    </p:set>
                                    <p:anim calcmode="lin" valueType="num">
                                      <p:cBhvr>
                                        <p:cTn id="12" dur="500" fill="hold"/>
                                        <p:tgtEl>
                                          <p:spTgt spid="1065598"/>
                                        </p:tgtEl>
                                        <p:attrNameLst>
                                          <p:attrName>ppt_w</p:attrName>
                                        </p:attrNameLst>
                                      </p:cBhvr>
                                      <p:tavLst>
                                        <p:tav tm="0">
                                          <p:val>
                                            <p:strVal val="2/3*#ppt_w"/>
                                          </p:val>
                                        </p:tav>
                                        <p:tav tm="100000">
                                          <p:val>
                                            <p:strVal val="#ppt_w"/>
                                          </p:val>
                                        </p:tav>
                                      </p:tavLst>
                                    </p:anim>
                                    <p:anim calcmode="lin" valueType="num">
                                      <p:cBhvr>
                                        <p:cTn id="13" dur="500" fill="hold"/>
                                        <p:tgtEl>
                                          <p:spTgt spid="106559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1065581"/>
                                        </p:tgtEl>
                                        <p:attrNameLst>
                                          <p:attrName>style.visibility</p:attrName>
                                        </p:attrNameLst>
                                      </p:cBhvr>
                                      <p:to>
                                        <p:strVal val="visible"/>
                                      </p:to>
                                    </p:set>
                                    <p:anim calcmode="lin" valueType="num">
                                      <p:cBhvr>
                                        <p:cTn id="17" dur="500" fill="hold"/>
                                        <p:tgtEl>
                                          <p:spTgt spid="1065581"/>
                                        </p:tgtEl>
                                        <p:attrNameLst>
                                          <p:attrName>ppt_w</p:attrName>
                                        </p:attrNameLst>
                                      </p:cBhvr>
                                      <p:tavLst>
                                        <p:tav tm="0">
                                          <p:val>
                                            <p:strVal val="2/3*#ppt_w"/>
                                          </p:val>
                                        </p:tav>
                                        <p:tav tm="100000">
                                          <p:val>
                                            <p:strVal val="#ppt_w"/>
                                          </p:val>
                                        </p:tav>
                                      </p:tavLst>
                                    </p:anim>
                                    <p:anim calcmode="lin" valueType="num">
                                      <p:cBhvr>
                                        <p:cTn id="18" dur="500" fill="hold"/>
                                        <p:tgtEl>
                                          <p:spTgt spid="106558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2"/>
          <p:cNvSpPr>
            <a:spLocks noGrp="1" noChangeArrowheads="1"/>
          </p:cNvSpPr>
          <p:nvPr>
            <p:ph type="title"/>
          </p:nvPr>
        </p:nvSpPr>
        <p:spPr/>
        <p:txBody>
          <a:bodyPr/>
          <a:lstStyle/>
          <a:p>
            <a:r>
              <a:rPr lang="en-US"/>
              <a:t>Clients and Proxies,</a:t>
            </a:r>
            <a:br>
              <a:rPr lang="en-US"/>
            </a:br>
            <a:r>
              <a:rPr lang="en-US"/>
              <a:t>Servers and Servants</a:t>
            </a:r>
          </a:p>
        </p:txBody>
      </p:sp>
      <p:sp>
        <p:nvSpPr>
          <p:cNvPr id="1429507" name="Rectangle 3"/>
          <p:cNvSpPr>
            <a:spLocks noGrp="1" noChangeArrowheads="1"/>
          </p:cNvSpPr>
          <p:nvPr>
            <p:ph idx="1"/>
          </p:nvPr>
        </p:nvSpPr>
        <p:spPr>
          <a:xfrm>
            <a:off x="2501901" y="1477965"/>
            <a:ext cx="8632823" cy="1195387"/>
          </a:xfrm>
        </p:spPr>
        <p:txBody>
          <a:bodyPr/>
          <a:lstStyle/>
          <a:p>
            <a:pPr>
              <a:spcBef>
                <a:spcPct val="0"/>
              </a:spcBef>
            </a:pPr>
            <a:r>
              <a:rPr lang="en-US"/>
              <a:t>A proxy is a read-only stand-in for a servant</a:t>
            </a:r>
          </a:p>
          <a:p>
            <a:pPr>
              <a:spcBef>
                <a:spcPct val="0"/>
              </a:spcBef>
            </a:pPr>
            <a:r>
              <a:rPr lang="en-US" dirty="0"/>
              <a:t>Proxies are obtained as a result of subscription</a:t>
            </a:r>
          </a:p>
        </p:txBody>
      </p:sp>
      <p:sp>
        <p:nvSpPr>
          <p:cNvPr id="1429508" name="Rectangle 4"/>
          <p:cNvSpPr>
            <a:spLocks noChangeArrowheads="1"/>
          </p:cNvSpPr>
          <p:nvPr/>
        </p:nvSpPr>
        <p:spPr bwMode="auto">
          <a:xfrm>
            <a:off x="2501902" y="2657475"/>
            <a:ext cx="3821113" cy="3803650"/>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09" name="Text Box 5"/>
          <p:cNvSpPr txBox="1">
            <a:spLocks noChangeArrowheads="1"/>
          </p:cNvSpPr>
          <p:nvPr/>
        </p:nvSpPr>
        <p:spPr bwMode="auto">
          <a:xfrm>
            <a:off x="2978177" y="2719391"/>
            <a:ext cx="2605037"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Proxy Object on Client</a:t>
            </a:r>
          </a:p>
        </p:txBody>
      </p:sp>
      <p:sp>
        <p:nvSpPr>
          <p:cNvPr id="1429510" name="AutoShape 6"/>
          <p:cNvSpPr>
            <a:spLocks noChangeArrowheads="1"/>
          </p:cNvSpPr>
          <p:nvPr/>
        </p:nvSpPr>
        <p:spPr bwMode="auto">
          <a:xfrm>
            <a:off x="4232275" y="3054350"/>
            <a:ext cx="19113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lIns="0" tIns="53960" rIns="0" bIns="53960" anchor="ctr"/>
          <a:lstStyle/>
          <a:p>
            <a:pPr defTabSz="966702" eaLnBrk="1" hangingPunct="1">
              <a:lnSpc>
                <a:spcPct val="100000"/>
              </a:lnSpc>
              <a:spcBef>
                <a:spcPct val="50000"/>
              </a:spcBef>
            </a:pPr>
            <a:r>
              <a:rPr lang="en-US" sz="1300" b="0">
                <a:solidFill>
                  <a:srgbClr val="000000"/>
                </a:solidFill>
              </a:rPr>
              <a:t>Proxy for Tank 27</a:t>
            </a:r>
          </a:p>
        </p:txBody>
      </p:sp>
      <p:sp>
        <p:nvSpPr>
          <p:cNvPr id="1429511" name="AutoShape 7"/>
          <p:cNvSpPr>
            <a:spLocks noChangeArrowheads="1"/>
          </p:cNvSpPr>
          <p:nvPr/>
        </p:nvSpPr>
        <p:spPr bwMode="auto">
          <a:xfrm>
            <a:off x="4232275" y="3505200"/>
            <a:ext cx="1911350" cy="277495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lIns="0" tIns="53960" rIns="0" bIns="53960"/>
          <a:lstStyle/>
          <a:p>
            <a:pPr algn="l" defTabSz="966702" eaLnBrk="1" hangingPunct="1">
              <a:lnSpc>
                <a:spcPct val="90000"/>
              </a:lnSpc>
              <a:spcBef>
                <a:spcPct val="50000"/>
              </a:spcBef>
            </a:pPr>
            <a:r>
              <a:rPr lang="en-US" sz="1300" b="0">
                <a:solidFill>
                  <a:srgbClr val="000000"/>
                </a:solidFill>
              </a:rPr>
              <a:t>       </a:t>
            </a: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p:txBody>
      </p:sp>
      <p:sp>
        <p:nvSpPr>
          <p:cNvPr id="1429512" name="Rectangle 8"/>
          <p:cNvSpPr>
            <a:spLocks noChangeArrowheads="1"/>
          </p:cNvSpPr>
          <p:nvPr/>
        </p:nvSpPr>
        <p:spPr bwMode="auto">
          <a:xfrm>
            <a:off x="7031038" y="2662239"/>
            <a:ext cx="3829050" cy="38052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13" name="Text Box 9"/>
          <p:cNvSpPr txBox="1">
            <a:spLocks noChangeArrowheads="1"/>
          </p:cNvSpPr>
          <p:nvPr/>
        </p:nvSpPr>
        <p:spPr bwMode="auto">
          <a:xfrm>
            <a:off x="7192796" y="2720978"/>
            <a:ext cx="2914987"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Servant Object on Server</a:t>
            </a:r>
          </a:p>
        </p:txBody>
      </p:sp>
      <p:sp>
        <p:nvSpPr>
          <p:cNvPr id="1429514" name="AutoShape 10"/>
          <p:cNvSpPr>
            <a:spLocks noChangeArrowheads="1"/>
          </p:cNvSpPr>
          <p:nvPr/>
        </p:nvSpPr>
        <p:spPr bwMode="auto">
          <a:xfrm>
            <a:off x="7646988" y="3054350"/>
            <a:ext cx="2062162"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300" b="0">
                <a:solidFill>
                  <a:srgbClr val="000000"/>
                </a:solidFill>
              </a:rPr>
              <a:t>Tank 27</a:t>
            </a:r>
          </a:p>
        </p:txBody>
      </p:sp>
      <p:sp>
        <p:nvSpPr>
          <p:cNvPr id="1429515" name="AutoShape 11"/>
          <p:cNvSpPr>
            <a:spLocks noChangeArrowheads="1"/>
          </p:cNvSpPr>
          <p:nvPr/>
        </p:nvSpPr>
        <p:spPr bwMode="auto">
          <a:xfrm>
            <a:off x="7646988" y="3505201"/>
            <a:ext cx="2062162"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26" tIns="48286" rIns="96573" bIns="48286"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429516" name="Text Box 12"/>
          <p:cNvSpPr txBox="1">
            <a:spLocks noChangeArrowheads="1"/>
          </p:cNvSpPr>
          <p:nvPr/>
        </p:nvSpPr>
        <p:spPr bwMode="auto">
          <a:xfrm>
            <a:off x="3215266" y="2311402"/>
            <a:ext cx="2053068"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Client Application</a:t>
            </a:r>
          </a:p>
        </p:txBody>
      </p:sp>
      <p:sp>
        <p:nvSpPr>
          <p:cNvPr id="1429517" name="Text Box 13"/>
          <p:cNvSpPr txBox="1">
            <a:spLocks noChangeArrowheads="1"/>
          </p:cNvSpPr>
          <p:nvPr/>
        </p:nvSpPr>
        <p:spPr bwMode="auto">
          <a:xfrm>
            <a:off x="7702858" y="2311402"/>
            <a:ext cx="2147272"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Server Application</a:t>
            </a:r>
          </a:p>
        </p:txBody>
      </p:sp>
      <p:sp>
        <p:nvSpPr>
          <p:cNvPr id="1429518" name="Line 14"/>
          <p:cNvSpPr>
            <a:spLocks noChangeShapeType="1"/>
          </p:cNvSpPr>
          <p:nvPr/>
        </p:nvSpPr>
        <p:spPr bwMode="auto">
          <a:xfrm>
            <a:off x="2341565" y="7239001"/>
            <a:ext cx="7502525" cy="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19" name="Rectangle 15"/>
          <p:cNvSpPr>
            <a:spLocks noChangeArrowheads="1"/>
          </p:cNvSpPr>
          <p:nvPr/>
        </p:nvSpPr>
        <p:spPr bwMode="auto">
          <a:xfrm>
            <a:off x="2501902" y="6461125"/>
            <a:ext cx="3819525" cy="325438"/>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900" b="0">
                <a:solidFill>
                  <a:srgbClr val="000000"/>
                </a:solidFill>
              </a:rPr>
              <a:t>TENA Middleware</a:t>
            </a:r>
          </a:p>
        </p:txBody>
      </p:sp>
      <p:sp>
        <p:nvSpPr>
          <p:cNvPr id="1429520" name="Rectangle 16"/>
          <p:cNvSpPr>
            <a:spLocks noChangeArrowheads="1"/>
          </p:cNvSpPr>
          <p:nvPr/>
        </p:nvSpPr>
        <p:spPr bwMode="auto">
          <a:xfrm>
            <a:off x="7031038" y="6456365"/>
            <a:ext cx="3829050" cy="3254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900" b="0">
                <a:solidFill>
                  <a:srgbClr val="000000"/>
                </a:solidFill>
              </a:rPr>
              <a:t>TENA Middleware</a:t>
            </a:r>
          </a:p>
        </p:txBody>
      </p:sp>
      <p:sp>
        <p:nvSpPr>
          <p:cNvPr id="1429521" name="Line 17"/>
          <p:cNvSpPr>
            <a:spLocks noChangeShapeType="1"/>
          </p:cNvSpPr>
          <p:nvPr/>
        </p:nvSpPr>
        <p:spPr bwMode="auto">
          <a:xfrm>
            <a:off x="8620125" y="680085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22" name="Text Box 18"/>
          <p:cNvSpPr txBox="1">
            <a:spLocks noChangeArrowheads="1"/>
          </p:cNvSpPr>
          <p:nvPr/>
        </p:nvSpPr>
        <p:spPr bwMode="auto">
          <a:xfrm>
            <a:off x="3249824" y="6875465"/>
            <a:ext cx="1163219"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a:solidFill>
                  <a:srgbClr val="000000"/>
                </a:solidFill>
                <a:latin typeface="Arial" charset="0"/>
              </a:rPr>
              <a:t>Network</a:t>
            </a:r>
          </a:p>
        </p:txBody>
      </p:sp>
      <p:sp>
        <p:nvSpPr>
          <p:cNvPr id="1429523" name="Line 19"/>
          <p:cNvSpPr>
            <a:spLocks noChangeShapeType="1"/>
          </p:cNvSpPr>
          <p:nvPr/>
        </p:nvSpPr>
        <p:spPr bwMode="auto">
          <a:xfrm>
            <a:off x="4854575" y="678180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24" name="AutoShape 20"/>
          <p:cNvSpPr>
            <a:spLocks noChangeArrowheads="1"/>
          </p:cNvSpPr>
          <p:nvPr/>
        </p:nvSpPr>
        <p:spPr bwMode="auto">
          <a:xfrm>
            <a:off x="2603500" y="3178175"/>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429528" name="AutoShape 24"/>
          <p:cNvSpPr>
            <a:spLocks noChangeArrowheads="1"/>
          </p:cNvSpPr>
          <p:nvPr/>
        </p:nvSpPr>
        <p:spPr bwMode="auto">
          <a:xfrm>
            <a:off x="7885115" y="5695953"/>
            <a:ext cx="1563687" cy="442913"/>
          </a:xfrm>
          <a:prstGeom prst="hexagon">
            <a:avLst>
              <a:gd name="adj" fmla="val 42905"/>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200" b="0">
                <a:solidFill>
                  <a:srgbClr val="000000"/>
                </a:solidFill>
              </a:rPr>
              <a:t>Local Methods</a:t>
            </a:r>
            <a:br>
              <a:rPr lang="en-US" sz="1200" b="0">
                <a:solidFill>
                  <a:srgbClr val="000000"/>
                </a:solidFill>
              </a:rPr>
            </a:br>
            <a:r>
              <a:rPr lang="en-US" sz="1200" b="0">
                <a:solidFill>
                  <a:srgbClr val="000000"/>
                </a:solidFill>
              </a:rPr>
              <a:t>Implementation</a:t>
            </a:r>
          </a:p>
        </p:txBody>
      </p:sp>
      <p:grpSp>
        <p:nvGrpSpPr>
          <p:cNvPr id="1429529" name="Group 25"/>
          <p:cNvGrpSpPr>
            <a:grpSpLocks/>
          </p:cNvGrpSpPr>
          <p:nvPr/>
        </p:nvGrpSpPr>
        <p:grpSpPr bwMode="auto">
          <a:xfrm>
            <a:off x="4006850" y="3660776"/>
            <a:ext cx="1944688" cy="319088"/>
            <a:chOff x="3638" y="2286"/>
            <a:chExt cx="1225" cy="201"/>
          </a:xfrm>
        </p:grpSpPr>
        <p:sp>
          <p:nvSpPr>
            <p:cNvPr id="1429530" name="Rectangle 26"/>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dirty="0">
                  <a:solidFill>
                    <a:srgbClr val="000000"/>
                  </a:solidFill>
                </a:rPr>
                <a:t>Remote Interface</a:t>
              </a:r>
            </a:p>
          </p:txBody>
        </p:sp>
        <p:sp>
          <p:nvSpPr>
            <p:cNvPr id="1429531" name="AutoShape 27"/>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32" name="AutoShape 28"/>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grpSp>
        <p:nvGrpSpPr>
          <p:cNvPr id="1429562" name="Group 58"/>
          <p:cNvGrpSpPr>
            <a:grpSpLocks/>
          </p:cNvGrpSpPr>
          <p:nvPr/>
        </p:nvGrpSpPr>
        <p:grpSpPr bwMode="auto">
          <a:xfrm>
            <a:off x="4191002" y="4673600"/>
            <a:ext cx="1763713" cy="615950"/>
            <a:chOff x="1568" y="2944"/>
            <a:chExt cx="1111" cy="388"/>
          </a:xfrm>
        </p:grpSpPr>
        <p:sp>
          <p:nvSpPr>
            <p:cNvPr id="1429534" name="AutoShape 30"/>
            <p:cNvSpPr>
              <a:spLocks noChangeArrowheads="1"/>
            </p:cNvSpPr>
            <p:nvPr/>
          </p:nvSpPr>
          <p:spPr bwMode="auto">
            <a:xfrm>
              <a:off x="1694" y="2944"/>
              <a:ext cx="985" cy="3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defTabSz="966702" eaLnBrk="1" hangingPunct="1">
                <a:lnSpc>
                  <a:spcPct val="100000"/>
                </a:lnSpc>
                <a:spcBef>
                  <a:spcPct val="50000"/>
                </a:spcBef>
              </a:pPr>
              <a:r>
                <a:rPr lang="en-US" sz="1500">
                  <a:solidFill>
                    <a:srgbClr val="000000"/>
                  </a:solidFill>
                </a:rPr>
                <a:t>Publication</a:t>
              </a:r>
              <a:br>
                <a:rPr lang="en-US" sz="1500">
                  <a:solidFill>
                    <a:srgbClr val="000000"/>
                  </a:solidFill>
                </a:rPr>
              </a:br>
              <a:r>
                <a:rPr lang="en-US" sz="1500">
                  <a:solidFill>
                    <a:srgbClr val="000000"/>
                  </a:solidFill>
                </a:rPr>
                <a:t>State Cache</a:t>
              </a:r>
            </a:p>
            <a:p>
              <a:pPr defTabSz="966702" eaLnBrk="1" hangingPunct="1">
                <a:lnSpc>
                  <a:spcPct val="100000"/>
                </a:lnSpc>
                <a:spcBef>
                  <a:spcPct val="50000"/>
                </a:spcBef>
              </a:pPr>
              <a:r>
                <a:rPr lang="en-US" sz="1400">
                  <a:solidFill>
                    <a:srgbClr val="000000"/>
                  </a:solidFill>
                </a:rPr>
                <a:t>  </a:t>
              </a:r>
            </a:p>
          </p:txBody>
        </p:sp>
        <p:sp>
          <p:nvSpPr>
            <p:cNvPr id="1429535" name="AutoShape 31"/>
            <p:cNvSpPr>
              <a:spLocks noChangeArrowheads="1"/>
            </p:cNvSpPr>
            <p:nvPr/>
          </p:nvSpPr>
          <p:spPr bwMode="auto">
            <a:xfrm>
              <a:off x="1568" y="297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36" name="AutoShape 32"/>
            <p:cNvSpPr>
              <a:spLocks noChangeArrowheads="1"/>
            </p:cNvSpPr>
            <p:nvPr/>
          </p:nvSpPr>
          <p:spPr bwMode="auto">
            <a:xfrm>
              <a:off x="1568" y="309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grpSp>
        <p:nvGrpSpPr>
          <p:cNvPr id="1429540" name="Group 36"/>
          <p:cNvGrpSpPr>
            <a:grpSpLocks/>
          </p:cNvGrpSpPr>
          <p:nvPr/>
        </p:nvGrpSpPr>
        <p:grpSpPr bwMode="auto">
          <a:xfrm>
            <a:off x="7696200" y="4673600"/>
            <a:ext cx="1900238" cy="615950"/>
            <a:chOff x="3776" y="2874"/>
            <a:chExt cx="1197" cy="388"/>
          </a:xfrm>
        </p:grpSpPr>
        <p:sp>
          <p:nvSpPr>
            <p:cNvPr id="1429541" name="AutoShape 37"/>
            <p:cNvSpPr>
              <a:spLocks noChangeArrowheads="1"/>
            </p:cNvSpPr>
            <p:nvPr/>
          </p:nvSpPr>
          <p:spPr bwMode="auto">
            <a:xfrm>
              <a:off x="3902" y="2874"/>
              <a:ext cx="985" cy="3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defTabSz="966702" eaLnBrk="1" hangingPunct="1">
                <a:lnSpc>
                  <a:spcPct val="100000"/>
                </a:lnSpc>
                <a:spcBef>
                  <a:spcPct val="50000"/>
                </a:spcBef>
              </a:pPr>
              <a:r>
                <a:rPr lang="en-US" sz="1500">
                  <a:solidFill>
                    <a:srgbClr val="000000"/>
                  </a:solidFill>
                </a:rPr>
                <a:t>Publication</a:t>
              </a:r>
              <a:br>
                <a:rPr lang="en-US" sz="1500">
                  <a:solidFill>
                    <a:srgbClr val="000000"/>
                  </a:solidFill>
                </a:rPr>
              </a:br>
              <a:r>
                <a:rPr lang="en-US" sz="1500">
                  <a:solidFill>
                    <a:srgbClr val="000000"/>
                  </a:solidFill>
                </a:rPr>
                <a:t>State</a:t>
              </a:r>
            </a:p>
            <a:p>
              <a:pPr defTabSz="966702" eaLnBrk="1" hangingPunct="1">
                <a:lnSpc>
                  <a:spcPct val="100000"/>
                </a:lnSpc>
                <a:spcBef>
                  <a:spcPct val="50000"/>
                </a:spcBef>
              </a:pPr>
              <a:r>
                <a:rPr lang="en-US" sz="1400">
                  <a:solidFill>
                    <a:srgbClr val="000000"/>
                  </a:solidFill>
                </a:rPr>
                <a:t>  </a:t>
              </a:r>
            </a:p>
          </p:txBody>
        </p:sp>
        <p:sp>
          <p:nvSpPr>
            <p:cNvPr id="1429542" name="AutoShape 38"/>
            <p:cNvSpPr>
              <a:spLocks noChangeArrowheads="1"/>
            </p:cNvSpPr>
            <p:nvPr/>
          </p:nvSpPr>
          <p:spPr bwMode="auto">
            <a:xfrm>
              <a:off x="3776" y="290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43" name="AutoShape 39"/>
            <p:cNvSpPr>
              <a:spLocks noChangeArrowheads="1"/>
            </p:cNvSpPr>
            <p:nvPr/>
          </p:nvSpPr>
          <p:spPr bwMode="auto">
            <a:xfrm>
              <a:off x="3776" y="302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44" name="AutoShape 40"/>
            <p:cNvSpPr>
              <a:spLocks noChangeArrowheads="1"/>
            </p:cNvSpPr>
            <p:nvPr/>
          </p:nvSpPr>
          <p:spPr bwMode="auto">
            <a:xfrm>
              <a:off x="4779" y="290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45" name="AutoShape 41"/>
            <p:cNvSpPr>
              <a:spLocks noChangeArrowheads="1"/>
            </p:cNvSpPr>
            <p:nvPr/>
          </p:nvSpPr>
          <p:spPr bwMode="auto">
            <a:xfrm>
              <a:off x="4779" y="302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
        <p:nvSpPr>
          <p:cNvPr id="1429546" name="AutoShape 42"/>
          <p:cNvSpPr>
            <a:spLocks noChangeArrowheads="1"/>
          </p:cNvSpPr>
          <p:nvPr/>
        </p:nvSpPr>
        <p:spPr bwMode="auto">
          <a:xfrm>
            <a:off x="9864725" y="3067050"/>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grpSp>
        <p:nvGrpSpPr>
          <p:cNvPr id="1429551" name="Group 47"/>
          <p:cNvGrpSpPr>
            <a:grpSpLocks/>
          </p:cNvGrpSpPr>
          <p:nvPr/>
        </p:nvGrpSpPr>
        <p:grpSpPr bwMode="auto">
          <a:xfrm>
            <a:off x="7518400" y="5376865"/>
            <a:ext cx="1944688" cy="319087"/>
            <a:chOff x="3638" y="2286"/>
            <a:chExt cx="1225" cy="201"/>
          </a:xfrm>
        </p:grpSpPr>
        <p:sp>
          <p:nvSpPr>
            <p:cNvPr id="1429552" name="Rectangle 48"/>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70000"/>
                </a:lnSpc>
                <a:spcBef>
                  <a:spcPct val="50000"/>
                </a:spcBef>
              </a:pPr>
              <a:r>
                <a:rPr lang="en-US" sz="1300" b="0">
                  <a:solidFill>
                    <a:srgbClr val="000000"/>
                  </a:solidFill>
                </a:rPr>
                <a:t>Local Methods</a:t>
              </a:r>
              <a:br>
                <a:rPr lang="en-US" sz="1300" b="0">
                  <a:solidFill>
                    <a:srgbClr val="000000"/>
                  </a:solidFill>
                </a:rPr>
              </a:br>
              <a:r>
                <a:rPr lang="en-US" sz="1300" b="0">
                  <a:solidFill>
                    <a:srgbClr val="000000"/>
                  </a:solidFill>
                </a:rPr>
                <a:t> Interface</a:t>
              </a:r>
            </a:p>
          </p:txBody>
        </p:sp>
        <p:sp>
          <p:nvSpPr>
            <p:cNvPr id="1429553" name="AutoShape 49"/>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54" name="AutoShape 50"/>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
        <p:nvSpPr>
          <p:cNvPr id="1429556" name="AutoShape 52"/>
          <p:cNvSpPr>
            <a:spLocks noChangeArrowheads="1"/>
          </p:cNvSpPr>
          <p:nvPr/>
        </p:nvSpPr>
        <p:spPr bwMode="auto">
          <a:xfrm>
            <a:off x="4362450" y="5695953"/>
            <a:ext cx="1563688" cy="442913"/>
          </a:xfrm>
          <a:prstGeom prst="hexagon">
            <a:avLst>
              <a:gd name="adj" fmla="val 42905"/>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200" b="0">
                <a:solidFill>
                  <a:srgbClr val="000000"/>
                </a:solidFill>
              </a:rPr>
              <a:t>Local Methods</a:t>
            </a:r>
            <a:br>
              <a:rPr lang="en-US" sz="1200" b="0">
                <a:solidFill>
                  <a:srgbClr val="000000"/>
                </a:solidFill>
              </a:rPr>
            </a:br>
            <a:r>
              <a:rPr lang="en-US" sz="1200" b="0">
                <a:solidFill>
                  <a:srgbClr val="000000"/>
                </a:solidFill>
              </a:rPr>
              <a:t>Implementation</a:t>
            </a:r>
          </a:p>
        </p:txBody>
      </p:sp>
      <p:grpSp>
        <p:nvGrpSpPr>
          <p:cNvPr id="1429557" name="Group 53"/>
          <p:cNvGrpSpPr>
            <a:grpSpLocks/>
          </p:cNvGrpSpPr>
          <p:nvPr/>
        </p:nvGrpSpPr>
        <p:grpSpPr bwMode="auto">
          <a:xfrm>
            <a:off x="3995740" y="5376865"/>
            <a:ext cx="1944687" cy="319087"/>
            <a:chOff x="3638" y="2286"/>
            <a:chExt cx="1225" cy="201"/>
          </a:xfrm>
        </p:grpSpPr>
        <p:sp>
          <p:nvSpPr>
            <p:cNvPr id="1429558" name="Rectangle 54"/>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70000"/>
                </a:lnSpc>
                <a:spcBef>
                  <a:spcPct val="50000"/>
                </a:spcBef>
              </a:pPr>
              <a:r>
                <a:rPr lang="en-US" sz="1300" b="0">
                  <a:solidFill>
                    <a:srgbClr val="000000"/>
                  </a:solidFill>
                </a:rPr>
                <a:t>Local Methods</a:t>
              </a:r>
              <a:br>
                <a:rPr lang="en-US" sz="1300" b="0">
                  <a:solidFill>
                    <a:srgbClr val="000000"/>
                  </a:solidFill>
                </a:rPr>
              </a:br>
              <a:r>
                <a:rPr lang="en-US" sz="1300" b="0">
                  <a:solidFill>
                    <a:srgbClr val="000000"/>
                  </a:solidFill>
                </a:rPr>
                <a:t> Interface</a:t>
              </a:r>
            </a:p>
          </p:txBody>
        </p:sp>
        <p:sp>
          <p:nvSpPr>
            <p:cNvPr id="1429559" name="AutoShape 55"/>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60" name="AutoShape 56"/>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
        <p:nvSpPr>
          <p:cNvPr id="1429561" name="AutoShape 57"/>
          <p:cNvSpPr>
            <a:spLocks noChangeArrowheads="1"/>
          </p:cNvSpPr>
          <p:nvPr/>
        </p:nvSpPr>
        <p:spPr bwMode="auto">
          <a:xfrm>
            <a:off x="7858126" y="3944940"/>
            <a:ext cx="1563688" cy="547687"/>
          </a:xfrm>
          <a:prstGeom prst="hexagon">
            <a:avLst>
              <a:gd name="adj" fmla="val 34697"/>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80000"/>
              </a:lnSpc>
              <a:spcBef>
                <a:spcPct val="50000"/>
              </a:spcBef>
            </a:pPr>
            <a:r>
              <a:rPr lang="en-US" sz="1200" b="0">
                <a:solidFill>
                  <a:srgbClr val="000000"/>
                </a:solidFill>
              </a:rPr>
              <a:t>Remote</a:t>
            </a:r>
            <a:br>
              <a:rPr lang="en-US" sz="1200" b="0">
                <a:solidFill>
                  <a:srgbClr val="000000"/>
                </a:solidFill>
              </a:rPr>
            </a:br>
            <a:r>
              <a:rPr lang="en-US" sz="1200" b="0">
                <a:solidFill>
                  <a:srgbClr val="000000"/>
                </a:solidFill>
              </a:rPr>
              <a:t>Interface</a:t>
            </a:r>
            <a:br>
              <a:rPr lang="en-US" sz="1200" b="0">
                <a:solidFill>
                  <a:srgbClr val="000000"/>
                </a:solidFill>
              </a:rPr>
            </a:br>
            <a:r>
              <a:rPr lang="en-US" sz="1200" b="0">
                <a:solidFill>
                  <a:srgbClr val="000000"/>
                </a:solidFill>
              </a:rPr>
              <a:t>Implementation</a:t>
            </a:r>
          </a:p>
        </p:txBody>
      </p:sp>
      <p:grpSp>
        <p:nvGrpSpPr>
          <p:cNvPr id="1429547" name="Group 43"/>
          <p:cNvGrpSpPr>
            <a:grpSpLocks/>
          </p:cNvGrpSpPr>
          <p:nvPr/>
        </p:nvGrpSpPr>
        <p:grpSpPr bwMode="auto">
          <a:xfrm>
            <a:off x="7477125" y="3629026"/>
            <a:ext cx="1944688" cy="319088"/>
            <a:chOff x="3638" y="2286"/>
            <a:chExt cx="1225" cy="201"/>
          </a:xfrm>
        </p:grpSpPr>
        <p:sp>
          <p:nvSpPr>
            <p:cNvPr id="1429548" name="Rectangle 44"/>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Remote Interface</a:t>
              </a:r>
            </a:p>
          </p:txBody>
        </p:sp>
        <p:sp>
          <p:nvSpPr>
            <p:cNvPr id="1429549" name="AutoShape 45"/>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50" name="AutoShape 46"/>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p:txBody>
          <a:bodyPr/>
          <a:lstStyle/>
          <a:p>
            <a:r>
              <a:rPr lang="en-US"/>
              <a:t>TENA Objects</a:t>
            </a:r>
            <a:br>
              <a:rPr lang="en-US"/>
            </a:br>
            <a:r>
              <a:rPr lang="en-US"/>
              <a:t>are Compiled In</a:t>
            </a:r>
          </a:p>
        </p:txBody>
      </p:sp>
      <p:sp>
        <p:nvSpPr>
          <p:cNvPr id="776195" name="Rectangle 3"/>
          <p:cNvSpPr>
            <a:spLocks noGrp="1" noChangeArrowheads="1"/>
          </p:cNvSpPr>
          <p:nvPr>
            <p:ph idx="1"/>
          </p:nvPr>
        </p:nvSpPr>
        <p:spPr/>
        <p:txBody>
          <a:bodyPr/>
          <a:lstStyle/>
          <a:p>
            <a:r>
              <a:rPr lang="en-US" dirty="0"/>
              <a:t>Why use compiled-in object definitions?</a:t>
            </a:r>
          </a:p>
          <a:p>
            <a:pPr lvl="1"/>
            <a:r>
              <a:rPr lang="en-US" b="1" dirty="0">
                <a:solidFill>
                  <a:srgbClr val="FA0000"/>
                </a:solidFill>
              </a:rPr>
              <a:t>Strong type-checking</a:t>
            </a:r>
          </a:p>
          <a:p>
            <a:pPr lvl="2"/>
            <a:r>
              <a:rPr lang="en-US" dirty="0"/>
              <a:t>Don</a:t>
            </a:r>
            <a:r>
              <a:rPr lang="ja-JP" altLang="en-US" dirty="0">
                <a:latin typeface="Arial"/>
              </a:rPr>
              <a:t>’</a:t>
            </a:r>
            <a:r>
              <a:rPr lang="en-US" dirty="0"/>
              <a:t>t wait until runtime to find errors that a compiler could detect</a:t>
            </a:r>
          </a:p>
          <a:p>
            <a:pPr lvl="1"/>
            <a:r>
              <a:rPr lang="en-US" b="1" dirty="0">
                <a:solidFill>
                  <a:srgbClr val="FA0000"/>
                </a:solidFill>
              </a:rPr>
              <a:t>Performance</a:t>
            </a:r>
          </a:p>
          <a:p>
            <a:pPr lvl="2"/>
            <a:r>
              <a:rPr lang="en-US" dirty="0"/>
              <a:t>Interpretation of methods/attributes can have significant performance impact</a:t>
            </a:r>
          </a:p>
          <a:p>
            <a:pPr lvl="1"/>
            <a:r>
              <a:rPr lang="en-US" dirty="0"/>
              <a:t>Ability to easily handle complex object relationships</a:t>
            </a:r>
          </a:p>
          <a:p>
            <a:pPr lvl="1"/>
            <a:r>
              <a:rPr lang="en-US" dirty="0"/>
              <a:t>Conforms to current best software engineering practices</a:t>
            </a:r>
          </a:p>
          <a:p>
            <a:r>
              <a:rPr lang="en-US" dirty="0"/>
              <a:t>How do you support compiled-in object definitions?</a:t>
            </a:r>
          </a:p>
          <a:p>
            <a:pPr lvl="1"/>
            <a:r>
              <a:rPr lang="en-US" dirty="0"/>
              <a:t>Use a language like the Interface Definition Language to define object interface and object state structure</a:t>
            </a:r>
          </a:p>
          <a:p>
            <a:pPr lvl="1"/>
            <a:r>
              <a:rPr lang="en-US" dirty="0"/>
              <a:t>Use </a:t>
            </a:r>
            <a:r>
              <a:rPr lang="en-US" b="1" dirty="0">
                <a:solidFill>
                  <a:srgbClr val="FA0000"/>
                </a:solidFill>
              </a:rPr>
              <a:t>code generation</a:t>
            </a:r>
            <a:r>
              <a:rPr lang="en-US" dirty="0"/>
              <a:t> to implement the required functionality</a:t>
            </a:r>
          </a:p>
          <a:p>
            <a:r>
              <a:rPr lang="en-US" dirty="0"/>
              <a:t>Thus the concept of the </a:t>
            </a:r>
            <a:r>
              <a:rPr lang="en-US" dirty="0">
                <a:solidFill>
                  <a:srgbClr val="FF0000"/>
                </a:solidFill>
              </a:rPr>
              <a:t>TENA Definition Language (TDL) </a:t>
            </a:r>
            <a:r>
              <a:rPr lang="en-US" dirty="0"/>
              <a:t>was created</a:t>
            </a:r>
          </a:p>
          <a:p>
            <a:pPr lvl="1"/>
            <a:r>
              <a:rPr lang="en-US" dirty="0"/>
              <a:t>Very similar to IDL and C++</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a:xfrm>
            <a:off x="230174" y="185740"/>
            <a:ext cx="12538394" cy="1074737"/>
          </a:xfrm>
        </p:spPr>
        <p:txBody>
          <a:bodyPr/>
          <a:lstStyle/>
          <a:p>
            <a:r>
              <a:rPr lang="en-US" dirty="0"/>
              <a:t>Outline</a:t>
            </a:r>
          </a:p>
        </p:txBody>
      </p:sp>
      <p:sp>
        <p:nvSpPr>
          <p:cNvPr id="1156099" name="Rectangle 3"/>
          <p:cNvSpPr>
            <a:spLocks noGrp="1" noChangeArrowheads="1"/>
          </p:cNvSpPr>
          <p:nvPr>
            <p:ph idx="1"/>
          </p:nvPr>
        </p:nvSpPr>
        <p:spPr>
          <a:xfrm>
            <a:off x="230079" y="1477965"/>
            <a:ext cx="12546793" cy="5756275"/>
          </a:xfrm>
        </p:spPr>
        <p:txBody>
          <a:bodyPr>
            <a:normAutofit/>
          </a:bodyPr>
          <a:lstStyle/>
          <a:p>
            <a:pPr lvl="0"/>
            <a:r>
              <a:rPr lang="en-US" dirty="0"/>
              <a:t>Using TENA</a:t>
            </a:r>
          </a:p>
          <a:p>
            <a:pPr lvl="1"/>
            <a:r>
              <a:rPr lang="en-US" dirty="0"/>
              <a:t>TENA Mission and Benefits</a:t>
            </a:r>
          </a:p>
          <a:p>
            <a:pPr lvl="1"/>
            <a:r>
              <a:rPr lang="en-US" dirty="0"/>
              <a:t>Some Uses of TENA Around the World</a:t>
            </a:r>
          </a:p>
          <a:p>
            <a:pPr lvl="0"/>
            <a:r>
              <a:rPr lang="en-US" dirty="0"/>
              <a:t>TENA in Detail</a:t>
            </a:r>
          </a:p>
          <a:p>
            <a:pPr lvl="1"/>
            <a:r>
              <a:rPr lang="en-US" dirty="0"/>
              <a:t>TENA Architecture Overview</a:t>
            </a:r>
          </a:p>
          <a:p>
            <a:pPr lvl="1"/>
            <a:r>
              <a:rPr lang="en-US" dirty="0"/>
              <a:t>Logical Ranges</a:t>
            </a:r>
          </a:p>
          <a:p>
            <a:pPr lvl="1"/>
            <a:r>
              <a:rPr lang="en-US" dirty="0"/>
              <a:t>Stateful Distributed Objects</a:t>
            </a:r>
          </a:p>
          <a:p>
            <a:pPr lvl="1"/>
            <a:r>
              <a:rPr lang="en-US" dirty="0"/>
              <a:t>The TENA Middleware</a:t>
            </a:r>
          </a:p>
          <a:p>
            <a:pPr lvl="1"/>
            <a:r>
              <a:rPr lang="en-US" dirty="0"/>
              <a:t>The TENA Data Collection and Data Management Tools</a:t>
            </a:r>
          </a:p>
          <a:p>
            <a:r>
              <a:rPr lang="en-US" dirty="0"/>
              <a:t>TENA Standard Object Models</a:t>
            </a:r>
          </a:p>
          <a:p>
            <a:pPr lvl="1"/>
            <a:r>
              <a:rPr lang="en-US" dirty="0"/>
              <a:t>Bridging live with virtual and constructive</a:t>
            </a:r>
          </a:p>
          <a:p>
            <a:pPr lvl="1"/>
            <a:r>
              <a:rPr lang="en-US" dirty="0"/>
              <a:t>TENA LVC Object Model example: Entity</a:t>
            </a:r>
          </a:p>
          <a:p>
            <a:pPr lvl="1"/>
            <a:r>
              <a:rPr lang="en-US" dirty="0"/>
              <a:t>TENA Instrumentation Object Model example: Radar</a:t>
            </a:r>
          </a:p>
          <a:p>
            <a:pPr lvl="1"/>
            <a:r>
              <a:rPr lang="en-US" dirty="0"/>
              <a:t>Putting it all together</a:t>
            </a:r>
          </a:p>
          <a:p>
            <a:r>
              <a:rPr lang="en-US" dirty="0"/>
              <a:t>Summary and Conclusions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ded Corner 4"/>
          <p:cNvSpPr/>
          <p:nvPr/>
        </p:nvSpPr>
        <p:spPr bwMode="auto">
          <a:xfrm>
            <a:off x="7626151" y="1658684"/>
            <a:ext cx="4534099" cy="4302737"/>
          </a:xfrm>
          <a:prstGeom prst="foldedCorner">
            <a:avLst/>
          </a:prstGeom>
          <a:solidFill>
            <a:srgbClr val="FFFF9D"/>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defTabSz="914319"/>
            <a:endParaRPr lang="en-US" sz="1200" dirty="0">
              <a:solidFill>
                <a:srgbClr val="0000FF"/>
              </a:solidFill>
            </a:endParaRPr>
          </a:p>
        </p:txBody>
      </p:sp>
      <p:sp>
        <p:nvSpPr>
          <p:cNvPr id="6" name="TextBox 5"/>
          <p:cNvSpPr txBox="1"/>
          <p:nvPr/>
        </p:nvSpPr>
        <p:spPr>
          <a:xfrm>
            <a:off x="7626151" y="1892601"/>
            <a:ext cx="2282997" cy="350865"/>
          </a:xfrm>
          <a:prstGeom prst="rect">
            <a:avLst/>
          </a:prstGeom>
          <a:noFill/>
        </p:spPr>
        <p:txBody>
          <a:bodyPr wrap="none" rtlCol="0">
            <a:spAutoFit/>
          </a:bodyPr>
          <a:lstStyle/>
          <a:p>
            <a:pPr algn="l">
              <a:spcBef>
                <a:spcPts val="200"/>
              </a:spcBef>
            </a:pPr>
            <a:r>
              <a:rPr lang="en-US" sz="1600" dirty="0">
                <a:solidFill>
                  <a:srgbClr val="0000FF"/>
                </a:solidFill>
                <a:latin typeface="Courier New"/>
                <a:cs typeface="Courier New"/>
              </a:rPr>
              <a:t>package Example {</a:t>
            </a:r>
          </a:p>
        </p:txBody>
      </p:sp>
      <p:sp>
        <p:nvSpPr>
          <p:cNvPr id="7" name="TextBox 6"/>
          <p:cNvSpPr txBox="1"/>
          <p:nvPr/>
        </p:nvSpPr>
        <p:spPr>
          <a:xfrm>
            <a:off x="7626151" y="5599821"/>
            <a:ext cx="431528" cy="350865"/>
          </a:xfrm>
          <a:prstGeom prst="rect">
            <a:avLst/>
          </a:prstGeom>
          <a:noFill/>
        </p:spPr>
        <p:txBody>
          <a:bodyPr wrap="none" rtlCol="0">
            <a:spAutoFit/>
          </a:bodyPr>
          <a:lstStyle/>
          <a:p>
            <a:pPr algn="l"/>
            <a:r>
              <a:rPr lang="en-US" sz="1600" dirty="0">
                <a:solidFill>
                  <a:srgbClr val="0000FF"/>
                </a:solidFill>
                <a:latin typeface="Courier New"/>
                <a:cs typeface="Courier New"/>
              </a:rPr>
              <a:t>};</a:t>
            </a:r>
          </a:p>
        </p:txBody>
      </p:sp>
      <p:sp>
        <p:nvSpPr>
          <p:cNvPr id="13" name="TextBox 12"/>
          <p:cNvSpPr txBox="1"/>
          <p:nvPr/>
        </p:nvSpPr>
        <p:spPr>
          <a:xfrm>
            <a:off x="7794313" y="1637997"/>
            <a:ext cx="3517310" cy="350865"/>
          </a:xfrm>
          <a:prstGeom prst="rect">
            <a:avLst/>
          </a:prstGeom>
          <a:noFill/>
        </p:spPr>
        <p:txBody>
          <a:bodyPr wrap="none" rtlCol="0">
            <a:spAutoFit/>
          </a:bodyPr>
          <a:lstStyle/>
          <a:p>
            <a:pPr algn="l"/>
            <a:r>
              <a:rPr lang="en-US" sz="1600" dirty="0">
                <a:solidFill>
                  <a:schemeClr val="tx1"/>
                </a:solidFill>
                <a:latin typeface="Courier New"/>
                <a:cs typeface="Courier New"/>
              </a:rPr>
              <a:t>file Example-Vehicle-v6.tdl</a:t>
            </a:r>
          </a:p>
        </p:txBody>
      </p:sp>
      <p:sp>
        <p:nvSpPr>
          <p:cNvPr id="21" name="TextBox 20"/>
          <p:cNvSpPr txBox="1"/>
          <p:nvPr/>
        </p:nvSpPr>
        <p:spPr>
          <a:xfrm>
            <a:off x="7626152" y="3400442"/>
            <a:ext cx="2282981" cy="2340120"/>
          </a:xfrm>
          <a:prstGeom prst="rect">
            <a:avLst/>
          </a:prstGeom>
          <a:noFill/>
        </p:spPr>
        <p:txBody>
          <a:bodyPr wrap="none" lIns="91432" tIns="45716" rIns="91432" bIns="45716" rtlCol="0">
            <a:spAutoFit/>
          </a:bodyPr>
          <a:lstStyle/>
          <a:p>
            <a:pPr algn="l">
              <a:spcBef>
                <a:spcPts val="200"/>
              </a:spcBef>
            </a:pPr>
            <a:r>
              <a:rPr lang="en-US" sz="1600" dirty="0">
                <a:solidFill>
                  <a:srgbClr val="0000FF"/>
                </a:solidFill>
                <a:latin typeface="Courier New"/>
                <a:cs typeface="Courier New"/>
              </a:rPr>
              <a:t>  class Vehicle {</a:t>
            </a:r>
          </a:p>
          <a:p>
            <a:pPr algn="l">
              <a:spcBef>
                <a:spcPts val="200"/>
              </a:spcBef>
            </a:pPr>
            <a:endParaRPr lang="en-US" sz="1600" dirty="0">
              <a:solidFill>
                <a:srgbClr val="0000FF"/>
              </a:solidFill>
              <a:latin typeface="Courier New"/>
              <a:cs typeface="Courier New"/>
            </a:endParaRPr>
          </a:p>
          <a:p>
            <a:pPr algn="l">
              <a:spcBef>
                <a:spcPts val="200"/>
              </a:spcBef>
            </a:pPr>
            <a:r>
              <a:rPr lang="en-US" sz="1600" dirty="0">
                <a:solidFill>
                  <a:srgbClr val="0000FF"/>
                </a:solidFill>
                <a:latin typeface="Courier New"/>
                <a:cs typeface="Courier New"/>
              </a:rPr>
              <a:t> </a:t>
            </a:r>
          </a:p>
          <a:p>
            <a:pPr algn="l">
              <a:spcBef>
                <a:spcPts val="200"/>
              </a:spcBef>
            </a:pPr>
            <a:r>
              <a:rPr lang="en-US" sz="1600" dirty="0">
                <a:solidFill>
                  <a:srgbClr val="0000FF"/>
                </a:solidFill>
                <a:latin typeface="Courier New"/>
                <a:cs typeface="Courier New"/>
              </a:rPr>
              <a:t> </a:t>
            </a:r>
          </a:p>
          <a:p>
            <a:pPr algn="l">
              <a:spcBef>
                <a:spcPts val="200"/>
              </a:spcBef>
            </a:pPr>
            <a:r>
              <a:rPr lang="en-US" sz="1600" dirty="0">
                <a:solidFill>
                  <a:srgbClr val="0000FF"/>
                </a:solidFill>
                <a:latin typeface="Courier New"/>
                <a:cs typeface="Courier New"/>
              </a:rPr>
              <a:t> </a:t>
            </a:r>
          </a:p>
          <a:p>
            <a:pPr algn="l">
              <a:spcBef>
                <a:spcPts val="200"/>
              </a:spcBef>
            </a:pPr>
            <a:endParaRPr lang="en-US" sz="1600" dirty="0">
              <a:solidFill>
                <a:srgbClr val="0000FF"/>
              </a:solidFill>
              <a:latin typeface="Courier New"/>
              <a:cs typeface="Courier New"/>
            </a:endParaRPr>
          </a:p>
          <a:p>
            <a:pPr algn="l">
              <a:spcBef>
                <a:spcPts val="200"/>
              </a:spcBef>
            </a:pPr>
            <a:endParaRPr lang="en-US" sz="1600" dirty="0">
              <a:solidFill>
                <a:srgbClr val="0000FF"/>
              </a:solidFill>
              <a:latin typeface="Courier New"/>
              <a:cs typeface="Courier New"/>
            </a:endParaRPr>
          </a:p>
          <a:p>
            <a:pPr algn="l">
              <a:spcBef>
                <a:spcPts val="200"/>
              </a:spcBef>
            </a:pPr>
            <a:r>
              <a:rPr lang="en-US" sz="1600" dirty="0">
                <a:solidFill>
                  <a:srgbClr val="0000FF"/>
                </a:solidFill>
                <a:latin typeface="Courier New"/>
                <a:cs typeface="Courier New"/>
              </a:rPr>
              <a:t>  };</a:t>
            </a:r>
          </a:p>
        </p:txBody>
      </p:sp>
      <p:sp>
        <p:nvSpPr>
          <p:cNvPr id="12" name="TextBox 11"/>
          <p:cNvSpPr txBox="1"/>
          <p:nvPr/>
        </p:nvSpPr>
        <p:spPr>
          <a:xfrm>
            <a:off x="7568697" y="3435572"/>
            <a:ext cx="3270431" cy="2241631"/>
          </a:xfrm>
          <a:prstGeom prst="rect">
            <a:avLst/>
          </a:prstGeom>
          <a:noFill/>
        </p:spPr>
        <p:txBody>
          <a:bodyPr wrap="none" lIns="91432" tIns="45716" rIns="91432" bIns="45716" rtlCol="0">
            <a:spAutoFit/>
          </a:bodyPr>
          <a:lstStyle/>
          <a:p>
            <a:pPr algn="l">
              <a:lnSpc>
                <a:spcPct val="100000"/>
              </a:lnSpc>
              <a:spcBef>
                <a:spcPts val="200"/>
              </a:spcBef>
            </a:pPr>
            <a:r>
              <a:rPr lang="en-US" sz="1600" dirty="0">
                <a:solidFill>
                  <a:srgbClr val="0000FF"/>
                </a:solidFill>
                <a:latin typeface="Courier New"/>
                <a:cs typeface="Courier New"/>
              </a:rPr>
              <a:t>   </a:t>
            </a:r>
          </a:p>
          <a:p>
            <a:pPr algn="l">
              <a:lnSpc>
                <a:spcPct val="100000"/>
              </a:lnSpc>
              <a:spcBef>
                <a:spcPts val="200"/>
              </a:spcBef>
            </a:pPr>
            <a:r>
              <a:rPr lang="en-US" sz="1600" dirty="0">
                <a:solidFill>
                  <a:srgbClr val="0000FF"/>
                </a:solidFill>
                <a:latin typeface="Courier New"/>
                <a:cs typeface="Courier New"/>
              </a:rPr>
              <a:t>             string name;</a:t>
            </a:r>
          </a:p>
          <a:p>
            <a:pPr algn="l">
              <a:lnSpc>
                <a:spcPct val="100000"/>
              </a:lnSpc>
              <a:spcBef>
                <a:spcPts val="200"/>
              </a:spcBef>
            </a:pPr>
            <a:r>
              <a:rPr lang="en-US" sz="1600" dirty="0">
                <a:solidFill>
                  <a:srgbClr val="0000FF"/>
                </a:solidFill>
                <a:latin typeface="Courier New"/>
                <a:cs typeface="Courier New"/>
              </a:rPr>
              <a:t>          Team team;</a:t>
            </a:r>
          </a:p>
          <a:p>
            <a:pPr algn="l">
              <a:lnSpc>
                <a:spcPct val="100000"/>
              </a:lnSpc>
              <a:spcBef>
                <a:spcPts val="200"/>
              </a:spcBef>
            </a:pP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xInMeters</a:t>
            </a:r>
            <a:r>
              <a:rPr lang="en-US" sz="1600" dirty="0">
                <a:solidFill>
                  <a:srgbClr val="0000FF"/>
                </a:solidFill>
                <a:latin typeface="Courier New"/>
                <a:cs typeface="Courier New"/>
              </a:rPr>
              <a:t>;</a:t>
            </a:r>
          </a:p>
          <a:p>
            <a:pPr algn="l">
              <a:lnSpc>
                <a:spcPct val="100000"/>
              </a:lnSpc>
              <a:spcBef>
                <a:spcPts val="200"/>
              </a:spcBef>
            </a:pP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yInMeters</a:t>
            </a:r>
            <a:r>
              <a:rPr lang="en-US" sz="1600" dirty="0">
                <a:solidFill>
                  <a:srgbClr val="0000FF"/>
                </a:solidFill>
                <a:latin typeface="Courier New"/>
                <a:cs typeface="Courier New"/>
              </a:rPr>
              <a:t>;</a:t>
            </a:r>
          </a:p>
          <a:p>
            <a:pPr algn="l">
              <a:lnSpc>
                <a:spcPct val="100000"/>
              </a:lnSpc>
              <a:spcBef>
                <a:spcPts val="200"/>
              </a:spcBef>
            </a:pPr>
            <a:endParaRPr lang="en-US" sz="1600" dirty="0">
              <a:solidFill>
                <a:srgbClr val="0000FF"/>
              </a:solidFill>
              <a:latin typeface="Courier New"/>
              <a:cs typeface="Courier New"/>
            </a:endParaRPr>
          </a:p>
          <a:p>
            <a:pPr algn="l">
              <a:lnSpc>
                <a:spcPct val="100000"/>
              </a:lnSpc>
              <a:spcBef>
                <a:spcPts val="200"/>
              </a:spcBef>
            </a:pPr>
            <a:endParaRPr lang="en-US" sz="1600" dirty="0">
              <a:solidFill>
                <a:srgbClr val="0000FF"/>
              </a:solidFill>
              <a:latin typeface="Courier New"/>
              <a:cs typeface="Courier New"/>
            </a:endParaRPr>
          </a:p>
          <a:p>
            <a:pPr algn="l">
              <a:lnSpc>
                <a:spcPct val="100000"/>
              </a:lnSpc>
              <a:spcBef>
                <a:spcPts val="200"/>
              </a:spcBef>
            </a:pPr>
            <a:r>
              <a:rPr lang="en-US" sz="1600" dirty="0">
                <a:solidFill>
                  <a:srgbClr val="0000FF"/>
                </a:solidFill>
                <a:latin typeface="Courier New"/>
                <a:cs typeface="Courier New"/>
              </a:rPr>
              <a:t>   </a:t>
            </a:r>
          </a:p>
        </p:txBody>
      </p:sp>
      <p:sp>
        <p:nvSpPr>
          <p:cNvPr id="2" name="Title 1"/>
          <p:cNvSpPr>
            <a:spLocks noGrp="1"/>
          </p:cNvSpPr>
          <p:nvPr>
            <p:ph type="title"/>
          </p:nvPr>
        </p:nvSpPr>
        <p:spPr/>
        <p:txBody>
          <a:bodyPr/>
          <a:lstStyle/>
          <a:p>
            <a:r>
              <a:rPr lang="en-US" dirty="0"/>
              <a:t>How hard is it to create a new</a:t>
            </a:r>
            <a:br>
              <a:rPr lang="en-US" dirty="0"/>
            </a:br>
            <a:r>
              <a:rPr lang="en-US" dirty="0"/>
              <a:t>TENA Object Model?</a:t>
            </a:r>
          </a:p>
        </p:txBody>
      </p:sp>
      <p:sp>
        <p:nvSpPr>
          <p:cNvPr id="3" name="Content Placeholder 2"/>
          <p:cNvSpPr>
            <a:spLocks noGrp="1"/>
          </p:cNvSpPr>
          <p:nvPr>
            <p:ph sz="half" idx="1"/>
          </p:nvPr>
        </p:nvSpPr>
        <p:spPr>
          <a:xfrm>
            <a:off x="510140" y="5171439"/>
            <a:ext cx="5992262" cy="685801"/>
          </a:xfrm>
        </p:spPr>
        <p:txBody>
          <a:bodyPr>
            <a:normAutofit/>
          </a:bodyPr>
          <a:lstStyle/>
          <a:p>
            <a:pPr marL="274295">
              <a:spcBef>
                <a:spcPts val="1200"/>
              </a:spcBef>
              <a:buNone/>
            </a:pPr>
            <a:r>
              <a:rPr lang="en-US" sz="2000" dirty="0"/>
              <a:t>5. Define any remote or local methods</a:t>
            </a:r>
          </a:p>
        </p:txBody>
      </p:sp>
      <p:sp>
        <p:nvSpPr>
          <p:cNvPr id="8" name="TextBox 7"/>
          <p:cNvSpPr txBox="1"/>
          <p:nvPr/>
        </p:nvSpPr>
        <p:spPr>
          <a:xfrm>
            <a:off x="7626150" y="2165909"/>
            <a:ext cx="2282981" cy="1154154"/>
          </a:xfrm>
          <a:prstGeom prst="rect">
            <a:avLst/>
          </a:prstGeom>
          <a:noFill/>
        </p:spPr>
        <p:txBody>
          <a:bodyPr wrap="none" lIns="91432" tIns="45716" rIns="91432" bIns="45716" rtlCol="0">
            <a:spAutoFit/>
          </a:bodyPr>
          <a:lstStyle/>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enum</a:t>
            </a:r>
            <a:r>
              <a:rPr lang="en-US" sz="1600" dirty="0">
                <a:solidFill>
                  <a:srgbClr val="0000FF"/>
                </a:solidFill>
                <a:latin typeface="Courier New"/>
                <a:cs typeface="Courier New"/>
              </a:rPr>
              <a:t> Team {</a:t>
            </a:r>
          </a:p>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Team_Red</a:t>
            </a:r>
            <a:r>
              <a:rPr lang="en-US" sz="1600" dirty="0">
                <a:solidFill>
                  <a:srgbClr val="0000FF"/>
                </a:solidFill>
                <a:latin typeface="Courier New"/>
                <a:cs typeface="Courier New"/>
              </a:rPr>
              <a:t>,</a:t>
            </a:r>
          </a:p>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Team_Blue</a:t>
            </a:r>
            <a:r>
              <a:rPr lang="en-US" sz="1600" dirty="0">
                <a:solidFill>
                  <a:srgbClr val="0000FF"/>
                </a:solidFill>
                <a:latin typeface="Courier New"/>
                <a:cs typeface="Courier New"/>
              </a:rPr>
              <a:t>,</a:t>
            </a:r>
          </a:p>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Team_Green</a:t>
            </a:r>
            <a:r>
              <a:rPr lang="en-US" sz="1600" dirty="0">
                <a:solidFill>
                  <a:srgbClr val="0000FF"/>
                </a:solidFill>
                <a:latin typeface="Courier New"/>
                <a:cs typeface="Courier New"/>
              </a:rPr>
              <a:t> };</a:t>
            </a:r>
          </a:p>
        </p:txBody>
      </p:sp>
      <p:sp>
        <p:nvSpPr>
          <p:cNvPr id="11" name="TextBox 10"/>
          <p:cNvSpPr txBox="1"/>
          <p:nvPr/>
        </p:nvSpPr>
        <p:spPr>
          <a:xfrm>
            <a:off x="8062319" y="3689513"/>
            <a:ext cx="1172100" cy="635038"/>
          </a:xfrm>
          <a:prstGeom prst="rect">
            <a:avLst/>
          </a:prstGeom>
          <a:noFill/>
        </p:spPr>
        <p:txBody>
          <a:bodyPr wrap="none" lIns="91432" tIns="45716" rIns="91432" bIns="45716" rtlCol="0">
            <a:spAutoFit/>
          </a:bodyPr>
          <a:lstStyle/>
          <a:p>
            <a:pPr algn="l">
              <a:spcBef>
                <a:spcPts val="200"/>
              </a:spcBef>
            </a:pPr>
            <a:r>
              <a:rPr lang="en-US" sz="1600" dirty="0">
                <a:solidFill>
                  <a:srgbClr val="0000FF"/>
                </a:solidFill>
                <a:latin typeface="Courier New"/>
                <a:cs typeface="Courier New"/>
              </a:rPr>
              <a:t>optional</a:t>
            </a:r>
          </a:p>
          <a:p>
            <a:pPr algn="l">
              <a:spcBef>
                <a:spcPts val="200"/>
              </a:spcBef>
            </a:pPr>
            <a:r>
              <a:rPr lang="en-US" sz="1600" dirty="0">
                <a:solidFill>
                  <a:srgbClr val="0000FF"/>
                </a:solidFill>
                <a:latin typeface="Courier New"/>
                <a:cs typeface="Courier New"/>
              </a:rPr>
              <a:t>const </a:t>
            </a:r>
          </a:p>
        </p:txBody>
      </p:sp>
      <p:sp>
        <p:nvSpPr>
          <p:cNvPr id="14" name="TextBox 13"/>
          <p:cNvSpPr txBox="1"/>
          <p:nvPr/>
        </p:nvSpPr>
        <p:spPr>
          <a:xfrm>
            <a:off x="7547459" y="4772939"/>
            <a:ext cx="4011018" cy="635038"/>
          </a:xfrm>
          <a:prstGeom prst="rect">
            <a:avLst/>
          </a:prstGeom>
          <a:noFill/>
        </p:spPr>
        <p:txBody>
          <a:bodyPr wrap="none" lIns="91432" tIns="45716" rIns="91432" bIns="45716" rtlCol="0">
            <a:spAutoFit/>
          </a:bodyPr>
          <a:lstStyle/>
          <a:p>
            <a:pPr algn="l">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driveTo</a:t>
            </a: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xInMeters</a:t>
            </a:r>
            <a:r>
              <a:rPr lang="en-US" sz="1600" dirty="0">
                <a:solidFill>
                  <a:srgbClr val="0000FF"/>
                </a:solidFill>
                <a:latin typeface="Courier New"/>
                <a:cs typeface="Courier New"/>
              </a:rPr>
              <a:t>,</a:t>
            </a:r>
          </a:p>
          <a:p>
            <a:pPr algn="l">
              <a:spcBef>
                <a:spcPts val="200"/>
              </a:spcBef>
              <a:tabLst>
                <a:tab pos="1198456" algn="l"/>
              </a:tabLst>
            </a:pP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yInMeters</a:t>
            </a:r>
            <a:r>
              <a:rPr lang="en-US" sz="1600" dirty="0">
                <a:solidFill>
                  <a:srgbClr val="0000FF"/>
                </a:solidFill>
                <a:latin typeface="Courier New"/>
                <a:cs typeface="Courier New"/>
              </a:rPr>
              <a:t>);</a:t>
            </a:r>
          </a:p>
        </p:txBody>
      </p:sp>
      <p:sp>
        <p:nvSpPr>
          <p:cNvPr id="16" name="Content Placeholder 2"/>
          <p:cNvSpPr>
            <a:spLocks noGrp="1"/>
          </p:cNvSpPr>
          <p:nvPr>
            <p:ph sz="half" idx="1"/>
          </p:nvPr>
        </p:nvSpPr>
        <p:spPr>
          <a:xfrm>
            <a:off x="510140" y="4300342"/>
            <a:ext cx="5992262" cy="748186"/>
          </a:xfrm>
        </p:spPr>
        <p:txBody>
          <a:bodyPr>
            <a:normAutofit/>
          </a:bodyPr>
          <a:lstStyle/>
          <a:p>
            <a:pPr marL="274295">
              <a:spcBef>
                <a:spcPts val="1200"/>
              </a:spcBef>
              <a:buNone/>
            </a:pPr>
            <a:r>
              <a:rPr lang="en-US" sz="2000" dirty="0"/>
              <a:t>4. Determine if any attributes are constant or optional</a:t>
            </a:r>
          </a:p>
        </p:txBody>
      </p:sp>
      <p:sp>
        <p:nvSpPr>
          <p:cNvPr id="17" name="Content Placeholder 2"/>
          <p:cNvSpPr>
            <a:spLocks noGrp="1"/>
          </p:cNvSpPr>
          <p:nvPr>
            <p:ph sz="half" idx="1"/>
          </p:nvPr>
        </p:nvSpPr>
        <p:spPr>
          <a:xfrm>
            <a:off x="510140" y="3222053"/>
            <a:ext cx="5992262" cy="955381"/>
          </a:xfrm>
        </p:spPr>
        <p:txBody>
          <a:bodyPr>
            <a:noAutofit/>
          </a:bodyPr>
          <a:lstStyle/>
          <a:p>
            <a:pPr marL="274295">
              <a:spcBef>
                <a:spcPts val="1200"/>
              </a:spcBef>
              <a:buNone/>
            </a:pPr>
            <a:r>
              <a:rPr lang="en-US" sz="2000" dirty="0"/>
              <a:t>3. Define the attributes that characterize the messages and objects</a:t>
            </a:r>
          </a:p>
        </p:txBody>
      </p:sp>
      <p:sp>
        <p:nvSpPr>
          <p:cNvPr id="18" name="Content Placeholder 2"/>
          <p:cNvSpPr>
            <a:spLocks noGrp="1"/>
          </p:cNvSpPr>
          <p:nvPr>
            <p:ph sz="half" idx="1"/>
          </p:nvPr>
        </p:nvSpPr>
        <p:spPr>
          <a:xfrm>
            <a:off x="510140" y="2398750"/>
            <a:ext cx="5992262" cy="700393"/>
          </a:xfrm>
        </p:spPr>
        <p:txBody>
          <a:bodyPr>
            <a:normAutofit/>
          </a:bodyPr>
          <a:lstStyle/>
          <a:p>
            <a:pPr marL="274295">
              <a:spcBef>
                <a:spcPts val="1200"/>
              </a:spcBef>
              <a:buNone/>
            </a:pPr>
            <a:r>
              <a:rPr lang="en-US" sz="2000" dirty="0"/>
              <a:t>2. Define the message or object types needed by the application</a:t>
            </a:r>
          </a:p>
        </p:txBody>
      </p:sp>
      <p:sp>
        <p:nvSpPr>
          <p:cNvPr id="19" name="Content Placeholder 2"/>
          <p:cNvSpPr>
            <a:spLocks noGrp="1"/>
          </p:cNvSpPr>
          <p:nvPr>
            <p:ph sz="half" idx="1"/>
          </p:nvPr>
        </p:nvSpPr>
        <p:spPr>
          <a:xfrm>
            <a:off x="510140" y="1600329"/>
            <a:ext cx="5992262" cy="675511"/>
          </a:xfrm>
        </p:spPr>
        <p:txBody>
          <a:bodyPr>
            <a:noAutofit/>
          </a:bodyPr>
          <a:lstStyle/>
          <a:p>
            <a:pPr marL="274295">
              <a:spcBef>
                <a:spcPts val="1200"/>
              </a:spcBef>
              <a:buNone/>
            </a:pPr>
            <a:r>
              <a:rPr lang="en-US" sz="2000" dirty="0"/>
              <a:t>1. Name the object model, including the version</a:t>
            </a:r>
          </a:p>
        </p:txBody>
      </p:sp>
      <p:sp>
        <p:nvSpPr>
          <p:cNvPr id="22" name="Rounded Rectangle 21"/>
          <p:cNvSpPr/>
          <p:nvPr/>
        </p:nvSpPr>
        <p:spPr bwMode="auto">
          <a:xfrm>
            <a:off x="2113281" y="6248400"/>
            <a:ext cx="8778240" cy="914400"/>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dirty="0">
                <a:solidFill>
                  <a:schemeClr val="bg1"/>
                </a:solidFill>
                <a:cs typeface="Times New Roman" pitchFamily="18" charset="0"/>
              </a:rPr>
              <a:t>TENA has a powerful meta-model for defining expressive object models, yet descriptive models are easy to create</a:t>
            </a:r>
          </a:p>
        </p:txBody>
      </p:sp>
    </p:spTree>
    <p:extLst>
      <p:ext uri="{BB962C8B-B14F-4D97-AF65-F5344CB8AC3E}">
        <p14:creationId xmlns:p14="http://schemas.microsoft.com/office/powerpoint/2010/main" val="1636176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up)">
                                      <p:cBhvr>
                                        <p:cTn id="7" dur="1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1000"/>
                                        <p:tgtEl>
                                          <p:spTgt spid="18">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1000"/>
                                        <p:tgtEl>
                                          <p:spTgt spid="1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10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up)">
                                      <p:cBhvr>
                                        <p:cTn id="31" dur="1000"/>
                                        <p:tgtEl>
                                          <p:spTgt spid="16">
                                            <p:txEl>
                                              <p:pRg st="0" end="0"/>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up)">
                                      <p:cBhvr>
                                        <p:cTn id="39" dur="1000"/>
                                        <p:tgtEl>
                                          <p:spTgt spid="3">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1000"/>
                                        <p:tgtEl>
                                          <p:spTgt spid="14"/>
                                        </p:tgtEl>
                                      </p:cBhvr>
                                    </p:animEffect>
                                  </p:childTnLst>
                                </p:cTn>
                              </p:par>
                            </p:childTnLst>
                          </p:cTn>
                        </p:par>
                        <p:par>
                          <p:cTn id="43" fill="hold">
                            <p:stCondLst>
                              <p:cond delay="1000"/>
                            </p:stCondLst>
                            <p:childTnLst>
                              <p:par>
                                <p:cTn id="44" presetID="9" presetClass="entr" presetSubtype="0" fill="hold" grpId="0" nodeType="afterEffect">
                                  <p:stCondLst>
                                    <p:cond delay="3000"/>
                                  </p:stCondLst>
                                  <p:childTnLst>
                                    <p:set>
                                      <p:cBhvr>
                                        <p:cTn id="45" dur="1" fill="hold">
                                          <p:stCondLst>
                                            <p:cond delay="0"/>
                                          </p:stCondLst>
                                        </p:cTn>
                                        <p:tgtEl>
                                          <p:spTgt spid="22"/>
                                        </p:tgtEl>
                                        <p:attrNameLst>
                                          <p:attrName>style.visibility</p:attrName>
                                        </p:attrNameLst>
                                      </p:cBhvr>
                                      <p:to>
                                        <p:strVal val="visible"/>
                                      </p:to>
                                    </p:set>
                                    <p:animEffect transition="in" filter="dissolve">
                                      <p:cBhvr>
                                        <p:cTn id="4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P spid="3" grpId="0" build="p"/>
      <p:bldP spid="8" grpId="0"/>
      <p:bldP spid="11" grpId="0"/>
      <p:bldP spid="14" grpId="0"/>
      <p:bldP spid="16" grpId="0" build="p"/>
      <p:bldP spid="17" grpId="0" build="p"/>
      <p:bldP spid="18" grpId="0" build="p"/>
      <p:bldP spid="19" grpId="0" build="p"/>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p:txBody>
          <a:bodyPr/>
          <a:lstStyle/>
          <a:p>
            <a:pPr defTabSz="914319"/>
            <a:r>
              <a:rPr lang="en-US"/>
              <a:t>The Logical Range Object Model</a:t>
            </a:r>
          </a:p>
        </p:txBody>
      </p:sp>
      <p:sp>
        <p:nvSpPr>
          <p:cNvPr id="1110019" name="Rectangle 3"/>
          <p:cNvSpPr>
            <a:spLocks noGrp="1" noChangeArrowheads="1"/>
          </p:cNvSpPr>
          <p:nvPr>
            <p:ph idx="1"/>
          </p:nvPr>
        </p:nvSpPr>
        <p:spPr>
          <a:xfrm>
            <a:off x="230079" y="1477966"/>
            <a:ext cx="12546793" cy="3459794"/>
          </a:xfrm>
        </p:spPr>
        <p:txBody>
          <a:bodyPr/>
          <a:lstStyle/>
          <a:p>
            <a:pPr marL="231754" indent="-231754" defTabSz="914319"/>
            <a:r>
              <a:rPr lang="en-US" dirty="0">
                <a:solidFill>
                  <a:srgbClr val="FF0000"/>
                </a:solidFill>
              </a:rPr>
              <a:t>Logical Range Object Model (LROM)</a:t>
            </a:r>
          </a:p>
          <a:p>
            <a:pPr marL="684152" lvl="1" indent="-234929" defTabSz="914319"/>
            <a:r>
              <a:rPr lang="en-US" dirty="0"/>
              <a:t>Those object definitions, derived from whatever source, that are used in a given logical range execution to meet the immediate needs and requirements of a specific user for a specific range event</a:t>
            </a:r>
          </a:p>
          <a:p>
            <a:pPr marL="684152" lvl="1" indent="-234929" defTabSz="914319"/>
            <a:r>
              <a:rPr lang="en-US" dirty="0"/>
              <a:t>Like an HLA FOM for a given event.</a:t>
            </a:r>
          </a:p>
          <a:p>
            <a:pPr marL="231754" indent="-231754" defTabSz="914319"/>
            <a:r>
              <a:rPr lang="en-US" dirty="0"/>
              <a:t>The LROM is the common object model shared by all TENA resource applications in a logical range</a:t>
            </a:r>
          </a:p>
          <a:p>
            <a:pPr marL="231754" indent="-231754" defTabSz="914319"/>
            <a:r>
              <a:rPr lang="en-US" dirty="0"/>
              <a:t>Applications do not have to be linked against</a:t>
            </a:r>
            <a:br>
              <a:rPr lang="en-US" dirty="0"/>
            </a:br>
            <a:r>
              <a:rPr lang="en-US" dirty="0"/>
              <a:t>every object model in the LROM—only those</a:t>
            </a:r>
            <a:br>
              <a:rPr lang="en-US" dirty="0"/>
            </a:br>
            <a:r>
              <a:rPr lang="en-US" dirty="0"/>
              <a:t>the application cares about</a:t>
            </a:r>
          </a:p>
        </p:txBody>
      </p:sp>
      <p:sp>
        <p:nvSpPr>
          <p:cNvPr id="1110020" name="Oval 4"/>
          <p:cNvSpPr>
            <a:spLocks noChangeArrowheads="1"/>
          </p:cNvSpPr>
          <p:nvPr/>
        </p:nvSpPr>
        <p:spPr bwMode="auto">
          <a:xfrm>
            <a:off x="8452026" y="3688541"/>
            <a:ext cx="2430463" cy="2432050"/>
          </a:xfrm>
          <a:prstGeom prst="ellipse">
            <a:avLst/>
          </a:prstGeom>
          <a:noFill/>
          <a:ln w="28575">
            <a:solidFill>
              <a:srgbClr val="FA32FA"/>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chemeClr val="tx1"/>
              </a:solidFill>
            </a:endParaRPr>
          </a:p>
        </p:txBody>
      </p:sp>
      <p:sp>
        <p:nvSpPr>
          <p:cNvPr id="1110021" name="Oval 5"/>
          <p:cNvSpPr>
            <a:spLocks noChangeArrowheads="1"/>
          </p:cNvSpPr>
          <p:nvPr/>
        </p:nvSpPr>
        <p:spPr bwMode="auto">
          <a:xfrm>
            <a:off x="9779176" y="3688541"/>
            <a:ext cx="2430463" cy="2432050"/>
          </a:xfrm>
          <a:prstGeom prst="ellipse">
            <a:avLst/>
          </a:prstGeom>
          <a:noFill/>
          <a:ln w="28575">
            <a:solidFill>
              <a:schemeClr val="accent2"/>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chemeClr val="tx1"/>
              </a:solidFill>
            </a:endParaRPr>
          </a:p>
        </p:txBody>
      </p:sp>
      <p:sp>
        <p:nvSpPr>
          <p:cNvPr id="1110022" name="Oval 6"/>
          <p:cNvSpPr>
            <a:spLocks noChangeArrowheads="1"/>
          </p:cNvSpPr>
          <p:nvPr/>
        </p:nvSpPr>
        <p:spPr bwMode="auto">
          <a:xfrm>
            <a:off x="9128301" y="4706129"/>
            <a:ext cx="2430463" cy="2432050"/>
          </a:xfrm>
          <a:prstGeom prst="ellipse">
            <a:avLst/>
          </a:prstGeom>
          <a:noFill/>
          <a:ln w="28575">
            <a:solidFill>
              <a:srgbClr val="3333CC"/>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chemeClr val="tx1"/>
              </a:solidFill>
            </a:endParaRPr>
          </a:p>
        </p:txBody>
      </p:sp>
      <p:sp>
        <p:nvSpPr>
          <p:cNvPr id="1110023" name="AutoShape 7"/>
          <p:cNvSpPr>
            <a:spLocks noChangeArrowheads="1"/>
          </p:cNvSpPr>
          <p:nvPr/>
        </p:nvSpPr>
        <p:spPr bwMode="auto">
          <a:xfrm>
            <a:off x="10110963" y="4764868"/>
            <a:ext cx="411162"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endParaRPr lang="en-US" sz="1600" dirty="0">
              <a:latin typeface="Tahoma" charset="0"/>
            </a:endParaRPr>
          </a:p>
        </p:txBody>
      </p:sp>
      <p:sp>
        <p:nvSpPr>
          <p:cNvPr id="1110024" name="AutoShape 8"/>
          <p:cNvSpPr>
            <a:spLocks noChangeArrowheads="1"/>
          </p:cNvSpPr>
          <p:nvPr/>
        </p:nvSpPr>
        <p:spPr bwMode="auto">
          <a:xfrm>
            <a:off x="10115725" y="5255404"/>
            <a:ext cx="411163" cy="41116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endParaRPr lang="en-US" sz="1600" dirty="0">
              <a:latin typeface="Tahoma" charset="0"/>
            </a:endParaRPr>
          </a:p>
        </p:txBody>
      </p:sp>
      <p:sp>
        <p:nvSpPr>
          <p:cNvPr id="1110025" name="AutoShape 9"/>
          <p:cNvSpPr>
            <a:spLocks noChangeArrowheads="1"/>
          </p:cNvSpPr>
          <p:nvPr/>
        </p:nvSpPr>
        <p:spPr bwMode="auto">
          <a:xfrm>
            <a:off x="10839626" y="5401454"/>
            <a:ext cx="411163" cy="41116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endParaRPr lang="en-US" sz="1600" dirty="0">
              <a:latin typeface="Tahoma" charset="0"/>
            </a:endParaRPr>
          </a:p>
        </p:txBody>
      </p:sp>
      <p:sp>
        <p:nvSpPr>
          <p:cNvPr id="1110026" name="AutoShape 10"/>
          <p:cNvSpPr>
            <a:spLocks noChangeArrowheads="1"/>
          </p:cNvSpPr>
          <p:nvPr/>
        </p:nvSpPr>
        <p:spPr bwMode="auto">
          <a:xfrm>
            <a:off x="9380712" y="5444318"/>
            <a:ext cx="411162"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endParaRPr lang="en-US" sz="1600" dirty="0">
              <a:latin typeface="Tahoma" charset="0"/>
            </a:endParaRPr>
          </a:p>
        </p:txBody>
      </p:sp>
      <p:sp>
        <p:nvSpPr>
          <p:cNvPr id="1110027" name="AutoShape 11"/>
          <p:cNvSpPr>
            <a:spLocks noChangeArrowheads="1"/>
          </p:cNvSpPr>
          <p:nvPr/>
        </p:nvSpPr>
        <p:spPr bwMode="auto">
          <a:xfrm>
            <a:off x="10107788" y="4142569"/>
            <a:ext cx="411162"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pPr>
              <a:lnSpc>
                <a:spcPts val="1800"/>
              </a:lnSpc>
              <a:spcBef>
                <a:spcPts val="800"/>
              </a:spcBef>
            </a:pPr>
            <a:endParaRPr lang="en-US" sz="1600" dirty="0">
              <a:latin typeface="Tahoma" charset="0"/>
            </a:endParaRPr>
          </a:p>
        </p:txBody>
      </p:sp>
      <p:sp>
        <p:nvSpPr>
          <p:cNvPr id="1110028" name="AutoShape 12"/>
          <p:cNvSpPr>
            <a:spLocks noChangeArrowheads="1"/>
          </p:cNvSpPr>
          <p:nvPr/>
        </p:nvSpPr>
        <p:spPr bwMode="auto">
          <a:xfrm>
            <a:off x="11471451" y="4761693"/>
            <a:ext cx="411163"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endParaRPr lang="en-US" sz="1600" dirty="0">
              <a:latin typeface="Tahoma" charset="0"/>
            </a:endParaRPr>
          </a:p>
        </p:txBody>
      </p:sp>
      <p:sp>
        <p:nvSpPr>
          <p:cNvPr id="1110035" name="Text Box 19"/>
          <p:cNvSpPr txBox="1">
            <a:spLocks noChangeArrowheads="1"/>
          </p:cNvSpPr>
          <p:nvPr/>
        </p:nvSpPr>
        <p:spPr bwMode="auto">
          <a:xfrm>
            <a:off x="8715616" y="4291792"/>
            <a:ext cx="860295" cy="39327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a:solidFill>
                  <a:srgbClr val="FA32FA"/>
                </a:solidFill>
              </a:rPr>
              <a:t>App 1</a:t>
            </a:r>
          </a:p>
        </p:txBody>
      </p:sp>
      <p:sp>
        <p:nvSpPr>
          <p:cNvPr id="1110036" name="Text Box 20"/>
          <p:cNvSpPr txBox="1">
            <a:spLocks noChangeArrowheads="1"/>
          </p:cNvSpPr>
          <p:nvPr/>
        </p:nvSpPr>
        <p:spPr bwMode="auto">
          <a:xfrm>
            <a:off x="9916560" y="6231717"/>
            <a:ext cx="860295" cy="39327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a:solidFill>
                  <a:srgbClr val="3333CC"/>
                </a:solidFill>
              </a:rPr>
              <a:t>App 2</a:t>
            </a:r>
          </a:p>
        </p:txBody>
      </p:sp>
      <p:sp>
        <p:nvSpPr>
          <p:cNvPr id="1110037" name="Text Box 21"/>
          <p:cNvSpPr txBox="1">
            <a:spLocks noChangeArrowheads="1"/>
          </p:cNvSpPr>
          <p:nvPr/>
        </p:nvSpPr>
        <p:spPr bwMode="auto">
          <a:xfrm>
            <a:off x="11018285" y="4055255"/>
            <a:ext cx="860295" cy="39327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a:solidFill>
                  <a:schemeClr val="accent2"/>
                </a:solidFill>
              </a:rPr>
              <a:t>App 3</a:t>
            </a:r>
          </a:p>
        </p:txBody>
      </p:sp>
      <p:sp>
        <p:nvSpPr>
          <p:cNvPr id="2" name="TextBox 1">
            <a:extLst>
              <a:ext uri="{FF2B5EF4-FFF2-40B4-BE49-F238E27FC236}">
                <a16:creationId xmlns:a16="http://schemas.microsoft.com/office/drawing/2014/main" id="{92D5D943-C69E-E54C-783E-3A9E0493F25F}"/>
              </a:ext>
            </a:extLst>
          </p:cNvPr>
          <p:cNvSpPr txBox="1"/>
          <p:nvPr/>
        </p:nvSpPr>
        <p:spPr>
          <a:xfrm>
            <a:off x="9410253" y="5458554"/>
            <a:ext cx="351378" cy="362984"/>
          </a:xfrm>
          <a:prstGeom prst="rect">
            <a:avLst/>
          </a:prstGeom>
          <a:noFill/>
        </p:spPr>
        <p:txBody>
          <a:bodyPr wrap="none" rtlCol="0">
            <a:spAutoFit/>
          </a:bodyPr>
          <a:lstStyle/>
          <a:p>
            <a:r>
              <a:rPr lang="en-US" sz="1800" dirty="0"/>
              <a:t>A</a:t>
            </a:r>
          </a:p>
        </p:txBody>
      </p:sp>
      <p:sp>
        <p:nvSpPr>
          <p:cNvPr id="3" name="TextBox 2">
            <a:extLst>
              <a:ext uri="{FF2B5EF4-FFF2-40B4-BE49-F238E27FC236}">
                <a16:creationId xmlns:a16="http://schemas.microsoft.com/office/drawing/2014/main" id="{885C587C-1B17-B180-C67D-3B44AF523519}"/>
              </a:ext>
            </a:extLst>
          </p:cNvPr>
          <p:cNvSpPr txBox="1"/>
          <p:nvPr/>
        </p:nvSpPr>
        <p:spPr>
          <a:xfrm>
            <a:off x="10157825" y="5280904"/>
            <a:ext cx="351378" cy="362984"/>
          </a:xfrm>
          <a:prstGeom prst="rect">
            <a:avLst/>
          </a:prstGeom>
          <a:noFill/>
        </p:spPr>
        <p:txBody>
          <a:bodyPr wrap="none" rtlCol="0">
            <a:spAutoFit/>
          </a:bodyPr>
          <a:lstStyle/>
          <a:p>
            <a:r>
              <a:rPr lang="en-US" sz="1800" dirty="0"/>
              <a:t>B</a:t>
            </a:r>
          </a:p>
        </p:txBody>
      </p:sp>
      <p:sp>
        <p:nvSpPr>
          <p:cNvPr id="4" name="TextBox 3">
            <a:extLst>
              <a:ext uri="{FF2B5EF4-FFF2-40B4-BE49-F238E27FC236}">
                <a16:creationId xmlns:a16="http://schemas.microsoft.com/office/drawing/2014/main" id="{43F7DF55-1FF7-156E-E0C3-BE3E33FDBE78}"/>
              </a:ext>
            </a:extLst>
          </p:cNvPr>
          <p:cNvSpPr txBox="1"/>
          <p:nvPr/>
        </p:nvSpPr>
        <p:spPr>
          <a:xfrm>
            <a:off x="10867522" y="5422483"/>
            <a:ext cx="351378" cy="362984"/>
          </a:xfrm>
          <a:prstGeom prst="rect">
            <a:avLst/>
          </a:prstGeom>
          <a:noFill/>
        </p:spPr>
        <p:txBody>
          <a:bodyPr wrap="none" rtlCol="0">
            <a:spAutoFit/>
          </a:bodyPr>
          <a:lstStyle/>
          <a:p>
            <a:r>
              <a:rPr lang="en-US" sz="1800" dirty="0"/>
              <a:t>C</a:t>
            </a:r>
          </a:p>
        </p:txBody>
      </p:sp>
      <p:sp>
        <p:nvSpPr>
          <p:cNvPr id="5" name="TextBox 4">
            <a:extLst>
              <a:ext uri="{FF2B5EF4-FFF2-40B4-BE49-F238E27FC236}">
                <a16:creationId xmlns:a16="http://schemas.microsoft.com/office/drawing/2014/main" id="{39706504-827F-E880-5267-5FA58555EA85}"/>
              </a:ext>
            </a:extLst>
          </p:cNvPr>
          <p:cNvSpPr txBox="1"/>
          <p:nvPr/>
        </p:nvSpPr>
        <p:spPr>
          <a:xfrm>
            <a:off x="11512291" y="4784928"/>
            <a:ext cx="351378" cy="362984"/>
          </a:xfrm>
          <a:prstGeom prst="rect">
            <a:avLst/>
          </a:prstGeom>
          <a:noFill/>
        </p:spPr>
        <p:txBody>
          <a:bodyPr wrap="none" rtlCol="0">
            <a:spAutoFit/>
          </a:bodyPr>
          <a:lstStyle/>
          <a:p>
            <a:r>
              <a:rPr lang="en-US" sz="1800" dirty="0"/>
              <a:t>D</a:t>
            </a:r>
          </a:p>
        </p:txBody>
      </p:sp>
      <p:sp>
        <p:nvSpPr>
          <p:cNvPr id="6" name="TextBox 5">
            <a:extLst>
              <a:ext uri="{FF2B5EF4-FFF2-40B4-BE49-F238E27FC236}">
                <a16:creationId xmlns:a16="http://schemas.microsoft.com/office/drawing/2014/main" id="{E2289EDF-2279-39B8-E0EF-FA90B1B0842B}"/>
              </a:ext>
            </a:extLst>
          </p:cNvPr>
          <p:cNvSpPr txBox="1"/>
          <p:nvPr/>
        </p:nvSpPr>
        <p:spPr>
          <a:xfrm>
            <a:off x="10144298" y="4791240"/>
            <a:ext cx="351378" cy="362984"/>
          </a:xfrm>
          <a:prstGeom prst="rect">
            <a:avLst/>
          </a:prstGeom>
          <a:noFill/>
        </p:spPr>
        <p:txBody>
          <a:bodyPr wrap="none" rtlCol="0">
            <a:spAutoFit/>
          </a:bodyPr>
          <a:lstStyle/>
          <a:p>
            <a:r>
              <a:rPr lang="en-US" sz="1800" dirty="0"/>
              <a:t>E</a:t>
            </a:r>
          </a:p>
        </p:txBody>
      </p:sp>
      <p:sp>
        <p:nvSpPr>
          <p:cNvPr id="7" name="TextBox 6">
            <a:extLst>
              <a:ext uri="{FF2B5EF4-FFF2-40B4-BE49-F238E27FC236}">
                <a16:creationId xmlns:a16="http://schemas.microsoft.com/office/drawing/2014/main" id="{FC1E46C6-F948-891B-9B98-B44BEFC1A7A7}"/>
              </a:ext>
            </a:extLst>
          </p:cNvPr>
          <p:cNvSpPr txBox="1"/>
          <p:nvPr/>
        </p:nvSpPr>
        <p:spPr>
          <a:xfrm>
            <a:off x="10158024" y="4176698"/>
            <a:ext cx="325730" cy="362984"/>
          </a:xfrm>
          <a:prstGeom prst="rect">
            <a:avLst/>
          </a:prstGeom>
          <a:noFill/>
        </p:spPr>
        <p:txBody>
          <a:bodyPr wrap="none" rtlCol="0">
            <a:spAutoFit/>
          </a:bodyPr>
          <a:lstStyle/>
          <a:p>
            <a:r>
              <a:rPr lang="en-US" sz="1800" dirty="0"/>
              <a:t>F</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277" name="Rectangle 173"/>
          <p:cNvSpPr>
            <a:spLocks noGrp="1" noChangeArrowheads="1"/>
          </p:cNvSpPr>
          <p:nvPr>
            <p:ph type="title"/>
          </p:nvPr>
        </p:nvSpPr>
        <p:spPr/>
        <p:txBody>
          <a:bodyPr/>
          <a:lstStyle/>
          <a:p>
            <a:r>
              <a:rPr lang="en-US" dirty="0"/>
              <a:t>TENA Communicates “Objects” in Multiple Formats</a:t>
            </a:r>
          </a:p>
        </p:txBody>
      </p:sp>
      <p:pic>
        <p:nvPicPr>
          <p:cNvPr id="2" name="Picture 1"/>
          <p:cNvPicPr>
            <a:picLocks noChangeAspect="1"/>
          </p:cNvPicPr>
          <p:nvPr/>
        </p:nvPicPr>
        <p:blipFill>
          <a:blip r:embed="rId3">
            <a:alphaModFix amt="35000"/>
          </a:blip>
          <a:stretch>
            <a:fillRect/>
          </a:stretch>
        </p:blipFill>
        <p:spPr>
          <a:xfrm>
            <a:off x="2270321" y="1381764"/>
            <a:ext cx="8409687" cy="5975305"/>
          </a:xfrm>
          <a:prstGeom prst="rect">
            <a:avLst/>
          </a:prstGeom>
        </p:spPr>
      </p:pic>
      <p:sp>
        <p:nvSpPr>
          <p:cNvPr id="3" name="Oval 2">
            <a:extLst>
              <a:ext uri="{FF2B5EF4-FFF2-40B4-BE49-F238E27FC236}">
                <a16:creationId xmlns:a16="http://schemas.microsoft.com/office/drawing/2014/main" id="{5E0DFCF7-A283-764D-B3A1-80AB14A98EEA}"/>
              </a:ext>
            </a:extLst>
          </p:cNvPr>
          <p:cNvSpPr/>
          <p:nvPr/>
        </p:nvSpPr>
        <p:spPr>
          <a:xfrm>
            <a:off x="5611854" y="4261898"/>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spcBef>
                <a:spcPts val="219"/>
              </a:spcBef>
            </a:pPr>
            <a:r>
              <a:rPr lang="en-US" sz="1707" dirty="0">
                <a:solidFill>
                  <a:schemeClr val="tx1"/>
                </a:solidFill>
              </a:rPr>
              <a:t>TENA Object in C++ format</a:t>
            </a:r>
          </a:p>
        </p:txBody>
      </p:sp>
      <p:sp>
        <p:nvSpPr>
          <p:cNvPr id="5" name="Oval 4">
            <a:extLst>
              <a:ext uri="{FF2B5EF4-FFF2-40B4-BE49-F238E27FC236}">
                <a16:creationId xmlns:a16="http://schemas.microsoft.com/office/drawing/2014/main" id="{FF581243-DA31-CC49-BC25-07162F4C16D5}"/>
              </a:ext>
            </a:extLst>
          </p:cNvPr>
          <p:cNvSpPr/>
          <p:nvPr/>
        </p:nvSpPr>
        <p:spPr>
          <a:xfrm>
            <a:off x="9322048" y="4261897"/>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spcBef>
                <a:spcPts val="219"/>
              </a:spcBef>
            </a:pPr>
            <a:r>
              <a:rPr lang="en-US" sz="1707" dirty="0">
                <a:solidFill>
                  <a:schemeClr val="tx1"/>
                </a:solidFill>
              </a:rPr>
              <a:t>TENA Object in SQL format</a:t>
            </a:r>
          </a:p>
        </p:txBody>
      </p:sp>
      <p:sp>
        <p:nvSpPr>
          <p:cNvPr id="4" name="Curved Up Arrow 3">
            <a:extLst>
              <a:ext uri="{FF2B5EF4-FFF2-40B4-BE49-F238E27FC236}">
                <a16:creationId xmlns:a16="http://schemas.microsoft.com/office/drawing/2014/main" id="{E53F0627-5568-E344-AE45-F5E89E55EE5C}"/>
              </a:ext>
            </a:extLst>
          </p:cNvPr>
          <p:cNvSpPr/>
          <p:nvPr/>
        </p:nvSpPr>
        <p:spPr>
          <a:xfrm>
            <a:off x="6640430" y="5077609"/>
            <a:ext cx="3964220" cy="831925"/>
          </a:xfrm>
          <a:prstGeom prst="curvedUp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solidFill>
                <a:schemeClr val="tx1"/>
              </a:solidFill>
            </a:endParaRPr>
          </a:p>
        </p:txBody>
      </p:sp>
      <p:sp>
        <p:nvSpPr>
          <p:cNvPr id="7" name="Oval 6">
            <a:extLst>
              <a:ext uri="{FF2B5EF4-FFF2-40B4-BE49-F238E27FC236}">
                <a16:creationId xmlns:a16="http://schemas.microsoft.com/office/drawing/2014/main" id="{5BBAA8B6-A2B3-374E-A99D-2668A514B475}"/>
              </a:ext>
            </a:extLst>
          </p:cNvPr>
          <p:cNvSpPr/>
          <p:nvPr/>
        </p:nvSpPr>
        <p:spPr>
          <a:xfrm>
            <a:off x="1901661" y="4261896"/>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spcBef>
                <a:spcPts val="219"/>
              </a:spcBef>
            </a:pPr>
            <a:r>
              <a:rPr lang="en-US" sz="1707" dirty="0">
                <a:solidFill>
                  <a:schemeClr val="tx1"/>
                </a:solidFill>
              </a:rPr>
              <a:t>TENA Object in TDL format</a:t>
            </a:r>
          </a:p>
        </p:txBody>
      </p:sp>
      <p:sp>
        <p:nvSpPr>
          <p:cNvPr id="8" name="Curved Up Arrow 7">
            <a:extLst>
              <a:ext uri="{FF2B5EF4-FFF2-40B4-BE49-F238E27FC236}">
                <a16:creationId xmlns:a16="http://schemas.microsoft.com/office/drawing/2014/main" id="{BB87F00D-708E-7345-B77F-0AD7EA02D9ED}"/>
              </a:ext>
            </a:extLst>
          </p:cNvPr>
          <p:cNvSpPr/>
          <p:nvPr/>
        </p:nvSpPr>
        <p:spPr>
          <a:xfrm>
            <a:off x="2676210" y="5077609"/>
            <a:ext cx="3964220" cy="831925"/>
          </a:xfrm>
          <a:prstGeom prst="curvedUp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solidFill>
                <a:schemeClr val="tx1"/>
              </a:solidFill>
            </a:endParaRPr>
          </a:p>
        </p:txBody>
      </p:sp>
      <p:sp>
        <p:nvSpPr>
          <p:cNvPr id="9" name="Oval 8">
            <a:extLst>
              <a:ext uri="{FF2B5EF4-FFF2-40B4-BE49-F238E27FC236}">
                <a16:creationId xmlns:a16="http://schemas.microsoft.com/office/drawing/2014/main" id="{D8D2079B-B78B-5D44-9A95-5F86AD19B7AE}"/>
              </a:ext>
            </a:extLst>
          </p:cNvPr>
          <p:cNvSpPr/>
          <p:nvPr/>
        </p:nvSpPr>
        <p:spPr>
          <a:xfrm>
            <a:off x="7045338" y="1998652"/>
            <a:ext cx="2276709"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spcBef>
                <a:spcPts val="219"/>
              </a:spcBef>
            </a:pPr>
            <a:r>
              <a:rPr lang="en-US" sz="1707" dirty="0">
                <a:solidFill>
                  <a:schemeClr val="tx1"/>
                </a:solidFill>
              </a:rPr>
              <a:t>TENA Object in JSON  format</a:t>
            </a:r>
          </a:p>
        </p:txBody>
      </p:sp>
      <p:sp>
        <p:nvSpPr>
          <p:cNvPr id="10" name="Right Arrow 9">
            <a:extLst>
              <a:ext uri="{FF2B5EF4-FFF2-40B4-BE49-F238E27FC236}">
                <a16:creationId xmlns:a16="http://schemas.microsoft.com/office/drawing/2014/main" id="{51333F9D-BB6D-7E4D-9F2C-CB2E952DF4B1}"/>
              </a:ext>
            </a:extLst>
          </p:cNvPr>
          <p:cNvSpPr/>
          <p:nvPr/>
        </p:nvSpPr>
        <p:spPr>
          <a:xfrm rot="18001456">
            <a:off x="6652916" y="3249644"/>
            <a:ext cx="1619341" cy="63646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algn="ctr"/>
            <a:endParaRPr lang="en-US" sz="2560">
              <a:solidFill>
                <a:schemeClr val="tx1"/>
              </a:solidFill>
            </a:endParaRPr>
          </a:p>
        </p:txBody>
      </p:sp>
    </p:spTree>
    <p:extLst>
      <p:ext uri="{BB962C8B-B14F-4D97-AF65-F5344CB8AC3E}">
        <p14:creationId xmlns:p14="http://schemas.microsoft.com/office/powerpoint/2010/main" val="13605553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p:cNvSpPr>
            <a:spLocks noGrp="1" noChangeArrowheads="1"/>
          </p:cNvSpPr>
          <p:nvPr>
            <p:ph type="title"/>
          </p:nvPr>
        </p:nvSpPr>
        <p:spPr/>
        <p:txBody>
          <a:bodyPr/>
          <a:lstStyle/>
          <a:p>
            <a:r>
              <a:rPr lang="en-US" dirty="0"/>
              <a:t>TSPI (Time-Space Position Information) v5</a:t>
            </a:r>
            <a:br>
              <a:rPr lang="en-US" dirty="0"/>
            </a:br>
            <a:r>
              <a:rPr lang="en-US" dirty="0"/>
              <a:t>with Coordinate Conversions</a:t>
            </a:r>
          </a:p>
        </p:txBody>
      </p:sp>
      <p:sp>
        <p:nvSpPr>
          <p:cNvPr id="1360927" name="Rectangle 31"/>
          <p:cNvSpPr>
            <a:spLocks noGrp="1" noChangeArrowheads="1"/>
          </p:cNvSpPr>
          <p:nvPr>
            <p:ph idx="1"/>
          </p:nvPr>
        </p:nvSpPr>
        <p:spPr>
          <a:xfrm>
            <a:off x="1871663" y="1477965"/>
            <a:ext cx="9263062" cy="871537"/>
          </a:xfrm>
        </p:spPr>
        <p:txBody>
          <a:bodyPr/>
          <a:lstStyle/>
          <a:p>
            <a:r>
              <a:rPr lang="en-US"/>
              <a:t>Case 1: Reading and writing in the same coordinate system</a:t>
            </a:r>
          </a:p>
        </p:txBody>
      </p:sp>
      <p:sp>
        <p:nvSpPr>
          <p:cNvPr id="1360899" name="Rectangle 3"/>
          <p:cNvSpPr>
            <a:spLocks noChangeArrowheads="1"/>
          </p:cNvSpPr>
          <p:nvPr/>
        </p:nvSpPr>
        <p:spPr bwMode="auto">
          <a:xfrm>
            <a:off x="2247902" y="2657475"/>
            <a:ext cx="4075113" cy="3803650"/>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00" name="Text Box 4"/>
          <p:cNvSpPr txBox="1">
            <a:spLocks noChangeArrowheads="1"/>
          </p:cNvSpPr>
          <p:nvPr/>
        </p:nvSpPr>
        <p:spPr bwMode="auto">
          <a:xfrm>
            <a:off x="2978168" y="2719389"/>
            <a:ext cx="2605054"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Proxy Object on Client</a:t>
            </a:r>
          </a:p>
        </p:txBody>
      </p:sp>
      <p:sp>
        <p:nvSpPr>
          <p:cNvPr id="1360901" name="Rectangle 5"/>
          <p:cNvSpPr>
            <a:spLocks noChangeArrowheads="1"/>
          </p:cNvSpPr>
          <p:nvPr/>
        </p:nvSpPr>
        <p:spPr bwMode="auto">
          <a:xfrm>
            <a:off x="6827838" y="2662239"/>
            <a:ext cx="4032250" cy="38052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02" name="Text Box 6"/>
          <p:cNvSpPr txBox="1">
            <a:spLocks noChangeArrowheads="1"/>
          </p:cNvSpPr>
          <p:nvPr/>
        </p:nvSpPr>
        <p:spPr bwMode="auto">
          <a:xfrm>
            <a:off x="7192788" y="2720977"/>
            <a:ext cx="291500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Servant Object on Server</a:t>
            </a:r>
          </a:p>
        </p:txBody>
      </p:sp>
      <p:sp>
        <p:nvSpPr>
          <p:cNvPr id="1360903" name="AutoShape 7"/>
          <p:cNvSpPr>
            <a:spLocks noChangeArrowheads="1"/>
          </p:cNvSpPr>
          <p:nvPr/>
        </p:nvSpPr>
        <p:spPr bwMode="auto">
          <a:xfrm>
            <a:off x="7029450" y="3067050"/>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0904" name="AutoShape 8"/>
          <p:cNvSpPr>
            <a:spLocks noChangeArrowheads="1"/>
          </p:cNvSpPr>
          <p:nvPr/>
        </p:nvSpPr>
        <p:spPr bwMode="auto">
          <a:xfrm>
            <a:off x="7029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0905" name="AutoShape 9"/>
          <p:cNvSpPr>
            <a:spLocks noChangeArrowheads="1"/>
          </p:cNvSpPr>
          <p:nvPr/>
        </p:nvSpPr>
        <p:spPr bwMode="auto">
          <a:xfrm>
            <a:off x="7235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TSPI</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p:txBody>
      </p:sp>
      <p:sp>
        <p:nvSpPr>
          <p:cNvPr id="1360906" name="Text Box 10"/>
          <p:cNvSpPr txBox="1">
            <a:spLocks noChangeArrowheads="1"/>
          </p:cNvSpPr>
          <p:nvPr/>
        </p:nvSpPr>
        <p:spPr bwMode="auto">
          <a:xfrm>
            <a:off x="3215259" y="2311401"/>
            <a:ext cx="205308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Client Application</a:t>
            </a:r>
          </a:p>
        </p:txBody>
      </p:sp>
      <p:sp>
        <p:nvSpPr>
          <p:cNvPr id="1360907" name="Text Box 11"/>
          <p:cNvSpPr txBox="1">
            <a:spLocks noChangeArrowheads="1"/>
          </p:cNvSpPr>
          <p:nvPr/>
        </p:nvSpPr>
        <p:spPr bwMode="auto">
          <a:xfrm>
            <a:off x="7702851" y="2311401"/>
            <a:ext cx="2147289"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Server Application</a:t>
            </a:r>
          </a:p>
        </p:txBody>
      </p:sp>
      <p:sp>
        <p:nvSpPr>
          <p:cNvPr id="1360908" name="Line 12"/>
          <p:cNvSpPr>
            <a:spLocks noChangeShapeType="1"/>
          </p:cNvSpPr>
          <p:nvPr/>
        </p:nvSpPr>
        <p:spPr bwMode="auto">
          <a:xfrm>
            <a:off x="2738440" y="7239001"/>
            <a:ext cx="7502525" cy="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09" name="Rectangle 13"/>
          <p:cNvSpPr>
            <a:spLocks noChangeArrowheads="1"/>
          </p:cNvSpPr>
          <p:nvPr/>
        </p:nvSpPr>
        <p:spPr bwMode="auto">
          <a:xfrm>
            <a:off x="2247902" y="6461125"/>
            <a:ext cx="4073525" cy="325438"/>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0910" name="Rectangle 14"/>
          <p:cNvSpPr>
            <a:spLocks noChangeArrowheads="1"/>
          </p:cNvSpPr>
          <p:nvPr/>
        </p:nvSpPr>
        <p:spPr bwMode="auto">
          <a:xfrm>
            <a:off x="6827838" y="6456365"/>
            <a:ext cx="4032250" cy="3254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0911" name="Line 15"/>
          <p:cNvSpPr>
            <a:spLocks noChangeShapeType="1"/>
          </p:cNvSpPr>
          <p:nvPr/>
        </p:nvSpPr>
        <p:spPr bwMode="auto">
          <a:xfrm>
            <a:off x="8620125" y="6777038"/>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2" name="Text Box 16"/>
          <p:cNvSpPr txBox="1">
            <a:spLocks noChangeArrowheads="1"/>
          </p:cNvSpPr>
          <p:nvPr/>
        </p:nvSpPr>
        <p:spPr bwMode="auto">
          <a:xfrm>
            <a:off x="3249814" y="6875464"/>
            <a:ext cx="1163236"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a:solidFill>
                  <a:srgbClr val="000000"/>
                </a:solidFill>
                <a:latin typeface="Arial" charset="0"/>
              </a:rPr>
              <a:t>Network</a:t>
            </a:r>
          </a:p>
        </p:txBody>
      </p:sp>
      <p:sp>
        <p:nvSpPr>
          <p:cNvPr id="1360913" name="Line 17"/>
          <p:cNvSpPr>
            <a:spLocks noChangeShapeType="1"/>
          </p:cNvSpPr>
          <p:nvPr/>
        </p:nvSpPr>
        <p:spPr bwMode="auto">
          <a:xfrm>
            <a:off x="4854575" y="678180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4" name="AutoShape 18"/>
          <p:cNvSpPr>
            <a:spLocks noChangeArrowheads="1"/>
          </p:cNvSpPr>
          <p:nvPr/>
        </p:nvSpPr>
        <p:spPr bwMode="auto">
          <a:xfrm>
            <a:off x="2374900" y="3068638"/>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0915" name="AutoShape 19"/>
          <p:cNvSpPr>
            <a:spLocks noChangeArrowheads="1"/>
          </p:cNvSpPr>
          <p:nvPr/>
        </p:nvSpPr>
        <p:spPr bwMode="auto">
          <a:xfrm>
            <a:off x="7072314"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6" name="AutoShape 20"/>
          <p:cNvSpPr>
            <a:spLocks noChangeArrowheads="1"/>
          </p:cNvSpPr>
          <p:nvPr/>
        </p:nvSpPr>
        <p:spPr bwMode="auto">
          <a:xfrm>
            <a:off x="7072314"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7" name="AutoShape 21"/>
          <p:cNvSpPr>
            <a:spLocks noChangeArrowheads="1"/>
          </p:cNvSpPr>
          <p:nvPr/>
        </p:nvSpPr>
        <p:spPr bwMode="auto">
          <a:xfrm>
            <a:off x="7259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0918" name="AutoShape 22"/>
          <p:cNvSpPr>
            <a:spLocks noChangeArrowheads="1"/>
          </p:cNvSpPr>
          <p:nvPr/>
        </p:nvSpPr>
        <p:spPr bwMode="auto">
          <a:xfrm>
            <a:off x="9831388" y="3067050"/>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0919" name="AutoShape 23"/>
          <p:cNvSpPr>
            <a:spLocks noChangeArrowheads="1"/>
          </p:cNvSpPr>
          <p:nvPr/>
        </p:nvSpPr>
        <p:spPr bwMode="auto">
          <a:xfrm>
            <a:off x="7497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0920" name="AutoShape 24"/>
          <p:cNvSpPr>
            <a:spLocks noChangeArrowheads="1"/>
          </p:cNvSpPr>
          <p:nvPr/>
        </p:nvSpPr>
        <p:spPr bwMode="auto">
          <a:xfrm>
            <a:off x="7318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1" name="AutoShape 25"/>
          <p:cNvSpPr>
            <a:spLocks noChangeArrowheads="1"/>
          </p:cNvSpPr>
          <p:nvPr/>
        </p:nvSpPr>
        <p:spPr bwMode="auto">
          <a:xfrm>
            <a:off x="7318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2" name="AutoShape 26"/>
          <p:cNvSpPr>
            <a:spLocks noChangeArrowheads="1"/>
          </p:cNvSpPr>
          <p:nvPr/>
        </p:nvSpPr>
        <p:spPr bwMode="auto">
          <a:xfrm>
            <a:off x="8826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3" name="AutoShape 27"/>
          <p:cNvSpPr>
            <a:spLocks noChangeArrowheads="1"/>
          </p:cNvSpPr>
          <p:nvPr/>
        </p:nvSpPr>
        <p:spPr bwMode="auto">
          <a:xfrm>
            <a:off x="8826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4" name="AutoShape 28"/>
          <p:cNvSpPr>
            <a:spLocks noChangeArrowheads="1"/>
          </p:cNvSpPr>
          <p:nvPr/>
        </p:nvSpPr>
        <p:spPr bwMode="auto">
          <a:xfrm>
            <a:off x="9018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5" name="AutoShape 29"/>
          <p:cNvSpPr>
            <a:spLocks noChangeArrowheads="1"/>
          </p:cNvSpPr>
          <p:nvPr/>
        </p:nvSpPr>
        <p:spPr bwMode="auto">
          <a:xfrm>
            <a:off x="9018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6" name="Line 30"/>
          <p:cNvSpPr>
            <a:spLocks noChangeShapeType="1"/>
          </p:cNvSpPr>
          <p:nvPr/>
        </p:nvSpPr>
        <p:spPr bwMode="auto">
          <a:xfrm>
            <a:off x="7493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0928" name="AutoShape 32"/>
          <p:cNvSpPr>
            <a:spLocks noChangeArrowheads="1"/>
          </p:cNvSpPr>
          <p:nvPr/>
        </p:nvSpPr>
        <p:spPr bwMode="auto">
          <a:xfrm>
            <a:off x="3727450" y="3068638"/>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0929" name="AutoShape 33"/>
          <p:cNvSpPr>
            <a:spLocks noChangeArrowheads="1"/>
          </p:cNvSpPr>
          <p:nvPr/>
        </p:nvSpPr>
        <p:spPr bwMode="auto">
          <a:xfrm>
            <a:off x="3727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0930" name="AutoShape 34"/>
          <p:cNvSpPr>
            <a:spLocks noChangeArrowheads="1"/>
          </p:cNvSpPr>
          <p:nvPr/>
        </p:nvSpPr>
        <p:spPr bwMode="auto">
          <a:xfrm>
            <a:off x="3933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TSPI</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p:txBody>
      </p:sp>
      <p:sp>
        <p:nvSpPr>
          <p:cNvPr id="1360931" name="AutoShape 35"/>
          <p:cNvSpPr>
            <a:spLocks noChangeArrowheads="1"/>
          </p:cNvSpPr>
          <p:nvPr/>
        </p:nvSpPr>
        <p:spPr bwMode="auto">
          <a:xfrm>
            <a:off x="3770313"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2" name="AutoShape 36"/>
          <p:cNvSpPr>
            <a:spLocks noChangeArrowheads="1"/>
          </p:cNvSpPr>
          <p:nvPr/>
        </p:nvSpPr>
        <p:spPr bwMode="auto">
          <a:xfrm>
            <a:off x="3770313"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3" name="AutoShape 37"/>
          <p:cNvSpPr>
            <a:spLocks noChangeArrowheads="1"/>
          </p:cNvSpPr>
          <p:nvPr/>
        </p:nvSpPr>
        <p:spPr bwMode="auto">
          <a:xfrm>
            <a:off x="3957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0934" name="AutoShape 38"/>
          <p:cNvSpPr>
            <a:spLocks noChangeArrowheads="1"/>
          </p:cNvSpPr>
          <p:nvPr/>
        </p:nvSpPr>
        <p:spPr bwMode="auto">
          <a:xfrm>
            <a:off x="4195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0935" name="AutoShape 39"/>
          <p:cNvSpPr>
            <a:spLocks noChangeArrowheads="1"/>
          </p:cNvSpPr>
          <p:nvPr/>
        </p:nvSpPr>
        <p:spPr bwMode="auto">
          <a:xfrm>
            <a:off x="4016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6" name="AutoShape 40"/>
          <p:cNvSpPr>
            <a:spLocks noChangeArrowheads="1"/>
          </p:cNvSpPr>
          <p:nvPr/>
        </p:nvSpPr>
        <p:spPr bwMode="auto">
          <a:xfrm>
            <a:off x="4016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7" name="AutoShape 41"/>
          <p:cNvSpPr>
            <a:spLocks noChangeArrowheads="1"/>
          </p:cNvSpPr>
          <p:nvPr/>
        </p:nvSpPr>
        <p:spPr bwMode="auto">
          <a:xfrm>
            <a:off x="5524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8" name="AutoShape 42"/>
          <p:cNvSpPr>
            <a:spLocks noChangeArrowheads="1"/>
          </p:cNvSpPr>
          <p:nvPr/>
        </p:nvSpPr>
        <p:spPr bwMode="auto">
          <a:xfrm>
            <a:off x="5524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9" name="AutoShape 43"/>
          <p:cNvSpPr>
            <a:spLocks noChangeArrowheads="1"/>
          </p:cNvSpPr>
          <p:nvPr/>
        </p:nvSpPr>
        <p:spPr bwMode="auto">
          <a:xfrm>
            <a:off x="5716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0" name="AutoShape 44"/>
          <p:cNvSpPr>
            <a:spLocks noChangeArrowheads="1"/>
          </p:cNvSpPr>
          <p:nvPr/>
        </p:nvSpPr>
        <p:spPr bwMode="auto">
          <a:xfrm>
            <a:off x="5716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1" name="Line 45"/>
          <p:cNvSpPr>
            <a:spLocks noChangeShapeType="1"/>
          </p:cNvSpPr>
          <p:nvPr/>
        </p:nvSpPr>
        <p:spPr bwMode="auto">
          <a:xfrm>
            <a:off x="4191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0942" name="Freeform 46"/>
          <p:cNvSpPr>
            <a:spLocks/>
          </p:cNvSpPr>
          <p:nvPr/>
        </p:nvSpPr>
        <p:spPr bwMode="auto">
          <a:xfrm flipV="1">
            <a:off x="8702675" y="4767263"/>
            <a:ext cx="204788" cy="520700"/>
          </a:xfrm>
          <a:custGeom>
            <a:avLst/>
            <a:gdLst>
              <a:gd name="T0" fmla="*/ 76 w 346"/>
              <a:gd name="T1" fmla="*/ 0 h 452"/>
              <a:gd name="T2" fmla="*/ 340 w 346"/>
              <a:gd name="T3" fmla="*/ 58 h 452"/>
              <a:gd name="T4" fmla="*/ 37 w 346"/>
              <a:gd name="T5" fmla="*/ 306 h 452"/>
              <a:gd name="T6" fmla="*/ 118 w 346"/>
              <a:gd name="T7" fmla="*/ 452 h 452"/>
            </a:gdLst>
            <a:ahLst/>
            <a:cxnLst>
              <a:cxn ang="0">
                <a:pos x="T0" y="T1"/>
              </a:cxn>
              <a:cxn ang="0">
                <a:pos x="T2" y="T3"/>
              </a:cxn>
              <a:cxn ang="0">
                <a:pos x="T4" y="T5"/>
              </a:cxn>
              <a:cxn ang="0">
                <a:pos x="T6" y="T7"/>
              </a:cxn>
            </a:cxnLst>
            <a:rect l="0" t="0" r="r" b="b"/>
            <a:pathLst>
              <a:path w="346" h="452">
                <a:moveTo>
                  <a:pt x="76" y="0"/>
                </a:moveTo>
                <a:cubicBezTo>
                  <a:pt x="120" y="10"/>
                  <a:pt x="346" y="7"/>
                  <a:pt x="340" y="58"/>
                </a:cubicBezTo>
                <a:cubicBezTo>
                  <a:pt x="334" y="109"/>
                  <a:pt x="74" y="240"/>
                  <a:pt x="37" y="306"/>
                </a:cubicBezTo>
                <a:cubicBezTo>
                  <a:pt x="0" y="372"/>
                  <a:pt x="101" y="422"/>
                  <a:pt x="118"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3" name="Freeform 47"/>
          <p:cNvSpPr>
            <a:spLocks/>
          </p:cNvSpPr>
          <p:nvPr/>
        </p:nvSpPr>
        <p:spPr bwMode="auto">
          <a:xfrm>
            <a:off x="5443539" y="5102227"/>
            <a:ext cx="2082800" cy="2100263"/>
          </a:xfrm>
          <a:custGeom>
            <a:avLst/>
            <a:gdLst>
              <a:gd name="T0" fmla="*/ 0 w 1312"/>
              <a:gd name="T1" fmla="*/ 87 h 1323"/>
              <a:gd name="T2" fmla="*/ 267 w 1312"/>
              <a:gd name="T3" fmla="*/ 157 h 1323"/>
              <a:gd name="T4" fmla="*/ 238 w 1312"/>
              <a:gd name="T5" fmla="*/ 1027 h 1323"/>
              <a:gd name="T6" fmla="*/ 676 w 1312"/>
              <a:gd name="T7" fmla="*/ 1317 h 1323"/>
              <a:gd name="T8" fmla="*/ 1052 w 1312"/>
              <a:gd name="T9" fmla="*/ 1066 h 1323"/>
              <a:gd name="T10" fmla="*/ 1072 w 1312"/>
              <a:gd name="T11" fmla="*/ 199 h 1323"/>
              <a:gd name="T12" fmla="*/ 1312 w 1312"/>
              <a:gd name="T13" fmla="*/ 87 h 1323"/>
            </a:gdLst>
            <a:ahLst/>
            <a:cxnLst>
              <a:cxn ang="0">
                <a:pos x="T0" y="T1"/>
              </a:cxn>
              <a:cxn ang="0">
                <a:pos x="T2" y="T3"/>
              </a:cxn>
              <a:cxn ang="0">
                <a:pos x="T4" y="T5"/>
              </a:cxn>
              <a:cxn ang="0">
                <a:pos x="T6" y="T7"/>
              </a:cxn>
              <a:cxn ang="0">
                <a:pos x="T8" y="T9"/>
              </a:cxn>
              <a:cxn ang="0">
                <a:pos x="T10" y="T11"/>
              </a:cxn>
              <a:cxn ang="0">
                <a:pos x="T12" y="T13"/>
              </a:cxn>
            </a:cxnLst>
            <a:rect l="0" t="0" r="r" b="b"/>
            <a:pathLst>
              <a:path w="1312" h="1323">
                <a:moveTo>
                  <a:pt x="0" y="87"/>
                </a:moveTo>
                <a:cubicBezTo>
                  <a:pt x="45" y="99"/>
                  <a:pt x="227" y="0"/>
                  <a:pt x="267" y="157"/>
                </a:cubicBezTo>
                <a:cubicBezTo>
                  <a:pt x="307" y="314"/>
                  <a:pt x="170" y="834"/>
                  <a:pt x="238" y="1027"/>
                </a:cubicBezTo>
                <a:cubicBezTo>
                  <a:pt x="306" y="1220"/>
                  <a:pt x="540" y="1311"/>
                  <a:pt x="676" y="1317"/>
                </a:cubicBezTo>
                <a:cubicBezTo>
                  <a:pt x="812" y="1323"/>
                  <a:pt x="986" y="1252"/>
                  <a:pt x="1052" y="1066"/>
                </a:cubicBezTo>
                <a:cubicBezTo>
                  <a:pt x="1118" y="880"/>
                  <a:pt x="1029" y="362"/>
                  <a:pt x="1072" y="199"/>
                </a:cubicBezTo>
                <a:cubicBezTo>
                  <a:pt x="1115" y="36"/>
                  <a:pt x="1262" y="110"/>
                  <a:pt x="1312" y="87"/>
                </a:cubicBezTo>
              </a:path>
            </a:pathLst>
          </a:custGeom>
          <a:noFill/>
          <a:ln w="57150" cap="flat" cmpd="sng">
            <a:solidFill>
              <a:schemeClr va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4" name="Freeform 48"/>
          <p:cNvSpPr>
            <a:spLocks/>
          </p:cNvSpPr>
          <p:nvPr/>
        </p:nvSpPr>
        <p:spPr bwMode="auto">
          <a:xfrm>
            <a:off x="4254501" y="4759327"/>
            <a:ext cx="223838" cy="506413"/>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5" name="Freeform 49"/>
          <p:cNvSpPr>
            <a:spLocks/>
          </p:cNvSpPr>
          <p:nvPr/>
        </p:nvSpPr>
        <p:spPr bwMode="auto">
          <a:xfrm rot="-10800000">
            <a:off x="4244975" y="4743452"/>
            <a:ext cx="223838" cy="506413"/>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grpSp>
        <p:nvGrpSpPr>
          <p:cNvPr id="1360946" name="Group 50"/>
          <p:cNvGrpSpPr>
            <a:grpSpLocks/>
          </p:cNvGrpSpPr>
          <p:nvPr/>
        </p:nvGrpSpPr>
        <p:grpSpPr bwMode="auto">
          <a:xfrm>
            <a:off x="2511426" y="3495675"/>
            <a:ext cx="1558925" cy="1227138"/>
            <a:chOff x="510" y="2202"/>
            <a:chExt cx="982" cy="773"/>
          </a:xfrm>
        </p:grpSpPr>
        <p:sp>
          <p:nvSpPr>
            <p:cNvPr id="1360947" name="Freeform 51"/>
            <p:cNvSpPr>
              <a:spLocks/>
            </p:cNvSpPr>
            <p:nvPr/>
          </p:nvSpPr>
          <p:spPr bwMode="auto">
            <a:xfrm>
              <a:off x="1008" y="2202"/>
              <a:ext cx="484" cy="773"/>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0948" name="AutoShape 52"/>
            <p:cNvSpPr>
              <a:spLocks noChangeArrowheads="1"/>
            </p:cNvSpPr>
            <p:nvPr/>
          </p:nvSpPr>
          <p:spPr bwMode="auto">
            <a:xfrm>
              <a:off x="510" y="233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Position</a:t>
              </a:r>
            </a:p>
          </p:txBody>
        </p:sp>
      </p:grpSp>
      <p:grpSp>
        <p:nvGrpSpPr>
          <p:cNvPr id="1360949" name="Group 53"/>
          <p:cNvGrpSpPr>
            <a:grpSpLocks/>
          </p:cNvGrpSpPr>
          <p:nvPr/>
        </p:nvGrpSpPr>
        <p:grpSpPr bwMode="auto">
          <a:xfrm>
            <a:off x="2238376" y="3511552"/>
            <a:ext cx="1762125" cy="1833563"/>
            <a:chOff x="338" y="2212"/>
            <a:chExt cx="1110" cy="1155"/>
          </a:xfrm>
        </p:grpSpPr>
        <p:sp>
          <p:nvSpPr>
            <p:cNvPr id="1360950" name="Freeform 54"/>
            <p:cNvSpPr>
              <a:spLocks/>
            </p:cNvSpPr>
            <p:nvPr/>
          </p:nvSpPr>
          <p:spPr bwMode="auto">
            <a:xfrm>
              <a:off x="980" y="2212"/>
              <a:ext cx="468" cy="774"/>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0951" name="Text Box 55"/>
            <p:cNvSpPr txBox="1">
              <a:spLocks noChangeArrowheads="1"/>
            </p:cNvSpPr>
            <p:nvPr/>
          </p:nvSpPr>
          <p:spPr bwMode="auto">
            <a:xfrm>
              <a:off x="338" y="2746"/>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r>
                <a:rPr lang="en-US" sz="1600">
                  <a:solidFill>
                    <a:schemeClr val="tx1"/>
                  </a:solidFill>
                </a:rPr>
                <a:t>Geocentric-Position()</a:t>
              </a:r>
            </a:p>
          </p:txBody>
        </p:sp>
        <p:sp>
          <p:nvSpPr>
            <p:cNvPr id="1360952" name="AutoShape 56"/>
            <p:cNvSpPr>
              <a:spLocks noChangeArrowheads="1"/>
            </p:cNvSpPr>
            <p:nvPr/>
          </p:nvSpPr>
          <p:spPr bwMode="auto">
            <a:xfrm>
              <a:off x="632" y="3079"/>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SRF</a:t>
              </a:r>
            </a:p>
          </p:txBody>
        </p:sp>
      </p:grpSp>
      <p:grpSp>
        <p:nvGrpSpPr>
          <p:cNvPr id="1360953" name="Group 57"/>
          <p:cNvGrpSpPr>
            <a:grpSpLocks/>
          </p:cNvGrpSpPr>
          <p:nvPr/>
        </p:nvGrpSpPr>
        <p:grpSpPr bwMode="auto">
          <a:xfrm>
            <a:off x="9142414" y="3533775"/>
            <a:ext cx="2003425" cy="1816100"/>
            <a:chOff x="4687" y="2226"/>
            <a:chExt cx="1262" cy="1144"/>
          </a:xfrm>
        </p:grpSpPr>
        <p:sp>
          <p:nvSpPr>
            <p:cNvPr id="1360954" name="Freeform 58"/>
            <p:cNvSpPr>
              <a:spLocks/>
            </p:cNvSpPr>
            <p:nvPr/>
          </p:nvSpPr>
          <p:spPr bwMode="auto">
            <a:xfrm flipV="1">
              <a:off x="4687" y="2226"/>
              <a:ext cx="470" cy="771"/>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0955" name="Text Box 59"/>
            <p:cNvSpPr txBox="1">
              <a:spLocks noChangeArrowheads="1"/>
            </p:cNvSpPr>
            <p:nvPr/>
          </p:nvSpPr>
          <p:spPr bwMode="auto">
            <a:xfrm>
              <a:off x="4777" y="2757"/>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br>
                <a:rPr lang="en-US" sz="1600">
                  <a:solidFill>
                    <a:schemeClr val="tx1"/>
                  </a:solidFill>
                </a:rPr>
              </a:br>
              <a:r>
                <a:rPr lang="en-US" sz="1600">
                  <a:solidFill>
                    <a:schemeClr val="tx1"/>
                  </a:solidFill>
                </a:rPr>
                <a:t>Position()</a:t>
              </a:r>
            </a:p>
          </p:txBody>
        </p:sp>
        <p:sp>
          <p:nvSpPr>
            <p:cNvPr id="1360956" name="AutoShape 60"/>
            <p:cNvSpPr>
              <a:spLocks noChangeArrowheads="1"/>
            </p:cNvSpPr>
            <p:nvPr/>
          </p:nvSpPr>
          <p:spPr bwMode="auto">
            <a:xfrm>
              <a:off x="5361"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SRF</a:t>
              </a:r>
            </a:p>
          </p:txBody>
        </p:sp>
        <p:sp>
          <p:nvSpPr>
            <p:cNvPr id="1360957" name="AutoShape 61"/>
            <p:cNvSpPr>
              <a:spLocks noChangeArrowheads="1"/>
            </p:cNvSpPr>
            <p:nvPr/>
          </p:nvSpPr>
          <p:spPr bwMode="auto">
            <a:xfrm>
              <a:off x="4776"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Position</a:t>
              </a:r>
            </a:p>
          </p:txBody>
        </p:sp>
      </p:grpSp>
      <p:sp>
        <p:nvSpPr>
          <p:cNvPr id="1360958" name="Text Box 62"/>
          <p:cNvSpPr txBox="1">
            <a:spLocks noChangeArrowheads="1"/>
          </p:cNvSpPr>
          <p:nvPr/>
        </p:nvSpPr>
        <p:spPr bwMode="auto">
          <a:xfrm>
            <a:off x="7166932"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59" name="Text Box 63"/>
          <p:cNvSpPr txBox="1">
            <a:spLocks noChangeArrowheads="1"/>
          </p:cNvSpPr>
          <p:nvPr/>
        </p:nvSpPr>
        <p:spPr bwMode="auto">
          <a:xfrm>
            <a:off x="7166932"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0" name="Text Box 64"/>
          <p:cNvSpPr txBox="1">
            <a:spLocks noChangeArrowheads="1"/>
          </p:cNvSpPr>
          <p:nvPr/>
        </p:nvSpPr>
        <p:spPr bwMode="auto">
          <a:xfrm>
            <a:off x="7414582"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1" name="Text Box 65"/>
          <p:cNvSpPr txBox="1">
            <a:spLocks noChangeArrowheads="1"/>
          </p:cNvSpPr>
          <p:nvPr/>
        </p:nvSpPr>
        <p:spPr bwMode="auto">
          <a:xfrm>
            <a:off x="7414582"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2" name="Text Box 66"/>
          <p:cNvSpPr txBox="1">
            <a:spLocks noChangeArrowheads="1"/>
          </p:cNvSpPr>
          <p:nvPr/>
        </p:nvSpPr>
        <p:spPr bwMode="auto">
          <a:xfrm>
            <a:off x="9134140"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3" name="Text Box 67"/>
          <p:cNvSpPr txBox="1">
            <a:spLocks noChangeArrowheads="1"/>
          </p:cNvSpPr>
          <p:nvPr/>
        </p:nvSpPr>
        <p:spPr bwMode="auto">
          <a:xfrm>
            <a:off x="9134140"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4" name="Text Box 68"/>
          <p:cNvSpPr txBox="1">
            <a:spLocks noChangeArrowheads="1"/>
          </p:cNvSpPr>
          <p:nvPr/>
        </p:nvSpPr>
        <p:spPr bwMode="auto">
          <a:xfrm>
            <a:off x="8932527"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5" name="Text Box 69"/>
          <p:cNvSpPr txBox="1">
            <a:spLocks noChangeArrowheads="1"/>
          </p:cNvSpPr>
          <p:nvPr/>
        </p:nvSpPr>
        <p:spPr bwMode="auto">
          <a:xfrm>
            <a:off x="8932527"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6" name="Text Box 70"/>
          <p:cNvSpPr txBox="1">
            <a:spLocks noChangeArrowheads="1"/>
          </p:cNvSpPr>
          <p:nvPr/>
        </p:nvSpPr>
        <p:spPr bwMode="auto">
          <a:xfrm>
            <a:off x="3869694"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7" name="Text Box 71"/>
          <p:cNvSpPr txBox="1">
            <a:spLocks noChangeArrowheads="1"/>
          </p:cNvSpPr>
          <p:nvPr/>
        </p:nvSpPr>
        <p:spPr bwMode="auto">
          <a:xfrm>
            <a:off x="3869694"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8" name="Text Box 72"/>
          <p:cNvSpPr txBox="1">
            <a:spLocks noChangeArrowheads="1"/>
          </p:cNvSpPr>
          <p:nvPr/>
        </p:nvSpPr>
        <p:spPr bwMode="auto">
          <a:xfrm>
            <a:off x="4117344"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9" name="Text Box 73"/>
          <p:cNvSpPr txBox="1">
            <a:spLocks noChangeArrowheads="1"/>
          </p:cNvSpPr>
          <p:nvPr/>
        </p:nvSpPr>
        <p:spPr bwMode="auto">
          <a:xfrm>
            <a:off x="4117344"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70" name="Text Box 74"/>
          <p:cNvSpPr txBox="1">
            <a:spLocks noChangeArrowheads="1"/>
          </p:cNvSpPr>
          <p:nvPr/>
        </p:nvSpPr>
        <p:spPr bwMode="auto">
          <a:xfrm>
            <a:off x="5836903"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71" name="Text Box 75"/>
          <p:cNvSpPr txBox="1">
            <a:spLocks noChangeArrowheads="1"/>
          </p:cNvSpPr>
          <p:nvPr/>
        </p:nvSpPr>
        <p:spPr bwMode="auto">
          <a:xfrm>
            <a:off x="5836903"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72" name="Text Box 76"/>
          <p:cNvSpPr txBox="1">
            <a:spLocks noChangeArrowheads="1"/>
          </p:cNvSpPr>
          <p:nvPr/>
        </p:nvSpPr>
        <p:spPr bwMode="auto">
          <a:xfrm>
            <a:off x="5635290"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73" name="Text Box 77"/>
          <p:cNvSpPr txBox="1">
            <a:spLocks noChangeArrowheads="1"/>
          </p:cNvSpPr>
          <p:nvPr/>
        </p:nvSpPr>
        <p:spPr bwMode="auto">
          <a:xfrm>
            <a:off x="5635290"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60953"/>
                                        </p:tgtEl>
                                        <p:attrNameLst>
                                          <p:attrName>style.visibility</p:attrName>
                                        </p:attrNameLst>
                                      </p:cBhvr>
                                      <p:to>
                                        <p:strVal val="visible"/>
                                      </p:to>
                                    </p:set>
                                    <p:animEffect transition="in" filter="wipe(up)">
                                      <p:cBhvr>
                                        <p:cTn id="7" dur="500"/>
                                        <p:tgtEl>
                                          <p:spTgt spid="1360953"/>
                                        </p:tgtEl>
                                      </p:cBhvr>
                                    </p:animEffect>
                                  </p:childTnLst>
                                  <p:subTnLst>
                                    <p:set>
                                      <p:cBhvr override="childStyle">
                                        <p:cTn dur="1" fill="hold" display="0" masterRel="nextClick" afterEffect="1"/>
                                        <p:tgtEl>
                                          <p:spTgt spid="136095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60942"/>
                                        </p:tgtEl>
                                        <p:attrNameLst>
                                          <p:attrName>style.visibility</p:attrName>
                                        </p:attrNameLst>
                                      </p:cBhvr>
                                      <p:to>
                                        <p:strVal val="visible"/>
                                      </p:to>
                                    </p:set>
                                    <p:animEffect transition="in" filter="wipe(up)">
                                      <p:cBhvr>
                                        <p:cTn id="12" dur="500"/>
                                        <p:tgtEl>
                                          <p:spTgt spid="1360942"/>
                                        </p:tgtEl>
                                      </p:cBhvr>
                                    </p:animEffect>
                                  </p:childTnLst>
                                  <p:subTnLst>
                                    <p:set>
                                      <p:cBhvr override="childStyle">
                                        <p:cTn dur="1" fill="hold" display="0" masterRel="nextClick" afterEffect="1"/>
                                        <p:tgtEl>
                                          <p:spTgt spid="136094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60943"/>
                                        </p:tgtEl>
                                        <p:attrNameLst>
                                          <p:attrName>style.visibility</p:attrName>
                                        </p:attrNameLst>
                                      </p:cBhvr>
                                      <p:to>
                                        <p:strVal val="visible"/>
                                      </p:to>
                                    </p:set>
                                    <p:animEffect transition="in" filter="wipe(right)">
                                      <p:cBhvr>
                                        <p:cTn id="17" dur="500"/>
                                        <p:tgtEl>
                                          <p:spTgt spid="1360943"/>
                                        </p:tgtEl>
                                      </p:cBhvr>
                                    </p:animEffect>
                                  </p:childTnLst>
                                  <p:subTnLst>
                                    <p:set>
                                      <p:cBhvr override="childStyle">
                                        <p:cTn dur="1" fill="hold" display="0" masterRel="nextClick" afterEffect="1"/>
                                        <p:tgtEl>
                                          <p:spTgt spid="1360943"/>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60949"/>
                                        </p:tgtEl>
                                        <p:attrNameLst>
                                          <p:attrName>style.visibility</p:attrName>
                                        </p:attrNameLst>
                                      </p:cBhvr>
                                      <p:to>
                                        <p:strVal val="visible"/>
                                      </p:to>
                                    </p:set>
                                    <p:animEffect transition="in" filter="wipe(up)">
                                      <p:cBhvr>
                                        <p:cTn id="22" dur="500"/>
                                        <p:tgtEl>
                                          <p:spTgt spid="1360949"/>
                                        </p:tgtEl>
                                      </p:cBhvr>
                                    </p:animEffect>
                                  </p:childTnLst>
                                  <p:subTnLst>
                                    <p:set>
                                      <p:cBhvr override="childStyle">
                                        <p:cTn dur="1" fill="hold" display="0" masterRel="nextClick" afterEffect="1"/>
                                        <p:tgtEl>
                                          <p:spTgt spid="1360949"/>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60944"/>
                                        </p:tgtEl>
                                        <p:attrNameLst>
                                          <p:attrName>style.visibility</p:attrName>
                                        </p:attrNameLst>
                                      </p:cBhvr>
                                      <p:to>
                                        <p:strVal val="visible"/>
                                      </p:to>
                                    </p:set>
                                    <p:animEffect transition="in" filter="wipe(up)">
                                      <p:cBhvr>
                                        <p:cTn id="27" dur="500"/>
                                        <p:tgtEl>
                                          <p:spTgt spid="1360944"/>
                                        </p:tgtEl>
                                      </p:cBhvr>
                                    </p:animEffect>
                                  </p:childTnLst>
                                  <p:subTnLst>
                                    <p:set>
                                      <p:cBhvr override="childStyle">
                                        <p:cTn dur="1" fill="hold" display="0" masterRel="nextClick" afterEffect="1"/>
                                        <p:tgtEl>
                                          <p:spTgt spid="1360944"/>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60945"/>
                                        </p:tgtEl>
                                        <p:attrNameLst>
                                          <p:attrName>style.visibility</p:attrName>
                                        </p:attrNameLst>
                                      </p:cBhvr>
                                      <p:to>
                                        <p:strVal val="visible"/>
                                      </p:to>
                                    </p:set>
                                    <p:animEffect transition="in" filter="wipe(down)">
                                      <p:cBhvr>
                                        <p:cTn id="32" dur="500"/>
                                        <p:tgtEl>
                                          <p:spTgt spid="1360945"/>
                                        </p:tgtEl>
                                      </p:cBhvr>
                                    </p:animEffect>
                                  </p:childTnLst>
                                  <p:subTnLst>
                                    <p:set>
                                      <p:cBhvr override="childStyle">
                                        <p:cTn dur="1" fill="hold" display="0" masterRel="nextClick" afterEffect="1"/>
                                        <p:tgtEl>
                                          <p:spTgt spid="1360945"/>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360946"/>
                                        </p:tgtEl>
                                        <p:attrNameLst>
                                          <p:attrName>style.visibility</p:attrName>
                                        </p:attrNameLst>
                                      </p:cBhvr>
                                      <p:to>
                                        <p:strVal val="visible"/>
                                      </p:to>
                                    </p:set>
                                    <p:animEffect transition="in" filter="wipe(down)">
                                      <p:cBhvr>
                                        <p:cTn id="37" dur="500"/>
                                        <p:tgtEl>
                                          <p:spTgt spid="1360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942" grpId="0" animBg="1"/>
      <p:bldP spid="1360943" grpId="0" animBg="1"/>
      <p:bldP spid="1360944" grpId="0" animBg="1"/>
      <p:bldP spid="13609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2" name="Rectangle 2"/>
          <p:cNvSpPr>
            <a:spLocks noGrp="1" noChangeArrowheads="1"/>
          </p:cNvSpPr>
          <p:nvPr>
            <p:ph type="title"/>
          </p:nvPr>
        </p:nvSpPr>
        <p:spPr/>
        <p:txBody>
          <a:bodyPr/>
          <a:lstStyle/>
          <a:p>
            <a:r>
              <a:rPr lang="en-US"/>
              <a:t>TSPI v4 with Coordinate Conversions</a:t>
            </a:r>
          </a:p>
        </p:txBody>
      </p:sp>
      <p:sp>
        <p:nvSpPr>
          <p:cNvPr id="1361951" name="Rectangle 31"/>
          <p:cNvSpPr>
            <a:spLocks noGrp="1" noChangeArrowheads="1"/>
          </p:cNvSpPr>
          <p:nvPr>
            <p:ph idx="1"/>
          </p:nvPr>
        </p:nvSpPr>
        <p:spPr>
          <a:xfrm>
            <a:off x="1871663" y="1477965"/>
            <a:ext cx="9263062" cy="871537"/>
          </a:xfrm>
        </p:spPr>
        <p:txBody>
          <a:bodyPr/>
          <a:lstStyle/>
          <a:p>
            <a:r>
              <a:rPr lang="en-US">
                <a:solidFill>
                  <a:srgbClr val="000000"/>
                </a:solidFill>
              </a:rPr>
              <a:t>Case 2: Reading and writing in different coordinate systems</a:t>
            </a:r>
          </a:p>
          <a:p>
            <a:pPr lvl="1"/>
            <a:r>
              <a:rPr lang="en-US">
                <a:solidFill>
                  <a:srgbClr val="000000"/>
                </a:solidFill>
              </a:rPr>
              <a:t>Write in Geocentric (ECEF), read in Geodetic (latitude/longitude/altitude)</a:t>
            </a:r>
          </a:p>
        </p:txBody>
      </p:sp>
      <p:sp>
        <p:nvSpPr>
          <p:cNvPr id="1361923" name="Rectangle 3"/>
          <p:cNvSpPr>
            <a:spLocks noChangeArrowheads="1"/>
          </p:cNvSpPr>
          <p:nvPr/>
        </p:nvSpPr>
        <p:spPr bwMode="auto">
          <a:xfrm>
            <a:off x="2247902" y="2657475"/>
            <a:ext cx="4075113" cy="3803650"/>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24" name="Text Box 4"/>
          <p:cNvSpPr txBox="1">
            <a:spLocks noChangeArrowheads="1"/>
          </p:cNvSpPr>
          <p:nvPr/>
        </p:nvSpPr>
        <p:spPr bwMode="auto">
          <a:xfrm>
            <a:off x="2978168" y="2719389"/>
            <a:ext cx="2605054"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Proxy Object on Client</a:t>
            </a:r>
          </a:p>
        </p:txBody>
      </p:sp>
      <p:sp>
        <p:nvSpPr>
          <p:cNvPr id="1361925" name="Rectangle 5"/>
          <p:cNvSpPr>
            <a:spLocks noChangeArrowheads="1"/>
          </p:cNvSpPr>
          <p:nvPr/>
        </p:nvSpPr>
        <p:spPr bwMode="auto">
          <a:xfrm>
            <a:off x="6827838" y="2662239"/>
            <a:ext cx="4032250" cy="38052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26" name="Text Box 6"/>
          <p:cNvSpPr txBox="1">
            <a:spLocks noChangeArrowheads="1"/>
          </p:cNvSpPr>
          <p:nvPr/>
        </p:nvSpPr>
        <p:spPr bwMode="auto">
          <a:xfrm>
            <a:off x="7192788" y="2720977"/>
            <a:ext cx="291500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Servant Object on Server</a:t>
            </a:r>
          </a:p>
        </p:txBody>
      </p:sp>
      <p:sp>
        <p:nvSpPr>
          <p:cNvPr id="1361927" name="AutoShape 7"/>
          <p:cNvSpPr>
            <a:spLocks noChangeArrowheads="1"/>
          </p:cNvSpPr>
          <p:nvPr/>
        </p:nvSpPr>
        <p:spPr bwMode="auto">
          <a:xfrm>
            <a:off x="7029450" y="3067050"/>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1928" name="AutoShape 8"/>
          <p:cNvSpPr>
            <a:spLocks noChangeArrowheads="1"/>
          </p:cNvSpPr>
          <p:nvPr/>
        </p:nvSpPr>
        <p:spPr bwMode="auto">
          <a:xfrm>
            <a:off x="7029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1929" name="AutoShape 9"/>
          <p:cNvSpPr>
            <a:spLocks noChangeArrowheads="1"/>
          </p:cNvSpPr>
          <p:nvPr/>
        </p:nvSpPr>
        <p:spPr bwMode="auto">
          <a:xfrm>
            <a:off x="7235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TSPI</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p:txBody>
      </p:sp>
      <p:sp>
        <p:nvSpPr>
          <p:cNvPr id="1361930" name="Text Box 10"/>
          <p:cNvSpPr txBox="1">
            <a:spLocks noChangeArrowheads="1"/>
          </p:cNvSpPr>
          <p:nvPr/>
        </p:nvSpPr>
        <p:spPr bwMode="auto">
          <a:xfrm>
            <a:off x="3215259" y="2311401"/>
            <a:ext cx="205308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Client Application</a:t>
            </a:r>
          </a:p>
        </p:txBody>
      </p:sp>
      <p:sp>
        <p:nvSpPr>
          <p:cNvPr id="1361931" name="Text Box 11"/>
          <p:cNvSpPr txBox="1">
            <a:spLocks noChangeArrowheads="1"/>
          </p:cNvSpPr>
          <p:nvPr/>
        </p:nvSpPr>
        <p:spPr bwMode="auto">
          <a:xfrm>
            <a:off x="7702851" y="2311401"/>
            <a:ext cx="2147289"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Server Application</a:t>
            </a:r>
          </a:p>
        </p:txBody>
      </p:sp>
      <p:sp>
        <p:nvSpPr>
          <p:cNvPr id="1361932" name="Line 12"/>
          <p:cNvSpPr>
            <a:spLocks noChangeShapeType="1"/>
          </p:cNvSpPr>
          <p:nvPr/>
        </p:nvSpPr>
        <p:spPr bwMode="auto">
          <a:xfrm>
            <a:off x="2738440" y="7239001"/>
            <a:ext cx="7502525" cy="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33" name="Rectangle 13"/>
          <p:cNvSpPr>
            <a:spLocks noChangeArrowheads="1"/>
          </p:cNvSpPr>
          <p:nvPr/>
        </p:nvSpPr>
        <p:spPr bwMode="auto">
          <a:xfrm>
            <a:off x="2247902" y="6461125"/>
            <a:ext cx="4073525" cy="325438"/>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1934" name="Rectangle 14"/>
          <p:cNvSpPr>
            <a:spLocks noChangeArrowheads="1"/>
          </p:cNvSpPr>
          <p:nvPr/>
        </p:nvSpPr>
        <p:spPr bwMode="auto">
          <a:xfrm>
            <a:off x="6827838" y="6456365"/>
            <a:ext cx="4032250" cy="3254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1935" name="Line 15"/>
          <p:cNvSpPr>
            <a:spLocks noChangeShapeType="1"/>
          </p:cNvSpPr>
          <p:nvPr/>
        </p:nvSpPr>
        <p:spPr bwMode="auto">
          <a:xfrm>
            <a:off x="8620125" y="6777038"/>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36" name="Text Box 16"/>
          <p:cNvSpPr txBox="1">
            <a:spLocks noChangeArrowheads="1"/>
          </p:cNvSpPr>
          <p:nvPr/>
        </p:nvSpPr>
        <p:spPr bwMode="auto">
          <a:xfrm>
            <a:off x="3249814" y="6875464"/>
            <a:ext cx="1163236"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a:solidFill>
                  <a:srgbClr val="000000"/>
                </a:solidFill>
                <a:latin typeface="Arial" charset="0"/>
              </a:rPr>
              <a:t>Network</a:t>
            </a:r>
          </a:p>
        </p:txBody>
      </p:sp>
      <p:sp>
        <p:nvSpPr>
          <p:cNvPr id="1361937" name="Line 17"/>
          <p:cNvSpPr>
            <a:spLocks noChangeShapeType="1"/>
          </p:cNvSpPr>
          <p:nvPr/>
        </p:nvSpPr>
        <p:spPr bwMode="auto">
          <a:xfrm>
            <a:off x="4854575" y="678180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38" name="AutoShape 18"/>
          <p:cNvSpPr>
            <a:spLocks noChangeArrowheads="1"/>
          </p:cNvSpPr>
          <p:nvPr/>
        </p:nvSpPr>
        <p:spPr bwMode="auto">
          <a:xfrm>
            <a:off x="2374900" y="3068638"/>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1939" name="AutoShape 19"/>
          <p:cNvSpPr>
            <a:spLocks noChangeArrowheads="1"/>
          </p:cNvSpPr>
          <p:nvPr/>
        </p:nvSpPr>
        <p:spPr bwMode="auto">
          <a:xfrm>
            <a:off x="7072314"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0" name="AutoShape 20"/>
          <p:cNvSpPr>
            <a:spLocks noChangeArrowheads="1"/>
          </p:cNvSpPr>
          <p:nvPr/>
        </p:nvSpPr>
        <p:spPr bwMode="auto">
          <a:xfrm>
            <a:off x="7072314"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1" name="AutoShape 21"/>
          <p:cNvSpPr>
            <a:spLocks noChangeArrowheads="1"/>
          </p:cNvSpPr>
          <p:nvPr/>
        </p:nvSpPr>
        <p:spPr bwMode="auto">
          <a:xfrm>
            <a:off x="7259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1942" name="AutoShape 22"/>
          <p:cNvSpPr>
            <a:spLocks noChangeArrowheads="1"/>
          </p:cNvSpPr>
          <p:nvPr/>
        </p:nvSpPr>
        <p:spPr bwMode="auto">
          <a:xfrm>
            <a:off x="9831388" y="3067050"/>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1943" name="AutoShape 23"/>
          <p:cNvSpPr>
            <a:spLocks noChangeArrowheads="1"/>
          </p:cNvSpPr>
          <p:nvPr/>
        </p:nvSpPr>
        <p:spPr bwMode="auto">
          <a:xfrm>
            <a:off x="7497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1944" name="AutoShape 24"/>
          <p:cNvSpPr>
            <a:spLocks noChangeArrowheads="1"/>
          </p:cNvSpPr>
          <p:nvPr/>
        </p:nvSpPr>
        <p:spPr bwMode="auto">
          <a:xfrm>
            <a:off x="7318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5" name="AutoShape 25"/>
          <p:cNvSpPr>
            <a:spLocks noChangeArrowheads="1"/>
          </p:cNvSpPr>
          <p:nvPr/>
        </p:nvSpPr>
        <p:spPr bwMode="auto">
          <a:xfrm>
            <a:off x="7318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6" name="AutoShape 26"/>
          <p:cNvSpPr>
            <a:spLocks noChangeArrowheads="1"/>
          </p:cNvSpPr>
          <p:nvPr/>
        </p:nvSpPr>
        <p:spPr bwMode="auto">
          <a:xfrm>
            <a:off x="8826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7" name="AutoShape 27"/>
          <p:cNvSpPr>
            <a:spLocks noChangeArrowheads="1"/>
          </p:cNvSpPr>
          <p:nvPr/>
        </p:nvSpPr>
        <p:spPr bwMode="auto">
          <a:xfrm>
            <a:off x="8826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8" name="AutoShape 28"/>
          <p:cNvSpPr>
            <a:spLocks noChangeArrowheads="1"/>
          </p:cNvSpPr>
          <p:nvPr/>
        </p:nvSpPr>
        <p:spPr bwMode="auto">
          <a:xfrm>
            <a:off x="9018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9" name="AutoShape 29"/>
          <p:cNvSpPr>
            <a:spLocks noChangeArrowheads="1"/>
          </p:cNvSpPr>
          <p:nvPr/>
        </p:nvSpPr>
        <p:spPr bwMode="auto">
          <a:xfrm>
            <a:off x="9018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50" name="Line 30"/>
          <p:cNvSpPr>
            <a:spLocks noChangeShapeType="1"/>
          </p:cNvSpPr>
          <p:nvPr/>
        </p:nvSpPr>
        <p:spPr bwMode="auto">
          <a:xfrm>
            <a:off x="7493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1952" name="AutoShape 32"/>
          <p:cNvSpPr>
            <a:spLocks noChangeArrowheads="1"/>
          </p:cNvSpPr>
          <p:nvPr/>
        </p:nvSpPr>
        <p:spPr bwMode="auto">
          <a:xfrm>
            <a:off x="3727450" y="3068638"/>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1953" name="AutoShape 33"/>
          <p:cNvSpPr>
            <a:spLocks noChangeArrowheads="1"/>
          </p:cNvSpPr>
          <p:nvPr/>
        </p:nvSpPr>
        <p:spPr bwMode="auto">
          <a:xfrm>
            <a:off x="3727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1954" name="AutoShape 34"/>
          <p:cNvSpPr>
            <a:spLocks noChangeArrowheads="1"/>
          </p:cNvSpPr>
          <p:nvPr/>
        </p:nvSpPr>
        <p:spPr bwMode="auto">
          <a:xfrm>
            <a:off x="3933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dirty="0">
                <a:solidFill>
                  <a:srgbClr val="000000"/>
                </a:solidFill>
              </a:rPr>
              <a:t>            TSPI</a:t>
            </a:r>
            <a:br>
              <a:rPr lang="en-US" sz="1300" b="0" dirty="0">
                <a:solidFill>
                  <a:srgbClr val="000000"/>
                </a:solidFill>
              </a:rPr>
            </a:br>
            <a:r>
              <a:rPr lang="en-US" sz="1300" b="0" dirty="0">
                <a:solidFill>
                  <a:srgbClr val="000000"/>
                </a:solidFill>
              </a:rPr>
              <a:t>   </a:t>
            </a:r>
            <a:r>
              <a:rPr lang="en-US" sz="1200" b="0" dirty="0">
                <a:solidFill>
                  <a:srgbClr val="000000"/>
                </a:solidFill>
              </a:rPr>
              <a:t>Local Methods</a:t>
            </a:r>
            <a:br>
              <a:rPr lang="en-US" sz="1200" b="0" dirty="0">
                <a:solidFill>
                  <a:srgbClr val="000000"/>
                </a:solidFill>
              </a:rPr>
            </a:br>
            <a:r>
              <a:rPr lang="en-US" sz="1200" b="0" dirty="0">
                <a:solidFill>
                  <a:srgbClr val="000000"/>
                </a:solidFill>
              </a:rPr>
              <a:t>   Interface</a:t>
            </a:r>
          </a:p>
        </p:txBody>
      </p:sp>
      <p:sp>
        <p:nvSpPr>
          <p:cNvPr id="1361955" name="AutoShape 35"/>
          <p:cNvSpPr>
            <a:spLocks noChangeArrowheads="1"/>
          </p:cNvSpPr>
          <p:nvPr/>
        </p:nvSpPr>
        <p:spPr bwMode="auto">
          <a:xfrm>
            <a:off x="3770313"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56" name="AutoShape 36"/>
          <p:cNvSpPr>
            <a:spLocks noChangeArrowheads="1"/>
          </p:cNvSpPr>
          <p:nvPr/>
        </p:nvSpPr>
        <p:spPr bwMode="auto">
          <a:xfrm>
            <a:off x="3770313"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57" name="AutoShape 37"/>
          <p:cNvSpPr>
            <a:spLocks noChangeArrowheads="1"/>
          </p:cNvSpPr>
          <p:nvPr/>
        </p:nvSpPr>
        <p:spPr bwMode="auto">
          <a:xfrm>
            <a:off x="3957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1958" name="AutoShape 38"/>
          <p:cNvSpPr>
            <a:spLocks noChangeArrowheads="1"/>
          </p:cNvSpPr>
          <p:nvPr/>
        </p:nvSpPr>
        <p:spPr bwMode="auto">
          <a:xfrm>
            <a:off x="4195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1959" name="AutoShape 39"/>
          <p:cNvSpPr>
            <a:spLocks noChangeArrowheads="1"/>
          </p:cNvSpPr>
          <p:nvPr/>
        </p:nvSpPr>
        <p:spPr bwMode="auto">
          <a:xfrm>
            <a:off x="4016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0" name="AutoShape 40"/>
          <p:cNvSpPr>
            <a:spLocks noChangeArrowheads="1"/>
          </p:cNvSpPr>
          <p:nvPr/>
        </p:nvSpPr>
        <p:spPr bwMode="auto">
          <a:xfrm>
            <a:off x="4016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1" name="AutoShape 41"/>
          <p:cNvSpPr>
            <a:spLocks noChangeArrowheads="1"/>
          </p:cNvSpPr>
          <p:nvPr/>
        </p:nvSpPr>
        <p:spPr bwMode="auto">
          <a:xfrm>
            <a:off x="5524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2" name="AutoShape 42"/>
          <p:cNvSpPr>
            <a:spLocks noChangeArrowheads="1"/>
          </p:cNvSpPr>
          <p:nvPr/>
        </p:nvSpPr>
        <p:spPr bwMode="auto">
          <a:xfrm>
            <a:off x="5524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3" name="AutoShape 43"/>
          <p:cNvSpPr>
            <a:spLocks noChangeArrowheads="1"/>
          </p:cNvSpPr>
          <p:nvPr/>
        </p:nvSpPr>
        <p:spPr bwMode="auto">
          <a:xfrm>
            <a:off x="5716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4" name="AutoShape 44"/>
          <p:cNvSpPr>
            <a:spLocks noChangeArrowheads="1"/>
          </p:cNvSpPr>
          <p:nvPr/>
        </p:nvSpPr>
        <p:spPr bwMode="auto">
          <a:xfrm>
            <a:off x="5716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5" name="Line 45"/>
          <p:cNvSpPr>
            <a:spLocks noChangeShapeType="1"/>
          </p:cNvSpPr>
          <p:nvPr/>
        </p:nvSpPr>
        <p:spPr bwMode="auto">
          <a:xfrm>
            <a:off x="4191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1966" name="Freeform 46"/>
          <p:cNvSpPr>
            <a:spLocks/>
          </p:cNvSpPr>
          <p:nvPr/>
        </p:nvSpPr>
        <p:spPr bwMode="auto">
          <a:xfrm flipV="1">
            <a:off x="8702675" y="4767263"/>
            <a:ext cx="204788" cy="520700"/>
          </a:xfrm>
          <a:custGeom>
            <a:avLst/>
            <a:gdLst>
              <a:gd name="T0" fmla="*/ 76 w 346"/>
              <a:gd name="T1" fmla="*/ 0 h 452"/>
              <a:gd name="T2" fmla="*/ 340 w 346"/>
              <a:gd name="T3" fmla="*/ 58 h 452"/>
              <a:gd name="T4" fmla="*/ 37 w 346"/>
              <a:gd name="T5" fmla="*/ 306 h 452"/>
              <a:gd name="T6" fmla="*/ 118 w 346"/>
              <a:gd name="T7" fmla="*/ 452 h 452"/>
            </a:gdLst>
            <a:ahLst/>
            <a:cxnLst>
              <a:cxn ang="0">
                <a:pos x="T0" y="T1"/>
              </a:cxn>
              <a:cxn ang="0">
                <a:pos x="T2" y="T3"/>
              </a:cxn>
              <a:cxn ang="0">
                <a:pos x="T4" y="T5"/>
              </a:cxn>
              <a:cxn ang="0">
                <a:pos x="T6" y="T7"/>
              </a:cxn>
            </a:cxnLst>
            <a:rect l="0" t="0" r="r" b="b"/>
            <a:pathLst>
              <a:path w="346" h="452">
                <a:moveTo>
                  <a:pt x="76" y="0"/>
                </a:moveTo>
                <a:cubicBezTo>
                  <a:pt x="120" y="10"/>
                  <a:pt x="346" y="7"/>
                  <a:pt x="340" y="58"/>
                </a:cubicBezTo>
                <a:cubicBezTo>
                  <a:pt x="334" y="109"/>
                  <a:pt x="74" y="240"/>
                  <a:pt x="37" y="306"/>
                </a:cubicBezTo>
                <a:cubicBezTo>
                  <a:pt x="0" y="372"/>
                  <a:pt x="101" y="422"/>
                  <a:pt x="118"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7" name="Freeform 47"/>
          <p:cNvSpPr>
            <a:spLocks/>
          </p:cNvSpPr>
          <p:nvPr/>
        </p:nvSpPr>
        <p:spPr bwMode="auto">
          <a:xfrm>
            <a:off x="5443539" y="5102227"/>
            <a:ext cx="2082800" cy="2100263"/>
          </a:xfrm>
          <a:custGeom>
            <a:avLst/>
            <a:gdLst>
              <a:gd name="T0" fmla="*/ 0 w 1312"/>
              <a:gd name="T1" fmla="*/ 87 h 1323"/>
              <a:gd name="T2" fmla="*/ 267 w 1312"/>
              <a:gd name="T3" fmla="*/ 157 h 1323"/>
              <a:gd name="T4" fmla="*/ 238 w 1312"/>
              <a:gd name="T5" fmla="*/ 1027 h 1323"/>
              <a:gd name="T6" fmla="*/ 676 w 1312"/>
              <a:gd name="T7" fmla="*/ 1317 h 1323"/>
              <a:gd name="T8" fmla="*/ 1052 w 1312"/>
              <a:gd name="T9" fmla="*/ 1066 h 1323"/>
              <a:gd name="T10" fmla="*/ 1072 w 1312"/>
              <a:gd name="T11" fmla="*/ 199 h 1323"/>
              <a:gd name="T12" fmla="*/ 1312 w 1312"/>
              <a:gd name="T13" fmla="*/ 87 h 1323"/>
            </a:gdLst>
            <a:ahLst/>
            <a:cxnLst>
              <a:cxn ang="0">
                <a:pos x="T0" y="T1"/>
              </a:cxn>
              <a:cxn ang="0">
                <a:pos x="T2" y="T3"/>
              </a:cxn>
              <a:cxn ang="0">
                <a:pos x="T4" y="T5"/>
              </a:cxn>
              <a:cxn ang="0">
                <a:pos x="T6" y="T7"/>
              </a:cxn>
              <a:cxn ang="0">
                <a:pos x="T8" y="T9"/>
              </a:cxn>
              <a:cxn ang="0">
                <a:pos x="T10" y="T11"/>
              </a:cxn>
              <a:cxn ang="0">
                <a:pos x="T12" y="T13"/>
              </a:cxn>
            </a:cxnLst>
            <a:rect l="0" t="0" r="r" b="b"/>
            <a:pathLst>
              <a:path w="1312" h="1323">
                <a:moveTo>
                  <a:pt x="0" y="87"/>
                </a:moveTo>
                <a:cubicBezTo>
                  <a:pt x="45" y="99"/>
                  <a:pt x="227" y="0"/>
                  <a:pt x="267" y="157"/>
                </a:cubicBezTo>
                <a:cubicBezTo>
                  <a:pt x="307" y="314"/>
                  <a:pt x="170" y="834"/>
                  <a:pt x="238" y="1027"/>
                </a:cubicBezTo>
                <a:cubicBezTo>
                  <a:pt x="306" y="1220"/>
                  <a:pt x="540" y="1311"/>
                  <a:pt x="676" y="1317"/>
                </a:cubicBezTo>
                <a:cubicBezTo>
                  <a:pt x="812" y="1323"/>
                  <a:pt x="986" y="1252"/>
                  <a:pt x="1052" y="1066"/>
                </a:cubicBezTo>
                <a:cubicBezTo>
                  <a:pt x="1118" y="880"/>
                  <a:pt x="1029" y="362"/>
                  <a:pt x="1072" y="199"/>
                </a:cubicBezTo>
                <a:cubicBezTo>
                  <a:pt x="1115" y="36"/>
                  <a:pt x="1262" y="110"/>
                  <a:pt x="1312" y="87"/>
                </a:cubicBezTo>
              </a:path>
            </a:pathLst>
          </a:custGeom>
          <a:noFill/>
          <a:ln w="57150" cap="flat" cmpd="sng">
            <a:solidFill>
              <a:schemeClr va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8" name="Freeform 48"/>
          <p:cNvSpPr>
            <a:spLocks/>
          </p:cNvSpPr>
          <p:nvPr/>
        </p:nvSpPr>
        <p:spPr bwMode="auto">
          <a:xfrm>
            <a:off x="4254501" y="4759327"/>
            <a:ext cx="223838" cy="506413"/>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grpSp>
        <p:nvGrpSpPr>
          <p:cNvPr id="1361969" name="Group 49"/>
          <p:cNvGrpSpPr>
            <a:grpSpLocks/>
          </p:cNvGrpSpPr>
          <p:nvPr/>
        </p:nvGrpSpPr>
        <p:grpSpPr bwMode="auto">
          <a:xfrm>
            <a:off x="2511426" y="3495675"/>
            <a:ext cx="1558925" cy="1227138"/>
            <a:chOff x="510" y="2202"/>
            <a:chExt cx="982" cy="773"/>
          </a:xfrm>
        </p:grpSpPr>
        <p:sp>
          <p:nvSpPr>
            <p:cNvPr id="1361970" name="Freeform 50"/>
            <p:cNvSpPr>
              <a:spLocks/>
            </p:cNvSpPr>
            <p:nvPr/>
          </p:nvSpPr>
          <p:spPr bwMode="auto">
            <a:xfrm>
              <a:off x="1008" y="2202"/>
              <a:ext cx="484" cy="773"/>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1971" name="AutoShape 51"/>
            <p:cNvSpPr>
              <a:spLocks noChangeArrowheads="1"/>
            </p:cNvSpPr>
            <p:nvPr/>
          </p:nvSpPr>
          <p:spPr bwMode="auto">
            <a:xfrm>
              <a:off x="510" y="233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Geodetic-</a:t>
              </a:r>
              <a:br>
                <a:rPr lang="en-US" sz="1300" b="0">
                  <a:solidFill>
                    <a:srgbClr val="000000"/>
                  </a:solidFill>
                </a:rPr>
              </a:br>
              <a:r>
                <a:rPr lang="en-US" sz="1300" b="0">
                  <a:solidFill>
                    <a:srgbClr val="000000"/>
                  </a:solidFill>
                </a:rPr>
                <a:t>Position</a:t>
              </a:r>
            </a:p>
          </p:txBody>
        </p:sp>
      </p:grpSp>
      <p:grpSp>
        <p:nvGrpSpPr>
          <p:cNvPr id="1361972" name="Group 52"/>
          <p:cNvGrpSpPr>
            <a:grpSpLocks/>
          </p:cNvGrpSpPr>
          <p:nvPr/>
        </p:nvGrpSpPr>
        <p:grpSpPr bwMode="auto">
          <a:xfrm>
            <a:off x="2238376" y="3511552"/>
            <a:ext cx="1762125" cy="1833563"/>
            <a:chOff x="338" y="2212"/>
            <a:chExt cx="1110" cy="1155"/>
          </a:xfrm>
        </p:grpSpPr>
        <p:sp>
          <p:nvSpPr>
            <p:cNvPr id="1361973" name="Freeform 53"/>
            <p:cNvSpPr>
              <a:spLocks/>
            </p:cNvSpPr>
            <p:nvPr/>
          </p:nvSpPr>
          <p:spPr bwMode="auto">
            <a:xfrm>
              <a:off x="980" y="2212"/>
              <a:ext cx="468" cy="774"/>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1974" name="Text Box 54"/>
            <p:cNvSpPr txBox="1">
              <a:spLocks noChangeArrowheads="1"/>
            </p:cNvSpPr>
            <p:nvPr/>
          </p:nvSpPr>
          <p:spPr bwMode="auto">
            <a:xfrm>
              <a:off x="338" y="2746"/>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r>
                <a:rPr lang="en-US" sz="1600">
                  <a:solidFill>
                    <a:schemeClr val="tx1"/>
                  </a:solidFill>
                </a:rPr>
                <a:t>Geodetic</a:t>
              </a:r>
              <a:br>
                <a:rPr lang="en-US" sz="1600">
                  <a:solidFill>
                    <a:schemeClr val="tx1"/>
                  </a:solidFill>
                </a:rPr>
              </a:br>
              <a:r>
                <a:rPr lang="en-US" sz="1600">
                  <a:solidFill>
                    <a:schemeClr val="tx1"/>
                  </a:solidFill>
                </a:rPr>
                <a:t>Position()</a:t>
              </a:r>
            </a:p>
          </p:txBody>
        </p:sp>
        <p:sp>
          <p:nvSpPr>
            <p:cNvPr id="1361975" name="AutoShape 55"/>
            <p:cNvSpPr>
              <a:spLocks noChangeArrowheads="1"/>
            </p:cNvSpPr>
            <p:nvPr/>
          </p:nvSpPr>
          <p:spPr bwMode="auto">
            <a:xfrm>
              <a:off x="632" y="3079"/>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Geodetic</a:t>
              </a:r>
              <a:br>
                <a:rPr lang="en-US" sz="1300" b="0">
                  <a:solidFill>
                    <a:srgbClr val="000000"/>
                  </a:solidFill>
                </a:rPr>
              </a:br>
              <a:r>
                <a:rPr lang="en-US" sz="1300" b="0">
                  <a:solidFill>
                    <a:srgbClr val="000000"/>
                  </a:solidFill>
                </a:rPr>
                <a:t>SRF</a:t>
              </a:r>
            </a:p>
          </p:txBody>
        </p:sp>
      </p:grpSp>
      <p:grpSp>
        <p:nvGrpSpPr>
          <p:cNvPr id="1361976" name="Group 56"/>
          <p:cNvGrpSpPr>
            <a:grpSpLocks/>
          </p:cNvGrpSpPr>
          <p:nvPr/>
        </p:nvGrpSpPr>
        <p:grpSpPr bwMode="auto">
          <a:xfrm>
            <a:off x="9142414" y="3533775"/>
            <a:ext cx="2003425" cy="1816100"/>
            <a:chOff x="4687" y="2226"/>
            <a:chExt cx="1262" cy="1144"/>
          </a:xfrm>
        </p:grpSpPr>
        <p:sp>
          <p:nvSpPr>
            <p:cNvPr id="1361977" name="Freeform 57"/>
            <p:cNvSpPr>
              <a:spLocks/>
            </p:cNvSpPr>
            <p:nvPr/>
          </p:nvSpPr>
          <p:spPr bwMode="auto">
            <a:xfrm flipV="1">
              <a:off x="4687" y="2226"/>
              <a:ext cx="470" cy="771"/>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1978" name="Text Box 58"/>
            <p:cNvSpPr txBox="1">
              <a:spLocks noChangeArrowheads="1"/>
            </p:cNvSpPr>
            <p:nvPr/>
          </p:nvSpPr>
          <p:spPr bwMode="auto">
            <a:xfrm>
              <a:off x="4777" y="2757"/>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br>
                <a:rPr lang="en-US" sz="1600">
                  <a:solidFill>
                    <a:schemeClr val="tx1"/>
                  </a:solidFill>
                </a:rPr>
              </a:br>
              <a:r>
                <a:rPr lang="en-US" sz="1600">
                  <a:solidFill>
                    <a:schemeClr val="tx1"/>
                  </a:solidFill>
                </a:rPr>
                <a:t>Position()</a:t>
              </a:r>
            </a:p>
          </p:txBody>
        </p:sp>
        <p:sp>
          <p:nvSpPr>
            <p:cNvPr id="1361979" name="AutoShape 59"/>
            <p:cNvSpPr>
              <a:spLocks noChangeArrowheads="1"/>
            </p:cNvSpPr>
            <p:nvPr/>
          </p:nvSpPr>
          <p:spPr bwMode="auto">
            <a:xfrm>
              <a:off x="5361"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SRF</a:t>
              </a:r>
            </a:p>
          </p:txBody>
        </p:sp>
        <p:sp>
          <p:nvSpPr>
            <p:cNvPr id="1361980" name="AutoShape 60"/>
            <p:cNvSpPr>
              <a:spLocks noChangeArrowheads="1"/>
            </p:cNvSpPr>
            <p:nvPr/>
          </p:nvSpPr>
          <p:spPr bwMode="auto">
            <a:xfrm>
              <a:off x="4776"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Position</a:t>
              </a:r>
            </a:p>
          </p:txBody>
        </p:sp>
      </p:grpSp>
      <p:sp>
        <p:nvSpPr>
          <p:cNvPr id="1361981" name="Freeform 61"/>
          <p:cNvSpPr>
            <a:spLocks/>
          </p:cNvSpPr>
          <p:nvPr/>
        </p:nvSpPr>
        <p:spPr bwMode="auto">
          <a:xfrm>
            <a:off x="4246565" y="4784726"/>
            <a:ext cx="249237" cy="1149350"/>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82" name="Freeform 62"/>
          <p:cNvSpPr>
            <a:spLocks/>
          </p:cNvSpPr>
          <p:nvPr/>
        </p:nvSpPr>
        <p:spPr bwMode="auto">
          <a:xfrm rot="-10800000">
            <a:off x="4214815" y="4738688"/>
            <a:ext cx="249237" cy="1149350"/>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83" name="Text Box 63"/>
          <p:cNvSpPr txBox="1">
            <a:spLocks noChangeArrowheads="1"/>
          </p:cNvSpPr>
          <p:nvPr/>
        </p:nvSpPr>
        <p:spPr bwMode="auto">
          <a:xfrm>
            <a:off x="7166932"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4" name="Text Box 64"/>
          <p:cNvSpPr txBox="1">
            <a:spLocks noChangeArrowheads="1"/>
          </p:cNvSpPr>
          <p:nvPr/>
        </p:nvSpPr>
        <p:spPr bwMode="auto">
          <a:xfrm>
            <a:off x="7166932"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5" name="Text Box 65"/>
          <p:cNvSpPr txBox="1">
            <a:spLocks noChangeArrowheads="1"/>
          </p:cNvSpPr>
          <p:nvPr/>
        </p:nvSpPr>
        <p:spPr bwMode="auto">
          <a:xfrm>
            <a:off x="7414582"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6" name="Text Box 66"/>
          <p:cNvSpPr txBox="1">
            <a:spLocks noChangeArrowheads="1"/>
          </p:cNvSpPr>
          <p:nvPr/>
        </p:nvSpPr>
        <p:spPr bwMode="auto">
          <a:xfrm>
            <a:off x="7414582"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7" name="Text Box 67"/>
          <p:cNvSpPr txBox="1">
            <a:spLocks noChangeArrowheads="1"/>
          </p:cNvSpPr>
          <p:nvPr/>
        </p:nvSpPr>
        <p:spPr bwMode="auto">
          <a:xfrm>
            <a:off x="9134140"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88" name="Text Box 68"/>
          <p:cNvSpPr txBox="1">
            <a:spLocks noChangeArrowheads="1"/>
          </p:cNvSpPr>
          <p:nvPr/>
        </p:nvSpPr>
        <p:spPr bwMode="auto">
          <a:xfrm>
            <a:off x="9134140"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89" name="Text Box 69"/>
          <p:cNvSpPr txBox="1">
            <a:spLocks noChangeArrowheads="1"/>
          </p:cNvSpPr>
          <p:nvPr/>
        </p:nvSpPr>
        <p:spPr bwMode="auto">
          <a:xfrm>
            <a:off x="8932527"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0" name="Text Box 70"/>
          <p:cNvSpPr txBox="1">
            <a:spLocks noChangeArrowheads="1"/>
          </p:cNvSpPr>
          <p:nvPr/>
        </p:nvSpPr>
        <p:spPr bwMode="auto">
          <a:xfrm>
            <a:off x="8932527"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1" name="Text Box 71"/>
          <p:cNvSpPr txBox="1">
            <a:spLocks noChangeArrowheads="1"/>
          </p:cNvSpPr>
          <p:nvPr/>
        </p:nvSpPr>
        <p:spPr bwMode="auto">
          <a:xfrm>
            <a:off x="3869694"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2" name="Text Box 72"/>
          <p:cNvSpPr txBox="1">
            <a:spLocks noChangeArrowheads="1"/>
          </p:cNvSpPr>
          <p:nvPr/>
        </p:nvSpPr>
        <p:spPr bwMode="auto">
          <a:xfrm>
            <a:off x="3869694"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3" name="Text Box 73"/>
          <p:cNvSpPr txBox="1">
            <a:spLocks noChangeArrowheads="1"/>
          </p:cNvSpPr>
          <p:nvPr/>
        </p:nvSpPr>
        <p:spPr bwMode="auto">
          <a:xfrm>
            <a:off x="4117344"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4" name="Text Box 74"/>
          <p:cNvSpPr txBox="1">
            <a:spLocks noChangeArrowheads="1"/>
          </p:cNvSpPr>
          <p:nvPr/>
        </p:nvSpPr>
        <p:spPr bwMode="auto">
          <a:xfrm>
            <a:off x="4117344"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5" name="Text Box 75"/>
          <p:cNvSpPr txBox="1">
            <a:spLocks noChangeArrowheads="1"/>
          </p:cNvSpPr>
          <p:nvPr/>
        </p:nvSpPr>
        <p:spPr bwMode="auto">
          <a:xfrm>
            <a:off x="5836903"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6" name="Text Box 76"/>
          <p:cNvSpPr txBox="1">
            <a:spLocks noChangeArrowheads="1"/>
          </p:cNvSpPr>
          <p:nvPr/>
        </p:nvSpPr>
        <p:spPr bwMode="auto">
          <a:xfrm>
            <a:off x="5836903"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7" name="Text Box 77"/>
          <p:cNvSpPr txBox="1">
            <a:spLocks noChangeArrowheads="1"/>
          </p:cNvSpPr>
          <p:nvPr/>
        </p:nvSpPr>
        <p:spPr bwMode="auto">
          <a:xfrm>
            <a:off x="5635290"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8" name="Text Box 78"/>
          <p:cNvSpPr txBox="1">
            <a:spLocks noChangeArrowheads="1"/>
          </p:cNvSpPr>
          <p:nvPr/>
        </p:nvSpPr>
        <p:spPr bwMode="auto">
          <a:xfrm>
            <a:off x="5635290"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61976"/>
                                        </p:tgtEl>
                                        <p:attrNameLst>
                                          <p:attrName>style.visibility</p:attrName>
                                        </p:attrNameLst>
                                      </p:cBhvr>
                                      <p:to>
                                        <p:strVal val="visible"/>
                                      </p:to>
                                    </p:set>
                                    <p:animEffect transition="in" filter="wipe(up)">
                                      <p:cBhvr>
                                        <p:cTn id="7" dur="500"/>
                                        <p:tgtEl>
                                          <p:spTgt spid="1361976"/>
                                        </p:tgtEl>
                                      </p:cBhvr>
                                    </p:animEffect>
                                  </p:childTnLst>
                                  <p:subTnLst>
                                    <p:set>
                                      <p:cBhvr override="childStyle">
                                        <p:cTn dur="1" fill="hold" display="0" masterRel="nextClick" afterEffect="1"/>
                                        <p:tgtEl>
                                          <p:spTgt spid="1361976"/>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61966"/>
                                        </p:tgtEl>
                                        <p:attrNameLst>
                                          <p:attrName>style.visibility</p:attrName>
                                        </p:attrNameLst>
                                      </p:cBhvr>
                                      <p:to>
                                        <p:strVal val="visible"/>
                                      </p:to>
                                    </p:set>
                                    <p:animEffect transition="in" filter="wipe(up)">
                                      <p:cBhvr>
                                        <p:cTn id="12" dur="500"/>
                                        <p:tgtEl>
                                          <p:spTgt spid="1361966"/>
                                        </p:tgtEl>
                                      </p:cBhvr>
                                    </p:animEffect>
                                  </p:childTnLst>
                                  <p:subTnLst>
                                    <p:set>
                                      <p:cBhvr override="childStyle">
                                        <p:cTn dur="1" fill="hold" display="0" masterRel="nextClick" afterEffect="1"/>
                                        <p:tgtEl>
                                          <p:spTgt spid="1361966"/>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61967"/>
                                        </p:tgtEl>
                                        <p:attrNameLst>
                                          <p:attrName>style.visibility</p:attrName>
                                        </p:attrNameLst>
                                      </p:cBhvr>
                                      <p:to>
                                        <p:strVal val="visible"/>
                                      </p:to>
                                    </p:set>
                                    <p:animEffect transition="in" filter="wipe(right)">
                                      <p:cBhvr>
                                        <p:cTn id="17" dur="500"/>
                                        <p:tgtEl>
                                          <p:spTgt spid="1361967"/>
                                        </p:tgtEl>
                                      </p:cBhvr>
                                    </p:animEffect>
                                  </p:childTnLst>
                                  <p:subTnLst>
                                    <p:set>
                                      <p:cBhvr override="childStyle">
                                        <p:cTn dur="1" fill="hold" display="0" masterRel="nextClick" afterEffect="1"/>
                                        <p:tgtEl>
                                          <p:spTgt spid="1361967"/>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61972"/>
                                        </p:tgtEl>
                                        <p:attrNameLst>
                                          <p:attrName>style.visibility</p:attrName>
                                        </p:attrNameLst>
                                      </p:cBhvr>
                                      <p:to>
                                        <p:strVal val="visible"/>
                                      </p:to>
                                    </p:set>
                                    <p:animEffect transition="in" filter="wipe(up)">
                                      <p:cBhvr>
                                        <p:cTn id="22" dur="500"/>
                                        <p:tgtEl>
                                          <p:spTgt spid="1361972"/>
                                        </p:tgtEl>
                                      </p:cBhvr>
                                    </p:animEffect>
                                  </p:childTnLst>
                                  <p:subTnLst>
                                    <p:set>
                                      <p:cBhvr override="childStyle">
                                        <p:cTn dur="1" fill="hold" display="0" masterRel="nextClick" afterEffect="1"/>
                                        <p:tgtEl>
                                          <p:spTgt spid="136197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61968"/>
                                        </p:tgtEl>
                                        <p:attrNameLst>
                                          <p:attrName>style.visibility</p:attrName>
                                        </p:attrNameLst>
                                      </p:cBhvr>
                                      <p:to>
                                        <p:strVal val="visible"/>
                                      </p:to>
                                    </p:set>
                                    <p:animEffect transition="in" filter="wipe(up)">
                                      <p:cBhvr>
                                        <p:cTn id="27" dur="500"/>
                                        <p:tgtEl>
                                          <p:spTgt spid="1361968"/>
                                        </p:tgtEl>
                                      </p:cBhvr>
                                    </p:animEffect>
                                  </p:childTnLst>
                                  <p:subTnLst>
                                    <p:set>
                                      <p:cBhvr override="childStyle">
                                        <p:cTn dur="1" fill="hold" display="0" masterRel="nextClick" afterEffect="1"/>
                                        <p:tgtEl>
                                          <p:spTgt spid="1361968"/>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361981"/>
                                        </p:tgtEl>
                                        <p:attrNameLst>
                                          <p:attrName>style.visibility</p:attrName>
                                        </p:attrNameLst>
                                      </p:cBhvr>
                                      <p:to>
                                        <p:strVal val="visible"/>
                                      </p:to>
                                    </p:set>
                                    <p:animEffect transition="in" filter="wipe(up)">
                                      <p:cBhvr>
                                        <p:cTn id="32" dur="500"/>
                                        <p:tgtEl>
                                          <p:spTgt spid="1361981"/>
                                        </p:tgtEl>
                                      </p:cBhvr>
                                    </p:animEffect>
                                  </p:childTnLst>
                                  <p:subTnLst>
                                    <p:set>
                                      <p:cBhvr override="childStyle">
                                        <p:cTn dur="1" fill="hold" display="0" masterRel="nextClick" afterEffect="1"/>
                                        <p:tgtEl>
                                          <p:spTgt spid="1361981"/>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61982"/>
                                        </p:tgtEl>
                                        <p:attrNameLst>
                                          <p:attrName>style.visibility</p:attrName>
                                        </p:attrNameLst>
                                      </p:cBhvr>
                                      <p:to>
                                        <p:strVal val="visible"/>
                                      </p:to>
                                    </p:set>
                                    <p:animEffect transition="in" filter="wipe(down)">
                                      <p:cBhvr>
                                        <p:cTn id="37" dur="500"/>
                                        <p:tgtEl>
                                          <p:spTgt spid="1361982"/>
                                        </p:tgtEl>
                                      </p:cBhvr>
                                    </p:animEffect>
                                  </p:childTnLst>
                                  <p:subTnLst>
                                    <p:set>
                                      <p:cBhvr override="childStyle">
                                        <p:cTn dur="1" fill="hold" display="0" masterRel="nextClick" afterEffect="1"/>
                                        <p:tgtEl>
                                          <p:spTgt spid="1361982"/>
                                        </p:tgtEl>
                                        <p:attrNameLst>
                                          <p:attrName>style.visibility</p:attrName>
                                        </p:attrNameLst>
                                      </p:cBhvr>
                                      <p:to>
                                        <p:strVal val="hidden"/>
                                      </p:to>
                                    </p:set>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361969"/>
                                        </p:tgtEl>
                                        <p:attrNameLst>
                                          <p:attrName>style.visibility</p:attrName>
                                        </p:attrNameLst>
                                      </p:cBhvr>
                                      <p:to>
                                        <p:strVal val="visible"/>
                                      </p:to>
                                    </p:set>
                                    <p:animEffect transition="in" filter="wipe(down)">
                                      <p:cBhvr>
                                        <p:cTn id="42" dur="500"/>
                                        <p:tgtEl>
                                          <p:spTgt spid="1361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6" grpId="0" animBg="1"/>
      <p:bldP spid="1361967" grpId="0" animBg="1"/>
      <p:bldP spid="1361968" grpId="0" animBg="1"/>
      <p:bldP spid="1361981" grpId="0" animBg="1"/>
      <p:bldP spid="136198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title"/>
          </p:nvPr>
        </p:nvSpPr>
        <p:spPr/>
        <p:txBody>
          <a:bodyPr/>
          <a:lstStyle/>
          <a:p>
            <a:r>
              <a:rPr lang="en-US" dirty="0"/>
              <a:t>TENA Repository</a:t>
            </a:r>
          </a:p>
        </p:txBody>
      </p:sp>
      <p:sp>
        <p:nvSpPr>
          <p:cNvPr id="1444867" name="Rectangle 3"/>
          <p:cNvSpPr>
            <a:spLocks noGrp="1" noChangeArrowheads="1"/>
          </p:cNvSpPr>
          <p:nvPr>
            <p:ph idx="1"/>
          </p:nvPr>
        </p:nvSpPr>
        <p:spPr/>
        <p:txBody>
          <a:bodyPr/>
          <a:lstStyle/>
          <a:p>
            <a:pPr>
              <a:lnSpc>
                <a:spcPct val="100000"/>
              </a:lnSpc>
            </a:pPr>
            <a:r>
              <a:rPr lang="en-US" dirty="0">
                <a:solidFill>
                  <a:srgbClr val="000000"/>
                </a:solidFill>
              </a:rPr>
              <a:t>Purpose: </a:t>
            </a:r>
            <a:r>
              <a:rPr lang="en-US" dirty="0"/>
              <a:t>to contain all the information relevant to</a:t>
            </a:r>
            <a:br>
              <a:rPr lang="en-US" dirty="0"/>
            </a:br>
            <a:r>
              <a:rPr lang="en-US" dirty="0"/>
              <a:t>TENA that is not specific to a given logical range</a:t>
            </a:r>
          </a:p>
          <a:p>
            <a:r>
              <a:rPr lang="en-US" dirty="0"/>
              <a:t>Current Repository Contents:</a:t>
            </a:r>
          </a:p>
          <a:p>
            <a:pPr lvl="1"/>
            <a:r>
              <a:rPr lang="en-US" dirty="0"/>
              <a:t>All TENA Object Models, both standard and user-designed</a:t>
            </a:r>
          </a:p>
          <a:p>
            <a:pPr lvl="1"/>
            <a:r>
              <a:rPr lang="en-US" dirty="0"/>
              <a:t>All TENA software (middleware, helpdesk cases, tools, gateways, reusable applications, and reusable components)</a:t>
            </a:r>
          </a:p>
          <a:p>
            <a:pPr lvl="1"/>
            <a:r>
              <a:rPr lang="en-US" dirty="0"/>
              <a:t>All TENA documentation</a:t>
            </a:r>
          </a:p>
          <a:p>
            <a:pPr lvl="1"/>
            <a:r>
              <a:rPr lang="en-US" dirty="0"/>
              <a:t>Lessons learned from previous uses of TENA</a:t>
            </a:r>
          </a:p>
          <a:p>
            <a:pPr lvl="1"/>
            <a:r>
              <a:rPr lang="en-US" dirty="0"/>
              <a:t>Provide an easy-to-use secure interface to all of this information</a:t>
            </a:r>
          </a:p>
          <a:p>
            <a:r>
              <a:rPr lang="en-US" dirty="0"/>
              <a:t>The Repository is a collection of technologies based around a web front end</a:t>
            </a:r>
          </a:p>
        </p:txBody>
      </p:sp>
      <p:sp>
        <p:nvSpPr>
          <p:cNvPr id="1444869" name="AutoShape 5"/>
          <p:cNvSpPr>
            <a:spLocks noChangeArrowheads="1"/>
          </p:cNvSpPr>
          <p:nvPr/>
        </p:nvSpPr>
        <p:spPr bwMode="auto">
          <a:xfrm rot="5400000">
            <a:off x="10329376" y="383383"/>
            <a:ext cx="279401" cy="3208337"/>
          </a:xfrm>
          <a:prstGeom prst="can">
            <a:avLst>
              <a:gd name="adj" fmla="val 38383"/>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96573" tIns="48286" rIns="96573" bIns="48286" anchor="ctr"/>
          <a:lstStyle/>
          <a:p>
            <a:pPr defTabSz="966702">
              <a:lnSpc>
                <a:spcPct val="100000"/>
              </a:lnSpc>
              <a:spcBef>
                <a:spcPct val="0"/>
              </a:spcBef>
            </a:pPr>
            <a:r>
              <a:rPr lang="en-US" sz="1700" b="0">
                <a:solidFill>
                  <a:schemeClr val="bg1"/>
                </a:solidFill>
                <a:latin typeface="Times New Roman" charset="0"/>
              </a:rPr>
              <a:t>TENA Middleware</a:t>
            </a:r>
          </a:p>
        </p:txBody>
      </p:sp>
      <p:sp>
        <p:nvSpPr>
          <p:cNvPr id="1444870" name="AutoShape 6"/>
          <p:cNvSpPr>
            <a:spLocks noChangeAspect="1" noChangeArrowheads="1"/>
          </p:cNvSpPr>
          <p:nvPr/>
        </p:nvSpPr>
        <p:spPr bwMode="auto">
          <a:xfrm>
            <a:off x="12009744" y="1673226"/>
            <a:ext cx="687388" cy="592138"/>
          </a:xfrm>
          <a:prstGeom prst="can">
            <a:avLst>
              <a:gd name="adj" fmla="val 25000"/>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64176" rIns="96573" bIns="48286" anchor="ctr"/>
          <a:lstStyle/>
          <a:p>
            <a:pPr defTabSz="966702">
              <a:lnSpc>
                <a:spcPct val="85000"/>
              </a:lnSpc>
              <a:spcBef>
                <a:spcPct val="0"/>
              </a:spcBef>
            </a:pPr>
            <a:r>
              <a:rPr lang="en-US" sz="1100">
                <a:solidFill>
                  <a:schemeClr val="bg1"/>
                </a:solidFill>
                <a:latin typeface="Times New Roman" charset="0"/>
              </a:rPr>
              <a:t>EDMS</a:t>
            </a:r>
          </a:p>
        </p:txBody>
      </p:sp>
      <p:sp>
        <p:nvSpPr>
          <p:cNvPr id="1444871" name="Rectangle 7"/>
          <p:cNvSpPr>
            <a:spLocks noChangeArrowheads="1"/>
          </p:cNvSpPr>
          <p:nvPr/>
        </p:nvSpPr>
        <p:spPr bwMode="auto">
          <a:xfrm>
            <a:off x="8202918" y="1479550"/>
            <a:ext cx="4565650" cy="825500"/>
          </a:xfrm>
          <a:prstGeom prst="rect">
            <a:avLst/>
          </a:prstGeom>
          <a:noFill/>
          <a:ln w="12700" cap="rnd">
            <a:solidFill>
              <a:srgbClr val="C0C0C0"/>
            </a:solidFill>
            <a:prstDash val="sysDot"/>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nchor="ctr"/>
          <a:lstStyle/>
          <a:p>
            <a:pPr defTabSz="966702">
              <a:lnSpc>
                <a:spcPct val="100000"/>
              </a:lnSpc>
              <a:spcBef>
                <a:spcPct val="0"/>
              </a:spcBef>
            </a:pPr>
            <a:endParaRPr lang="en-US" sz="1700" b="0">
              <a:solidFill>
                <a:schemeClr val="tx1"/>
              </a:solidFill>
              <a:latin typeface="Times New Roman" charset="0"/>
            </a:endParaRPr>
          </a:p>
        </p:txBody>
      </p:sp>
      <p:sp>
        <p:nvSpPr>
          <p:cNvPr id="1444872" name="Text Box 8"/>
          <p:cNvSpPr txBox="1">
            <a:spLocks noChangeArrowheads="1"/>
          </p:cNvSpPr>
          <p:nvPr/>
        </p:nvSpPr>
        <p:spPr bwMode="auto">
          <a:xfrm>
            <a:off x="9039532" y="1427164"/>
            <a:ext cx="2209800" cy="2764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0000"/>
              </a:lnSpc>
            </a:pPr>
            <a:r>
              <a:rPr lang="en-US" sz="1100" b="0">
                <a:solidFill>
                  <a:srgbClr val="B2B2B2"/>
                </a:solidFill>
                <a:latin typeface="Arial Black" charset="0"/>
              </a:rPr>
              <a:t>TENA Common Infrastructure</a:t>
            </a:r>
          </a:p>
        </p:txBody>
      </p:sp>
      <p:sp>
        <p:nvSpPr>
          <p:cNvPr id="1444868" name="AutoShape 4"/>
          <p:cNvSpPr>
            <a:spLocks noChangeAspect="1" noChangeArrowheads="1"/>
          </p:cNvSpPr>
          <p:nvPr/>
        </p:nvSpPr>
        <p:spPr bwMode="auto">
          <a:xfrm>
            <a:off x="8229907" y="1658938"/>
            <a:ext cx="685800" cy="595312"/>
          </a:xfrm>
          <a:prstGeom prst="can">
            <a:avLst>
              <a:gd name="adj" fmla="val 25000"/>
            </a:avLst>
          </a:prstGeom>
          <a:solidFill>
            <a:srgbClr val="A50021"/>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44863" rIns="96573" bIns="48286" anchor="ctr"/>
          <a:lstStyle/>
          <a:p>
            <a:pPr defTabSz="966702">
              <a:lnSpc>
                <a:spcPct val="85000"/>
              </a:lnSpc>
              <a:spcBef>
                <a:spcPct val="0"/>
              </a:spcBef>
            </a:pPr>
            <a:r>
              <a:rPr lang="en-US" sz="1100">
                <a:solidFill>
                  <a:schemeClr val="bg1"/>
                </a:solidFill>
                <a:latin typeface="Times New Roman" charset="0"/>
              </a:rPr>
              <a:t>TENA</a:t>
            </a:r>
          </a:p>
          <a:p>
            <a:pPr defTabSz="966702">
              <a:lnSpc>
                <a:spcPct val="85000"/>
              </a:lnSpc>
              <a:spcBef>
                <a:spcPct val="0"/>
              </a:spcBef>
            </a:pPr>
            <a:r>
              <a:rPr lang="en-US" sz="1100">
                <a:solidFill>
                  <a:schemeClr val="bg1"/>
                </a:solidFill>
                <a:latin typeface="Times New Roman" charset="0"/>
              </a:rPr>
              <a:t>Repository</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33" name="Rectangle 9"/>
          <p:cNvSpPr>
            <a:spLocks noGrp="1" noChangeArrowheads="1"/>
          </p:cNvSpPr>
          <p:nvPr>
            <p:ph type="title"/>
          </p:nvPr>
        </p:nvSpPr>
        <p:spPr/>
        <p:txBody>
          <a:bodyPr/>
          <a:lstStyle/>
          <a:p>
            <a:r>
              <a:rPr lang="en-US" dirty="0"/>
              <a:t>TENA Middleware</a:t>
            </a:r>
            <a:br>
              <a:rPr lang="en-US" dirty="0"/>
            </a:br>
            <a:r>
              <a:rPr lang="en-US" dirty="0"/>
              <a:t>Purpose and Requirements</a:t>
            </a:r>
          </a:p>
        </p:txBody>
      </p:sp>
      <p:sp>
        <p:nvSpPr>
          <p:cNvPr id="1076234" name="Rectangle 10"/>
          <p:cNvSpPr>
            <a:spLocks noGrp="1" noChangeArrowheads="1"/>
          </p:cNvSpPr>
          <p:nvPr>
            <p:ph idx="1"/>
          </p:nvPr>
        </p:nvSpPr>
        <p:spPr/>
        <p:txBody>
          <a:bodyPr/>
          <a:lstStyle/>
          <a:p>
            <a:pPr>
              <a:lnSpc>
                <a:spcPct val="100000"/>
              </a:lnSpc>
            </a:pPr>
            <a:r>
              <a:rPr lang="en-US" dirty="0">
                <a:solidFill>
                  <a:srgbClr val="000000"/>
                </a:solidFill>
              </a:rPr>
              <a:t>Purpose: </a:t>
            </a:r>
            <a:r>
              <a:rPr lang="en-US" dirty="0">
                <a:solidFill>
                  <a:srgbClr val="FA0000"/>
                </a:solidFill>
              </a:rPr>
              <a:t>high-performance, real-time, low-latency</a:t>
            </a:r>
            <a:br>
              <a:rPr lang="en-US" dirty="0"/>
            </a:br>
            <a:r>
              <a:rPr lang="en-US" dirty="0"/>
              <a:t>communication infrastructure used by range</a:t>
            </a:r>
            <a:br>
              <a:rPr lang="en-US" dirty="0"/>
            </a:br>
            <a:r>
              <a:rPr lang="en-US" dirty="0"/>
              <a:t>resource applications and tools during execution </a:t>
            </a:r>
          </a:p>
          <a:p>
            <a:pPr>
              <a:lnSpc>
                <a:spcPct val="100000"/>
              </a:lnSpc>
            </a:pPr>
            <a:r>
              <a:rPr lang="en-US" dirty="0"/>
              <a:t>Requirements:</a:t>
            </a:r>
          </a:p>
          <a:p>
            <a:pPr lvl="1">
              <a:lnSpc>
                <a:spcPct val="100000"/>
              </a:lnSpc>
            </a:pPr>
            <a:r>
              <a:rPr lang="en-US" dirty="0"/>
              <a:t>Support programming in C++, Java, </a:t>
            </a:r>
            <a:r>
              <a:rPr lang="en-US" dirty="0" err="1"/>
              <a:t>.Net</a:t>
            </a:r>
            <a:endParaRPr lang="en-US" dirty="0"/>
          </a:p>
          <a:p>
            <a:pPr lvl="1">
              <a:lnSpc>
                <a:spcPct val="100000"/>
              </a:lnSpc>
            </a:pPr>
            <a:r>
              <a:rPr lang="en-US" dirty="0"/>
              <a:t>Fully support TENA Meta-Model</a:t>
            </a:r>
          </a:p>
          <a:p>
            <a:pPr lvl="1">
              <a:lnSpc>
                <a:spcPct val="100000"/>
              </a:lnSpc>
            </a:pPr>
            <a:r>
              <a:rPr lang="en-US" dirty="0"/>
              <a:t>Be easy to use and highly reliable</a:t>
            </a:r>
          </a:p>
          <a:p>
            <a:pPr lvl="1">
              <a:lnSpc>
                <a:spcPct val="100000"/>
              </a:lnSpc>
            </a:pPr>
            <a:r>
              <a:rPr lang="en-US" dirty="0"/>
              <a:t>Many varied communication strategies and media</a:t>
            </a:r>
          </a:p>
          <a:p>
            <a:pPr lvl="2">
              <a:lnSpc>
                <a:spcPct val="100000"/>
              </a:lnSpc>
            </a:pPr>
            <a:r>
              <a:rPr lang="en-US" dirty="0"/>
              <a:t>Including management of quality-of-service</a:t>
            </a:r>
          </a:p>
          <a:p>
            <a:pPr lvl="2">
              <a:lnSpc>
                <a:spcPct val="100000"/>
              </a:lnSpc>
            </a:pPr>
            <a:r>
              <a:rPr lang="en-US" dirty="0"/>
              <a:t>Including object-level security services</a:t>
            </a:r>
          </a:p>
          <a:p>
            <a:pPr lvl="1">
              <a:lnSpc>
                <a:spcPct val="100000"/>
              </a:lnSpc>
            </a:pPr>
            <a:r>
              <a:rPr lang="en-US" dirty="0"/>
              <a:t>Be high-performance, including</a:t>
            </a:r>
          </a:p>
          <a:p>
            <a:pPr lvl="2">
              <a:lnSpc>
                <a:spcPct val="100000"/>
              </a:lnSpc>
            </a:pPr>
            <a:r>
              <a:rPr lang="en-US" dirty="0"/>
              <a:t>Support multiple information filtering strategies</a:t>
            </a:r>
          </a:p>
          <a:p>
            <a:pPr lvl="2">
              <a:lnSpc>
                <a:spcPct val="100000"/>
              </a:lnSpc>
            </a:pPr>
            <a:r>
              <a:rPr lang="en-US" dirty="0"/>
              <a:t>Support user-defined filtering criteria</a:t>
            </a:r>
          </a:p>
          <a:p>
            <a:pPr lvl="1">
              <a:lnSpc>
                <a:spcPct val="100000"/>
              </a:lnSpc>
            </a:pPr>
            <a:r>
              <a:rPr lang="en-US" dirty="0"/>
              <a:t>Support a wide variety of range-relevant platforms (HW/OS/compiler)</a:t>
            </a:r>
          </a:p>
          <a:p>
            <a:pPr lvl="1">
              <a:lnSpc>
                <a:spcPct val="100000"/>
              </a:lnSpc>
            </a:pPr>
            <a:r>
              <a:rPr lang="en-US" dirty="0"/>
              <a:t>Be technology neutral</a:t>
            </a:r>
          </a:p>
        </p:txBody>
      </p:sp>
      <p:sp>
        <p:nvSpPr>
          <p:cNvPr id="1076228" name="AutoShape 4"/>
          <p:cNvSpPr>
            <a:spLocks noChangeArrowheads="1"/>
          </p:cNvSpPr>
          <p:nvPr/>
        </p:nvSpPr>
        <p:spPr bwMode="auto">
          <a:xfrm rot="5400000">
            <a:off x="10337680" y="383383"/>
            <a:ext cx="279401" cy="3208337"/>
          </a:xfrm>
          <a:prstGeom prst="can">
            <a:avLst>
              <a:gd name="adj" fmla="val 38383"/>
            </a:avLst>
          </a:prstGeom>
          <a:solidFill>
            <a:srgbClr val="A50021"/>
          </a:solidFill>
          <a:ln w="9525">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96573" tIns="48286" rIns="96573" bIns="48286" anchor="ctr"/>
          <a:lstStyle/>
          <a:p>
            <a:pPr defTabSz="966702">
              <a:lnSpc>
                <a:spcPct val="100000"/>
              </a:lnSpc>
              <a:spcBef>
                <a:spcPct val="0"/>
              </a:spcBef>
            </a:pPr>
            <a:r>
              <a:rPr lang="en-US" sz="2100" b="0">
                <a:solidFill>
                  <a:schemeClr val="bg1"/>
                </a:solidFill>
                <a:latin typeface="Times New Roman" charset="0"/>
              </a:rPr>
              <a:t>TENA Middleware</a:t>
            </a:r>
          </a:p>
        </p:txBody>
      </p:sp>
      <p:sp>
        <p:nvSpPr>
          <p:cNvPr id="1076229" name="AutoShape 5"/>
          <p:cNvSpPr>
            <a:spLocks noChangeAspect="1" noChangeArrowheads="1"/>
          </p:cNvSpPr>
          <p:nvPr/>
        </p:nvSpPr>
        <p:spPr bwMode="auto">
          <a:xfrm>
            <a:off x="12018048" y="1673226"/>
            <a:ext cx="687388" cy="592138"/>
          </a:xfrm>
          <a:prstGeom prst="can">
            <a:avLst>
              <a:gd name="adj" fmla="val 25000"/>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64176" rIns="96573" bIns="48286" anchor="ctr"/>
          <a:lstStyle/>
          <a:p>
            <a:pPr defTabSz="966702">
              <a:lnSpc>
                <a:spcPct val="85000"/>
              </a:lnSpc>
              <a:spcBef>
                <a:spcPct val="0"/>
              </a:spcBef>
            </a:pPr>
            <a:r>
              <a:rPr lang="en-US" sz="1100">
                <a:solidFill>
                  <a:schemeClr val="bg1"/>
                </a:solidFill>
                <a:latin typeface="Times New Roman" charset="0"/>
              </a:rPr>
              <a:t>EDMS</a:t>
            </a:r>
          </a:p>
        </p:txBody>
      </p:sp>
      <p:sp>
        <p:nvSpPr>
          <p:cNvPr id="1076230" name="Rectangle 6"/>
          <p:cNvSpPr>
            <a:spLocks noChangeArrowheads="1"/>
          </p:cNvSpPr>
          <p:nvPr/>
        </p:nvSpPr>
        <p:spPr bwMode="auto">
          <a:xfrm>
            <a:off x="8211222" y="1479550"/>
            <a:ext cx="4565650" cy="825500"/>
          </a:xfrm>
          <a:prstGeom prst="rect">
            <a:avLst/>
          </a:prstGeom>
          <a:noFill/>
          <a:ln w="12700" cap="rnd">
            <a:solidFill>
              <a:srgbClr val="C0C0C0"/>
            </a:solidFill>
            <a:prstDash val="sysDot"/>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nchor="ctr"/>
          <a:lstStyle/>
          <a:p>
            <a:pPr defTabSz="966702">
              <a:lnSpc>
                <a:spcPct val="100000"/>
              </a:lnSpc>
              <a:spcBef>
                <a:spcPct val="0"/>
              </a:spcBef>
            </a:pPr>
            <a:endParaRPr lang="en-US" sz="1700" b="0">
              <a:solidFill>
                <a:schemeClr val="tx1"/>
              </a:solidFill>
              <a:latin typeface="Times New Roman" charset="0"/>
            </a:endParaRPr>
          </a:p>
        </p:txBody>
      </p:sp>
      <p:sp>
        <p:nvSpPr>
          <p:cNvPr id="1076231" name="Text Box 7"/>
          <p:cNvSpPr txBox="1">
            <a:spLocks noChangeArrowheads="1"/>
          </p:cNvSpPr>
          <p:nvPr/>
        </p:nvSpPr>
        <p:spPr bwMode="auto">
          <a:xfrm>
            <a:off x="9047836" y="1427164"/>
            <a:ext cx="2209800" cy="2764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0000"/>
              </a:lnSpc>
            </a:pPr>
            <a:r>
              <a:rPr lang="en-US" sz="1100" b="0">
                <a:solidFill>
                  <a:srgbClr val="B2B2B2"/>
                </a:solidFill>
                <a:latin typeface="Arial Black" charset="0"/>
              </a:rPr>
              <a:t>TENA Common Infrastructure</a:t>
            </a:r>
          </a:p>
        </p:txBody>
      </p:sp>
      <p:sp>
        <p:nvSpPr>
          <p:cNvPr id="1076232" name="AutoShape 8"/>
          <p:cNvSpPr>
            <a:spLocks noChangeAspect="1" noChangeArrowheads="1"/>
          </p:cNvSpPr>
          <p:nvPr/>
        </p:nvSpPr>
        <p:spPr bwMode="auto">
          <a:xfrm>
            <a:off x="8238211" y="1658938"/>
            <a:ext cx="685800" cy="595312"/>
          </a:xfrm>
          <a:prstGeom prst="can">
            <a:avLst>
              <a:gd name="adj" fmla="val 25000"/>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64176" rIns="96573" bIns="48286" anchor="ctr"/>
          <a:lstStyle/>
          <a:p>
            <a:pPr defTabSz="966702">
              <a:lnSpc>
                <a:spcPct val="85000"/>
              </a:lnSpc>
              <a:spcBef>
                <a:spcPct val="0"/>
              </a:spcBef>
            </a:pPr>
            <a:r>
              <a:rPr lang="en-US" sz="1100">
                <a:solidFill>
                  <a:schemeClr val="bg1"/>
                </a:solidFill>
                <a:latin typeface="Times New Roman" charset="0"/>
              </a:rPr>
              <a:t>TENA</a:t>
            </a:r>
          </a:p>
          <a:p>
            <a:pPr defTabSz="966702">
              <a:lnSpc>
                <a:spcPct val="85000"/>
              </a:lnSpc>
              <a:spcBef>
                <a:spcPct val="0"/>
              </a:spcBef>
            </a:pPr>
            <a:r>
              <a:rPr lang="en-US" sz="1100">
                <a:solidFill>
                  <a:schemeClr val="bg1"/>
                </a:solidFill>
                <a:latin typeface="Times New Roman" charset="0"/>
              </a:rPr>
              <a:t>Repository</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244F-7443-7A4F-8AF1-F3175983DAFA}"/>
              </a:ext>
            </a:extLst>
          </p:cNvPr>
          <p:cNvSpPr>
            <a:spLocks noGrp="1"/>
          </p:cNvSpPr>
          <p:nvPr>
            <p:ph type="title"/>
          </p:nvPr>
        </p:nvSpPr>
        <p:spPr/>
        <p:txBody>
          <a:bodyPr/>
          <a:lstStyle/>
          <a:p>
            <a:r>
              <a:rPr lang="en-US" sz="3200" dirty="0"/>
              <a:t>Middleware 6.0.9</a:t>
            </a:r>
            <a:br>
              <a:rPr lang="en-US" sz="3200" dirty="0"/>
            </a:br>
            <a:r>
              <a:rPr lang="en-US" sz="3200" dirty="0"/>
              <a:t>Computer Platform Support</a:t>
            </a:r>
          </a:p>
        </p:txBody>
      </p:sp>
      <p:sp>
        <p:nvSpPr>
          <p:cNvPr id="5" name="Content Placeholder 4">
            <a:extLst>
              <a:ext uri="{FF2B5EF4-FFF2-40B4-BE49-F238E27FC236}">
                <a16:creationId xmlns:a16="http://schemas.microsoft.com/office/drawing/2014/main" id="{0230D6E4-1EE5-804B-8D64-744A7230D218}"/>
              </a:ext>
            </a:extLst>
          </p:cNvPr>
          <p:cNvSpPr>
            <a:spLocks noGrp="1"/>
          </p:cNvSpPr>
          <p:nvPr>
            <p:ph sz="half" idx="1"/>
          </p:nvPr>
        </p:nvSpPr>
        <p:spPr/>
        <p:txBody>
          <a:bodyPr>
            <a:normAutofit/>
          </a:bodyPr>
          <a:lstStyle/>
          <a:p>
            <a:r>
              <a:rPr lang="en-US" dirty="0"/>
              <a:t>Linux</a:t>
            </a:r>
          </a:p>
          <a:p>
            <a:pPr lvl="1"/>
            <a:r>
              <a:rPr lang="en-US" dirty="0"/>
              <a:t>Red Hat Enterprise Linux 7.9, 8.6, 9.0</a:t>
            </a:r>
          </a:p>
          <a:p>
            <a:pPr lvl="1"/>
            <a:r>
              <a:rPr lang="en-US" dirty="0"/>
              <a:t>Centos 7.9</a:t>
            </a:r>
          </a:p>
          <a:p>
            <a:pPr lvl="1"/>
            <a:r>
              <a:rPr lang="en-US" dirty="0"/>
              <a:t>Ubuntu 20.04.04, 22.04.01</a:t>
            </a:r>
          </a:p>
          <a:p>
            <a:r>
              <a:rPr lang="en-US" dirty="0"/>
              <a:t>macOS</a:t>
            </a:r>
          </a:p>
          <a:p>
            <a:pPr lvl="1"/>
            <a:r>
              <a:rPr lang="en-US" dirty="0"/>
              <a:t>12.6 Monterey</a:t>
            </a:r>
          </a:p>
          <a:p>
            <a:r>
              <a:rPr lang="en-US" dirty="0"/>
              <a:t>Windows</a:t>
            </a:r>
          </a:p>
          <a:p>
            <a:pPr lvl="1"/>
            <a:r>
              <a:rPr lang="en-US" dirty="0"/>
              <a:t>Windows 10, 11</a:t>
            </a:r>
          </a:p>
          <a:p>
            <a:pPr lvl="1"/>
            <a:r>
              <a:rPr lang="en-US" dirty="0"/>
              <a:t>Windows Server 2022 LTSC</a:t>
            </a:r>
          </a:p>
        </p:txBody>
      </p:sp>
      <p:sp>
        <p:nvSpPr>
          <p:cNvPr id="6" name="Content Placeholder 5">
            <a:extLst>
              <a:ext uri="{FF2B5EF4-FFF2-40B4-BE49-F238E27FC236}">
                <a16:creationId xmlns:a16="http://schemas.microsoft.com/office/drawing/2014/main" id="{DD23FA41-B540-9F48-8B9D-299A4290EAB3}"/>
              </a:ext>
            </a:extLst>
          </p:cNvPr>
          <p:cNvSpPr>
            <a:spLocks noGrp="1"/>
          </p:cNvSpPr>
          <p:nvPr>
            <p:ph sz="half" idx="2"/>
          </p:nvPr>
        </p:nvSpPr>
        <p:spPr/>
        <p:txBody>
          <a:bodyPr/>
          <a:lstStyle/>
          <a:p>
            <a:r>
              <a:rPr lang="en-US" dirty="0"/>
              <a:t>Compilers for 6.0.9</a:t>
            </a:r>
          </a:p>
          <a:p>
            <a:pPr lvl="1"/>
            <a:r>
              <a:rPr lang="en-US" dirty="0"/>
              <a:t>Linux GCC 11.2.1, 8.4.1, 11.2.0, 9.4.0 (depending on Linux operating system)</a:t>
            </a:r>
          </a:p>
          <a:p>
            <a:pPr lvl="1"/>
            <a:r>
              <a:rPr lang="en-US" dirty="0"/>
              <a:t>Mac Clang 14.0.0 (ARM, Intel)</a:t>
            </a:r>
          </a:p>
          <a:p>
            <a:pPr lvl="1"/>
            <a:r>
              <a:rPr lang="en-US" dirty="0"/>
              <a:t>Windows Visual Studio 2022 (17.3.3)</a:t>
            </a:r>
          </a:p>
        </p:txBody>
      </p:sp>
    </p:spTree>
    <p:extLst>
      <p:ext uri="{BB962C8B-B14F-4D97-AF65-F5344CB8AC3E}">
        <p14:creationId xmlns:p14="http://schemas.microsoft.com/office/powerpoint/2010/main" val="14326686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nk1.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00654" y="2506311"/>
            <a:ext cx="5267914" cy="3381725"/>
          </a:xfrm>
          <a:prstGeom prst="rect">
            <a:avLst/>
          </a:prstGeom>
        </p:spPr>
      </p:pic>
      <p:sp>
        <p:nvSpPr>
          <p:cNvPr id="3" name="Content Placeholder 2"/>
          <p:cNvSpPr>
            <a:spLocks noGrp="1"/>
          </p:cNvSpPr>
          <p:nvPr>
            <p:ph idx="1"/>
          </p:nvPr>
        </p:nvSpPr>
        <p:spPr/>
        <p:txBody>
          <a:bodyPr>
            <a:normAutofit lnSpcReduction="10000"/>
          </a:bodyPr>
          <a:lstStyle/>
          <a:p>
            <a:r>
              <a:rPr lang="en-US" dirty="0"/>
              <a:t>TDCS Collector</a:t>
            </a:r>
          </a:p>
          <a:p>
            <a:pPr lvl="1"/>
            <a:r>
              <a:rPr lang="en-US" dirty="0"/>
              <a:t>Application that is code generated based on particular</a:t>
            </a:r>
            <a:br>
              <a:rPr lang="en-US" dirty="0"/>
            </a:br>
            <a:r>
              <a:rPr lang="en-US" dirty="0"/>
              <a:t>object model(s) to subscribe to object/message types of</a:t>
            </a:r>
            <a:br>
              <a:rPr lang="en-US" dirty="0"/>
            </a:br>
            <a:r>
              <a:rPr lang="en-US" dirty="0"/>
              <a:t>interest and store in database</a:t>
            </a:r>
          </a:p>
          <a:p>
            <a:pPr lvl="1"/>
            <a:r>
              <a:rPr lang="en-US" dirty="0"/>
              <a:t>Supports SQLite files</a:t>
            </a:r>
          </a:p>
          <a:p>
            <a:r>
              <a:rPr lang="en-US" dirty="0"/>
              <a:t>Playback Tool</a:t>
            </a:r>
          </a:p>
          <a:p>
            <a:pPr lvl="1"/>
            <a:r>
              <a:rPr lang="en-US" dirty="0"/>
              <a:t>Code generated application that will read collected data</a:t>
            </a:r>
            <a:br>
              <a:rPr lang="en-US" dirty="0"/>
            </a:br>
            <a:r>
              <a:rPr lang="en-US" dirty="0"/>
              <a:t>and replay selected object/message types</a:t>
            </a:r>
          </a:p>
          <a:p>
            <a:pPr lvl="1"/>
            <a:r>
              <a:rPr lang="en-US" dirty="0"/>
              <a:t>Ability to replay certain time segments, and</a:t>
            </a:r>
            <a:br>
              <a:rPr lang="en-US" dirty="0"/>
            </a:br>
            <a:r>
              <a:rPr lang="en-US" dirty="0"/>
              <a:t>adjust faster/slower</a:t>
            </a:r>
          </a:p>
          <a:p>
            <a:r>
              <a:rPr lang="en-US" dirty="0"/>
              <a:t>DB Exporter</a:t>
            </a:r>
          </a:p>
          <a:p>
            <a:pPr lvl="1"/>
            <a:r>
              <a:rPr lang="en-US" dirty="0"/>
              <a:t>Provides ability to extract certain data (types, time range)</a:t>
            </a:r>
            <a:br>
              <a:rPr lang="en-US" dirty="0"/>
            </a:br>
            <a:r>
              <a:rPr lang="en-US" dirty="0"/>
              <a:t>and put into format that is compatible with Microsoft Excel</a:t>
            </a:r>
          </a:p>
          <a:p>
            <a:r>
              <a:rPr lang="en-US" dirty="0"/>
              <a:t>Post-Event Metrics Analyzer (PEMA)</a:t>
            </a:r>
          </a:p>
          <a:p>
            <a:pPr lvl="1"/>
            <a:r>
              <a:rPr lang="en-US" dirty="0"/>
              <a:t>GUI tool used to analyze data associated with a</a:t>
            </a:r>
            <a:br>
              <a:rPr lang="en-US" dirty="0"/>
            </a:br>
            <a:r>
              <a:rPr lang="en-US" dirty="0"/>
              <a:t>TENA-based event</a:t>
            </a:r>
          </a:p>
          <a:p>
            <a:r>
              <a:rPr lang="en-US" dirty="0"/>
              <a:t>CHEETAS – large-scale data collection and analysis/knowledge management system for TENA (and other) data.</a:t>
            </a:r>
          </a:p>
        </p:txBody>
      </p:sp>
      <p:sp>
        <p:nvSpPr>
          <p:cNvPr id="2" name="Title 1"/>
          <p:cNvSpPr>
            <a:spLocks noGrp="1"/>
          </p:cNvSpPr>
          <p:nvPr>
            <p:ph type="title"/>
          </p:nvPr>
        </p:nvSpPr>
        <p:spPr/>
        <p:txBody>
          <a:bodyPr/>
          <a:lstStyle/>
          <a:p>
            <a:r>
              <a:rPr lang="en-US" dirty="0"/>
              <a:t>TENA Data Collection System</a:t>
            </a:r>
            <a:br>
              <a:rPr lang="en-US" dirty="0"/>
            </a:br>
            <a:r>
              <a:rPr lang="en-US" dirty="0"/>
              <a:t>Purpose and Requirements</a:t>
            </a:r>
          </a:p>
        </p:txBody>
      </p:sp>
      <p:sp>
        <p:nvSpPr>
          <p:cNvPr id="4" name="AutoShape 5"/>
          <p:cNvSpPr>
            <a:spLocks noChangeArrowheads="1"/>
          </p:cNvSpPr>
          <p:nvPr/>
        </p:nvSpPr>
        <p:spPr bwMode="auto">
          <a:xfrm rot="5400000">
            <a:off x="10337680" y="383383"/>
            <a:ext cx="279401" cy="3208337"/>
          </a:xfrm>
          <a:prstGeom prst="can">
            <a:avLst>
              <a:gd name="adj" fmla="val 38383"/>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96573" tIns="48286" rIns="96573" bIns="48286" anchor="ctr"/>
          <a:lstStyle/>
          <a:p>
            <a:pPr defTabSz="966702">
              <a:lnSpc>
                <a:spcPct val="100000"/>
              </a:lnSpc>
              <a:spcBef>
                <a:spcPct val="0"/>
              </a:spcBef>
            </a:pPr>
            <a:r>
              <a:rPr lang="en-US" sz="1700" b="0">
                <a:solidFill>
                  <a:schemeClr val="bg1"/>
                </a:solidFill>
                <a:latin typeface="Times New Roman" charset="0"/>
              </a:rPr>
              <a:t>TENA Middleware</a:t>
            </a:r>
          </a:p>
        </p:txBody>
      </p:sp>
      <p:sp>
        <p:nvSpPr>
          <p:cNvPr id="5" name="AutoShape 6"/>
          <p:cNvSpPr>
            <a:spLocks noChangeAspect="1" noChangeArrowheads="1"/>
          </p:cNvSpPr>
          <p:nvPr/>
        </p:nvSpPr>
        <p:spPr bwMode="auto">
          <a:xfrm>
            <a:off x="12018048" y="1673226"/>
            <a:ext cx="687388" cy="592138"/>
          </a:xfrm>
          <a:prstGeom prst="can">
            <a:avLst>
              <a:gd name="adj" fmla="val 25000"/>
            </a:avLst>
          </a:prstGeom>
          <a:solidFill>
            <a:srgbClr val="A50021"/>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44863" rIns="96573" bIns="48286" anchor="ctr"/>
          <a:lstStyle/>
          <a:p>
            <a:pPr defTabSz="966702">
              <a:lnSpc>
                <a:spcPct val="85000"/>
              </a:lnSpc>
              <a:spcBef>
                <a:spcPct val="0"/>
              </a:spcBef>
            </a:pPr>
            <a:r>
              <a:rPr lang="en-US" sz="1100">
                <a:solidFill>
                  <a:schemeClr val="bg1"/>
                </a:solidFill>
                <a:latin typeface="Times New Roman" charset="0"/>
              </a:rPr>
              <a:t>EDMS</a:t>
            </a:r>
          </a:p>
        </p:txBody>
      </p:sp>
      <p:sp>
        <p:nvSpPr>
          <p:cNvPr id="6" name="Rectangle 7"/>
          <p:cNvSpPr>
            <a:spLocks noChangeArrowheads="1"/>
          </p:cNvSpPr>
          <p:nvPr/>
        </p:nvSpPr>
        <p:spPr bwMode="auto">
          <a:xfrm>
            <a:off x="8211222" y="1479550"/>
            <a:ext cx="4565650" cy="825500"/>
          </a:xfrm>
          <a:prstGeom prst="rect">
            <a:avLst/>
          </a:prstGeom>
          <a:noFill/>
          <a:ln w="12700" cap="rnd">
            <a:solidFill>
              <a:srgbClr val="C0C0C0"/>
            </a:solidFill>
            <a:prstDash val="sysDot"/>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nchor="ctr"/>
          <a:lstStyle/>
          <a:p>
            <a:pPr defTabSz="966702">
              <a:lnSpc>
                <a:spcPct val="100000"/>
              </a:lnSpc>
              <a:spcBef>
                <a:spcPct val="0"/>
              </a:spcBef>
            </a:pPr>
            <a:endParaRPr lang="en-US" sz="1700" b="0">
              <a:solidFill>
                <a:schemeClr val="tx1"/>
              </a:solidFill>
              <a:latin typeface="Times New Roman" charset="0"/>
            </a:endParaRPr>
          </a:p>
        </p:txBody>
      </p:sp>
      <p:sp>
        <p:nvSpPr>
          <p:cNvPr id="7" name="Text Box 8"/>
          <p:cNvSpPr txBox="1">
            <a:spLocks noChangeArrowheads="1"/>
          </p:cNvSpPr>
          <p:nvPr/>
        </p:nvSpPr>
        <p:spPr bwMode="auto">
          <a:xfrm>
            <a:off x="9047836" y="1427164"/>
            <a:ext cx="2209800" cy="2764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0000"/>
              </a:lnSpc>
            </a:pPr>
            <a:r>
              <a:rPr lang="en-US" sz="1100" b="0">
                <a:solidFill>
                  <a:srgbClr val="B2B2B2"/>
                </a:solidFill>
                <a:latin typeface="Arial Black" charset="0"/>
              </a:rPr>
              <a:t>TENA Common Infrastructure</a:t>
            </a:r>
          </a:p>
        </p:txBody>
      </p:sp>
      <p:sp>
        <p:nvSpPr>
          <p:cNvPr id="8" name="AutoShape 4"/>
          <p:cNvSpPr>
            <a:spLocks noChangeAspect="1" noChangeArrowheads="1"/>
          </p:cNvSpPr>
          <p:nvPr/>
        </p:nvSpPr>
        <p:spPr bwMode="auto">
          <a:xfrm>
            <a:off x="8238211" y="1658938"/>
            <a:ext cx="685800" cy="595312"/>
          </a:xfrm>
          <a:prstGeom prst="can">
            <a:avLst>
              <a:gd name="adj" fmla="val 25000"/>
            </a:avLst>
          </a:prstGeom>
          <a:solidFill>
            <a:schemeClr val="bg1">
              <a:lumMod val="75000"/>
            </a:schemeClr>
          </a:solidFill>
          <a:ln>
            <a:noFill/>
          </a:ln>
          <a:effectLst/>
        </p:spPr>
        <p:txBody>
          <a:bodyPr wrap="none" lIns="96573" tIns="144863" rIns="96573" bIns="48286" anchor="ctr"/>
          <a:lstStyle/>
          <a:p>
            <a:pPr defTabSz="966702">
              <a:lnSpc>
                <a:spcPct val="85000"/>
              </a:lnSpc>
              <a:spcBef>
                <a:spcPct val="0"/>
              </a:spcBef>
            </a:pPr>
            <a:r>
              <a:rPr lang="en-US" sz="1100">
                <a:solidFill>
                  <a:schemeClr val="bg1"/>
                </a:solidFill>
                <a:latin typeface="Times New Roman" charset="0"/>
              </a:rPr>
              <a:t>TENA</a:t>
            </a:r>
          </a:p>
          <a:p>
            <a:pPr defTabSz="966702">
              <a:lnSpc>
                <a:spcPct val="85000"/>
              </a:lnSpc>
              <a:spcBef>
                <a:spcPct val="0"/>
              </a:spcBef>
            </a:pPr>
            <a:r>
              <a:rPr lang="en-US" sz="1100">
                <a:solidFill>
                  <a:schemeClr val="bg1"/>
                </a:solidFill>
                <a:latin typeface="Times New Roman" charset="0"/>
              </a:rPr>
              <a:t>Repository</a:t>
            </a:r>
          </a:p>
        </p:txBody>
      </p:sp>
    </p:spTree>
    <p:extLst>
      <p:ext uri="{BB962C8B-B14F-4D97-AF65-F5344CB8AC3E}">
        <p14:creationId xmlns:p14="http://schemas.microsoft.com/office/powerpoint/2010/main" val="262473974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2F05-66A0-4CC8-95B7-10B30B2046B5}"/>
              </a:ext>
            </a:extLst>
          </p:cNvPr>
          <p:cNvSpPr>
            <a:spLocks noGrp="1"/>
          </p:cNvSpPr>
          <p:nvPr>
            <p:ph type="title"/>
          </p:nvPr>
        </p:nvSpPr>
        <p:spPr/>
        <p:txBody>
          <a:bodyPr/>
          <a:lstStyle/>
          <a:p>
            <a:r>
              <a:rPr lang="en-US" dirty="0"/>
              <a:t>Better Tools for Analysis</a:t>
            </a:r>
          </a:p>
        </p:txBody>
      </p:sp>
      <p:sp>
        <p:nvSpPr>
          <p:cNvPr id="3" name="Content Placeholder 2">
            <a:extLst>
              <a:ext uri="{FF2B5EF4-FFF2-40B4-BE49-F238E27FC236}">
                <a16:creationId xmlns:a16="http://schemas.microsoft.com/office/drawing/2014/main" id="{9DA12810-1B8E-4C7C-898E-E733C67F7B11}"/>
              </a:ext>
            </a:extLst>
          </p:cNvPr>
          <p:cNvSpPr>
            <a:spLocks noGrp="1"/>
          </p:cNvSpPr>
          <p:nvPr>
            <p:ph idx="1"/>
          </p:nvPr>
        </p:nvSpPr>
        <p:spPr>
          <a:xfrm>
            <a:off x="230079" y="1477965"/>
            <a:ext cx="12546793" cy="5475285"/>
          </a:xfrm>
        </p:spPr>
        <p:txBody>
          <a:bodyPr>
            <a:normAutofit/>
          </a:bodyPr>
          <a:lstStyle/>
          <a:p>
            <a:r>
              <a:rPr lang="en-US" dirty="0"/>
              <a:t>TRMC has been investing in better ways to manage and analyze large data sets</a:t>
            </a:r>
          </a:p>
          <a:p>
            <a:pPr lvl="1"/>
            <a:r>
              <a:rPr lang="en-US" dirty="0"/>
              <a:t>TRMC has developed CHEETAS* as the new knowledge management and big data analysis framework</a:t>
            </a:r>
          </a:p>
          <a:p>
            <a:pPr lvl="1"/>
            <a:r>
              <a:rPr lang="en-US" dirty="0"/>
              <a:t>CHEETAS also has custom tools developed for DoD-specific needs</a:t>
            </a:r>
          </a:p>
          <a:p>
            <a:r>
              <a:rPr lang="en-US" dirty="0"/>
              <a:t>How do we leverage these tools for TENA data?</a:t>
            </a:r>
          </a:p>
          <a:p>
            <a:pPr lvl="1"/>
            <a:r>
              <a:rPr lang="en-US" dirty="0"/>
              <a:t>Processes to manage collections of TDCS files</a:t>
            </a:r>
          </a:p>
          <a:p>
            <a:pPr lvl="1"/>
            <a:r>
              <a:rPr lang="en-US" dirty="0"/>
              <a:t>Processes to convert TDCS files into better formats for big-data analysis (e.g. parquet)</a:t>
            </a:r>
          </a:p>
          <a:p>
            <a:pPr lvl="1"/>
            <a:r>
              <a:rPr lang="en-US" dirty="0"/>
              <a:t>Consideration of potential improvements and modification of how we currently collect TENA data</a:t>
            </a:r>
          </a:p>
        </p:txBody>
      </p:sp>
      <p:sp>
        <p:nvSpPr>
          <p:cNvPr id="4" name="TextBox 3">
            <a:extLst>
              <a:ext uri="{FF2B5EF4-FFF2-40B4-BE49-F238E27FC236}">
                <a16:creationId xmlns:a16="http://schemas.microsoft.com/office/drawing/2014/main" id="{EDEAEBC1-C79A-B64F-A786-D2F5BBC1C6D0}"/>
              </a:ext>
            </a:extLst>
          </p:cNvPr>
          <p:cNvSpPr txBox="1"/>
          <p:nvPr/>
        </p:nvSpPr>
        <p:spPr>
          <a:xfrm>
            <a:off x="7665749" y="7044933"/>
            <a:ext cx="4728153" cy="540533"/>
          </a:xfrm>
          <a:prstGeom prst="rect">
            <a:avLst/>
          </a:prstGeom>
          <a:noFill/>
        </p:spPr>
        <p:txBody>
          <a:bodyPr wrap="none" rtlCol="0">
            <a:spAutoFit/>
          </a:bodyPr>
          <a:lstStyle/>
          <a:p>
            <a:pPr algn="l"/>
            <a:r>
              <a:rPr lang="en-US" sz="1200" b="0" dirty="0">
                <a:solidFill>
                  <a:schemeClr val="tx1"/>
                </a:solidFill>
              </a:rPr>
              <a:t>* Cloud Hybrid Edge-to-Enterprise Evaluation &amp; Test Analysis Suite</a:t>
            </a:r>
          </a:p>
          <a:p>
            <a:pPr algn="l"/>
            <a:endParaRPr lang="en-US" sz="1200" b="0" dirty="0">
              <a:solidFill>
                <a:schemeClr val="tx1"/>
              </a:solidFill>
            </a:endParaRPr>
          </a:p>
        </p:txBody>
      </p:sp>
    </p:spTree>
    <p:extLst>
      <p:ext uri="{BB962C8B-B14F-4D97-AF65-F5344CB8AC3E}">
        <p14:creationId xmlns:p14="http://schemas.microsoft.com/office/powerpoint/2010/main" val="19198245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Rectangle 2"/>
          <p:cNvSpPr>
            <a:spLocks noGrp="1" noChangeArrowheads="1"/>
          </p:cNvSpPr>
          <p:nvPr>
            <p:ph type="title"/>
          </p:nvPr>
        </p:nvSpPr>
        <p:spPr/>
        <p:txBody>
          <a:bodyPr/>
          <a:lstStyle/>
          <a:p>
            <a:r>
              <a:rPr lang="en-US"/>
              <a:t>Learning Objectives</a:t>
            </a:r>
          </a:p>
        </p:txBody>
      </p:sp>
      <p:sp>
        <p:nvSpPr>
          <p:cNvPr id="1459203" name="Rectangle 3"/>
          <p:cNvSpPr>
            <a:spLocks noGrp="1" noChangeArrowheads="1"/>
          </p:cNvSpPr>
          <p:nvPr>
            <p:ph type="body" idx="1"/>
          </p:nvPr>
        </p:nvSpPr>
        <p:spPr/>
        <p:txBody>
          <a:bodyPr/>
          <a:lstStyle/>
          <a:p>
            <a:r>
              <a:rPr lang="en-US" dirty="0"/>
              <a:t>Identify the four major aspects of TENA and be able to explain their role in promoting interoperability</a:t>
            </a:r>
          </a:p>
          <a:p>
            <a:r>
              <a:rPr lang="en-US" dirty="0"/>
              <a:t>Identify at least three major differences between TENA and simulation architectures such as Distributed Interactive Simulation (DIS) and the High-Level Architecture for Modeling and Simulation (HLA)</a:t>
            </a:r>
          </a:p>
          <a:p>
            <a:pPr lvl="1"/>
            <a:r>
              <a:rPr lang="en-US" dirty="0"/>
              <a:t>Each difference will be identified as TENA is described</a:t>
            </a:r>
          </a:p>
          <a:p>
            <a:r>
              <a:rPr lang="en-US" dirty="0"/>
              <a:t>Identify the major purpose and use of the various standard TENA Object Models</a:t>
            </a:r>
          </a:p>
        </p:txBody>
      </p:sp>
    </p:spTree>
    <p:extLst>
      <p:ext uri="{BB962C8B-B14F-4D97-AF65-F5344CB8AC3E}">
        <p14:creationId xmlns:p14="http://schemas.microsoft.com/office/powerpoint/2010/main" val="302125476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B9DDF5-F2B3-4E47-A3D7-F30298CDA579}"/>
              </a:ext>
            </a:extLst>
          </p:cNvPr>
          <p:cNvSpPr/>
          <p:nvPr/>
        </p:nvSpPr>
        <p:spPr>
          <a:xfrm>
            <a:off x="1506281" y="1340614"/>
            <a:ext cx="1727773" cy="109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2" name="Title 1">
            <a:extLst>
              <a:ext uri="{FF2B5EF4-FFF2-40B4-BE49-F238E27FC236}">
                <a16:creationId xmlns:a16="http://schemas.microsoft.com/office/drawing/2014/main" id="{B254D01C-2A57-8A44-9533-12ABC2A9B23F}"/>
              </a:ext>
            </a:extLst>
          </p:cNvPr>
          <p:cNvSpPr>
            <a:spLocks noGrp="1"/>
          </p:cNvSpPr>
          <p:nvPr>
            <p:ph type="title"/>
          </p:nvPr>
        </p:nvSpPr>
        <p:spPr>
          <a:xfrm>
            <a:off x="230174" y="0"/>
            <a:ext cx="12538394" cy="731521"/>
          </a:xfrm>
        </p:spPr>
        <p:txBody>
          <a:bodyPr/>
          <a:lstStyle/>
          <a:p>
            <a:r>
              <a:rPr lang="en-US" sz="3200" dirty="0"/>
              <a:t>Knowledge Management/Big Data Analysis Software Architecture</a:t>
            </a:r>
          </a:p>
        </p:txBody>
      </p:sp>
      <p:pic>
        <p:nvPicPr>
          <p:cNvPr id="5" name="Picture 4">
            <a:extLst>
              <a:ext uri="{FF2B5EF4-FFF2-40B4-BE49-F238E27FC236}">
                <a16:creationId xmlns:a16="http://schemas.microsoft.com/office/drawing/2014/main" id="{DAF30CB7-E162-1F4B-9D78-CC90EA0D69AF}"/>
              </a:ext>
            </a:extLst>
          </p:cNvPr>
          <p:cNvPicPr>
            <a:picLocks noChangeAspect="1"/>
          </p:cNvPicPr>
          <p:nvPr/>
        </p:nvPicPr>
        <p:blipFill>
          <a:blip r:embed="rId2"/>
          <a:stretch>
            <a:fillRect/>
          </a:stretch>
        </p:blipFill>
        <p:spPr>
          <a:xfrm>
            <a:off x="1529134" y="1116476"/>
            <a:ext cx="9415957" cy="6198723"/>
          </a:xfrm>
          <a:prstGeom prst="rect">
            <a:avLst/>
          </a:prstGeom>
        </p:spPr>
      </p:pic>
      <p:pic>
        <p:nvPicPr>
          <p:cNvPr id="7" name="Picture 6" descr="A close up of a sign&#10;&#10;Description automatically generated">
            <a:extLst>
              <a:ext uri="{FF2B5EF4-FFF2-40B4-BE49-F238E27FC236}">
                <a16:creationId xmlns:a16="http://schemas.microsoft.com/office/drawing/2014/main" id="{9D67F389-05AD-7A4B-AF00-641E24C969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5039" y="520335"/>
            <a:ext cx="2603956" cy="615737"/>
          </a:xfrm>
          <a:prstGeom prst="rect">
            <a:avLst/>
          </a:prstGeom>
        </p:spPr>
      </p:pic>
    </p:spTree>
    <p:extLst>
      <p:ext uri="{BB962C8B-B14F-4D97-AF65-F5344CB8AC3E}">
        <p14:creationId xmlns:p14="http://schemas.microsoft.com/office/powerpoint/2010/main" val="30094550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D9F56C0-2CFB-E94E-BB94-4152840ACEEB}"/>
              </a:ext>
            </a:extLst>
          </p:cNvPr>
          <p:cNvPicPr>
            <a:picLocks noChangeAspect="1"/>
          </p:cNvPicPr>
          <p:nvPr/>
        </p:nvPicPr>
        <p:blipFill rotWithShape="1">
          <a:blip r:embed="rId2" cstate="print">
            <a:alphaModFix amt="50000"/>
            <a:extLst>
              <a:ext uri="{28A0092B-C50C-407E-A947-70E740481C1C}">
                <a14:useLocalDpi xmlns:a14="http://schemas.microsoft.com/office/drawing/2010/main"/>
              </a:ext>
            </a:extLst>
          </a:blip>
          <a:srcRect/>
          <a:stretch/>
        </p:blipFill>
        <p:spPr>
          <a:xfrm>
            <a:off x="3615289" y="3667225"/>
            <a:ext cx="8483668" cy="3570974"/>
          </a:xfrm>
          <a:prstGeom prst="rect">
            <a:avLst/>
          </a:prstGeom>
        </p:spPr>
      </p:pic>
      <p:sp>
        <p:nvSpPr>
          <p:cNvPr id="10" name="Rectangle 9">
            <a:extLst>
              <a:ext uri="{FF2B5EF4-FFF2-40B4-BE49-F238E27FC236}">
                <a16:creationId xmlns:a16="http://schemas.microsoft.com/office/drawing/2014/main" id="{DAAAC45A-FDAF-4C4C-9C2C-8842EAEB59BD}"/>
              </a:ext>
            </a:extLst>
          </p:cNvPr>
          <p:cNvSpPr/>
          <p:nvPr/>
        </p:nvSpPr>
        <p:spPr>
          <a:xfrm>
            <a:off x="3529045" y="1462800"/>
            <a:ext cx="1832227" cy="2627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2" name="Title 1">
            <a:extLst>
              <a:ext uri="{FF2B5EF4-FFF2-40B4-BE49-F238E27FC236}">
                <a16:creationId xmlns:a16="http://schemas.microsoft.com/office/drawing/2014/main" id="{2F128867-3622-B146-984F-6F4989508FD4}"/>
              </a:ext>
            </a:extLst>
          </p:cNvPr>
          <p:cNvSpPr>
            <a:spLocks noGrp="1"/>
          </p:cNvSpPr>
          <p:nvPr>
            <p:ph type="title"/>
          </p:nvPr>
        </p:nvSpPr>
        <p:spPr/>
        <p:txBody>
          <a:bodyPr/>
          <a:lstStyle/>
          <a:p>
            <a:r>
              <a:rPr lang="en-US" dirty="0"/>
              <a:t>TENA Communicates Data in Multiple Formats</a:t>
            </a:r>
          </a:p>
        </p:txBody>
      </p:sp>
      <p:sp>
        <p:nvSpPr>
          <p:cNvPr id="12" name="Content Placeholder 11">
            <a:extLst>
              <a:ext uri="{FF2B5EF4-FFF2-40B4-BE49-F238E27FC236}">
                <a16:creationId xmlns:a16="http://schemas.microsoft.com/office/drawing/2014/main" id="{4EAD6390-0F17-D443-900A-4D1BA9DCD33E}"/>
              </a:ext>
            </a:extLst>
          </p:cNvPr>
          <p:cNvSpPr>
            <a:spLocks noGrp="1"/>
          </p:cNvSpPr>
          <p:nvPr>
            <p:ph sz="quarter" idx="12"/>
          </p:nvPr>
        </p:nvSpPr>
        <p:spPr>
          <a:xfrm>
            <a:off x="5740324" y="1464853"/>
            <a:ext cx="5493135" cy="1387310"/>
          </a:xfrm>
        </p:spPr>
        <p:txBody>
          <a:bodyPr/>
          <a:lstStyle/>
          <a:p>
            <a:r>
              <a:rPr lang="en-US" dirty="0"/>
              <a:t>TENA specifies the </a:t>
            </a:r>
            <a:r>
              <a:rPr lang="en-US" i="1" dirty="0"/>
              <a:t>semantics</a:t>
            </a:r>
            <a:r>
              <a:rPr lang="en-US" dirty="0"/>
              <a:t> of an object (data), not the specific representation.</a:t>
            </a:r>
          </a:p>
          <a:p>
            <a:r>
              <a:rPr lang="en-US" dirty="0"/>
              <a:t>TENA objects will transfer smoothly and at high speed into the KM/BDA system.</a:t>
            </a:r>
          </a:p>
        </p:txBody>
      </p:sp>
      <p:pic>
        <p:nvPicPr>
          <p:cNvPr id="4" name="Picture 3">
            <a:extLst>
              <a:ext uri="{FF2B5EF4-FFF2-40B4-BE49-F238E27FC236}">
                <a16:creationId xmlns:a16="http://schemas.microsoft.com/office/drawing/2014/main" id="{E7A7D280-2F05-6947-9773-282D0AD0392E}"/>
              </a:ext>
            </a:extLst>
          </p:cNvPr>
          <p:cNvPicPr>
            <a:picLocks noChangeAspect="1"/>
          </p:cNvPicPr>
          <p:nvPr/>
        </p:nvPicPr>
        <p:blipFill rotWithShape="1">
          <a:blip r:embed="rId3" cstate="print">
            <a:alphaModFix amt="35000"/>
            <a:extLst>
              <a:ext uri="{28A0092B-C50C-407E-A947-70E740481C1C}">
                <a14:useLocalDpi xmlns:a14="http://schemas.microsoft.com/office/drawing/2010/main"/>
              </a:ext>
            </a:extLst>
          </a:blip>
          <a:srcRect l="67910" t="43400" r="1344" b="15645"/>
          <a:stretch/>
        </p:blipFill>
        <p:spPr>
          <a:xfrm>
            <a:off x="1883783" y="1352658"/>
            <a:ext cx="2998838" cy="2841266"/>
          </a:xfrm>
          <a:prstGeom prst="rect">
            <a:avLst/>
          </a:prstGeom>
        </p:spPr>
      </p:pic>
      <p:sp>
        <p:nvSpPr>
          <p:cNvPr id="7" name="Curved Up Arrow 6">
            <a:extLst>
              <a:ext uri="{FF2B5EF4-FFF2-40B4-BE49-F238E27FC236}">
                <a16:creationId xmlns:a16="http://schemas.microsoft.com/office/drawing/2014/main" id="{4CE1182D-C5BF-5346-8719-4CC0032A5655}"/>
              </a:ext>
            </a:extLst>
          </p:cNvPr>
          <p:cNvSpPr/>
          <p:nvPr/>
        </p:nvSpPr>
        <p:spPr>
          <a:xfrm rot="5400000">
            <a:off x="2433827" y="2738469"/>
            <a:ext cx="2091246" cy="1330415"/>
          </a:xfrm>
          <a:prstGeom prst="curvedUp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solidFill>
                <a:schemeClr val="tx1"/>
              </a:solidFill>
            </a:endParaRPr>
          </a:p>
        </p:txBody>
      </p:sp>
      <p:sp>
        <p:nvSpPr>
          <p:cNvPr id="5" name="Oval 4">
            <a:extLst>
              <a:ext uri="{FF2B5EF4-FFF2-40B4-BE49-F238E27FC236}">
                <a16:creationId xmlns:a16="http://schemas.microsoft.com/office/drawing/2014/main" id="{0C253864-875C-6541-9D81-16D51A20990F}"/>
              </a:ext>
            </a:extLst>
          </p:cNvPr>
          <p:cNvSpPr/>
          <p:nvPr/>
        </p:nvSpPr>
        <p:spPr>
          <a:xfrm>
            <a:off x="3479450" y="1861747"/>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707" dirty="0">
                <a:solidFill>
                  <a:schemeClr val="tx1"/>
                </a:solidFill>
              </a:rPr>
              <a:t>TENA Object in SQL format</a:t>
            </a:r>
          </a:p>
        </p:txBody>
      </p:sp>
      <p:sp>
        <p:nvSpPr>
          <p:cNvPr id="8" name="Oval 7">
            <a:extLst>
              <a:ext uri="{FF2B5EF4-FFF2-40B4-BE49-F238E27FC236}">
                <a16:creationId xmlns:a16="http://schemas.microsoft.com/office/drawing/2014/main" id="{525462F4-B6A5-AF45-BD0E-A57557C0CF16}"/>
              </a:ext>
            </a:extLst>
          </p:cNvPr>
          <p:cNvSpPr/>
          <p:nvPr/>
        </p:nvSpPr>
        <p:spPr>
          <a:xfrm>
            <a:off x="8903546" y="5556516"/>
            <a:ext cx="2341780"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707" dirty="0">
                <a:solidFill>
                  <a:schemeClr val="tx1"/>
                </a:solidFill>
              </a:rPr>
              <a:t>TENA Object in Parquet format</a:t>
            </a:r>
          </a:p>
        </p:txBody>
      </p:sp>
      <p:sp>
        <p:nvSpPr>
          <p:cNvPr id="9" name="Right Arrow 8">
            <a:extLst>
              <a:ext uri="{FF2B5EF4-FFF2-40B4-BE49-F238E27FC236}">
                <a16:creationId xmlns:a16="http://schemas.microsoft.com/office/drawing/2014/main" id="{B10F784F-59A5-3D44-AE18-D76BB2F052CF}"/>
              </a:ext>
            </a:extLst>
          </p:cNvPr>
          <p:cNvSpPr/>
          <p:nvPr/>
        </p:nvSpPr>
        <p:spPr>
          <a:xfrm rot="1303270">
            <a:off x="4673702" y="4658477"/>
            <a:ext cx="4486567" cy="569188"/>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algn="ctr"/>
            <a:endParaRPr lang="en-US" sz="2560">
              <a:solidFill>
                <a:schemeClr val="tx1"/>
              </a:solidFill>
            </a:endParaRPr>
          </a:p>
        </p:txBody>
      </p:sp>
      <p:sp>
        <p:nvSpPr>
          <p:cNvPr id="13" name="Right Arrow 12">
            <a:extLst>
              <a:ext uri="{FF2B5EF4-FFF2-40B4-BE49-F238E27FC236}">
                <a16:creationId xmlns:a16="http://schemas.microsoft.com/office/drawing/2014/main" id="{3E8858B7-3C5D-5E46-B4A4-CD61DC914CB4}"/>
              </a:ext>
            </a:extLst>
          </p:cNvPr>
          <p:cNvSpPr/>
          <p:nvPr/>
        </p:nvSpPr>
        <p:spPr>
          <a:xfrm rot="2360364">
            <a:off x="4635066" y="4746073"/>
            <a:ext cx="1563929" cy="561390"/>
          </a:xfrm>
          <a:prstGeom prst="rightArrow">
            <a:avLst>
              <a:gd name="adj1" fmla="val 55814"/>
              <a:gd name="adj2" fmla="val 50000"/>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algn="ctr"/>
            <a:endParaRPr lang="en-US" sz="2560">
              <a:solidFill>
                <a:schemeClr val="tx1"/>
              </a:solidFill>
            </a:endParaRPr>
          </a:p>
        </p:txBody>
      </p:sp>
      <p:sp>
        <p:nvSpPr>
          <p:cNvPr id="14" name="Oval 13">
            <a:extLst>
              <a:ext uri="{FF2B5EF4-FFF2-40B4-BE49-F238E27FC236}">
                <a16:creationId xmlns:a16="http://schemas.microsoft.com/office/drawing/2014/main" id="{303479D7-E6CA-6D45-AB1D-C77290ACF6FD}"/>
              </a:ext>
            </a:extLst>
          </p:cNvPr>
          <p:cNvSpPr/>
          <p:nvPr/>
        </p:nvSpPr>
        <p:spPr>
          <a:xfrm>
            <a:off x="4922465" y="5629819"/>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707" dirty="0">
                <a:solidFill>
                  <a:schemeClr val="tx1"/>
                </a:solidFill>
              </a:rPr>
              <a:t>TENA Object in SQL format</a:t>
            </a:r>
          </a:p>
        </p:txBody>
      </p:sp>
    </p:spTree>
    <p:extLst>
      <p:ext uri="{BB962C8B-B14F-4D97-AF65-F5344CB8AC3E}">
        <p14:creationId xmlns:p14="http://schemas.microsoft.com/office/powerpoint/2010/main" val="955597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TENA Meet My Performance Requirements?</a:t>
            </a:r>
          </a:p>
        </p:txBody>
      </p:sp>
      <p:sp>
        <p:nvSpPr>
          <p:cNvPr id="3" name="Content Placeholder 2"/>
          <p:cNvSpPr>
            <a:spLocks noGrp="1"/>
          </p:cNvSpPr>
          <p:nvPr>
            <p:ph idx="1"/>
          </p:nvPr>
        </p:nvSpPr>
        <p:spPr>
          <a:xfrm>
            <a:off x="230174" y="1401766"/>
            <a:ext cx="12538394" cy="4541835"/>
          </a:xfrm>
        </p:spPr>
        <p:txBody>
          <a:bodyPr>
            <a:normAutofit/>
          </a:bodyPr>
          <a:lstStyle/>
          <a:p>
            <a:pPr>
              <a:lnSpc>
                <a:spcPct val="100000"/>
              </a:lnSpc>
            </a:pPr>
            <a:r>
              <a:rPr lang="en-US" dirty="0"/>
              <a:t>Users are encouraged to conduct experiments by customizing the auto-generated example programs to be representative of actual systems</a:t>
            </a:r>
          </a:p>
          <a:p>
            <a:pPr lvl="1">
              <a:lnSpc>
                <a:spcPct val="100000"/>
              </a:lnSpc>
            </a:pPr>
            <a:r>
              <a:rPr lang="en-US" sz="1800" dirty="0"/>
              <a:t>Use actual object models, computers, and networks</a:t>
            </a:r>
          </a:p>
          <a:p>
            <a:pPr>
              <a:lnSpc>
                <a:spcPct val="100000"/>
              </a:lnSpc>
            </a:pPr>
            <a:r>
              <a:rPr lang="en-US" dirty="0"/>
              <a:t>Primary requirement for TENA is to support high performance, real-time distributed communication</a:t>
            </a:r>
          </a:p>
          <a:p>
            <a:pPr lvl="1">
              <a:lnSpc>
                <a:spcPct val="100000"/>
              </a:lnSpc>
            </a:pPr>
            <a:r>
              <a:rPr lang="en-US" sz="1800" dirty="0"/>
              <a:t>TENA uses compiled code to avoid interpretive </a:t>
            </a:r>
            <a:r>
              <a:rPr lang="en-US" sz="1800" dirty="0" err="1"/>
              <a:t>marshalling</a:t>
            </a:r>
            <a:r>
              <a:rPr lang="en-US" sz="1800" dirty="0"/>
              <a:t>/</a:t>
            </a:r>
            <a:r>
              <a:rPr lang="en-US" sz="1800" dirty="0" err="1"/>
              <a:t>demarshalling</a:t>
            </a:r>
            <a:endParaRPr lang="en-US" sz="1800" dirty="0"/>
          </a:p>
          <a:p>
            <a:pPr lvl="1">
              <a:lnSpc>
                <a:spcPct val="100000"/>
              </a:lnSpc>
            </a:pPr>
            <a:r>
              <a:rPr lang="en-US" sz="1800" dirty="0"/>
              <a:t>Minimizes data copies, utilize single thread to perform network write, etc.</a:t>
            </a:r>
          </a:p>
        </p:txBody>
      </p:sp>
      <p:sp>
        <p:nvSpPr>
          <p:cNvPr id="5" name="Rounded Rectangle 4"/>
          <p:cNvSpPr/>
          <p:nvPr/>
        </p:nvSpPr>
        <p:spPr bwMode="auto">
          <a:xfrm>
            <a:off x="2105647" y="5160579"/>
            <a:ext cx="8692455" cy="1416889"/>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sz="2500" dirty="0">
                <a:solidFill>
                  <a:schemeClr val="bg1"/>
                </a:solidFill>
                <a:cs typeface="Times New Roman" pitchFamily="18" charset="0"/>
              </a:rPr>
              <a:t>TENA enables test &amp; training solutions </a:t>
            </a:r>
          </a:p>
          <a:p>
            <a:pPr marL="182918" indent="-182918" eaLnBrk="1" hangingPunct="1">
              <a:spcBef>
                <a:spcPct val="35000"/>
              </a:spcBef>
            </a:pPr>
            <a:r>
              <a:rPr lang="en-US" sz="2500" dirty="0">
                <a:solidFill>
                  <a:schemeClr val="bg1"/>
                </a:solidFill>
                <a:cs typeface="Times New Roman" pitchFamily="18" charset="0"/>
              </a:rPr>
              <a:t>that are cheaper to build, field, maintain, and improve</a:t>
            </a:r>
          </a:p>
        </p:txBody>
      </p:sp>
    </p:spTree>
    <p:extLst>
      <p:ext uri="{BB962C8B-B14F-4D97-AF65-F5344CB8AC3E}">
        <p14:creationId xmlns:p14="http://schemas.microsoft.com/office/powerpoint/2010/main" val="176840284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524713689"/>
              </p:ext>
            </p:extLst>
          </p:nvPr>
        </p:nvGraphicFramePr>
        <p:xfrm>
          <a:off x="2031068" y="1513590"/>
          <a:ext cx="8752154" cy="2834610"/>
        </p:xfrm>
        <a:graphic>
          <a:graphicData uri="http://schemas.openxmlformats.org/drawingml/2006/table">
            <a:tbl>
              <a:tblPr firstRow="1" bandRow="1"/>
              <a:tblGrid>
                <a:gridCol w="1997922">
                  <a:extLst>
                    <a:ext uri="{9D8B030D-6E8A-4147-A177-3AD203B41FA5}">
                      <a16:colId xmlns:a16="http://schemas.microsoft.com/office/drawing/2014/main" val="20000"/>
                    </a:ext>
                  </a:extLst>
                </a:gridCol>
                <a:gridCol w="1295877">
                  <a:extLst>
                    <a:ext uri="{9D8B030D-6E8A-4147-A177-3AD203B41FA5}">
                      <a16:colId xmlns:a16="http://schemas.microsoft.com/office/drawing/2014/main" val="20001"/>
                    </a:ext>
                  </a:extLst>
                </a:gridCol>
                <a:gridCol w="1505130">
                  <a:extLst>
                    <a:ext uri="{9D8B030D-6E8A-4147-A177-3AD203B41FA5}">
                      <a16:colId xmlns:a16="http://schemas.microsoft.com/office/drawing/2014/main" val="20002"/>
                    </a:ext>
                  </a:extLst>
                </a:gridCol>
                <a:gridCol w="1828725">
                  <a:extLst>
                    <a:ext uri="{9D8B030D-6E8A-4147-A177-3AD203B41FA5}">
                      <a16:colId xmlns:a16="http://schemas.microsoft.com/office/drawing/2014/main" val="20003"/>
                    </a:ext>
                  </a:extLst>
                </a:gridCol>
                <a:gridCol w="2124500">
                  <a:extLst>
                    <a:ext uri="{9D8B030D-6E8A-4147-A177-3AD203B41FA5}">
                      <a16:colId xmlns:a16="http://schemas.microsoft.com/office/drawing/2014/main" val="20004"/>
                    </a:ext>
                  </a:extLst>
                </a:gridCol>
              </a:tblGrid>
              <a:tr h="874777">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endParaRPr lang="en-US" sz="1700" dirty="0">
                        <a:solidFill>
                          <a:schemeClr val="tx1"/>
                        </a:solidFill>
                        <a:latin typeface="+mn-lt"/>
                      </a:endParaRP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a:solidFill>
                            <a:srgbClr val="FFFFFF"/>
                          </a:solidFill>
                          <a:latin typeface="+mn-lt"/>
                        </a:rPr>
                        <a:t>TENA 6.0.0</a:t>
                      </a:r>
                    </a:p>
                    <a:p>
                      <a:pPr algn="ctr"/>
                      <a:r>
                        <a:rPr lang="en-US" sz="1700" dirty="0">
                          <a:solidFill>
                            <a:srgbClr val="FFFFFF"/>
                          </a:solidFill>
                          <a:latin typeface="+mn-lt"/>
                        </a:rPr>
                        <a:t>(Reliable)</a:t>
                      </a: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a:solidFill>
                            <a:srgbClr val="FFFFFF"/>
                          </a:solidFill>
                          <a:latin typeface="+mn-lt"/>
                        </a:rPr>
                        <a:t>TENA</a:t>
                      </a:r>
                      <a:r>
                        <a:rPr lang="en-US" sz="1700" baseline="0" dirty="0">
                          <a:solidFill>
                            <a:srgbClr val="FFFFFF"/>
                          </a:solidFill>
                          <a:latin typeface="+mn-lt"/>
                        </a:rPr>
                        <a:t> 6.0.0</a:t>
                      </a:r>
                    </a:p>
                    <a:p>
                      <a:pPr algn="ctr"/>
                      <a:r>
                        <a:rPr lang="en-US" sz="1700" baseline="0" dirty="0">
                          <a:solidFill>
                            <a:srgbClr val="FFFFFF"/>
                          </a:solidFill>
                          <a:latin typeface="+mn-lt"/>
                        </a:rPr>
                        <a:t>(Best Effort)</a:t>
                      </a:r>
                      <a:endParaRPr lang="en-US" sz="1700" dirty="0">
                        <a:solidFill>
                          <a:srgbClr val="FFFFFF"/>
                        </a:solidFill>
                        <a:latin typeface="+mn-lt"/>
                      </a:endParaRP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err="1">
                          <a:solidFill>
                            <a:srgbClr val="FFFFFF"/>
                          </a:solidFill>
                          <a:latin typeface="+mn-lt"/>
                        </a:rPr>
                        <a:t>TRCE</a:t>
                      </a:r>
                      <a:r>
                        <a:rPr lang="en-US" sz="1700" dirty="0">
                          <a:solidFill>
                            <a:srgbClr val="FFFFFF"/>
                          </a:solidFill>
                          <a:latin typeface="+mn-lt"/>
                        </a:rPr>
                        <a:t> </a:t>
                      </a:r>
                      <a:r>
                        <a:rPr lang="en-US" sz="1700" dirty="0" err="1">
                          <a:solidFill>
                            <a:srgbClr val="FFFFFF"/>
                          </a:solidFill>
                          <a:latin typeface="+mn-lt"/>
                        </a:rPr>
                        <a:t>LNC</a:t>
                      </a:r>
                      <a:r>
                        <a:rPr lang="en-US" sz="1700" dirty="0">
                          <a:solidFill>
                            <a:srgbClr val="FFFFFF"/>
                          </a:solidFill>
                          <a:latin typeface="+mn-lt"/>
                        </a:rPr>
                        <a:t> (No</a:t>
                      </a:r>
                    </a:p>
                    <a:p>
                      <a:pPr algn="ctr"/>
                      <a:r>
                        <a:rPr lang="en-US" sz="1700" dirty="0">
                          <a:solidFill>
                            <a:srgbClr val="FFFFFF"/>
                          </a:solidFill>
                          <a:latin typeface="+mn-lt"/>
                        </a:rPr>
                        <a:t>Compression)</a:t>
                      </a: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err="1">
                          <a:solidFill>
                            <a:srgbClr val="FFFFFF"/>
                          </a:solidFill>
                          <a:latin typeface="+mn-lt"/>
                        </a:rPr>
                        <a:t>TRCE</a:t>
                      </a:r>
                      <a:r>
                        <a:rPr lang="en-US" sz="1700" dirty="0">
                          <a:solidFill>
                            <a:srgbClr val="FFFFFF"/>
                          </a:solidFill>
                          <a:latin typeface="+mn-lt"/>
                        </a:rPr>
                        <a:t> </a:t>
                      </a:r>
                      <a:r>
                        <a:rPr lang="en-US" sz="1700" dirty="0" err="1">
                          <a:solidFill>
                            <a:srgbClr val="FFFFFF"/>
                          </a:solidFill>
                          <a:latin typeface="+mn-lt"/>
                        </a:rPr>
                        <a:t>LNC</a:t>
                      </a:r>
                      <a:r>
                        <a:rPr lang="en-US" sz="1700" dirty="0">
                          <a:solidFill>
                            <a:srgbClr val="FFFFFF"/>
                          </a:solidFill>
                          <a:latin typeface="+mn-lt"/>
                        </a:rPr>
                        <a:t> (</a:t>
                      </a:r>
                      <a:r>
                        <a:rPr lang="en-US" sz="1700" dirty="0" err="1">
                          <a:solidFill>
                            <a:srgbClr val="FFFFFF"/>
                          </a:solidFill>
                          <a:latin typeface="+mn-lt"/>
                        </a:rPr>
                        <a:t>Lossy</a:t>
                      </a:r>
                      <a:endParaRPr lang="en-US" sz="1700" dirty="0">
                        <a:solidFill>
                          <a:srgbClr val="FFFFFF"/>
                        </a:solidFill>
                        <a:latin typeface="+mn-lt"/>
                      </a:endParaRPr>
                    </a:p>
                    <a:p>
                      <a:pPr algn="ctr"/>
                      <a:r>
                        <a:rPr lang="en-US" sz="1700" dirty="0">
                          <a:solidFill>
                            <a:srgbClr val="FFFFFF"/>
                          </a:solidFill>
                          <a:latin typeface="+mn-lt"/>
                        </a:rPr>
                        <a:t>Compression)</a:t>
                      </a: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94763">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r>
                        <a:rPr lang="en-US" sz="1700" b="1" dirty="0">
                          <a:solidFill>
                            <a:schemeClr val="tx1"/>
                          </a:solidFill>
                          <a:latin typeface="+mn-lt"/>
                        </a:rPr>
                        <a:t>Total Update Size</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543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511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147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98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782535">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spcBef>
                          <a:spcPts val="0"/>
                        </a:spcBef>
                        <a:spcAft>
                          <a:spcPts val="0"/>
                        </a:spcAft>
                      </a:pPr>
                      <a:r>
                        <a:rPr lang="en-US" sz="1700" b="1" dirty="0">
                          <a:latin typeface="+mn-lt"/>
                          <a:ea typeface="Cambria"/>
                          <a:cs typeface="Times New Roman"/>
                        </a:rPr>
                        <a:t>Update Rate with</a:t>
                      </a:r>
                      <a:br>
                        <a:rPr lang="en-US" sz="1700" b="1" dirty="0">
                          <a:latin typeface="+mn-lt"/>
                          <a:ea typeface="Cambria"/>
                          <a:cs typeface="Times New Roman"/>
                        </a:rPr>
                      </a:br>
                      <a:r>
                        <a:rPr lang="en-US" sz="1700" b="1" dirty="0">
                          <a:latin typeface="+mn-lt"/>
                          <a:ea typeface="Cambria"/>
                          <a:cs typeface="Times New Roman"/>
                        </a:rPr>
                        <a:t>1 Publisher and</a:t>
                      </a:r>
                      <a:br>
                        <a:rPr lang="en-US" sz="1700" b="1" dirty="0">
                          <a:latin typeface="+mn-lt"/>
                          <a:ea typeface="Cambria"/>
                          <a:cs typeface="Times New Roman"/>
                        </a:rPr>
                      </a:br>
                      <a:r>
                        <a:rPr lang="en-US" sz="1700" b="1" dirty="0">
                          <a:latin typeface="+mn-lt"/>
                          <a:ea typeface="Cambria"/>
                          <a:cs typeface="Times New Roman"/>
                        </a:rPr>
                        <a:t>1 Subscriber</a:t>
                      </a:r>
                    </a:p>
                  </a:txBody>
                  <a:tcPr marL="72009" marR="7200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6,187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7,540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2,352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2,549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782535">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spcBef>
                          <a:spcPts val="0"/>
                        </a:spcBef>
                        <a:spcAft>
                          <a:spcPts val="0"/>
                        </a:spcAft>
                      </a:pPr>
                      <a:r>
                        <a:rPr lang="en-US" sz="1700" b="1" dirty="0">
                          <a:latin typeface="+mn-lt"/>
                          <a:ea typeface="Cambria"/>
                          <a:cs typeface="Times New Roman"/>
                        </a:rPr>
                        <a:t>Update Rate with</a:t>
                      </a:r>
                      <a:br>
                        <a:rPr lang="en-US" sz="1700" b="1" dirty="0">
                          <a:latin typeface="+mn-lt"/>
                          <a:ea typeface="Cambria"/>
                          <a:cs typeface="Times New Roman"/>
                        </a:rPr>
                      </a:br>
                      <a:r>
                        <a:rPr lang="en-US" sz="1700" b="1" dirty="0">
                          <a:latin typeface="+mn-lt"/>
                          <a:ea typeface="Cambria"/>
                          <a:cs typeface="Times New Roman"/>
                        </a:rPr>
                        <a:t>5 Publishers and</a:t>
                      </a:r>
                      <a:br>
                        <a:rPr lang="en-US" sz="1700" b="1" dirty="0">
                          <a:latin typeface="+mn-lt"/>
                          <a:ea typeface="Cambria"/>
                          <a:cs typeface="Times New Roman"/>
                        </a:rPr>
                      </a:br>
                      <a:r>
                        <a:rPr lang="en-US" sz="1700" b="1" dirty="0">
                          <a:latin typeface="+mn-lt"/>
                          <a:ea typeface="Cambria"/>
                          <a:cs typeface="Times New Roman"/>
                        </a:rPr>
                        <a:t>5 Subscribers</a:t>
                      </a:r>
                    </a:p>
                  </a:txBody>
                  <a:tcPr marL="72009" marR="7200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i="0" baseline="0" dirty="0">
                          <a:latin typeface="+mn-lt"/>
                          <a:ea typeface="Cambria"/>
                          <a:cs typeface="Times New Roman"/>
                        </a:rPr>
                        <a:t>4,351</a:t>
                      </a:r>
                      <a:r>
                        <a:rPr lang="en-US" sz="1700" i="0" baseline="30000" dirty="0">
                          <a:latin typeface="+mn-lt"/>
                          <a:ea typeface="Cambria"/>
                          <a:cs typeface="Times New Roman"/>
                        </a:rPr>
                        <a:t>1</a:t>
                      </a:r>
                      <a:r>
                        <a:rPr lang="en-US" sz="1700" i="0" baseline="0" dirty="0">
                          <a:latin typeface="+mn-lt"/>
                          <a:ea typeface="Cambria"/>
                          <a:cs typeface="Times New Roman"/>
                        </a:rPr>
                        <a:t> Hz</a:t>
                      </a: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8,305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1,673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1,884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3" name="Content Placeholder 2"/>
          <p:cNvSpPr>
            <a:spLocks noGrp="1"/>
          </p:cNvSpPr>
          <p:nvPr>
            <p:ph idx="1"/>
          </p:nvPr>
        </p:nvSpPr>
        <p:spPr>
          <a:xfrm>
            <a:off x="230174" y="2610814"/>
            <a:ext cx="12538394" cy="4704387"/>
          </a:xfrm>
        </p:spPr>
        <p:txBody>
          <a:bodyPr>
            <a:noAutofit/>
          </a:bodyPr>
          <a:lstStyle/>
          <a:p>
            <a:endParaRPr lang="en-US" sz="1700" dirty="0"/>
          </a:p>
          <a:p>
            <a:endParaRPr lang="en-US" sz="1700" dirty="0"/>
          </a:p>
          <a:p>
            <a:endParaRPr lang="en-US" sz="1700" dirty="0"/>
          </a:p>
          <a:p>
            <a:endParaRPr lang="en-US" sz="1700" dirty="0"/>
          </a:p>
          <a:p>
            <a:pPr marL="0" indent="0">
              <a:lnSpc>
                <a:spcPct val="90000"/>
              </a:lnSpc>
              <a:buNone/>
            </a:pPr>
            <a:endParaRPr lang="en-US" sz="2100" dirty="0"/>
          </a:p>
          <a:p>
            <a:pPr>
              <a:lnSpc>
                <a:spcPct val="90000"/>
              </a:lnSpc>
            </a:pPr>
            <a:endParaRPr lang="en-US" sz="2100" dirty="0"/>
          </a:p>
          <a:p>
            <a:pPr>
              <a:lnSpc>
                <a:spcPct val="90000"/>
              </a:lnSpc>
            </a:pPr>
            <a:r>
              <a:rPr lang="en-US" sz="2100" dirty="0"/>
              <a:t>TRCE demonstrated a reduction in wire size for TENA-Platform-v4 updates by a factor of 3.5 to 5.2</a:t>
            </a:r>
          </a:p>
          <a:p>
            <a:pPr>
              <a:lnSpc>
                <a:spcPct val="90000"/>
              </a:lnSpc>
            </a:pPr>
            <a:r>
              <a:rPr lang="en-US" sz="2100" dirty="0" err="1"/>
              <a:t>TRCE</a:t>
            </a:r>
            <a:r>
              <a:rPr lang="en-US" sz="2100" dirty="0"/>
              <a:t> simultaneously demonstrated a reduction in throughput for TENA-Platform-v4 updates by a factor of 3.2 to 5.0</a:t>
            </a:r>
          </a:p>
          <a:p>
            <a:pPr>
              <a:lnSpc>
                <a:spcPct val="90000"/>
              </a:lnSpc>
            </a:pPr>
            <a:r>
              <a:rPr lang="en-US" sz="2100" dirty="0"/>
              <a:t>Reducing the update wire size reduced the update throughput</a:t>
            </a:r>
          </a:p>
          <a:p>
            <a:pPr lvl="1">
              <a:lnSpc>
                <a:spcPct val="90000"/>
              </a:lnSpc>
            </a:pPr>
            <a:r>
              <a:rPr lang="en-US" sz="1700" dirty="0"/>
              <a:t>All update rates are stated as the average over all subscribers</a:t>
            </a:r>
          </a:p>
          <a:p>
            <a:pPr lvl="1">
              <a:lnSpc>
                <a:spcPct val="90000"/>
              </a:lnSpc>
            </a:pPr>
            <a:r>
              <a:rPr lang="en-US" sz="1700" dirty="0"/>
              <a:t>Tests performed with 100 Mbps link &amp; switch</a:t>
            </a:r>
          </a:p>
          <a:p>
            <a:pPr marL="386611" lvl="1" indent="0">
              <a:lnSpc>
                <a:spcPct val="90000"/>
              </a:lnSpc>
              <a:buNone/>
            </a:pPr>
            <a:r>
              <a:rPr lang="en-US" sz="1700" baseline="30000" dirty="0"/>
              <a:t>					</a:t>
            </a:r>
          </a:p>
          <a:p>
            <a:pPr marL="386611" lvl="1" indent="0">
              <a:lnSpc>
                <a:spcPct val="90000"/>
              </a:lnSpc>
              <a:buNone/>
            </a:pPr>
            <a:r>
              <a:rPr lang="en-US" sz="1700" baseline="30000" dirty="0"/>
              <a:t>1</a:t>
            </a:r>
            <a:r>
              <a:rPr lang="en-US" sz="1700" dirty="0"/>
              <a:t> TCP flow control taking place during test</a:t>
            </a:r>
          </a:p>
        </p:txBody>
      </p:sp>
      <p:sp>
        <p:nvSpPr>
          <p:cNvPr id="2" name="Title 1"/>
          <p:cNvSpPr>
            <a:spLocks noGrp="1"/>
          </p:cNvSpPr>
          <p:nvPr>
            <p:ph type="title"/>
          </p:nvPr>
        </p:nvSpPr>
        <p:spPr/>
        <p:txBody>
          <a:bodyPr>
            <a:normAutofit/>
          </a:bodyPr>
          <a:lstStyle/>
          <a:p>
            <a:r>
              <a:rPr lang="en-US" dirty="0"/>
              <a:t>Update Rate vs. “</a:t>
            </a:r>
            <a:r>
              <a:rPr lang="en-US" dirty="0" err="1"/>
              <a:t>Wiresize</a:t>
            </a:r>
            <a:r>
              <a:rPr lang="en-US" dirty="0"/>
              <a:t>” Trade-off</a:t>
            </a:r>
            <a:br>
              <a:rPr lang="en-US" dirty="0"/>
            </a:br>
            <a:r>
              <a:rPr lang="en-US" sz="2000" dirty="0"/>
              <a:t>(As Demostrated by the TRCE Program)</a:t>
            </a:r>
          </a:p>
        </p:txBody>
      </p:sp>
      <p:grpSp>
        <p:nvGrpSpPr>
          <p:cNvPr id="6" name="Group 5"/>
          <p:cNvGrpSpPr/>
          <p:nvPr/>
        </p:nvGrpSpPr>
        <p:grpSpPr>
          <a:xfrm>
            <a:off x="6497589" y="2304046"/>
            <a:ext cx="886227" cy="1869440"/>
            <a:chOff x="4800600" y="2209800"/>
            <a:chExt cx="844026" cy="1752600"/>
          </a:xfrm>
        </p:grpSpPr>
        <p:sp>
          <p:nvSpPr>
            <p:cNvPr id="14" name="Curved Up Arrow 13"/>
            <p:cNvSpPr/>
            <p:nvPr/>
          </p:nvSpPr>
          <p:spPr>
            <a:xfrm>
              <a:off x="4800600" y="2438400"/>
              <a:ext cx="838200" cy="228600"/>
            </a:xfrm>
            <a:prstGeom prst="curvedUpArrow">
              <a:avLst/>
            </a:prstGeom>
            <a:solidFill>
              <a:srgbClr val="3366FF"/>
            </a:solidFill>
            <a:ln w="15875"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15" name="Curved Up Arrow 14"/>
            <p:cNvSpPr/>
            <p:nvPr/>
          </p:nvSpPr>
          <p:spPr>
            <a:xfrm>
              <a:off x="4800600" y="3048000"/>
              <a:ext cx="838200" cy="228600"/>
            </a:xfrm>
            <a:prstGeom prst="curvedUpArrow">
              <a:avLst/>
            </a:prstGeom>
            <a:solidFill>
              <a:srgbClr val="3366FF"/>
            </a:solidFill>
            <a:ln w="15875"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16" name="TextBox 15"/>
            <p:cNvSpPr txBox="1"/>
            <p:nvPr/>
          </p:nvSpPr>
          <p:spPr>
            <a:xfrm>
              <a:off x="4896535" y="2209800"/>
              <a:ext cx="646331" cy="348813"/>
            </a:xfrm>
            <a:prstGeom prst="rect">
              <a:avLst/>
            </a:prstGeom>
            <a:solidFill>
              <a:schemeClr val="bg1">
                <a:alpha val="50000"/>
              </a:schemeClr>
            </a:solidFill>
          </p:spPr>
          <p:txBody>
            <a:bodyPr wrap="none" rtlCol="0">
              <a:spAutoFit/>
            </a:bodyPr>
            <a:lstStyle/>
            <a:p>
              <a:r>
                <a:rPr lang="en-US" sz="1700" dirty="0">
                  <a:solidFill>
                    <a:srgbClr val="3366FF"/>
                  </a:solidFill>
                </a:rPr>
                <a:t>3.5 </a:t>
              </a:r>
              <a:r>
                <a:rPr lang="en-US" sz="1700" dirty="0" err="1">
                  <a:solidFill>
                    <a:srgbClr val="3366FF"/>
                  </a:solidFill>
                </a:rPr>
                <a:t>x</a:t>
              </a:r>
              <a:endParaRPr lang="en-US" sz="1700" dirty="0">
                <a:solidFill>
                  <a:srgbClr val="3366FF"/>
                </a:solidFill>
              </a:endParaRPr>
            </a:p>
          </p:txBody>
        </p:sp>
        <p:sp>
          <p:nvSpPr>
            <p:cNvPr id="17" name="TextBox 16"/>
            <p:cNvSpPr txBox="1"/>
            <p:nvPr/>
          </p:nvSpPr>
          <p:spPr>
            <a:xfrm>
              <a:off x="4896535" y="2785646"/>
              <a:ext cx="646331" cy="348813"/>
            </a:xfrm>
            <a:prstGeom prst="rect">
              <a:avLst/>
            </a:prstGeom>
            <a:solidFill>
              <a:schemeClr val="bg1">
                <a:alpha val="50000"/>
              </a:schemeClr>
            </a:solidFill>
          </p:spPr>
          <p:txBody>
            <a:bodyPr wrap="none" rtlCol="0">
              <a:spAutoFit/>
            </a:bodyPr>
            <a:lstStyle/>
            <a:p>
              <a:r>
                <a:rPr lang="en-US" sz="1700" dirty="0">
                  <a:solidFill>
                    <a:srgbClr val="3366FF"/>
                  </a:solidFill>
                </a:rPr>
                <a:t>3.2 </a:t>
              </a:r>
              <a:r>
                <a:rPr lang="en-US" sz="1700" dirty="0" err="1">
                  <a:solidFill>
                    <a:srgbClr val="3366FF"/>
                  </a:solidFill>
                </a:rPr>
                <a:t>x</a:t>
              </a:r>
              <a:endParaRPr lang="en-US" sz="1700" dirty="0">
                <a:solidFill>
                  <a:srgbClr val="3366FF"/>
                </a:solidFill>
              </a:endParaRPr>
            </a:p>
          </p:txBody>
        </p:sp>
        <p:sp>
          <p:nvSpPr>
            <p:cNvPr id="18" name="Curved Up Arrow 17"/>
            <p:cNvSpPr/>
            <p:nvPr/>
          </p:nvSpPr>
          <p:spPr>
            <a:xfrm>
              <a:off x="4806426" y="3733800"/>
              <a:ext cx="838200" cy="228600"/>
            </a:xfrm>
            <a:prstGeom prst="curvedUpArrow">
              <a:avLst/>
            </a:prstGeom>
            <a:solidFill>
              <a:srgbClr val="3366FF"/>
            </a:solidFill>
            <a:ln w="15875"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19" name="TextBox 18"/>
            <p:cNvSpPr txBox="1"/>
            <p:nvPr/>
          </p:nvSpPr>
          <p:spPr>
            <a:xfrm>
              <a:off x="4902361" y="3429000"/>
              <a:ext cx="646331" cy="348813"/>
            </a:xfrm>
            <a:prstGeom prst="rect">
              <a:avLst/>
            </a:prstGeom>
            <a:solidFill>
              <a:schemeClr val="bg1">
                <a:alpha val="50000"/>
              </a:schemeClr>
            </a:solidFill>
          </p:spPr>
          <p:txBody>
            <a:bodyPr wrap="none" rtlCol="0">
              <a:spAutoFit/>
            </a:bodyPr>
            <a:lstStyle/>
            <a:p>
              <a:r>
                <a:rPr lang="en-US" sz="1700" dirty="0">
                  <a:solidFill>
                    <a:srgbClr val="3366FF"/>
                  </a:solidFill>
                </a:rPr>
                <a:t>5.0 </a:t>
              </a:r>
              <a:r>
                <a:rPr lang="en-US" sz="1700" dirty="0" err="1">
                  <a:solidFill>
                    <a:srgbClr val="3366FF"/>
                  </a:solidFill>
                </a:rPr>
                <a:t>x</a:t>
              </a:r>
              <a:endParaRPr lang="en-US" sz="1700" dirty="0">
                <a:solidFill>
                  <a:srgbClr val="3366FF"/>
                </a:solidFill>
              </a:endParaRPr>
            </a:p>
          </p:txBody>
        </p:sp>
      </p:grpSp>
    </p:spTree>
    <p:extLst>
      <p:ext uri="{BB962C8B-B14F-4D97-AF65-F5344CB8AC3E}">
        <p14:creationId xmlns:p14="http://schemas.microsoft.com/office/powerpoint/2010/main" val="144351833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21" name="Rectangle 9"/>
          <p:cNvSpPr>
            <a:spLocks noGrp="1" noChangeArrowheads="1"/>
          </p:cNvSpPr>
          <p:nvPr>
            <p:ph type="title"/>
          </p:nvPr>
        </p:nvSpPr>
        <p:spPr/>
        <p:txBody>
          <a:bodyPr/>
          <a:lstStyle/>
          <a:p>
            <a:r>
              <a:rPr lang="en-US" dirty="0"/>
              <a:t>TENA Utilities:</a:t>
            </a:r>
            <a:br>
              <a:rPr lang="en-US" dirty="0"/>
            </a:br>
            <a:r>
              <a:rPr lang="en-US" dirty="0"/>
              <a:t> Making TENA Easier to Use</a:t>
            </a:r>
          </a:p>
        </p:txBody>
      </p:sp>
      <p:sp>
        <p:nvSpPr>
          <p:cNvPr id="1139722" name="Rectangle 10"/>
          <p:cNvSpPr>
            <a:spLocks noGrp="1" noChangeArrowheads="1"/>
          </p:cNvSpPr>
          <p:nvPr>
            <p:ph idx="1"/>
          </p:nvPr>
        </p:nvSpPr>
        <p:spPr/>
        <p:txBody>
          <a:bodyPr/>
          <a:lstStyle/>
          <a:p>
            <a:r>
              <a:rPr lang="en-US" dirty="0"/>
              <a:t>TENA Repository (automated software building, community source code collaboration)</a:t>
            </a:r>
          </a:p>
          <a:p>
            <a:r>
              <a:rPr lang="en-US" dirty="0"/>
              <a:t>TENA Wiki (website collaboration for user groups)</a:t>
            </a:r>
          </a:p>
          <a:p>
            <a:r>
              <a:rPr lang="en-US" dirty="0"/>
              <a:t>TENA Issue Tracking System (task tracking system for user groups)</a:t>
            </a:r>
          </a:p>
          <a:p>
            <a:r>
              <a:rPr lang="en-US" dirty="0"/>
              <a:t>TENA Installer (cross platform software installation)</a:t>
            </a:r>
          </a:p>
        </p:txBody>
      </p:sp>
    </p:spTree>
    <p:extLst>
      <p:ext uri="{BB962C8B-B14F-4D97-AF65-F5344CB8AC3E}">
        <p14:creationId xmlns:p14="http://schemas.microsoft.com/office/powerpoint/2010/main" val="3991694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21" name="Rectangle 9"/>
          <p:cNvSpPr>
            <a:spLocks noGrp="1" noChangeArrowheads="1"/>
          </p:cNvSpPr>
          <p:nvPr>
            <p:ph type="title"/>
          </p:nvPr>
        </p:nvSpPr>
        <p:spPr/>
        <p:txBody>
          <a:bodyPr/>
          <a:lstStyle/>
          <a:p>
            <a:r>
              <a:rPr lang="en-US" dirty="0"/>
              <a:t>TENA Tools:</a:t>
            </a:r>
            <a:br>
              <a:rPr lang="en-US" dirty="0"/>
            </a:br>
            <a:r>
              <a:rPr lang="en-US" dirty="0"/>
              <a:t>Helping You to Conduct and Manage Your Event</a:t>
            </a:r>
          </a:p>
        </p:txBody>
      </p:sp>
      <p:sp>
        <p:nvSpPr>
          <p:cNvPr id="1139722" name="Rectangle 10"/>
          <p:cNvSpPr>
            <a:spLocks noGrp="1" noChangeArrowheads="1"/>
          </p:cNvSpPr>
          <p:nvPr>
            <p:ph type="body" idx="1"/>
          </p:nvPr>
        </p:nvSpPr>
        <p:spPr>
          <a:xfrm>
            <a:off x="230079" y="1477965"/>
            <a:ext cx="12546793" cy="5014275"/>
          </a:xfrm>
        </p:spPr>
        <p:txBody>
          <a:bodyPr>
            <a:normAutofit fontScale="92500"/>
          </a:bodyPr>
          <a:lstStyle/>
          <a:p>
            <a:r>
              <a:rPr lang="en-US" dirty="0"/>
              <a:t>TENA Middleware (C++, Java, .NET support for ~50 computer platforms)</a:t>
            </a:r>
          </a:p>
          <a:p>
            <a:r>
              <a:rPr lang="en-US" dirty="0"/>
              <a:t>TENA Console and Canary (event management and network monitoring)</a:t>
            </a:r>
          </a:p>
          <a:p>
            <a:r>
              <a:rPr lang="en-US" dirty="0" err="1"/>
              <a:t>ClearPath</a:t>
            </a:r>
            <a:r>
              <a:rPr lang="en-US" dirty="0"/>
              <a:t> (multicast network testing)</a:t>
            </a:r>
          </a:p>
          <a:p>
            <a:r>
              <a:rPr lang="en-US" dirty="0"/>
              <a:t>TENA Data Collection System (collector, database export, and playback tools)</a:t>
            </a:r>
          </a:p>
          <a:p>
            <a:r>
              <a:rPr lang="en-US" dirty="0"/>
              <a:t>Interface Verification Tool (Platform generator to support testing activities)</a:t>
            </a:r>
          </a:p>
          <a:p>
            <a:r>
              <a:rPr lang="en-US" dirty="0"/>
              <a:t>Web Binding (provides JSON/REST http interface to TENA systems)</a:t>
            </a:r>
          </a:p>
          <a:p>
            <a:r>
              <a:rPr lang="en-US" dirty="0" err="1"/>
              <a:t>RelayNode</a:t>
            </a:r>
            <a:r>
              <a:rPr lang="en-US" dirty="0"/>
              <a:t> (bridges different communication domains)</a:t>
            </a:r>
          </a:p>
          <a:p>
            <a:r>
              <a:rPr lang="en-US" dirty="0"/>
              <a:t>SIMDIS TENA Plugin (3D visualization and analysis support for TENA object models)</a:t>
            </a:r>
          </a:p>
          <a:p>
            <a:r>
              <a:rPr lang="en-US" dirty="0"/>
              <a:t>TENA Video Distribution System (various tools related to video/audio stream support)</a:t>
            </a:r>
          </a:p>
          <a:p>
            <a:r>
              <a:rPr lang="en-US" dirty="0"/>
              <a:t>Mission Information Resource Controller (automated configuration for distributed systems)</a:t>
            </a:r>
          </a:p>
          <a:p>
            <a:r>
              <a:rPr lang="en-US" dirty="0"/>
              <a:t>Network Communication Tools (chat, file transfer, etc.)</a:t>
            </a:r>
          </a:p>
          <a:p>
            <a:r>
              <a:rPr lang="en-US" dirty="0" err="1"/>
              <a:t>SimShield</a:t>
            </a:r>
            <a:r>
              <a:rPr lang="en-US" dirty="0"/>
              <a:t> Trusted Guard (Cross Domain Solution supporting many object models)</a:t>
            </a:r>
          </a:p>
        </p:txBody>
      </p:sp>
      <p:sp>
        <p:nvSpPr>
          <p:cNvPr id="4" name="Rounded Rectangle 3">
            <a:extLst>
              <a:ext uri="{FF2B5EF4-FFF2-40B4-BE49-F238E27FC236}">
                <a16:creationId xmlns:a16="http://schemas.microsoft.com/office/drawing/2014/main" id="{AA26D6A3-F21C-1E48-A444-9D8CCFD64107}"/>
              </a:ext>
            </a:extLst>
          </p:cNvPr>
          <p:cNvSpPr/>
          <p:nvPr/>
        </p:nvSpPr>
        <p:spPr bwMode="auto">
          <a:xfrm>
            <a:off x="921124" y="6553649"/>
            <a:ext cx="10972800" cy="629920"/>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dirty="0">
                <a:solidFill>
                  <a:schemeClr val="bg1"/>
                </a:solidFill>
                <a:cs typeface="Times New Roman" pitchFamily="18" charset="0"/>
              </a:rPr>
              <a:t>All TENA Utilities and Tools are Available from the TENA Repository</a:t>
            </a:r>
          </a:p>
        </p:txBody>
      </p:sp>
    </p:spTree>
    <p:extLst>
      <p:ext uri="{BB962C8B-B14F-4D97-AF65-F5344CB8AC3E}">
        <p14:creationId xmlns:p14="http://schemas.microsoft.com/office/powerpoint/2010/main" val="2428233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5ED288-0FB6-F14F-BED4-D79ABC1E89BA}"/>
              </a:ext>
            </a:extLst>
          </p:cNvPr>
          <p:cNvPicPr>
            <a:picLocks noChangeAspect="1"/>
          </p:cNvPicPr>
          <p:nvPr/>
        </p:nvPicPr>
        <p:blipFill>
          <a:blip r:embed="rId2"/>
          <a:stretch>
            <a:fillRect/>
          </a:stretch>
        </p:blipFill>
        <p:spPr>
          <a:xfrm>
            <a:off x="230174" y="2068282"/>
            <a:ext cx="7537045" cy="5164138"/>
          </a:xfrm>
          <a:prstGeom prst="rect">
            <a:avLst/>
          </a:prstGeom>
        </p:spPr>
      </p:pic>
      <p:sp>
        <p:nvSpPr>
          <p:cNvPr id="11" name="Content Placeholder 1"/>
          <p:cNvSpPr txBox="1">
            <a:spLocks/>
          </p:cNvSpPr>
          <p:nvPr/>
        </p:nvSpPr>
        <p:spPr bwMode="auto">
          <a:xfrm>
            <a:off x="230174" y="1476145"/>
            <a:ext cx="12538394" cy="5756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7289" tIns="48646" rIns="97289" bIns="48646" numCol="1" anchor="t" anchorCtr="0" compatLnSpc="1">
            <a:prstTxWarp prst="textNoShape">
              <a:avLst/>
            </a:prstTxWarp>
          </a:bodyPr>
          <a:lstStyle>
            <a:lvl1pPr marL="244475" indent="-244475" algn="l" defTabSz="966788" rtl="0" eaLnBrk="1" fontAlgn="base" hangingPunct="1">
              <a:lnSpc>
                <a:spcPct val="95000"/>
              </a:lnSpc>
              <a:spcBef>
                <a:spcPct val="20000"/>
              </a:spcBef>
              <a:spcAft>
                <a:spcPct val="0"/>
              </a:spcAft>
              <a:buClr>
                <a:srgbClr val="000066"/>
              </a:buClr>
              <a:buSzPct val="80000"/>
              <a:buFont typeface="Wingdings" charset="0"/>
              <a:buChar char="l"/>
              <a:defRPr sz="2400" b="1">
                <a:solidFill>
                  <a:schemeClr val="tx1"/>
                </a:solidFill>
                <a:latin typeface="+mn-lt"/>
                <a:ea typeface="ＭＳ Ｐゴシック" charset="0"/>
                <a:cs typeface="+mn-cs"/>
              </a:defRPr>
            </a:lvl1pPr>
            <a:lvl2pPr marL="723900" indent="-249238" algn="l" defTabSz="966788"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2pPr>
            <a:lvl3pPr marL="1143000" indent="-231775" algn="l" defTabSz="966788"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3pPr>
            <a:lvl4pPr marL="1633538" indent="-244475" algn="l" defTabSz="966788"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4pPr>
            <a:lvl5pPr marL="2109788" indent="-231775" algn="l" defTabSz="966788" rtl="0" eaLnBrk="1" fontAlgn="base" hangingPunct="1">
              <a:lnSpc>
                <a:spcPct val="95000"/>
              </a:lnSpc>
              <a:spcBef>
                <a:spcPct val="20000"/>
              </a:spcBef>
              <a:spcAft>
                <a:spcPct val="0"/>
              </a:spcAft>
              <a:buClr>
                <a:srgbClr val="000066"/>
              </a:buClr>
              <a:buSzPct val="75000"/>
              <a:buFont typeface="Wingdings" charset="0"/>
              <a:buChar char="l"/>
              <a:defRPr sz="2000">
                <a:solidFill>
                  <a:schemeClr val="tx1"/>
                </a:solidFill>
                <a:latin typeface="+mn-lt"/>
                <a:ea typeface="ＭＳ Ｐゴシック" charset="0"/>
              </a:defRPr>
            </a:lvl5pPr>
            <a:lvl6pPr marL="25669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6pPr>
            <a:lvl7pPr marL="30241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7pPr>
            <a:lvl8pPr marL="34813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8pPr>
            <a:lvl9pPr marL="39385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9pPr>
          </a:lstStyle>
          <a:p>
            <a:r>
              <a:rPr lang="en-US" sz="2000" dirty="0">
                <a:solidFill>
                  <a:srgbClr val="000000"/>
                </a:solidFill>
              </a:rPr>
              <a:t>TENA Console is a GUI-based event management tool used to evaluate and monitor applications and network</a:t>
            </a:r>
          </a:p>
        </p:txBody>
      </p:sp>
      <p:sp>
        <p:nvSpPr>
          <p:cNvPr id="20483" name="Rectangle 2"/>
          <p:cNvSpPr>
            <a:spLocks noGrp="1" noChangeArrowheads="1"/>
          </p:cNvSpPr>
          <p:nvPr>
            <p:ph type="title"/>
          </p:nvPr>
        </p:nvSpPr>
        <p:spPr/>
        <p:txBody>
          <a:bodyPr/>
          <a:lstStyle/>
          <a:p>
            <a:r>
              <a:rPr lang="en-US"/>
              <a:t>TENA Console</a:t>
            </a:r>
            <a:br>
              <a:rPr lang="en-US"/>
            </a:br>
            <a:r>
              <a:rPr lang="en-US"/>
              <a:t>Application Status Screenshot</a:t>
            </a:r>
          </a:p>
        </p:txBody>
      </p:sp>
      <p:sp>
        <p:nvSpPr>
          <p:cNvPr id="2" name="Content Placeholder 1"/>
          <p:cNvSpPr>
            <a:spLocks noGrp="1"/>
          </p:cNvSpPr>
          <p:nvPr>
            <p:ph idx="1"/>
          </p:nvPr>
        </p:nvSpPr>
        <p:spPr>
          <a:xfrm>
            <a:off x="8288089" y="1579673"/>
            <a:ext cx="3545429" cy="5164138"/>
          </a:xfrm>
        </p:spPr>
        <p:txBody>
          <a:bodyPr/>
          <a:lstStyle/>
          <a:p>
            <a:endParaRPr lang="en-US" sz="1800" dirty="0">
              <a:solidFill>
                <a:srgbClr val="000000"/>
              </a:solidFill>
            </a:endParaRPr>
          </a:p>
          <a:p>
            <a:r>
              <a:rPr lang="en-US" sz="1800" dirty="0">
                <a:solidFill>
                  <a:srgbClr val="000000"/>
                </a:solidFill>
              </a:rPr>
              <a:t>Application Diagnostics</a:t>
            </a:r>
          </a:p>
          <a:p>
            <a:r>
              <a:rPr lang="en-US" sz="1800" dirty="0">
                <a:solidFill>
                  <a:srgbClr val="000000"/>
                </a:solidFill>
              </a:rPr>
              <a:t>Network Monitoring</a:t>
            </a:r>
          </a:p>
          <a:p>
            <a:r>
              <a:rPr lang="en-US" sz="1800" dirty="0">
                <a:solidFill>
                  <a:srgbClr val="000000"/>
                </a:solidFill>
              </a:rPr>
              <a:t>Application Alerts</a:t>
            </a:r>
          </a:p>
          <a:p>
            <a:endParaRPr lang="en-US" sz="1800" dirty="0"/>
          </a:p>
        </p:txBody>
      </p:sp>
      <p:sp>
        <p:nvSpPr>
          <p:cNvPr id="7" name="Rectangle 6"/>
          <p:cNvSpPr/>
          <p:nvPr/>
        </p:nvSpPr>
        <p:spPr bwMode="auto">
          <a:xfrm>
            <a:off x="8027654" y="4319454"/>
            <a:ext cx="3143655" cy="585284"/>
          </a:xfrm>
          <a:prstGeom prst="rect">
            <a:avLst/>
          </a:prstGeom>
          <a:solidFill>
            <a:schemeClr val="bg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96644" tIns="48322" rIns="96644" bIns="48322"/>
          <a:lstStyle/>
          <a:p>
            <a:pPr algn="l" eaLnBrk="0" hangingPunct="0">
              <a:lnSpc>
                <a:spcPct val="105000"/>
              </a:lnSpc>
              <a:spcBef>
                <a:spcPct val="40000"/>
              </a:spcBef>
              <a:defRPr/>
            </a:pPr>
            <a:r>
              <a:rPr lang="en-US" sz="1600" dirty="0"/>
              <a:t>Basic application information provided in table</a:t>
            </a:r>
          </a:p>
        </p:txBody>
      </p:sp>
      <p:cxnSp>
        <p:nvCxnSpPr>
          <p:cNvPr id="20487" name="Straight Arrow Connector 7"/>
          <p:cNvCxnSpPr>
            <a:cxnSpLocks noChangeShapeType="1"/>
            <a:stCxn id="7" idx="1"/>
          </p:cNvCxnSpPr>
          <p:nvPr/>
        </p:nvCxnSpPr>
        <p:spPr bwMode="auto">
          <a:xfrm flipH="1" flipV="1">
            <a:off x="6379286" y="3711388"/>
            <a:ext cx="1648368" cy="900708"/>
          </a:xfrm>
          <a:prstGeom prst="straightConnector1">
            <a:avLst/>
          </a:prstGeom>
          <a:noFill/>
          <a:ln w="19050" algn="ctr">
            <a:solidFill>
              <a:schemeClr val="tx1"/>
            </a:solidFill>
            <a:round/>
            <a:headEnd/>
            <a:tailEnd type="arrow" w="med" len="med"/>
          </a:ln>
        </p:spPr>
      </p:cxnSp>
      <p:sp>
        <p:nvSpPr>
          <p:cNvPr id="27" name="Rectangle 26"/>
          <p:cNvSpPr/>
          <p:nvPr/>
        </p:nvSpPr>
        <p:spPr bwMode="auto">
          <a:xfrm>
            <a:off x="8405729" y="3146891"/>
            <a:ext cx="3097158" cy="855266"/>
          </a:xfrm>
          <a:prstGeom prst="rect">
            <a:avLst/>
          </a:prstGeom>
          <a:solidFill>
            <a:schemeClr val="bg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96644" tIns="48322" rIns="96644" bIns="48322"/>
          <a:lstStyle/>
          <a:p>
            <a:pPr algn="l" eaLnBrk="0" hangingPunct="0">
              <a:lnSpc>
                <a:spcPct val="105000"/>
              </a:lnSpc>
              <a:spcBef>
                <a:spcPct val="40000"/>
              </a:spcBef>
              <a:defRPr/>
            </a:pPr>
            <a:r>
              <a:rPr lang="en-US" sz="1600" dirty="0"/>
              <a:t>“unresponsive” applications can be removed from the execution</a:t>
            </a:r>
          </a:p>
        </p:txBody>
      </p:sp>
      <p:cxnSp>
        <p:nvCxnSpPr>
          <p:cNvPr id="20489" name="Straight Arrow Connector 27"/>
          <p:cNvCxnSpPr>
            <a:cxnSpLocks noChangeShapeType="1"/>
            <a:stCxn id="27" idx="1"/>
          </p:cNvCxnSpPr>
          <p:nvPr/>
        </p:nvCxnSpPr>
        <p:spPr bwMode="auto">
          <a:xfrm flipH="1" flipV="1">
            <a:off x="7498179" y="2940958"/>
            <a:ext cx="907550" cy="633566"/>
          </a:xfrm>
          <a:prstGeom prst="straightConnector1">
            <a:avLst/>
          </a:prstGeom>
          <a:noFill/>
          <a:ln w="19050" algn="ctr">
            <a:solidFill>
              <a:schemeClr val="tx1"/>
            </a:solidFill>
            <a:round/>
            <a:headEnd/>
            <a:tailEnd type="arrow" w="med" len="med"/>
          </a:ln>
        </p:spPr>
      </p:cxnSp>
      <p:sp>
        <p:nvSpPr>
          <p:cNvPr id="24" name="Rectangle 23"/>
          <p:cNvSpPr/>
          <p:nvPr/>
        </p:nvSpPr>
        <p:spPr bwMode="auto">
          <a:xfrm>
            <a:off x="8027655" y="6080417"/>
            <a:ext cx="3106458" cy="915576"/>
          </a:xfrm>
          <a:prstGeom prst="rect">
            <a:avLst/>
          </a:prstGeom>
          <a:solidFill>
            <a:schemeClr val="bg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96644" tIns="48322" rIns="96644" bIns="48322"/>
          <a:lstStyle/>
          <a:p>
            <a:pPr algn="l" eaLnBrk="0" hangingPunct="0">
              <a:lnSpc>
                <a:spcPct val="105000"/>
              </a:lnSpc>
              <a:spcBef>
                <a:spcPct val="40000"/>
              </a:spcBef>
              <a:defRPr/>
            </a:pPr>
            <a:r>
              <a:rPr lang="en-US" sz="1600" dirty="0"/>
              <a:t>Application configuration parameters listed to indicate use of non-default values</a:t>
            </a:r>
          </a:p>
        </p:txBody>
      </p:sp>
      <p:cxnSp>
        <p:nvCxnSpPr>
          <p:cNvPr id="20491" name="Straight Arrow Connector 27"/>
          <p:cNvCxnSpPr>
            <a:cxnSpLocks noChangeShapeType="1"/>
            <a:stCxn id="24" idx="1"/>
          </p:cNvCxnSpPr>
          <p:nvPr/>
        </p:nvCxnSpPr>
        <p:spPr bwMode="auto">
          <a:xfrm flipH="1" flipV="1">
            <a:off x="7307573" y="6324259"/>
            <a:ext cx="720082" cy="213946"/>
          </a:xfrm>
          <a:prstGeom prst="straightConnector1">
            <a:avLst/>
          </a:prstGeom>
          <a:noFill/>
          <a:ln w="19050" algn="ctr">
            <a:solidFill>
              <a:schemeClr val="tx1"/>
            </a:solidFill>
            <a:round/>
            <a:headEnd/>
            <a:tailEnd type="arrow" w="med" len="med"/>
          </a:ln>
        </p:spPr>
      </p:cxnSp>
    </p:spTree>
    <p:extLst>
      <p:ext uri="{BB962C8B-B14F-4D97-AF65-F5344CB8AC3E}">
        <p14:creationId xmlns:p14="http://schemas.microsoft.com/office/powerpoint/2010/main" val="124204181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TENA Console</a:t>
            </a:r>
            <a:br>
              <a:rPr lang="en-US" dirty="0"/>
            </a:br>
            <a:r>
              <a:rPr lang="en-US" dirty="0"/>
              <a:t>Network Monitoring</a:t>
            </a:r>
          </a:p>
        </p:txBody>
      </p:sp>
      <p:sp>
        <p:nvSpPr>
          <p:cNvPr id="3" name="Content Placeholder 2"/>
          <p:cNvSpPr>
            <a:spLocks noGrp="1"/>
          </p:cNvSpPr>
          <p:nvPr>
            <p:ph idx="1"/>
          </p:nvPr>
        </p:nvSpPr>
        <p:spPr>
          <a:xfrm>
            <a:off x="153591" y="1627845"/>
            <a:ext cx="3732609" cy="5194596"/>
          </a:xfrm>
        </p:spPr>
        <p:txBody>
          <a:bodyPr/>
          <a:lstStyle/>
          <a:p>
            <a:r>
              <a:rPr lang="en-US" dirty="0"/>
              <a:t>Network Monitoring</a:t>
            </a:r>
          </a:p>
          <a:p>
            <a:pPr marL="463550" lvl="1" indent="-249238"/>
            <a:r>
              <a:rPr lang="en-US" dirty="0"/>
              <a:t>Perform continuous TCP and UDP multicast communication monitoring</a:t>
            </a:r>
          </a:p>
          <a:p>
            <a:pPr marL="463550" lvl="1" indent="-249238"/>
            <a:r>
              <a:rPr lang="en-US" dirty="0"/>
              <a:t>Obtain system alerts regarding the operation of the distributed event over the network</a:t>
            </a:r>
          </a:p>
        </p:txBody>
      </p:sp>
      <p:pic>
        <p:nvPicPr>
          <p:cNvPr id="5" name="Picture 4">
            <a:extLst>
              <a:ext uri="{FF2B5EF4-FFF2-40B4-BE49-F238E27FC236}">
                <a16:creationId xmlns:a16="http://schemas.microsoft.com/office/drawing/2014/main" id="{38264CD4-96AD-9D45-ACFC-498934DBA4D4}"/>
              </a:ext>
            </a:extLst>
          </p:cNvPr>
          <p:cNvPicPr>
            <a:picLocks noChangeAspect="1"/>
          </p:cNvPicPr>
          <p:nvPr/>
        </p:nvPicPr>
        <p:blipFill>
          <a:blip r:embed="rId2"/>
          <a:stretch>
            <a:fillRect/>
          </a:stretch>
        </p:blipFill>
        <p:spPr>
          <a:xfrm>
            <a:off x="4088399" y="1550975"/>
            <a:ext cx="7272643" cy="5669280"/>
          </a:xfrm>
          <a:prstGeom prst="rect">
            <a:avLst/>
          </a:prstGeom>
        </p:spPr>
      </p:pic>
      <p:pic>
        <p:nvPicPr>
          <p:cNvPr id="6" name="Picture 5">
            <a:extLst>
              <a:ext uri="{FF2B5EF4-FFF2-40B4-BE49-F238E27FC236}">
                <a16:creationId xmlns:a16="http://schemas.microsoft.com/office/drawing/2014/main" id="{D6100AF4-1A2A-6F4B-A472-E34FF74DEC14}"/>
              </a:ext>
            </a:extLst>
          </p:cNvPr>
          <p:cNvPicPr>
            <a:picLocks noChangeAspect="1"/>
          </p:cNvPicPr>
          <p:nvPr/>
        </p:nvPicPr>
        <p:blipFill>
          <a:blip r:embed="rId3"/>
          <a:stretch>
            <a:fillRect/>
          </a:stretch>
        </p:blipFill>
        <p:spPr>
          <a:xfrm>
            <a:off x="8624949" y="3393388"/>
            <a:ext cx="4226260" cy="3149454"/>
          </a:xfrm>
          <a:prstGeom prst="rect">
            <a:avLst/>
          </a:prstGeom>
        </p:spPr>
      </p:pic>
    </p:spTree>
    <p:extLst>
      <p:ext uri="{BB962C8B-B14F-4D97-AF65-F5344CB8AC3E}">
        <p14:creationId xmlns:p14="http://schemas.microsoft.com/office/powerpoint/2010/main" val="325758450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30174" y="185740"/>
            <a:ext cx="12538394" cy="1074737"/>
          </a:xfrm>
        </p:spPr>
        <p:txBody>
          <a:bodyPr vert="horz" wrap="square" lIns="0" tIns="14344" rIns="0" bIns="0" numCol="1" rtlCol="0" anchor="ctr" anchorCtr="1" compatLnSpc="1">
            <a:prstTxWarp prst="textNoShape">
              <a:avLst/>
            </a:prstTxWarp>
            <a:spAutoFit/>
          </a:bodyPr>
          <a:lstStyle/>
          <a:p>
            <a:r>
              <a:rPr lang="en-US" dirty="0"/>
              <a:t>Gateways, Adapters, and Transmogrifiers</a:t>
            </a:r>
          </a:p>
        </p:txBody>
      </p:sp>
      <p:sp>
        <p:nvSpPr>
          <p:cNvPr id="2" name="object 2"/>
          <p:cNvSpPr txBox="1">
            <a:spLocks noGrp="1"/>
          </p:cNvSpPr>
          <p:nvPr>
            <p:ph idx="1"/>
          </p:nvPr>
        </p:nvSpPr>
        <p:spPr>
          <a:xfrm>
            <a:off x="230079" y="1477965"/>
            <a:ext cx="12546793" cy="5756275"/>
          </a:xfrm>
        </p:spPr>
        <p:txBody>
          <a:bodyPr vert="horz" wrap="square" lIns="0" tIns="38847" rIns="0" bIns="0" numCol="1" rtlCol="0" anchor="t" anchorCtr="0" compatLnSpc="1">
            <a:prstTxWarp prst="textNoShape">
              <a:avLst/>
            </a:prstTxWarp>
            <a:noAutofit/>
          </a:bodyPr>
          <a:lstStyle/>
          <a:p>
            <a:r>
              <a:rPr lang="en-US" sz="2000" dirty="0"/>
              <a:t>Protocol Translation</a:t>
            </a:r>
          </a:p>
          <a:p>
            <a:pPr lvl="1"/>
            <a:r>
              <a:rPr lang="en-US" sz="1800" dirty="0"/>
              <a:t>TENA helps support translation from existing protocols in order to provide a common distributed communication mechanism and common interfaces</a:t>
            </a:r>
          </a:p>
          <a:p>
            <a:pPr lvl="1"/>
            <a:r>
              <a:rPr lang="en-US" sz="1800" dirty="0"/>
              <a:t>Some communication protocols are widely used standards (e.g., DIS), some are range specific message-based protocols, and others are vendor proprietary</a:t>
            </a:r>
          </a:p>
          <a:p>
            <a:r>
              <a:rPr lang="en-US" sz="2000" dirty="0"/>
              <a:t>Gateways</a:t>
            </a:r>
          </a:p>
          <a:p>
            <a:pPr lvl="1"/>
            <a:r>
              <a:rPr lang="en-US" sz="1800" dirty="0"/>
              <a:t>Gateways are used to bridge different communication protocols, with a collection of applications using the legacy protocol and those applications/tools participating in a TENA Execution (TENA-to-Many)</a:t>
            </a:r>
          </a:p>
          <a:p>
            <a:pPr lvl="2"/>
            <a:r>
              <a:rPr lang="en-US" sz="1800" dirty="0"/>
              <a:t>From a TENA Execution perspective, there is no access to the individual applications using the legacy protocol as they are hidden behind the gateway</a:t>
            </a:r>
          </a:p>
          <a:p>
            <a:r>
              <a:rPr lang="en-US" sz="2000" dirty="0"/>
              <a:t>Adapters</a:t>
            </a:r>
          </a:p>
          <a:p>
            <a:pPr lvl="1"/>
            <a:r>
              <a:rPr lang="en-US" sz="1800" dirty="0"/>
              <a:t>Like Gateways, Adapters translate legacy protocols into common TENA interfaces, but are used for a single system (TENA-to-One)</a:t>
            </a:r>
          </a:p>
          <a:p>
            <a:pPr lvl="2"/>
            <a:r>
              <a:rPr lang="en-US" sz="1800" dirty="0"/>
              <a:t>Adapters act as a communication proxy for the system and can provide network isolation</a:t>
            </a:r>
            <a:br>
              <a:rPr lang="en-US" sz="1800" dirty="0"/>
            </a:br>
            <a:r>
              <a:rPr lang="en-US" sz="1800" dirty="0"/>
              <a:t>for IA purposes or allow side-by-side operation for testing</a:t>
            </a:r>
          </a:p>
          <a:p>
            <a:r>
              <a:rPr lang="en-US" sz="2000" dirty="0"/>
              <a:t>Transmogrifiers</a:t>
            </a:r>
          </a:p>
          <a:p>
            <a:pPr lvl="1"/>
            <a:r>
              <a:rPr lang="en-US" sz="1800" dirty="0"/>
              <a:t>A name given to OM-to-OM gateways that support transition between OM updates that</a:t>
            </a:r>
            <a:br>
              <a:rPr lang="en-US" sz="1800" dirty="0"/>
            </a:br>
            <a:r>
              <a:rPr lang="en-US" sz="1800" dirty="0"/>
              <a:t>are changed in a non-interoperable manner with previous versions</a:t>
            </a:r>
          </a:p>
        </p:txBody>
      </p:sp>
      <p:pic>
        <p:nvPicPr>
          <p:cNvPr id="4" name="object 4"/>
          <p:cNvPicPr/>
          <p:nvPr/>
        </p:nvPicPr>
        <p:blipFill>
          <a:blip r:embed="rId2" cstate="print">
            <a:extLst>
              <a:ext uri="{28A0092B-C50C-407E-A947-70E740481C1C}">
                <a14:useLocalDpi xmlns:a14="http://schemas.microsoft.com/office/drawing/2010/main"/>
              </a:ext>
            </a:extLst>
          </a:blip>
          <a:stretch>
            <a:fillRect/>
          </a:stretch>
        </p:blipFill>
        <p:spPr>
          <a:xfrm>
            <a:off x="10790427" y="5276499"/>
            <a:ext cx="1568531" cy="1967800"/>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975" y="185745"/>
            <a:ext cx="7019926" cy="1074737"/>
          </a:xfrm>
        </p:spPr>
        <p:txBody>
          <a:bodyPr/>
          <a:lstStyle/>
          <a:p>
            <a:r>
              <a:rPr lang="en-US" dirty="0"/>
              <a:t>How do we integrate TENA into an existing environment?</a:t>
            </a:r>
          </a:p>
        </p:txBody>
      </p:sp>
      <p:sp>
        <p:nvSpPr>
          <p:cNvPr id="3" name="Content Placeholder 2"/>
          <p:cNvSpPr>
            <a:spLocks noGrp="1"/>
          </p:cNvSpPr>
          <p:nvPr>
            <p:ph idx="1"/>
          </p:nvPr>
        </p:nvSpPr>
        <p:spPr>
          <a:xfrm>
            <a:off x="225286" y="1551535"/>
            <a:ext cx="7789161" cy="4892296"/>
          </a:xfrm>
        </p:spPr>
        <p:txBody>
          <a:bodyPr>
            <a:normAutofit fontScale="92500" lnSpcReduction="10000"/>
          </a:bodyPr>
          <a:lstStyle/>
          <a:p>
            <a:r>
              <a:rPr lang="en-US" dirty="0"/>
              <a:t>Gradual and Overlapping Deployment</a:t>
            </a:r>
          </a:p>
          <a:p>
            <a:pPr lvl="1"/>
            <a:r>
              <a:rPr lang="en-US" dirty="0"/>
              <a:t>TENA can be introduced into an existing environment in a gradual manner</a:t>
            </a:r>
          </a:p>
          <a:p>
            <a:pPr lvl="1"/>
            <a:r>
              <a:rPr lang="en-US" dirty="0"/>
              <a:t>Existing systems will typically require Adapters</a:t>
            </a:r>
          </a:p>
          <a:p>
            <a:r>
              <a:rPr lang="en-US" dirty="0"/>
              <a:t>Adapters for Existing Protocols and Systems</a:t>
            </a:r>
          </a:p>
          <a:p>
            <a:pPr lvl="1"/>
            <a:r>
              <a:rPr lang="en-US" dirty="0"/>
              <a:t>TENA Adapters are built in a collaborative manner following a common software framework (with code generation) to create a library.</a:t>
            </a:r>
          </a:p>
          <a:p>
            <a:pPr lvl="1"/>
            <a:r>
              <a:rPr lang="en-US" dirty="0"/>
              <a:t>Adapters allow the range system information and services to be available using common system interfaces and distributed communication infrastructure without changing the code to the existing systems</a:t>
            </a:r>
          </a:p>
          <a:p>
            <a:r>
              <a:rPr lang="en-US" dirty="0"/>
              <a:t>Redundancy during Testing</a:t>
            </a:r>
          </a:p>
          <a:p>
            <a:pPr lvl="1"/>
            <a:r>
              <a:rPr lang="en-US" dirty="0"/>
              <a:t>Since existing range systems are not modified, the use of adapters permits side-by-side initial testing and operational deployment to minimize risk</a:t>
            </a:r>
          </a:p>
        </p:txBody>
      </p:sp>
      <p:sp>
        <p:nvSpPr>
          <p:cNvPr id="4" name="Rounded Rectangle 3"/>
          <p:cNvSpPr/>
          <p:nvPr/>
        </p:nvSpPr>
        <p:spPr bwMode="auto">
          <a:xfrm>
            <a:off x="2118514" y="6337807"/>
            <a:ext cx="8778240" cy="914400"/>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sz="2500" dirty="0">
                <a:solidFill>
                  <a:schemeClr val="bg1"/>
                </a:solidFill>
                <a:cs typeface="Times New Roman" pitchFamily="18" charset="0"/>
              </a:rPr>
              <a:t>TENA can be introduced to a range gradually and unobtrusively using Protocol and System Adapters</a:t>
            </a:r>
          </a:p>
        </p:txBody>
      </p:sp>
      <p:pic>
        <p:nvPicPr>
          <p:cNvPr id="5" name="Picture 4">
            <a:extLst>
              <a:ext uri="{FF2B5EF4-FFF2-40B4-BE49-F238E27FC236}">
                <a16:creationId xmlns:a16="http://schemas.microsoft.com/office/drawing/2014/main" id="{E240D829-B50E-1441-A46A-AFD55038C24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14447" y="2460116"/>
            <a:ext cx="4934772" cy="2969111"/>
          </a:xfrm>
          <a:prstGeom prst="rect">
            <a:avLst/>
          </a:prstGeom>
        </p:spPr>
      </p:pic>
    </p:spTree>
    <p:extLst>
      <p:ext uri="{BB962C8B-B14F-4D97-AF65-F5344CB8AC3E}">
        <p14:creationId xmlns:p14="http://schemas.microsoft.com/office/powerpoint/2010/main" val="39261502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76E3EB6-FF2F-903C-C201-512AAF50B6CD}"/>
              </a:ext>
            </a:extLst>
          </p:cNvPr>
          <p:cNvSpPr>
            <a:spLocks noGrp="1"/>
          </p:cNvSpPr>
          <p:nvPr>
            <p:ph type="subTitle" idx="1"/>
          </p:nvPr>
        </p:nvSpPr>
        <p:spPr/>
        <p:txBody>
          <a:bodyPr/>
          <a:lstStyle/>
          <a:p>
            <a:r>
              <a:rPr lang="en-US" dirty="0"/>
              <a:t>TENA Mission and Benefits</a:t>
            </a:r>
          </a:p>
          <a:p>
            <a:r>
              <a:rPr lang="en-US" dirty="0"/>
              <a:t>Some Uses of TENA</a:t>
            </a:r>
          </a:p>
        </p:txBody>
      </p:sp>
      <p:sp>
        <p:nvSpPr>
          <p:cNvPr id="3" name="Title 2">
            <a:extLst>
              <a:ext uri="{FF2B5EF4-FFF2-40B4-BE49-F238E27FC236}">
                <a16:creationId xmlns:a16="http://schemas.microsoft.com/office/drawing/2014/main" id="{C8818AA0-61D9-7DFE-64F3-40C349C9EE5B}"/>
              </a:ext>
            </a:extLst>
          </p:cNvPr>
          <p:cNvSpPr>
            <a:spLocks noGrp="1"/>
          </p:cNvSpPr>
          <p:nvPr>
            <p:ph type="ctrTitle"/>
          </p:nvPr>
        </p:nvSpPr>
        <p:spPr>
          <a:xfrm>
            <a:off x="976220" y="2271713"/>
            <a:ext cx="11052360" cy="1171476"/>
          </a:xfrm>
        </p:spPr>
        <p:txBody>
          <a:bodyPr/>
          <a:lstStyle/>
          <a:p>
            <a:r>
              <a:rPr lang="en-US" dirty="0"/>
              <a:t>Using TENA</a:t>
            </a:r>
          </a:p>
        </p:txBody>
      </p:sp>
    </p:spTree>
    <p:extLst>
      <p:ext uri="{BB962C8B-B14F-4D97-AF65-F5344CB8AC3E}">
        <p14:creationId xmlns:p14="http://schemas.microsoft.com/office/powerpoint/2010/main" val="255826089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Adapter Illustration</a:t>
            </a:r>
            <a:br>
              <a:rPr lang="en-US" dirty="0"/>
            </a:br>
            <a:r>
              <a:rPr lang="en-US" dirty="0"/>
              <a:t>for a Telemetry Range Systems</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44301" y="1901825"/>
            <a:ext cx="2062457" cy="580238"/>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65401" y="2555446"/>
            <a:ext cx="1511300" cy="1137509"/>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33466" y="3651949"/>
            <a:ext cx="1110175" cy="1002242"/>
          </a:xfrm>
          <a:prstGeom prst="rect">
            <a:avLst/>
          </a:prstGeom>
        </p:spPr>
      </p:pic>
      <p:sp>
        <p:nvSpPr>
          <p:cNvPr id="7" name="TextBox 6"/>
          <p:cNvSpPr txBox="1"/>
          <p:nvPr/>
        </p:nvSpPr>
        <p:spPr>
          <a:xfrm>
            <a:off x="5711442" y="6659667"/>
            <a:ext cx="646331" cy="633635"/>
          </a:xfrm>
          <a:prstGeom prst="rect">
            <a:avLst/>
          </a:prstGeom>
          <a:noFill/>
        </p:spPr>
        <p:txBody>
          <a:bodyPr wrap="none" rtlCol="0">
            <a:spAutoFit/>
          </a:bodyPr>
          <a:lstStyle/>
          <a:p>
            <a:r>
              <a:rPr lang="en-US" sz="3600" dirty="0">
                <a:solidFill>
                  <a:srgbClr val="000066"/>
                </a:solidFill>
              </a:rPr>
              <a:t>…</a:t>
            </a:r>
          </a:p>
        </p:txBody>
      </p:sp>
      <p:sp>
        <p:nvSpPr>
          <p:cNvPr id="8" name="Rounded Rectangle 7"/>
          <p:cNvSpPr/>
          <p:nvPr/>
        </p:nvSpPr>
        <p:spPr>
          <a:xfrm>
            <a:off x="5054600" y="1979666"/>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Power Controller</a:t>
            </a:r>
            <a:br>
              <a:rPr lang="en-US" sz="1400" dirty="0">
                <a:solidFill>
                  <a:srgbClr val="7030A0"/>
                </a:solidFill>
              </a:rPr>
            </a:br>
            <a:r>
              <a:rPr lang="en-US" sz="1400" dirty="0">
                <a:solidFill>
                  <a:srgbClr val="7030A0"/>
                </a:solidFill>
              </a:rPr>
              <a:t>Adapter</a:t>
            </a:r>
          </a:p>
        </p:txBody>
      </p:sp>
      <p:sp>
        <p:nvSpPr>
          <p:cNvPr id="9" name="Rounded Rectangle 8"/>
          <p:cNvSpPr/>
          <p:nvPr/>
        </p:nvSpPr>
        <p:spPr>
          <a:xfrm>
            <a:off x="5064989" y="4643276"/>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Receiver</a:t>
            </a:r>
            <a:br>
              <a:rPr lang="en-US" sz="1400" dirty="0">
                <a:solidFill>
                  <a:srgbClr val="7030A0"/>
                </a:solidFill>
              </a:rPr>
            </a:br>
            <a:r>
              <a:rPr lang="en-US" sz="1400" dirty="0">
                <a:solidFill>
                  <a:srgbClr val="7030A0"/>
                </a:solidFill>
              </a:rPr>
              <a:t>Adapter</a:t>
            </a:r>
          </a:p>
        </p:txBody>
      </p:sp>
      <p:sp>
        <p:nvSpPr>
          <p:cNvPr id="10" name="Rounded Rectangle 9"/>
          <p:cNvSpPr/>
          <p:nvPr/>
        </p:nvSpPr>
        <p:spPr>
          <a:xfrm>
            <a:off x="5054600" y="2749990"/>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Spectrum Analyzer</a:t>
            </a:r>
            <a:br>
              <a:rPr lang="en-US" sz="1400" dirty="0">
                <a:solidFill>
                  <a:srgbClr val="7030A0"/>
                </a:solidFill>
              </a:rPr>
            </a:br>
            <a:r>
              <a:rPr lang="en-US" sz="1400" dirty="0">
                <a:solidFill>
                  <a:srgbClr val="7030A0"/>
                </a:solidFill>
              </a:rPr>
              <a:t>Adapter</a:t>
            </a:r>
          </a:p>
        </p:txBody>
      </p:sp>
      <p:sp>
        <p:nvSpPr>
          <p:cNvPr id="11" name="Rounded Rectangle 10"/>
          <p:cNvSpPr/>
          <p:nvPr/>
        </p:nvSpPr>
        <p:spPr>
          <a:xfrm>
            <a:off x="5056406" y="3869242"/>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Antenna Controller Adapter</a:t>
            </a:r>
          </a:p>
        </p:txBody>
      </p:sp>
      <p:cxnSp>
        <p:nvCxnSpPr>
          <p:cNvPr id="12" name="Elbow Connector 18"/>
          <p:cNvCxnSpPr>
            <a:stCxn id="15" idx="1"/>
          </p:cNvCxnSpPr>
          <p:nvPr/>
        </p:nvCxnSpPr>
        <p:spPr bwMode="auto">
          <a:xfrm flipH="1" flipV="1">
            <a:off x="3813952" y="2278738"/>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sp>
        <p:nvSpPr>
          <p:cNvPr id="13" name="TextBox 12"/>
          <p:cNvSpPr txBox="1"/>
          <p:nvPr/>
        </p:nvSpPr>
        <p:spPr>
          <a:xfrm>
            <a:off x="4062050" y="2002624"/>
            <a:ext cx="704039" cy="302840"/>
          </a:xfrm>
          <a:prstGeom prst="rect">
            <a:avLst/>
          </a:prstGeom>
          <a:noFill/>
        </p:spPr>
        <p:txBody>
          <a:bodyPr wrap="none" rtlCol="0">
            <a:spAutoFit/>
          </a:bodyPr>
          <a:lstStyle/>
          <a:p>
            <a:r>
              <a:rPr lang="en-US" sz="1400" b="0" dirty="0">
                <a:solidFill>
                  <a:srgbClr val="000066"/>
                </a:solidFill>
              </a:rPr>
              <a:t>SNMP</a:t>
            </a:r>
          </a:p>
        </p:txBody>
      </p:sp>
      <p:sp>
        <p:nvSpPr>
          <p:cNvPr id="14" name="TextBox 13"/>
          <p:cNvSpPr txBox="1"/>
          <p:nvPr/>
        </p:nvSpPr>
        <p:spPr>
          <a:xfrm>
            <a:off x="4116552" y="2750206"/>
            <a:ext cx="595035" cy="302840"/>
          </a:xfrm>
          <a:prstGeom prst="rect">
            <a:avLst/>
          </a:prstGeom>
          <a:noFill/>
        </p:spPr>
        <p:txBody>
          <a:bodyPr wrap="none" rtlCol="0">
            <a:spAutoFit/>
          </a:bodyPr>
          <a:lstStyle/>
          <a:p>
            <a:r>
              <a:rPr lang="en-US" sz="1400" b="0" dirty="0">
                <a:solidFill>
                  <a:srgbClr val="000066"/>
                </a:solidFill>
              </a:rPr>
              <a:t>VISA</a:t>
            </a:r>
          </a:p>
        </p:txBody>
      </p:sp>
      <p:sp>
        <p:nvSpPr>
          <p:cNvPr id="15" name="TextBox 14"/>
          <p:cNvSpPr txBox="1"/>
          <p:nvPr/>
        </p:nvSpPr>
        <p:spPr>
          <a:xfrm>
            <a:off x="3929203" y="3894584"/>
            <a:ext cx="973343" cy="302840"/>
          </a:xfrm>
          <a:prstGeom prst="rect">
            <a:avLst/>
          </a:prstGeom>
          <a:noFill/>
        </p:spPr>
        <p:txBody>
          <a:bodyPr wrap="none" rtlCol="0">
            <a:spAutoFit/>
          </a:bodyPr>
          <a:lstStyle/>
          <a:p>
            <a:r>
              <a:rPr lang="en-US" sz="1400" b="0" dirty="0">
                <a:solidFill>
                  <a:srgbClr val="000066"/>
                </a:solidFill>
              </a:rPr>
              <a:t>TCP/UDP</a:t>
            </a:r>
          </a:p>
        </p:txBody>
      </p:sp>
      <p:sp>
        <p:nvSpPr>
          <p:cNvPr id="16" name="TextBox 15"/>
          <p:cNvSpPr txBox="1"/>
          <p:nvPr/>
        </p:nvSpPr>
        <p:spPr>
          <a:xfrm>
            <a:off x="4152589" y="4652830"/>
            <a:ext cx="543739" cy="302840"/>
          </a:xfrm>
          <a:prstGeom prst="rect">
            <a:avLst/>
          </a:prstGeom>
          <a:noFill/>
        </p:spPr>
        <p:txBody>
          <a:bodyPr wrap="none" rtlCol="0">
            <a:spAutoFit/>
          </a:bodyPr>
          <a:lstStyle/>
          <a:p>
            <a:r>
              <a:rPr lang="en-US" sz="1400" b="0" dirty="0">
                <a:solidFill>
                  <a:srgbClr val="000066"/>
                </a:solidFill>
              </a:rPr>
              <a:t>TCP</a:t>
            </a:r>
          </a:p>
        </p:txBody>
      </p:sp>
      <p:cxnSp>
        <p:nvCxnSpPr>
          <p:cNvPr id="17" name="Straight Connector 16"/>
          <p:cNvCxnSpPr>
            <a:stCxn id="15" idx="3"/>
          </p:cNvCxnSpPr>
          <p:nvPr/>
        </p:nvCxnSpPr>
        <p:spPr bwMode="auto">
          <a:xfrm>
            <a:off x="6959601" y="2284466"/>
            <a:ext cx="366481"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18" name="Straight Connector 17"/>
          <p:cNvCxnSpPr>
            <a:stCxn id="17" idx="3"/>
          </p:cNvCxnSpPr>
          <p:nvPr/>
        </p:nvCxnSpPr>
        <p:spPr bwMode="auto">
          <a:xfrm flipV="1">
            <a:off x="6959600" y="3054682"/>
            <a:ext cx="358180" cy="108"/>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19" name="Straight Connector 18"/>
          <p:cNvCxnSpPr>
            <a:stCxn id="18" idx="3"/>
          </p:cNvCxnSpPr>
          <p:nvPr/>
        </p:nvCxnSpPr>
        <p:spPr bwMode="auto">
          <a:xfrm flipV="1">
            <a:off x="6961407" y="4168810"/>
            <a:ext cx="364795"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0" name="Straight Connector 19"/>
          <p:cNvCxnSpPr>
            <a:stCxn id="16" idx="3"/>
          </p:cNvCxnSpPr>
          <p:nvPr/>
        </p:nvCxnSpPr>
        <p:spPr bwMode="auto">
          <a:xfrm>
            <a:off x="6969989" y="4948076"/>
            <a:ext cx="366280" cy="0"/>
          </a:xfrm>
          <a:prstGeom prst="line">
            <a:avLst/>
          </a:prstGeom>
          <a:solidFill>
            <a:srgbClr val="FFFFCC"/>
          </a:solidFill>
          <a:ln w="28575" cap="flat" cmpd="sng" algn="ctr">
            <a:solidFill>
              <a:schemeClr val="tx1"/>
            </a:solidFill>
            <a:prstDash val="solid"/>
            <a:round/>
            <a:headEnd type="none" w="med" len="med"/>
            <a:tailEnd type="none"/>
          </a:ln>
          <a:effectLst/>
        </p:spPr>
      </p:cxnSp>
      <p:sp>
        <p:nvSpPr>
          <p:cNvPr id="21" name="Rounded Rectangle 20"/>
          <p:cNvSpPr/>
          <p:nvPr/>
        </p:nvSpPr>
        <p:spPr>
          <a:xfrm>
            <a:off x="8483600" y="53340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Data Collection, Analysis, &amp; Playback</a:t>
            </a:r>
          </a:p>
        </p:txBody>
      </p:sp>
      <p:sp>
        <p:nvSpPr>
          <p:cNvPr id="22" name="Rounded Rectangle 21"/>
          <p:cNvSpPr/>
          <p:nvPr/>
        </p:nvSpPr>
        <p:spPr>
          <a:xfrm>
            <a:off x="8483600" y="17526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Event Management</a:t>
            </a:r>
            <a:br>
              <a:rPr lang="en-US" sz="1400" b="0" dirty="0">
                <a:solidFill>
                  <a:srgbClr val="000066"/>
                </a:solidFill>
              </a:rPr>
            </a:br>
            <a:r>
              <a:rPr lang="en-US" sz="1400" b="0" dirty="0">
                <a:solidFill>
                  <a:srgbClr val="000066"/>
                </a:solidFill>
              </a:rPr>
              <a:t>Tools</a:t>
            </a:r>
          </a:p>
        </p:txBody>
      </p:sp>
      <p:sp>
        <p:nvSpPr>
          <p:cNvPr id="23" name="Rounded Rectangle 22"/>
          <p:cNvSpPr/>
          <p:nvPr/>
        </p:nvSpPr>
        <p:spPr>
          <a:xfrm>
            <a:off x="8483600" y="25146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Remote Configuration Control</a:t>
            </a:r>
          </a:p>
        </p:txBody>
      </p:sp>
      <p:sp>
        <p:nvSpPr>
          <p:cNvPr id="24" name="Rounded Rectangle 23"/>
          <p:cNvSpPr/>
          <p:nvPr/>
        </p:nvSpPr>
        <p:spPr>
          <a:xfrm>
            <a:off x="8483600" y="60960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Data Visualization Tools</a:t>
            </a:r>
          </a:p>
        </p:txBody>
      </p:sp>
      <p:cxnSp>
        <p:nvCxnSpPr>
          <p:cNvPr id="25" name="Straight Connector 24"/>
          <p:cNvCxnSpPr/>
          <p:nvPr/>
        </p:nvCxnSpPr>
        <p:spPr bwMode="auto">
          <a:xfrm>
            <a:off x="7569200" y="20574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6" name="Straight Connector 25"/>
          <p:cNvCxnSpPr>
            <a:endCxn id="49" idx="1"/>
          </p:cNvCxnSpPr>
          <p:nvPr/>
        </p:nvCxnSpPr>
        <p:spPr bwMode="auto">
          <a:xfrm>
            <a:off x="7569200" y="3671688"/>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7" name="Straight Connector 26"/>
          <p:cNvCxnSpPr/>
          <p:nvPr/>
        </p:nvCxnSpPr>
        <p:spPr bwMode="auto">
          <a:xfrm>
            <a:off x="7569200" y="56388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8" name="Straight Connector 27"/>
          <p:cNvCxnSpPr/>
          <p:nvPr/>
        </p:nvCxnSpPr>
        <p:spPr bwMode="auto">
          <a:xfrm>
            <a:off x="7569200" y="45720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9" name="Straight Connector 28"/>
          <p:cNvCxnSpPr/>
          <p:nvPr/>
        </p:nvCxnSpPr>
        <p:spPr bwMode="auto">
          <a:xfrm>
            <a:off x="7569200" y="28194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30" name="Straight Connector 29"/>
          <p:cNvCxnSpPr/>
          <p:nvPr/>
        </p:nvCxnSpPr>
        <p:spPr bwMode="auto">
          <a:xfrm>
            <a:off x="7569200" y="64008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sp>
        <p:nvSpPr>
          <p:cNvPr id="31" name="Can 30"/>
          <p:cNvSpPr/>
          <p:nvPr/>
        </p:nvSpPr>
        <p:spPr>
          <a:xfrm>
            <a:off x="7327315" y="1602081"/>
            <a:ext cx="274320" cy="5482769"/>
          </a:xfrm>
          <a:prstGeom prst="can">
            <a:avLst/>
          </a:prstGeom>
          <a:solidFill>
            <a:schemeClr val="bg1"/>
          </a:solidFill>
          <a:ln w="19050" cmpd="sng">
            <a:solidFill>
              <a:schemeClr val="tx1"/>
            </a:solidFill>
          </a:ln>
        </p:spPr>
        <p:txBody>
          <a:bodyPr vert="vert" lIns="0" tIns="0" rIns="91440" bIns="0" rtlCol="0" anchor="ctr" anchorCtr="1"/>
          <a:lstStyle/>
          <a:p>
            <a:pPr>
              <a:lnSpc>
                <a:spcPct val="0"/>
              </a:lnSpc>
              <a:spcBef>
                <a:spcPts val="0"/>
              </a:spcBef>
            </a:pPr>
            <a:r>
              <a:rPr lang="en-US" sz="1400" dirty="0">
                <a:solidFill>
                  <a:srgbClr val="000066"/>
                </a:solidFill>
              </a:rPr>
              <a:t>Range Instrumentation Network</a:t>
            </a:r>
          </a:p>
        </p:txBody>
      </p:sp>
      <p:cxnSp>
        <p:nvCxnSpPr>
          <p:cNvPr id="32" name="Elbow Connector 18"/>
          <p:cNvCxnSpPr/>
          <p:nvPr/>
        </p:nvCxnSpPr>
        <p:spPr bwMode="auto">
          <a:xfrm flipH="1" flipV="1">
            <a:off x="3813952" y="3006628"/>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cxnSp>
        <p:nvCxnSpPr>
          <p:cNvPr id="33" name="Elbow Connector 18"/>
          <p:cNvCxnSpPr/>
          <p:nvPr/>
        </p:nvCxnSpPr>
        <p:spPr bwMode="auto">
          <a:xfrm flipH="1" flipV="1">
            <a:off x="3795775" y="4170729"/>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pic>
        <p:nvPicPr>
          <p:cNvPr id="34" name="Picture 3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0167" y="4781198"/>
            <a:ext cx="1521439" cy="585714"/>
          </a:xfrm>
          <a:prstGeom prst="rect">
            <a:avLst/>
          </a:prstGeom>
        </p:spPr>
      </p:pic>
      <p:cxnSp>
        <p:nvCxnSpPr>
          <p:cNvPr id="35" name="Elbow Connector 18"/>
          <p:cNvCxnSpPr/>
          <p:nvPr/>
        </p:nvCxnSpPr>
        <p:spPr bwMode="auto">
          <a:xfrm flipH="1" flipV="1">
            <a:off x="3819573" y="4973540"/>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sp>
        <p:nvSpPr>
          <p:cNvPr id="36" name="Rounded Rectangle 35"/>
          <p:cNvSpPr/>
          <p:nvPr/>
        </p:nvSpPr>
        <p:spPr>
          <a:xfrm>
            <a:off x="8636000" y="4419600"/>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Range </a:t>
            </a:r>
            <a:r>
              <a:rPr lang="en-US" sz="1400" dirty="0" err="1">
                <a:solidFill>
                  <a:srgbClr val="7030A0"/>
                </a:solidFill>
              </a:rPr>
              <a:t>Superviso</a:t>
            </a:r>
            <a:endParaRPr lang="en-US" sz="1400" dirty="0">
              <a:solidFill>
                <a:srgbClr val="7030A0"/>
              </a:solidFill>
            </a:endParaRPr>
          </a:p>
        </p:txBody>
      </p:sp>
      <p:sp>
        <p:nvSpPr>
          <p:cNvPr id="37" name="Rounded Rectangle 36"/>
          <p:cNvSpPr/>
          <p:nvPr/>
        </p:nvSpPr>
        <p:spPr>
          <a:xfrm>
            <a:off x="8483600" y="4267200"/>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Range Supervisor</a:t>
            </a:r>
            <a:br>
              <a:rPr lang="en-US" sz="1400" dirty="0">
                <a:solidFill>
                  <a:srgbClr val="7030A0"/>
                </a:solidFill>
              </a:rPr>
            </a:br>
            <a:r>
              <a:rPr lang="en-US" sz="1400" dirty="0">
                <a:solidFill>
                  <a:srgbClr val="7030A0"/>
                </a:solidFill>
              </a:rPr>
              <a:t>GUI(s)</a:t>
            </a:r>
          </a:p>
        </p:txBody>
      </p:sp>
      <p:pic>
        <p:nvPicPr>
          <p:cNvPr id="38" name="Picture 3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13483" y="5343642"/>
            <a:ext cx="1110175" cy="1002242"/>
          </a:xfrm>
          <a:prstGeom prst="rect">
            <a:avLst/>
          </a:prstGeom>
        </p:spPr>
      </p:pic>
      <p:sp>
        <p:nvSpPr>
          <p:cNvPr id="39" name="Rounded Rectangle 38"/>
          <p:cNvSpPr/>
          <p:nvPr/>
        </p:nvSpPr>
        <p:spPr>
          <a:xfrm>
            <a:off x="5045006" y="6334969"/>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Receiver</a:t>
            </a:r>
            <a:br>
              <a:rPr lang="en-US" sz="1400" dirty="0">
                <a:solidFill>
                  <a:srgbClr val="7030A0"/>
                </a:solidFill>
              </a:rPr>
            </a:br>
            <a:r>
              <a:rPr lang="en-US" sz="1400" dirty="0">
                <a:solidFill>
                  <a:srgbClr val="7030A0"/>
                </a:solidFill>
              </a:rPr>
              <a:t>Adapter</a:t>
            </a:r>
          </a:p>
        </p:txBody>
      </p:sp>
      <p:sp>
        <p:nvSpPr>
          <p:cNvPr id="40" name="Rounded Rectangle 39"/>
          <p:cNvSpPr/>
          <p:nvPr/>
        </p:nvSpPr>
        <p:spPr>
          <a:xfrm>
            <a:off x="5036423" y="5560935"/>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Antenna Controller Adapter</a:t>
            </a:r>
          </a:p>
        </p:txBody>
      </p:sp>
      <p:sp>
        <p:nvSpPr>
          <p:cNvPr id="41" name="TextBox 40"/>
          <p:cNvSpPr txBox="1"/>
          <p:nvPr/>
        </p:nvSpPr>
        <p:spPr>
          <a:xfrm>
            <a:off x="3909220" y="5586277"/>
            <a:ext cx="973343" cy="302840"/>
          </a:xfrm>
          <a:prstGeom prst="rect">
            <a:avLst/>
          </a:prstGeom>
          <a:noFill/>
        </p:spPr>
        <p:txBody>
          <a:bodyPr wrap="none" rtlCol="0">
            <a:spAutoFit/>
          </a:bodyPr>
          <a:lstStyle/>
          <a:p>
            <a:r>
              <a:rPr lang="en-US" sz="1400" b="0" dirty="0">
                <a:solidFill>
                  <a:srgbClr val="000066"/>
                </a:solidFill>
              </a:rPr>
              <a:t>TCP/UDP</a:t>
            </a:r>
          </a:p>
        </p:txBody>
      </p:sp>
      <p:sp>
        <p:nvSpPr>
          <p:cNvPr id="42" name="TextBox 41"/>
          <p:cNvSpPr txBox="1"/>
          <p:nvPr/>
        </p:nvSpPr>
        <p:spPr>
          <a:xfrm>
            <a:off x="4132606" y="6344523"/>
            <a:ext cx="543739" cy="302840"/>
          </a:xfrm>
          <a:prstGeom prst="rect">
            <a:avLst/>
          </a:prstGeom>
          <a:noFill/>
        </p:spPr>
        <p:txBody>
          <a:bodyPr wrap="none" rtlCol="0">
            <a:spAutoFit/>
          </a:bodyPr>
          <a:lstStyle/>
          <a:p>
            <a:r>
              <a:rPr lang="en-US" sz="1400" b="0" dirty="0">
                <a:solidFill>
                  <a:srgbClr val="000066"/>
                </a:solidFill>
              </a:rPr>
              <a:t>TCP</a:t>
            </a:r>
          </a:p>
        </p:txBody>
      </p:sp>
      <p:cxnSp>
        <p:nvCxnSpPr>
          <p:cNvPr id="43" name="Straight Connector 42"/>
          <p:cNvCxnSpPr/>
          <p:nvPr/>
        </p:nvCxnSpPr>
        <p:spPr bwMode="auto">
          <a:xfrm flipV="1">
            <a:off x="6950007" y="5845273"/>
            <a:ext cx="364795"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44" name="Straight Connector 43"/>
          <p:cNvCxnSpPr/>
          <p:nvPr/>
        </p:nvCxnSpPr>
        <p:spPr bwMode="auto">
          <a:xfrm>
            <a:off x="6950006" y="6616717"/>
            <a:ext cx="36628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45" name="Elbow Connector 18"/>
          <p:cNvCxnSpPr/>
          <p:nvPr/>
        </p:nvCxnSpPr>
        <p:spPr bwMode="auto">
          <a:xfrm flipH="1" flipV="1">
            <a:off x="3775792" y="5862422"/>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pic>
        <p:nvPicPr>
          <p:cNvPr id="46" name="Picture 4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70184" y="6472891"/>
            <a:ext cx="1521439" cy="585714"/>
          </a:xfrm>
          <a:prstGeom prst="rect">
            <a:avLst/>
          </a:prstGeom>
        </p:spPr>
      </p:pic>
      <p:cxnSp>
        <p:nvCxnSpPr>
          <p:cNvPr id="47" name="Elbow Connector 18"/>
          <p:cNvCxnSpPr/>
          <p:nvPr/>
        </p:nvCxnSpPr>
        <p:spPr bwMode="auto">
          <a:xfrm flipH="1" flipV="1">
            <a:off x="3799590" y="6665233"/>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sp>
        <p:nvSpPr>
          <p:cNvPr id="48" name="Rounded Rectangle 47"/>
          <p:cNvSpPr/>
          <p:nvPr/>
        </p:nvSpPr>
        <p:spPr>
          <a:xfrm>
            <a:off x="8636000" y="3519288"/>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Remote Operator</a:t>
            </a:r>
          </a:p>
        </p:txBody>
      </p:sp>
      <p:sp>
        <p:nvSpPr>
          <p:cNvPr id="49" name="Rounded Rectangle 48"/>
          <p:cNvSpPr/>
          <p:nvPr/>
        </p:nvSpPr>
        <p:spPr>
          <a:xfrm>
            <a:off x="8483600" y="3366888"/>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Remote Operator</a:t>
            </a:r>
            <a:br>
              <a:rPr lang="en-US" sz="1400" dirty="0">
                <a:solidFill>
                  <a:srgbClr val="7030A0"/>
                </a:solidFill>
              </a:rPr>
            </a:br>
            <a:r>
              <a:rPr lang="en-US" sz="1400" dirty="0">
                <a:solidFill>
                  <a:srgbClr val="7030A0"/>
                </a:solidFill>
              </a:rPr>
              <a:t>GUI(s)</a:t>
            </a:r>
          </a:p>
        </p:txBody>
      </p:sp>
      <p:sp>
        <p:nvSpPr>
          <p:cNvPr id="3" name="TextBox 2"/>
          <p:cNvSpPr txBox="1"/>
          <p:nvPr/>
        </p:nvSpPr>
        <p:spPr>
          <a:xfrm>
            <a:off x="2373347" y="4267859"/>
            <a:ext cx="1168461" cy="363048"/>
          </a:xfrm>
          <a:prstGeom prst="rect">
            <a:avLst/>
          </a:prstGeom>
          <a:noFill/>
        </p:spPr>
        <p:txBody>
          <a:bodyPr wrap="square" rtlCol="0">
            <a:spAutoFit/>
          </a:bodyPr>
          <a:lstStyle/>
          <a:p>
            <a:r>
              <a:rPr lang="en-US" sz="1800">
                <a:solidFill>
                  <a:srgbClr val="000066"/>
                </a:solidFill>
              </a:rPr>
              <a:t>Acme</a:t>
            </a:r>
            <a:endParaRPr lang="en-US" sz="1800" dirty="0">
              <a:solidFill>
                <a:srgbClr val="000066"/>
              </a:solidFill>
            </a:endParaRPr>
          </a:p>
        </p:txBody>
      </p:sp>
      <p:sp>
        <p:nvSpPr>
          <p:cNvPr id="50" name="TextBox 49"/>
          <p:cNvSpPr txBox="1"/>
          <p:nvPr/>
        </p:nvSpPr>
        <p:spPr>
          <a:xfrm>
            <a:off x="2373346" y="5971921"/>
            <a:ext cx="1168461" cy="363048"/>
          </a:xfrm>
          <a:prstGeom prst="rect">
            <a:avLst/>
          </a:prstGeom>
          <a:noFill/>
        </p:spPr>
        <p:txBody>
          <a:bodyPr wrap="square" rtlCol="0">
            <a:spAutoFit/>
          </a:bodyPr>
          <a:lstStyle/>
          <a:p>
            <a:r>
              <a:rPr lang="en-US" sz="1800" dirty="0">
                <a:solidFill>
                  <a:srgbClr val="000066"/>
                </a:solidFill>
              </a:rPr>
              <a:t>Zeta</a:t>
            </a:r>
          </a:p>
        </p:txBody>
      </p:sp>
    </p:spTree>
    <p:extLst>
      <p:ext uri="{BB962C8B-B14F-4D97-AF65-F5344CB8AC3E}">
        <p14:creationId xmlns:p14="http://schemas.microsoft.com/office/powerpoint/2010/main" val="260996973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Where Do Adapters Make Sense?</a:t>
            </a:r>
            <a:endParaRPr lang="en-US" dirty="0"/>
          </a:p>
        </p:txBody>
      </p:sp>
      <p:sp>
        <p:nvSpPr>
          <p:cNvPr id="3" name="Content Placeholder 2"/>
          <p:cNvSpPr>
            <a:spLocks noGrp="1"/>
          </p:cNvSpPr>
          <p:nvPr>
            <p:ph idx="1"/>
          </p:nvPr>
        </p:nvSpPr>
        <p:spPr>
          <a:xfrm>
            <a:off x="230174" y="1378382"/>
            <a:ext cx="12538394" cy="5756275"/>
          </a:xfrm>
        </p:spPr>
        <p:txBody>
          <a:bodyPr>
            <a:normAutofit/>
          </a:bodyPr>
          <a:lstStyle/>
          <a:p>
            <a:r>
              <a:rPr lang="en-US" dirty="0"/>
              <a:t>Purpose of Adapters</a:t>
            </a:r>
          </a:p>
          <a:p>
            <a:pPr lvl="1"/>
            <a:r>
              <a:rPr lang="en-US" dirty="0"/>
              <a:t>Enable an existing range system to use TENA without modification</a:t>
            </a:r>
          </a:p>
          <a:p>
            <a:pPr lvl="1"/>
            <a:r>
              <a:rPr lang="en-US" dirty="0"/>
              <a:t>Permit side-by-side testing/operation of Adapters with existing range protocols</a:t>
            </a:r>
          </a:p>
          <a:p>
            <a:r>
              <a:rPr lang="en-US" dirty="0"/>
              <a:t>Typical Range System Use Cases that Benefit from Adapters</a:t>
            </a:r>
          </a:p>
          <a:p>
            <a:pPr lvl="1"/>
            <a:r>
              <a:rPr lang="en-US" dirty="0"/>
              <a:t>Legacy range systems that can’t be updated</a:t>
            </a:r>
          </a:p>
          <a:p>
            <a:pPr lvl="1"/>
            <a:r>
              <a:rPr lang="en-US" dirty="0"/>
              <a:t>Commercial system with proprietary interface</a:t>
            </a:r>
          </a:p>
          <a:p>
            <a:pPr lvl="1"/>
            <a:r>
              <a:rPr lang="en-US" dirty="0"/>
              <a:t>Systems without network communication</a:t>
            </a:r>
          </a:p>
          <a:p>
            <a:r>
              <a:rPr lang="en-US" dirty="0"/>
              <a:t>Needed Capabilities obtained with Adapters</a:t>
            </a:r>
          </a:p>
          <a:p>
            <a:pPr lvl="1"/>
            <a:r>
              <a:rPr lang="en-US" dirty="0"/>
              <a:t>Remote Monitoring and Control that can support multiple operators and supervisors</a:t>
            </a:r>
          </a:p>
          <a:p>
            <a:pPr lvl="1"/>
            <a:r>
              <a:rPr lang="en-US" dirty="0"/>
              <a:t>Operator efficiency improvements with ability to support multiple systems</a:t>
            </a:r>
          </a:p>
          <a:p>
            <a:pPr lvl="1"/>
            <a:r>
              <a:rPr lang="en-US" dirty="0"/>
              <a:t>Integrate a non-networked system into a common communication environment</a:t>
            </a:r>
          </a:p>
          <a:p>
            <a:pPr lvl="1"/>
            <a:r>
              <a:rPr lang="en-US" dirty="0"/>
              <a:t>Bring a legacy system into compliance with Information Assurance (IA) requirements</a:t>
            </a:r>
          </a:p>
          <a:p>
            <a:pPr lvl="1"/>
            <a:r>
              <a:rPr lang="en-US" dirty="0"/>
              <a:t>Support coordinated data collection in support of Range Characterization activities</a:t>
            </a:r>
          </a:p>
          <a:p>
            <a:pPr lvl="1"/>
            <a:endParaRPr lang="en-US" dirty="0"/>
          </a:p>
        </p:txBody>
      </p:sp>
    </p:spTree>
    <p:extLst>
      <p:ext uri="{BB962C8B-B14F-4D97-AF65-F5344CB8AC3E}">
        <p14:creationId xmlns:p14="http://schemas.microsoft.com/office/powerpoint/2010/main" val="219474226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0F479-8548-F379-232A-9A60F24EE782}"/>
              </a:ext>
            </a:extLst>
          </p:cNvPr>
          <p:cNvSpPr>
            <a:spLocks noGrp="1"/>
          </p:cNvSpPr>
          <p:nvPr>
            <p:ph type="title"/>
          </p:nvPr>
        </p:nvSpPr>
        <p:spPr>
          <a:xfrm>
            <a:off x="230174" y="185740"/>
            <a:ext cx="12538394" cy="1074737"/>
          </a:xfrm>
          <a:noFill/>
        </p:spPr>
        <p:txBody>
          <a:bodyPr/>
          <a:lstStyle/>
          <a:p>
            <a:r>
              <a:rPr lang="en-US" dirty="0"/>
              <a:t>Current Adapter Library</a:t>
            </a:r>
          </a:p>
        </p:txBody>
      </p:sp>
      <p:sp>
        <p:nvSpPr>
          <p:cNvPr id="4" name="Content Placeholder 3">
            <a:extLst>
              <a:ext uri="{FF2B5EF4-FFF2-40B4-BE49-F238E27FC236}">
                <a16:creationId xmlns:a16="http://schemas.microsoft.com/office/drawing/2014/main" id="{BB8F94A5-3442-5091-3754-A7A5C954AE73}"/>
              </a:ext>
            </a:extLst>
          </p:cNvPr>
          <p:cNvSpPr>
            <a:spLocks noGrp="1"/>
          </p:cNvSpPr>
          <p:nvPr>
            <p:ph sz="half" idx="1"/>
          </p:nvPr>
        </p:nvSpPr>
        <p:spPr>
          <a:xfrm>
            <a:off x="230081" y="1477965"/>
            <a:ext cx="6169108" cy="5756275"/>
          </a:xfrm>
        </p:spPr>
        <p:txBody>
          <a:bodyPr>
            <a:normAutofit fontScale="70000" lnSpcReduction="20000"/>
          </a:bodyPr>
          <a:lstStyle/>
          <a:p>
            <a:r>
              <a:rPr lang="en-US" dirty="0"/>
              <a:t>Current Adapters</a:t>
            </a:r>
          </a:p>
          <a:p>
            <a:pPr lvl="1"/>
            <a:r>
              <a:rPr lang="en-US" dirty="0"/>
              <a:t>ADSB</a:t>
            </a:r>
          </a:p>
          <a:p>
            <a:pPr lvl="1"/>
            <a:r>
              <a:rPr lang="en-US" dirty="0"/>
              <a:t>APC-7900 Power Strip Controller (SNMPv3)</a:t>
            </a:r>
          </a:p>
          <a:p>
            <a:pPr lvl="1"/>
            <a:r>
              <a:rPr lang="en-US" dirty="0"/>
              <a:t>CARLA Adapter</a:t>
            </a:r>
          </a:p>
          <a:p>
            <a:pPr lvl="1"/>
            <a:r>
              <a:rPr lang="en-US" dirty="0"/>
              <a:t>CARMA Adapter</a:t>
            </a:r>
          </a:p>
          <a:p>
            <a:pPr lvl="1"/>
            <a:r>
              <a:rPr lang="en-US" dirty="0"/>
              <a:t>FEBT</a:t>
            </a:r>
          </a:p>
          <a:p>
            <a:pPr lvl="1"/>
            <a:r>
              <a:rPr lang="en-US" dirty="0"/>
              <a:t>FPS-16 Radar (WSMR network protocols)</a:t>
            </a:r>
          </a:p>
          <a:p>
            <a:pPr lvl="1"/>
            <a:r>
              <a:rPr lang="en-US" dirty="0" err="1"/>
              <a:t>Flightgear</a:t>
            </a:r>
            <a:endParaRPr lang="en-US" dirty="0"/>
          </a:p>
          <a:p>
            <a:pPr lvl="1"/>
            <a:r>
              <a:rPr lang="en-US" dirty="0" err="1"/>
              <a:t>iBootBar</a:t>
            </a:r>
            <a:r>
              <a:rPr lang="en-US" dirty="0"/>
              <a:t> Power Strip Controller</a:t>
            </a:r>
          </a:p>
          <a:p>
            <a:pPr lvl="1"/>
            <a:r>
              <a:rPr lang="en-US" dirty="0"/>
              <a:t>IRTS (Yuma real-time data processing system)</a:t>
            </a:r>
          </a:p>
          <a:p>
            <a:pPr lvl="1"/>
            <a:r>
              <a:rPr lang="en-US" dirty="0"/>
              <a:t>IVTS (Yuma GPS System)</a:t>
            </a:r>
          </a:p>
          <a:p>
            <a:pPr lvl="1"/>
            <a:r>
              <a:rPr lang="en-US" dirty="0"/>
              <a:t>KTM Optics (Yuma network protocols)</a:t>
            </a:r>
          </a:p>
          <a:p>
            <a:pPr lvl="1"/>
            <a:r>
              <a:rPr lang="en-US" dirty="0"/>
              <a:t>LPT Spectrum Analyzer (LP Technologies 3000, 6000)</a:t>
            </a:r>
          </a:p>
          <a:p>
            <a:pPr lvl="1"/>
            <a:r>
              <a:rPr lang="en-US" dirty="0"/>
              <a:t>MPS-25 Radar (Yuma network protocols)</a:t>
            </a:r>
          </a:p>
          <a:p>
            <a:pPr lvl="1"/>
            <a:r>
              <a:rPr lang="en-US" dirty="0"/>
              <a:t>MRTE Track Interface (Yuma network protocol)</a:t>
            </a:r>
          </a:p>
          <a:p>
            <a:pPr lvl="1"/>
            <a:r>
              <a:rPr lang="en-US" dirty="0"/>
              <a:t>MRTE Track3D Output (Yuma Network protocol)</a:t>
            </a:r>
          </a:p>
          <a:p>
            <a:pPr lvl="1"/>
            <a:r>
              <a:rPr lang="en-US" dirty="0"/>
              <a:t>NTSPI to Track Translator</a:t>
            </a:r>
          </a:p>
          <a:p>
            <a:pPr lvl="1"/>
            <a:r>
              <a:rPr lang="en-US" dirty="0" err="1"/>
              <a:t>PingStation</a:t>
            </a:r>
            <a:r>
              <a:rPr lang="en-US" dirty="0"/>
              <a:t> II/III</a:t>
            </a:r>
          </a:p>
          <a:p>
            <a:pPr lvl="1"/>
            <a:r>
              <a:rPr lang="en-US" dirty="0" err="1"/>
              <a:t>Quasonix</a:t>
            </a:r>
            <a:r>
              <a:rPr lang="en-US" dirty="0"/>
              <a:t> Antenna Control Unit</a:t>
            </a:r>
          </a:p>
          <a:p>
            <a:pPr lvl="1"/>
            <a:r>
              <a:rPr lang="en-US" dirty="0" err="1"/>
              <a:t>Quasonix</a:t>
            </a:r>
            <a:r>
              <a:rPr lang="en-US" dirty="0"/>
              <a:t> RDMS 3</a:t>
            </a:r>
          </a:p>
        </p:txBody>
      </p:sp>
      <p:sp>
        <p:nvSpPr>
          <p:cNvPr id="5" name="Content Placeholder 4">
            <a:extLst>
              <a:ext uri="{FF2B5EF4-FFF2-40B4-BE49-F238E27FC236}">
                <a16:creationId xmlns:a16="http://schemas.microsoft.com/office/drawing/2014/main" id="{FB9095AB-EACE-95B1-910D-3CBF9B26494F}"/>
              </a:ext>
            </a:extLst>
          </p:cNvPr>
          <p:cNvSpPr>
            <a:spLocks noGrp="1"/>
          </p:cNvSpPr>
          <p:nvPr>
            <p:ph sz="half" idx="2"/>
          </p:nvPr>
        </p:nvSpPr>
        <p:spPr>
          <a:xfrm>
            <a:off x="6605615" y="1477965"/>
            <a:ext cx="6171259" cy="5756275"/>
          </a:xfrm>
        </p:spPr>
        <p:txBody>
          <a:bodyPr>
            <a:normAutofit fontScale="70000" lnSpcReduction="20000"/>
          </a:bodyPr>
          <a:lstStyle/>
          <a:p>
            <a:pPr lvl="1"/>
            <a:r>
              <a:rPr lang="en-US" dirty="0"/>
              <a:t>RDDS (Pax. River message protocol) Common TSPI</a:t>
            </a:r>
          </a:p>
          <a:p>
            <a:pPr lvl="1"/>
            <a:r>
              <a:rPr lang="en-US" dirty="0"/>
              <a:t>RTDPS (WSMR real-time data processing system)</a:t>
            </a:r>
          </a:p>
          <a:p>
            <a:pPr lvl="1"/>
            <a:r>
              <a:rPr lang="en-US" dirty="0"/>
              <a:t>Rohde &amp; Schwarz FPS Spectrum Analyzer</a:t>
            </a:r>
          </a:p>
          <a:p>
            <a:pPr lvl="1"/>
            <a:r>
              <a:rPr lang="en-US" dirty="0"/>
              <a:t>TCS 600 Telemetry Antenna Control Unit</a:t>
            </a:r>
          </a:p>
          <a:p>
            <a:pPr lvl="1"/>
            <a:r>
              <a:rPr lang="en-US" dirty="0"/>
              <a:t>TCS M1L Telemetry Antenna Control Unit (Pax</a:t>
            </a:r>
          </a:p>
          <a:p>
            <a:pPr lvl="1"/>
            <a:r>
              <a:rPr lang="en-US" dirty="0"/>
              <a:t>Interface, Yuma network protocols)</a:t>
            </a:r>
          </a:p>
          <a:p>
            <a:pPr lvl="1"/>
            <a:r>
              <a:rPr lang="en-US" dirty="0"/>
              <a:t>BAE TRRM Radar (range radar replacement program)</a:t>
            </a:r>
          </a:p>
          <a:p>
            <a:pPr lvl="1"/>
            <a:r>
              <a:rPr lang="en-US" dirty="0" err="1"/>
              <a:t>Tripplite</a:t>
            </a:r>
            <a:r>
              <a:rPr lang="en-US" dirty="0"/>
              <a:t> LX Power Strip Controller</a:t>
            </a:r>
          </a:p>
          <a:p>
            <a:pPr lvl="1"/>
            <a:r>
              <a:rPr lang="en-US" dirty="0"/>
              <a:t>V2X-Hub BSM, Mobility, Traffic Control Plugins</a:t>
            </a:r>
          </a:p>
          <a:p>
            <a:pPr lvl="1"/>
            <a:r>
              <a:rPr lang="en-US"/>
              <a:t>Weibel RTP-2100 Radar</a:t>
            </a:r>
            <a:endParaRPr lang="en-US" dirty="0"/>
          </a:p>
          <a:p>
            <a:pPr lvl="1"/>
            <a:r>
              <a:rPr lang="en-US" dirty="0"/>
              <a:t>X-Plane</a:t>
            </a:r>
          </a:p>
          <a:p>
            <a:pPr lvl="1"/>
            <a:r>
              <a:rPr lang="en-US" dirty="0"/>
              <a:t>Zodiac Telemetry Receiver RX-1</a:t>
            </a:r>
          </a:p>
          <a:p>
            <a:r>
              <a:rPr lang="en-US" dirty="0"/>
              <a:t>In Development</a:t>
            </a:r>
          </a:p>
          <a:p>
            <a:pPr lvl="1"/>
            <a:r>
              <a:rPr lang="en-US" dirty="0"/>
              <a:t>MOOG MPT-50 Adapter</a:t>
            </a:r>
          </a:p>
          <a:p>
            <a:pPr lvl="1"/>
            <a:r>
              <a:rPr lang="en-US" dirty="0" err="1"/>
              <a:t>Parriad</a:t>
            </a:r>
            <a:r>
              <a:rPr lang="en-US" dirty="0"/>
              <a:t> X-5000 </a:t>
            </a:r>
            <a:r>
              <a:rPr lang="en-US" dirty="0" err="1"/>
              <a:t>Decommutator</a:t>
            </a:r>
            <a:endParaRPr lang="en-US" dirty="0"/>
          </a:p>
          <a:p>
            <a:r>
              <a:rPr lang="en-US" dirty="0"/>
              <a:t>Source Code Publicly Released</a:t>
            </a:r>
          </a:p>
          <a:p>
            <a:pPr lvl="1"/>
            <a:r>
              <a:rPr lang="en-US" dirty="0"/>
              <a:t>APC-7900 Power Strip Controller Adapter</a:t>
            </a:r>
          </a:p>
          <a:p>
            <a:pPr lvl="1"/>
            <a:r>
              <a:rPr lang="en-US" dirty="0"/>
              <a:t>Platform to Track3D Translator</a:t>
            </a:r>
          </a:p>
          <a:p>
            <a:pPr lvl="1"/>
            <a:r>
              <a:rPr lang="en-US" dirty="0"/>
              <a:t>Power Strip Controller GUI</a:t>
            </a:r>
          </a:p>
        </p:txBody>
      </p:sp>
      <p:sp>
        <p:nvSpPr>
          <p:cNvPr id="3" name="Rounded Rectangle 2">
            <a:extLst>
              <a:ext uri="{FF2B5EF4-FFF2-40B4-BE49-F238E27FC236}">
                <a16:creationId xmlns:a16="http://schemas.microsoft.com/office/drawing/2014/main" id="{1F79B2CC-86D4-B790-21BE-FB8B8A290845}"/>
              </a:ext>
            </a:extLst>
          </p:cNvPr>
          <p:cNvSpPr/>
          <p:nvPr/>
        </p:nvSpPr>
        <p:spPr>
          <a:xfrm>
            <a:off x="114299" y="6535270"/>
            <a:ext cx="12667129" cy="555605"/>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spcAft>
                <a:spcPts val="0"/>
              </a:spcAft>
            </a:pPr>
            <a:r>
              <a:rPr lang="en-US" sz="1800" dirty="0">
                <a:solidFill>
                  <a:schemeClr val="bg1"/>
                </a:solidFill>
                <a:cs typeface="Times New Roman" pitchFamily="18" charset="0"/>
              </a:rPr>
              <a:t>The TENA Team is collaborating with vendors on developing Range System Adapters for their products</a:t>
            </a:r>
          </a:p>
        </p:txBody>
      </p:sp>
    </p:spTree>
    <p:extLst>
      <p:ext uri="{BB962C8B-B14F-4D97-AF65-F5344CB8AC3E}">
        <p14:creationId xmlns:p14="http://schemas.microsoft.com/office/powerpoint/2010/main" val="366944834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TENA Integration Methods:</a:t>
            </a:r>
            <a:br>
              <a:rPr lang="en-US" dirty="0"/>
            </a:br>
            <a:r>
              <a:rPr lang="en-US" dirty="0"/>
              <a:t>Web Binding</a:t>
            </a:r>
          </a:p>
        </p:txBody>
      </p:sp>
      <p:pic>
        <p:nvPicPr>
          <p:cNvPr id="4" name="Picture 3"/>
          <p:cNvPicPr>
            <a:picLocks noChangeAspect="1"/>
          </p:cNvPicPr>
          <p:nvPr/>
        </p:nvPicPr>
        <p:blipFill>
          <a:blip r:embed="rId2"/>
          <a:stretch>
            <a:fillRect/>
          </a:stretch>
        </p:blipFill>
        <p:spPr>
          <a:xfrm>
            <a:off x="2360507" y="2714324"/>
            <a:ext cx="8791163" cy="4519916"/>
          </a:xfrm>
          <a:prstGeom prst="rect">
            <a:avLst/>
          </a:prstGeom>
        </p:spPr>
      </p:pic>
      <p:sp>
        <p:nvSpPr>
          <p:cNvPr id="3" name="Content Placeholder 2"/>
          <p:cNvSpPr>
            <a:spLocks noGrp="1"/>
          </p:cNvSpPr>
          <p:nvPr>
            <p:ph idx="1"/>
          </p:nvPr>
        </p:nvSpPr>
        <p:spPr>
          <a:xfrm>
            <a:off x="230174" y="1477965"/>
            <a:ext cx="12538394" cy="5756275"/>
          </a:xfrm>
        </p:spPr>
        <p:txBody>
          <a:bodyPr/>
          <a:lstStyle/>
          <a:p>
            <a:r>
              <a:rPr lang="en-US" dirty="0"/>
              <a:t>Web Binding is automatically generated based on object model</a:t>
            </a:r>
          </a:p>
          <a:p>
            <a:r>
              <a:rPr lang="en-US" dirty="0"/>
              <a:t>Hub provides REST API to web clients to perform middleware operations (e.g., subscribe to type Vehicle and obtain updates)</a:t>
            </a:r>
          </a:p>
          <a:p>
            <a:r>
              <a:rPr lang="en-US" dirty="0"/>
              <a:t>TENA data sent to and from the Hub uses JSON encoding</a:t>
            </a:r>
          </a:p>
        </p:txBody>
      </p:sp>
    </p:spTree>
    <p:extLst>
      <p:ext uri="{BB962C8B-B14F-4D97-AF65-F5344CB8AC3E}">
        <p14:creationId xmlns:p14="http://schemas.microsoft.com/office/powerpoint/2010/main" val="324047530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TENA Integration Methods:</a:t>
            </a:r>
            <a:br>
              <a:rPr lang="en-US" dirty="0"/>
            </a:br>
            <a:r>
              <a:rPr lang="en-US" dirty="0"/>
              <a:t>Relay Node</a:t>
            </a:r>
          </a:p>
        </p:txBody>
      </p:sp>
      <p:pic>
        <p:nvPicPr>
          <p:cNvPr id="6" name="Picture 5"/>
          <p:cNvPicPr>
            <a:picLocks noChangeAspect="1"/>
          </p:cNvPicPr>
          <p:nvPr/>
        </p:nvPicPr>
        <p:blipFill>
          <a:blip r:embed="rId2"/>
          <a:stretch>
            <a:fillRect/>
          </a:stretch>
        </p:blipFill>
        <p:spPr>
          <a:xfrm>
            <a:off x="6499371" y="2744581"/>
            <a:ext cx="5723304" cy="4489659"/>
          </a:xfrm>
          <a:prstGeom prst="rect">
            <a:avLst/>
          </a:prstGeom>
        </p:spPr>
      </p:pic>
      <p:sp>
        <p:nvSpPr>
          <p:cNvPr id="3" name="Content Placeholder 2"/>
          <p:cNvSpPr>
            <a:spLocks noGrp="1"/>
          </p:cNvSpPr>
          <p:nvPr>
            <p:ph idx="1"/>
          </p:nvPr>
        </p:nvSpPr>
        <p:spPr>
          <a:xfrm>
            <a:off x="230174" y="1477965"/>
            <a:ext cx="12538394" cy="5756275"/>
          </a:xfrm>
        </p:spPr>
        <p:txBody>
          <a:bodyPr>
            <a:normAutofit/>
          </a:bodyPr>
          <a:lstStyle/>
          <a:p>
            <a:pPr>
              <a:lnSpc>
                <a:spcPct val="100000"/>
              </a:lnSpc>
            </a:pPr>
            <a:r>
              <a:rPr lang="en-US" dirty="0"/>
              <a:t>RelayNode is used to bridge two executions that may have different communication characteristics</a:t>
            </a:r>
          </a:p>
          <a:p>
            <a:pPr lvl="1">
              <a:lnSpc>
                <a:spcPct val="100000"/>
              </a:lnSpc>
            </a:pPr>
            <a:r>
              <a:rPr lang="en-US" dirty="0"/>
              <a:t>For example, one network segment may be for a low data rate link and an update would only need to traverse that link once, and then be replicated by the RelayNode to multiple subscribers</a:t>
            </a:r>
          </a:p>
          <a:p>
            <a:pPr>
              <a:lnSpc>
                <a:spcPct val="100000"/>
              </a:lnSpc>
            </a:pPr>
            <a:r>
              <a:rPr lang="en-US" dirty="0"/>
              <a:t>Illustration shows a typical scenario with a</a:t>
            </a:r>
            <a:br>
              <a:rPr lang="en-US" dirty="0"/>
            </a:br>
            <a:r>
              <a:rPr lang="en-US" dirty="0"/>
              <a:t>single WAN execution and multiple</a:t>
            </a:r>
            <a:br>
              <a:rPr lang="en-US" dirty="0"/>
            </a:br>
            <a:r>
              <a:rPr lang="en-US" dirty="0"/>
              <a:t>LAN executions</a:t>
            </a:r>
          </a:p>
          <a:p>
            <a:pPr>
              <a:lnSpc>
                <a:spcPct val="100000"/>
              </a:lnSpc>
            </a:pPr>
            <a:endParaRPr lang="en-US" dirty="0"/>
          </a:p>
          <a:p>
            <a:pPr marL="457200" lvl="1" indent="0">
              <a:lnSpc>
                <a:spcPct val="100000"/>
              </a:lnSpc>
              <a:buNone/>
            </a:pPr>
            <a:endParaRPr lang="en-US" dirty="0"/>
          </a:p>
        </p:txBody>
      </p:sp>
    </p:spTree>
    <p:extLst>
      <p:ext uri="{BB962C8B-B14F-4D97-AF65-F5344CB8AC3E}">
        <p14:creationId xmlns:p14="http://schemas.microsoft.com/office/powerpoint/2010/main" val="11886524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TENA Information Assurance (IA) Activities</a:t>
            </a:r>
            <a:endParaRPr lang="en-US" dirty="0"/>
          </a:p>
        </p:txBody>
      </p:sp>
      <p:sp>
        <p:nvSpPr>
          <p:cNvPr id="6" name="Content Placeholder 5"/>
          <p:cNvSpPr>
            <a:spLocks noGrp="1"/>
          </p:cNvSpPr>
          <p:nvPr>
            <p:ph idx="1"/>
          </p:nvPr>
        </p:nvSpPr>
        <p:spPr>
          <a:xfrm>
            <a:off x="230174" y="1415162"/>
            <a:ext cx="12538394" cy="5039167"/>
          </a:xfrm>
        </p:spPr>
        <p:txBody>
          <a:bodyPr>
            <a:normAutofit/>
          </a:bodyPr>
          <a:lstStyle/>
          <a:p>
            <a:r>
              <a:rPr lang="en-US" dirty="0"/>
              <a:t>Air Force Evaluated/Approved Product List (E/APL) </a:t>
            </a:r>
            <a:r>
              <a:rPr lang="mr-IN" dirty="0"/>
              <a:t>–</a:t>
            </a:r>
            <a:r>
              <a:rPr lang="en-US" dirty="0"/>
              <a:t> approved 11/18/10</a:t>
            </a:r>
          </a:p>
          <a:p>
            <a:r>
              <a:rPr lang="en-US" dirty="0"/>
              <a:t>Navy Application &amp; Database Management System (DADMS) </a:t>
            </a:r>
            <a:r>
              <a:rPr lang="mr-IN" dirty="0"/>
              <a:t>–</a:t>
            </a:r>
            <a:r>
              <a:rPr lang="en-US" dirty="0"/>
              <a:t> approved 6/27/11</a:t>
            </a:r>
          </a:p>
          <a:p>
            <a:r>
              <a:rPr lang="en-US" dirty="0"/>
              <a:t>Army Certificate of </a:t>
            </a:r>
            <a:r>
              <a:rPr lang="en-US" dirty="0" err="1"/>
              <a:t>Networthiness</a:t>
            </a:r>
            <a:r>
              <a:rPr lang="en-US" dirty="0"/>
              <a:t> (</a:t>
            </a:r>
            <a:r>
              <a:rPr lang="en-US" dirty="0" err="1"/>
              <a:t>CoN</a:t>
            </a:r>
            <a:r>
              <a:rPr lang="en-US" dirty="0"/>
              <a:t>) </a:t>
            </a:r>
            <a:r>
              <a:rPr lang="mr-IN" dirty="0"/>
              <a:t>–</a:t>
            </a:r>
            <a:r>
              <a:rPr lang="en-US" dirty="0"/>
              <a:t> approved 5/22/12</a:t>
            </a:r>
          </a:p>
          <a:p>
            <a:r>
              <a:rPr lang="en-US" dirty="0"/>
              <a:t>S/DREN (Secret/Defense Research and Engineering Network) </a:t>
            </a:r>
            <a:r>
              <a:rPr lang="mr-IN" dirty="0"/>
              <a:t>–</a:t>
            </a:r>
            <a:r>
              <a:rPr lang="en-US" dirty="0"/>
              <a:t> approved</a:t>
            </a:r>
          </a:p>
          <a:p>
            <a:r>
              <a:rPr lang="en-US" dirty="0" err="1"/>
              <a:t>NIPRnet</a:t>
            </a:r>
            <a:r>
              <a:rPr lang="en-US" dirty="0"/>
              <a:t> </a:t>
            </a:r>
            <a:r>
              <a:rPr lang="mr-IN" dirty="0"/>
              <a:t>–</a:t>
            </a:r>
            <a:r>
              <a:rPr lang="en-US" dirty="0"/>
              <a:t> obtained ATO 12/27/12</a:t>
            </a:r>
          </a:p>
          <a:p>
            <a:r>
              <a:rPr lang="en-US" dirty="0"/>
              <a:t>DIACAP </a:t>
            </a:r>
            <a:r>
              <a:rPr lang="mr-IN" dirty="0"/>
              <a:t>–</a:t>
            </a:r>
            <a:r>
              <a:rPr lang="en-US" dirty="0"/>
              <a:t> approved</a:t>
            </a:r>
          </a:p>
          <a:p>
            <a:r>
              <a:rPr lang="en-US" dirty="0"/>
              <a:t>Security approvals are renewed according to current Risk Management Framework</a:t>
            </a:r>
          </a:p>
          <a:p>
            <a:r>
              <a:rPr lang="en-US" dirty="0"/>
              <a:t>Cross Domain Solutions</a:t>
            </a:r>
          </a:p>
          <a:p>
            <a:pPr lvl="1"/>
            <a:r>
              <a:rPr lang="en-US" dirty="0"/>
              <a:t>TENA is used with Radiant Mercury cross domain guard for bridging information associated with certain Common Training Instrumentation Architecture (CTIA) events</a:t>
            </a:r>
          </a:p>
          <a:p>
            <a:pPr lvl="1"/>
            <a:r>
              <a:rPr lang="en-US" dirty="0"/>
              <a:t>TENA-enabled cross-domain solution </a:t>
            </a:r>
            <a:r>
              <a:rPr lang="en-US" dirty="0" err="1"/>
              <a:t>SimShield</a:t>
            </a:r>
            <a:r>
              <a:rPr lang="en-US" dirty="0"/>
              <a:t> v2.2.0.1 on baseline list</a:t>
            </a:r>
          </a:p>
        </p:txBody>
      </p:sp>
      <p:sp>
        <p:nvSpPr>
          <p:cNvPr id="7" name="Text Box 19"/>
          <p:cNvSpPr>
            <a:spLocks noChangeArrowheads="1"/>
          </p:cNvSpPr>
          <p:nvPr/>
        </p:nvSpPr>
        <p:spPr bwMode="auto">
          <a:xfrm>
            <a:off x="230174" y="6266329"/>
            <a:ext cx="12538394" cy="971868"/>
          </a:xfrm>
          <a:prstGeom prst="roundRect">
            <a:avLst>
              <a:gd name="adj" fmla="val 16667"/>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spcAft>
                <a:spcPts val="0"/>
              </a:spcAft>
            </a:pPr>
            <a:r>
              <a:rPr lang="en-US" dirty="0">
                <a:solidFill>
                  <a:schemeClr val="bg1"/>
                </a:solidFill>
                <a:cs typeface="Times New Roman" pitchFamily="18" charset="0"/>
              </a:rPr>
              <a:t>The TENA project is working with IA organizations to reduce cost and delays with ability to operate TENA applications</a:t>
            </a:r>
          </a:p>
        </p:txBody>
      </p:sp>
    </p:spTree>
    <p:extLst>
      <p:ext uri="{BB962C8B-B14F-4D97-AF65-F5344CB8AC3E}">
        <p14:creationId xmlns:p14="http://schemas.microsoft.com/office/powerpoint/2010/main" val="31781926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p:cNvSpPr>
            <a:spLocks noGrp="1" noChangeArrowheads="1"/>
          </p:cNvSpPr>
          <p:nvPr>
            <p:ph type="ctrTitle"/>
          </p:nvPr>
        </p:nvSpPr>
        <p:spPr>
          <a:xfrm>
            <a:off x="914400" y="1068053"/>
            <a:ext cx="11686032" cy="2417763"/>
          </a:xfrm>
        </p:spPr>
        <p:txBody>
          <a:bodyPr/>
          <a:lstStyle/>
          <a:p>
            <a:r>
              <a:rPr lang="en-US" dirty="0"/>
              <a:t>TENA Standard Object Models</a:t>
            </a:r>
          </a:p>
        </p:txBody>
      </p:sp>
    </p:spTree>
    <p:extLst>
      <p:ext uri="{BB962C8B-B14F-4D97-AF65-F5344CB8AC3E}">
        <p14:creationId xmlns:p14="http://schemas.microsoft.com/office/powerpoint/2010/main" val="254149989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7B5C-A802-54CA-DC8B-E1180D2CC2FF}"/>
              </a:ext>
            </a:extLst>
          </p:cNvPr>
          <p:cNvSpPr>
            <a:spLocks noGrp="1"/>
          </p:cNvSpPr>
          <p:nvPr>
            <p:ph type="title"/>
          </p:nvPr>
        </p:nvSpPr>
        <p:spPr/>
        <p:txBody>
          <a:bodyPr/>
          <a:lstStyle/>
          <a:p>
            <a:r>
              <a:rPr lang="en-US" dirty="0"/>
              <a:t>Some Basic Guidance on Object Model Design</a:t>
            </a:r>
          </a:p>
        </p:txBody>
      </p:sp>
      <p:sp>
        <p:nvSpPr>
          <p:cNvPr id="3" name="Content Placeholder 2">
            <a:extLst>
              <a:ext uri="{FF2B5EF4-FFF2-40B4-BE49-F238E27FC236}">
                <a16:creationId xmlns:a16="http://schemas.microsoft.com/office/drawing/2014/main" id="{232E48F4-0D18-0401-8A49-55F89022F337}"/>
              </a:ext>
            </a:extLst>
          </p:cNvPr>
          <p:cNvSpPr>
            <a:spLocks noGrp="1"/>
          </p:cNvSpPr>
          <p:nvPr>
            <p:ph idx="1"/>
          </p:nvPr>
        </p:nvSpPr>
        <p:spPr>
          <a:xfrm>
            <a:off x="230080" y="1429474"/>
            <a:ext cx="12072756" cy="5837235"/>
          </a:xfrm>
        </p:spPr>
        <p:txBody>
          <a:bodyPr>
            <a:noAutofit/>
          </a:bodyPr>
          <a:lstStyle/>
          <a:p>
            <a:r>
              <a:rPr lang="en-US" sz="2000" dirty="0"/>
              <a:t>Model the data exchange, not the entities</a:t>
            </a:r>
          </a:p>
          <a:p>
            <a:pPr lvl="1"/>
            <a:r>
              <a:rPr lang="en-US" sz="1800" dirty="0"/>
              <a:t>Persistent (SDO class) or ephemeral (message)</a:t>
            </a:r>
          </a:p>
          <a:p>
            <a:r>
              <a:rPr lang="en-US" sz="2000" dirty="0"/>
              <a:t>Remember, if no one wants the information, don’t put it in</a:t>
            </a:r>
            <a:br>
              <a:rPr lang="en-US" sz="2000" dirty="0"/>
            </a:br>
            <a:r>
              <a:rPr lang="en-US" sz="2000" dirty="0"/>
              <a:t>the object model</a:t>
            </a:r>
          </a:p>
          <a:p>
            <a:pPr lvl="1"/>
            <a:r>
              <a:rPr lang="en-US" sz="1800" dirty="0"/>
              <a:t>Just because you have some data doesn’t mean subscribers want it. </a:t>
            </a:r>
            <a:r>
              <a:rPr lang="en-US" sz="1800" dirty="0">
                <a:sym typeface="Wingdings" pitchFamily="2" charset="2"/>
              </a:rPr>
              <a:t></a:t>
            </a:r>
            <a:endParaRPr lang="en-US" sz="1800" dirty="0"/>
          </a:p>
          <a:p>
            <a:r>
              <a:rPr lang="en-US" sz="2000" dirty="0"/>
              <a:t>Model only objects (TENA SDOs or Messages) that</a:t>
            </a:r>
            <a:br>
              <a:rPr lang="en-US" sz="2000" dirty="0"/>
            </a:br>
            <a:r>
              <a:rPr lang="en-US" sz="2000" dirty="0"/>
              <a:t>someone might want to subscribe to</a:t>
            </a:r>
          </a:p>
          <a:p>
            <a:pPr lvl="1"/>
            <a:r>
              <a:rPr lang="en-US" sz="1800" dirty="0"/>
              <a:t>Don’t overuse inheritance just because you can</a:t>
            </a:r>
          </a:p>
          <a:p>
            <a:pPr lvl="1"/>
            <a:r>
              <a:rPr lang="en-US" sz="1800" dirty="0"/>
              <a:t>With TENA, polymorphism does not require inheritance</a:t>
            </a:r>
          </a:p>
          <a:p>
            <a:r>
              <a:rPr lang="en-US" sz="2000" dirty="0"/>
              <a:t>Minimize the use of optional attributes</a:t>
            </a:r>
          </a:p>
          <a:p>
            <a:pPr lvl="1"/>
            <a:r>
              <a:rPr lang="en-US" sz="1800" dirty="0"/>
              <a:t>If subscribers need the attribute, then not having it available will cause these</a:t>
            </a:r>
            <a:br>
              <a:rPr lang="en-US" sz="1800" dirty="0"/>
            </a:br>
            <a:r>
              <a:rPr lang="en-US" sz="1800" dirty="0"/>
              <a:t>subscribers to fail, or use non-optimal work-arounds. If they don’t need it, leave it out.</a:t>
            </a:r>
          </a:p>
          <a:p>
            <a:r>
              <a:rPr lang="en-US" sz="2000" dirty="0"/>
              <a:t>While local classes are cool, there is no facility for users to create their own</a:t>
            </a:r>
          </a:p>
          <a:p>
            <a:r>
              <a:rPr lang="en-US" sz="2000" dirty="0"/>
              <a:t>Remote methods are also cool, but callers will block when calling them, so only use them when absolutely necessary.</a:t>
            </a:r>
          </a:p>
          <a:p>
            <a:r>
              <a:rPr lang="en-US" sz="2000" dirty="0"/>
              <a:t>Use Standard OMs where possible, or extend them if necessary</a:t>
            </a:r>
          </a:p>
          <a:p>
            <a:endParaRPr lang="en-US" sz="2000" dirty="0"/>
          </a:p>
          <a:p>
            <a:r>
              <a:rPr lang="en-US" sz="2000" dirty="0"/>
              <a:t>Many of these maxims are violated in the new TENA OMs that I am about to show you…</a:t>
            </a:r>
          </a:p>
        </p:txBody>
      </p:sp>
      <p:pic>
        <p:nvPicPr>
          <p:cNvPr id="2050" name="Picture 2" descr="Problem Users in User Testing – Folks Who Won't Shut Up | Vicks vaporub,  How to fall asleep, Cool cartoons">
            <a:extLst>
              <a:ext uri="{FF2B5EF4-FFF2-40B4-BE49-F238E27FC236}">
                <a16:creationId xmlns:a16="http://schemas.microsoft.com/office/drawing/2014/main" id="{20023886-E373-92C9-E648-C461DC3FB95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48124" y="1450570"/>
            <a:ext cx="3433330" cy="324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0963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37B57-C6EE-7DAC-9159-5ADA8549192E}"/>
              </a:ext>
            </a:extLst>
          </p:cNvPr>
          <p:cNvSpPr>
            <a:spLocks noGrp="1"/>
          </p:cNvSpPr>
          <p:nvPr>
            <p:ph type="title"/>
          </p:nvPr>
        </p:nvSpPr>
        <p:spPr/>
        <p:txBody>
          <a:bodyPr/>
          <a:lstStyle/>
          <a:p>
            <a:r>
              <a:rPr lang="en-US" dirty="0"/>
              <a:t>What are the Standard TENA Object Models?</a:t>
            </a:r>
          </a:p>
        </p:txBody>
      </p:sp>
      <p:sp>
        <p:nvSpPr>
          <p:cNvPr id="3" name="Content Placeholder 2">
            <a:extLst>
              <a:ext uri="{FF2B5EF4-FFF2-40B4-BE49-F238E27FC236}">
                <a16:creationId xmlns:a16="http://schemas.microsoft.com/office/drawing/2014/main" id="{470880DC-E469-69D5-85F5-392E10916D18}"/>
              </a:ext>
            </a:extLst>
          </p:cNvPr>
          <p:cNvSpPr>
            <a:spLocks noGrp="1"/>
          </p:cNvSpPr>
          <p:nvPr>
            <p:ph idx="1"/>
          </p:nvPr>
        </p:nvSpPr>
        <p:spPr/>
        <p:txBody>
          <a:bodyPr/>
          <a:lstStyle/>
          <a:p>
            <a:r>
              <a:rPr lang="en-US" dirty="0"/>
              <a:t>TENA standard object models are those object models that have been designed in consultation with the TENA community and intended to be used for specific use cases.</a:t>
            </a:r>
          </a:p>
          <a:p>
            <a:r>
              <a:rPr lang="en-US" dirty="0"/>
              <a:t>TENA standard object models can be used separately, together, or with custom user object models; or be extended to meet user needs</a:t>
            </a:r>
          </a:p>
          <a:p>
            <a:r>
              <a:rPr lang="en-US" dirty="0"/>
              <a:t>Categories:</a:t>
            </a:r>
          </a:p>
          <a:p>
            <a:pPr lvl="1"/>
            <a:r>
              <a:rPr lang="en-US" dirty="0"/>
              <a:t>Classic TENA OMs, designed in 2002-2003 and in use for 20+ years.  Based on TENA::Platform.</a:t>
            </a:r>
          </a:p>
          <a:p>
            <a:pPr lvl="1"/>
            <a:r>
              <a:rPr lang="en-US" dirty="0"/>
              <a:t>Training OMs, designed from 2005-2015, specifically for training (and named for JNTC, a former training organization that partnered in the development of TENA), extended the Classic TENA OMs.</a:t>
            </a:r>
          </a:p>
          <a:p>
            <a:pPr lvl="1"/>
            <a:r>
              <a:rPr lang="en-US" dirty="0"/>
              <a:t>Instrumentation OMs, designed to interface with many range instrumentation systems</a:t>
            </a:r>
          </a:p>
          <a:p>
            <a:pPr lvl="1"/>
            <a:r>
              <a:rPr lang="en-US" dirty="0"/>
              <a:t>LVC OMs, designed to solve the problem of matching Live ranges with Virtual and Constructive simulations.</a:t>
            </a:r>
          </a:p>
          <a:p>
            <a:pPr lvl="2"/>
            <a:r>
              <a:rPr lang="en-US" dirty="0"/>
              <a:t>Based on and seamlessly compatible with DIS v7 and HLA RPR FOMs</a:t>
            </a:r>
          </a:p>
          <a:p>
            <a:pPr lvl="1"/>
            <a:endParaRPr lang="en-US" dirty="0"/>
          </a:p>
        </p:txBody>
      </p:sp>
    </p:spTree>
    <p:extLst>
      <p:ext uri="{BB962C8B-B14F-4D97-AF65-F5344CB8AC3E}">
        <p14:creationId xmlns:p14="http://schemas.microsoft.com/office/powerpoint/2010/main" val="371370003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5576-77AD-3518-EF55-C2F4D3D9AC02}"/>
              </a:ext>
            </a:extLst>
          </p:cNvPr>
          <p:cNvSpPr>
            <a:spLocks noGrp="1"/>
          </p:cNvSpPr>
          <p:nvPr>
            <p:ph type="title"/>
          </p:nvPr>
        </p:nvSpPr>
        <p:spPr/>
        <p:txBody>
          <a:bodyPr/>
          <a:lstStyle/>
          <a:p>
            <a:r>
              <a:rPr lang="en-US" dirty="0"/>
              <a:t>Why is it hard to integrate live systems and simulations?</a:t>
            </a:r>
          </a:p>
        </p:txBody>
      </p:sp>
      <p:sp>
        <p:nvSpPr>
          <p:cNvPr id="3" name="Content Placeholder 2">
            <a:extLst>
              <a:ext uri="{FF2B5EF4-FFF2-40B4-BE49-F238E27FC236}">
                <a16:creationId xmlns:a16="http://schemas.microsoft.com/office/drawing/2014/main" id="{CF388739-4AD0-6E51-377B-A88B88AEA1DD}"/>
              </a:ext>
            </a:extLst>
          </p:cNvPr>
          <p:cNvSpPr>
            <a:spLocks noGrp="1"/>
          </p:cNvSpPr>
          <p:nvPr>
            <p:ph idx="1"/>
          </p:nvPr>
        </p:nvSpPr>
        <p:spPr>
          <a:xfrm>
            <a:off x="230079" y="1477965"/>
            <a:ext cx="9592997" cy="5756275"/>
          </a:xfrm>
        </p:spPr>
        <p:txBody>
          <a:bodyPr/>
          <a:lstStyle/>
          <a:p>
            <a:r>
              <a:rPr lang="en-US" dirty="0"/>
              <a:t>Simulations produce certain data</a:t>
            </a:r>
          </a:p>
          <a:p>
            <a:pPr lvl="1"/>
            <a:r>
              <a:rPr lang="en-US" dirty="0"/>
              <a:t>Entity State PDU describes the true state of a simulated entity</a:t>
            </a:r>
          </a:p>
          <a:p>
            <a:pPr lvl="1"/>
            <a:r>
              <a:rPr lang="en-US" dirty="0"/>
              <a:t>Receivers are responsible for applying any uncertainty to the truth data</a:t>
            </a:r>
          </a:p>
          <a:p>
            <a:r>
              <a:rPr lang="en-US" dirty="0"/>
              <a:t>Range systems produce </a:t>
            </a:r>
            <a:r>
              <a:rPr lang="en-US" i="1" dirty="0"/>
              <a:t>tracks</a:t>
            </a:r>
            <a:endParaRPr lang="en-US" dirty="0"/>
          </a:p>
          <a:p>
            <a:pPr lvl="1"/>
            <a:r>
              <a:rPr lang="en-US" dirty="0"/>
              <a:t>A “track” represents a measurement</a:t>
            </a:r>
          </a:p>
          <a:p>
            <a:pPr lvl="1"/>
            <a:r>
              <a:rPr lang="en-US" dirty="0"/>
              <a:t>A given entity might be represented by multiple tracks</a:t>
            </a:r>
          </a:p>
          <a:p>
            <a:pPr lvl="1"/>
            <a:r>
              <a:rPr lang="en-US" dirty="0"/>
              <a:t>Tracks can be from range measurements (radars, optics) or from entity telemetry (GPS).</a:t>
            </a:r>
          </a:p>
          <a:p>
            <a:pPr lvl="2"/>
            <a:r>
              <a:rPr lang="en-US" dirty="0"/>
              <a:t>Any given entity can and does have multiple GPS sensors</a:t>
            </a:r>
          </a:p>
          <a:p>
            <a:pPr lvl="1"/>
            <a:r>
              <a:rPr lang="en-US" dirty="0"/>
              <a:t>Each track has its own uncertainty, which can be different based on a number of parameters of the sensors and target</a:t>
            </a:r>
          </a:p>
          <a:p>
            <a:pPr lvl="1"/>
            <a:r>
              <a:rPr lang="en-US" dirty="0"/>
              <a:t>Many ranges assign a single “best source” as the “ground truth”</a:t>
            </a:r>
          </a:p>
          <a:p>
            <a:pPr lvl="2"/>
            <a:r>
              <a:rPr lang="en-US" dirty="0"/>
              <a:t>But this is not right</a:t>
            </a:r>
          </a:p>
          <a:p>
            <a:r>
              <a:rPr lang="en-US" dirty="0"/>
              <a:t>The basic problem is: how do multiple </a:t>
            </a:r>
            <a:r>
              <a:rPr lang="en-US" i="1" dirty="0">
                <a:solidFill>
                  <a:srgbClr val="0000E3"/>
                </a:solidFill>
              </a:rPr>
              <a:t>tracks</a:t>
            </a:r>
            <a:r>
              <a:rPr lang="en-US" dirty="0"/>
              <a:t> become a single </a:t>
            </a:r>
            <a:r>
              <a:rPr lang="en-US" i="1" dirty="0">
                <a:solidFill>
                  <a:srgbClr val="0000E3"/>
                </a:solidFill>
              </a:rPr>
              <a:t>entity</a:t>
            </a:r>
            <a:r>
              <a:rPr lang="en-US" dirty="0"/>
              <a:t>?</a:t>
            </a:r>
          </a:p>
        </p:txBody>
      </p:sp>
      <p:sp>
        <p:nvSpPr>
          <p:cNvPr id="4" name="TextBox 3">
            <a:extLst>
              <a:ext uri="{FF2B5EF4-FFF2-40B4-BE49-F238E27FC236}">
                <a16:creationId xmlns:a16="http://schemas.microsoft.com/office/drawing/2014/main" id="{F214DBD8-158F-49E6-E7AC-8D8235782916}"/>
              </a:ext>
            </a:extLst>
          </p:cNvPr>
          <p:cNvSpPr txBox="1"/>
          <p:nvPr/>
        </p:nvSpPr>
        <p:spPr>
          <a:xfrm>
            <a:off x="10108852" y="1579418"/>
            <a:ext cx="1755609" cy="453201"/>
          </a:xfrm>
          <a:prstGeom prst="rect">
            <a:avLst/>
          </a:prstGeom>
          <a:noFill/>
        </p:spPr>
        <p:txBody>
          <a:bodyPr wrap="none" rtlCol="0">
            <a:spAutoFit/>
          </a:bodyPr>
          <a:lstStyle/>
          <a:p>
            <a:r>
              <a:rPr lang="en-US" dirty="0"/>
              <a:t>Simulation</a:t>
            </a:r>
          </a:p>
        </p:txBody>
      </p:sp>
      <p:graphicFrame>
        <p:nvGraphicFramePr>
          <p:cNvPr id="6" name="Object 809">
            <a:extLst>
              <a:ext uri="{FF2B5EF4-FFF2-40B4-BE49-F238E27FC236}">
                <a16:creationId xmlns:a16="http://schemas.microsoft.com/office/drawing/2014/main" id="{B14B40AC-86B4-D44C-5368-3BE1BC58CCDA}"/>
              </a:ext>
            </a:extLst>
          </p:cNvPr>
          <p:cNvGraphicFramePr>
            <a:graphicFrameLocks noChangeAspect="1"/>
          </p:cNvGraphicFramePr>
          <p:nvPr>
            <p:extLst>
              <p:ext uri="{D42A27DB-BD31-4B8C-83A1-F6EECF244321}">
                <p14:modId xmlns:p14="http://schemas.microsoft.com/office/powerpoint/2010/main" val="4134954436"/>
              </p:ext>
            </p:extLst>
          </p:nvPr>
        </p:nvGraphicFramePr>
        <p:xfrm>
          <a:off x="10675722" y="2628900"/>
          <a:ext cx="727382" cy="371008"/>
        </p:xfrm>
        <a:graphic>
          <a:graphicData uri="http://schemas.openxmlformats.org/presentationml/2006/ole">
            <mc:AlternateContent xmlns:mc="http://schemas.openxmlformats.org/markup-compatibility/2006">
              <mc:Choice xmlns:v="urn:schemas-microsoft-com:vml" Requires="v">
                <p:oleObj name="Clip" r:id="rId2" imgW="5313933" imgH="3084880" progId="MS_ClipArt_Gallery.2">
                  <p:embed/>
                </p:oleObj>
              </mc:Choice>
              <mc:Fallback>
                <p:oleObj name="Clip" r:id="rId2" imgW="5313933" imgH="3084880" progId="MS_ClipArt_Gallery.2">
                  <p:embed/>
                  <p:pic>
                    <p:nvPicPr>
                      <p:cNvPr id="15145" name="Object 8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722" y="2628900"/>
                        <a:ext cx="727382" cy="3710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 name="Plus 4">
            <a:extLst>
              <a:ext uri="{FF2B5EF4-FFF2-40B4-BE49-F238E27FC236}">
                <a16:creationId xmlns:a16="http://schemas.microsoft.com/office/drawing/2014/main" id="{B9A24F74-EFBB-65F7-5882-7212B32058A4}"/>
              </a:ext>
            </a:extLst>
          </p:cNvPr>
          <p:cNvSpPr/>
          <p:nvPr/>
        </p:nvSpPr>
        <p:spPr bwMode="auto">
          <a:xfrm>
            <a:off x="10127062" y="1896035"/>
            <a:ext cx="1769438" cy="1827770"/>
          </a:xfrm>
          <a:prstGeom prst="mathPlus">
            <a:avLst>
              <a:gd name="adj1" fmla="val 1122"/>
            </a:avLst>
          </a:prstGeom>
          <a:solidFill>
            <a:srgbClr val="0000AD"/>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endParaRPr kumimoji="0" lang="en-US" sz="2400" b="1" i="0" u="none" strike="noStrike" cap="none" normalizeH="0" baseline="0">
              <a:ln>
                <a:noFill/>
              </a:ln>
              <a:solidFill>
                <a:srgbClr val="0066FF"/>
              </a:solidFill>
              <a:effectLst/>
              <a:latin typeface="Arial" charset="0"/>
            </a:endParaRPr>
          </a:p>
        </p:txBody>
      </p:sp>
      <p:sp>
        <p:nvSpPr>
          <p:cNvPr id="7" name="TextBox 6">
            <a:extLst>
              <a:ext uri="{FF2B5EF4-FFF2-40B4-BE49-F238E27FC236}">
                <a16:creationId xmlns:a16="http://schemas.microsoft.com/office/drawing/2014/main" id="{56094063-B037-6BEC-1128-C335E2D1886C}"/>
              </a:ext>
            </a:extLst>
          </p:cNvPr>
          <p:cNvSpPr txBox="1"/>
          <p:nvPr/>
        </p:nvSpPr>
        <p:spPr>
          <a:xfrm>
            <a:off x="10381259" y="4138841"/>
            <a:ext cx="1125629" cy="453201"/>
          </a:xfrm>
          <a:prstGeom prst="rect">
            <a:avLst/>
          </a:prstGeom>
          <a:noFill/>
        </p:spPr>
        <p:txBody>
          <a:bodyPr wrap="none" rtlCol="0">
            <a:spAutoFit/>
          </a:bodyPr>
          <a:lstStyle/>
          <a:p>
            <a:r>
              <a:rPr lang="en-US" dirty="0"/>
              <a:t>Range</a:t>
            </a:r>
          </a:p>
        </p:txBody>
      </p:sp>
      <p:sp>
        <p:nvSpPr>
          <p:cNvPr id="8" name="Oval 7">
            <a:extLst>
              <a:ext uri="{FF2B5EF4-FFF2-40B4-BE49-F238E27FC236}">
                <a16:creationId xmlns:a16="http://schemas.microsoft.com/office/drawing/2014/main" id="{D7F9A584-0D7B-A3A5-68AB-8116E6B7AF15}"/>
              </a:ext>
            </a:extLst>
          </p:cNvPr>
          <p:cNvSpPr/>
          <p:nvPr/>
        </p:nvSpPr>
        <p:spPr bwMode="auto">
          <a:xfrm rot="19723001">
            <a:off x="9745612" y="5251040"/>
            <a:ext cx="2729579" cy="753035"/>
          </a:xfrm>
          <a:prstGeom prst="ellipse">
            <a:avLst/>
          </a:prstGeom>
          <a:noFill/>
          <a:ln w="9525" cap="flat" cmpd="sng" algn="ctr">
            <a:solidFill>
              <a:schemeClr val="accent5">
                <a:lumMod val="75000"/>
              </a:schemeClr>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endParaRPr kumimoji="0" lang="en-US" sz="2400" b="1" i="0" u="none" strike="noStrike" cap="none" normalizeH="0" baseline="0">
              <a:ln>
                <a:noFill/>
              </a:ln>
              <a:solidFill>
                <a:srgbClr val="0066FF"/>
              </a:solidFill>
              <a:effectLst/>
              <a:latin typeface="Arial" charset="0"/>
            </a:endParaRPr>
          </a:p>
        </p:txBody>
      </p:sp>
      <p:sp>
        <p:nvSpPr>
          <p:cNvPr id="9" name="Oval 8">
            <a:extLst>
              <a:ext uri="{FF2B5EF4-FFF2-40B4-BE49-F238E27FC236}">
                <a16:creationId xmlns:a16="http://schemas.microsoft.com/office/drawing/2014/main" id="{20B9185C-EB3E-0956-BE8D-24DF9D45ECAB}"/>
              </a:ext>
            </a:extLst>
          </p:cNvPr>
          <p:cNvSpPr/>
          <p:nvPr/>
        </p:nvSpPr>
        <p:spPr bwMode="auto">
          <a:xfrm rot="19723001">
            <a:off x="10449216" y="4548093"/>
            <a:ext cx="843693" cy="2602247"/>
          </a:xfrm>
          <a:prstGeom prst="ellipse">
            <a:avLst/>
          </a:prstGeom>
          <a:noFill/>
          <a:ln w="9525" cap="flat" cmpd="sng" algn="ctr">
            <a:solidFill>
              <a:schemeClr val="accent5">
                <a:lumMod val="75000"/>
              </a:schemeClr>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endParaRPr kumimoji="0" lang="en-US" sz="2400" b="1" i="0" u="none" strike="noStrike" cap="none" normalizeH="0" baseline="0">
              <a:ln>
                <a:noFill/>
              </a:ln>
              <a:solidFill>
                <a:srgbClr val="0066FF"/>
              </a:solidFill>
              <a:effectLst/>
              <a:latin typeface="Arial" charset="0"/>
            </a:endParaRPr>
          </a:p>
        </p:txBody>
      </p:sp>
      <p:sp>
        <p:nvSpPr>
          <p:cNvPr id="10" name="Oval 9">
            <a:extLst>
              <a:ext uri="{FF2B5EF4-FFF2-40B4-BE49-F238E27FC236}">
                <a16:creationId xmlns:a16="http://schemas.microsoft.com/office/drawing/2014/main" id="{A1FAF36E-3BC8-74CA-0604-4EAE0D09DA40}"/>
              </a:ext>
            </a:extLst>
          </p:cNvPr>
          <p:cNvSpPr/>
          <p:nvPr/>
        </p:nvSpPr>
        <p:spPr bwMode="auto">
          <a:xfrm rot="19723001">
            <a:off x="10786664" y="5095362"/>
            <a:ext cx="1355454" cy="1590850"/>
          </a:xfrm>
          <a:prstGeom prst="ellipse">
            <a:avLst/>
          </a:prstGeom>
          <a:noFill/>
          <a:ln w="9525" cap="flat" cmpd="sng" algn="ctr">
            <a:solidFill>
              <a:schemeClr val="accent5">
                <a:lumMod val="75000"/>
              </a:schemeClr>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endParaRPr kumimoji="0" lang="en-US" sz="2400" b="1" i="0" u="none" strike="noStrike" cap="none" normalizeH="0" baseline="0">
              <a:ln>
                <a:noFill/>
              </a:ln>
              <a:solidFill>
                <a:srgbClr val="0066FF"/>
              </a:solidFill>
              <a:effectLst/>
              <a:latin typeface="Arial" charset="0"/>
            </a:endParaRPr>
          </a:p>
        </p:txBody>
      </p:sp>
      <p:sp>
        <p:nvSpPr>
          <p:cNvPr id="11" name="Oval 10">
            <a:extLst>
              <a:ext uri="{FF2B5EF4-FFF2-40B4-BE49-F238E27FC236}">
                <a16:creationId xmlns:a16="http://schemas.microsoft.com/office/drawing/2014/main" id="{BB376665-08F0-533B-0C7C-EC26B08C9647}"/>
              </a:ext>
            </a:extLst>
          </p:cNvPr>
          <p:cNvSpPr/>
          <p:nvPr/>
        </p:nvSpPr>
        <p:spPr bwMode="auto">
          <a:xfrm rot="19723001">
            <a:off x="10553480" y="5735048"/>
            <a:ext cx="785318" cy="956723"/>
          </a:xfrm>
          <a:prstGeom prst="ellipse">
            <a:avLst/>
          </a:prstGeom>
          <a:noFill/>
          <a:ln w="9525" cap="flat" cmpd="sng" algn="ctr">
            <a:solidFill>
              <a:schemeClr val="accent5">
                <a:lumMod val="75000"/>
              </a:schemeClr>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endParaRPr kumimoji="0" lang="en-US" sz="2400" b="1" i="0" u="none" strike="noStrike" cap="none" normalizeH="0" baseline="0">
              <a:ln>
                <a:noFill/>
              </a:ln>
              <a:solidFill>
                <a:srgbClr val="0066FF"/>
              </a:solidFill>
              <a:effectLst/>
              <a:latin typeface="Arial" charset="0"/>
            </a:endParaRPr>
          </a:p>
        </p:txBody>
      </p:sp>
      <p:graphicFrame>
        <p:nvGraphicFramePr>
          <p:cNvPr id="12" name="Object 809">
            <a:extLst>
              <a:ext uri="{FF2B5EF4-FFF2-40B4-BE49-F238E27FC236}">
                <a16:creationId xmlns:a16="http://schemas.microsoft.com/office/drawing/2014/main" id="{101524C8-A3FB-B8FE-11D2-4C537BD17CCC}"/>
              </a:ext>
            </a:extLst>
          </p:cNvPr>
          <p:cNvGraphicFramePr>
            <a:graphicFrameLocks noChangeAspect="1"/>
          </p:cNvGraphicFramePr>
          <p:nvPr>
            <p:extLst>
              <p:ext uri="{D42A27DB-BD31-4B8C-83A1-F6EECF244321}">
                <p14:modId xmlns:p14="http://schemas.microsoft.com/office/powerpoint/2010/main" val="1114081063"/>
              </p:ext>
            </p:extLst>
          </p:nvPr>
        </p:nvGraphicFramePr>
        <p:xfrm>
          <a:off x="11070169" y="5638800"/>
          <a:ext cx="727382" cy="371008"/>
        </p:xfrm>
        <a:graphic>
          <a:graphicData uri="http://schemas.openxmlformats.org/presentationml/2006/ole">
            <mc:AlternateContent xmlns:mc="http://schemas.openxmlformats.org/markup-compatibility/2006">
              <mc:Choice xmlns:v="urn:schemas-microsoft-com:vml" Requires="v">
                <p:oleObj name="Clip" r:id="rId2" imgW="5313933" imgH="3084880" progId="MS_ClipArt_Gallery.2">
                  <p:embed/>
                </p:oleObj>
              </mc:Choice>
              <mc:Fallback>
                <p:oleObj name="Clip" r:id="rId2" imgW="5313933" imgH="3084880" progId="MS_ClipArt_Gallery.2">
                  <p:embed/>
                  <p:pic>
                    <p:nvPicPr>
                      <p:cNvPr id="6" name="Object 809">
                        <a:extLst>
                          <a:ext uri="{FF2B5EF4-FFF2-40B4-BE49-F238E27FC236}">
                            <a16:creationId xmlns:a16="http://schemas.microsoft.com/office/drawing/2014/main" id="{B14B40AC-86B4-D44C-5368-3BE1BC58C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0169" y="5638800"/>
                        <a:ext cx="727382" cy="3710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3" name="Object 809">
            <a:extLst>
              <a:ext uri="{FF2B5EF4-FFF2-40B4-BE49-F238E27FC236}">
                <a16:creationId xmlns:a16="http://schemas.microsoft.com/office/drawing/2014/main" id="{2364604F-C63D-53D9-2488-4BC7E6C4AFBA}"/>
              </a:ext>
            </a:extLst>
          </p:cNvPr>
          <p:cNvGraphicFramePr>
            <a:graphicFrameLocks noChangeAspect="1"/>
          </p:cNvGraphicFramePr>
          <p:nvPr>
            <p:extLst>
              <p:ext uri="{D42A27DB-BD31-4B8C-83A1-F6EECF244321}">
                <p14:modId xmlns:p14="http://schemas.microsoft.com/office/powerpoint/2010/main" val="1203722261"/>
              </p:ext>
            </p:extLst>
          </p:nvPr>
        </p:nvGraphicFramePr>
        <p:xfrm>
          <a:off x="10583833" y="6006353"/>
          <a:ext cx="727382" cy="371008"/>
        </p:xfrm>
        <a:graphic>
          <a:graphicData uri="http://schemas.openxmlformats.org/presentationml/2006/ole">
            <mc:AlternateContent xmlns:mc="http://schemas.openxmlformats.org/markup-compatibility/2006">
              <mc:Choice xmlns:v="urn:schemas-microsoft-com:vml" Requires="v">
                <p:oleObj name="Clip" r:id="rId2" imgW="5313933" imgH="3084880" progId="MS_ClipArt_Gallery.2">
                  <p:embed/>
                </p:oleObj>
              </mc:Choice>
              <mc:Fallback>
                <p:oleObj name="Clip" r:id="rId2" imgW="5313933" imgH="3084880" progId="MS_ClipArt_Gallery.2">
                  <p:embed/>
                  <p:pic>
                    <p:nvPicPr>
                      <p:cNvPr id="12" name="Object 809">
                        <a:extLst>
                          <a:ext uri="{FF2B5EF4-FFF2-40B4-BE49-F238E27FC236}">
                            <a16:creationId xmlns:a16="http://schemas.microsoft.com/office/drawing/2014/main" id="{101524C8-A3FB-B8FE-11D2-4C537BD17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3833" y="6006353"/>
                        <a:ext cx="727382" cy="3710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 name="Object 809">
            <a:extLst>
              <a:ext uri="{FF2B5EF4-FFF2-40B4-BE49-F238E27FC236}">
                <a16:creationId xmlns:a16="http://schemas.microsoft.com/office/drawing/2014/main" id="{93F4984E-461C-34FE-CE18-016243D29D09}"/>
              </a:ext>
            </a:extLst>
          </p:cNvPr>
          <p:cNvGraphicFramePr>
            <a:graphicFrameLocks noChangeAspect="1"/>
          </p:cNvGraphicFramePr>
          <p:nvPr>
            <p:extLst>
              <p:ext uri="{D42A27DB-BD31-4B8C-83A1-F6EECF244321}">
                <p14:modId xmlns:p14="http://schemas.microsoft.com/office/powerpoint/2010/main" val="1359266892"/>
              </p:ext>
            </p:extLst>
          </p:nvPr>
        </p:nvGraphicFramePr>
        <p:xfrm>
          <a:off x="10581592" y="5654488"/>
          <a:ext cx="727382" cy="371008"/>
        </p:xfrm>
        <a:graphic>
          <a:graphicData uri="http://schemas.openxmlformats.org/presentationml/2006/ole">
            <mc:AlternateContent xmlns:mc="http://schemas.openxmlformats.org/markup-compatibility/2006">
              <mc:Choice xmlns:v="urn:schemas-microsoft-com:vml" Requires="v">
                <p:oleObj name="Clip" r:id="rId2" imgW="5313933" imgH="3084880" progId="MS_ClipArt_Gallery.2">
                  <p:embed/>
                </p:oleObj>
              </mc:Choice>
              <mc:Fallback>
                <p:oleObj name="Clip" r:id="rId2" imgW="5313933" imgH="3084880" progId="MS_ClipArt_Gallery.2">
                  <p:embed/>
                  <p:pic>
                    <p:nvPicPr>
                      <p:cNvPr id="13" name="Object 809">
                        <a:extLst>
                          <a:ext uri="{FF2B5EF4-FFF2-40B4-BE49-F238E27FC236}">
                            <a16:creationId xmlns:a16="http://schemas.microsoft.com/office/drawing/2014/main" id="{2364604F-C63D-53D9-2488-4BC7E6C4A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1592" y="5654488"/>
                        <a:ext cx="727382" cy="3710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5" name="Object 809">
            <a:extLst>
              <a:ext uri="{FF2B5EF4-FFF2-40B4-BE49-F238E27FC236}">
                <a16:creationId xmlns:a16="http://schemas.microsoft.com/office/drawing/2014/main" id="{25815721-F486-EFCE-C0AC-4BEF859FE69B}"/>
              </a:ext>
            </a:extLst>
          </p:cNvPr>
          <p:cNvGraphicFramePr>
            <a:graphicFrameLocks noChangeAspect="1"/>
          </p:cNvGraphicFramePr>
          <p:nvPr>
            <p:extLst>
              <p:ext uri="{D42A27DB-BD31-4B8C-83A1-F6EECF244321}">
                <p14:modId xmlns:p14="http://schemas.microsoft.com/office/powerpoint/2010/main" val="1808637118"/>
              </p:ext>
            </p:extLst>
          </p:nvPr>
        </p:nvGraphicFramePr>
        <p:xfrm>
          <a:off x="10787781" y="5410200"/>
          <a:ext cx="727382" cy="371008"/>
        </p:xfrm>
        <a:graphic>
          <a:graphicData uri="http://schemas.openxmlformats.org/presentationml/2006/ole">
            <mc:AlternateContent xmlns:mc="http://schemas.openxmlformats.org/markup-compatibility/2006">
              <mc:Choice xmlns:v="urn:schemas-microsoft-com:vml" Requires="v">
                <p:oleObj name="Clip" r:id="rId2" imgW="5313933" imgH="3084880" progId="MS_ClipArt_Gallery.2">
                  <p:embed/>
                </p:oleObj>
              </mc:Choice>
              <mc:Fallback>
                <p:oleObj name="Clip" r:id="rId2" imgW="5313933" imgH="3084880" progId="MS_ClipArt_Gallery.2">
                  <p:embed/>
                  <p:pic>
                    <p:nvPicPr>
                      <p:cNvPr id="14" name="Object 809">
                        <a:extLst>
                          <a:ext uri="{FF2B5EF4-FFF2-40B4-BE49-F238E27FC236}">
                            <a16:creationId xmlns:a16="http://schemas.microsoft.com/office/drawing/2014/main" id="{93F4984E-461C-34FE-CE18-016243D29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7781" y="5410200"/>
                        <a:ext cx="727382" cy="3710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76343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3"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3"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Grp="1" noChangeArrowheads="1"/>
          </p:cNvSpPr>
          <p:nvPr>
            <p:ph type="title"/>
          </p:nvPr>
        </p:nvSpPr>
        <p:spPr/>
        <p:txBody>
          <a:bodyPr/>
          <a:lstStyle/>
          <a:p>
            <a:r>
              <a:rPr lang="en-US"/>
              <a:t>TENA Mission</a:t>
            </a:r>
          </a:p>
        </p:txBody>
      </p:sp>
      <p:sp>
        <p:nvSpPr>
          <p:cNvPr id="1086467" name="Rectangle 3"/>
          <p:cNvSpPr>
            <a:spLocks noGrp="1" noChangeArrowheads="1"/>
          </p:cNvSpPr>
          <p:nvPr>
            <p:ph idx="1"/>
          </p:nvPr>
        </p:nvSpPr>
        <p:spPr>
          <a:xfrm>
            <a:off x="728870" y="3052764"/>
            <a:ext cx="11642033" cy="1697037"/>
          </a:xfrm>
          <a:noFill/>
          <a:ln/>
        </p:spPr>
        <p:txBody>
          <a:bodyPr vert="horz" wrap="square" lIns="97229" tIns="48615" rIns="97229" bIns="48615" numCol="1" anchor="t" anchorCtr="0" compatLnSpc="1">
            <a:prstTxWarp prst="textNoShape">
              <a:avLst/>
            </a:prstTxWarp>
          </a:bodyPr>
          <a:lstStyle/>
          <a:p>
            <a:pPr>
              <a:lnSpc>
                <a:spcPct val="90000"/>
              </a:lnSpc>
              <a:spcBef>
                <a:spcPct val="70000"/>
              </a:spcBef>
            </a:pPr>
            <a:r>
              <a:rPr lang="en-US" sz="2000" dirty="0"/>
              <a:t>Enable </a:t>
            </a:r>
            <a:r>
              <a:rPr lang="en-US" sz="2000" dirty="0">
                <a:solidFill>
                  <a:srgbClr val="FA0000"/>
                </a:solidFill>
              </a:rPr>
              <a:t>Interoperability</a:t>
            </a:r>
            <a:r>
              <a:rPr lang="en-US" sz="2000" dirty="0"/>
              <a:t> among range systems, facilities, simulations, C4ISR systems in a quick, cost-efficient manner, and</a:t>
            </a:r>
          </a:p>
          <a:p>
            <a:pPr>
              <a:lnSpc>
                <a:spcPct val="90000"/>
              </a:lnSpc>
              <a:spcBef>
                <a:spcPct val="70000"/>
              </a:spcBef>
            </a:pPr>
            <a:r>
              <a:rPr lang="en-US" sz="2000" dirty="0"/>
              <a:t>Foster </a:t>
            </a:r>
            <a:r>
              <a:rPr lang="en-US" sz="2000" dirty="0">
                <a:solidFill>
                  <a:srgbClr val="FA0000"/>
                </a:solidFill>
              </a:rPr>
              <a:t>Reuse</a:t>
            </a:r>
            <a:r>
              <a:rPr lang="en-US" sz="2000" dirty="0"/>
              <a:t> for range assets and for future developments</a:t>
            </a:r>
          </a:p>
        </p:txBody>
      </p:sp>
      <p:sp>
        <p:nvSpPr>
          <p:cNvPr id="1086468" name="Rectangle 4"/>
          <p:cNvSpPr>
            <a:spLocks noChangeArrowheads="1"/>
          </p:cNvSpPr>
          <p:nvPr/>
        </p:nvSpPr>
        <p:spPr bwMode="auto">
          <a:xfrm>
            <a:off x="284922" y="1527175"/>
            <a:ext cx="12483645" cy="1181862"/>
          </a:xfrm>
          <a:prstGeom prst="rect">
            <a:avLst/>
          </a:prstGeom>
          <a:noFill/>
          <a:ln>
            <a:noFill/>
          </a:ln>
          <a:effectLst/>
          <a:extLst>
            <a:ext uri="{909E8E84-426E-40dd-AFC4-6F175D3DCCD1}">
              <a14:hiddenFill xmlns:a14="http://schemas.microsoft.com/office/drawing/2010/main" xmlns="">
                <a:solidFill>
                  <a:srgbClr val="CC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algn="l" defTabSz="966788">
              <a:lnSpc>
                <a:spcPct val="80000"/>
              </a:lnSpc>
              <a:spcBef>
                <a:spcPct val="0"/>
              </a:spcBef>
            </a:pPr>
            <a:r>
              <a:rPr lang="en-US" dirty="0">
                <a:solidFill>
                  <a:schemeClr val="tx1"/>
                </a:solidFill>
              </a:rPr>
              <a:t>In the past, range systems tend to be non-interoperable, </a:t>
            </a:r>
            <a:r>
              <a:rPr lang="ja-JP" altLang="en-US" dirty="0">
                <a:solidFill>
                  <a:schemeClr val="tx1"/>
                </a:solidFill>
                <a:latin typeface="Arial"/>
              </a:rPr>
              <a:t>“</a:t>
            </a:r>
            <a:r>
              <a:rPr lang="en-US" dirty="0">
                <a:solidFill>
                  <a:schemeClr val="tx1"/>
                </a:solidFill>
              </a:rPr>
              <a:t>stove-pipe</a:t>
            </a:r>
            <a:r>
              <a:rPr lang="ja-JP" altLang="en-US" dirty="0">
                <a:solidFill>
                  <a:schemeClr val="tx1"/>
                </a:solidFill>
                <a:latin typeface="Arial"/>
              </a:rPr>
              <a:t>”</a:t>
            </a:r>
            <a:r>
              <a:rPr lang="en-US" dirty="0">
                <a:solidFill>
                  <a:schemeClr val="tx1"/>
                </a:solidFill>
              </a:rPr>
              <a:t> systems</a:t>
            </a:r>
          </a:p>
          <a:p>
            <a:pPr algn="l" defTabSz="966788">
              <a:lnSpc>
                <a:spcPct val="80000"/>
              </a:lnSpc>
              <a:spcBef>
                <a:spcPct val="0"/>
              </a:spcBef>
            </a:pPr>
            <a:endParaRPr lang="en-US" dirty="0">
              <a:solidFill>
                <a:schemeClr val="tx1"/>
              </a:solidFill>
            </a:endParaRPr>
          </a:p>
          <a:p>
            <a:pPr algn="l" defTabSz="966788">
              <a:lnSpc>
                <a:spcPct val="80000"/>
              </a:lnSpc>
              <a:spcBef>
                <a:spcPct val="0"/>
              </a:spcBef>
            </a:pPr>
            <a:r>
              <a:rPr lang="en-US" dirty="0">
                <a:solidFill>
                  <a:srgbClr val="000000"/>
                </a:solidFill>
              </a:rPr>
              <a:t>The purpose of TENA is to provide the architecture and the software implementation necessary to</a:t>
            </a:r>
          </a:p>
        </p:txBody>
      </p:sp>
      <p:sp>
        <p:nvSpPr>
          <p:cNvPr id="1086469" name="Rectangle 5"/>
          <p:cNvSpPr>
            <a:spLocks noChangeArrowheads="1"/>
          </p:cNvSpPr>
          <p:nvPr/>
        </p:nvSpPr>
        <p:spPr bwMode="auto">
          <a:xfrm>
            <a:off x="1979614" y="6496051"/>
            <a:ext cx="9121775" cy="7063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defTabSz="966788">
              <a:lnSpc>
                <a:spcPct val="85000"/>
              </a:lnSpc>
              <a:spcBef>
                <a:spcPct val="0"/>
              </a:spcBef>
            </a:pPr>
            <a:r>
              <a:rPr lang="en-US" sz="2700" i="1">
                <a:solidFill>
                  <a:srgbClr val="0000CC"/>
                </a:solidFill>
              </a:rPr>
              <a:t>Lay the Foundation for Future Test and Training Range Instrumentation</a:t>
            </a:r>
          </a:p>
        </p:txBody>
      </p:sp>
      <p:sp>
        <p:nvSpPr>
          <p:cNvPr id="1086470" name="AutoShape 6"/>
          <p:cNvSpPr>
            <a:spLocks noChangeArrowheads="1"/>
          </p:cNvSpPr>
          <p:nvPr/>
        </p:nvSpPr>
        <p:spPr bwMode="auto">
          <a:xfrm>
            <a:off x="1630016" y="4440238"/>
            <a:ext cx="9813235" cy="1682750"/>
          </a:xfrm>
          <a:prstGeom prst="roundRect">
            <a:avLst>
              <a:gd name="adj" fmla="val 12495"/>
            </a:avLst>
          </a:prstGeom>
          <a:solidFill>
            <a:schemeClr val="tx2"/>
          </a:solidFill>
          <a:ln w="12700">
            <a:solidFill>
              <a:schemeClr val="tx1"/>
            </a:solidFill>
            <a:round/>
            <a:headEnd/>
            <a:tailEnd/>
          </a:ln>
          <a:effectLst>
            <a:outerShdw blurRad="63500" dist="53882" dir="2700000" algn="ctr" rotWithShape="0">
              <a:schemeClr val="bg2">
                <a:alpha val="74998"/>
              </a:schemeClr>
            </a:outerShdw>
          </a:effectLst>
        </p:spPr>
        <p:txBody>
          <a:bodyPr lIns="97229" tIns="48615" rIns="97229" bIns="48615" anchor="ctr" anchorCtr="1"/>
          <a:lstStyle/>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Support the warfighter</a:t>
            </a:r>
          </a:p>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Enable simulation-based acquisition</a:t>
            </a:r>
          </a:p>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Foster test and training integration</a:t>
            </a:r>
          </a:p>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In the long term: SAVE MONEY!</a:t>
            </a:r>
          </a:p>
        </p:txBody>
      </p:sp>
    </p:spTree>
    <p:extLst>
      <p:ext uri="{BB962C8B-B14F-4D97-AF65-F5344CB8AC3E}">
        <p14:creationId xmlns:p14="http://schemas.microsoft.com/office/powerpoint/2010/main" val="171863170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94178-3541-FFE8-CF70-A7C9147467D3}"/>
              </a:ext>
            </a:extLst>
          </p:cNvPr>
          <p:cNvSpPr>
            <a:spLocks noGrp="1"/>
          </p:cNvSpPr>
          <p:nvPr>
            <p:ph type="title"/>
          </p:nvPr>
        </p:nvSpPr>
        <p:spPr/>
        <p:txBody>
          <a:bodyPr/>
          <a:lstStyle/>
          <a:p>
            <a:r>
              <a:rPr lang="en-US" dirty="0"/>
              <a:t>How do multiple tracks become a single entity?</a:t>
            </a:r>
          </a:p>
        </p:txBody>
      </p:sp>
      <p:sp>
        <p:nvSpPr>
          <p:cNvPr id="3" name="Content Placeholder 2">
            <a:extLst>
              <a:ext uri="{FF2B5EF4-FFF2-40B4-BE49-F238E27FC236}">
                <a16:creationId xmlns:a16="http://schemas.microsoft.com/office/drawing/2014/main" id="{15BC5094-EBE1-E468-A92A-B5A1A5D31A63}"/>
              </a:ext>
            </a:extLst>
          </p:cNvPr>
          <p:cNvSpPr>
            <a:spLocks noGrp="1"/>
          </p:cNvSpPr>
          <p:nvPr>
            <p:ph idx="1"/>
          </p:nvPr>
        </p:nvSpPr>
        <p:spPr>
          <a:xfrm>
            <a:off x="230079" y="1477966"/>
            <a:ext cx="12546793" cy="4533268"/>
          </a:xfrm>
        </p:spPr>
        <p:txBody>
          <a:bodyPr/>
          <a:lstStyle/>
          <a:p>
            <a:r>
              <a:rPr lang="en-US" dirty="0"/>
              <a:t>There are no easy answers to this question</a:t>
            </a:r>
          </a:p>
          <a:p>
            <a:pPr lvl="1"/>
            <a:r>
              <a:rPr lang="en-US" dirty="0"/>
              <a:t>There is no “ground truth” on live ranges</a:t>
            </a:r>
          </a:p>
          <a:p>
            <a:r>
              <a:rPr lang="en-US" dirty="0"/>
              <a:t>It appears every range or program (or system!) decides</a:t>
            </a:r>
          </a:p>
          <a:p>
            <a:r>
              <a:rPr lang="en-US" dirty="0"/>
              <a:t>Some decide that one particular track is the “best source” and that track’s information populations the entity SDO or Entity State PDU.</a:t>
            </a:r>
          </a:p>
          <a:p>
            <a:r>
              <a:rPr lang="en-US" dirty="0"/>
              <a:t>Others use a fusion algorithm to come up with a weighted average</a:t>
            </a:r>
          </a:p>
          <a:p>
            <a:r>
              <a:rPr lang="en-US" dirty="0"/>
              <a:t>Some systems have multiple GPS sensors on the platform: which one represents the entity?</a:t>
            </a:r>
          </a:p>
          <a:p>
            <a:pPr lvl="1"/>
            <a:r>
              <a:rPr lang="en-US" dirty="0"/>
              <a:t>And don’t forget, GPS uncertainties grow at very high speed </a:t>
            </a:r>
          </a:p>
        </p:txBody>
      </p:sp>
      <p:sp>
        <p:nvSpPr>
          <p:cNvPr id="4" name="Text Box 19">
            <a:extLst>
              <a:ext uri="{FF2B5EF4-FFF2-40B4-BE49-F238E27FC236}">
                <a16:creationId xmlns:a16="http://schemas.microsoft.com/office/drawing/2014/main" id="{B498BDCE-E98A-C415-CAC3-D814EBC2E70A}"/>
              </a:ext>
            </a:extLst>
          </p:cNvPr>
          <p:cNvSpPr>
            <a:spLocks noChangeArrowheads="1"/>
          </p:cNvSpPr>
          <p:nvPr/>
        </p:nvSpPr>
        <p:spPr bwMode="auto">
          <a:xfrm>
            <a:off x="432816" y="6266329"/>
            <a:ext cx="12094464" cy="971868"/>
          </a:xfrm>
          <a:prstGeom prst="roundRect">
            <a:avLst>
              <a:gd name="adj" fmla="val 16667"/>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spcAft>
                <a:spcPts val="0"/>
              </a:spcAft>
            </a:pPr>
            <a:r>
              <a:rPr lang="en-US" dirty="0">
                <a:solidFill>
                  <a:schemeClr val="bg1"/>
                </a:solidFill>
                <a:cs typeface="Times New Roman" pitchFamily="18" charset="0"/>
              </a:rPr>
              <a:t>The bottom line is that </a:t>
            </a:r>
            <a:r>
              <a:rPr lang="en-US" i="1" dirty="0">
                <a:solidFill>
                  <a:schemeClr val="bg1"/>
                </a:solidFill>
                <a:cs typeface="Times New Roman" pitchFamily="18" charset="0"/>
              </a:rPr>
              <a:t>someone</a:t>
            </a:r>
            <a:r>
              <a:rPr lang="en-US" dirty="0">
                <a:solidFill>
                  <a:schemeClr val="bg1"/>
                </a:solidFill>
                <a:cs typeface="Times New Roman" pitchFamily="18" charset="0"/>
              </a:rPr>
              <a:t> has to decide how to convert live tracks into simulated live entities, and it has to be done system by system.</a:t>
            </a:r>
          </a:p>
        </p:txBody>
      </p:sp>
    </p:spTree>
    <p:extLst>
      <p:ext uri="{BB962C8B-B14F-4D97-AF65-F5344CB8AC3E}">
        <p14:creationId xmlns:p14="http://schemas.microsoft.com/office/powerpoint/2010/main" val="170254421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81" name="Rectangle 9"/>
          <p:cNvSpPr>
            <a:spLocks noGrp="1" noChangeArrowheads="1"/>
          </p:cNvSpPr>
          <p:nvPr>
            <p:ph type="title"/>
          </p:nvPr>
        </p:nvSpPr>
        <p:spPr/>
        <p:txBody>
          <a:bodyPr/>
          <a:lstStyle/>
          <a:p>
            <a:r>
              <a:rPr lang="en-US" dirty="0"/>
              <a:t>TENA Standard Object Models:</a:t>
            </a:r>
            <a:br>
              <a:rPr lang="en-US" dirty="0"/>
            </a:br>
            <a:r>
              <a:rPr lang="en-US" sz="2000" dirty="0"/>
              <a:t>A Common Set of Data Definitions for the Entire Range Community</a:t>
            </a:r>
          </a:p>
        </p:txBody>
      </p:sp>
      <p:sp>
        <p:nvSpPr>
          <p:cNvPr id="1436682" name="Rectangle 10"/>
          <p:cNvSpPr>
            <a:spLocks noGrp="1" noChangeArrowheads="1"/>
          </p:cNvSpPr>
          <p:nvPr>
            <p:ph sz="half" idx="1"/>
          </p:nvPr>
        </p:nvSpPr>
        <p:spPr>
          <a:xfrm>
            <a:off x="244252" y="1477965"/>
            <a:ext cx="3188061" cy="5756275"/>
          </a:xfrm>
        </p:spPr>
        <p:txBody>
          <a:bodyPr>
            <a:noAutofit/>
          </a:bodyPr>
          <a:lstStyle/>
          <a:p>
            <a:pPr>
              <a:spcBef>
                <a:spcPts val="200"/>
              </a:spcBef>
            </a:pPr>
            <a:r>
              <a:rPr lang="en-US" sz="1600" dirty="0"/>
              <a:t>Classic</a:t>
            </a:r>
          </a:p>
          <a:p>
            <a:pPr lvl="1">
              <a:spcBef>
                <a:spcPts val="200"/>
              </a:spcBef>
            </a:pPr>
            <a:r>
              <a:rPr lang="en-US" sz="1400" dirty="0"/>
              <a:t>TENA-Platform-v4</a:t>
            </a:r>
          </a:p>
          <a:p>
            <a:pPr lvl="1">
              <a:spcBef>
                <a:spcPts val="200"/>
              </a:spcBef>
            </a:pPr>
            <a:r>
              <a:rPr lang="en-US" sz="1400" dirty="0"/>
              <a:t>TENA-PlatformDetails-v4</a:t>
            </a:r>
          </a:p>
          <a:p>
            <a:pPr lvl="1">
              <a:spcBef>
                <a:spcPts val="200"/>
              </a:spcBef>
            </a:pPr>
            <a:r>
              <a:rPr lang="en-US" sz="1400" dirty="0"/>
              <a:t>TENA-PlatformType-v2</a:t>
            </a:r>
          </a:p>
          <a:p>
            <a:pPr lvl="1">
              <a:spcBef>
                <a:spcPts val="200"/>
              </a:spcBef>
            </a:pPr>
            <a:r>
              <a:rPr lang="en-US" sz="1400" dirty="0"/>
              <a:t>TENA-UniqueID-v3</a:t>
            </a:r>
          </a:p>
          <a:p>
            <a:pPr lvl="1">
              <a:spcBef>
                <a:spcPts val="200"/>
              </a:spcBef>
            </a:pPr>
            <a:r>
              <a:rPr lang="en-US" sz="1400" dirty="0"/>
              <a:t>TENA-TSPI-v5</a:t>
            </a:r>
          </a:p>
          <a:p>
            <a:pPr lvl="1">
              <a:spcBef>
                <a:spcPts val="200"/>
              </a:spcBef>
            </a:pPr>
            <a:r>
              <a:rPr lang="en-US" sz="1400" dirty="0"/>
              <a:t>TENA-Time-v2</a:t>
            </a:r>
          </a:p>
          <a:p>
            <a:pPr lvl="1">
              <a:spcBef>
                <a:spcPts val="200"/>
              </a:spcBef>
            </a:pPr>
            <a:r>
              <a:rPr lang="en-US" sz="1400" dirty="0"/>
              <a:t>TENA-Engagement-v4</a:t>
            </a:r>
          </a:p>
          <a:p>
            <a:pPr lvl="1">
              <a:spcBef>
                <a:spcPts val="200"/>
              </a:spcBef>
            </a:pPr>
            <a:r>
              <a:rPr lang="en-US" sz="1400" dirty="0"/>
              <a:t>TENA-Embedded-v3</a:t>
            </a:r>
          </a:p>
          <a:p>
            <a:pPr lvl="1">
              <a:spcBef>
                <a:spcPts val="200"/>
              </a:spcBef>
            </a:pPr>
            <a:r>
              <a:rPr lang="en-US" sz="1400" dirty="0"/>
              <a:t>TENA-Munition-v3</a:t>
            </a:r>
          </a:p>
          <a:p>
            <a:pPr lvl="1">
              <a:spcBef>
                <a:spcPts val="200"/>
              </a:spcBef>
            </a:pPr>
            <a:r>
              <a:rPr lang="en-US" sz="1400" dirty="0"/>
              <a:t>TENA-AMO-v2</a:t>
            </a:r>
          </a:p>
          <a:p>
            <a:pPr lvl="1">
              <a:spcBef>
                <a:spcPts val="200"/>
              </a:spcBef>
            </a:pPr>
            <a:r>
              <a:rPr lang="en-US" sz="1400" dirty="0"/>
              <a:t>TENA-Exercise-v1</a:t>
            </a:r>
          </a:p>
          <a:p>
            <a:pPr lvl="1">
              <a:spcBef>
                <a:spcPts val="200"/>
              </a:spcBef>
            </a:pPr>
            <a:r>
              <a:rPr lang="en-US" sz="1400" dirty="0"/>
              <a:t>TENA-SRFserver-v2</a:t>
            </a:r>
          </a:p>
          <a:p>
            <a:pPr lvl="1">
              <a:spcBef>
                <a:spcPts val="200"/>
              </a:spcBef>
            </a:pPr>
            <a:r>
              <a:rPr lang="en-US" sz="1400" dirty="0"/>
              <a:t>TENA-GPS-v3</a:t>
            </a:r>
          </a:p>
          <a:p>
            <a:pPr lvl="1">
              <a:spcBef>
                <a:spcPts val="200"/>
              </a:spcBef>
            </a:pPr>
            <a:r>
              <a:rPr lang="en-US" sz="1400" dirty="0"/>
              <a:t>TENA-Radar-v3</a:t>
            </a:r>
          </a:p>
          <a:p>
            <a:pPr lvl="1">
              <a:spcBef>
                <a:spcPts val="200"/>
              </a:spcBef>
            </a:pPr>
            <a:r>
              <a:rPr lang="en-US" sz="1400" dirty="0"/>
              <a:t>TENA-Pointing-v1</a:t>
            </a:r>
          </a:p>
          <a:p>
            <a:pPr lvl="1">
              <a:spcBef>
                <a:spcPts val="200"/>
              </a:spcBef>
            </a:pPr>
            <a:r>
              <a:rPr lang="en-US" sz="1400" dirty="0"/>
              <a:t>TENA-SyncController-v1</a:t>
            </a:r>
          </a:p>
          <a:p>
            <a:pPr>
              <a:spcBef>
                <a:spcPts val="200"/>
              </a:spcBef>
            </a:pPr>
            <a:r>
              <a:rPr lang="en-US" sz="1600" dirty="0"/>
              <a:t>Training</a:t>
            </a:r>
          </a:p>
          <a:p>
            <a:pPr lvl="1">
              <a:spcBef>
                <a:spcPts val="200"/>
              </a:spcBef>
            </a:pPr>
            <a:r>
              <a:rPr lang="en-US" sz="1400" dirty="0"/>
              <a:t>JNTC-AirRange-v2</a:t>
            </a:r>
          </a:p>
          <a:p>
            <a:pPr lvl="1">
              <a:spcBef>
                <a:spcPts val="200"/>
              </a:spcBef>
            </a:pPr>
            <a:r>
              <a:rPr lang="en-US" sz="1400" dirty="0"/>
              <a:t>JNTC-CounterMeasure-v2</a:t>
            </a:r>
          </a:p>
          <a:p>
            <a:pPr lvl="1">
              <a:spcBef>
                <a:spcPts val="200"/>
              </a:spcBef>
            </a:pPr>
            <a:r>
              <a:rPr lang="en-US" sz="1400" dirty="0"/>
              <a:t>JNTC-IndirectFire-v2</a:t>
            </a:r>
          </a:p>
          <a:p>
            <a:pPr lvl="1">
              <a:spcBef>
                <a:spcPts val="200"/>
              </a:spcBef>
            </a:pPr>
            <a:r>
              <a:rPr lang="en-US" sz="1400" dirty="0"/>
              <a:t>JNTC-Instrumentation-v2</a:t>
            </a:r>
          </a:p>
          <a:p>
            <a:pPr lvl="1">
              <a:spcBef>
                <a:spcPts val="200"/>
              </a:spcBef>
            </a:pPr>
            <a:r>
              <a:rPr lang="en-US" sz="1400" dirty="0"/>
              <a:t>JNTC-NBC-v2</a:t>
            </a:r>
          </a:p>
          <a:p>
            <a:pPr lvl="1">
              <a:spcBef>
                <a:spcPts val="200"/>
              </a:spcBef>
            </a:pPr>
            <a:r>
              <a:rPr lang="en-US" sz="1400" dirty="0"/>
              <a:t>JNTC-ObstacleMinefield-v2</a:t>
            </a:r>
          </a:p>
          <a:p>
            <a:pPr lvl="1">
              <a:spcBef>
                <a:spcPts val="200"/>
              </a:spcBef>
            </a:pPr>
            <a:r>
              <a:rPr lang="en-US" sz="1400" dirty="0"/>
              <a:t>JNTC-Threat-v2</a:t>
            </a:r>
          </a:p>
          <a:p>
            <a:pPr>
              <a:spcBef>
                <a:spcPts val="200"/>
              </a:spcBef>
            </a:pPr>
            <a:endParaRPr lang="en-US" sz="2000" dirty="0"/>
          </a:p>
        </p:txBody>
      </p:sp>
      <p:sp>
        <p:nvSpPr>
          <p:cNvPr id="1436683" name="Rectangle 11"/>
          <p:cNvSpPr>
            <a:spLocks noGrp="1" noChangeArrowheads="1"/>
          </p:cNvSpPr>
          <p:nvPr>
            <p:ph sz="half" idx="10"/>
          </p:nvPr>
        </p:nvSpPr>
        <p:spPr>
          <a:xfrm>
            <a:off x="8421757" y="1477963"/>
            <a:ext cx="4518991" cy="5756275"/>
          </a:xfrm>
        </p:spPr>
        <p:txBody>
          <a:bodyPr>
            <a:normAutofit/>
          </a:bodyPr>
          <a:lstStyle/>
          <a:p>
            <a:r>
              <a:rPr lang="en-US" sz="1600" dirty="0"/>
              <a:t>Instrumentation (cont.)</a:t>
            </a:r>
          </a:p>
          <a:p>
            <a:pPr lvl="1"/>
            <a:r>
              <a:rPr lang="en-US" sz="1400" dirty="0"/>
              <a:t>TENA-Instrumentation-Track-State3D</a:t>
            </a:r>
          </a:p>
          <a:p>
            <a:pPr lvl="1"/>
            <a:r>
              <a:rPr lang="en-US" sz="1400" dirty="0"/>
              <a:t>TENA-Instrumentation-Weather-Station</a:t>
            </a:r>
          </a:p>
          <a:p>
            <a:pPr lvl="1"/>
            <a:r>
              <a:rPr lang="en-US" sz="1400" dirty="0"/>
              <a:t>TENA-</a:t>
            </a:r>
            <a:r>
              <a:rPr lang="en-US" sz="1400" dirty="0" err="1"/>
              <a:t>WeatherServices</a:t>
            </a:r>
            <a:r>
              <a:rPr lang="en-US" sz="1400" dirty="0"/>
              <a:t>-Parameters</a:t>
            </a:r>
          </a:p>
          <a:p>
            <a:pPr lvl="1"/>
            <a:r>
              <a:rPr lang="en-US" sz="1400" dirty="0"/>
              <a:t>TENA-</a:t>
            </a:r>
            <a:r>
              <a:rPr lang="en-US" sz="1400" dirty="0" err="1"/>
              <a:t>WeatherServices</a:t>
            </a:r>
            <a:r>
              <a:rPr lang="en-US" sz="1400" dirty="0"/>
              <a:t>-Server</a:t>
            </a:r>
          </a:p>
          <a:p>
            <a:r>
              <a:rPr lang="en-US" sz="1400" dirty="0"/>
              <a:t>LVC</a:t>
            </a:r>
          </a:p>
          <a:p>
            <a:pPr lvl="1"/>
            <a:r>
              <a:rPr lang="en-US" sz="1400" dirty="0"/>
              <a:t>TENA-LVC-Common</a:t>
            </a:r>
          </a:p>
          <a:p>
            <a:pPr lvl="1"/>
            <a:r>
              <a:rPr lang="en-US" sz="1400" dirty="0"/>
              <a:t>TENA-LVC-Engagement</a:t>
            </a:r>
          </a:p>
          <a:p>
            <a:pPr lvl="1"/>
            <a:r>
              <a:rPr lang="en-US" sz="1400" dirty="0"/>
              <a:t>TENA-LVC-Entity</a:t>
            </a:r>
          </a:p>
          <a:p>
            <a:pPr lvl="1"/>
            <a:r>
              <a:rPr lang="en-US" sz="1400" dirty="0"/>
              <a:t>TENA-LVC-</a:t>
            </a:r>
            <a:r>
              <a:rPr lang="en-US" sz="1400" dirty="0" err="1"/>
              <a:t>EntityAppearanceCapabilities</a:t>
            </a:r>
            <a:endParaRPr lang="en-US" sz="1400" dirty="0"/>
          </a:p>
          <a:p>
            <a:pPr lvl="1"/>
            <a:r>
              <a:rPr lang="en-US" sz="1400" dirty="0"/>
              <a:t>TENA-LVC-</a:t>
            </a:r>
            <a:r>
              <a:rPr lang="en-US" sz="1400" dirty="0" err="1"/>
              <a:t>EntityType</a:t>
            </a:r>
            <a:endParaRPr lang="en-US" sz="1400" dirty="0"/>
          </a:p>
          <a:p>
            <a:pPr lvl="1"/>
            <a:r>
              <a:rPr lang="en-US" sz="1400" dirty="0"/>
              <a:t>TENA-LVC-IDs</a:t>
            </a:r>
          </a:p>
          <a:p>
            <a:pPr lvl="1"/>
            <a:r>
              <a:rPr lang="en-US" sz="1400" dirty="0"/>
              <a:t>TENA-LVC-</a:t>
            </a:r>
            <a:r>
              <a:rPr lang="en-US" sz="1400" dirty="0" err="1"/>
              <a:t>RadarSystem</a:t>
            </a:r>
            <a:endParaRPr lang="en-US" sz="1400" dirty="0"/>
          </a:p>
          <a:p>
            <a:pPr lvl="1"/>
            <a:r>
              <a:rPr lang="en-US" sz="1400" dirty="0"/>
              <a:t>TENA-LVC-Track</a:t>
            </a:r>
          </a:p>
          <a:p>
            <a:pPr lvl="1"/>
            <a:r>
              <a:rPr lang="en-US" sz="1400" dirty="0"/>
              <a:t>TENA-Time-v2</a:t>
            </a:r>
          </a:p>
          <a:p>
            <a:pPr lvl="1"/>
            <a:r>
              <a:rPr lang="en-US" sz="1400" dirty="0"/>
              <a:t>TENA-TSPI-v5</a:t>
            </a:r>
          </a:p>
          <a:p>
            <a:pPr lvl="1"/>
            <a:endParaRPr lang="en-US" sz="1400" dirty="0"/>
          </a:p>
        </p:txBody>
      </p:sp>
      <p:sp>
        <p:nvSpPr>
          <p:cNvPr id="2" name="Content Placeholder 1">
            <a:extLst>
              <a:ext uri="{FF2B5EF4-FFF2-40B4-BE49-F238E27FC236}">
                <a16:creationId xmlns:a16="http://schemas.microsoft.com/office/drawing/2014/main" id="{0E90836B-FC44-A64C-85C3-2C3DBCC5F1A4}"/>
              </a:ext>
            </a:extLst>
          </p:cNvPr>
          <p:cNvSpPr>
            <a:spLocks noGrp="1"/>
          </p:cNvSpPr>
          <p:nvPr>
            <p:ph sz="half" idx="11"/>
          </p:nvPr>
        </p:nvSpPr>
        <p:spPr>
          <a:xfrm>
            <a:off x="3415895" y="1458086"/>
            <a:ext cx="5451334" cy="5756275"/>
          </a:xfrm>
        </p:spPr>
        <p:txBody>
          <a:bodyPr>
            <a:normAutofit fontScale="92500"/>
          </a:bodyPr>
          <a:lstStyle/>
          <a:p>
            <a:r>
              <a:rPr lang="en-US" sz="1800" dirty="0"/>
              <a:t>Instrumentation</a:t>
            </a:r>
          </a:p>
          <a:p>
            <a:pPr lvl="1"/>
            <a:r>
              <a:rPr lang="en-US" sz="1500" dirty="0"/>
              <a:t>TENA-</a:t>
            </a:r>
            <a:r>
              <a:rPr lang="en-US" sz="1500" dirty="0" err="1"/>
              <a:t>AudioVideo</a:t>
            </a:r>
            <a:r>
              <a:rPr lang="en-US" sz="1500" dirty="0"/>
              <a:t>-</a:t>
            </a:r>
            <a:r>
              <a:rPr lang="en-US" sz="1500" dirty="0" err="1"/>
              <a:t>StreamDescriptor</a:t>
            </a:r>
            <a:endParaRPr lang="en-US" sz="1500" dirty="0"/>
          </a:p>
          <a:p>
            <a:pPr lvl="1"/>
            <a:r>
              <a:rPr lang="en-US" sz="1500" dirty="0"/>
              <a:t>TENA-Geospatial-</a:t>
            </a:r>
            <a:r>
              <a:rPr lang="en-US" sz="1500" dirty="0" err="1"/>
              <a:t>LineOfBearing</a:t>
            </a:r>
            <a:endParaRPr lang="en-US" sz="1500" dirty="0"/>
          </a:p>
          <a:p>
            <a:pPr lvl="1"/>
            <a:r>
              <a:rPr lang="en-US" sz="1500" dirty="0"/>
              <a:t>TENA-Geospatial-</a:t>
            </a:r>
            <a:r>
              <a:rPr lang="en-US" sz="1500" dirty="0" err="1"/>
              <a:t>PointOfInterest</a:t>
            </a:r>
            <a:endParaRPr lang="en-US" sz="1500" dirty="0"/>
          </a:p>
          <a:p>
            <a:pPr lvl="1"/>
            <a:r>
              <a:rPr lang="en-US" sz="1500" dirty="0"/>
              <a:t>TENA-Geospatial-</a:t>
            </a:r>
            <a:r>
              <a:rPr lang="en-US" sz="1500" dirty="0" err="1"/>
              <a:t>TSPIcovariance</a:t>
            </a:r>
            <a:endParaRPr lang="en-US" sz="1500" dirty="0"/>
          </a:p>
          <a:p>
            <a:pPr lvl="1"/>
            <a:r>
              <a:rPr lang="en-US" sz="1500" dirty="0"/>
              <a:t>TENA-Geospatial-Waypoint</a:t>
            </a:r>
          </a:p>
          <a:p>
            <a:pPr lvl="1"/>
            <a:r>
              <a:rPr lang="en-US" sz="1500" dirty="0"/>
              <a:t>TENA-Hardware-</a:t>
            </a:r>
            <a:r>
              <a:rPr lang="en-US" sz="1500" dirty="0" err="1"/>
              <a:t>PowerController</a:t>
            </a:r>
            <a:endParaRPr lang="en-US" sz="1500" dirty="0"/>
          </a:p>
          <a:p>
            <a:pPr lvl="1"/>
            <a:r>
              <a:rPr lang="en-US" sz="1500" dirty="0"/>
              <a:t>TENA-Hardware-System</a:t>
            </a:r>
          </a:p>
          <a:p>
            <a:pPr lvl="1"/>
            <a:r>
              <a:rPr lang="en-US" sz="1500" dirty="0"/>
              <a:t>TENA-Instrumentation-IFF</a:t>
            </a:r>
          </a:p>
          <a:p>
            <a:pPr lvl="1"/>
            <a:r>
              <a:rPr lang="en-US" sz="1500" dirty="0"/>
              <a:t>TENA-Instrumentation-</a:t>
            </a:r>
            <a:r>
              <a:rPr lang="en-US" sz="1500" dirty="0" err="1"/>
              <a:t>LiftoffIndicator</a:t>
            </a:r>
            <a:endParaRPr lang="en-US" sz="1500" dirty="0"/>
          </a:p>
          <a:p>
            <a:pPr lvl="1"/>
            <a:r>
              <a:rPr lang="en-US" sz="1500" dirty="0"/>
              <a:t>TENA-Instrumentation-Optics-System</a:t>
            </a:r>
          </a:p>
          <a:p>
            <a:pPr lvl="1"/>
            <a:r>
              <a:rPr lang="en-US" sz="1500" dirty="0"/>
              <a:t>TENA-Instrumentation-</a:t>
            </a:r>
            <a:r>
              <a:rPr lang="en-US" sz="1500" dirty="0" err="1"/>
              <a:t>PointableSystem</a:t>
            </a:r>
            <a:endParaRPr lang="en-US" sz="1500" dirty="0"/>
          </a:p>
          <a:p>
            <a:pPr lvl="1"/>
            <a:r>
              <a:rPr lang="en-US" sz="1500" dirty="0"/>
              <a:t>TENA-Instrumentation-Radar-</a:t>
            </a:r>
            <a:r>
              <a:rPr lang="en-US" sz="1500" dirty="0" err="1"/>
              <a:t>SurveillanceSystem</a:t>
            </a:r>
            <a:endParaRPr lang="en-US" sz="1500" dirty="0"/>
          </a:p>
          <a:p>
            <a:pPr lvl="1"/>
            <a:r>
              <a:rPr lang="en-US" sz="1500" dirty="0"/>
              <a:t>TENA-Instrumentation-Radar-</a:t>
            </a:r>
            <a:r>
              <a:rPr lang="en-US" sz="1500" dirty="0" err="1"/>
              <a:t>TrackingSystem</a:t>
            </a:r>
            <a:endParaRPr lang="en-US" sz="1500" dirty="0"/>
          </a:p>
          <a:p>
            <a:pPr lvl="1"/>
            <a:r>
              <a:rPr lang="en-US" sz="1500" dirty="0"/>
              <a:t>TENA-Instrumentation-</a:t>
            </a:r>
            <a:r>
              <a:rPr lang="en-US" sz="1500" dirty="0" err="1"/>
              <a:t>SpectrumAnalyzer</a:t>
            </a:r>
            <a:endParaRPr lang="en-US" sz="1500" dirty="0"/>
          </a:p>
          <a:p>
            <a:pPr lvl="1"/>
            <a:r>
              <a:rPr lang="en-US" sz="1500" dirty="0"/>
              <a:t>TENA-Instrumentation-Telemetry-</a:t>
            </a:r>
            <a:r>
              <a:rPr lang="en-US" sz="1500" dirty="0" err="1"/>
              <a:t>AntennaControlSystem</a:t>
            </a:r>
            <a:endParaRPr lang="en-US" sz="1500" dirty="0"/>
          </a:p>
          <a:p>
            <a:pPr lvl="1"/>
            <a:r>
              <a:rPr lang="en-US" sz="1500" dirty="0"/>
              <a:t>TENA-Instrumentation-Telemetry-</a:t>
            </a:r>
            <a:r>
              <a:rPr lang="en-US" sz="1500" dirty="0" err="1"/>
              <a:t>Decommutator</a:t>
            </a:r>
            <a:endParaRPr lang="en-US" sz="1500" dirty="0"/>
          </a:p>
          <a:p>
            <a:pPr lvl="1"/>
            <a:r>
              <a:rPr lang="en-US" sz="1500" dirty="0"/>
              <a:t>TENA-Instrumentation-Telemetry-Receiver</a:t>
            </a:r>
          </a:p>
          <a:p>
            <a:pPr lvl="1"/>
            <a:r>
              <a:rPr lang="en-US" sz="1500" dirty="0"/>
              <a:t>TENA-Instrumentation-Track-Azimuth</a:t>
            </a:r>
          </a:p>
          <a:p>
            <a:pPr lvl="1"/>
            <a:r>
              <a:rPr lang="en-US" sz="1500" dirty="0"/>
              <a:t>TENA-Instrumentation-Track-</a:t>
            </a:r>
            <a:r>
              <a:rPr lang="en-US" sz="1500" dirty="0" err="1"/>
              <a:t>AzimuthElevation</a:t>
            </a:r>
            <a:endParaRPr lang="en-US" sz="1500" dirty="0"/>
          </a:p>
          <a:p>
            <a:pPr lvl="1"/>
            <a:r>
              <a:rPr lang="en-US" sz="1500" dirty="0"/>
              <a:t>TENA-Instrumentation-Track-</a:t>
            </a:r>
            <a:r>
              <a:rPr lang="en-US" sz="1500" dirty="0" err="1"/>
              <a:t>RadialVelocity</a:t>
            </a:r>
            <a:endParaRPr lang="en-US" sz="1500" dirty="0"/>
          </a:p>
          <a:p>
            <a:pPr lvl="1"/>
            <a:r>
              <a:rPr lang="en-US" sz="1500" dirty="0"/>
              <a:t>TENA-Instrumentation-Track-Range</a:t>
            </a:r>
          </a:p>
          <a:p>
            <a:pPr lvl="1"/>
            <a:r>
              <a:rPr lang="en-US" sz="1500" dirty="0"/>
              <a:t>TENA-Instrumentation-Track-</a:t>
            </a:r>
            <a:r>
              <a:rPr lang="en-US" sz="1500" dirty="0" err="1"/>
              <a:t>RangeAzimuth</a:t>
            </a:r>
            <a:endParaRPr lang="en-US" sz="1500" dirty="0"/>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975F-C17E-412A-8311-0C16AE391EF9}"/>
              </a:ext>
            </a:extLst>
          </p:cNvPr>
          <p:cNvSpPr>
            <a:spLocks noGrp="1"/>
          </p:cNvSpPr>
          <p:nvPr>
            <p:ph type="title"/>
          </p:nvPr>
        </p:nvSpPr>
        <p:spPr>
          <a:xfrm>
            <a:off x="230174" y="185740"/>
            <a:ext cx="12538394" cy="1074737"/>
          </a:xfrm>
        </p:spPr>
        <p:txBody>
          <a:bodyPr>
            <a:normAutofit/>
          </a:bodyPr>
          <a:lstStyle/>
          <a:p>
            <a:r>
              <a:rPr lang="en-US" dirty="0"/>
              <a:t>LVC OM</a:t>
            </a:r>
            <a:br>
              <a:rPr lang="en-US" dirty="0"/>
            </a:br>
            <a:r>
              <a:rPr lang="en-US" dirty="0"/>
              <a:t>High Level Objectives</a:t>
            </a:r>
          </a:p>
        </p:txBody>
      </p:sp>
      <p:sp>
        <p:nvSpPr>
          <p:cNvPr id="3" name="Content Placeholder 2">
            <a:extLst>
              <a:ext uri="{FF2B5EF4-FFF2-40B4-BE49-F238E27FC236}">
                <a16:creationId xmlns:a16="http://schemas.microsoft.com/office/drawing/2014/main" id="{869549CD-7276-4E88-B98E-26FBC764DD73}"/>
              </a:ext>
            </a:extLst>
          </p:cNvPr>
          <p:cNvSpPr>
            <a:spLocks noGrp="1"/>
          </p:cNvSpPr>
          <p:nvPr>
            <p:ph idx="1"/>
          </p:nvPr>
        </p:nvSpPr>
        <p:spPr>
          <a:xfrm>
            <a:off x="230079" y="1477965"/>
            <a:ext cx="12546793" cy="5756275"/>
          </a:xfrm>
        </p:spPr>
        <p:txBody>
          <a:bodyPr>
            <a:normAutofit/>
          </a:bodyPr>
          <a:lstStyle/>
          <a:p>
            <a:r>
              <a:rPr lang="en-US" dirty="0"/>
              <a:t>Develop/maintain a Live-Virtual-Constructive (LVC) Object Model (OM) collection to enable interoperability between the live and simulation domains on test and training ranges</a:t>
            </a:r>
          </a:p>
          <a:p>
            <a:pPr lvl="1"/>
            <a:r>
              <a:rPr lang="en-US" dirty="0"/>
              <a:t>Supports the LVC use cases that include the need to inject simulated data into live systems, and make live data available to simulations</a:t>
            </a:r>
          </a:p>
          <a:p>
            <a:r>
              <a:rPr lang="en-US" dirty="0"/>
              <a:t>Evaluate/reuse other OM collections supporting LVC events</a:t>
            </a:r>
          </a:p>
          <a:p>
            <a:pPr lvl="1"/>
            <a:r>
              <a:rPr lang="en-US" dirty="0"/>
              <a:t>Use the Instrumentation OMs in the LVC domain where appropriate, and identify additional requirements</a:t>
            </a:r>
          </a:p>
          <a:p>
            <a:r>
              <a:rPr lang="en-US" dirty="0"/>
              <a:t>Provide operational guidance for using the LVC OM collection in LVC events</a:t>
            </a:r>
          </a:p>
          <a:p>
            <a:pPr lvl="1"/>
            <a:r>
              <a:rPr lang="en-US" dirty="0"/>
              <a:t>OMs alone are not sufficient for effective LVC events, and it is expected that certain application types and procedural guidance will be needed for the LVC community</a:t>
            </a:r>
          </a:p>
          <a:p>
            <a:r>
              <a:rPr lang="en-US" dirty="0"/>
              <a:t>Define tasks and tools needed to support the LVC OM collection</a:t>
            </a:r>
          </a:p>
        </p:txBody>
      </p:sp>
    </p:spTree>
    <p:extLst>
      <p:ext uri="{BB962C8B-B14F-4D97-AF65-F5344CB8AC3E}">
        <p14:creationId xmlns:p14="http://schemas.microsoft.com/office/powerpoint/2010/main" val="382528307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5419C-E632-B24F-963A-F25DCA37B0DC}"/>
              </a:ext>
            </a:extLst>
          </p:cNvPr>
          <p:cNvSpPr>
            <a:spLocks noGrp="1"/>
          </p:cNvSpPr>
          <p:nvPr>
            <p:ph type="title"/>
          </p:nvPr>
        </p:nvSpPr>
        <p:spPr>
          <a:xfrm>
            <a:off x="230174" y="185740"/>
            <a:ext cx="12538394" cy="1074737"/>
          </a:xfrm>
        </p:spPr>
        <p:txBody>
          <a:bodyPr>
            <a:normAutofit/>
          </a:bodyPr>
          <a:lstStyle/>
          <a:p>
            <a:r>
              <a:rPr lang="en-US" dirty="0"/>
              <a:t>Generating an Entity via a Fusion System</a:t>
            </a:r>
            <a:br>
              <a:rPr lang="en-US" dirty="0"/>
            </a:br>
            <a:r>
              <a:rPr lang="en-US" sz="2800" dirty="0"/>
              <a:t>(This is an example, not a TENA product)</a:t>
            </a:r>
            <a:endParaRPr lang="en-US" dirty="0"/>
          </a:p>
        </p:txBody>
      </p:sp>
      <p:pic>
        <p:nvPicPr>
          <p:cNvPr id="7" name="Content Placeholder 6">
            <a:extLst>
              <a:ext uri="{FF2B5EF4-FFF2-40B4-BE49-F238E27FC236}">
                <a16:creationId xmlns:a16="http://schemas.microsoft.com/office/drawing/2014/main" id="{EEDC9862-9532-7644-9110-D2F645B641A1}"/>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703898" y="1477963"/>
            <a:ext cx="7598591" cy="5756275"/>
          </a:xfrm>
          <a:ln w="12700">
            <a:solidFill>
              <a:schemeClr val="tx1"/>
            </a:solidFill>
          </a:ln>
        </p:spPr>
      </p:pic>
    </p:spTree>
    <p:extLst>
      <p:ext uri="{BB962C8B-B14F-4D97-AF65-F5344CB8AC3E}">
        <p14:creationId xmlns:p14="http://schemas.microsoft.com/office/powerpoint/2010/main" val="245264234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975F-C17E-412A-8311-0C16AE391EF9}"/>
              </a:ext>
            </a:extLst>
          </p:cNvPr>
          <p:cNvSpPr>
            <a:spLocks noGrp="1"/>
          </p:cNvSpPr>
          <p:nvPr>
            <p:ph type="title"/>
          </p:nvPr>
        </p:nvSpPr>
        <p:spPr>
          <a:xfrm>
            <a:off x="230174" y="185740"/>
            <a:ext cx="12538394" cy="1074737"/>
          </a:xfrm>
        </p:spPr>
        <p:txBody>
          <a:bodyPr>
            <a:normAutofit/>
          </a:bodyPr>
          <a:lstStyle/>
          <a:p>
            <a:r>
              <a:rPr lang="en-US" dirty="0"/>
              <a:t>LVC Theory of Operations</a:t>
            </a:r>
          </a:p>
        </p:txBody>
      </p:sp>
      <p:sp>
        <p:nvSpPr>
          <p:cNvPr id="3" name="Content Placeholder 2">
            <a:extLst>
              <a:ext uri="{FF2B5EF4-FFF2-40B4-BE49-F238E27FC236}">
                <a16:creationId xmlns:a16="http://schemas.microsoft.com/office/drawing/2014/main" id="{869549CD-7276-4E88-B98E-26FBC764DD73}"/>
              </a:ext>
            </a:extLst>
          </p:cNvPr>
          <p:cNvSpPr>
            <a:spLocks noGrp="1"/>
          </p:cNvSpPr>
          <p:nvPr>
            <p:ph idx="1"/>
          </p:nvPr>
        </p:nvSpPr>
        <p:spPr>
          <a:xfrm>
            <a:off x="230079" y="1477965"/>
            <a:ext cx="12546793" cy="5756275"/>
          </a:xfrm>
        </p:spPr>
        <p:txBody>
          <a:bodyPr>
            <a:normAutofit/>
          </a:bodyPr>
          <a:lstStyle/>
          <a:p>
            <a:r>
              <a:rPr lang="en-US" dirty="0"/>
              <a:t>In an LVC event, there should be exactly one Entity object for each participant</a:t>
            </a:r>
          </a:p>
          <a:p>
            <a:pPr lvl="1"/>
            <a:r>
              <a:rPr lang="en-US" dirty="0"/>
              <a:t>Entity objects for live participants are the common representation to be used by simulations when injecting live data, to ensure fair “gameplay”</a:t>
            </a:r>
          </a:p>
          <a:p>
            <a:pPr lvl="1"/>
            <a:r>
              <a:rPr lang="en-US" dirty="0"/>
              <a:t>Entity objects for simulated participants are the common representation to be used by live systems when injecting simulated data</a:t>
            </a:r>
          </a:p>
          <a:p>
            <a:r>
              <a:rPr lang="en-US" dirty="0"/>
              <a:t>Instrumentation systems provide TSPI estimates in the form of measurements and tracks related to live event participants (planned and unplanned)</a:t>
            </a:r>
          </a:p>
          <a:p>
            <a:r>
              <a:rPr lang="en-US" dirty="0"/>
              <a:t>TSPI data needs to be augmented with LVC data (e.g., Entity Type, Appearance, Damage State) to create an Entity object for live participants</a:t>
            </a:r>
          </a:p>
          <a:p>
            <a:r>
              <a:rPr lang="en-US" dirty="0"/>
              <a:t>Entity generation for an LVC event should be flexible and dynamic</a:t>
            </a:r>
          </a:p>
          <a:p>
            <a:pPr lvl="1"/>
            <a:r>
              <a:rPr lang="en-US" dirty="0"/>
              <a:t>Flexibility example – today’s event will use the TSPI from the Acme pod system, and for tomorrow’s event we will use the TSPI data from the Zodiac fusion system</a:t>
            </a:r>
          </a:p>
          <a:p>
            <a:pPr lvl="1"/>
            <a:r>
              <a:rPr lang="en-US" dirty="0"/>
              <a:t>Dynamic example – fusion system has abnormally terminated, so fallback to using the TSPI from the Big Canyon tracking radar system</a:t>
            </a:r>
          </a:p>
        </p:txBody>
      </p:sp>
    </p:spTree>
    <p:extLst>
      <p:ext uri="{BB962C8B-B14F-4D97-AF65-F5344CB8AC3E}">
        <p14:creationId xmlns:p14="http://schemas.microsoft.com/office/powerpoint/2010/main" val="228705181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042D0-11FE-429E-968F-120F8A6BE26B}"/>
              </a:ext>
            </a:extLst>
          </p:cNvPr>
          <p:cNvSpPr>
            <a:spLocks noGrp="1"/>
          </p:cNvSpPr>
          <p:nvPr>
            <p:ph type="title"/>
          </p:nvPr>
        </p:nvSpPr>
        <p:spPr>
          <a:xfrm>
            <a:off x="230174" y="185740"/>
            <a:ext cx="12538394" cy="1074737"/>
          </a:xfrm>
        </p:spPr>
        <p:txBody>
          <a:bodyPr>
            <a:normAutofit/>
          </a:bodyPr>
          <a:lstStyle/>
          <a:p>
            <a:r>
              <a:rPr lang="en-US" dirty="0"/>
              <a:t>Identifiers for LVC Entity and Related OM Types</a:t>
            </a:r>
          </a:p>
        </p:txBody>
      </p:sp>
      <p:sp>
        <p:nvSpPr>
          <p:cNvPr id="3" name="Content Placeholder 2">
            <a:extLst>
              <a:ext uri="{FF2B5EF4-FFF2-40B4-BE49-F238E27FC236}">
                <a16:creationId xmlns:a16="http://schemas.microsoft.com/office/drawing/2014/main" id="{D7F5F32F-F543-47A5-B05F-C522A86E0A6E}"/>
              </a:ext>
            </a:extLst>
          </p:cNvPr>
          <p:cNvSpPr>
            <a:spLocks noGrp="1"/>
          </p:cNvSpPr>
          <p:nvPr>
            <p:ph idx="1"/>
          </p:nvPr>
        </p:nvSpPr>
        <p:spPr>
          <a:xfrm>
            <a:off x="230079" y="1477965"/>
            <a:ext cx="12546793" cy="5756275"/>
          </a:xfrm>
        </p:spPr>
        <p:txBody>
          <a:bodyPr>
            <a:normAutofit/>
          </a:bodyPr>
          <a:lstStyle/>
          <a:p>
            <a:r>
              <a:rPr lang="en-US" dirty="0"/>
              <a:t>In previous LVC Standard OMs, </a:t>
            </a:r>
            <a:r>
              <a:rPr lang="en-US" dirty="0" err="1"/>
              <a:t>UniqueID</a:t>
            </a:r>
            <a:r>
              <a:rPr lang="en-US" dirty="0"/>
              <a:t> was used as the identifier type for Platforms, Tracks, Events, Radios, etc. which was modeled after the DIS “triple-tuple” representation</a:t>
            </a:r>
          </a:p>
          <a:p>
            <a:r>
              <a:rPr lang="en-US" dirty="0"/>
              <a:t>The new TENA LVC OMs continue to use DIS "triple-tuple" for identifiers (</a:t>
            </a:r>
            <a:r>
              <a:rPr lang="en-US" dirty="0" err="1"/>
              <a:t>siteID</a:t>
            </a:r>
            <a:r>
              <a:rPr lang="en-US" dirty="0"/>
              <a:t>, </a:t>
            </a:r>
            <a:r>
              <a:rPr lang="en-US" dirty="0" err="1"/>
              <a:t>applicationID</a:t>
            </a:r>
            <a:r>
              <a:rPr lang="en-US" dirty="0"/>
              <a:t>, </a:t>
            </a:r>
            <a:r>
              <a:rPr lang="en-US" dirty="0" err="1"/>
              <a:t>itemID</a:t>
            </a:r>
            <a:r>
              <a:rPr lang="en-US" dirty="0"/>
              <a:t>) using uint16 numbers for each</a:t>
            </a:r>
          </a:p>
          <a:p>
            <a:pPr lvl="1"/>
            <a:r>
              <a:rPr lang="en-US" dirty="0"/>
              <a:t>TENA explored ability to use a generic string representation with common encoding/decoding for the triple-tuple to unify with the identifiers in the Range Instrumentation OM Collection, but values are used in Cross Domain Solution (CDS) filtering rules and need to be directly accessible</a:t>
            </a:r>
          </a:p>
          <a:p>
            <a:r>
              <a:rPr lang="en-US" dirty="0"/>
              <a:t>TENA LVC OMs use specific identifier types implemented by a local class where needed for </a:t>
            </a:r>
            <a:r>
              <a:rPr lang="en-US" dirty="0" err="1"/>
              <a:t>EntityID</a:t>
            </a:r>
            <a:r>
              <a:rPr lang="en-US" dirty="0"/>
              <a:t>, </a:t>
            </a:r>
            <a:r>
              <a:rPr lang="en-US" dirty="0" err="1"/>
              <a:t>EventID</a:t>
            </a:r>
            <a:r>
              <a:rPr lang="en-US" dirty="0"/>
              <a:t>, </a:t>
            </a:r>
            <a:r>
              <a:rPr lang="en-US" dirty="0" err="1"/>
              <a:t>RadioID</a:t>
            </a:r>
            <a:r>
              <a:rPr lang="en-US" dirty="0"/>
              <a:t>, </a:t>
            </a:r>
            <a:r>
              <a:rPr lang="en-US" dirty="0" err="1"/>
              <a:t>TrackID</a:t>
            </a:r>
            <a:endParaRPr lang="en-US" dirty="0"/>
          </a:p>
          <a:p>
            <a:pPr lvl="1"/>
            <a:r>
              <a:rPr lang="en-US" dirty="0"/>
              <a:t>The local class interface is the same for all ID types</a:t>
            </a:r>
          </a:p>
          <a:p>
            <a:pPr lvl="1"/>
            <a:r>
              <a:rPr lang="en-US" dirty="0"/>
              <a:t>We explored using a generic ID local class (i.e., not type specific), but it introduces potential programming mistakes and we did not find a compelling reason as to why it was necessary</a:t>
            </a:r>
          </a:p>
        </p:txBody>
      </p:sp>
    </p:spTree>
    <p:extLst>
      <p:ext uri="{BB962C8B-B14F-4D97-AF65-F5344CB8AC3E}">
        <p14:creationId xmlns:p14="http://schemas.microsoft.com/office/powerpoint/2010/main" val="135455177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6D84-BB74-4A36-BE5B-B565F69EE496}"/>
              </a:ext>
            </a:extLst>
          </p:cNvPr>
          <p:cNvSpPr>
            <a:spLocks noGrp="1"/>
          </p:cNvSpPr>
          <p:nvPr>
            <p:ph type="title"/>
          </p:nvPr>
        </p:nvSpPr>
        <p:spPr>
          <a:xfrm>
            <a:off x="230174" y="185740"/>
            <a:ext cx="12538394" cy="1074737"/>
          </a:xfrm>
        </p:spPr>
        <p:txBody>
          <a:bodyPr>
            <a:normAutofit/>
          </a:bodyPr>
          <a:lstStyle/>
          <a:p>
            <a:r>
              <a:rPr lang="en-US" dirty="0"/>
              <a:t>Instrumentation Object Models</a:t>
            </a:r>
          </a:p>
        </p:txBody>
      </p:sp>
      <p:sp>
        <p:nvSpPr>
          <p:cNvPr id="3" name="Content Placeholder 2">
            <a:extLst>
              <a:ext uri="{FF2B5EF4-FFF2-40B4-BE49-F238E27FC236}">
                <a16:creationId xmlns:a16="http://schemas.microsoft.com/office/drawing/2014/main" id="{7C38399C-556E-43B5-907B-FF5FE608B1F8}"/>
              </a:ext>
            </a:extLst>
          </p:cNvPr>
          <p:cNvSpPr>
            <a:spLocks noGrp="1"/>
          </p:cNvSpPr>
          <p:nvPr>
            <p:ph idx="1"/>
          </p:nvPr>
        </p:nvSpPr>
        <p:spPr>
          <a:xfrm>
            <a:off x="230079" y="1477965"/>
            <a:ext cx="12546793" cy="5756275"/>
          </a:xfrm>
        </p:spPr>
        <p:txBody>
          <a:bodyPr>
            <a:normAutofit/>
          </a:bodyPr>
          <a:lstStyle/>
          <a:p>
            <a:r>
              <a:rPr lang="en-US" dirty="0"/>
              <a:t>The Instrumentation OMs are a collection of SDOs and messages used to support the real-time exchange of measurement information between range instrumentation systems</a:t>
            </a:r>
          </a:p>
          <a:p>
            <a:pPr lvl="1"/>
            <a:r>
              <a:rPr lang="en-US" dirty="0"/>
              <a:t>The Range Instrumentation OM collection currently consists of over 27 separate Object Models (i.e., TDL files).  These 27 TDL files (OMs) contain over 100 different types</a:t>
            </a:r>
          </a:p>
          <a:p>
            <a:pPr lvl="1"/>
            <a:r>
              <a:rPr lang="en-US" dirty="0"/>
              <a:t>The collection also contains a set of base and support OMs including Geospatial::</a:t>
            </a:r>
            <a:r>
              <a:rPr lang="en-US" dirty="0" err="1"/>
              <a:t>PointOfInterest</a:t>
            </a:r>
            <a:r>
              <a:rPr lang="en-US" dirty="0"/>
              <a:t> SDO (aka "thing with TSPI")</a:t>
            </a:r>
          </a:p>
          <a:p>
            <a:pPr lvl="1"/>
            <a:r>
              <a:rPr lang="en-US" dirty="0"/>
              <a:t> Track Classes represent different types of measurements from range instrumentation systems depending on the system capability.  Track::State3D class extends Geospatial::</a:t>
            </a:r>
            <a:r>
              <a:rPr lang="en-US" dirty="0" err="1"/>
              <a:t>PointOfInterest</a:t>
            </a:r>
            <a:r>
              <a:rPr lang="en-US" dirty="0"/>
              <a:t> SDO</a:t>
            </a:r>
          </a:p>
          <a:p>
            <a:r>
              <a:rPr lang="en-US" dirty="0"/>
              <a:t>The LVC Entity OM also extends from the Geospatial::</a:t>
            </a:r>
            <a:r>
              <a:rPr lang="en-US" dirty="0" err="1"/>
              <a:t>PointOfInterest</a:t>
            </a:r>
            <a:r>
              <a:rPr lang="en-US" dirty="0"/>
              <a:t> SDO</a:t>
            </a:r>
          </a:p>
          <a:p>
            <a:pPr lvl="1"/>
            <a:r>
              <a:rPr lang="en-US" dirty="0"/>
              <a:t>Inheriting from Geospatial:: </a:t>
            </a:r>
            <a:r>
              <a:rPr lang="en-US" dirty="0" err="1"/>
              <a:t>PointOfInterest</a:t>
            </a:r>
            <a:r>
              <a:rPr lang="en-US" dirty="0"/>
              <a:t> creates a common base class with Track::State3D that is used with generic display applications, fusion systems, and remote methods associated with instrumentation assignment operations</a:t>
            </a:r>
          </a:p>
          <a:p>
            <a:pPr lvl="1"/>
            <a:r>
              <a:rPr lang="en-US" dirty="0"/>
              <a:t>Leveraging Geospatial:: </a:t>
            </a:r>
            <a:r>
              <a:rPr lang="en-US" dirty="0" err="1"/>
              <a:t>PointOfInterest</a:t>
            </a:r>
            <a:r>
              <a:rPr lang="en-US" dirty="0"/>
              <a:t> for Entity will enable the LVC Community to better use the Range Instrumentation OM Collection (Track::State3D, </a:t>
            </a:r>
            <a:r>
              <a:rPr lang="en-US" dirty="0" err="1"/>
              <a:t>TrackingRadarSystem</a:t>
            </a:r>
            <a:r>
              <a:rPr lang="en-US" dirty="0"/>
              <a:t>, </a:t>
            </a:r>
            <a:r>
              <a:rPr lang="en-US" dirty="0" err="1"/>
              <a:t>etc</a:t>
            </a:r>
            <a:r>
              <a:rPr lang="en-US" dirty="0"/>
              <a:t>) to integrate with the Live Ranges</a:t>
            </a:r>
          </a:p>
        </p:txBody>
      </p:sp>
    </p:spTree>
    <p:extLst>
      <p:ext uri="{BB962C8B-B14F-4D97-AF65-F5344CB8AC3E}">
        <p14:creationId xmlns:p14="http://schemas.microsoft.com/office/powerpoint/2010/main" val="102662654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8D72D80-A08B-02A8-BA42-2413AA1E5249}"/>
              </a:ext>
            </a:extLst>
          </p:cNvPr>
          <p:cNvSpPr>
            <a:spLocks noGrp="1"/>
          </p:cNvSpPr>
          <p:nvPr>
            <p:ph type="subTitle" idx="1"/>
          </p:nvPr>
        </p:nvSpPr>
        <p:spPr/>
        <p:txBody>
          <a:bodyPr/>
          <a:lstStyle/>
          <a:p>
            <a:r>
              <a:rPr lang="en-US" dirty="0"/>
              <a:t>TENA::LVC::Entity</a:t>
            </a:r>
          </a:p>
          <a:p>
            <a:r>
              <a:rPr lang="en-US" dirty="0"/>
              <a:t>TENA::Instrumentation::Radar::</a:t>
            </a:r>
            <a:r>
              <a:rPr lang="en-US" dirty="0" err="1"/>
              <a:t>TrackingSystem</a:t>
            </a:r>
            <a:endParaRPr lang="en-US" dirty="0"/>
          </a:p>
        </p:txBody>
      </p:sp>
      <p:sp>
        <p:nvSpPr>
          <p:cNvPr id="3" name="Title 2">
            <a:extLst>
              <a:ext uri="{FF2B5EF4-FFF2-40B4-BE49-F238E27FC236}">
                <a16:creationId xmlns:a16="http://schemas.microsoft.com/office/drawing/2014/main" id="{E2375071-33BD-358E-A100-6ED0C3084AA2}"/>
              </a:ext>
            </a:extLst>
          </p:cNvPr>
          <p:cNvSpPr>
            <a:spLocks noGrp="1"/>
          </p:cNvSpPr>
          <p:nvPr>
            <p:ph type="ctrTitle"/>
          </p:nvPr>
        </p:nvSpPr>
        <p:spPr>
          <a:xfrm>
            <a:off x="976220" y="1649921"/>
            <a:ext cx="11052360" cy="1731962"/>
          </a:xfrm>
        </p:spPr>
        <p:txBody>
          <a:bodyPr/>
          <a:lstStyle/>
          <a:p>
            <a:r>
              <a:rPr lang="en-US" dirty="0"/>
              <a:t>Some Examples of the New TENA Standard OMs</a:t>
            </a:r>
          </a:p>
        </p:txBody>
      </p:sp>
    </p:spTree>
    <p:extLst>
      <p:ext uri="{BB962C8B-B14F-4D97-AF65-F5344CB8AC3E}">
        <p14:creationId xmlns:p14="http://schemas.microsoft.com/office/powerpoint/2010/main" val="335410344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5E497F-A508-BE79-22A5-16A1E34E4705}"/>
              </a:ext>
            </a:extLst>
          </p:cNvPr>
          <p:cNvSpPr>
            <a:spLocks noGrp="1"/>
          </p:cNvSpPr>
          <p:nvPr>
            <p:ph type="title"/>
          </p:nvPr>
        </p:nvSpPr>
        <p:spPr/>
        <p:txBody>
          <a:bodyPr/>
          <a:lstStyle/>
          <a:p>
            <a:r>
              <a:rPr lang="en-US" dirty="0"/>
              <a:t>Entity, State3D, and </a:t>
            </a:r>
            <a:r>
              <a:rPr lang="en-US" dirty="0" err="1"/>
              <a:t>PointOfInterest</a:t>
            </a:r>
            <a:endParaRPr lang="en-US" dirty="0"/>
          </a:p>
        </p:txBody>
      </p:sp>
      <p:sp>
        <p:nvSpPr>
          <p:cNvPr id="6" name="Content Placeholder 5">
            <a:extLst>
              <a:ext uri="{FF2B5EF4-FFF2-40B4-BE49-F238E27FC236}">
                <a16:creationId xmlns:a16="http://schemas.microsoft.com/office/drawing/2014/main" id="{12744A1A-26D7-6A01-8307-879EEF757A44}"/>
              </a:ext>
            </a:extLst>
          </p:cNvPr>
          <p:cNvSpPr>
            <a:spLocks noGrp="1"/>
          </p:cNvSpPr>
          <p:nvPr>
            <p:ph idx="1"/>
          </p:nvPr>
        </p:nvSpPr>
        <p:spPr>
          <a:xfrm>
            <a:off x="6992113" y="1477965"/>
            <a:ext cx="5784760" cy="5756275"/>
          </a:xfrm>
        </p:spPr>
        <p:txBody>
          <a:bodyPr/>
          <a:lstStyle/>
          <a:p>
            <a:r>
              <a:rPr lang="en-US" dirty="0" err="1"/>
              <a:t>PointOfInterest</a:t>
            </a:r>
            <a:r>
              <a:rPr lang="en-US" dirty="0"/>
              <a:t> just represents a point in time and space</a:t>
            </a:r>
          </a:p>
          <a:p>
            <a:r>
              <a:rPr lang="en-US" dirty="0"/>
              <a:t>State3D provides three dimensional (3-D) track data measured by an instrumentation system</a:t>
            </a:r>
          </a:p>
          <a:p>
            <a:r>
              <a:rPr lang="en-US" dirty="0"/>
              <a:t>Entity represents LVC event items, e.g., a real aircraft, an aircraft simulator, or a simulated anti-aircraft system</a:t>
            </a:r>
          </a:p>
          <a:p>
            <a:pPr lvl="1"/>
            <a:r>
              <a:rPr lang="en-US" dirty="0"/>
              <a:t>Many of the Entity class attributes have origins from the simulation domain</a:t>
            </a:r>
          </a:p>
          <a:p>
            <a:pPr lvl="1"/>
            <a:r>
              <a:rPr lang="en-US" dirty="0"/>
              <a:t>However, there are also some attributes that are more aligned with the live domain</a:t>
            </a:r>
          </a:p>
          <a:p>
            <a:pPr lvl="1"/>
            <a:r>
              <a:rPr lang="en-US" dirty="0"/>
              <a:t>Attributes relevant to both domains are required for adequate representation</a:t>
            </a:r>
          </a:p>
          <a:p>
            <a:endParaRPr lang="en-US" dirty="0"/>
          </a:p>
          <a:p>
            <a:endParaRPr lang="en-US" dirty="0"/>
          </a:p>
        </p:txBody>
      </p:sp>
      <p:sp>
        <p:nvSpPr>
          <p:cNvPr id="7" name="Rectangle 6">
            <a:extLst>
              <a:ext uri="{FF2B5EF4-FFF2-40B4-BE49-F238E27FC236}">
                <a16:creationId xmlns:a16="http://schemas.microsoft.com/office/drawing/2014/main" id="{9AA65992-9451-370C-8B64-0764652E26C4}"/>
              </a:ext>
            </a:extLst>
          </p:cNvPr>
          <p:cNvSpPr/>
          <p:nvPr/>
        </p:nvSpPr>
        <p:spPr bwMode="auto">
          <a:xfrm>
            <a:off x="677124" y="1596395"/>
            <a:ext cx="5613948" cy="610357"/>
          </a:xfrm>
          <a:prstGeom prst="rect">
            <a:avLst/>
          </a:prstGeom>
          <a:solidFill>
            <a:srgbClr val="FFFF7D"/>
          </a:solidFill>
          <a:ln w="25400" cap="flat" cmpd="sng" algn="ctr">
            <a:solidFill>
              <a:schemeClr val="tx1"/>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800" b="1" i="0" u="none" strike="noStrike" cap="none" normalizeH="0" baseline="0" dirty="0">
                <a:ln>
                  <a:noFill/>
                </a:ln>
                <a:solidFill>
                  <a:srgbClr val="0066FF"/>
                </a:solidFill>
                <a:effectLst/>
                <a:latin typeface="Arial" charset="0"/>
              </a:rPr>
              <a:t>TENA::Geospatial::</a:t>
            </a:r>
            <a:r>
              <a:rPr kumimoji="0" lang="en-US" sz="1800" b="1" i="0" u="none" strike="noStrike" cap="none" normalizeH="0" baseline="0" dirty="0" err="1">
                <a:ln>
                  <a:noFill/>
                </a:ln>
                <a:solidFill>
                  <a:srgbClr val="0066FF"/>
                </a:solidFill>
                <a:effectLst/>
                <a:latin typeface="Arial" charset="0"/>
              </a:rPr>
              <a:t>PointOfInterest</a:t>
            </a:r>
            <a:endParaRPr kumimoji="0" lang="en-US" sz="1800" b="1" i="0" u="none" strike="noStrike" cap="none" normalizeH="0" baseline="0" dirty="0">
              <a:ln>
                <a:noFill/>
              </a:ln>
              <a:solidFill>
                <a:srgbClr val="0066FF"/>
              </a:solidFill>
              <a:effectLst/>
              <a:latin typeface="Arial" charset="0"/>
            </a:endParaRPr>
          </a:p>
        </p:txBody>
      </p:sp>
      <p:sp>
        <p:nvSpPr>
          <p:cNvPr id="8" name="Rectangle 7">
            <a:extLst>
              <a:ext uri="{FF2B5EF4-FFF2-40B4-BE49-F238E27FC236}">
                <a16:creationId xmlns:a16="http://schemas.microsoft.com/office/drawing/2014/main" id="{DE69FCB1-B4D8-563E-1762-F47647DC2DE8}"/>
              </a:ext>
            </a:extLst>
          </p:cNvPr>
          <p:cNvSpPr/>
          <p:nvPr/>
        </p:nvSpPr>
        <p:spPr bwMode="auto">
          <a:xfrm>
            <a:off x="360132" y="5930651"/>
            <a:ext cx="2200188" cy="610357"/>
          </a:xfrm>
          <a:prstGeom prst="rect">
            <a:avLst/>
          </a:prstGeom>
          <a:solidFill>
            <a:srgbClr val="FFFF7D"/>
          </a:solidFill>
          <a:ln w="25400" cap="flat" cmpd="sng" algn="ctr">
            <a:solidFill>
              <a:schemeClr val="tx1"/>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800" b="1" i="0" u="none" strike="noStrike" cap="none" normalizeH="0" baseline="0" dirty="0">
                <a:ln>
                  <a:noFill/>
                </a:ln>
                <a:solidFill>
                  <a:srgbClr val="0066FF"/>
                </a:solidFill>
                <a:effectLst/>
                <a:latin typeface="Arial" charset="0"/>
              </a:rPr>
              <a:t>TENA::LVC::Entity</a:t>
            </a:r>
          </a:p>
        </p:txBody>
      </p:sp>
      <p:sp>
        <p:nvSpPr>
          <p:cNvPr id="9" name="Rectangle 8">
            <a:extLst>
              <a:ext uri="{FF2B5EF4-FFF2-40B4-BE49-F238E27FC236}">
                <a16:creationId xmlns:a16="http://schemas.microsoft.com/office/drawing/2014/main" id="{CEB786A4-53CD-1BD2-F1D8-9A19CADD2B4A}"/>
              </a:ext>
            </a:extLst>
          </p:cNvPr>
          <p:cNvSpPr/>
          <p:nvPr/>
        </p:nvSpPr>
        <p:spPr bwMode="auto">
          <a:xfrm>
            <a:off x="2919984" y="5930651"/>
            <a:ext cx="4529328" cy="610357"/>
          </a:xfrm>
          <a:prstGeom prst="rect">
            <a:avLst/>
          </a:prstGeom>
          <a:solidFill>
            <a:srgbClr val="FFFF7D"/>
          </a:solidFill>
          <a:ln w="25400" cap="flat" cmpd="sng" algn="ctr">
            <a:solidFill>
              <a:schemeClr val="tx1"/>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800" b="1" i="0" u="none" strike="noStrike" cap="none" normalizeH="0" baseline="0" dirty="0">
                <a:ln>
                  <a:noFill/>
                </a:ln>
                <a:solidFill>
                  <a:srgbClr val="0066FF"/>
                </a:solidFill>
                <a:effectLst/>
                <a:latin typeface="Arial" charset="0"/>
              </a:rPr>
              <a:t>TENA::Instrumentation::Track::State3D</a:t>
            </a:r>
          </a:p>
        </p:txBody>
      </p:sp>
      <p:cxnSp>
        <p:nvCxnSpPr>
          <p:cNvPr id="13" name="Straight Arrow Connector 12">
            <a:extLst>
              <a:ext uri="{FF2B5EF4-FFF2-40B4-BE49-F238E27FC236}">
                <a16:creationId xmlns:a16="http://schemas.microsoft.com/office/drawing/2014/main" id="{F8E3CC1D-701E-28F2-3AFF-DD340ABD1C14}"/>
              </a:ext>
            </a:extLst>
          </p:cNvPr>
          <p:cNvCxnSpPr>
            <a:cxnSpLocks/>
            <a:stCxn id="8" idx="0"/>
          </p:cNvCxnSpPr>
          <p:nvPr/>
        </p:nvCxnSpPr>
        <p:spPr bwMode="auto">
          <a:xfrm flipV="1">
            <a:off x="1460226" y="2212848"/>
            <a:ext cx="1636542" cy="3717803"/>
          </a:xfrm>
          <a:prstGeom prst="straightConnector1">
            <a:avLst/>
          </a:prstGeom>
          <a:solidFill>
            <a:srgbClr val="FFFFCC"/>
          </a:solidFill>
          <a:ln w="38100" cap="flat" cmpd="sng" algn="ctr">
            <a:solidFill>
              <a:schemeClr val="tx1"/>
            </a:solidFill>
            <a:prstDash val="solid"/>
            <a:round/>
            <a:headEnd type="none" w="med" len="med"/>
            <a:tailEnd type="triangle" w="lg" len="lg"/>
          </a:ln>
          <a:effectLst/>
        </p:spPr>
      </p:cxnSp>
      <p:cxnSp>
        <p:nvCxnSpPr>
          <p:cNvPr id="15" name="Straight Arrow Connector 14">
            <a:extLst>
              <a:ext uri="{FF2B5EF4-FFF2-40B4-BE49-F238E27FC236}">
                <a16:creationId xmlns:a16="http://schemas.microsoft.com/office/drawing/2014/main" id="{1C7AE337-AF1B-8DFF-1E03-1C81EC0812D6}"/>
              </a:ext>
            </a:extLst>
          </p:cNvPr>
          <p:cNvCxnSpPr>
            <a:cxnSpLocks/>
            <a:stCxn id="9" idx="0"/>
          </p:cNvCxnSpPr>
          <p:nvPr/>
        </p:nvCxnSpPr>
        <p:spPr bwMode="auto">
          <a:xfrm flipH="1" flipV="1">
            <a:off x="3779520" y="2218944"/>
            <a:ext cx="1405128" cy="3711707"/>
          </a:xfrm>
          <a:prstGeom prst="straightConnector1">
            <a:avLst/>
          </a:prstGeom>
          <a:solidFill>
            <a:srgbClr val="FFFFCC"/>
          </a:solidFill>
          <a:ln w="38100" cap="flat" cmpd="sng" algn="ctr">
            <a:solidFill>
              <a:schemeClr val="tx1"/>
            </a:solidFill>
            <a:prstDash val="solid"/>
            <a:round/>
            <a:headEnd type="none" w="med" len="med"/>
            <a:tailEnd type="triangle" w="lg" len="lg"/>
          </a:ln>
          <a:effectLst/>
        </p:spPr>
      </p:cxnSp>
    </p:spTree>
    <p:extLst>
      <p:ext uri="{BB962C8B-B14F-4D97-AF65-F5344CB8AC3E}">
        <p14:creationId xmlns:p14="http://schemas.microsoft.com/office/powerpoint/2010/main" val="401482004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3563-BB43-4D5C-F37E-E4FF1729F58E}"/>
              </a:ext>
            </a:extLst>
          </p:cNvPr>
          <p:cNvSpPr txBox="1">
            <a:spLocks noGrp="1"/>
          </p:cNvSpPr>
          <p:nvPr>
            <p:ph type="title"/>
          </p:nvPr>
        </p:nvSpPr>
        <p:spPr/>
        <p:txBody>
          <a:bodyPr/>
          <a:lstStyle/>
          <a:p>
            <a:pPr lvl="0"/>
            <a:r>
              <a:rPr lang="en-US" dirty="0"/>
              <a:t>PointOfInterest SDO</a:t>
            </a:r>
          </a:p>
        </p:txBody>
      </p:sp>
      <p:sp>
        <p:nvSpPr>
          <p:cNvPr id="3" name="TextBox 2">
            <a:extLst>
              <a:ext uri="{FF2B5EF4-FFF2-40B4-BE49-F238E27FC236}">
                <a16:creationId xmlns:a16="http://schemas.microsoft.com/office/drawing/2014/main" id="{960611F2-3363-5086-0C04-49E5EED287BF}"/>
              </a:ext>
            </a:extLst>
          </p:cNvPr>
          <p:cNvSpPr txBox="1"/>
          <p:nvPr/>
        </p:nvSpPr>
        <p:spPr>
          <a:xfrm>
            <a:off x="330508" y="1521774"/>
            <a:ext cx="12065164" cy="3937402"/>
          </a:xfrm>
          <a:prstGeom prst="rect">
            <a:avLst/>
          </a:prstGeom>
          <a:solidFill>
            <a:schemeClr val="bg1">
              <a:lumMod val="85000"/>
              <a:alpha val="85000"/>
            </a:schemeClr>
          </a:solidFill>
          <a:ln w="38160">
            <a:solidFill>
              <a:schemeClr val="tx2">
                <a:lumMod val="75000"/>
              </a:schemeClr>
            </a:solidFill>
            <a:prstDash val="solid"/>
          </a:ln>
        </p:spPr>
        <p:txBody>
          <a:bodyPr vert="horz" wrap="none" lIns="140717" tIns="82666" rIns="140717" bIns="82666" anchorCtr="0" compatLnSpc="0">
            <a:spAutoFit/>
          </a:bodyPr>
          <a:lstStyle>
            <a:defPPr>
              <a:defRPr lang="en-US"/>
            </a:defPPr>
            <a:lvl1pPr algn="l">
              <a:spcBef>
                <a:spcPts val="0"/>
              </a:spcBef>
              <a:defRPr sz="2064">
                <a:solidFill>
                  <a:srgbClr val="FFFFFF"/>
                </a:solidFill>
                <a:latin typeface="Consolas" pitchFamily="49"/>
                <a:ea typeface="Microsoft YaHei" pitchFamily="2"/>
                <a:cs typeface="Lucida Sans" pitchFamily="2"/>
              </a:defRPr>
            </a:lvl1pPr>
          </a:lstStyle>
          <a:p>
            <a:pPr>
              <a:lnSpc>
                <a:spcPts val="1400"/>
              </a:lnSpc>
            </a:pPr>
            <a:r>
              <a:rPr lang="en-US" sz="1400" dirty="0">
                <a:solidFill>
                  <a:srgbClr val="0000AD"/>
                </a:solidFill>
              </a:rPr>
              <a:t>package TENA {</a:t>
            </a:r>
          </a:p>
          <a:p>
            <a:pPr>
              <a:lnSpc>
                <a:spcPts val="1400"/>
              </a:lnSpc>
            </a:pPr>
            <a:r>
              <a:rPr lang="en-US" sz="1400" dirty="0">
                <a:solidFill>
                  <a:srgbClr val="0000AD"/>
                </a:solidFill>
              </a:rPr>
              <a:t>  package Geospatial {</a:t>
            </a:r>
          </a:p>
          <a:p>
            <a:pPr>
              <a:lnSpc>
                <a:spcPts val="1400"/>
              </a:lnSpc>
            </a:pPr>
            <a:r>
              <a:rPr lang="en-US" sz="1400" dirty="0">
                <a:solidFill>
                  <a:srgbClr val="0000AD"/>
                </a:solidFill>
              </a:rPr>
              <a:t>    class </a:t>
            </a:r>
            <a:r>
              <a:rPr lang="en-US" sz="1400" dirty="0" err="1">
                <a:solidFill>
                  <a:srgbClr val="0000AD"/>
                </a:solidFill>
              </a:rPr>
              <a:t>PointOfInterest</a:t>
            </a:r>
            <a:r>
              <a:rPr lang="en-US" sz="1400" dirty="0">
                <a:solidFill>
                  <a:srgbClr val="0000AD"/>
                </a:solidFill>
              </a:rPr>
              <a:t> {</a:t>
            </a:r>
          </a:p>
          <a:p>
            <a:pPr>
              <a:lnSpc>
                <a:spcPts val="1400"/>
              </a:lnSpc>
            </a:pPr>
            <a:r>
              <a:rPr lang="en-US" sz="1400" dirty="0">
                <a:solidFill>
                  <a:srgbClr val="0000AD"/>
                </a:solidFill>
              </a:rPr>
              <a:t>      const string identifier;                 </a:t>
            </a:r>
          </a:p>
          <a:p>
            <a:pPr>
              <a:lnSpc>
                <a:spcPts val="1400"/>
              </a:lnSpc>
            </a:pPr>
            <a:r>
              <a:rPr lang="en-US" sz="1400" dirty="0">
                <a:solidFill>
                  <a:srgbClr val="0000AD"/>
                </a:solidFill>
              </a:rPr>
              <a:t>      optional string designation;</a:t>
            </a:r>
          </a:p>
          <a:p>
            <a:pPr>
              <a:lnSpc>
                <a:spcPts val="1400"/>
              </a:lnSpc>
            </a:pPr>
            <a:r>
              <a:rPr lang="en-US" sz="1400" dirty="0">
                <a:solidFill>
                  <a:srgbClr val="0000AD"/>
                </a:solidFill>
              </a:rPr>
              <a:t>      const string </a:t>
            </a:r>
            <a:r>
              <a:rPr lang="en-US" sz="1400" dirty="0" err="1">
                <a:solidFill>
                  <a:srgbClr val="0000AD"/>
                </a:solidFill>
              </a:rPr>
              <a:t>sourceIdentifier</a:t>
            </a:r>
            <a:r>
              <a:rPr lang="en-US" sz="1400" dirty="0">
                <a:solidFill>
                  <a:srgbClr val="0000AD"/>
                </a:solidFill>
              </a:rPr>
              <a:t>;          </a:t>
            </a:r>
          </a:p>
          <a:p>
            <a:pPr>
              <a:lnSpc>
                <a:spcPts val="1400"/>
              </a:lnSpc>
            </a:pPr>
            <a:r>
              <a:rPr lang="en-US" sz="1400" dirty="0">
                <a:solidFill>
                  <a:srgbClr val="0000AD"/>
                </a:solidFill>
              </a:rPr>
              <a:t>      optional const string </a:t>
            </a:r>
            <a:r>
              <a:rPr lang="en-US" sz="1400" dirty="0" err="1">
                <a:solidFill>
                  <a:srgbClr val="0000AD"/>
                </a:solidFill>
              </a:rPr>
              <a:t>sourceDescription</a:t>
            </a:r>
            <a:r>
              <a:rPr lang="en-US" sz="1400" dirty="0">
                <a:solidFill>
                  <a:srgbClr val="0000AD"/>
                </a:solidFill>
              </a:rPr>
              <a:t>;</a:t>
            </a:r>
          </a:p>
          <a:p>
            <a:pPr>
              <a:lnSpc>
                <a:spcPts val="1400"/>
              </a:lnSpc>
            </a:pPr>
            <a:r>
              <a:rPr lang="en-US" sz="1400" dirty="0">
                <a:solidFill>
                  <a:srgbClr val="0000AD"/>
                </a:solidFill>
              </a:rPr>
              <a:t> </a:t>
            </a:r>
          </a:p>
          <a:p>
            <a:pPr>
              <a:lnSpc>
                <a:spcPts val="1400"/>
              </a:lnSpc>
            </a:pPr>
            <a:r>
              <a:rPr lang="en-US" sz="1400" dirty="0">
                <a:solidFill>
                  <a:srgbClr val="0000AD"/>
                </a:solidFill>
              </a:rPr>
              <a:t>      TENA::TSPI </a:t>
            </a:r>
            <a:r>
              <a:rPr lang="en-US" sz="1400" dirty="0" err="1">
                <a:solidFill>
                  <a:srgbClr val="0000AD"/>
                </a:solidFill>
              </a:rPr>
              <a:t>tspi</a:t>
            </a:r>
            <a:r>
              <a:rPr lang="en-US" sz="1400" dirty="0">
                <a:solidFill>
                  <a:srgbClr val="0000AD"/>
                </a:solidFill>
              </a:rPr>
              <a:t>;</a:t>
            </a:r>
          </a:p>
          <a:p>
            <a:pPr>
              <a:lnSpc>
                <a:spcPts val="1400"/>
              </a:lnSpc>
            </a:pPr>
            <a:r>
              <a:rPr lang="en-US" sz="1400" dirty="0">
                <a:solidFill>
                  <a:srgbClr val="0000AD"/>
                </a:solidFill>
              </a:rPr>
              <a:t>      optional float32 </a:t>
            </a:r>
            <a:r>
              <a:rPr lang="en-US" sz="1400" dirty="0" err="1">
                <a:solidFill>
                  <a:srgbClr val="0000AD"/>
                </a:solidFill>
              </a:rPr>
              <a:t>expandedUncertaintyInSeconds</a:t>
            </a:r>
            <a:r>
              <a:rPr lang="en-US" sz="1400" dirty="0">
                <a:solidFill>
                  <a:srgbClr val="0000AD"/>
                </a:solidFill>
              </a:rPr>
              <a:t>;                ///&lt; E.g., ±0.001 s, with ~95.45% confidence</a:t>
            </a:r>
          </a:p>
          <a:p>
            <a:pPr>
              <a:lnSpc>
                <a:spcPts val="1400"/>
              </a:lnSpc>
            </a:pPr>
            <a:r>
              <a:rPr lang="en-US" sz="1400" dirty="0">
                <a:solidFill>
                  <a:srgbClr val="0000AD"/>
                </a:solidFill>
              </a:rPr>
              <a:t>      optional float32 </a:t>
            </a:r>
            <a:r>
              <a:rPr lang="en-US" sz="1400" dirty="0" err="1">
                <a:solidFill>
                  <a:srgbClr val="0000AD"/>
                </a:solidFill>
              </a:rPr>
              <a:t>expandedUncertaintyInMeters</a:t>
            </a:r>
            <a:r>
              <a:rPr lang="en-US" sz="1400" dirty="0">
                <a:solidFill>
                  <a:srgbClr val="0000AD"/>
                </a:solidFill>
              </a:rPr>
              <a:t>;                 ///&lt; E.g., ±1 m, with ~95.45% confidence</a:t>
            </a:r>
          </a:p>
          <a:p>
            <a:pPr>
              <a:lnSpc>
                <a:spcPts val="1400"/>
              </a:lnSpc>
            </a:pPr>
            <a:r>
              <a:rPr lang="en-US" sz="1400" dirty="0">
                <a:solidFill>
                  <a:srgbClr val="0000AD"/>
                </a:solidFill>
              </a:rPr>
              <a:t>      optional float32 </a:t>
            </a:r>
            <a:r>
              <a:rPr lang="en-US" sz="1400" dirty="0" err="1">
                <a:solidFill>
                  <a:srgbClr val="0000AD"/>
                </a:solidFill>
              </a:rPr>
              <a:t>expandedUncertaintyInMetersPerSecond</a:t>
            </a:r>
            <a:r>
              <a:rPr lang="en-US" sz="1400" dirty="0">
                <a:solidFill>
                  <a:srgbClr val="0000AD"/>
                </a:solidFill>
              </a:rPr>
              <a:t>;        ///&lt; E.g., ±1 m/s, with ~95.45% confidence</a:t>
            </a:r>
          </a:p>
          <a:p>
            <a:pPr>
              <a:lnSpc>
                <a:spcPts val="1400"/>
              </a:lnSpc>
            </a:pPr>
            <a:r>
              <a:rPr lang="en-US" sz="1400" dirty="0">
                <a:solidFill>
                  <a:srgbClr val="0000AD"/>
                </a:solidFill>
              </a:rPr>
              <a:t>      optional float32 </a:t>
            </a:r>
            <a:r>
              <a:rPr lang="en-US" sz="1400" dirty="0" err="1">
                <a:solidFill>
                  <a:srgbClr val="0000AD"/>
                </a:solidFill>
              </a:rPr>
              <a:t>expandedUncertaintyInMetersPerSecondSquared</a:t>
            </a:r>
            <a:r>
              <a:rPr lang="en-US" sz="1400" dirty="0">
                <a:solidFill>
                  <a:srgbClr val="0000AD"/>
                </a:solidFill>
              </a:rPr>
              <a:t>; ///&lt; E.g., ±1 m/s² with ~95.45% confidence</a:t>
            </a:r>
          </a:p>
          <a:p>
            <a:pPr>
              <a:lnSpc>
                <a:spcPts val="1400"/>
              </a:lnSpc>
            </a:pPr>
            <a:r>
              <a:rPr lang="en-US" sz="1400" dirty="0">
                <a:solidFill>
                  <a:srgbClr val="0000AD"/>
                </a:solidFill>
              </a:rPr>
              <a:t>      optional float32 </a:t>
            </a:r>
            <a:r>
              <a:rPr lang="en-US" sz="1400" dirty="0" err="1">
                <a:solidFill>
                  <a:srgbClr val="0000AD"/>
                </a:solidFill>
              </a:rPr>
              <a:t>expandedUncertaintyInOrientation</a:t>
            </a:r>
            <a:r>
              <a:rPr lang="en-US" sz="1400" dirty="0">
                <a:solidFill>
                  <a:srgbClr val="0000AD"/>
                </a:solidFill>
              </a:rPr>
              <a:t>;            ///&lt; E.g., ±0.1 radians, with ~95.45% confidence</a:t>
            </a:r>
          </a:p>
          <a:p>
            <a:pPr>
              <a:lnSpc>
                <a:spcPts val="1400"/>
              </a:lnSpc>
            </a:pPr>
            <a:r>
              <a:rPr lang="en-US" sz="1400" dirty="0">
                <a:solidFill>
                  <a:srgbClr val="0000AD"/>
                </a:solidFill>
              </a:rPr>
              <a:t>      optional float32 </a:t>
            </a:r>
            <a:r>
              <a:rPr lang="en-US" sz="1400" dirty="0" err="1">
                <a:solidFill>
                  <a:srgbClr val="0000AD"/>
                </a:solidFill>
              </a:rPr>
              <a:t>expandedUncertaintyInAngularVelocity</a:t>
            </a:r>
            <a:r>
              <a:rPr lang="en-US" sz="1400" dirty="0">
                <a:solidFill>
                  <a:srgbClr val="0000AD"/>
                </a:solidFill>
              </a:rPr>
              <a:t>;        ///&lt; E.g., ±0.1 radians/s, with ~95.45% confidence</a:t>
            </a:r>
          </a:p>
          <a:p>
            <a:pPr>
              <a:lnSpc>
                <a:spcPts val="1400"/>
              </a:lnSpc>
            </a:pPr>
            <a:r>
              <a:rPr lang="en-US" sz="1400" dirty="0">
                <a:solidFill>
                  <a:srgbClr val="0000AD"/>
                </a:solidFill>
              </a:rPr>
              <a:t>      optional float32 </a:t>
            </a:r>
            <a:r>
              <a:rPr lang="en-US" sz="1400" dirty="0" err="1">
                <a:solidFill>
                  <a:srgbClr val="0000AD"/>
                </a:solidFill>
              </a:rPr>
              <a:t>expandedUncertaintyInAngularAcceleration</a:t>
            </a:r>
            <a:r>
              <a:rPr lang="en-US" sz="1400" dirty="0">
                <a:solidFill>
                  <a:srgbClr val="0000AD"/>
                </a:solidFill>
              </a:rPr>
              <a:t>;    ///&lt; E.g., ±0.1 radians/s², with ~95.45% confidence</a:t>
            </a:r>
          </a:p>
          <a:p>
            <a:pPr>
              <a:lnSpc>
                <a:spcPts val="1400"/>
              </a:lnSpc>
            </a:pPr>
            <a:r>
              <a:rPr lang="en-US" sz="1400" dirty="0">
                <a:solidFill>
                  <a:srgbClr val="0000AD"/>
                </a:solidFill>
              </a:rPr>
              <a:t>      optional TENA::Geospatial::</a:t>
            </a:r>
            <a:r>
              <a:rPr lang="en-US" sz="1400" dirty="0" err="1">
                <a:solidFill>
                  <a:srgbClr val="0000AD"/>
                </a:solidFill>
              </a:rPr>
              <a:t>TSPIcovariance</a:t>
            </a:r>
            <a:r>
              <a:rPr lang="en-US" sz="1400" dirty="0">
                <a:solidFill>
                  <a:srgbClr val="0000AD"/>
                </a:solidFill>
              </a:rPr>
              <a:t> </a:t>
            </a:r>
            <a:r>
              <a:rPr lang="en-US" sz="1400" dirty="0" err="1">
                <a:solidFill>
                  <a:srgbClr val="0000AD"/>
                </a:solidFill>
              </a:rPr>
              <a:t>tspiCovariance</a:t>
            </a:r>
            <a:r>
              <a:rPr lang="en-US" sz="1400" dirty="0">
                <a:solidFill>
                  <a:srgbClr val="0000AD"/>
                </a:solidFill>
              </a:rPr>
              <a:t>;</a:t>
            </a:r>
          </a:p>
          <a:p>
            <a:pPr>
              <a:lnSpc>
                <a:spcPts val="1400"/>
              </a:lnSpc>
            </a:pPr>
            <a:r>
              <a:rPr lang="en-US" sz="1400" dirty="0">
                <a:solidFill>
                  <a:srgbClr val="0000AD"/>
                </a:solidFill>
              </a:rPr>
              <a:t>    };</a:t>
            </a:r>
          </a:p>
          <a:p>
            <a:pPr>
              <a:lnSpc>
                <a:spcPts val="1400"/>
              </a:lnSpc>
            </a:pPr>
            <a:r>
              <a:rPr lang="en-US" sz="1400" dirty="0">
                <a:solidFill>
                  <a:srgbClr val="0000AD"/>
                </a:solidFill>
              </a:rPr>
              <a:t> </a:t>
            </a:r>
          </a:p>
          <a:p>
            <a:pPr>
              <a:lnSpc>
                <a:spcPts val="1400"/>
              </a:lnSpc>
            </a:pPr>
            <a:r>
              <a:rPr lang="en-US" sz="1400" dirty="0">
                <a:solidFill>
                  <a:srgbClr val="0000AD"/>
                </a:solidFill>
              </a:rPr>
              <a:t>  }; // package Geospatial</a:t>
            </a:r>
          </a:p>
          <a:p>
            <a:pPr>
              <a:lnSpc>
                <a:spcPts val="1400"/>
              </a:lnSpc>
            </a:pPr>
            <a:r>
              <a:rPr lang="en-US" sz="1400" dirty="0">
                <a:solidFill>
                  <a:srgbClr val="0000AD"/>
                </a:solidFill>
              </a:rPr>
              <a:t>}; // package TENA</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010" name="Rectangle 2"/>
          <p:cNvSpPr>
            <a:spLocks noGrp="1" noChangeArrowheads="1"/>
          </p:cNvSpPr>
          <p:nvPr>
            <p:ph type="title"/>
          </p:nvPr>
        </p:nvSpPr>
        <p:spPr/>
        <p:txBody>
          <a:bodyPr/>
          <a:lstStyle/>
          <a:p>
            <a:r>
              <a:rPr lang="en-US"/>
              <a:t>Benefits of TENA</a:t>
            </a:r>
          </a:p>
        </p:txBody>
      </p:sp>
      <p:sp>
        <p:nvSpPr>
          <p:cNvPr id="1451011" name="Rectangle 3"/>
          <p:cNvSpPr>
            <a:spLocks noGrp="1" noChangeArrowheads="1"/>
          </p:cNvSpPr>
          <p:nvPr>
            <p:ph idx="1"/>
          </p:nvPr>
        </p:nvSpPr>
        <p:spPr>
          <a:ln/>
          <a:extLst>
            <a:ext uri="{91240B29-F687-4f45-9708-019B960494DF}">
              <a14:hiddenLine xmlns:a14="http://schemas.microsoft.com/office/drawing/2010/main" xmlns="" w="9525">
                <a:solidFill>
                  <a:schemeClr val="folHlink"/>
                </a:solidFill>
                <a:miter lim="800000"/>
                <a:headEnd/>
                <a:tailEnd/>
              </a14:hiddenLine>
            </a:ext>
          </a:extLst>
        </p:spPr>
        <p:txBody>
          <a:bodyPr/>
          <a:lstStyle/>
          <a:p>
            <a:r>
              <a:rPr lang="en-US" sz="2000" dirty="0"/>
              <a:t>All TENA software and support is </a:t>
            </a:r>
            <a:r>
              <a:rPr lang="en-US" sz="2000" dirty="0">
                <a:solidFill>
                  <a:srgbClr val="000090"/>
                </a:solidFill>
              </a:rPr>
              <a:t>free</a:t>
            </a:r>
            <a:r>
              <a:rPr lang="en-US" sz="2000" dirty="0">
                <a:solidFill>
                  <a:srgbClr val="0000FF"/>
                </a:solidFill>
              </a:rPr>
              <a:t> </a:t>
            </a:r>
            <a:r>
              <a:rPr lang="en-US" sz="2000" dirty="0"/>
              <a:t>to users</a:t>
            </a:r>
          </a:p>
          <a:p>
            <a:r>
              <a:rPr lang="en-US" sz="2000" dirty="0"/>
              <a:t>Supports </a:t>
            </a:r>
            <a:r>
              <a:rPr lang="en-US" sz="2000" dirty="0">
                <a:solidFill>
                  <a:srgbClr val="000090"/>
                </a:solidFill>
              </a:rPr>
              <a:t>C++</a:t>
            </a:r>
            <a:r>
              <a:rPr lang="en-US" sz="2000" dirty="0"/>
              <a:t>, </a:t>
            </a:r>
            <a:r>
              <a:rPr lang="en-US" sz="2000" dirty="0">
                <a:solidFill>
                  <a:srgbClr val="000090"/>
                </a:solidFill>
              </a:rPr>
              <a:t>Java</a:t>
            </a:r>
            <a:r>
              <a:rPr lang="en-US" sz="2000" dirty="0">
                <a:solidFill>
                  <a:srgbClr val="000000"/>
                </a:solidFill>
              </a:rPr>
              <a:t>,</a:t>
            </a:r>
            <a:r>
              <a:rPr lang="en-US" sz="2000" dirty="0">
                <a:solidFill>
                  <a:srgbClr val="0000FF"/>
                </a:solidFill>
              </a:rPr>
              <a:t> </a:t>
            </a:r>
            <a:r>
              <a:rPr lang="en-US" sz="2000" dirty="0"/>
              <a:t>and</a:t>
            </a:r>
            <a:r>
              <a:rPr lang="en-US" sz="2000" dirty="0">
                <a:solidFill>
                  <a:srgbClr val="0000FF"/>
                </a:solidFill>
              </a:rPr>
              <a:t> </a:t>
            </a:r>
            <a:r>
              <a:rPr lang="en-US" sz="2000" dirty="0" err="1">
                <a:solidFill>
                  <a:srgbClr val="000090"/>
                </a:solidFill>
              </a:rPr>
              <a:t>.Net</a:t>
            </a:r>
            <a:endParaRPr lang="en-US" sz="2000" dirty="0"/>
          </a:p>
          <a:p>
            <a:r>
              <a:rPr lang="en-US" sz="2000" dirty="0"/>
              <a:t>TENA software is </a:t>
            </a:r>
            <a:r>
              <a:rPr lang="en-US" sz="2000" dirty="0">
                <a:solidFill>
                  <a:srgbClr val="000090"/>
                </a:solidFill>
              </a:rPr>
              <a:t>thoroughly tested</a:t>
            </a:r>
            <a:r>
              <a:rPr lang="en-US" sz="2000" dirty="0">
                <a:solidFill>
                  <a:srgbClr val="0000FF"/>
                </a:solidFill>
              </a:rPr>
              <a:t> </a:t>
            </a:r>
            <a:r>
              <a:rPr lang="en-US" sz="2000" dirty="0"/>
              <a:t>and very reliable</a:t>
            </a:r>
          </a:p>
          <a:p>
            <a:r>
              <a:rPr lang="en-US" sz="2000" dirty="0"/>
              <a:t>TENA Auto-Code Generation makes creating a TENA application as </a:t>
            </a:r>
            <a:r>
              <a:rPr lang="en-US" sz="2000" dirty="0">
                <a:solidFill>
                  <a:srgbClr val="000090"/>
                </a:solidFill>
              </a:rPr>
              <a:t>simple</a:t>
            </a:r>
            <a:r>
              <a:rPr lang="en-US" sz="2000" dirty="0">
                <a:solidFill>
                  <a:srgbClr val="0000FF"/>
                </a:solidFill>
              </a:rPr>
              <a:t> </a:t>
            </a:r>
            <a:r>
              <a:rPr lang="en-US" sz="2000" dirty="0"/>
              <a:t>as possible</a:t>
            </a:r>
          </a:p>
          <a:p>
            <a:pPr lvl="1"/>
            <a:r>
              <a:rPr lang="en-US" sz="1800" dirty="0"/>
              <a:t>Auto-generated starting points mean you never start with a blank page</a:t>
            </a:r>
          </a:p>
          <a:p>
            <a:pPr lvl="1"/>
            <a:r>
              <a:rPr lang="en-US" sz="1800" dirty="0"/>
              <a:t>Rapid development of real-time, distributed, Live-Virtual-Constructive applications</a:t>
            </a:r>
          </a:p>
          <a:p>
            <a:pPr lvl="1"/>
            <a:r>
              <a:rPr lang="en-US" sz="1800" dirty="0"/>
              <a:t>Auto-generated test programs make integration a snap</a:t>
            </a:r>
          </a:p>
          <a:p>
            <a:r>
              <a:rPr lang="en-US" sz="2000" dirty="0"/>
              <a:t>TENA</a:t>
            </a:r>
            <a:r>
              <a:rPr lang="en-US" sz="2000" dirty="0">
                <a:latin typeface="Arial"/>
              </a:rPr>
              <a:t>’</a:t>
            </a:r>
            <a:r>
              <a:rPr lang="en-US" sz="2000" dirty="0"/>
              <a:t>s technical approach emphasizes </a:t>
            </a:r>
            <a:r>
              <a:rPr lang="en-US" sz="2000" dirty="0">
                <a:solidFill>
                  <a:srgbClr val="000090"/>
                </a:solidFill>
              </a:rPr>
              <a:t>cost savings and reliability</a:t>
            </a:r>
          </a:p>
          <a:p>
            <a:pPr lvl="1"/>
            <a:r>
              <a:rPr lang="en-US" sz="1800" dirty="0"/>
              <a:t>The TENA software is hard to use wrong</a:t>
            </a:r>
          </a:p>
          <a:p>
            <a:pPr lvl="1"/>
            <a:r>
              <a:rPr lang="en-US" sz="1800" dirty="0"/>
              <a:t>TENA catches many user errors at compile time rather than run time</a:t>
            </a:r>
          </a:p>
          <a:p>
            <a:pPr lvl="1"/>
            <a:r>
              <a:rPr lang="en-US" sz="1800" dirty="0"/>
              <a:t>TENA Tools provide unprecedented understanding of an event</a:t>
            </a:r>
          </a:p>
          <a:p>
            <a:r>
              <a:rPr lang="en-US" sz="2000" dirty="0"/>
              <a:t>TENA has a </a:t>
            </a:r>
            <a:r>
              <a:rPr lang="en-US" sz="2000" dirty="0">
                <a:solidFill>
                  <a:srgbClr val="000090"/>
                </a:solidFill>
              </a:rPr>
              <a:t>standard object model</a:t>
            </a:r>
            <a:r>
              <a:rPr lang="en-US" sz="2000" dirty="0">
                <a:solidFill>
                  <a:srgbClr val="0000FF"/>
                </a:solidFill>
              </a:rPr>
              <a:t> </a:t>
            </a:r>
            <a:r>
              <a:rPr lang="en-US" sz="2000" dirty="0"/>
              <a:t>enhancing interoperability</a:t>
            </a:r>
          </a:p>
          <a:p>
            <a:r>
              <a:rPr lang="en-US" sz="2000" dirty="0"/>
              <a:t>The TENA web site/repository has </a:t>
            </a:r>
            <a:r>
              <a:rPr lang="en-US" sz="2000" dirty="0">
                <a:solidFill>
                  <a:srgbClr val="000090"/>
                </a:solidFill>
              </a:rPr>
              <a:t>extensive documentation</a:t>
            </a:r>
            <a:r>
              <a:rPr lang="en-US" sz="2000" dirty="0"/>
              <a:t>, training, and collaboration capabilities</a:t>
            </a:r>
          </a:p>
          <a:p>
            <a:r>
              <a:rPr lang="en-US" sz="2000" dirty="0"/>
              <a:t>TENA data is importable into the Knowledge Management/Big Data Analysis capability called CHEETAS, and soon to the RDT&amp;E cloud capability called Serengeti.</a:t>
            </a:r>
          </a:p>
          <a:p>
            <a:r>
              <a:rPr lang="en-US" sz="2000" dirty="0"/>
              <a:t>TENA has a plan for </a:t>
            </a:r>
            <a:r>
              <a:rPr lang="en-US" sz="2000" dirty="0">
                <a:solidFill>
                  <a:srgbClr val="000090"/>
                </a:solidFill>
              </a:rPr>
              <a:t>evolution</a:t>
            </a:r>
            <a:r>
              <a:rPr lang="en-US" sz="2000" dirty="0">
                <a:solidFill>
                  <a:srgbClr val="0000FF"/>
                </a:solidFill>
              </a:rPr>
              <a:t> </a:t>
            </a:r>
            <a:r>
              <a:rPr lang="en-US" sz="2000" dirty="0"/>
              <a:t>and </a:t>
            </a:r>
            <a:r>
              <a:rPr lang="en-US" sz="2000" dirty="0">
                <a:solidFill>
                  <a:srgbClr val="000090"/>
                </a:solidFill>
              </a:rPr>
              <a:t>funding</a:t>
            </a:r>
            <a:r>
              <a:rPr lang="en-US" sz="2000" dirty="0">
                <a:solidFill>
                  <a:srgbClr val="0000FF"/>
                </a:solidFill>
              </a:rPr>
              <a:t> </a:t>
            </a:r>
            <a:r>
              <a:rPr lang="en-US" sz="2000" dirty="0"/>
              <a:t>to execute this plan.</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05CF-D243-F138-A5F8-80D6A61C20E2}"/>
              </a:ext>
            </a:extLst>
          </p:cNvPr>
          <p:cNvSpPr txBox="1">
            <a:spLocks noGrp="1"/>
          </p:cNvSpPr>
          <p:nvPr>
            <p:ph type="title"/>
          </p:nvPr>
        </p:nvSpPr>
        <p:spPr/>
        <p:txBody>
          <a:bodyPr/>
          <a:lstStyle/>
          <a:p>
            <a:pPr lvl="0"/>
            <a:r>
              <a:rPr lang="en-US" dirty="0"/>
              <a:t>Entity “is a” PointOfInterest</a:t>
            </a:r>
          </a:p>
        </p:txBody>
      </p:sp>
      <p:sp>
        <p:nvSpPr>
          <p:cNvPr id="3" name="TextBox 2">
            <a:extLst>
              <a:ext uri="{FF2B5EF4-FFF2-40B4-BE49-F238E27FC236}">
                <a16:creationId xmlns:a16="http://schemas.microsoft.com/office/drawing/2014/main" id="{6F626EA3-7814-56FF-13F2-C3605B87B1A1}"/>
              </a:ext>
            </a:extLst>
          </p:cNvPr>
          <p:cNvSpPr txBox="1"/>
          <p:nvPr/>
        </p:nvSpPr>
        <p:spPr>
          <a:xfrm>
            <a:off x="339565" y="1592153"/>
            <a:ext cx="12125886" cy="5553229"/>
          </a:xfrm>
          <a:prstGeom prst="rect">
            <a:avLst/>
          </a:prstGeom>
          <a:solidFill>
            <a:schemeClr val="bg1">
              <a:lumMod val="85000"/>
              <a:alpha val="85000"/>
            </a:schemeClr>
          </a:solidFill>
          <a:ln w="38160">
            <a:solidFill>
              <a:schemeClr val="tx2">
                <a:lumMod val="75000"/>
              </a:schemeClr>
            </a:solidFill>
            <a:prstDash val="solid"/>
          </a:ln>
        </p:spPr>
        <p:txBody>
          <a:bodyPr vert="horz" wrap="none" lIns="140717" tIns="82666" rIns="140717" bIns="82666" anchorCtr="0" compatLnSpc="0">
            <a:spAutoFit/>
          </a:bodyPr>
          <a:lstStyle>
            <a:defPPr>
              <a:defRPr lang="en-US"/>
            </a:defPPr>
            <a:lvl1pPr algn="l">
              <a:lnSpc>
                <a:spcPts val="1400"/>
              </a:lnSpc>
              <a:spcBef>
                <a:spcPts val="0"/>
              </a:spcBef>
              <a:defRPr sz="1400">
                <a:solidFill>
                  <a:srgbClr val="0000AD"/>
                </a:solidFill>
                <a:latin typeface="Consolas" pitchFamily="49"/>
                <a:ea typeface="Microsoft YaHei" pitchFamily="2"/>
                <a:cs typeface="Lucida Sans" pitchFamily="2"/>
              </a:defRPr>
            </a:lvl1pPr>
          </a:lstStyle>
          <a:p>
            <a:r>
              <a:rPr lang="en-US" dirty="0"/>
              <a:t>    class Entity : extends TENA::Geospatial::</a:t>
            </a:r>
            <a:r>
              <a:rPr lang="en-US" dirty="0" err="1"/>
              <a:t>PointOfInterest</a:t>
            </a:r>
            <a:r>
              <a:rPr lang="en-US" dirty="0"/>
              <a:t> {</a:t>
            </a:r>
          </a:p>
          <a:p>
            <a:r>
              <a:rPr lang="en-US" dirty="0"/>
              <a:t>      const </a:t>
            </a:r>
            <a:r>
              <a:rPr lang="en-US" dirty="0" err="1"/>
              <a:t>EntityID</a:t>
            </a:r>
            <a:r>
              <a:rPr lang="en-US" dirty="0"/>
              <a:t> </a:t>
            </a:r>
            <a:r>
              <a:rPr lang="en-US" dirty="0" err="1"/>
              <a:t>entityID</a:t>
            </a:r>
            <a:r>
              <a:rPr lang="en-US" dirty="0"/>
              <a:t>;        </a:t>
            </a:r>
          </a:p>
          <a:p>
            <a:r>
              <a:rPr lang="en-US" dirty="0"/>
              <a:t>      const </a:t>
            </a:r>
            <a:r>
              <a:rPr lang="en-US" dirty="0" err="1"/>
              <a:t>LVCindicator</a:t>
            </a:r>
            <a:r>
              <a:rPr lang="en-US" dirty="0"/>
              <a:t> </a:t>
            </a:r>
            <a:r>
              <a:rPr lang="en-US" dirty="0" err="1"/>
              <a:t>lvcIndicator</a:t>
            </a:r>
            <a:r>
              <a:rPr lang="en-US" dirty="0"/>
              <a:t>; ///&lt; Indicates if the entity is live, virtual, or constructive</a:t>
            </a:r>
          </a:p>
          <a:p>
            <a:r>
              <a:rPr lang="en-US" dirty="0"/>
              <a:t>      const </a:t>
            </a:r>
            <a:r>
              <a:rPr lang="en-US" dirty="0" err="1"/>
              <a:t>EntityType</a:t>
            </a:r>
            <a:r>
              <a:rPr lang="en-US" dirty="0"/>
              <a:t> </a:t>
            </a:r>
            <a:r>
              <a:rPr lang="en-US" dirty="0" err="1"/>
              <a:t>entityType</a:t>
            </a:r>
            <a:r>
              <a:rPr lang="en-US" dirty="0"/>
              <a:t>;     </a:t>
            </a:r>
          </a:p>
          <a:p>
            <a:r>
              <a:rPr lang="en-US" dirty="0"/>
              <a:t>      Affiliation affiliation;         </a:t>
            </a:r>
          </a:p>
          <a:p>
            <a:r>
              <a:rPr lang="en-US" dirty="0"/>
              <a:t>      </a:t>
            </a:r>
            <a:r>
              <a:rPr lang="en-US" dirty="0" err="1"/>
              <a:t>DamageState</a:t>
            </a:r>
            <a:r>
              <a:rPr lang="en-US" dirty="0"/>
              <a:t> </a:t>
            </a:r>
            <a:r>
              <a:rPr lang="en-US" dirty="0" err="1"/>
              <a:t>damageState</a:t>
            </a:r>
            <a:r>
              <a:rPr lang="en-US" dirty="0"/>
              <a:t>;</a:t>
            </a:r>
          </a:p>
          <a:p>
            <a:r>
              <a:rPr lang="en-US" dirty="0"/>
              <a:t>      </a:t>
            </a:r>
            <a:r>
              <a:rPr lang="en-US" dirty="0" err="1"/>
              <a:t>DeadReckoningAlgorithm</a:t>
            </a:r>
            <a:r>
              <a:rPr lang="en-US" dirty="0"/>
              <a:t> </a:t>
            </a:r>
            <a:r>
              <a:rPr lang="en-US" dirty="0" err="1"/>
              <a:t>deadReckoningAlgorithm</a:t>
            </a:r>
            <a:r>
              <a:rPr lang="en-US" dirty="0"/>
              <a:t>; </a:t>
            </a:r>
          </a:p>
          <a:p>
            <a:r>
              <a:rPr lang="en-US" dirty="0"/>
              <a:t>      vector&lt;</a:t>
            </a:r>
            <a:r>
              <a:rPr lang="en-US" dirty="0" err="1"/>
              <a:t>EntityReference</a:t>
            </a:r>
            <a:r>
              <a:rPr lang="en-US" dirty="0"/>
              <a:t>&gt; </a:t>
            </a:r>
            <a:r>
              <a:rPr lang="en-US" dirty="0" err="1"/>
              <a:t>sensorPedigree</a:t>
            </a:r>
            <a:r>
              <a:rPr lang="en-US" dirty="0"/>
              <a:t>;</a:t>
            </a:r>
          </a:p>
          <a:p>
            <a:r>
              <a:rPr lang="en-US" dirty="0"/>
              <a:t>      vector&lt;</a:t>
            </a:r>
            <a:r>
              <a:rPr lang="en-US" dirty="0" err="1"/>
              <a:t>TrackReference</a:t>
            </a:r>
            <a:r>
              <a:rPr lang="en-US" dirty="0"/>
              <a:t>&gt; </a:t>
            </a:r>
            <a:r>
              <a:rPr lang="en-US" dirty="0" err="1"/>
              <a:t>trackPedigree</a:t>
            </a:r>
            <a:r>
              <a:rPr lang="en-US" dirty="0"/>
              <a:t>;</a:t>
            </a:r>
          </a:p>
          <a:p>
            <a:endParaRPr lang="en-US" dirty="0"/>
          </a:p>
          <a:p>
            <a:r>
              <a:rPr lang="en-US" dirty="0"/>
              <a:t>      /// If a single Track object is being used to set the Entity's TSPI (and no other member of the </a:t>
            </a:r>
            <a:r>
              <a:rPr lang="en-US" dirty="0" err="1"/>
              <a:t>trackPedigree</a:t>
            </a:r>
            <a:r>
              <a:rPr lang="en-US" dirty="0"/>
              <a:t> is</a:t>
            </a:r>
          </a:p>
          <a:p>
            <a:r>
              <a:rPr lang="en-US" dirty="0"/>
              <a:t>      /// contributing, i.e., one Track was declared the "best source" and all others were ignored), this zero-based</a:t>
            </a:r>
          </a:p>
          <a:p>
            <a:r>
              <a:rPr lang="en-US" dirty="0"/>
              <a:t>      /// vector index (zero meaning first element) is provided to indicate the index of that Track object in the</a:t>
            </a:r>
          </a:p>
          <a:p>
            <a:r>
              <a:rPr lang="en-US" dirty="0"/>
              <a:t>      /// </a:t>
            </a:r>
            <a:r>
              <a:rPr lang="en-US" dirty="0" err="1"/>
              <a:t>trackPedigree</a:t>
            </a:r>
            <a:r>
              <a:rPr lang="en-US" dirty="0"/>
              <a:t> vector.  This can be used by subscribers, should they want to obtain TSPI updates from the Track</a:t>
            </a:r>
          </a:p>
          <a:p>
            <a:r>
              <a:rPr lang="en-US" dirty="0"/>
              <a:t>      /// object directly, e.g., because the Track object is being updated at a higher rate than the Entity object.</a:t>
            </a:r>
          </a:p>
          <a:p>
            <a:r>
              <a:rPr lang="en-US" dirty="0"/>
              <a:t>      ///</a:t>
            </a:r>
          </a:p>
          <a:p>
            <a:r>
              <a:rPr lang="en-US" dirty="0"/>
              <a:t>      /// If TSPI data from more than one Track object was somehow "combined" or "fused" to set the Entity's TSPI, then</a:t>
            </a:r>
          </a:p>
          <a:p>
            <a:r>
              <a:rPr lang="en-US" dirty="0"/>
              <a:t>      /// this attribute should not be set.</a:t>
            </a:r>
          </a:p>
          <a:p>
            <a:r>
              <a:rPr lang="en-US" dirty="0"/>
              <a:t>      optional int16 </a:t>
            </a:r>
            <a:r>
              <a:rPr lang="en-US" dirty="0" err="1"/>
              <a:t>vectorIndexForTSPIsource</a:t>
            </a:r>
            <a:r>
              <a:rPr lang="en-US" dirty="0"/>
              <a:t>;</a:t>
            </a:r>
          </a:p>
          <a:p>
            <a:r>
              <a:rPr lang="en-US" dirty="0"/>
              <a:t> </a:t>
            </a:r>
          </a:p>
          <a:p>
            <a:r>
              <a:rPr lang="en-US" dirty="0"/>
              <a:t>      optional </a:t>
            </a:r>
            <a:r>
              <a:rPr lang="en-US" dirty="0" err="1"/>
              <a:t>EntityType</a:t>
            </a:r>
            <a:r>
              <a:rPr lang="en-US" dirty="0"/>
              <a:t> </a:t>
            </a:r>
            <a:r>
              <a:rPr lang="en-US" dirty="0" err="1"/>
              <a:t>alternativeEntityType</a:t>
            </a:r>
            <a:r>
              <a:rPr lang="en-US" dirty="0"/>
              <a:t>;         ///&lt; Used when the entity is disguised as a different type</a:t>
            </a:r>
          </a:p>
          <a:p>
            <a:r>
              <a:rPr lang="en-US" dirty="0"/>
              <a:t>      optional string </a:t>
            </a:r>
            <a:r>
              <a:rPr lang="en-US" dirty="0" err="1"/>
              <a:t>entityMarking</a:t>
            </a:r>
            <a:r>
              <a:rPr lang="en-US" dirty="0"/>
              <a:t>;                     ///&lt; Identifies the marking of the entity.  DIS indicates that</a:t>
            </a:r>
          </a:p>
          <a:p>
            <a:r>
              <a:rPr lang="en-US" dirty="0"/>
              <a:t>      optional </a:t>
            </a:r>
            <a:r>
              <a:rPr lang="en-US" dirty="0" err="1"/>
              <a:t>CharacterSet</a:t>
            </a:r>
            <a:r>
              <a:rPr lang="en-US" dirty="0"/>
              <a:t> </a:t>
            </a:r>
            <a:r>
              <a:rPr lang="en-US" dirty="0" err="1"/>
              <a:t>entityMarkingCharacterSet</a:t>
            </a:r>
            <a:r>
              <a:rPr lang="en-US" dirty="0"/>
              <a:t>;   ///&lt; Identifies the character set used in the marking</a:t>
            </a:r>
          </a:p>
          <a:p>
            <a:r>
              <a:rPr lang="en-US" dirty="0"/>
              <a:t>      optional </a:t>
            </a:r>
            <a:r>
              <a:rPr lang="en-US" dirty="0" err="1"/>
              <a:t>EntityAppearance</a:t>
            </a:r>
            <a:r>
              <a:rPr lang="en-US" dirty="0"/>
              <a:t> appearance;              ///&lt; Characteristics such as flaming, lights on, etc.</a:t>
            </a:r>
          </a:p>
          <a:p>
            <a:r>
              <a:rPr lang="en-US" dirty="0"/>
              <a:t>      optional </a:t>
            </a:r>
            <a:r>
              <a:rPr lang="en-US" dirty="0" err="1"/>
              <a:t>EntityCapabilities</a:t>
            </a:r>
            <a:r>
              <a:rPr lang="en-US" dirty="0"/>
              <a:t> capabilities;          ///&lt; Capabilities such as fuel supply, sling loadable, etc.</a:t>
            </a:r>
          </a:p>
          <a:p>
            <a:r>
              <a:rPr lang="en-US" dirty="0"/>
              <a:t>      optional vector&lt;</a:t>
            </a:r>
            <a:r>
              <a:rPr lang="en-US" dirty="0" err="1"/>
              <a:t>ArticulatedPart</a:t>
            </a:r>
            <a:r>
              <a:rPr lang="en-US" dirty="0"/>
              <a:t>&gt; </a:t>
            </a:r>
            <a:r>
              <a:rPr lang="en-US" dirty="0" err="1"/>
              <a:t>articulatedParts</a:t>
            </a:r>
            <a:r>
              <a:rPr lang="en-US" dirty="0"/>
              <a:t>; ///&lt; Defines articulated parts of the entity</a:t>
            </a:r>
          </a:p>
          <a:p>
            <a:r>
              <a:rPr lang="en-US" dirty="0"/>
              <a:t>      optional vector&lt;</a:t>
            </a:r>
            <a:r>
              <a:rPr lang="en-US" dirty="0" err="1"/>
              <a:t>AttachedPart</a:t>
            </a:r>
            <a:r>
              <a:rPr lang="en-US" dirty="0"/>
              <a:t>&gt; </a:t>
            </a:r>
            <a:r>
              <a:rPr lang="en-US" dirty="0" err="1"/>
              <a:t>attachedParts</a:t>
            </a:r>
            <a:r>
              <a:rPr lang="en-US" dirty="0"/>
              <a:t>;       ///&lt; Defines parts attached to the entity</a:t>
            </a:r>
          </a:p>
          <a:p>
            <a:r>
              <a:rPr lang="en-US" dirty="0"/>
              <a:t> </a:t>
            </a:r>
          </a:p>
          <a:p>
            <a:r>
              <a:rPr lang="en-US" dirty="0"/>
              <a:t>      void </a:t>
            </a:r>
            <a:r>
              <a:rPr lang="en-US" dirty="0" err="1"/>
              <a:t>setDamageState</a:t>
            </a:r>
            <a:r>
              <a:rPr lang="en-US" dirty="0"/>
              <a:t>( in </a:t>
            </a:r>
            <a:r>
              <a:rPr lang="en-US" dirty="0" err="1"/>
              <a:t>DamageState</a:t>
            </a:r>
            <a:r>
              <a:rPr lang="en-US" dirty="0"/>
              <a:t> </a:t>
            </a:r>
            <a:r>
              <a:rPr lang="en-US" dirty="0" err="1"/>
              <a:t>damageState</a:t>
            </a:r>
            <a:r>
              <a:rPr lang="en-US" dirty="0"/>
              <a:t> ) raises ( TENA::</a:t>
            </a:r>
            <a:r>
              <a:rPr lang="en-US" dirty="0" err="1"/>
              <a:t>RequestRefused</a:t>
            </a:r>
            <a:r>
              <a:rPr lang="en-US" dirty="0"/>
              <a:t> );=</a:t>
            </a:r>
          </a:p>
          <a:p>
            <a:r>
              <a:rPr lang="en-US" dirty="0"/>
              <a:t>      void </a:t>
            </a:r>
            <a:r>
              <a:rPr lang="en-US" dirty="0" err="1"/>
              <a:t>setAppearance</a:t>
            </a:r>
            <a:r>
              <a:rPr lang="en-US" dirty="0"/>
              <a:t>( in </a:t>
            </a:r>
            <a:r>
              <a:rPr lang="en-US" dirty="0" err="1"/>
              <a:t>EntityAppearance</a:t>
            </a:r>
            <a:r>
              <a:rPr lang="en-US" dirty="0"/>
              <a:t> appearance ) raises ( TENA::</a:t>
            </a:r>
            <a:r>
              <a:rPr lang="en-US" dirty="0" err="1"/>
              <a:t>InvalidArgument</a:t>
            </a:r>
            <a:r>
              <a:rPr lang="en-US" dirty="0"/>
              <a:t>, TENA::</a:t>
            </a:r>
            <a:r>
              <a:rPr lang="en-US" dirty="0" err="1"/>
              <a:t>RequestRefused</a:t>
            </a:r>
            <a:r>
              <a:rPr lang="en-US" dirty="0"/>
              <a:t> );</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83CF61-A84E-858C-0E5D-B0514D8CB032}"/>
              </a:ext>
            </a:extLst>
          </p:cNvPr>
          <p:cNvSpPr>
            <a:spLocks noGrp="1"/>
          </p:cNvSpPr>
          <p:nvPr>
            <p:ph type="title"/>
          </p:nvPr>
        </p:nvSpPr>
        <p:spPr/>
        <p:txBody>
          <a:bodyPr/>
          <a:lstStyle/>
          <a:p>
            <a:r>
              <a:rPr lang="en-US" dirty="0"/>
              <a:t>State3D class (SDO)</a:t>
            </a:r>
          </a:p>
        </p:txBody>
      </p:sp>
      <p:sp>
        <p:nvSpPr>
          <p:cNvPr id="2" name="TextBox 1">
            <a:extLst>
              <a:ext uri="{FF2B5EF4-FFF2-40B4-BE49-F238E27FC236}">
                <a16:creationId xmlns:a16="http://schemas.microsoft.com/office/drawing/2014/main" id="{B242E105-B489-1CE1-3CC7-864C388E3D7B}"/>
              </a:ext>
            </a:extLst>
          </p:cNvPr>
          <p:cNvSpPr txBox="1"/>
          <p:nvPr/>
        </p:nvSpPr>
        <p:spPr>
          <a:xfrm>
            <a:off x="248125" y="1476329"/>
            <a:ext cx="12224567" cy="4835084"/>
          </a:xfrm>
          <a:prstGeom prst="rect">
            <a:avLst/>
          </a:prstGeom>
          <a:solidFill>
            <a:schemeClr val="bg1">
              <a:lumMod val="85000"/>
              <a:alpha val="85000"/>
            </a:schemeClr>
          </a:solidFill>
          <a:ln w="38160">
            <a:solidFill>
              <a:schemeClr val="tx2">
                <a:lumMod val="75000"/>
              </a:schemeClr>
            </a:solidFill>
            <a:prstDash val="solid"/>
          </a:ln>
        </p:spPr>
        <p:txBody>
          <a:bodyPr vert="horz" wrap="none" lIns="140717" tIns="82666" rIns="140717" bIns="82666" anchorCtr="0" compatLnSpc="0">
            <a:spAutoFit/>
          </a:bodyPr>
          <a:lstStyle>
            <a:defPPr>
              <a:defRPr lang="en-US"/>
            </a:defPPr>
            <a:lvl1pPr algn="l">
              <a:lnSpc>
                <a:spcPts val="1400"/>
              </a:lnSpc>
              <a:spcBef>
                <a:spcPts val="0"/>
              </a:spcBef>
              <a:defRPr sz="1400">
                <a:solidFill>
                  <a:srgbClr val="0000AD"/>
                </a:solidFill>
                <a:latin typeface="Consolas" pitchFamily="49"/>
                <a:ea typeface="Microsoft YaHei" pitchFamily="2"/>
                <a:cs typeface="Lucida Sans" pitchFamily="2"/>
              </a:defRPr>
            </a:lvl1pPr>
          </a:lstStyle>
          <a:p>
            <a:r>
              <a:rPr lang="en-US" dirty="0"/>
              <a:t>package TENA {</a:t>
            </a:r>
          </a:p>
          <a:p>
            <a:r>
              <a:rPr lang="en-US" dirty="0"/>
              <a:t>  package Instrumentation {</a:t>
            </a:r>
          </a:p>
          <a:p>
            <a:r>
              <a:rPr lang="en-US" dirty="0"/>
              <a:t>    package Track {</a:t>
            </a:r>
          </a:p>
          <a:p>
            <a:r>
              <a:rPr lang="en-US" dirty="0"/>
              <a:t>      class State3D : extends TENA::Geospatial::</a:t>
            </a:r>
            <a:r>
              <a:rPr lang="en-US" dirty="0" err="1"/>
              <a:t>PointOfInterest</a:t>
            </a:r>
            <a:r>
              <a:rPr lang="en-US" dirty="0"/>
              <a:t> {</a:t>
            </a:r>
          </a:p>
          <a:p>
            <a:r>
              <a:rPr lang="en-US" dirty="0"/>
              <a:t>        const TENA::Hardware::System * system;         ///&lt; A pointer to the particular TENA::Hardware::System that</a:t>
            </a:r>
          </a:p>
          <a:p>
            <a:r>
              <a:rPr lang="en-US" dirty="0"/>
              <a:t>                                                       /// produced the particular State3D</a:t>
            </a:r>
          </a:p>
          <a:p>
            <a:r>
              <a:rPr lang="en-US" dirty="0"/>
              <a:t>        </a:t>
            </a:r>
            <a:r>
              <a:rPr lang="en-US" dirty="0" err="1"/>
              <a:t>CorrectionMode</a:t>
            </a:r>
            <a:r>
              <a:rPr lang="en-US" dirty="0"/>
              <a:t> </a:t>
            </a:r>
            <a:r>
              <a:rPr lang="en-US" dirty="0" err="1"/>
              <a:t>correctionMode</a:t>
            </a:r>
            <a:r>
              <a:rPr lang="en-US" dirty="0"/>
              <a:t>;                 ///&lt; Indicates the nature of any corrections made to the data</a:t>
            </a:r>
          </a:p>
          <a:p>
            <a:endParaRPr lang="en-US" dirty="0"/>
          </a:p>
          <a:p>
            <a:r>
              <a:rPr lang="en-US" dirty="0"/>
              <a:t>        optional string </a:t>
            </a:r>
            <a:r>
              <a:rPr lang="en-US" dirty="0" err="1"/>
              <a:t>nameOfOtherCorrectionMode</a:t>
            </a:r>
            <a:r>
              <a:rPr lang="en-US" dirty="0"/>
              <a:t>;     ///&lt; To be set if and only if </a:t>
            </a:r>
            <a:r>
              <a:rPr lang="en-US" dirty="0" err="1"/>
              <a:t>correctionMode</a:t>
            </a:r>
            <a:r>
              <a:rPr lang="en-US" dirty="0"/>
              <a:t> is</a:t>
            </a:r>
          </a:p>
          <a:p>
            <a:r>
              <a:rPr lang="en-US" dirty="0"/>
              <a:t>                                                       /// TENA::Instrumentation::Track::</a:t>
            </a:r>
            <a:r>
              <a:rPr lang="en-US" dirty="0" err="1"/>
              <a:t>CorrectionMode_Other</a:t>
            </a:r>
            <a:endParaRPr lang="en-US" dirty="0"/>
          </a:p>
          <a:p>
            <a:r>
              <a:rPr lang="en-US" dirty="0"/>
              <a:t>        </a:t>
            </a:r>
            <a:r>
              <a:rPr lang="en-US" dirty="0" err="1"/>
              <a:t>boolean</a:t>
            </a:r>
            <a:r>
              <a:rPr lang="en-US" dirty="0"/>
              <a:t> </a:t>
            </a:r>
            <a:r>
              <a:rPr lang="en-US" dirty="0" err="1"/>
              <a:t>isPositionDirectlyMeasured</a:t>
            </a:r>
            <a:r>
              <a:rPr lang="en-US" dirty="0"/>
              <a:t>;            ///&lt; True indicates the TENA::position was actually measured, not</a:t>
            </a:r>
          </a:p>
          <a:p>
            <a:r>
              <a:rPr lang="en-US" dirty="0"/>
              <a:t>                                                       /// computed from other measurements</a:t>
            </a:r>
          </a:p>
          <a:p>
            <a:r>
              <a:rPr lang="en-US" dirty="0"/>
              <a:t>        </a:t>
            </a:r>
            <a:r>
              <a:rPr lang="en-US" dirty="0" err="1"/>
              <a:t>boolean</a:t>
            </a:r>
            <a:r>
              <a:rPr lang="en-US" dirty="0"/>
              <a:t> </a:t>
            </a:r>
            <a:r>
              <a:rPr lang="en-US" dirty="0" err="1"/>
              <a:t>isVelocityDirectlyMeasured</a:t>
            </a:r>
            <a:r>
              <a:rPr lang="en-US" dirty="0"/>
              <a:t>;            ///&lt; True indicates the velocity was actually measured, not</a:t>
            </a:r>
          </a:p>
          <a:p>
            <a:r>
              <a:rPr lang="en-US" dirty="0"/>
              <a:t>                                                       /// computed from other measurements</a:t>
            </a:r>
          </a:p>
          <a:p>
            <a:r>
              <a:rPr lang="en-US" dirty="0"/>
              <a:t>        </a:t>
            </a:r>
            <a:r>
              <a:rPr lang="en-US" dirty="0" err="1"/>
              <a:t>boolean</a:t>
            </a:r>
            <a:r>
              <a:rPr lang="en-US" dirty="0"/>
              <a:t> </a:t>
            </a:r>
            <a:r>
              <a:rPr lang="en-US" dirty="0" err="1"/>
              <a:t>isAccelerationDirectlyMeasured</a:t>
            </a:r>
            <a:r>
              <a:rPr lang="en-US" dirty="0"/>
              <a:t>;        ///&lt; True indicates the acceleration was actually measured, not</a:t>
            </a:r>
          </a:p>
          <a:p>
            <a:r>
              <a:rPr lang="en-US" dirty="0"/>
              <a:t>                                                       /// computed from other measurements</a:t>
            </a:r>
          </a:p>
          <a:p>
            <a:r>
              <a:rPr lang="en-US" dirty="0"/>
              <a:t>        </a:t>
            </a:r>
            <a:r>
              <a:rPr lang="en-US" dirty="0" err="1"/>
              <a:t>boolean</a:t>
            </a:r>
            <a:r>
              <a:rPr lang="en-US" dirty="0"/>
              <a:t> </a:t>
            </a:r>
            <a:r>
              <a:rPr lang="en-US" dirty="0" err="1"/>
              <a:t>isOrientationDirectlyMeasured</a:t>
            </a:r>
            <a:r>
              <a:rPr lang="en-US" dirty="0"/>
              <a:t>;         ///&lt; True indicates the orientation was actually measured, not</a:t>
            </a:r>
          </a:p>
          <a:p>
            <a:r>
              <a:rPr lang="en-US" dirty="0"/>
              <a:t>                                                       /// computed from other measurements</a:t>
            </a:r>
          </a:p>
          <a:p>
            <a:r>
              <a:rPr lang="en-US" dirty="0"/>
              <a:t>        </a:t>
            </a:r>
            <a:r>
              <a:rPr lang="en-US" dirty="0" err="1"/>
              <a:t>boolean</a:t>
            </a:r>
            <a:r>
              <a:rPr lang="en-US" dirty="0"/>
              <a:t> </a:t>
            </a:r>
            <a:r>
              <a:rPr lang="en-US" dirty="0" err="1"/>
              <a:t>isAngularVelocityDirectlyMeasured</a:t>
            </a:r>
            <a:r>
              <a:rPr lang="en-US" dirty="0"/>
              <a:t>;     ///&lt; True indicates the </a:t>
            </a:r>
            <a:r>
              <a:rPr lang="en-US" dirty="0" err="1"/>
              <a:t>angularVelocity</a:t>
            </a:r>
            <a:r>
              <a:rPr lang="en-US" dirty="0"/>
              <a:t> was actually measured, not</a:t>
            </a:r>
          </a:p>
          <a:p>
            <a:r>
              <a:rPr lang="en-US" dirty="0"/>
              <a:t>                                                       /// computed from other measurements</a:t>
            </a:r>
          </a:p>
          <a:p>
            <a:r>
              <a:rPr lang="en-US" dirty="0"/>
              <a:t>        </a:t>
            </a:r>
            <a:r>
              <a:rPr lang="en-US" dirty="0" err="1"/>
              <a:t>boolean</a:t>
            </a:r>
            <a:r>
              <a:rPr lang="en-US" dirty="0"/>
              <a:t> </a:t>
            </a:r>
            <a:r>
              <a:rPr lang="en-US" dirty="0" err="1"/>
              <a:t>isAngularAccelerationDirectlyMeasured</a:t>
            </a:r>
            <a:r>
              <a:rPr lang="en-US" dirty="0"/>
              <a:t>; ///&lt; True indicates the </a:t>
            </a:r>
            <a:r>
              <a:rPr lang="en-US" dirty="0" err="1"/>
              <a:t>angularAcceleration</a:t>
            </a:r>
            <a:r>
              <a:rPr lang="en-US" dirty="0"/>
              <a:t> was actually measured,</a:t>
            </a:r>
          </a:p>
          <a:p>
            <a:r>
              <a:rPr lang="en-US" dirty="0"/>
              <a:t>                                                       /// not computed from other measurements</a:t>
            </a:r>
          </a:p>
          <a:p>
            <a:r>
              <a:rPr lang="en-US" dirty="0"/>
              <a:t>      };</a:t>
            </a:r>
          </a:p>
          <a:p>
            <a:r>
              <a:rPr lang="en-US" dirty="0"/>
              <a:t>    }; // package Track</a:t>
            </a:r>
          </a:p>
          <a:p>
            <a:r>
              <a:rPr lang="en-US" dirty="0"/>
              <a:t>  }; // package Instrumentation</a:t>
            </a:r>
          </a:p>
          <a:p>
            <a:r>
              <a:rPr lang="en-US" dirty="0"/>
              <a:t>}; // package TENA</a:t>
            </a:r>
          </a:p>
        </p:txBody>
      </p:sp>
      <p:sp>
        <p:nvSpPr>
          <p:cNvPr id="10" name="TextBox 9">
            <a:extLst>
              <a:ext uri="{FF2B5EF4-FFF2-40B4-BE49-F238E27FC236}">
                <a16:creationId xmlns:a16="http://schemas.microsoft.com/office/drawing/2014/main" id="{3BD0DF19-0B25-93EB-0D22-A08DFC46E8B9}"/>
              </a:ext>
            </a:extLst>
          </p:cNvPr>
          <p:cNvSpPr txBox="1"/>
          <p:nvPr/>
        </p:nvSpPr>
        <p:spPr>
          <a:xfrm>
            <a:off x="5725520" y="6014242"/>
            <a:ext cx="5415010" cy="1080530"/>
          </a:xfrm>
          <a:prstGeom prst="rect">
            <a:avLst/>
          </a:prstGeom>
          <a:solidFill>
            <a:schemeClr val="tx2"/>
          </a:solidFill>
          <a:ln w="38160">
            <a:solidFill>
              <a:schemeClr val="tx2">
                <a:lumMod val="75000"/>
              </a:schemeClr>
            </a:solidFill>
            <a:prstDash val="solid"/>
          </a:ln>
        </p:spPr>
        <p:txBody>
          <a:bodyPr vert="horz" wrap="none" lIns="140717" tIns="82666" rIns="140717" bIns="82666" anchorCtr="0" compatLnSpc="0">
            <a:spAutoFit/>
          </a:bodyPr>
          <a:lstStyle/>
          <a:p>
            <a:pPr algn="ctr" hangingPunct="0"/>
            <a:r>
              <a:rPr lang="en-US" sz="1600" dirty="0">
                <a:solidFill>
                  <a:schemeClr val="bg1"/>
                </a:solidFill>
                <a:latin typeface="Liberation Sans" pitchFamily="34"/>
                <a:ea typeface="Microsoft YaHei" pitchFamily="2"/>
                <a:cs typeface="Arial" pitchFamily="2"/>
              </a:rPr>
              <a:t>The TENA-Instrumentation-Track-State3D SDO</a:t>
            </a:r>
          </a:p>
          <a:p>
            <a:pPr algn="ctr" hangingPunct="0"/>
            <a:r>
              <a:rPr lang="en-US" sz="1600" dirty="0">
                <a:solidFill>
                  <a:schemeClr val="bg1"/>
                </a:solidFill>
                <a:latin typeface="Liberation Sans" pitchFamily="34"/>
                <a:ea typeface="Microsoft YaHei" pitchFamily="2"/>
                <a:cs typeface="Arial" pitchFamily="2"/>
              </a:rPr>
              <a:t>“extends” the TENA-Geospatial-PointOfInterest SDO</a:t>
            </a:r>
          </a:p>
          <a:p>
            <a:pPr algn="ctr" hangingPunct="0"/>
            <a:r>
              <a:rPr lang="en-US" sz="1600" dirty="0">
                <a:solidFill>
                  <a:schemeClr val="bg1"/>
                </a:solidFill>
                <a:latin typeface="Liberation Sans" pitchFamily="34"/>
                <a:ea typeface="Microsoft YaHei" pitchFamily="2"/>
                <a:cs typeface="Arial" pitchFamily="2"/>
              </a:rPr>
              <a:t>where it inherits both the TSPI and uncertainties</a:t>
            </a:r>
          </a:p>
        </p:txBody>
      </p:sp>
    </p:spTree>
    <p:extLst>
      <p:ext uri="{BB962C8B-B14F-4D97-AF65-F5344CB8AC3E}">
        <p14:creationId xmlns:p14="http://schemas.microsoft.com/office/powerpoint/2010/main" val="62176536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5E497F-A508-BE79-22A5-16A1E34E4705}"/>
              </a:ext>
            </a:extLst>
          </p:cNvPr>
          <p:cNvSpPr>
            <a:spLocks noGrp="1"/>
          </p:cNvSpPr>
          <p:nvPr>
            <p:ph type="title"/>
          </p:nvPr>
        </p:nvSpPr>
        <p:spPr/>
        <p:txBody>
          <a:bodyPr/>
          <a:lstStyle/>
          <a:p>
            <a:r>
              <a:rPr lang="en-US" dirty="0"/>
              <a:t>How to get Radar from a </a:t>
            </a:r>
            <a:r>
              <a:rPr lang="en-US" dirty="0" err="1"/>
              <a:t>HardwareSystem</a:t>
            </a:r>
            <a:endParaRPr lang="en-US" dirty="0"/>
          </a:p>
        </p:txBody>
      </p:sp>
      <p:sp>
        <p:nvSpPr>
          <p:cNvPr id="6" name="Content Placeholder 5">
            <a:extLst>
              <a:ext uri="{FF2B5EF4-FFF2-40B4-BE49-F238E27FC236}">
                <a16:creationId xmlns:a16="http://schemas.microsoft.com/office/drawing/2014/main" id="{12744A1A-26D7-6A01-8307-879EEF757A44}"/>
              </a:ext>
            </a:extLst>
          </p:cNvPr>
          <p:cNvSpPr>
            <a:spLocks noGrp="1"/>
          </p:cNvSpPr>
          <p:nvPr>
            <p:ph idx="1"/>
          </p:nvPr>
        </p:nvSpPr>
        <p:spPr>
          <a:xfrm>
            <a:off x="6992113" y="1477965"/>
            <a:ext cx="5784760" cy="5756275"/>
          </a:xfrm>
        </p:spPr>
        <p:txBody>
          <a:bodyPr/>
          <a:lstStyle/>
          <a:p>
            <a:r>
              <a:rPr lang="en-US" dirty="0"/>
              <a:t>Each class specializes in certain aspects:</a:t>
            </a:r>
          </a:p>
          <a:p>
            <a:pPr lvl="1"/>
            <a:r>
              <a:rPr lang="en-US" dirty="0"/>
              <a:t>Hardware::System just provides identifiers</a:t>
            </a:r>
          </a:p>
          <a:p>
            <a:pPr lvl="1"/>
            <a:r>
              <a:rPr lang="en-US" dirty="0" err="1"/>
              <a:t>ControllableSystem</a:t>
            </a:r>
            <a:r>
              <a:rPr lang="en-US" dirty="0"/>
              <a:t> adds a bunch of remote methods to allow the system values to be set or unset</a:t>
            </a:r>
          </a:p>
          <a:p>
            <a:pPr lvl="1"/>
            <a:r>
              <a:rPr lang="en-US" dirty="0" err="1"/>
              <a:t>AzElPointableSystem</a:t>
            </a:r>
            <a:r>
              <a:rPr lang="en-US" dirty="0"/>
              <a:t> represents a system, that can be pointed in a certain direction</a:t>
            </a:r>
          </a:p>
          <a:p>
            <a:pPr lvl="1"/>
            <a:r>
              <a:rPr lang="en-US" dirty="0" err="1"/>
              <a:t>RAEpointable</a:t>
            </a:r>
            <a:r>
              <a:rPr lang="en-US" dirty="0"/>
              <a:t>* system adds the ability to point the system towards a specific 3D point in space</a:t>
            </a:r>
          </a:p>
          <a:p>
            <a:pPr lvl="1"/>
            <a:r>
              <a:rPr lang="en-US" dirty="0"/>
              <a:t>Finally, the Radar::</a:t>
            </a:r>
            <a:r>
              <a:rPr lang="en-US" dirty="0" err="1"/>
              <a:t>TrackingSystem</a:t>
            </a:r>
            <a:r>
              <a:rPr lang="en-US" dirty="0"/>
              <a:t> models a simple radar</a:t>
            </a:r>
          </a:p>
          <a:p>
            <a:r>
              <a:rPr lang="en-US" dirty="0"/>
              <a:t>Additional subclasses can be used to model more complex radar systems.</a:t>
            </a:r>
          </a:p>
          <a:p>
            <a:pPr marL="0" indent="0">
              <a:buNone/>
            </a:pPr>
            <a:endParaRPr lang="en-US" sz="1000" dirty="0"/>
          </a:p>
          <a:p>
            <a:pPr marL="0" indent="0">
              <a:buNone/>
            </a:pPr>
            <a:r>
              <a:rPr lang="en-US" sz="1000" dirty="0"/>
              <a:t>*RAE = Range, Azimuth, and Elevation</a:t>
            </a:r>
          </a:p>
        </p:txBody>
      </p:sp>
      <p:sp>
        <p:nvSpPr>
          <p:cNvPr id="7" name="Rectangle 6">
            <a:extLst>
              <a:ext uri="{FF2B5EF4-FFF2-40B4-BE49-F238E27FC236}">
                <a16:creationId xmlns:a16="http://schemas.microsoft.com/office/drawing/2014/main" id="{9AA65992-9451-370C-8B64-0764652E26C4}"/>
              </a:ext>
            </a:extLst>
          </p:cNvPr>
          <p:cNvSpPr/>
          <p:nvPr/>
        </p:nvSpPr>
        <p:spPr bwMode="auto">
          <a:xfrm>
            <a:off x="677124" y="1596395"/>
            <a:ext cx="5613948" cy="610357"/>
          </a:xfrm>
          <a:prstGeom prst="rect">
            <a:avLst/>
          </a:prstGeom>
          <a:solidFill>
            <a:srgbClr val="FFFF7D"/>
          </a:solidFill>
          <a:ln w="25400" cap="flat" cmpd="sng" algn="ctr">
            <a:solidFill>
              <a:schemeClr val="tx1"/>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800" b="1" i="0" u="none" strike="noStrike" cap="none" normalizeH="0" baseline="0" dirty="0">
                <a:ln>
                  <a:noFill/>
                </a:ln>
                <a:solidFill>
                  <a:srgbClr val="0066FF"/>
                </a:solidFill>
                <a:effectLst/>
                <a:latin typeface="Arial" charset="0"/>
              </a:rPr>
              <a:t>TENA::Hardware::System</a:t>
            </a:r>
          </a:p>
        </p:txBody>
      </p:sp>
      <p:sp>
        <p:nvSpPr>
          <p:cNvPr id="8" name="Rectangle 7">
            <a:extLst>
              <a:ext uri="{FF2B5EF4-FFF2-40B4-BE49-F238E27FC236}">
                <a16:creationId xmlns:a16="http://schemas.microsoft.com/office/drawing/2014/main" id="{DE69FCB1-B4D8-563E-1762-F47647DC2DE8}"/>
              </a:ext>
            </a:extLst>
          </p:cNvPr>
          <p:cNvSpPr/>
          <p:nvPr/>
        </p:nvSpPr>
        <p:spPr bwMode="auto">
          <a:xfrm>
            <a:off x="664932" y="2815595"/>
            <a:ext cx="5613948" cy="610357"/>
          </a:xfrm>
          <a:prstGeom prst="rect">
            <a:avLst/>
          </a:prstGeom>
          <a:solidFill>
            <a:srgbClr val="FFFF7D"/>
          </a:solidFill>
          <a:ln w="25400" cap="flat" cmpd="sng" algn="ctr">
            <a:solidFill>
              <a:schemeClr val="tx1"/>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800" b="1" i="0" u="none" strike="noStrike" cap="none" normalizeH="0" baseline="0" dirty="0">
                <a:ln>
                  <a:noFill/>
                </a:ln>
                <a:solidFill>
                  <a:srgbClr val="0066FF"/>
                </a:solidFill>
                <a:effectLst/>
                <a:latin typeface="Arial" charset="0"/>
              </a:rPr>
              <a:t>TENA::Hardware::</a:t>
            </a:r>
            <a:r>
              <a:rPr kumimoji="0" lang="en-US" sz="1800" b="1" i="0" u="none" strike="noStrike" cap="none" normalizeH="0" baseline="0" dirty="0" err="1">
                <a:ln>
                  <a:noFill/>
                </a:ln>
                <a:solidFill>
                  <a:srgbClr val="0066FF"/>
                </a:solidFill>
                <a:effectLst/>
                <a:latin typeface="Arial" charset="0"/>
              </a:rPr>
              <a:t>ControllableSystem</a:t>
            </a:r>
            <a:endParaRPr kumimoji="0" lang="en-US" sz="1800" b="1" i="0" u="none" strike="noStrike" cap="none" normalizeH="0" baseline="0" dirty="0">
              <a:ln>
                <a:noFill/>
              </a:ln>
              <a:solidFill>
                <a:srgbClr val="0066FF"/>
              </a:solidFill>
              <a:effectLst/>
              <a:latin typeface="Arial" charset="0"/>
            </a:endParaRPr>
          </a:p>
        </p:txBody>
      </p:sp>
      <p:sp>
        <p:nvSpPr>
          <p:cNvPr id="9" name="Rectangle 8">
            <a:extLst>
              <a:ext uri="{FF2B5EF4-FFF2-40B4-BE49-F238E27FC236}">
                <a16:creationId xmlns:a16="http://schemas.microsoft.com/office/drawing/2014/main" id="{CEB786A4-53CD-1BD2-F1D8-9A19CADD2B4A}"/>
              </a:ext>
            </a:extLst>
          </p:cNvPr>
          <p:cNvSpPr/>
          <p:nvPr/>
        </p:nvSpPr>
        <p:spPr bwMode="auto">
          <a:xfrm>
            <a:off x="652740" y="4034795"/>
            <a:ext cx="5613948" cy="610357"/>
          </a:xfrm>
          <a:prstGeom prst="rect">
            <a:avLst/>
          </a:prstGeom>
          <a:solidFill>
            <a:srgbClr val="FFFF7D"/>
          </a:solidFill>
          <a:ln w="25400" cap="flat" cmpd="sng" algn="ctr">
            <a:solidFill>
              <a:schemeClr val="tx1"/>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800" b="1" i="0" u="none" strike="noStrike" cap="none" normalizeH="0" baseline="0" dirty="0">
                <a:ln>
                  <a:noFill/>
                </a:ln>
                <a:solidFill>
                  <a:srgbClr val="0066FF"/>
                </a:solidFill>
                <a:effectLst/>
                <a:latin typeface="Arial" charset="0"/>
              </a:rPr>
              <a:t>TENA::Instrumentation::</a:t>
            </a:r>
            <a:r>
              <a:rPr kumimoji="0" lang="en-US" sz="1800" b="1" i="0" u="none" strike="noStrike" cap="none" normalizeH="0" baseline="0" dirty="0" err="1">
                <a:ln>
                  <a:noFill/>
                </a:ln>
                <a:solidFill>
                  <a:srgbClr val="0066FF"/>
                </a:solidFill>
                <a:effectLst/>
                <a:latin typeface="Arial" charset="0"/>
              </a:rPr>
              <a:t>AzElPointableSystem</a:t>
            </a:r>
            <a:endParaRPr kumimoji="0" lang="en-US" sz="1800" b="1" i="0" u="none" strike="noStrike" cap="none" normalizeH="0" baseline="0" dirty="0">
              <a:ln>
                <a:noFill/>
              </a:ln>
              <a:solidFill>
                <a:srgbClr val="0066FF"/>
              </a:solidFill>
              <a:effectLst/>
              <a:latin typeface="Arial" charset="0"/>
            </a:endParaRPr>
          </a:p>
        </p:txBody>
      </p:sp>
      <p:sp>
        <p:nvSpPr>
          <p:cNvPr id="10" name="Rectangle 9">
            <a:extLst>
              <a:ext uri="{FF2B5EF4-FFF2-40B4-BE49-F238E27FC236}">
                <a16:creationId xmlns:a16="http://schemas.microsoft.com/office/drawing/2014/main" id="{13AE1854-19DC-8A34-29FB-C2A66244BB05}"/>
              </a:ext>
            </a:extLst>
          </p:cNvPr>
          <p:cNvSpPr/>
          <p:nvPr/>
        </p:nvSpPr>
        <p:spPr bwMode="auto">
          <a:xfrm>
            <a:off x="658836" y="5253995"/>
            <a:ext cx="5613948" cy="610357"/>
          </a:xfrm>
          <a:prstGeom prst="rect">
            <a:avLst/>
          </a:prstGeom>
          <a:solidFill>
            <a:srgbClr val="FFFF7D"/>
          </a:solidFill>
          <a:ln w="25400" cap="flat" cmpd="sng" algn="ctr">
            <a:solidFill>
              <a:schemeClr val="tx1"/>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800" b="1" i="0" u="none" strike="noStrike" cap="none" normalizeH="0" baseline="0" dirty="0">
                <a:ln>
                  <a:noFill/>
                </a:ln>
                <a:solidFill>
                  <a:srgbClr val="0066FF"/>
                </a:solidFill>
                <a:effectLst/>
                <a:latin typeface="Arial" charset="0"/>
              </a:rPr>
              <a:t>TENA::Instrumentation::</a:t>
            </a:r>
            <a:r>
              <a:rPr kumimoji="0" lang="en-US" sz="1800" b="1" i="0" u="none" strike="noStrike" cap="none" normalizeH="0" baseline="0" dirty="0" err="1">
                <a:ln>
                  <a:noFill/>
                </a:ln>
                <a:solidFill>
                  <a:srgbClr val="0066FF"/>
                </a:solidFill>
                <a:effectLst/>
                <a:latin typeface="Arial" charset="0"/>
              </a:rPr>
              <a:t>RAEpointableSystem</a:t>
            </a:r>
            <a:endParaRPr kumimoji="0" lang="en-US" sz="1800" b="1" i="0" u="none" strike="noStrike" cap="none" normalizeH="0" baseline="0" dirty="0">
              <a:ln>
                <a:noFill/>
              </a:ln>
              <a:solidFill>
                <a:srgbClr val="0066FF"/>
              </a:solidFill>
              <a:effectLst/>
              <a:latin typeface="Arial" charset="0"/>
            </a:endParaRPr>
          </a:p>
        </p:txBody>
      </p:sp>
      <p:sp>
        <p:nvSpPr>
          <p:cNvPr id="11" name="Rectangle 10">
            <a:extLst>
              <a:ext uri="{FF2B5EF4-FFF2-40B4-BE49-F238E27FC236}">
                <a16:creationId xmlns:a16="http://schemas.microsoft.com/office/drawing/2014/main" id="{108D87A5-6447-6A75-056F-B642521C7089}"/>
              </a:ext>
            </a:extLst>
          </p:cNvPr>
          <p:cNvSpPr/>
          <p:nvPr/>
        </p:nvSpPr>
        <p:spPr bwMode="auto">
          <a:xfrm>
            <a:off x="652740" y="6473195"/>
            <a:ext cx="5613948" cy="610357"/>
          </a:xfrm>
          <a:prstGeom prst="rect">
            <a:avLst/>
          </a:prstGeom>
          <a:solidFill>
            <a:srgbClr val="FFFF7D"/>
          </a:solidFill>
          <a:ln w="25400" cap="flat" cmpd="sng" algn="ctr">
            <a:solidFill>
              <a:schemeClr val="tx1"/>
            </a:solid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r>
              <a:rPr kumimoji="0" lang="en-US" sz="1800" b="1" i="0" u="none" strike="noStrike" cap="none" normalizeH="0" baseline="0" dirty="0">
                <a:ln>
                  <a:noFill/>
                </a:ln>
                <a:solidFill>
                  <a:srgbClr val="0066FF"/>
                </a:solidFill>
                <a:effectLst/>
                <a:latin typeface="Arial" charset="0"/>
              </a:rPr>
              <a:t>TENA::Instrumentation::Radar::</a:t>
            </a:r>
            <a:r>
              <a:rPr kumimoji="0" lang="en-US" sz="1800" b="1" i="0" u="none" strike="noStrike" cap="none" normalizeH="0" baseline="0" dirty="0" err="1">
                <a:ln>
                  <a:noFill/>
                </a:ln>
                <a:solidFill>
                  <a:srgbClr val="0066FF"/>
                </a:solidFill>
                <a:effectLst/>
                <a:latin typeface="Arial" charset="0"/>
              </a:rPr>
              <a:t>TrackingSystem</a:t>
            </a:r>
            <a:endParaRPr kumimoji="0" lang="en-US" sz="1800" b="1" i="0" u="none" strike="noStrike" cap="none" normalizeH="0" baseline="0" dirty="0">
              <a:ln>
                <a:noFill/>
              </a:ln>
              <a:solidFill>
                <a:srgbClr val="0066FF"/>
              </a:solidFill>
              <a:effectLst/>
              <a:latin typeface="Arial" charset="0"/>
            </a:endParaRPr>
          </a:p>
        </p:txBody>
      </p:sp>
      <p:cxnSp>
        <p:nvCxnSpPr>
          <p:cNvPr id="13" name="Straight Arrow Connector 12">
            <a:extLst>
              <a:ext uri="{FF2B5EF4-FFF2-40B4-BE49-F238E27FC236}">
                <a16:creationId xmlns:a16="http://schemas.microsoft.com/office/drawing/2014/main" id="{F8E3CC1D-701E-28F2-3AFF-DD340ABD1C14}"/>
              </a:ext>
            </a:extLst>
          </p:cNvPr>
          <p:cNvCxnSpPr>
            <a:cxnSpLocks/>
            <a:stCxn id="8" idx="0"/>
            <a:endCxn id="7" idx="2"/>
          </p:cNvCxnSpPr>
          <p:nvPr/>
        </p:nvCxnSpPr>
        <p:spPr bwMode="auto">
          <a:xfrm flipV="1">
            <a:off x="3471906" y="2206752"/>
            <a:ext cx="12192" cy="608843"/>
          </a:xfrm>
          <a:prstGeom prst="straightConnector1">
            <a:avLst/>
          </a:prstGeom>
          <a:solidFill>
            <a:srgbClr val="FFFFCC"/>
          </a:solidFill>
          <a:ln w="38100" cap="flat" cmpd="sng" algn="ctr">
            <a:solidFill>
              <a:schemeClr val="tx1"/>
            </a:solidFill>
            <a:prstDash val="solid"/>
            <a:round/>
            <a:headEnd type="none" w="med" len="med"/>
            <a:tailEnd type="triangle" w="lg" len="lg"/>
          </a:ln>
          <a:effectLst/>
        </p:spPr>
      </p:cxnSp>
      <p:cxnSp>
        <p:nvCxnSpPr>
          <p:cNvPr id="15" name="Straight Arrow Connector 14">
            <a:extLst>
              <a:ext uri="{FF2B5EF4-FFF2-40B4-BE49-F238E27FC236}">
                <a16:creationId xmlns:a16="http://schemas.microsoft.com/office/drawing/2014/main" id="{1C7AE337-AF1B-8DFF-1E03-1C81EC0812D6}"/>
              </a:ext>
            </a:extLst>
          </p:cNvPr>
          <p:cNvCxnSpPr>
            <a:cxnSpLocks/>
            <a:stCxn id="9" idx="0"/>
            <a:endCxn id="8" idx="2"/>
          </p:cNvCxnSpPr>
          <p:nvPr/>
        </p:nvCxnSpPr>
        <p:spPr bwMode="auto">
          <a:xfrm flipV="1">
            <a:off x="3459714" y="3425952"/>
            <a:ext cx="12192" cy="608843"/>
          </a:xfrm>
          <a:prstGeom prst="straightConnector1">
            <a:avLst/>
          </a:prstGeom>
          <a:solidFill>
            <a:srgbClr val="FFFFCC"/>
          </a:solidFill>
          <a:ln w="38100" cap="flat" cmpd="sng" algn="ctr">
            <a:solidFill>
              <a:schemeClr val="tx1"/>
            </a:solidFill>
            <a:prstDash val="solid"/>
            <a:round/>
            <a:headEnd type="none" w="med" len="med"/>
            <a:tailEnd type="triangle" w="lg" len="lg"/>
          </a:ln>
          <a:effectLst/>
        </p:spPr>
      </p:cxnSp>
      <p:cxnSp>
        <p:nvCxnSpPr>
          <p:cNvPr id="18" name="Straight Arrow Connector 17">
            <a:extLst>
              <a:ext uri="{FF2B5EF4-FFF2-40B4-BE49-F238E27FC236}">
                <a16:creationId xmlns:a16="http://schemas.microsoft.com/office/drawing/2014/main" id="{66CA876F-0F6D-5679-0BBF-C9365EC19B24}"/>
              </a:ext>
            </a:extLst>
          </p:cNvPr>
          <p:cNvCxnSpPr>
            <a:cxnSpLocks/>
            <a:stCxn id="10" idx="0"/>
            <a:endCxn id="9" idx="2"/>
          </p:cNvCxnSpPr>
          <p:nvPr/>
        </p:nvCxnSpPr>
        <p:spPr bwMode="auto">
          <a:xfrm flipH="1" flipV="1">
            <a:off x="3459714" y="4645152"/>
            <a:ext cx="6096" cy="608843"/>
          </a:xfrm>
          <a:prstGeom prst="straightConnector1">
            <a:avLst/>
          </a:prstGeom>
          <a:solidFill>
            <a:srgbClr val="FFFFCC"/>
          </a:solidFill>
          <a:ln w="38100" cap="flat" cmpd="sng" algn="ctr">
            <a:solidFill>
              <a:schemeClr val="tx1"/>
            </a:solidFill>
            <a:prstDash val="solid"/>
            <a:round/>
            <a:headEnd type="none" w="med" len="med"/>
            <a:tailEnd type="triangle" w="lg" len="lg"/>
          </a:ln>
          <a:effectLst/>
        </p:spPr>
      </p:cxnSp>
      <p:cxnSp>
        <p:nvCxnSpPr>
          <p:cNvPr id="21" name="Straight Arrow Connector 20">
            <a:extLst>
              <a:ext uri="{FF2B5EF4-FFF2-40B4-BE49-F238E27FC236}">
                <a16:creationId xmlns:a16="http://schemas.microsoft.com/office/drawing/2014/main" id="{F2E4C707-818B-C3A6-D3EB-8794EBB062B8}"/>
              </a:ext>
            </a:extLst>
          </p:cNvPr>
          <p:cNvCxnSpPr>
            <a:cxnSpLocks/>
            <a:stCxn id="11" idx="0"/>
            <a:endCxn id="10" idx="2"/>
          </p:cNvCxnSpPr>
          <p:nvPr/>
        </p:nvCxnSpPr>
        <p:spPr bwMode="auto">
          <a:xfrm flipV="1">
            <a:off x="3459714" y="5864352"/>
            <a:ext cx="6096" cy="608843"/>
          </a:xfrm>
          <a:prstGeom prst="straightConnector1">
            <a:avLst/>
          </a:prstGeom>
          <a:solidFill>
            <a:srgbClr val="FFFFCC"/>
          </a:solidFill>
          <a:ln w="38100" cap="flat" cmpd="sng" algn="ctr">
            <a:solidFill>
              <a:schemeClr val="tx1"/>
            </a:solidFill>
            <a:prstDash val="solid"/>
            <a:round/>
            <a:headEnd type="none" w="med" len="med"/>
            <a:tailEnd type="triangle" w="lg" len="lg"/>
          </a:ln>
          <a:effectLst/>
        </p:spPr>
      </p:cxnSp>
    </p:spTree>
    <p:extLst>
      <p:ext uri="{BB962C8B-B14F-4D97-AF65-F5344CB8AC3E}">
        <p14:creationId xmlns:p14="http://schemas.microsoft.com/office/powerpoint/2010/main" val="245415934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E68A0-A6CA-92B8-58F1-86C2492052D7}"/>
              </a:ext>
            </a:extLst>
          </p:cNvPr>
          <p:cNvSpPr>
            <a:spLocks noGrp="1"/>
          </p:cNvSpPr>
          <p:nvPr>
            <p:ph type="title"/>
          </p:nvPr>
        </p:nvSpPr>
        <p:spPr/>
        <p:txBody>
          <a:bodyPr/>
          <a:lstStyle/>
          <a:p>
            <a:r>
              <a:rPr lang="en-US" dirty="0"/>
              <a:t>TENA-Hardware-System</a:t>
            </a:r>
          </a:p>
        </p:txBody>
      </p:sp>
      <p:pic>
        <p:nvPicPr>
          <p:cNvPr id="4" name="Picture 2" descr="Problem Users in User Testing – Folks Who Won't Shut Up | Vicks vaporub,  How to fall asleep, Cool cartoons">
            <a:extLst>
              <a:ext uri="{FF2B5EF4-FFF2-40B4-BE49-F238E27FC236}">
                <a16:creationId xmlns:a16="http://schemas.microsoft.com/office/drawing/2014/main" id="{F756EE91-BDE9-489B-0B2D-4ABB07F832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04843" y="2940014"/>
            <a:ext cx="3433330" cy="32419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08AAA6-9F45-AC92-A20E-E1AAD1A7F964}"/>
              </a:ext>
            </a:extLst>
          </p:cNvPr>
          <p:cNvSpPr txBox="1"/>
          <p:nvPr/>
        </p:nvSpPr>
        <p:spPr>
          <a:xfrm>
            <a:off x="9424416" y="6150864"/>
            <a:ext cx="3395472" cy="660565"/>
          </a:xfrm>
          <a:prstGeom prst="rect">
            <a:avLst/>
          </a:prstGeom>
          <a:noFill/>
        </p:spPr>
        <p:txBody>
          <a:bodyPr wrap="square" rtlCol="0">
            <a:spAutoFit/>
          </a:bodyPr>
          <a:lstStyle/>
          <a:p>
            <a:r>
              <a:rPr lang="en-US" sz="1200" dirty="0"/>
              <a:t>I’m not saying this is an unreasonable design, but I am repeating the meme from before for no particular reason.</a:t>
            </a:r>
          </a:p>
        </p:txBody>
      </p:sp>
      <p:sp>
        <p:nvSpPr>
          <p:cNvPr id="2" name="Content Placeholder 1">
            <a:extLst>
              <a:ext uri="{FF2B5EF4-FFF2-40B4-BE49-F238E27FC236}">
                <a16:creationId xmlns:a16="http://schemas.microsoft.com/office/drawing/2014/main" id="{FEDEADBF-FC8A-933B-16CF-BAD811294922}"/>
              </a:ext>
            </a:extLst>
          </p:cNvPr>
          <p:cNvSpPr>
            <a:spLocks noGrp="1"/>
          </p:cNvSpPr>
          <p:nvPr>
            <p:ph idx="1"/>
          </p:nvPr>
        </p:nvSpPr>
        <p:spPr>
          <a:xfrm>
            <a:off x="128017" y="1654749"/>
            <a:ext cx="6236208" cy="4476011"/>
          </a:xfrm>
          <a:solidFill>
            <a:schemeClr val="bg1">
              <a:lumMod val="85000"/>
              <a:alpha val="85000"/>
            </a:schemeClr>
          </a:solidFill>
          <a:ln w="38160">
            <a:solidFill>
              <a:schemeClr val="tx2">
                <a:lumMod val="75000"/>
              </a:schemeClr>
            </a:solidFill>
            <a:prstDash val="solid"/>
          </a:ln>
        </p:spPr>
        <p:txBody>
          <a:bodyPr vert="horz" wrap="square" lIns="140717" tIns="82666" rIns="140717" bIns="82666" anchorCtr="0" compatLnSpc="0">
            <a:spAutoFit/>
          </a:bodyPr>
          <a:lstStyle/>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class System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const string identifier;</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const string type;</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const string </a:t>
            </a:r>
            <a:r>
              <a:rPr lang="en-US" altLang="en-US" sz="1400" kern="1200" dirty="0" err="1">
                <a:solidFill>
                  <a:srgbClr val="0000AD"/>
                </a:solidFill>
                <a:latin typeface="Consolas" pitchFamily="49"/>
                <a:ea typeface="Microsoft YaHei" pitchFamily="2"/>
              </a:rPr>
              <a:t>siteIdentifier</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const string description;</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const string manufacturer;</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const string model;</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const string </a:t>
            </a:r>
            <a:r>
              <a:rPr lang="en-US" altLang="en-US" sz="1400" kern="1200" dirty="0" err="1">
                <a:solidFill>
                  <a:srgbClr val="0000AD"/>
                </a:solidFill>
                <a:latin typeface="Consolas" pitchFamily="49"/>
                <a:ea typeface="Microsoft YaHei" pitchFamily="2"/>
              </a:rPr>
              <a:t>serialNumber</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const string </a:t>
            </a:r>
            <a:r>
              <a:rPr lang="en-US" altLang="en-US" sz="1400" kern="1200" dirty="0" err="1">
                <a:solidFill>
                  <a:srgbClr val="0000AD"/>
                </a:solidFill>
                <a:latin typeface="Consolas" pitchFamily="49"/>
                <a:ea typeface="Microsoft YaHei" pitchFamily="2"/>
              </a:rPr>
              <a:t>firmwareVersion</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const string </a:t>
            </a:r>
            <a:r>
              <a:rPr lang="en-US" altLang="en-US" sz="1400" kern="1200" dirty="0" err="1">
                <a:solidFill>
                  <a:srgbClr val="0000AD"/>
                </a:solidFill>
                <a:latin typeface="Consolas" pitchFamily="49"/>
                <a:ea typeface="Microsoft YaHei" pitchFamily="2"/>
              </a:rPr>
              <a:t>softwareVersion</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float32 </a:t>
            </a:r>
            <a:r>
              <a:rPr lang="en-US" altLang="en-US" sz="1400" kern="1200" dirty="0" err="1">
                <a:solidFill>
                  <a:srgbClr val="0000AD"/>
                </a:solidFill>
                <a:latin typeface="Consolas" pitchFamily="49"/>
                <a:ea typeface="Microsoft YaHei" pitchFamily="2"/>
              </a:rPr>
              <a:t>temperatureInDegreesCelsius</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string </a:t>
            </a:r>
            <a:r>
              <a:rPr lang="en-US" altLang="en-US" sz="1400" kern="1200" dirty="0" err="1">
                <a:solidFill>
                  <a:srgbClr val="0000AD"/>
                </a:solidFill>
                <a:latin typeface="Consolas" pitchFamily="49"/>
                <a:ea typeface="Microsoft YaHei" pitchFamily="2"/>
              </a:rPr>
              <a:t>missionIdentifier</a:t>
            </a:r>
            <a:r>
              <a:rPr lang="en-US" altLang="en-US" sz="1400" kern="1200" dirty="0">
                <a:solidFill>
                  <a:srgbClr val="0000AD"/>
                </a:solidFill>
                <a:latin typeface="Consolas" pitchFamily="49"/>
                <a:ea typeface="Microsoft YaHei" pitchFamily="2"/>
              </a:rPr>
              <a:t>;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string </a:t>
            </a:r>
            <a:r>
              <a:rPr lang="en-US" altLang="en-US" sz="1400" kern="1200" dirty="0" err="1">
                <a:solidFill>
                  <a:srgbClr val="0000AD"/>
                </a:solidFill>
                <a:latin typeface="Consolas" pitchFamily="49"/>
                <a:ea typeface="Microsoft YaHei" pitchFamily="2"/>
              </a:rPr>
              <a:t>operatorContactInfo</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float32 </a:t>
            </a:r>
            <a:r>
              <a:rPr lang="en-US" altLang="en-US" sz="1400" kern="1200" dirty="0" err="1">
                <a:solidFill>
                  <a:srgbClr val="0000AD"/>
                </a:solidFill>
                <a:latin typeface="Consolas" pitchFamily="49"/>
                <a:ea typeface="Microsoft YaHei" pitchFamily="2"/>
              </a:rPr>
              <a:t>averageUpdateRateInHz</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PowerStatus</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powerStatus</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string </a:t>
            </a:r>
            <a:r>
              <a:rPr lang="en-US" altLang="en-US" sz="1400" kern="1200" dirty="0" err="1">
                <a:solidFill>
                  <a:srgbClr val="0000AD"/>
                </a:solidFill>
                <a:latin typeface="Consolas" pitchFamily="49"/>
                <a:ea typeface="Microsoft YaHei" pitchFamily="2"/>
              </a:rPr>
              <a:t>nameOfOtherPowerStatus</a:t>
            </a:r>
            <a:r>
              <a:rPr lang="en-US" altLang="en-US" sz="1400" kern="1200" dirty="0">
                <a:solidFill>
                  <a:srgbClr val="0000AD"/>
                </a:solidFill>
                <a:latin typeface="Consolas" pitchFamily="49"/>
                <a:ea typeface="Microsoft YaHei" pitchFamily="2"/>
              </a:rPr>
              <a:t>;</a:t>
            </a:r>
            <a:br>
              <a:rPr lang="en-US" altLang="en-US" sz="1400" kern="1200" dirty="0">
                <a:solidFill>
                  <a:srgbClr val="0000AD"/>
                </a:solidFill>
                <a:latin typeface="Consolas" pitchFamily="49"/>
                <a:ea typeface="Microsoft YaHei" pitchFamily="2"/>
              </a:rPr>
            </a:br>
            <a:r>
              <a:rPr lang="en-US" altLang="en-US" sz="1400" kern="1200" dirty="0">
                <a:solidFill>
                  <a:srgbClr val="0000AD"/>
                </a:solidFill>
                <a:latin typeface="Consolas" pitchFamily="49"/>
                <a:ea typeface="Microsoft YaHei" pitchFamily="2"/>
              </a:rPr>
              <a:t>      optional </a:t>
            </a:r>
            <a:r>
              <a:rPr lang="en-US" altLang="en-US" sz="1400" kern="1200" dirty="0" err="1">
                <a:solidFill>
                  <a:srgbClr val="0000AD"/>
                </a:solidFill>
                <a:latin typeface="Consolas" pitchFamily="49"/>
                <a:ea typeface="Microsoft YaHei" pitchFamily="2"/>
              </a:rPr>
              <a:t>boolean</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onBatteryPower</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int16 </a:t>
            </a:r>
            <a:r>
              <a:rPr lang="en-US" altLang="en-US" sz="1400" kern="1200" dirty="0" err="1">
                <a:solidFill>
                  <a:srgbClr val="0000AD"/>
                </a:solidFill>
                <a:latin typeface="Consolas" pitchFamily="49"/>
                <a:ea typeface="Microsoft YaHei" pitchFamily="2"/>
              </a:rPr>
              <a:t>batteryLevelPercentage</a:t>
            </a:r>
            <a:r>
              <a:rPr lang="en-US" altLang="en-US" sz="1400" kern="1200" dirty="0">
                <a:solidFill>
                  <a:srgbClr val="0000AD"/>
                </a:solidFill>
                <a:latin typeface="Consolas" pitchFamily="49"/>
                <a:ea typeface="Microsoft YaHei" pitchFamily="2"/>
              </a:rPr>
              <a:t>;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a:t>
            </a:r>
            <a:r>
              <a:rPr lang="en-US" altLang="en-US" sz="1400" kern="1200" dirty="0" err="1">
                <a:solidFill>
                  <a:srgbClr val="0000AD"/>
                </a:solidFill>
                <a:latin typeface="Consolas" pitchFamily="49"/>
                <a:ea typeface="Microsoft YaHei" pitchFamily="2"/>
              </a:rPr>
              <a:t>boolean</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onGeneratorPower</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int16 </a:t>
            </a:r>
            <a:r>
              <a:rPr lang="en-US" altLang="en-US" sz="1400" kern="1200" dirty="0" err="1">
                <a:solidFill>
                  <a:srgbClr val="0000AD"/>
                </a:solidFill>
                <a:latin typeface="Consolas" pitchFamily="49"/>
                <a:ea typeface="Microsoft YaHei" pitchFamily="2"/>
              </a:rPr>
              <a:t>generatorFuelPercentage</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OperationalStatus</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operationalStatus</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string </a:t>
            </a:r>
            <a:r>
              <a:rPr lang="en-US" altLang="en-US" sz="1400" kern="1200" dirty="0" err="1">
                <a:solidFill>
                  <a:srgbClr val="0000AD"/>
                </a:solidFill>
                <a:latin typeface="Consolas" pitchFamily="49"/>
                <a:ea typeface="Microsoft YaHei" pitchFamily="2"/>
              </a:rPr>
              <a:t>nameOfOtherOperationalStatus</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string </a:t>
            </a:r>
            <a:r>
              <a:rPr lang="en-US" altLang="en-US" sz="1400" kern="1200" dirty="0" err="1">
                <a:solidFill>
                  <a:srgbClr val="0000AD"/>
                </a:solidFill>
                <a:latin typeface="Consolas" pitchFamily="49"/>
                <a:ea typeface="Microsoft YaHei" pitchFamily="2"/>
              </a:rPr>
              <a:t>alertDescription</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a:t>
            </a:r>
          </a:p>
        </p:txBody>
      </p:sp>
    </p:spTree>
    <p:extLst>
      <p:ext uri="{BB962C8B-B14F-4D97-AF65-F5344CB8AC3E}">
        <p14:creationId xmlns:p14="http://schemas.microsoft.com/office/powerpoint/2010/main" val="164177643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590EFD-D346-649C-53B7-62FD1182A43A}"/>
              </a:ext>
            </a:extLst>
          </p:cNvPr>
          <p:cNvSpPr>
            <a:spLocks noGrp="1"/>
          </p:cNvSpPr>
          <p:nvPr>
            <p:ph idx="1"/>
          </p:nvPr>
        </p:nvSpPr>
        <p:spPr>
          <a:xfrm>
            <a:off x="230079" y="1477965"/>
            <a:ext cx="10596493" cy="5014620"/>
          </a:xfrm>
          <a:solidFill>
            <a:schemeClr val="bg1">
              <a:lumMod val="85000"/>
              <a:alpha val="85000"/>
            </a:schemeClr>
          </a:solidFill>
          <a:ln w="38160">
            <a:solidFill>
              <a:schemeClr val="tx2">
                <a:lumMod val="75000"/>
              </a:schemeClr>
            </a:solidFill>
            <a:prstDash val="solid"/>
          </a:ln>
        </p:spPr>
        <p:txBody>
          <a:bodyPr vert="horz" wrap="none" lIns="140717" tIns="82666" rIns="140717" bIns="82666" anchorCtr="0" compatLnSpc="0">
            <a:spAutoFit/>
          </a:bodyPr>
          <a:lstStyle/>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class ControllableSystem : extends System</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ControllerTokenMode</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tokenMode</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vector&lt; </a:t>
            </a:r>
            <a:r>
              <a:rPr lang="en-US" altLang="en-US" sz="1400" kern="1200" dirty="0" err="1">
                <a:solidFill>
                  <a:srgbClr val="0000AD"/>
                </a:solidFill>
                <a:latin typeface="Consolas" pitchFamily="49"/>
                <a:ea typeface="Microsoft YaHei" pitchFamily="2"/>
              </a:rPr>
              <a:t>ControllerInterface</a:t>
            </a:r>
            <a:r>
              <a:rPr lang="en-US" altLang="en-US" sz="1400" kern="1200" dirty="0">
                <a:solidFill>
                  <a:srgbClr val="0000AD"/>
                </a:solidFill>
                <a:latin typeface="Consolas" pitchFamily="49"/>
                <a:ea typeface="Microsoft YaHei" pitchFamily="2"/>
              </a:rPr>
              <a:t> * &gt; </a:t>
            </a:r>
            <a:r>
              <a:rPr lang="en-US" altLang="en-US" sz="1400" kern="1200" dirty="0" err="1">
                <a:solidFill>
                  <a:srgbClr val="0000AD"/>
                </a:solidFill>
                <a:latin typeface="Consolas" pitchFamily="49"/>
                <a:ea typeface="Microsoft YaHei" pitchFamily="2"/>
              </a:rPr>
              <a:t>approvedControllerVector</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vector&lt; </a:t>
            </a:r>
            <a:r>
              <a:rPr lang="en-US" altLang="en-US" sz="1400" kern="1200" dirty="0" err="1">
                <a:solidFill>
                  <a:srgbClr val="0000AD"/>
                </a:solidFill>
                <a:latin typeface="Consolas" pitchFamily="49"/>
                <a:ea typeface="Microsoft YaHei" pitchFamily="2"/>
              </a:rPr>
              <a:t>ControllerInterface</a:t>
            </a:r>
            <a:r>
              <a:rPr lang="en-US" altLang="en-US" sz="1400" kern="1200" dirty="0">
                <a:solidFill>
                  <a:srgbClr val="0000AD"/>
                </a:solidFill>
                <a:latin typeface="Consolas" pitchFamily="49"/>
                <a:ea typeface="Microsoft YaHei" pitchFamily="2"/>
              </a:rPr>
              <a:t> * &gt; </a:t>
            </a:r>
            <a:r>
              <a:rPr lang="en-US" altLang="en-US" sz="1400" kern="1200" dirty="0" err="1">
                <a:solidFill>
                  <a:srgbClr val="0000AD"/>
                </a:solidFill>
                <a:latin typeface="Consolas" pitchFamily="49"/>
                <a:ea typeface="Microsoft YaHei" pitchFamily="2"/>
              </a:rPr>
              <a:t>backupControllerVector</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endParaRPr lang="en-US" altLang="en-US" sz="1400" kern="1200" dirty="0">
              <a:solidFill>
                <a:srgbClr val="0000AD"/>
              </a:solidFill>
              <a:latin typeface="Consolas" pitchFamily="49"/>
              <a:ea typeface="Microsoft YaHei" pitchFamily="2"/>
            </a:endParaRP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a:t>
            </a:r>
            <a:r>
              <a:rPr lang="en-US" altLang="en-US" sz="1400" kern="1200" dirty="0" err="1">
                <a:solidFill>
                  <a:srgbClr val="0000AD"/>
                </a:solidFill>
                <a:latin typeface="Consolas" pitchFamily="49"/>
                <a:ea typeface="Microsoft YaHei" pitchFamily="2"/>
              </a:rPr>
              <a:t>addToBackupControllerList</a:t>
            </a:r>
            <a:r>
              <a:rPr lang="en-US" altLang="en-US" sz="1400" kern="1200" dirty="0">
                <a:solidFill>
                  <a:srgbClr val="0000AD"/>
                </a:solidFill>
                <a:latin typeface="Consolas" pitchFamily="49"/>
                <a:ea typeface="Microsoft YaHei" pitchFamily="2"/>
              </a:rPr>
              <a:t>( in </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TENA::</a:t>
            </a:r>
            <a:r>
              <a:rPr lang="en-US" altLang="en-US" sz="1400" kern="1200" dirty="0" err="1">
                <a:solidFill>
                  <a:srgbClr val="0000AD"/>
                </a:solidFill>
                <a:latin typeface="Consolas" pitchFamily="49"/>
                <a:ea typeface="Microsoft YaHei" pitchFamily="2"/>
              </a:rPr>
              <a:t>RequestRefused</a:t>
            </a:r>
            <a:r>
              <a:rPr lang="en-US" altLang="en-US" sz="1400" kern="1200" dirty="0">
                <a:solidFill>
                  <a:srgbClr val="0000AD"/>
                </a:solidFill>
                <a:latin typeface="Consolas" pitchFamily="49"/>
                <a:ea typeface="Microsoft YaHei" pitchFamily="2"/>
              </a:rPr>
              <a:t>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a:t>
            </a:r>
            <a:r>
              <a:rPr lang="en-US" altLang="en-US" sz="1400" kern="1200" dirty="0" err="1">
                <a:solidFill>
                  <a:srgbClr val="0000AD"/>
                </a:solidFill>
                <a:latin typeface="Consolas" pitchFamily="49"/>
                <a:ea typeface="Microsoft YaHei" pitchFamily="2"/>
              </a:rPr>
              <a:t>removeFromBackupControllerList</a:t>
            </a:r>
            <a:r>
              <a:rPr lang="en-US" altLang="en-US" sz="1400" kern="1200" dirty="0">
                <a:solidFill>
                  <a:srgbClr val="0000AD"/>
                </a:solidFill>
                <a:latin typeface="Consolas" pitchFamily="49"/>
                <a:ea typeface="Microsoft YaHei" pitchFamily="2"/>
              </a:rPr>
              <a:t>( in </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TENA::</a:t>
            </a:r>
            <a:r>
              <a:rPr lang="en-US" altLang="en-US" sz="1400" kern="1200" dirty="0" err="1">
                <a:solidFill>
                  <a:srgbClr val="0000AD"/>
                </a:solidFill>
                <a:latin typeface="Consolas" pitchFamily="49"/>
                <a:ea typeface="Microsoft YaHei" pitchFamily="2"/>
              </a:rPr>
              <a:t>RequestRefused</a:t>
            </a:r>
            <a:r>
              <a:rPr lang="en-US" altLang="en-US" sz="1400" kern="1200" dirty="0">
                <a:solidFill>
                  <a:srgbClr val="0000AD"/>
                </a:solidFill>
                <a:latin typeface="Consolas" pitchFamily="49"/>
                <a:ea typeface="Microsoft YaHei" pitchFamily="2"/>
              </a:rPr>
              <a:t>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a:t>
            </a:r>
            <a:r>
              <a:rPr lang="en-US" altLang="en-US" sz="1400" kern="1200" dirty="0" err="1">
                <a:solidFill>
                  <a:srgbClr val="0000AD"/>
                </a:solidFill>
                <a:latin typeface="Consolas" pitchFamily="49"/>
                <a:ea typeface="Microsoft YaHei" pitchFamily="2"/>
              </a:rPr>
              <a:t>requestControl</a:t>
            </a:r>
            <a:r>
              <a:rPr lang="en-US" altLang="en-US" sz="1400" kern="1200" dirty="0">
                <a:solidFill>
                  <a:srgbClr val="0000AD"/>
                </a:solidFill>
                <a:latin typeface="Consolas" pitchFamily="49"/>
                <a:ea typeface="Microsoft YaHei" pitchFamily="2"/>
              </a:rPr>
              <a:t>( in </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TENA::</a:t>
            </a:r>
            <a:r>
              <a:rPr lang="en-US" altLang="en-US" sz="1400" kern="1200" dirty="0" err="1">
                <a:solidFill>
                  <a:srgbClr val="0000AD"/>
                </a:solidFill>
                <a:latin typeface="Consolas" pitchFamily="49"/>
                <a:ea typeface="Microsoft YaHei" pitchFamily="2"/>
              </a:rPr>
              <a:t>RequestRefused</a:t>
            </a:r>
            <a:r>
              <a:rPr lang="en-US" altLang="en-US" sz="1400" kern="1200" dirty="0">
                <a:solidFill>
                  <a:srgbClr val="0000AD"/>
                </a:solidFill>
                <a:latin typeface="Consolas" pitchFamily="49"/>
                <a:ea typeface="Microsoft YaHei" pitchFamily="2"/>
              </a:rPr>
              <a:t>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a:t>
            </a:r>
            <a:r>
              <a:rPr lang="en-US" altLang="en-US" sz="1400" kern="1200" dirty="0" err="1">
                <a:solidFill>
                  <a:srgbClr val="0000AD"/>
                </a:solidFill>
                <a:latin typeface="Consolas" pitchFamily="49"/>
                <a:ea typeface="Microsoft YaHei" pitchFamily="2"/>
              </a:rPr>
              <a:t>relinquishControl</a:t>
            </a:r>
            <a:r>
              <a:rPr lang="en-US" altLang="en-US" sz="1400" kern="1200" dirty="0">
                <a:solidFill>
                  <a:srgbClr val="0000AD"/>
                </a:solidFill>
                <a:latin typeface="Consolas" pitchFamily="49"/>
                <a:ea typeface="Microsoft YaHei" pitchFamily="2"/>
              </a:rPr>
              <a:t>( in </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shutdown( in </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 TENA::RequestRefused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calibrate( in </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 TENA::RequestRefused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sanitize( in </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 TENA::RequestRefused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a:t>
            </a:r>
            <a:r>
              <a:rPr lang="en-US" altLang="en-US" sz="1400" kern="1200" dirty="0" err="1">
                <a:solidFill>
                  <a:srgbClr val="0000AD"/>
                </a:solidFill>
                <a:latin typeface="Consolas" pitchFamily="49"/>
                <a:ea typeface="Microsoft YaHei" pitchFamily="2"/>
              </a:rPr>
              <a:t>setMissionIdentifier</a:t>
            </a:r>
            <a:r>
              <a:rPr lang="en-US" altLang="en-US" sz="1400" kern="1200" dirty="0">
                <a:solidFill>
                  <a:srgbClr val="0000AD"/>
                </a:solidFill>
                <a:latin typeface="Consolas" pitchFamily="49"/>
                <a:ea typeface="Microsoft YaHei" pitchFamily="2"/>
              </a:rPr>
              <a:t>( in string </a:t>
            </a:r>
            <a:r>
              <a:rPr lang="en-US" altLang="en-US" sz="1400" kern="1200" dirty="0" err="1">
                <a:solidFill>
                  <a:srgbClr val="0000AD"/>
                </a:solidFill>
                <a:latin typeface="Consolas" pitchFamily="49"/>
                <a:ea typeface="Microsoft YaHei" pitchFamily="2"/>
              </a:rPr>
              <a:t>missionIdentifier</a:t>
            </a:r>
            <a:r>
              <a:rPr lang="en-US" altLang="en-US" sz="1400" kern="1200" dirty="0">
                <a:solidFill>
                  <a:srgbClr val="0000AD"/>
                </a:solidFill>
                <a:latin typeface="Consolas" pitchFamily="49"/>
                <a:ea typeface="Microsoft YaHei" pitchFamily="2"/>
              </a:rPr>
              <a:t>, in </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TENA::InvalidArgument, </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 TENA::RequestRefused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a:t>
            </a:r>
            <a:r>
              <a:rPr lang="en-US" altLang="en-US" sz="1400" kern="1200" dirty="0" err="1">
                <a:solidFill>
                  <a:srgbClr val="0000AD"/>
                </a:solidFill>
                <a:latin typeface="Consolas" pitchFamily="49"/>
                <a:ea typeface="Microsoft YaHei" pitchFamily="2"/>
              </a:rPr>
              <a:t>setOperatorContactInfo</a:t>
            </a:r>
            <a:r>
              <a:rPr lang="en-US" altLang="en-US" sz="1400" kern="1200" dirty="0">
                <a:solidFill>
                  <a:srgbClr val="0000AD"/>
                </a:solidFill>
                <a:latin typeface="Consolas" pitchFamily="49"/>
                <a:ea typeface="Microsoft YaHei" pitchFamily="2"/>
              </a:rPr>
              <a:t>( in string </a:t>
            </a:r>
            <a:r>
              <a:rPr lang="en-US" altLang="en-US" sz="1400" kern="1200" dirty="0" err="1">
                <a:solidFill>
                  <a:srgbClr val="0000AD"/>
                </a:solidFill>
                <a:latin typeface="Consolas" pitchFamily="49"/>
                <a:ea typeface="Microsoft YaHei" pitchFamily="2"/>
              </a:rPr>
              <a:t>operatorContactInfo</a:t>
            </a:r>
            <a:r>
              <a:rPr lang="en-US" altLang="en-US" sz="1400" kern="1200" dirty="0">
                <a:solidFill>
                  <a:srgbClr val="0000AD"/>
                </a:solidFill>
                <a:latin typeface="Consolas" pitchFamily="49"/>
                <a:ea typeface="Microsoft YaHei" pitchFamily="2"/>
              </a:rPr>
              <a:t>, in </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TENA::InvalidArgument, </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 TENA::RequestRefused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a:t>
            </a:r>
            <a:r>
              <a:rPr lang="en-US" altLang="en-US" sz="1400" kern="1200" dirty="0" err="1">
                <a:solidFill>
                  <a:srgbClr val="0000AD"/>
                </a:solidFill>
                <a:latin typeface="Consolas" pitchFamily="49"/>
                <a:ea typeface="Microsoft YaHei" pitchFamily="2"/>
              </a:rPr>
              <a:t>setAlertDescription</a:t>
            </a:r>
            <a:r>
              <a:rPr lang="en-US" altLang="en-US" sz="1400" kern="1200" dirty="0">
                <a:solidFill>
                  <a:srgbClr val="0000AD"/>
                </a:solidFill>
                <a:latin typeface="Consolas" pitchFamily="49"/>
                <a:ea typeface="Microsoft YaHei" pitchFamily="2"/>
              </a:rPr>
              <a:t>( in string </a:t>
            </a:r>
            <a:r>
              <a:rPr lang="en-US" altLang="en-US" sz="1400" kern="1200" dirty="0" err="1">
                <a:solidFill>
                  <a:srgbClr val="0000AD"/>
                </a:solidFill>
                <a:latin typeface="Consolas" pitchFamily="49"/>
                <a:ea typeface="Microsoft YaHei" pitchFamily="2"/>
              </a:rPr>
              <a:t>alertDescription</a:t>
            </a:r>
            <a:r>
              <a:rPr lang="en-US" altLang="en-US" sz="1400" kern="1200" dirty="0">
                <a:solidFill>
                  <a:srgbClr val="0000AD"/>
                </a:solidFill>
                <a:latin typeface="Consolas" pitchFamily="49"/>
                <a:ea typeface="Microsoft YaHei" pitchFamily="2"/>
              </a:rPr>
              <a:t>, in </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TENA::InvalidArgument, </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 TENA::RequestRefused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a:t>
            </a:r>
          </a:p>
        </p:txBody>
      </p:sp>
      <p:sp>
        <p:nvSpPr>
          <p:cNvPr id="3" name="Title 2">
            <a:extLst>
              <a:ext uri="{FF2B5EF4-FFF2-40B4-BE49-F238E27FC236}">
                <a16:creationId xmlns:a16="http://schemas.microsoft.com/office/drawing/2014/main" id="{BD43C4E6-5260-776F-B4AA-943AF078A048}"/>
              </a:ext>
            </a:extLst>
          </p:cNvPr>
          <p:cNvSpPr>
            <a:spLocks noGrp="1"/>
          </p:cNvSpPr>
          <p:nvPr>
            <p:ph type="title"/>
          </p:nvPr>
        </p:nvSpPr>
        <p:spPr/>
        <p:txBody>
          <a:bodyPr>
            <a:normAutofit/>
          </a:bodyPr>
          <a:lstStyle/>
          <a:p>
            <a:r>
              <a:rPr lang="en-US" dirty="0"/>
              <a:t>TENA-Hardware-ControllableSystem</a:t>
            </a:r>
            <a:br>
              <a:rPr lang="en-US" dirty="0"/>
            </a:br>
            <a:r>
              <a:rPr lang="en-US" sz="2133" dirty="0"/>
              <a:t>(extends TENA-Hardware-System)</a:t>
            </a:r>
            <a:endParaRPr lang="en-US" dirty="0"/>
          </a:p>
        </p:txBody>
      </p:sp>
    </p:spTree>
    <p:extLst>
      <p:ext uri="{BB962C8B-B14F-4D97-AF65-F5344CB8AC3E}">
        <p14:creationId xmlns:p14="http://schemas.microsoft.com/office/powerpoint/2010/main" val="28958622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5FE6FE-F72C-24EB-24BA-6612FEFC863B}"/>
              </a:ext>
            </a:extLst>
          </p:cNvPr>
          <p:cNvSpPr>
            <a:spLocks noGrp="1"/>
          </p:cNvSpPr>
          <p:nvPr>
            <p:ph idx="1"/>
          </p:nvPr>
        </p:nvSpPr>
        <p:spPr>
          <a:xfrm>
            <a:off x="236175" y="1120834"/>
            <a:ext cx="9947084" cy="6194366"/>
          </a:xfrm>
          <a:solidFill>
            <a:schemeClr val="bg1">
              <a:lumMod val="85000"/>
              <a:alpha val="85000"/>
            </a:schemeClr>
          </a:solidFill>
          <a:ln w="38160">
            <a:solidFill>
              <a:schemeClr val="tx2">
                <a:lumMod val="75000"/>
              </a:schemeClr>
            </a:solidFill>
            <a:prstDash val="solid"/>
          </a:ln>
        </p:spPr>
        <p:txBody>
          <a:bodyPr vert="horz" wrap="none" lIns="140717" tIns="82666" rIns="140717" bIns="82666" anchorCtr="0" compatLnSpc="0">
            <a:spAutoFit/>
          </a:bodyPr>
          <a:lstStyle/>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class AzElPointableSystem : extends TENA::Hardware::ControllableSystem</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const TENA::Position </a:t>
            </a:r>
            <a:r>
              <a:rPr lang="en-US" altLang="en-US" sz="1000" kern="1200" dirty="0" err="1">
                <a:solidFill>
                  <a:srgbClr val="0000AD"/>
                </a:solidFill>
                <a:latin typeface="Consolas" pitchFamily="49"/>
                <a:ea typeface="Microsoft YaHei" pitchFamily="2"/>
              </a:rPr>
              <a:t>position</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const TENA::LSTPsrf </a:t>
            </a:r>
            <a:r>
              <a:rPr lang="en-US" altLang="en-US" sz="1000" kern="1200" dirty="0" err="1">
                <a:solidFill>
                  <a:srgbClr val="0000AD"/>
                </a:solidFill>
                <a:latin typeface="Consolas" pitchFamily="49"/>
                <a:ea typeface="Microsoft YaHei" pitchFamily="2"/>
              </a:rPr>
              <a:t>measurementFrameOfReference</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TENA::Time timestamp;</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a:t>
            </a:r>
            <a:r>
              <a:rPr lang="en-US" altLang="en-US" sz="1000" kern="1200" dirty="0" err="1">
                <a:solidFill>
                  <a:srgbClr val="0000AD"/>
                </a:solidFill>
                <a:latin typeface="Consolas" pitchFamily="49"/>
                <a:ea typeface="Microsoft YaHei" pitchFamily="2"/>
              </a:rPr>
              <a:t>PointingMode</a:t>
            </a:r>
            <a:r>
              <a:rPr lang="en-US" altLang="en-US" sz="1000" kern="1200" dirty="0">
                <a:solidFill>
                  <a:srgbClr val="0000AD"/>
                </a:solidFill>
                <a:latin typeface="Consolas" pitchFamily="49"/>
                <a:ea typeface="Microsoft YaHei" pitchFamily="2"/>
              </a:rPr>
              <a:t> </a:t>
            </a:r>
            <a:r>
              <a:rPr lang="en-US" altLang="en-US" sz="1000" kern="1200" dirty="0" err="1">
                <a:solidFill>
                  <a:srgbClr val="0000AD"/>
                </a:solidFill>
                <a:latin typeface="Consolas" pitchFamily="49"/>
                <a:ea typeface="Microsoft YaHei" pitchFamily="2"/>
              </a:rPr>
              <a:t>pointingModeAzimuth</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optional string </a:t>
            </a:r>
            <a:r>
              <a:rPr lang="en-US" altLang="en-US" sz="1000" kern="1200" dirty="0" err="1">
                <a:solidFill>
                  <a:srgbClr val="0000AD"/>
                </a:solidFill>
                <a:latin typeface="Consolas" pitchFamily="49"/>
                <a:ea typeface="Microsoft YaHei" pitchFamily="2"/>
              </a:rPr>
              <a:t>nameOfOtherPointingModeAzimuth</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a:t>
            </a:r>
            <a:r>
              <a:rPr lang="en-US" altLang="en-US" sz="1000" kern="1200" dirty="0" err="1">
                <a:solidFill>
                  <a:srgbClr val="0000AD"/>
                </a:solidFill>
                <a:latin typeface="Consolas" pitchFamily="49"/>
                <a:ea typeface="Microsoft YaHei" pitchFamily="2"/>
              </a:rPr>
              <a:t>PointingMode</a:t>
            </a:r>
            <a:r>
              <a:rPr lang="en-US" altLang="en-US" sz="1000" kern="1200" dirty="0">
                <a:solidFill>
                  <a:srgbClr val="0000AD"/>
                </a:solidFill>
                <a:latin typeface="Consolas" pitchFamily="49"/>
                <a:ea typeface="Microsoft YaHei" pitchFamily="2"/>
              </a:rPr>
              <a:t> </a:t>
            </a:r>
            <a:r>
              <a:rPr lang="en-US" altLang="en-US" sz="1000" kern="1200" dirty="0" err="1">
                <a:solidFill>
                  <a:srgbClr val="0000AD"/>
                </a:solidFill>
                <a:latin typeface="Consolas" pitchFamily="49"/>
                <a:ea typeface="Microsoft YaHei" pitchFamily="2"/>
              </a:rPr>
              <a:t>pointingModeElevation</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optional string </a:t>
            </a:r>
            <a:r>
              <a:rPr lang="en-US" altLang="en-US" sz="1000" kern="1200" dirty="0" err="1">
                <a:solidFill>
                  <a:srgbClr val="0000AD"/>
                </a:solidFill>
                <a:latin typeface="Consolas" pitchFamily="49"/>
                <a:ea typeface="Microsoft YaHei" pitchFamily="2"/>
              </a:rPr>
              <a:t>nameOfOtherPointingModeElevation</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boolean </a:t>
            </a:r>
            <a:r>
              <a:rPr lang="en-US" altLang="en-US" sz="1000" kern="1200" dirty="0" err="1">
                <a:solidFill>
                  <a:srgbClr val="0000AD"/>
                </a:solidFill>
                <a:latin typeface="Consolas" pitchFamily="49"/>
                <a:ea typeface="Microsoft YaHei" pitchFamily="2"/>
              </a:rPr>
              <a:t>autotrackAzimuthEnabled</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boolean </a:t>
            </a:r>
            <a:r>
              <a:rPr lang="en-US" altLang="en-US" sz="1000" kern="1200" dirty="0" err="1">
                <a:solidFill>
                  <a:srgbClr val="0000AD"/>
                </a:solidFill>
                <a:latin typeface="Consolas" pitchFamily="49"/>
                <a:ea typeface="Microsoft YaHei" pitchFamily="2"/>
              </a:rPr>
              <a:t>autotrackElevationEnabled</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float64 </a:t>
            </a:r>
            <a:r>
              <a:rPr lang="en-US" altLang="en-US" sz="1000" kern="1200" dirty="0" err="1">
                <a:solidFill>
                  <a:srgbClr val="0000AD"/>
                </a:solidFill>
                <a:latin typeface="Consolas" pitchFamily="49"/>
                <a:ea typeface="Microsoft YaHei" pitchFamily="2"/>
              </a:rPr>
              <a:t>boresightRelativeAzimuthInDegrees</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float64 </a:t>
            </a:r>
            <a:r>
              <a:rPr lang="en-US" altLang="en-US" sz="1000" kern="1200" dirty="0" err="1">
                <a:solidFill>
                  <a:srgbClr val="0000AD"/>
                </a:solidFill>
                <a:latin typeface="Consolas" pitchFamily="49"/>
                <a:ea typeface="Microsoft YaHei" pitchFamily="2"/>
              </a:rPr>
              <a:t>boresightRelativeElevationInDegrees</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TENA::Geospatial::PointOfInterest * commandedPointOfInterest;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optional float64 </a:t>
            </a:r>
            <a:r>
              <a:rPr lang="en-US" altLang="en-US" sz="1000" kern="1200" dirty="0" err="1">
                <a:solidFill>
                  <a:srgbClr val="0000AD"/>
                </a:solidFill>
                <a:latin typeface="Consolas" pitchFamily="49"/>
                <a:ea typeface="Microsoft YaHei" pitchFamily="2"/>
              </a:rPr>
              <a:t>boresightCommandedRelativeAzimuthInDegrees</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optional float64 </a:t>
            </a:r>
            <a:r>
              <a:rPr lang="en-US" altLang="en-US" sz="1000" kern="1200" dirty="0" err="1">
                <a:solidFill>
                  <a:srgbClr val="0000AD"/>
                </a:solidFill>
                <a:latin typeface="Consolas" pitchFamily="49"/>
                <a:ea typeface="Microsoft YaHei" pitchFamily="2"/>
              </a:rPr>
              <a:t>boresightCommandedRelativeElevationInDegrees</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optional const float64 </a:t>
            </a:r>
            <a:r>
              <a:rPr lang="en-US" altLang="en-US" sz="1000" kern="1200" dirty="0" err="1">
                <a:solidFill>
                  <a:srgbClr val="0000AD"/>
                </a:solidFill>
                <a:latin typeface="Consolas" pitchFamily="49"/>
                <a:ea typeface="Microsoft YaHei" pitchFamily="2"/>
              </a:rPr>
              <a:t>boresightAzimuthMinimumLimitInDegrees</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optional const float64 </a:t>
            </a:r>
            <a:r>
              <a:rPr lang="en-US" altLang="en-US" sz="1000" kern="1200" dirty="0" err="1">
                <a:solidFill>
                  <a:srgbClr val="0000AD"/>
                </a:solidFill>
                <a:latin typeface="Consolas" pitchFamily="49"/>
                <a:ea typeface="Microsoft YaHei" pitchFamily="2"/>
              </a:rPr>
              <a:t>boresightAzimuthMaximumLimitInDegrees</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optional const float64 </a:t>
            </a:r>
            <a:r>
              <a:rPr lang="en-US" altLang="en-US" sz="1000" kern="1200" dirty="0" err="1">
                <a:solidFill>
                  <a:srgbClr val="0000AD"/>
                </a:solidFill>
                <a:latin typeface="Consolas" pitchFamily="49"/>
                <a:ea typeface="Microsoft YaHei" pitchFamily="2"/>
              </a:rPr>
              <a:t>boresightElevationMinimumLimitInDegrees</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optional const float64 </a:t>
            </a:r>
            <a:r>
              <a:rPr lang="en-US" altLang="en-US" sz="1000" kern="1200" dirty="0" err="1">
                <a:solidFill>
                  <a:srgbClr val="0000AD"/>
                </a:solidFill>
                <a:latin typeface="Consolas" pitchFamily="49"/>
                <a:ea typeface="Microsoft YaHei" pitchFamily="2"/>
              </a:rPr>
              <a:t>boresightElevationMaximumLimitInDegrees</a:t>
            </a:r>
            <a:r>
              <a:rPr lang="en-US" altLang="en-US" sz="1000" kern="1200" dirty="0">
                <a:solidFill>
                  <a:srgbClr val="0000AD"/>
                </a:solidFill>
                <a:latin typeface="Consolas" pitchFamily="49"/>
                <a:ea typeface="Microsoft YaHei" pitchFamily="2"/>
              </a:rPr>
              <a:t>;</a:t>
            </a:r>
          </a:p>
          <a:p>
            <a:pPr marL="0" indent="0" eaLnBrk="0" hangingPunct="0">
              <a:lnSpc>
                <a:spcPts val="1000"/>
              </a:lnSpc>
              <a:spcBef>
                <a:spcPts val="0"/>
              </a:spcBef>
              <a:buNone/>
            </a:pPr>
            <a:endParaRPr lang="en-US" altLang="en-US" sz="1000" kern="1200" dirty="0">
              <a:solidFill>
                <a:srgbClr val="0000AD"/>
              </a:solidFill>
              <a:latin typeface="Consolas" pitchFamily="49"/>
              <a:ea typeface="Microsoft YaHei" pitchFamily="2"/>
            </a:endParaRP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a:t>
            </a:r>
            <a:r>
              <a:rPr lang="en-US" altLang="en-US" sz="1000" kern="1200" dirty="0" err="1">
                <a:solidFill>
                  <a:srgbClr val="0000AD"/>
                </a:solidFill>
                <a:latin typeface="Consolas" pitchFamily="49"/>
                <a:ea typeface="Microsoft YaHei" pitchFamily="2"/>
              </a:rPr>
              <a:t>enableAutotrackAzimuth</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a:t>
            </a:r>
            <a:r>
              <a:rPr lang="en-US" altLang="en-US" sz="1000" kern="1200" dirty="0" err="1">
                <a:solidFill>
                  <a:srgbClr val="0000AD"/>
                </a:solidFill>
                <a:latin typeface="Consolas" pitchFamily="49"/>
                <a:ea typeface="Microsoft YaHei" pitchFamily="2"/>
              </a:rPr>
              <a:t>enableAutotrackElevation</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a:t>
            </a:r>
            <a:r>
              <a:rPr lang="en-US" altLang="en-US" sz="1000" kern="1200" dirty="0" err="1">
                <a:solidFill>
                  <a:srgbClr val="0000AD"/>
                </a:solidFill>
                <a:latin typeface="Consolas" pitchFamily="49"/>
                <a:ea typeface="Microsoft YaHei" pitchFamily="2"/>
              </a:rPr>
              <a:t>enableAutotrackAzEl</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a:t>
            </a:r>
            <a:r>
              <a:rPr lang="en-US" altLang="en-US" sz="1000" kern="1200" dirty="0" err="1">
                <a:solidFill>
                  <a:srgbClr val="0000AD"/>
                </a:solidFill>
                <a:latin typeface="Consolas" pitchFamily="49"/>
                <a:ea typeface="Microsoft YaHei" pitchFamily="2"/>
              </a:rPr>
              <a:t>disableAutotrackAzimuth</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a:t>
            </a:r>
            <a:r>
              <a:rPr lang="en-US" altLang="en-US" sz="1000" kern="1200" dirty="0" err="1">
                <a:solidFill>
                  <a:srgbClr val="0000AD"/>
                </a:solidFill>
                <a:latin typeface="Consolas" pitchFamily="49"/>
                <a:ea typeface="Microsoft YaHei" pitchFamily="2"/>
              </a:rPr>
              <a:t>disableAutotrackElevation</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a:t>
            </a:r>
            <a:r>
              <a:rPr lang="en-US" altLang="en-US" sz="1000" kern="1200" dirty="0" err="1">
                <a:solidFill>
                  <a:srgbClr val="0000AD"/>
                </a:solidFill>
                <a:latin typeface="Consolas" pitchFamily="49"/>
                <a:ea typeface="Microsoft YaHei" pitchFamily="2"/>
              </a:rPr>
              <a:t>disableAutotrackAzEl</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a:t>
            </a:r>
            <a:r>
              <a:rPr lang="en-US" altLang="en-US" sz="1000" kern="1200" dirty="0" err="1">
                <a:solidFill>
                  <a:srgbClr val="0000AD"/>
                </a:solidFill>
                <a:latin typeface="Consolas" pitchFamily="49"/>
                <a:ea typeface="Microsoft YaHei" pitchFamily="2"/>
              </a:rPr>
              <a:t>pointAzimuthInDegrees</a:t>
            </a:r>
            <a:r>
              <a:rPr lang="en-US" altLang="en-US" sz="1000" kern="1200" dirty="0">
                <a:solidFill>
                  <a:srgbClr val="0000AD"/>
                </a:solidFill>
                <a:latin typeface="Consolas" pitchFamily="49"/>
                <a:ea typeface="Microsoft YaHei" pitchFamily="2"/>
              </a:rPr>
              <a:t>( in float64 </a:t>
            </a:r>
            <a:r>
              <a:rPr lang="en-US" altLang="en-US" sz="1000" kern="1200" dirty="0" err="1">
                <a:solidFill>
                  <a:srgbClr val="0000AD"/>
                </a:solidFill>
                <a:latin typeface="Consolas" pitchFamily="49"/>
                <a:ea typeface="Microsoft YaHei" pitchFamily="2"/>
              </a:rPr>
              <a:t>azimuthInDegrees</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TENA::InvalidArgument,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a:t>
            </a:r>
            <a:r>
              <a:rPr lang="en-US" altLang="en-US" sz="1000" kern="1200" dirty="0" err="1">
                <a:solidFill>
                  <a:srgbClr val="0000AD"/>
                </a:solidFill>
                <a:latin typeface="Consolas" pitchFamily="49"/>
                <a:ea typeface="Microsoft YaHei" pitchFamily="2"/>
              </a:rPr>
              <a:t>pointElevationInDegrees</a:t>
            </a:r>
            <a:r>
              <a:rPr lang="en-US" altLang="en-US" sz="1000" kern="1200" dirty="0">
                <a:solidFill>
                  <a:srgbClr val="0000AD"/>
                </a:solidFill>
                <a:latin typeface="Consolas" pitchFamily="49"/>
                <a:ea typeface="Microsoft YaHei" pitchFamily="2"/>
              </a:rPr>
              <a:t>( in float64 </a:t>
            </a:r>
            <a:r>
              <a:rPr lang="en-US" altLang="en-US" sz="1000" kern="1200" dirty="0" err="1">
                <a:solidFill>
                  <a:srgbClr val="0000AD"/>
                </a:solidFill>
                <a:latin typeface="Consolas" pitchFamily="49"/>
                <a:ea typeface="Microsoft YaHei" pitchFamily="2"/>
              </a:rPr>
              <a:t>elevationInDegrees</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TENA::InvalidArgument,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a:t>
            </a:r>
            <a:r>
              <a:rPr lang="en-US" altLang="en-US" sz="1000" kern="1200" dirty="0" err="1">
                <a:solidFill>
                  <a:srgbClr val="0000AD"/>
                </a:solidFill>
                <a:latin typeface="Consolas" pitchFamily="49"/>
                <a:ea typeface="Microsoft YaHei" pitchFamily="2"/>
              </a:rPr>
              <a:t>pointAzElInDegrees</a:t>
            </a:r>
            <a:r>
              <a:rPr lang="en-US" altLang="en-US" sz="1000" kern="1200" dirty="0">
                <a:solidFill>
                  <a:srgbClr val="0000AD"/>
                </a:solidFill>
                <a:latin typeface="Consolas" pitchFamily="49"/>
                <a:ea typeface="Microsoft YaHei" pitchFamily="2"/>
              </a:rPr>
              <a:t>( in float64 </a:t>
            </a:r>
            <a:r>
              <a:rPr lang="en-US" altLang="en-US" sz="1000" kern="1200" dirty="0" err="1">
                <a:solidFill>
                  <a:srgbClr val="0000AD"/>
                </a:solidFill>
                <a:latin typeface="Consolas" pitchFamily="49"/>
                <a:ea typeface="Microsoft YaHei" pitchFamily="2"/>
              </a:rPr>
              <a:t>azimuthInDegrees</a:t>
            </a:r>
            <a:r>
              <a:rPr lang="en-US" altLang="en-US" sz="1000" kern="1200" dirty="0">
                <a:solidFill>
                  <a:srgbClr val="0000AD"/>
                </a:solidFill>
                <a:latin typeface="Consolas" pitchFamily="49"/>
                <a:ea typeface="Microsoft YaHei" pitchFamily="2"/>
              </a:rPr>
              <a:t>, in float64 </a:t>
            </a:r>
            <a:r>
              <a:rPr lang="en-US" altLang="en-US" sz="1000" kern="1200" dirty="0" err="1">
                <a:solidFill>
                  <a:srgbClr val="0000AD"/>
                </a:solidFill>
                <a:latin typeface="Consolas" pitchFamily="49"/>
                <a:ea typeface="Microsoft YaHei" pitchFamily="2"/>
              </a:rPr>
              <a:t>elevationInDegrees</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TENA::InvalidArgument,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pointAtThisPosition( in TENA::Position </a:t>
            </a:r>
            <a:r>
              <a:rPr lang="en-US" altLang="en-US" sz="1000" kern="1200" dirty="0" err="1">
                <a:solidFill>
                  <a:srgbClr val="0000AD"/>
                </a:solidFill>
                <a:latin typeface="Consolas" pitchFamily="49"/>
                <a:ea typeface="Microsoft YaHei" pitchFamily="2"/>
              </a:rPr>
              <a:t>position</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TENA::InvalidArgument,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followThisPointOfInterest( in TENA::Geospatial::PointOfInterest * </a:t>
            </a:r>
            <a:r>
              <a:rPr lang="en-US" altLang="en-US" sz="1000" kern="1200" dirty="0" err="1">
                <a:solidFill>
                  <a:srgbClr val="0000AD"/>
                </a:solidFill>
                <a:latin typeface="Consolas" pitchFamily="49"/>
                <a:ea typeface="Microsoft YaHei" pitchFamily="2"/>
              </a:rPr>
              <a:t>trackingPoint</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TENA::InvalidArgument,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void </a:t>
            </a:r>
            <a:r>
              <a:rPr lang="en-US" altLang="en-US" sz="1000" kern="1200" dirty="0" err="1">
                <a:solidFill>
                  <a:srgbClr val="0000AD"/>
                </a:solidFill>
                <a:latin typeface="Consolas" pitchFamily="49"/>
                <a:ea typeface="Microsoft YaHei" pitchFamily="2"/>
              </a:rPr>
              <a:t>stopFollowingThisPointOfInterest</a:t>
            </a:r>
            <a:r>
              <a:rPr lang="en-US" altLang="en-US" sz="1000" kern="1200" dirty="0">
                <a:solidFill>
                  <a:srgbClr val="0000AD"/>
                </a:solidFill>
                <a:latin typeface="Consolas" pitchFamily="49"/>
                <a:ea typeface="Microsoft YaHei" pitchFamily="2"/>
              </a:rPr>
              <a:t>( in TENA::Geospatial::PointOfInterest * </a:t>
            </a:r>
            <a:r>
              <a:rPr lang="en-US" altLang="en-US" sz="1000" kern="1200" dirty="0" err="1">
                <a:solidFill>
                  <a:srgbClr val="0000AD"/>
                </a:solidFill>
                <a:latin typeface="Consolas" pitchFamily="49"/>
                <a:ea typeface="Microsoft YaHei" pitchFamily="2"/>
              </a:rPr>
              <a:t>trackingPoint</a:t>
            </a:r>
            <a:r>
              <a:rPr lang="en-US" altLang="en-US" sz="1000" kern="1200" dirty="0">
                <a:solidFill>
                  <a:srgbClr val="0000AD"/>
                </a:solidFill>
                <a:latin typeface="Consolas" pitchFamily="49"/>
                <a:ea typeface="Microsoft YaHei" pitchFamily="2"/>
              </a:rPr>
              <a:t>, in TENA::Hardware::</a:t>
            </a:r>
            <a:r>
              <a:rPr lang="en-US" altLang="en-US" sz="1000" kern="1200" dirty="0" err="1">
                <a:solidFill>
                  <a:srgbClr val="0000AD"/>
                </a:solidFill>
                <a:latin typeface="Consolas" pitchFamily="49"/>
                <a:ea typeface="Microsoft YaHei" pitchFamily="2"/>
              </a:rPr>
              <a:t>ControllerToken</a:t>
            </a:r>
            <a:r>
              <a:rPr lang="en-US" altLang="en-US" sz="1000" kern="1200" dirty="0">
                <a:solidFill>
                  <a:srgbClr val="0000AD"/>
                </a:solidFill>
                <a:latin typeface="Consolas" pitchFamily="49"/>
                <a:ea typeface="Microsoft YaHei" pitchFamily="2"/>
              </a:rPr>
              <a:t> token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    raises ( TENA::InvalidArgument, TENA::Hardware::</a:t>
            </a:r>
            <a:r>
              <a:rPr lang="en-US" altLang="en-US" sz="1000" kern="1200" dirty="0" err="1">
                <a:solidFill>
                  <a:srgbClr val="0000AD"/>
                </a:solidFill>
                <a:latin typeface="Consolas" pitchFamily="49"/>
                <a:ea typeface="Microsoft YaHei" pitchFamily="2"/>
              </a:rPr>
              <a:t>InvalidControllerToken</a:t>
            </a:r>
            <a:r>
              <a:rPr lang="en-US" altLang="en-US" sz="1000" kern="1200" dirty="0">
                <a:solidFill>
                  <a:srgbClr val="0000AD"/>
                </a:solidFill>
                <a:latin typeface="Consolas" pitchFamily="49"/>
                <a:ea typeface="Microsoft YaHei" pitchFamily="2"/>
              </a:rPr>
              <a:t>, TENA::Hardware::</a:t>
            </a:r>
            <a:r>
              <a:rPr lang="en-US" altLang="en-US" sz="1000" kern="1200" dirty="0" err="1">
                <a:solidFill>
                  <a:srgbClr val="0000AD"/>
                </a:solidFill>
                <a:latin typeface="Consolas" pitchFamily="49"/>
                <a:ea typeface="Microsoft YaHei" pitchFamily="2"/>
              </a:rPr>
              <a:t>TokenNotInControl</a:t>
            </a:r>
            <a:r>
              <a:rPr lang="en-US" altLang="en-US" sz="1000" kern="1200" dirty="0">
                <a:solidFill>
                  <a:srgbClr val="0000AD"/>
                </a:solidFill>
                <a:latin typeface="Consolas" pitchFamily="49"/>
                <a:ea typeface="Microsoft YaHei" pitchFamily="2"/>
              </a:rPr>
              <a:t>, TENA::RequestRefused );</a:t>
            </a:r>
          </a:p>
          <a:p>
            <a:pPr marL="0" indent="0" eaLnBrk="0" hangingPunct="0">
              <a:lnSpc>
                <a:spcPts val="1000"/>
              </a:lnSpc>
              <a:spcBef>
                <a:spcPts val="0"/>
              </a:spcBef>
              <a:buNone/>
            </a:pPr>
            <a:r>
              <a:rPr lang="en-US" altLang="en-US" sz="1000" kern="1200" dirty="0">
                <a:solidFill>
                  <a:srgbClr val="0000AD"/>
                </a:solidFill>
                <a:latin typeface="Consolas" pitchFamily="49"/>
                <a:ea typeface="Microsoft YaHei" pitchFamily="2"/>
              </a:rPr>
              <a:t>};</a:t>
            </a:r>
          </a:p>
        </p:txBody>
      </p:sp>
      <p:sp>
        <p:nvSpPr>
          <p:cNvPr id="3" name="Title 2">
            <a:extLst>
              <a:ext uri="{FF2B5EF4-FFF2-40B4-BE49-F238E27FC236}">
                <a16:creationId xmlns:a16="http://schemas.microsoft.com/office/drawing/2014/main" id="{3F5594EB-C2AF-F35E-24F8-E214C68EDC1A}"/>
              </a:ext>
            </a:extLst>
          </p:cNvPr>
          <p:cNvSpPr>
            <a:spLocks noGrp="1"/>
          </p:cNvSpPr>
          <p:nvPr>
            <p:ph type="title"/>
          </p:nvPr>
        </p:nvSpPr>
        <p:spPr/>
        <p:txBody>
          <a:bodyPr>
            <a:normAutofit/>
          </a:bodyPr>
          <a:lstStyle/>
          <a:p>
            <a:r>
              <a:rPr lang="en-US" dirty="0"/>
              <a:t>TENA-Instrumentation-AzElPointableSystem</a:t>
            </a:r>
            <a:br>
              <a:rPr lang="en-US" dirty="0"/>
            </a:br>
            <a:r>
              <a:rPr lang="en-US" sz="2133" dirty="0"/>
              <a:t>(extends TENA-Hardware-ControllableSystem)</a:t>
            </a:r>
            <a:endParaRPr lang="en-US" dirty="0"/>
          </a:p>
        </p:txBody>
      </p:sp>
      <p:sp>
        <p:nvSpPr>
          <p:cNvPr id="4" name="TextBox 3">
            <a:extLst>
              <a:ext uri="{FF2B5EF4-FFF2-40B4-BE49-F238E27FC236}">
                <a16:creationId xmlns:a16="http://schemas.microsoft.com/office/drawing/2014/main" id="{6A724154-0718-E3BE-08EF-2049288F30AD}"/>
              </a:ext>
            </a:extLst>
          </p:cNvPr>
          <p:cNvSpPr txBox="1"/>
          <p:nvPr/>
        </p:nvSpPr>
        <p:spPr>
          <a:xfrm>
            <a:off x="10351008" y="1402080"/>
            <a:ext cx="2407920" cy="3016723"/>
          </a:xfrm>
          <a:prstGeom prst="rect">
            <a:avLst/>
          </a:prstGeom>
          <a:noFill/>
        </p:spPr>
        <p:txBody>
          <a:bodyPr wrap="square" rtlCol="0">
            <a:spAutoFit/>
          </a:bodyPr>
          <a:lstStyle/>
          <a:p>
            <a:pPr algn="l"/>
            <a:r>
              <a:rPr lang="en-US" sz="1600" dirty="0"/>
              <a:t>An SDO to model a system that can be pointed using azimuth and elevation, but not range.</a:t>
            </a:r>
          </a:p>
          <a:p>
            <a:pPr algn="l"/>
            <a:r>
              <a:rPr lang="en-US" sz="1600" dirty="0"/>
              <a:t>Used to model a system that can be aligned with a 3-D ray, but not constrained to aim at only one 3-D point.</a:t>
            </a:r>
          </a:p>
        </p:txBody>
      </p:sp>
    </p:spTree>
    <p:extLst>
      <p:ext uri="{BB962C8B-B14F-4D97-AF65-F5344CB8AC3E}">
        <p14:creationId xmlns:p14="http://schemas.microsoft.com/office/powerpoint/2010/main" val="380821496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85F654-2EB3-2EF6-A802-6954589ADAE8}"/>
              </a:ext>
            </a:extLst>
          </p:cNvPr>
          <p:cNvSpPr>
            <a:spLocks noGrp="1"/>
          </p:cNvSpPr>
          <p:nvPr>
            <p:ph idx="1"/>
          </p:nvPr>
        </p:nvSpPr>
        <p:spPr>
          <a:xfrm>
            <a:off x="230079" y="1477965"/>
            <a:ext cx="9950241" cy="4648515"/>
          </a:xfrm>
          <a:solidFill>
            <a:schemeClr val="bg1">
              <a:lumMod val="85000"/>
              <a:alpha val="85000"/>
            </a:schemeClr>
          </a:solidFill>
          <a:ln w="38160">
            <a:solidFill>
              <a:schemeClr val="tx2">
                <a:lumMod val="75000"/>
              </a:schemeClr>
            </a:solidFill>
            <a:prstDash val="solid"/>
          </a:ln>
        </p:spPr>
        <p:txBody>
          <a:bodyPr vert="horz" wrap="square" lIns="140717" tIns="82666" rIns="140717" bIns="82666" numCol="1" anchor="t" anchorCtr="0" compatLnSpc="0">
            <a:prstTxWarp prst="textNoShape">
              <a:avLst/>
            </a:prstTxWarp>
            <a:spAutoFit/>
          </a:bodyPr>
          <a:lstStyle/>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class RAEpointableSystem : extends AzElPointableSystem</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PointingMode</a:t>
            </a:r>
            <a:r>
              <a:rPr lang="en-US" altLang="en-US" sz="1400" kern="1200" dirty="0">
                <a:solidFill>
                  <a:srgbClr val="0000AD"/>
                </a:solidFill>
                <a:latin typeface="Consolas" pitchFamily="49"/>
                <a:ea typeface="Microsoft YaHei" pitchFamily="2"/>
              </a:rPr>
              <a:t> </a:t>
            </a:r>
            <a:r>
              <a:rPr lang="en-US" altLang="en-US" sz="1400" kern="1200" dirty="0" err="1">
                <a:solidFill>
                  <a:srgbClr val="0000AD"/>
                </a:solidFill>
                <a:latin typeface="Consolas" pitchFamily="49"/>
                <a:ea typeface="Microsoft YaHei" pitchFamily="2"/>
              </a:rPr>
              <a:t>pointingModeRange</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string </a:t>
            </a:r>
            <a:r>
              <a:rPr lang="en-US" altLang="en-US" sz="1400" kern="1200" dirty="0" err="1">
                <a:solidFill>
                  <a:srgbClr val="0000AD"/>
                </a:solidFill>
                <a:latin typeface="Consolas" pitchFamily="49"/>
                <a:ea typeface="Microsoft YaHei" pitchFamily="2"/>
              </a:rPr>
              <a:t>nameOfOtherPointingModeRange</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boolean </a:t>
            </a:r>
            <a:r>
              <a:rPr lang="en-US" altLang="en-US" sz="1400" kern="1200" dirty="0" err="1">
                <a:solidFill>
                  <a:srgbClr val="0000AD"/>
                </a:solidFill>
                <a:latin typeface="Consolas" pitchFamily="49"/>
                <a:ea typeface="Microsoft YaHei" pitchFamily="2"/>
              </a:rPr>
              <a:t>autotrackRangeEnabled</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float64 </a:t>
            </a:r>
            <a:r>
              <a:rPr lang="en-US" altLang="en-US" sz="1400" kern="1200" dirty="0" err="1">
                <a:solidFill>
                  <a:srgbClr val="0000AD"/>
                </a:solidFill>
                <a:latin typeface="Consolas" pitchFamily="49"/>
                <a:ea typeface="Microsoft YaHei" pitchFamily="2"/>
              </a:rPr>
              <a:t>boresightRelativeRangeInMeters</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float64 </a:t>
            </a:r>
            <a:r>
              <a:rPr lang="en-US" altLang="en-US" sz="1400" kern="1200" dirty="0" err="1">
                <a:solidFill>
                  <a:srgbClr val="0000AD"/>
                </a:solidFill>
                <a:latin typeface="Consolas" pitchFamily="49"/>
                <a:ea typeface="Microsoft YaHei" pitchFamily="2"/>
              </a:rPr>
              <a:t>boresightCommandedRelativeRangeInMeters</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const float64 </a:t>
            </a:r>
            <a:r>
              <a:rPr lang="en-US" altLang="en-US" sz="1400" kern="1200" dirty="0" err="1">
                <a:solidFill>
                  <a:srgbClr val="0000AD"/>
                </a:solidFill>
                <a:latin typeface="Consolas" pitchFamily="49"/>
                <a:ea typeface="Microsoft YaHei" pitchFamily="2"/>
              </a:rPr>
              <a:t>boresightRangeMinimumLimitInMeters</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const float64 </a:t>
            </a:r>
            <a:r>
              <a:rPr lang="en-US" altLang="en-US" sz="1400" kern="1200" dirty="0" err="1">
                <a:solidFill>
                  <a:srgbClr val="0000AD"/>
                </a:solidFill>
                <a:latin typeface="Consolas" pitchFamily="49"/>
                <a:ea typeface="Microsoft YaHei" pitchFamily="2"/>
              </a:rPr>
              <a:t>boresightRangeMaximumLimitInMeters</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endParaRPr lang="en-US" altLang="en-US" sz="1400" kern="1200" dirty="0">
              <a:solidFill>
                <a:srgbClr val="0000AD"/>
              </a:solidFill>
              <a:latin typeface="Consolas" pitchFamily="49"/>
              <a:ea typeface="Microsoft YaHei" pitchFamily="2"/>
            </a:endParaRP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a:t>
            </a:r>
            <a:r>
              <a:rPr lang="en-US" altLang="en-US" sz="1400" kern="1200" dirty="0" err="1">
                <a:solidFill>
                  <a:srgbClr val="0000AD"/>
                </a:solidFill>
                <a:latin typeface="Consolas" pitchFamily="49"/>
                <a:ea typeface="Microsoft YaHei" pitchFamily="2"/>
              </a:rPr>
              <a:t>enableAutotrackRAE</a:t>
            </a:r>
            <a:r>
              <a:rPr lang="en-US" altLang="en-US" sz="1400" kern="1200" dirty="0">
                <a:solidFill>
                  <a:srgbClr val="0000AD"/>
                </a:solidFill>
                <a:latin typeface="Consolas" pitchFamily="49"/>
                <a:ea typeface="Microsoft YaHei" pitchFamily="2"/>
              </a:rPr>
              <a:t>( in </a:t>
            </a:r>
            <a:r>
              <a:rPr lang="en-US" altLang="en-US" sz="1400" kern="1200" dirty="0" err="1">
                <a:solidFill>
                  <a:srgbClr val="0000AD"/>
                </a:solidFill>
                <a:latin typeface="Consolas" pitchFamily="49"/>
                <a:ea typeface="Microsoft YaHei" pitchFamily="2"/>
              </a:rPr>
              <a:t>RAEselection</a:t>
            </a:r>
            <a:r>
              <a:rPr lang="en-US" altLang="en-US" sz="1400" kern="1200" dirty="0">
                <a:solidFill>
                  <a:srgbClr val="0000AD"/>
                </a:solidFill>
                <a:latin typeface="Consolas" pitchFamily="49"/>
                <a:ea typeface="Microsoft YaHei" pitchFamily="2"/>
              </a:rPr>
              <a:t> selection, in TENA::Hardware::</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TENA::Hardware::</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TENA::Hardware::</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TENA::RequestRefused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a:t>
            </a:r>
            <a:r>
              <a:rPr lang="en-US" altLang="en-US" sz="1400" kern="1200" dirty="0" err="1">
                <a:solidFill>
                  <a:srgbClr val="0000AD"/>
                </a:solidFill>
                <a:latin typeface="Consolas" pitchFamily="49"/>
                <a:ea typeface="Microsoft YaHei" pitchFamily="2"/>
              </a:rPr>
              <a:t>disableAutotrackRAE</a:t>
            </a:r>
            <a:r>
              <a:rPr lang="en-US" altLang="en-US" sz="1400" kern="1200" dirty="0">
                <a:solidFill>
                  <a:srgbClr val="0000AD"/>
                </a:solidFill>
                <a:latin typeface="Consolas" pitchFamily="49"/>
                <a:ea typeface="Microsoft YaHei" pitchFamily="2"/>
              </a:rPr>
              <a:t>( in </a:t>
            </a:r>
            <a:r>
              <a:rPr lang="en-US" altLang="en-US" sz="1400" kern="1200" dirty="0" err="1">
                <a:solidFill>
                  <a:srgbClr val="0000AD"/>
                </a:solidFill>
                <a:latin typeface="Consolas" pitchFamily="49"/>
                <a:ea typeface="Microsoft YaHei" pitchFamily="2"/>
              </a:rPr>
              <a:t>RAEselection</a:t>
            </a:r>
            <a:r>
              <a:rPr lang="en-US" altLang="en-US" sz="1400" kern="1200" dirty="0">
                <a:solidFill>
                  <a:srgbClr val="0000AD"/>
                </a:solidFill>
                <a:latin typeface="Consolas" pitchFamily="49"/>
                <a:ea typeface="Microsoft YaHei" pitchFamily="2"/>
              </a:rPr>
              <a:t> selection, in TENA::Hardware::</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TENA::Hardware::</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TENA::Hardware::</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TENA::RequestRefused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a:t>
            </a:r>
            <a:r>
              <a:rPr lang="en-US" altLang="en-US" sz="1400" kern="1200" dirty="0" err="1">
                <a:solidFill>
                  <a:srgbClr val="0000AD"/>
                </a:solidFill>
                <a:latin typeface="Consolas" pitchFamily="49"/>
                <a:ea typeface="Microsoft YaHei" pitchFamily="2"/>
              </a:rPr>
              <a:t>pointRange</a:t>
            </a:r>
            <a:r>
              <a:rPr lang="en-US" altLang="en-US" sz="1400" kern="1200" dirty="0">
                <a:solidFill>
                  <a:srgbClr val="0000AD"/>
                </a:solidFill>
                <a:latin typeface="Consolas" pitchFamily="49"/>
                <a:ea typeface="Microsoft YaHei" pitchFamily="2"/>
              </a:rPr>
              <a:t>( in float64 rangeInMeters, in TENA::Hardware::</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TENA::InvalidArgument, TENA::Hardware::</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TENA::Hardware::</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 TENA::RequestRefused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a:t>
            </a:r>
            <a:r>
              <a:rPr lang="en-US" altLang="en-US" sz="1400" kern="1200" dirty="0" err="1">
                <a:solidFill>
                  <a:srgbClr val="0000AD"/>
                </a:solidFill>
                <a:latin typeface="Consolas" pitchFamily="49"/>
                <a:ea typeface="Microsoft YaHei" pitchFamily="2"/>
              </a:rPr>
              <a:t>pointRAE</a:t>
            </a:r>
            <a:r>
              <a:rPr lang="en-US" altLang="en-US" sz="1400" kern="1200" dirty="0">
                <a:solidFill>
                  <a:srgbClr val="0000AD"/>
                </a:solidFill>
                <a:latin typeface="Consolas" pitchFamily="49"/>
                <a:ea typeface="Microsoft YaHei" pitchFamily="2"/>
              </a:rPr>
              <a:t>( in float64 rangeInMeters, in float64 </a:t>
            </a:r>
            <a:r>
              <a:rPr lang="en-US" altLang="en-US" sz="1400" kern="1200" dirty="0" err="1">
                <a:solidFill>
                  <a:srgbClr val="0000AD"/>
                </a:solidFill>
                <a:latin typeface="Consolas" pitchFamily="49"/>
                <a:ea typeface="Microsoft YaHei" pitchFamily="2"/>
              </a:rPr>
              <a:t>azimuthInDegrees</a:t>
            </a:r>
            <a:r>
              <a:rPr lang="en-US" altLang="en-US" sz="1400" kern="1200" dirty="0">
                <a:solidFill>
                  <a:srgbClr val="0000AD"/>
                </a:solidFill>
                <a:latin typeface="Consolas" pitchFamily="49"/>
                <a:ea typeface="Microsoft YaHei" pitchFamily="2"/>
              </a:rPr>
              <a:t>,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in float64 </a:t>
            </a:r>
            <a:r>
              <a:rPr lang="en-US" altLang="en-US" sz="1400" kern="1200" dirty="0" err="1">
                <a:solidFill>
                  <a:srgbClr val="0000AD"/>
                </a:solidFill>
                <a:latin typeface="Consolas" pitchFamily="49"/>
                <a:ea typeface="Microsoft YaHei" pitchFamily="2"/>
              </a:rPr>
              <a:t>elevationInDegrees</a:t>
            </a:r>
            <a:r>
              <a:rPr lang="en-US" altLang="en-US" sz="1400" kern="1200" dirty="0">
                <a:solidFill>
                  <a:srgbClr val="0000AD"/>
                </a:solidFill>
                <a:latin typeface="Consolas" pitchFamily="49"/>
                <a:ea typeface="Microsoft YaHei" pitchFamily="2"/>
              </a:rPr>
              <a:t>, in TENA::Hardware::</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TENA::InvalidArgument, TENA::Hardware::</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TENA::Hardware::</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  TENA::RequestRefused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a:t>
            </a:r>
          </a:p>
        </p:txBody>
      </p:sp>
      <p:sp>
        <p:nvSpPr>
          <p:cNvPr id="3" name="Title 2">
            <a:extLst>
              <a:ext uri="{FF2B5EF4-FFF2-40B4-BE49-F238E27FC236}">
                <a16:creationId xmlns:a16="http://schemas.microsoft.com/office/drawing/2014/main" id="{6AEE989F-4CFD-0B59-44FE-D4160AD970CE}"/>
              </a:ext>
            </a:extLst>
          </p:cNvPr>
          <p:cNvSpPr>
            <a:spLocks noGrp="1"/>
          </p:cNvSpPr>
          <p:nvPr>
            <p:ph type="title"/>
          </p:nvPr>
        </p:nvSpPr>
        <p:spPr/>
        <p:txBody>
          <a:bodyPr>
            <a:normAutofit/>
          </a:bodyPr>
          <a:lstStyle/>
          <a:p>
            <a:r>
              <a:rPr lang="en-US" dirty="0"/>
              <a:t>TENA-Instrumentation-RAEpointableSystem</a:t>
            </a:r>
            <a:br>
              <a:rPr lang="en-US" dirty="0"/>
            </a:br>
            <a:r>
              <a:rPr lang="en-US" sz="2133" dirty="0"/>
              <a:t>(extends TENA-Instrumentation-AzElPointableSystem)</a:t>
            </a:r>
            <a:endParaRPr lang="en-US" dirty="0"/>
          </a:p>
        </p:txBody>
      </p:sp>
      <p:sp>
        <p:nvSpPr>
          <p:cNvPr id="4" name="TextBox 3">
            <a:extLst>
              <a:ext uri="{FF2B5EF4-FFF2-40B4-BE49-F238E27FC236}">
                <a16:creationId xmlns:a16="http://schemas.microsoft.com/office/drawing/2014/main" id="{D75D223E-E9A1-6707-951C-27DBC7334DBF}"/>
              </a:ext>
            </a:extLst>
          </p:cNvPr>
          <p:cNvSpPr txBox="1"/>
          <p:nvPr/>
        </p:nvSpPr>
        <p:spPr>
          <a:xfrm>
            <a:off x="10369296" y="1395984"/>
            <a:ext cx="2407920" cy="1884106"/>
          </a:xfrm>
          <a:prstGeom prst="rect">
            <a:avLst/>
          </a:prstGeom>
          <a:noFill/>
        </p:spPr>
        <p:txBody>
          <a:bodyPr wrap="square" rtlCol="0">
            <a:spAutoFit/>
          </a:bodyPr>
          <a:lstStyle/>
          <a:p>
            <a:pPr algn="l"/>
            <a:r>
              <a:rPr lang="en-US" sz="1600" dirty="0"/>
              <a:t>SDO to model a system that can be pointed at a specific location in space, i.e., at 3-D point, using range, azimuth, and elevation</a:t>
            </a:r>
          </a:p>
        </p:txBody>
      </p:sp>
    </p:spTree>
    <p:extLst>
      <p:ext uri="{BB962C8B-B14F-4D97-AF65-F5344CB8AC3E}">
        <p14:creationId xmlns:p14="http://schemas.microsoft.com/office/powerpoint/2010/main" val="118394207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B7D82A-7291-CBCF-080F-244C4887B1DE}"/>
              </a:ext>
            </a:extLst>
          </p:cNvPr>
          <p:cNvSpPr>
            <a:spLocks noGrp="1"/>
          </p:cNvSpPr>
          <p:nvPr>
            <p:ph idx="1"/>
          </p:nvPr>
        </p:nvSpPr>
        <p:spPr>
          <a:xfrm>
            <a:off x="230079" y="1477965"/>
            <a:ext cx="7719105" cy="4835084"/>
          </a:xfrm>
          <a:solidFill>
            <a:schemeClr val="bg1">
              <a:lumMod val="85000"/>
              <a:alpha val="85000"/>
            </a:schemeClr>
          </a:solidFill>
          <a:ln w="38160">
            <a:solidFill>
              <a:schemeClr val="tx2">
                <a:lumMod val="75000"/>
              </a:schemeClr>
            </a:solidFill>
            <a:prstDash val="solid"/>
          </a:ln>
        </p:spPr>
        <p:txBody>
          <a:bodyPr vert="horz" wrap="square" lIns="140717" tIns="82666" rIns="140717" bIns="82666" numCol="1" anchor="t" anchorCtr="0" compatLnSpc="0">
            <a:prstTxWarp prst="textNoShape">
              <a:avLst/>
            </a:prstTxWarp>
            <a:spAutoFit/>
          </a:bodyPr>
          <a:lstStyle/>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class TrackingSystem : extends TENA::Instrumentation::RAEpointableSystem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SensingMode sensingModeAzimuth;</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string </a:t>
            </a:r>
            <a:r>
              <a:rPr lang="en-US" altLang="en-US" sz="1400" kern="1200" dirty="0" err="1">
                <a:solidFill>
                  <a:srgbClr val="0000AD"/>
                </a:solidFill>
                <a:latin typeface="Consolas" pitchFamily="49"/>
                <a:ea typeface="Microsoft YaHei" pitchFamily="2"/>
              </a:rPr>
              <a:t>nameOfOtherSensingModeAzimuth</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SensingMode sensingModeElevation;</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string </a:t>
            </a:r>
            <a:r>
              <a:rPr lang="en-US" altLang="en-US" sz="1400" kern="1200" dirty="0" err="1">
                <a:solidFill>
                  <a:srgbClr val="0000AD"/>
                </a:solidFill>
                <a:latin typeface="Consolas" pitchFamily="49"/>
                <a:ea typeface="Microsoft YaHei" pitchFamily="2"/>
              </a:rPr>
              <a:t>nameOfOtherSensingModeElevation</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SensingMode sensingModeRange;</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string </a:t>
            </a:r>
            <a:r>
              <a:rPr lang="en-US" altLang="en-US" sz="1400" kern="1200" dirty="0" err="1">
                <a:solidFill>
                  <a:srgbClr val="0000AD"/>
                </a:solidFill>
                <a:latin typeface="Consolas" pitchFamily="49"/>
                <a:ea typeface="Microsoft YaHei" pitchFamily="2"/>
              </a:rPr>
              <a:t>nameOfOtherSensingModeRange</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float32 beamwidthAzimuthInDegrees;</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float32 beamwidthElevationInDegrees;</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float64 beamRotationInDegrees;</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TENA::Instrumentation::Track::State3D * primaryTrackState3D;</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float64 </a:t>
            </a:r>
            <a:r>
              <a:rPr lang="en-US" altLang="en-US" sz="1400" kern="1200" dirty="0" err="1">
                <a:solidFill>
                  <a:srgbClr val="0000AD"/>
                </a:solidFill>
                <a:latin typeface="Consolas" pitchFamily="49"/>
                <a:ea typeface="Microsoft YaHei" pitchFamily="2"/>
              </a:rPr>
              <a:t>rangeGateMinInMeters</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float64 </a:t>
            </a:r>
            <a:r>
              <a:rPr lang="en-US" altLang="en-US" sz="1400" kern="1200" dirty="0" err="1">
                <a:solidFill>
                  <a:srgbClr val="0000AD"/>
                </a:solidFill>
                <a:latin typeface="Consolas" pitchFamily="49"/>
                <a:ea typeface="Microsoft YaHei" pitchFamily="2"/>
              </a:rPr>
              <a:t>rangeGateMaxInMeters</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float64 </a:t>
            </a:r>
            <a:r>
              <a:rPr lang="en-US" altLang="en-US" sz="1400" kern="1200" dirty="0" err="1">
                <a:solidFill>
                  <a:srgbClr val="0000AD"/>
                </a:solidFill>
                <a:latin typeface="Consolas" pitchFamily="49"/>
                <a:ea typeface="Microsoft YaHei" pitchFamily="2"/>
              </a:rPr>
              <a:t>signalToNoiseRatioInDecibels</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optional boolean </a:t>
            </a:r>
            <a:r>
              <a:rPr lang="en-US" altLang="en-US" sz="1400" kern="1200" dirty="0" err="1">
                <a:solidFill>
                  <a:srgbClr val="0000AD"/>
                </a:solidFill>
                <a:latin typeface="Consolas" pitchFamily="49"/>
                <a:ea typeface="Microsoft YaHei" pitchFamily="2"/>
              </a:rPr>
              <a:t>trackDataIsCorrectedForRefraction</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endParaRPr lang="en-US" altLang="en-US" sz="1400" kern="1200" dirty="0">
              <a:solidFill>
                <a:srgbClr val="0000AD"/>
              </a:solidFill>
              <a:latin typeface="Consolas" pitchFamily="49"/>
              <a:ea typeface="Microsoft YaHei" pitchFamily="2"/>
            </a:endParaRP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void setSensingMode( in TENA::Instrumentation::</a:t>
            </a:r>
            <a:r>
              <a:rPr lang="en-US" altLang="en-US" sz="1400" kern="1200" dirty="0" err="1">
                <a:solidFill>
                  <a:srgbClr val="0000AD"/>
                </a:solidFill>
                <a:latin typeface="Consolas" pitchFamily="49"/>
                <a:ea typeface="Microsoft YaHei" pitchFamily="2"/>
              </a:rPr>
              <a:t>RAEselection</a:t>
            </a:r>
            <a:r>
              <a:rPr lang="en-US" altLang="en-US" sz="1400" kern="1200" dirty="0">
                <a:solidFill>
                  <a:srgbClr val="0000AD"/>
                </a:solidFill>
                <a:latin typeface="Consolas" pitchFamily="49"/>
                <a:ea typeface="Microsoft YaHei" pitchFamily="2"/>
              </a:rPr>
              <a:t> selection,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in SensingMode </a:t>
            </a:r>
            <a:r>
              <a:rPr lang="en-US" altLang="en-US" sz="1400" kern="1200" dirty="0" err="1">
                <a:solidFill>
                  <a:srgbClr val="0000AD"/>
                </a:solidFill>
                <a:latin typeface="Consolas" pitchFamily="49"/>
                <a:ea typeface="Microsoft YaHei" pitchFamily="2"/>
              </a:rPr>
              <a:t>sensingMode</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in string </a:t>
            </a:r>
            <a:r>
              <a:rPr lang="en-US" altLang="en-US" sz="1400" kern="1200" dirty="0" err="1">
                <a:solidFill>
                  <a:srgbClr val="0000AD"/>
                </a:solidFill>
                <a:latin typeface="Consolas" pitchFamily="49"/>
                <a:ea typeface="Microsoft YaHei" pitchFamily="2"/>
              </a:rPr>
              <a:t>nameOfOtherSensingMode</a:t>
            </a:r>
            <a:r>
              <a:rPr lang="en-US" altLang="en-US" sz="1400" kern="1200" dirty="0">
                <a:solidFill>
                  <a:srgbClr val="0000AD"/>
                </a:solidFill>
                <a:latin typeface="Consolas" pitchFamily="49"/>
                <a:ea typeface="Microsoft YaHei" pitchFamily="2"/>
              </a:rPr>
              <a:t>,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in TENA::Hardware::</a:t>
            </a:r>
            <a:r>
              <a:rPr lang="en-US" altLang="en-US" sz="1400" kern="1200" dirty="0" err="1">
                <a:solidFill>
                  <a:srgbClr val="0000AD"/>
                </a:solidFill>
                <a:latin typeface="Consolas" pitchFamily="49"/>
                <a:ea typeface="Microsoft YaHei" pitchFamily="2"/>
              </a:rPr>
              <a:t>ControllerToken</a:t>
            </a:r>
            <a:r>
              <a:rPr lang="en-US" altLang="en-US" sz="1400" kern="1200" dirty="0">
                <a:solidFill>
                  <a:srgbClr val="0000AD"/>
                </a:solidFill>
                <a:latin typeface="Consolas" pitchFamily="49"/>
                <a:ea typeface="Microsoft YaHei" pitchFamily="2"/>
              </a:rPr>
              <a:t> token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raises ( TENA::</a:t>
            </a:r>
            <a:r>
              <a:rPr lang="en-US" altLang="en-US" sz="1400" kern="1200" dirty="0" err="1">
                <a:solidFill>
                  <a:srgbClr val="0000AD"/>
                </a:solidFill>
                <a:latin typeface="Consolas" pitchFamily="49"/>
                <a:ea typeface="Microsoft YaHei" pitchFamily="2"/>
              </a:rPr>
              <a:t>InvalidArgument</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TENA::Hardware::</a:t>
            </a:r>
            <a:r>
              <a:rPr lang="en-US" altLang="en-US" sz="1400" kern="1200" dirty="0" err="1">
                <a:solidFill>
                  <a:srgbClr val="0000AD"/>
                </a:solidFill>
                <a:latin typeface="Consolas" pitchFamily="49"/>
                <a:ea typeface="Microsoft YaHei" pitchFamily="2"/>
              </a:rPr>
              <a:t>InvalidControllerToken</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TENA::Hardware::</a:t>
            </a:r>
            <a:r>
              <a:rPr lang="en-US" altLang="en-US" sz="1400" kern="1200" dirty="0" err="1">
                <a:solidFill>
                  <a:srgbClr val="0000AD"/>
                </a:solidFill>
                <a:latin typeface="Consolas" pitchFamily="49"/>
                <a:ea typeface="Microsoft YaHei" pitchFamily="2"/>
              </a:rPr>
              <a:t>TokenNotInControl</a:t>
            </a:r>
            <a:r>
              <a:rPr lang="en-US" altLang="en-US" sz="1400" kern="1200" dirty="0">
                <a:solidFill>
                  <a:srgbClr val="0000AD"/>
                </a:solidFill>
                <a:latin typeface="Consolas" pitchFamily="49"/>
                <a:ea typeface="Microsoft YaHei" pitchFamily="2"/>
              </a:rPr>
              <a:t>,</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	   TENA::RequestRefused );</a:t>
            </a:r>
          </a:p>
          <a:p>
            <a:pPr marL="0" indent="0" eaLnBrk="0" hangingPunct="0">
              <a:lnSpc>
                <a:spcPts val="1400"/>
              </a:lnSpc>
              <a:spcBef>
                <a:spcPts val="0"/>
              </a:spcBef>
              <a:buNone/>
            </a:pPr>
            <a:r>
              <a:rPr lang="en-US" altLang="en-US" sz="1400" kern="1200" dirty="0">
                <a:solidFill>
                  <a:srgbClr val="0000AD"/>
                </a:solidFill>
                <a:latin typeface="Consolas" pitchFamily="49"/>
                <a:ea typeface="Microsoft YaHei" pitchFamily="2"/>
              </a:rPr>
              <a:t>};</a:t>
            </a:r>
          </a:p>
        </p:txBody>
      </p:sp>
      <p:sp>
        <p:nvSpPr>
          <p:cNvPr id="3" name="Title 2">
            <a:extLst>
              <a:ext uri="{FF2B5EF4-FFF2-40B4-BE49-F238E27FC236}">
                <a16:creationId xmlns:a16="http://schemas.microsoft.com/office/drawing/2014/main" id="{99EAEA4E-F0C2-17B3-C08C-C356A5776834}"/>
              </a:ext>
            </a:extLst>
          </p:cNvPr>
          <p:cNvSpPr>
            <a:spLocks noGrp="1"/>
          </p:cNvSpPr>
          <p:nvPr>
            <p:ph type="title"/>
          </p:nvPr>
        </p:nvSpPr>
        <p:spPr/>
        <p:txBody>
          <a:bodyPr>
            <a:normAutofit/>
          </a:bodyPr>
          <a:lstStyle/>
          <a:p>
            <a:r>
              <a:rPr lang="en-US" dirty="0"/>
              <a:t>TENA-Instrumentation-Radar-TrackingSystem</a:t>
            </a:r>
            <a:br>
              <a:rPr lang="en-US" dirty="0"/>
            </a:br>
            <a:r>
              <a:rPr lang="en-US" sz="2133" dirty="0"/>
              <a:t>(extends TENA-Instrumentation-RAEpointableSystem)</a:t>
            </a:r>
            <a:endParaRPr lang="en-US" dirty="0"/>
          </a:p>
        </p:txBody>
      </p:sp>
    </p:spTree>
    <p:extLst>
      <p:ext uri="{BB962C8B-B14F-4D97-AF65-F5344CB8AC3E}">
        <p14:creationId xmlns:p14="http://schemas.microsoft.com/office/powerpoint/2010/main" val="189734077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7755-2FE5-2589-87D9-9C4E2D7A93FD}"/>
              </a:ext>
            </a:extLst>
          </p:cNvPr>
          <p:cNvSpPr>
            <a:spLocks noGrp="1"/>
          </p:cNvSpPr>
          <p:nvPr>
            <p:ph type="title"/>
          </p:nvPr>
        </p:nvSpPr>
        <p:spPr/>
        <p:txBody>
          <a:bodyPr/>
          <a:lstStyle/>
          <a:p>
            <a:r>
              <a:rPr lang="en-US" dirty="0"/>
              <a:t>Summary of New TENA OMs</a:t>
            </a:r>
          </a:p>
        </p:txBody>
      </p:sp>
      <p:sp>
        <p:nvSpPr>
          <p:cNvPr id="3" name="Content Placeholder 2">
            <a:extLst>
              <a:ext uri="{FF2B5EF4-FFF2-40B4-BE49-F238E27FC236}">
                <a16:creationId xmlns:a16="http://schemas.microsoft.com/office/drawing/2014/main" id="{A2025819-D7A7-8A7A-99E8-16398CF1086D}"/>
              </a:ext>
            </a:extLst>
          </p:cNvPr>
          <p:cNvSpPr>
            <a:spLocks noGrp="1"/>
          </p:cNvSpPr>
          <p:nvPr>
            <p:ph sz="half" idx="1"/>
          </p:nvPr>
        </p:nvSpPr>
        <p:spPr>
          <a:xfrm>
            <a:off x="230080" y="1477965"/>
            <a:ext cx="12632480" cy="5756275"/>
          </a:xfrm>
        </p:spPr>
        <p:txBody>
          <a:bodyPr>
            <a:normAutofit lnSpcReduction="10000"/>
          </a:bodyPr>
          <a:lstStyle/>
          <a:p>
            <a:r>
              <a:rPr lang="en-US" dirty="0"/>
              <a:t>Ranges deal with “tracks,” simulations deal with “entities.”  There are multiple ways of defining a range entity from various tracks:</a:t>
            </a:r>
          </a:p>
          <a:p>
            <a:pPr lvl="1"/>
            <a:r>
              <a:rPr lang="en-US" dirty="0"/>
              <a:t>Best source</a:t>
            </a:r>
          </a:p>
          <a:p>
            <a:pPr lvl="1"/>
            <a:r>
              <a:rPr lang="en-US" dirty="0"/>
              <a:t>Fusion</a:t>
            </a:r>
          </a:p>
          <a:p>
            <a:r>
              <a:rPr lang="en-US" dirty="0"/>
              <a:t>The TENA LVC object models allow TENA users to relatively seamlessly integrate with DIS and HLA RPR FOM-based simulations</a:t>
            </a:r>
          </a:p>
          <a:p>
            <a:pPr lvl="1"/>
            <a:r>
              <a:rPr lang="en-US" dirty="0"/>
              <a:t>Not all of DIS is currently covered, but will be eventually</a:t>
            </a:r>
          </a:p>
          <a:p>
            <a:r>
              <a:rPr lang="en-US" dirty="0"/>
              <a:t>The Instrumentation object models represent</a:t>
            </a:r>
            <a:br>
              <a:rPr lang="en-US" dirty="0"/>
            </a:br>
            <a:r>
              <a:rPr lang="en-US" dirty="0"/>
              <a:t>much of the instrumentation types on test</a:t>
            </a:r>
            <a:br>
              <a:rPr lang="en-US" dirty="0"/>
            </a:br>
            <a:r>
              <a:rPr lang="en-US" dirty="0"/>
              <a:t>and training ranges throughout the DoD</a:t>
            </a:r>
          </a:p>
          <a:p>
            <a:r>
              <a:rPr lang="en-US" dirty="0"/>
              <a:t>The combination of the LVC and </a:t>
            </a:r>
            <a:br>
              <a:rPr lang="en-US" dirty="0"/>
            </a:br>
            <a:r>
              <a:rPr lang="en-US" dirty="0"/>
              <a:t>Instrumentation OMs substantially cover all</a:t>
            </a:r>
            <a:br>
              <a:rPr lang="en-US" dirty="0"/>
            </a:br>
            <a:r>
              <a:rPr lang="en-US" dirty="0"/>
              <a:t>of the data exchange needs for most test and</a:t>
            </a:r>
            <a:br>
              <a:rPr lang="en-US" dirty="0"/>
            </a:br>
            <a:r>
              <a:rPr lang="en-US" dirty="0"/>
              <a:t>training ranges.</a:t>
            </a:r>
          </a:p>
        </p:txBody>
      </p:sp>
      <p:sp>
        <p:nvSpPr>
          <p:cNvPr id="4" name="Content Placeholder 3">
            <a:extLst>
              <a:ext uri="{FF2B5EF4-FFF2-40B4-BE49-F238E27FC236}">
                <a16:creationId xmlns:a16="http://schemas.microsoft.com/office/drawing/2014/main" id="{A27E66B1-A2BA-55A5-6C75-6BAFCA556D2D}"/>
              </a:ext>
            </a:extLst>
          </p:cNvPr>
          <p:cNvSpPr>
            <a:spLocks noGrp="1"/>
          </p:cNvSpPr>
          <p:nvPr>
            <p:ph sz="half" idx="2"/>
          </p:nvPr>
        </p:nvSpPr>
        <p:spPr>
          <a:xfrm>
            <a:off x="8528304" y="4294317"/>
            <a:ext cx="4016922" cy="2862387"/>
          </a:xfrm>
          <a:solidFill>
            <a:schemeClr val="tx2">
              <a:lumMod val="75000"/>
            </a:schemeClr>
          </a:solidFill>
          <a:ln>
            <a:solidFill>
              <a:schemeClr val="tx1"/>
            </a:solidFill>
          </a:ln>
        </p:spPr>
        <p:txBody>
          <a:bodyPr/>
          <a:lstStyle/>
          <a:p>
            <a:pPr marL="0" indent="0">
              <a:buNone/>
            </a:pPr>
            <a:r>
              <a:rPr lang="en-US" sz="1400" dirty="0">
                <a:solidFill>
                  <a:schemeClr val="bg1"/>
                </a:solidFill>
              </a:rPr>
              <a:t>LVC</a:t>
            </a:r>
          </a:p>
          <a:p>
            <a:pPr marL="474619" lvl="1" indent="0">
              <a:buNone/>
            </a:pPr>
            <a:r>
              <a:rPr lang="en-US" sz="1400" dirty="0">
                <a:solidFill>
                  <a:schemeClr val="bg1"/>
                </a:solidFill>
              </a:rPr>
              <a:t>TENA-LVC-Common</a:t>
            </a:r>
          </a:p>
          <a:p>
            <a:pPr marL="474619" lvl="1" indent="0">
              <a:buNone/>
            </a:pPr>
            <a:r>
              <a:rPr lang="en-US" sz="1400" dirty="0">
                <a:solidFill>
                  <a:schemeClr val="bg1"/>
                </a:solidFill>
              </a:rPr>
              <a:t>TENA-LVC-Engagement</a:t>
            </a:r>
          </a:p>
          <a:p>
            <a:pPr marL="474619" lvl="1" indent="0">
              <a:buNone/>
            </a:pPr>
            <a:r>
              <a:rPr lang="en-US" sz="1400" dirty="0">
                <a:solidFill>
                  <a:schemeClr val="bg1"/>
                </a:solidFill>
              </a:rPr>
              <a:t>TENA-LVC-Entity</a:t>
            </a:r>
          </a:p>
          <a:p>
            <a:pPr marL="474619" lvl="1" indent="0">
              <a:buNone/>
            </a:pPr>
            <a:r>
              <a:rPr lang="en-US" sz="1400" dirty="0">
                <a:solidFill>
                  <a:schemeClr val="bg1"/>
                </a:solidFill>
              </a:rPr>
              <a:t>TENA-LVC-</a:t>
            </a:r>
            <a:r>
              <a:rPr lang="en-US" sz="1400" dirty="0" err="1">
                <a:solidFill>
                  <a:schemeClr val="bg1"/>
                </a:solidFill>
              </a:rPr>
              <a:t>EntityAppearanceCapabilities</a:t>
            </a:r>
            <a:endParaRPr lang="en-US" sz="1400" dirty="0">
              <a:solidFill>
                <a:schemeClr val="bg1"/>
              </a:solidFill>
            </a:endParaRPr>
          </a:p>
          <a:p>
            <a:pPr marL="474619" lvl="1" indent="0">
              <a:buNone/>
            </a:pPr>
            <a:r>
              <a:rPr lang="en-US" sz="1400" dirty="0">
                <a:solidFill>
                  <a:schemeClr val="bg1"/>
                </a:solidFill>
              </a:rPr>
              <a:t>TENA-LVC-</a:t>
            </a:r>
            <a:r>
              <a:rPr lang="en-US" sz="1400" dirty="0" err="1">
                <a:solidFill>
                  <a:schemeClr val="bg1"/>
                </a:solidFill>
              </a:rPr>
              <a:t>EntityType</a:t>
            </a:r>
            <a:endParaRPr lang="en-US" sz="1400" dirty="0">
              <a:solidFill>
                <a:schemeClr val="bg1"/>
              </a:solidFill>
            </a:endParaRPr>
          </a:p>
          <a:p>
            <a:pPr marL="474619" lvl="1" indent="0">
              <a:buNone/>
            </a:pPr>
            <a:r>
              <a:rPr lang="en-US" sz="1400" dirty="0">
                <a:solidFill>
                  <a:schemeClr val="bg1"/>
                </a:solidFill>
              </a:rPr>
              <a:t>TENA-LVC-IDs</a:t>
            </a:r>
          </a:p>
          <a:p>
            <a:pPr marL="474619" lvl="1" indent="0">
              <a:buNone/>
            </a:pPr>
            <a:r>
              <a:rPr lang="en-US" sz="1400" dirty="0">
                <a:solidFill>
                  <a:schemeClr val="bg1"/>
                </a:solidFill>
              </a:rPr>
              <a:t>TENA-LVC-</a:t>
            </a:r>
            <a:r>
              <a:rPr lang="en-US" sz="1400" dirty="0" err="1">
                <a:solidFill>
                  <a:schemeClr val="bg1"/>
                </a:solidFill>
              </a:rPr>
              <a:t>RadarSystem</a:t>
            </a:r>
            <a:endParaRPr lang="en-US" sz="1400" dirty="0">
              <a:solidFill>
                <a:schemeClr val="bg1"/>
              </a:solidFill>
            </a:endParaRPr>
          </a:p>
          <a:p>
            <a:pPr marL="474619" lvl="1" indent="0">
              <a:buNone/>
            </a:pPr>
            <a:r>
              <a:rPr lang="en-US" sz="1400" dirty="0">
                <a:solidFill>
                  <a:schemeClr val="bg1"/>
                </a:solidFill>
              </a:rPr>
              <a:t>TENA-LVC-Track</a:t>
            </a:r>
          </a:p>
          <a:p>
            <a:pPr marL="474619" lvl="1" indent="0">
              <a:buNone/>
            </a:pPr>
            <a:r>
              <a:rPr lang="en-US" sz="1400" dirty="0">
                <a:solidFill>
                  <a:schemeClr val="bg1"/>
                </a:solidFill>
              </a:rPr>
              <a:t>TENA-Time-v2</a:t>
            </a:r>
          </a:p>
          <a:p>
            <a:pPr marL="474619" lvl="1" indent="0">
              <a:buNone/>
            </a:pPr>
            <a:r>
              <a:rPr lang="en-US" sz="1400" dirty="0">
                <a:solidFill>
                  <a:schemeClr val="bg1"/>
                </a:solidFill>
              </a:rPr>
              <a:t>TENA-TSPI-v5</a:t>
            </a:r>
          </a:p>
        </p:txBody>
      </p:sp>
    </p:spTree>
    <p:extLst>
      <p:ext uri="{BB962C8B-B14F-4D97-AF65-F5344CB8AC3E}">
        <p14:creationId xmlns:p14="http://schemas.microsoft.com/office/powerpoint/2010/main" val="66456450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B1F9F0D-209B-C483-E0B6-60251EEF7B19}"/>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097AF5B7-366E-233A-88DF-3406C5C0D847}"/>
              </a:ext>
            </a:extLst>
          </p:cNvPr>
          <p:cNvSpPr>
            <a:spLocks noGrp="1"/>
          </p:cNvSpPr>
          <p:nvPr>
            <p:ph type="ctrTitle"/>
          </p:nvPr>
        </p:nvSpPr>
        <p:spPr>
          <a:xfrm>
            <a:off x="988412" y="1662113"/>
            <a:ext cx="11052360" cy="1731962"/>
          </a:xfrm>
        </p:spPr>
        <p:txBody>
          <a:bodyPr/>
          <a:lstStyle/>
          <a:p>
            <a:r>
              <a:rPr lang="en-US" dirty="0"/>
              <a:t>Summary</a:t>
            </a:r>
          </a:p>
        </p:txBody>
      </p:sp>
    </p:spTree>
    <p:extLst>
      <p:ext uri="{BB962C8B-B14F-4D97-AF65-F5344CB8AC3E}">
        <p14:creationId xmlns:p14="http://schemas.microsoft.com/office/powerpoint/2010/main" val="302201873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 and Training Enabling Architecture (TENA) at a Glance</a:t>
            </a:r>
            <a:endParaRPr lang="en-US" dirty="0"/>
          </a:p>
        </p:txBody>
      </p:sp>
      <p:sp>
        <p:nvSpPr>
          <p:cNvPr id="3" name="Content Placeholder 2"/>
          <p:cNvSpPr>
            <a:spLocks noGrp="1"/>
          </p:cNvSpPr>
          <p:nvPr>
            <p:ph idx="1"/>
          </p:nvPr>
        </p:nvSpPr>
        <p:spPr/>
        <p:txBody>
          <a:bodyPr>
            <a:normAutofit/>
          </a:bodyPr>
          <a:lstStyle/>
          <a:p>
            <a:r>
              <a:rPr lang="en-US" dirty="0"/>
              <a:t>What does TENA enable?</a:t>
            </a:r>
          </a:p>
          <a:p>
            <a:pPr lvl="1"/>
            <a:r>
              <a:rPr lang="en-US" dirty="0"/>
              <a:t>Interoperability between inter- and intra-range assets</a:t>
            </a:r>
          </a:p>
          <a:p>
            <a:pPr lvl="1"/>
            <a:r>
              <a:rPr lang="en-US" dirty="0"/>
              <a:t>Elimination of proprietary interfaces to range instrumentation</a:t>
            </a:r>
          </a:p>
          <a:p>
            <a:pPr lvl="1"/>
            <a:r>
              <a:rPr lang="en-US" dirty="0"/>
              <a:t>Efficient incremental upgrades to test and training capabilities</a:t>
            </a:r>
          </a:p>
          <a:p>
            <a:pPr lvl="1"/>
            <a:r>
              <a:rPr lang="en-US" dirty="0"/>
              <a:t>Integration of Live, Virtual, and Constructive assets (locally or distributed)</a:t>
            </a:r>
          </a:p>
          <a:p>
            <a:pPr lvl="1"/>
            <a:r>
              <a:rPr lang="en-US" dirty="0"/>
              <a:t>Sharing and reuse of common capabilities across existing and new investments</a:t>
            </a:r>
          </a:p>
          <a:p>
            <a:r>
              <a:rPr lang="en-US" dirty="0"/>
              <a:t>What is included in the TENA architecture?</a:t>
            </a:r>
          </a:p>
          <a:p>
            <a:pPr lvl="1"/>
            <a:r>
              <a:rPr lang="en-US" dirty="0"/>
              <a:t>A common Middleware for data communication</a:t>
            </a:r>
          </a:p>
          <a:p>
            <a:pPr lvl="1"/>
            <a:r>
              <a:rPr lang="en-US" dirty="0"/>
              <a:t>Customizable data exchange models (object models) that standardize information exchange </a:t>
            </a:r>
          </a:p>
          <a:p>
            <a:pPr lvl="1"/>
            <a:r>
              <a:rPr lang="en-US" dirty="0"/>
              <a:t>Interoperability-enabling, auto-code-generated software libraries</a:t>
            </a:r>
          </a:p>
          <a:p>
            <a:pPr lvl="1"/>
            <a:r>
              <a:rPr lang="en-US" dirty="0"/>
              <a:t>A core set of tools that address common test and training</a:t>
            </a:r>
            <a:br>
              <a:rPr lang="en-US" dirty="0"/>
            </a:br>
            <a:r>
              <a:rPr lang="en-US" dirty="0"/>
              <a:t>requirements</a:t>
            </a:r>
          </a:p>
          <a:p>
            <a:pPr lvl="1"/>
            <a:r>
              <a:rPr lang="en-US" dirty="0"/>
              <a:t>Collaboration mechanisms that facilitate sharing and reuse</a:t>
            </a:r>
          </a:p>
          <a:p>
            <a:pPr lvl="1"/>
            <a:r>
              <a:rPr lang="en-US" dirty="0"/>
              <a:t>A connection to the Knowledge Management/Big Data</a:t>
            </a:r>
            <a:br>
              <a:rPr lang="en-US" dirty="0"/>
            </a:br>
            <a:r>
              <a:rPr lang="en-US" dirty="0"/>
              <a:t>Analysis (KM/BDA) Architecture</a:t>
            </a:r>
          </a:p>
        </p:txBody>
      </p:sp>
      <p:pic>
        <p:nvPicPr>
          <p:cNvPr id="5" name="Picture 4" descr="TENA-Enabled-19-July-2005(Hi-Re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21214" y="5178391"/>
            <a:ext cx="4321991" cy="1868371"/>
          </a:xfrm>
          <a:prstGeom prst="rect">
            <a:avLst/>
          </a:prstGeom>
          <a:noFill/>
          <a:ln w="2857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0653712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978B4C-432A-6647-B6A6-3BA24DDA05E6}"/>
              </a:ext>
            </a:extLst>
          </p:cNvPr>
          <p:cNvSpPr>
            <a:spLocks noGrp="1"/>
          </p:cNvSpPr>
          <p:nvPr>
            <p:ph type="title"/>
          </p:nvPr>
        </p:nvSpPr>
        <p:spPr/>
        <p:txBody>
          <a:bodyPr/>
          <a:lstStyle/>
          <a:p>
            <a:r>
              <a:rPr lang="en-US" dirty="0"/>
              <a:t>TENA, HLA, and DIS</a:t>
            </a:r>
            <a:br>
              <a:rPr lang="en-US" dirty="0"/>
            </a:br>
            <a:endParaRPr lang="en-US" dirty="0"/>
          </a:p>
        </p:txBody>
      </p:sp>
      <p:sp>
        <p:nvSpPr>
          <p:cNvPr id="8" name="Content Placeholder 7">
            <a:extLst>
              <a:ext uri="{FF2B5EF4-FFF2-40B4-BE49-F238E27FC236}">
                <a16:creationId xmlns:a16="http://schemas.microsoft.com/office/drawing/2014/main" id="{84749671-B830-2947-89A0-2299B185B925}"/>
              </a:ext>
            </a:extLst>
          </p:cNvPr>
          <p:cNvSpPr>
            <a:spLocks noGrp="1"/>
          </p:cNvSpPr>
          <p:nvPr>
            <p:ph sz="half" idx="1"/>
          </p:nvPr>
        </p:nvSpPr>
        <p:spPr>
          <a:xfrm>
            <a:off x="244252" y="1386605"/>
            <a:ext cx="4117570" cy="5846401"/>
          </a:xfrm>
        </p:spPr>
        <p:txBody>
          <a:bodyPr/>
          <a:lstStyle/>
          <a:p>
            <a:pPr marL="228600" indent="-228600">
              <a:lnSpc>
                <a:spcPts val="2250"/>
              </a:lnSpc>
              <a:spcBef>
                <a:spcPts val="0"/>
              </a:spcBef>
            </a:pPr>
            <a:r>
              <a:rPr lang="en-US" sz="1800" dirty="0"/>
              <a:t>Government-owned</a:t>
            </a:r>
          </a:p>
          <a:p>
            <a:pPr marL="228600" indent="-228600">
              <a:lnSpc>
                <a:spcPts val="2250"/>
              </a:lnSpc>
              <a:spcBef>
                <a:spcPts val="0"/>
              </a:spcBef>
            </a:pPr>
            <a:r>
              <a:rPr lang="en-US" sz="1800" dirty="0"/>
              <a:t>Free of charge to all users</a:t>
            </a:r>
          </a:p>
          <a:p>
            <a:pPr marL="228600" indent="-228600">
              <a:lnSpc>
                <a:spcPts val="2250"/>
              </a:lnSpc>
              <a:spcBef>
                <a:spcPts val="0"/>
              </a:spcBef>
            </a:pPr>
            <a:r>
              <a:rPr lang="en-US" sz="1800" dirty="0"/>
              <a:t>Free support and training</a:t>
            </a:r>
          </a:p>
          <a:p>
            <a:pPr marL="228600" indent="-228600">
              <a:lnSpc>
                <a:spcPts val="2250"/>
              </a:lnSpc>
              <a:spcBef>
                <a:spcPts val="0"/>
              </a:spcBef>
            </a:pPr>
            <a:r>
              <a:rPr lang="en-US" sz="1800" dirty="0"/>
              <a:t>Limited operating systems</a:t>
            </a:r>
          </a:p>
          <a:p>
            <a:pPr marL="228600" indent="-228600">
              <a:lnSpc>
                <a:spcPts val="2250"/>
              </a:lnSpc>
              <a:spcBef>
                <a:spcPts val="0"/>
              </a:spcBef>
            </a:pPr>
            <a:r>
              <a:rPr lang="en-US" sz="1800" dirty="0"/>
              <a:t>Limited programming languages</a:t>
            </a:r>
          </a:p>
          <a:p>
            <a:pPr marL="228600" indent="-228600">
              <a:lnSpc>
                <a:spcPts val="2250"/>
              </a:lnSpc>
              <a:spcBef>
                <a:spcPts val="0"/>
              </a:spcBef>
            </a:pPr>
            <a:r>
              <a:rPr lang="en-US" sz="1800" dirty="0"/>
              <a:t>Opaque network packets</a:t>
            </a:r>
          </a:p>
          <a:p>
            <a:pPr marL="228600" indent="-228600">
              <a:lnSpc>
                <a:spcPts val="2250"/>
              </a:lnSpc>
              <a:spcBef>
                <a:spcPts val="0"/>
              </a:spcBef>
            </a:pPr>
            <a:r>
              <a:rPr lang="en-US" sz="1800" dirty="0"/>
              <a:t>Government provided</a:t>
            </a:r>
          </a:p>
          <a:p>
            <a:pPr marL="228600" indent="-228600">
              <a:lnSpc>
                <a:spcPts val="2250"/>
              </a:lnSpc>
              <a:spcBef>
                <a:spcPts val="0"/>
              </a:spcBef>
            </a:pPr>
            <a:r>
              <a:rPr lang="en-US" sz="1800" dirty="0"/>
              <a:t>Requires centralized process</a:t>
            </a:r>
          </a:p>
          <a:p>
            <a:pPr marL="228600" indent="-228600">
              <a:lnSpc>
                <a:spcPts val="2250"/>
              </a:lnSpc>
              <a:spcBef>
                <a:spcPts val="0"/>
              </a:spcBef>
            </a:pPr>
            <a:r>
              <a:rPr lang="en-US" sz="1800" dirty="0"/>
              <a:t>Failures detected immediately</a:t>
            </a:r>
          </a:p>
          <a:p>
            <a:pPr marL="228600" indent="-228600">
              <a:lnSpc>
                <a:spcPts val="2250"/>
              </a:lnSpc>
              <a:spcBef>
                <a:spcPts val="0"/>
              </a:spcBef>
            </a:pPr>
            <a:r>
              <a:rPr lang="en-US" sz="1800" dirty="0"/>
              <a:t>Standard Object Model</a:t>
            </a:r>
          </a:p>
          <a:p>
            <a:pPr marL="228600" indent="-228600">
              <a:lnSpc>
                <a:spcPts val="2250"/>
              </a:lnSpc>
              <a:spcBef>
                <a:spcPts val="0"/>
              </a:spcBef>
            </a:pPr>
            <a:r>
              <a:rPr lang="en-US" sz="1800" dirty="0"/>
              <a:t>Customizable data definitions</a:t>
            </a:r>
          </a:p>
          <a:p>
            <a:pPr marL="228600" indent="-228600">
              <a:lnSpc>
                <a:spcPts val="2250"/>
              </a:lnSpc>
              <a:spcBef>
                <a:spcPts val="0"/>
              </a:spcBef>
            </a:pPr>
            <a:r>
              <a:rPr lang="en-US" sz="1800" dirty="0"/>
              <a:t>Robust meta-model</a:t>
            </a:r>
          </a:p>
          <a:p>
            <a:pPr marL="228600" indent="-228600">
              <a:lnSpc>
                <a:spcPts val="2250"/>
              </a:lnSpc>
              <a:spcBef>
                <a:spcPts val="0"/>
              </a:spcBef>
            </a:pPr>
            <a:r>
              <a:rPr lang="en-US" sz="1800" dirty="0"/>
              <a:t>Objects and interactions</a:t>
            </a:r>
          </a:p>
          <a:p>
            <a:pPr marL="228600" indent="-228600">
              <a:lnSpc>
                <a:spcPts val="2250"/>
              </a:lnSpc>
              <a:spcBef>
                <a:spcPts val="0"/>
              </a:spcBef>
            </a:pPr>
            <a:r>
              <a:rPr lang="en-US" sz="1800" dirty="0"/>
              <a:t>Some bandwidth optimization</a:t>
            </a:r>
          </a:p>
          <a:p>
            <a:pPr marL="228600" indent="-228600">
              <a:lnSpc>
                <a:spcPts val="2250"/>
              </a:lnSpc>
              <a:spcBef>
                <a:spcPts val="0"/>
              </a:spcBef>
            </a:pPr>
            <a:r>
              <a:rPr lang="en-US" sz="1800" dirty="0"/>
              <a:t>Single middleware</a:t>
            </a:r>
          </a:p>
          <a:p>
            <a:pPr marL="228600" indent="-228600">
              <a:lnSpc>
                <a:spcPts val="2250"/>
              </a:lnSpc>
              <a:spcBef>
                <a:spcPts val="0"/>
              </a:spcBef>
            </a:pPr>
            <a:r>
              <a:rPr lang="en-US" sz="1800" dirty="0"/>
              <a:t>Complex API</a:t>
            </a:r>
          </a:p>
          <a:p>
            <a:pPr marL="228600" indent="-228600">
              <a:lnSpc>
                <a:spcPts val="2250"/>
              </a:lnSpc>
              <a:spcBef>
                <a:spcPts val="0"/>
              </a:spcBef>
            </a:pPr>
            <a:r>
              <a:rPr lang="en-US" sz="1800" dirty="0"/>
              <a:t>Multiple spatial reference frames</a:t>
            </a:r>
          </a:p>
          <a:p>
            <a:pPr marL="228600" indent="-228600">
              <a:lnSpc>
                <a:spcPts val="2250"/>
              </a:lnSpc>
              <a:spcBef>
                <a:spcPts val="0"/>
              </a:spcBef>
            </a:pPr>
            <a:r>
              <a:rPr lang="en-US" sz="1800" dirty="0"/>
              <a:t>Type-safe interface</a:t>
            </a:r>
          </a:p>
          <a:p>
            <a:pPr marL="228600" indent="-228600">
              <a:lnSpc>
                <a:spcPts val="2250"/>
              </a:lnSpc>
              <a:spcBef>
                <a:spcPts val="0"/>
              </a:spcBef>
            </a:pPr>
            <a:r>
              <a:rPr lang="en-US" sz="1800" dirty="0"/>
              <a:t>Centrally funded by TRMC</a:t>
            </a:r>
          </a:p>
          <a:p>
            <a:pPr marL="228600" indent="-228600">
              <a:lnSpc>
                <a:spcPts val="2250"/>
              </a:lnSpc>
              <a:spcBef>
                <a:spcPts val="0"/>
              </a:spcBef>
            </a:pPr>
            <a:r>
              <a:rPr lang="en-US" sz="1800" dirty="0"/>
              <a:t>No “Time management”</a:t>
            </a:r>
          </a:p>
        </p:txBody>
      </p:sp>
      <p:sp>
        <p:nvSpPr>
          <p:cNvPr id="9" name="Content Placeholder 8">
            <a:extLst>
              <a:ext uri="{FF2B5EF4-FFF2-40B4-BE49-F238E27FC236}">
                <a16:creationId xmlns:a16="http://schemas.microsoft.com/office/drawing/2014/main" id="{2AD8F291-34E6-DB40-8D61-EEF7FE45A24A}"/>
              </a:ext>
            </a:extLst>
          </p:cNvPr>
          <p:cNvSpPr>
            <a:spLocks noGrp="1"/>
          </p:cNvSpPr>
          <p:nvPr>
            <p:ph sz="half" idx="10"/>
          </p:nvPr>
        </p:nvSpPr>
        <p:spPr>
          <a:xfrm>
            <a:off x="4447306" y="1386605"/>
            <a:ext cx="4117570" cy="5846401"/>
          </a:xfrm>
        </p:spPr>
        <p:txBody>
          <a:bodyPr/>
          <a:lstStyle/>
          <a:p>
            <a:pPr marL="228600" indent="-228600">
              <a:lnSpc>
                <a:spcPts val="2250"/>
              </a:lnSpc>
              <a:spcBef>
                <a:spcPts val="0"/>
              </a:spcBef>
            </a:pPr>
            <a:r>
              <a:rPr lang="en-US" sz="1800" dirty="0"/>
              <a:t>Vendor-provided</a:t>
            </a:r>
          </a:p>
          <a:p>
            <a:pPr marL="228600" indent="-228600">
              <a:lnSpc>
                <a:spcPts val="2250"/>
              </a:lnSpc>
              <a:spcBef>
                <a:spcPts val="0"/>
              </a:spcBef>
            </a:pPr>
            <a:r>
              <a:rPr lang="en-US" sz="1800" dirty="0"/>
              <a:t>Commercial, some open source</a:t>
            </a:r>
          </a:p>
          <a:p>
            <a:pPr marL="228600" indent="-228600">
              <a:lnSpc>
                <a:spcPts val="2250"/>
              </a:lnSpc>
              <a:spcBef>
                <a:spcPts val="0"/>
              </a:spcBef>
            </a:pPr>
            <a:r>
              <a:rPr lang="en-US" sz="1800" dirty="0"/>
              <a:t>Commercial training</a:t>
            </a:r>
          </a:p>
          <a:p>
            <a:pPr marL="228600" indent="-228600">
              <a:lnSpc>
                <a:spcPts val="2250"/>
              </a:lnSpc>
              <a:spcBef>
                <a:spcPts val="0"/>
              </a:spcBef>
            </a:pPr>
            <a:r>
              <a:rPr lang="en-US" sz="1800" dirty="0"/>
              <a:t>Limited operating systems</a:t>
            </a:r>
          </a:p>
          <a:p>
            <a:pPr marL="228600" indent="-228600">
              <a:lnSpc>
                <a:spcPts val="2250"/>
              </a:lnSpc>
              <a:spcBef>
                <a:spcPts val="0"/>
              </a:spcBef>
            </a:pPr>
            <a:r>
              <a:rPr lang="en-US" sz="1800" dirty="0"/>
              <a:t>Limited programming languages</a:t>
            </a:r>
          </a:p>
          <a:p>
            <a:pPr marL="228600" indent="-228600">
              <a:lnSpc>
                <a:spcPts val="2250"/>
              </a:lnSpc>
              <a:spcBef>
                <a:spcPts val="0"/>
              </a:spcBef>
            </a:pPr>
            <a:r>
              <a:rPr lang="en-US" sz="1800" dirty="0"/>
              <a:t>Opaque network packets</a:t>
            </a:r>
          </a:p>
          <a:p>
            <a:pPr marL="228600" indent="-228600">
              <a:lnSpc>
                <a:spcPts val="2250"/>
              </a:lnSpc>
              <a:spcBef>
                <a:spcPts val="0"/>
              </a:spcBef>
            </a:pPr>
            <a:r>
              <a:rPr lang="en-US" sz="1800" dirty="0"/>
              <a:t>International standard</a:t>
            </a:r>
          </a:p>
          <a:p>
            <a:pPr marL="228600" indent="-228600">
              <a:lnSpc>
                <a:spcPts val="2250"/>
              </a:lnSpc>
              <a:spcBef>
                <a:spcPts val="0"/>
              </a:spcBef>
            </a:pPr>
            <a:r>
              <a:rPr lang="en-US" sz="1800" dirty="0"/>
              <a:t>Some require centralized process</a:t>
            </a:r>
          </a:p>
          <a:p>
            <a:pPr marL="228600" indent="-228600">
              <a:lnSpc>
                <a:spcPts val="2250"/>
              </a:lnSpc>
              <a:spcBef>
                <a:spcPts val="0"/>
              </a:spcBef>
            </a:pPr>
            <a:r>
              <a:rPr lang="en-US" sz="1800" dirty="0"/>
              <a:t>Some failure detection</a:t>
            </a:r>
          </a:p>
          <a:p>
            <a:pPr marL="228600" indent="-228600">
              <a:lnSpc>
                <a:spcPts val="2250"/>
              </a:lnSpc>
              <a:spcBef>
                <a:spcPts val="0"/>
              </a:spcBef>
            </a:pPr>
            <a:r>
              <a:rPr lang="en-US" sz="1800" dirty="0"/>
              <a:t>Standard Object Model*</a:t>
            </a:r>
          </a:p>
          <a:p>
            <a:pPr marL="228600" indent="-228600">
              <a:lnSpc>
                <a:spcPts val="2250"/>
              </a:lnSpc>
              <a:spcBef>
                <a:spcPts val="0"/>
              </a:spcBef>
            </a:pPr>
            <a:r>
              <a:rPr lang="en-US" sz="1800" dirty="0"/>
              <a:t>Customizable data definitions</a:t>
            </a:r>
          </a:p>
          <a:p>
            <a:pPr marL="228600" indent="-228600">
              <a:lnSpc>
                <a:spcPts val="2250"/>
              </a:lnSpc>
              <a:spcBef>
                <a:spcPts val="0"/>
              </a:spcBef>
            </a:pPr>
            <a:r>
              <a:rPr lang="en-US" sz="1800" dirty="0"/>
              <a:t>Simplified meta-model</a:t>
            </a:r>
          </a:p>
          <a:p>
            <a:pPr marL="228600" indent="-228600">
              <a:lnSpc>
                <a:spcPts val="2250"/>
              </a:lnSpc>
              <a:spcBef>
                <a:spcPts val="0"/>
              </a:spcBef>
            </a:pPr>
            <a:r>
              <a:rPr lang="en-US" sz="1800" dirty="0"/>
              <a:t>Object and interactions</a:t>
            </a:r>
          </a:p>
          <a:p>
            <a:pPr marL="228600" indent="-228600">
              <a:lnSpc>
                <a:spcPts val="2250"/>
              </a:lnSpc>
              <a:spcBef>
                <a:spcPts val="0"/>
              </a:spcBef>
            </a:pPr>
            <a:r>
              <a:rPr lang="en-US" sz="1800" dirty="0"/>
              <a:t>Extensive bandwidth optimization</a:t>
            </a:r>
          </a:p>
          <a:p>
            <a:pPr marL="228600" indent="-228600">
              <a:lnSpc>
                <a:spcPts val="2250"/>
              </a:lnSpc>
              <a:spcBef>
                <a:spcPts val="0"/>
              </a:spcBef>
            </a:pPr>
            <a:r>
              <a:rPr lang="en-US" sz="1800" dirty="0"/>
              <a:t>No inter-vendor interoperability</a:t>
            </a:r>
          </a:p>
          <a:p>
            <a:pPr marL="228600" indent="-228600">
              <a:lnSpc>
                <a:spcPts val="2250"/>
              </a:lnSpc>
              <a:spcBef>
                <a:spcPts val="0"/>
              </a:spcBef>
            </a:pPr>
            <a:r>
              <a:rPr lang="en-US" sz="1800" dirty="0"/>
              <a:t>Complex API</a:t>
            </a:r>
          </a:p>
          <a:p>
            <a:pPr marL="228600" indent="-228600">
              <a:lnSpc>
                <a:spcPts val="2250"/>
              </a:lnSpc>
              <a:spcBef>
                <a:spcPts val="0"/>
              </a:spcBef>
            </a:pPr>
            <a:r>
              <a:rPr lang="en-US" sz="1800" dirty="0"/>
              <a:t>Single spatial reference frame</a:t>
            </a:r>
          </a:p>
          <a:p>
            <a:pPr marL="228600" indent="-228600">
              <a:lnSpc>
                <a:spcPts val="2250"/>
              </a:lnSpc>
              <a:spcBef>
                <a:spcPts val="0"/>
              </a:spcBef>
            </a:pPr>
            <a:r>
              <a:rPr lang="en-US" sz="1800" dirty="0"/>
              <a:t>Non-type-safe interface</a:t>
            </a:r>
          </a:p>
          <a:p>
            <a:pPr marL="228600" indent="-228600">
              <a:lnSpc>
                <a:spcPts val="2250"/>
              </a:lnSpc>
              <a:spcBef>
                <a:spcPts val="0"/>
              </a:spcBef>
            </a:pPr>
            <a:r>
              <a:rPr lang="en-US" sz="1800" dirty="0"/>
              <a:t>Vendor maintained</a:t>
            </a:r>
          </a:p>
          <a:p>
            <a:pPr marL="228600" indent="-228600">
              <a:lnSpc>
                <a:spcPts val="2250"/>
              </a:lnSpc>
              <a:spcBef>
                <a:spcPts val="0"/>
              </a:spcBef>
            </a:pPr>
            <a:r>
              <a:rPr lang="en-US" sz="1800" dirty="0"/>
              <a:t>“Time Management”</a:t>
            </a:r>
          </a:p>
        </p:txBody>
      </p:sp>
      <p:sp>
        <p:nvSpPr>
          <p:cNvPr id="10" name="Content Placeholder 9">
            <a:extLst>
              <a:ext uri="{FF2B5EF4-FFF2-40B4-BE49-F238E27FC236}">
                <a16:creationId xmlns:a16="http://schemas.microsoft.com/office/drawing/2014/main" id="{7DE37E8B-0622-4842-A978-07E6A52CA946}"/>
              </a:ext>
            </a:extLst>
          </p:cNvPr>
          <p:cNvSpPr>
            <a:spLocks noGrp="1"/>
          </p:cNvSpPr>
          <p:nvPr>
            <p:ph sz="half" idx="11"/>
          </p:nvPr>
        </p:nvSpPr>
        <p:spPr>
          <a:xfrm>
            <a:off x="8650998" y="1386605"/>
            <a:ext cx="4117570" cy="5846401"/>
          </a:xfrm>
        </p:spPr>
        <p:txBody>
          <a:bodyPr/>
          <a:lstStyle/>
          <a:p>
            <a:pPr marL="228600" indent="-228600">
              <a:lnSpc>
                <a:spcPts val="2250"/>
              </a:lnSpc>
              <a:spcBef>
                <a:spcPts val="0"/>
              </a:spcBef>
            </a:pPr>
            <a:r>
              <a:rPr lang="en-US" sz="1800" dirty="0"/>
              <a:t>Vendor/Paper Standard</a:t>
            </a:r>
          </a:p>
          <a:p>
            <a:pPr marL="228600" indent="-228600">
              <a:lnSpc>
                <a:spcPts val="2250"/>
              </a:lnSpc>
              <a:spcBef>
                <a:spcPts val="0"/>
              </a:spcBef>
            </a:pPr>
            <a:r>
              <a:rPr lang="en-US" sz="1800" dirty="0"/>
              <a:t>Commercial, some open source</a:t>
            </a:r>
          </a:p>
          <a:p>
            <a:pPr marL="228600" indent="-228600">
              <a:lnSpc>
                <a:spcPts val="2250"/>
              </a:lnSpc>
              <a:spcBef>
                <a:spcPts val="0"/>
              </a:spcBef>
            </a:pPr>
            <a:r>
              <a:rPr lang="en-US" sz="1800" dirty="0"/>
              <a:t>Commercial training</a:t>
            </a:r>
          </a:p>
          <a:p>
            <a:pPr marL="228600" indent="-228600">
              <a:lnSpc>
                <a:spcPts val="2250"/>
              </a:lnSpc>
              <a:spcBef>
                <a:spcPts val="0"/>
              </a:spcBef>
            </a:pPr>
            <a:r>
              <a:rPr lang="en-US" sz="1800" dirty="0"/>
              <a:t>Any operating system</a:t>
            </a:r>
          </a:p>
          <a:p>
            <a:pPr marL="228600" indent="-228600">
              <a:lnSpc>
                <a:spcPts val="2250"/>
              </a:lnSpc>
              <a:spcBef>
                <a:spcPts val="0"/>
              </a:spcBef>
            </a:pPr>
            <a:r>
              <a:rPr lang="en-US" sz="1800" dirty="0"/>
              <a:t>Any programming language</a:t>
            </a:r>
          </a:p>
          <a:p>
            <a:pPr marL="228600" indent="-228600">
              <a:lnSpc>
                <a:spcPts val="2250"/>
              </a:lnSpc>
              <a:spcBef>
                <a:spcPts val="0"/>
              </a:spcBef>
            </a:pPr>
            <a:r>
              <a:rPr lang="en-US" sz="1800" dirty="0"/>
              <a:t>Simple space efficient packets</a:t>
            </a:r>
          </a:p>
          <a:p>
            <a:pPr marL="228600" indent="-228600">
              <a:lnSpc>
                <a:spcPts val="2250"/>
              </a:lnSpc>
              <a:spcBef>
                <a:spcPts val="0"/>
              </a:spcBef>
            </a:pPr>
            <a:r>
              <a:rPr lang="en-US" sz="1800" dirty="0"/>
              <a:t>International standard</a:t>
            </a:r>
          </a:p>
          <a:p>
            <a:pPr marL="228600" indent="-228600">
              <a:lnSpc>
                <a:spcPts val="2250"/>
              </a:lnSpc>
              <a:spcBef>
                <a:spcPts val="0"/>
              </a:spcBef>
            </a:pPr>
            <a:r>
              <a:rPr lang="en-US" sz="1800" dirty="0"/>
              <a:t>No centralized process required</a:t>
            </a:r>
          </a:p>
          <a:p>
            <a:pPr marL="228600" indent="-228600">
              <a:lnSpc>
                <a:spcPts val="2250"/>
              </a:lnSpc>
              <a:spcBef>
                <a:spcPts val="0"/>
              </a:spcBef>
            </a:pPr>
            <a:r>
              <a:rPr lang="en-US" sz="1800" dirty="0"/>
              <a:t>Fails silently</a:t>
            </a:r>
          </a:p>
          <a:p>
            <a:pPr marL="228600" indent="-228600">
              <a:lnSpc>
                <a:spcPts val="2250"/>
              </a:lnSpc>
              <a:spcBef>
                <a:spcPts val="0"/>
              </a:spcBef>
            </a:pPr>
            <a:r>
              <a:rPr lang="en-US" sz="1800" dirty="0"/>
              <a:t>Standard set of PDUs</a:t>
            </a:r>
          </a:p>
          <a:p>
            <a:pPr marL="228600" indent="-228600">
              <a:lnSpc>
                <a:spcPts val="2250"/>
              </a:lnSpc>
              <a:spcBef>
                <a:spcPts val="0"/>
              </a:spcBef>
            </a:pPr>
            <a:r>
              <a:rPr lang="en-US" sz="1800" dirty="0"/>
              <a:t>Mostly fixed data definitions*</a:t>
            </a:r>
          </a:p>
          <a:p>
            <a:pPr marL="228600" indent="-228600">
              <a:lnSpc>
                <a:spcPts val="2250"/>
              </a:lnSpc>
              <a:spcBef>
                <a:spcPts val="0"/>
              </a:spcBef>
            </a:pPr>
            <a:r>
              <a:rPr lang="en-US" sz="1800" dirty="0"/>
              <a:t>Fixed records as meta-model</a:t>
            </a:r>
          </a:p>
          <a:p>
            <a:pPr marL="228600" indent="-228600">
              <a:lnSpc>
                <a:spcPts val="2250"/>
              </a:lnSpc>
              <a:spcBef>
                <a:spcPts val="0"/>
              </a:spcBef>
            </a:pPr>
            <a:r>
              <a:rPr lang="en-US" sz="1800" dirty="0"/>
              <a:t>Objects are only implied</a:t>
            </a:r>
          </a:p>
          <a:p>
            <a:pPr marL="228600" indent="-228600">
              <a:lnSpc>
                <a:spcPts val="2250"/>
              </a:lnSpc>
              <a:spcBef>
                <a:spcPts val="0"/>
              </a:spcBef>
            </a:pPr>
            <a:r>
              <a:rPr lang="en-US" sz="1800" dirty="0"/>
              <a:t>Dead-reckoning only</a:t>
            </a:r>
          </a:p>
          <a:p>
            <a:pPr marL="228600" indent="-228600">
              <a:lnSpc>
                <a:spcPts val="2250"/>
              </a:lnSpc>
              <a:spcBef>
                <a:spcPts val="0"/>
              </a:spcBef>
            </a:pPr>
            <a:r>
              <a:rPr lang="en-US" sz="1800" dirty="0"/>
              <a:t>Many varying implementations</a:t>
            </a:r>
          </a:p>
          <a:p>
            <a:pPr marL="228600" indent="-228600">
              <a:lnSpc>
                <a:spcPts val="2250"/>
              </a:lnSpc>
              <a:spcBef>
                <a:spcPts val="0"/>
              </a:spcBef>
            </a:pPr>
            <a:r>
              <a:rPr lang="en-US" sz="1800" dirty="0"/>
              <a:t>Relatively simple API</a:t>
            </a:r>
          </a:p>
          <a:p>
            <a:pPr marL="228600" indent="-228600">
              <a:lnSpc>
                <a:spcPts val="2250"/>
              </a:lnSpc>
              <a:spcBef>
                <a:spcPts val="0"/>
              </a:spcBef>
            </a:pPr>
            <a:r>
              <a:rPr lang="en-US" sz="1800" dirty="0"/>
              <a:t>Single spatial reference frame</a:t>
            </a:r>
          </a:p>
          <a:p>
            <a:pPr marL="228600" indent="-228600">
              <a:lnSpc>
                <a:spcPts val="2250"/>
              </a:lnSpc>
              <a:spcBef>
                <a:spcPts val="0"/>
              </a:spcBef>
            </a:pPr>
            <a:r>
              <a:rPr lang="en-US" sz="1800" dirty="0"/>
              <a:t>No standard interface</a:t>
            </a:r>
          </a:p>
          <a:p>
            <a:pPr marL="228600" indent="-228600">
              <a:lnSpc>
                <a:spcPts val="2250"/>
              </a:lnSpc>
              <a:spcBef>
                <a:spcPts val="0"/>
              </a:spcBef>
            </a:pPr>
            <a:r>
              <a:rPr lang="en-US" sz="1800" dirty="0"/>
              <a:t>Volunteer maintained</a:t>
            </a:r>
          </a:p>
          <a:p>
            <a:pPr marL="228600" indent="-228600">
              <a:lnSpc>
                <a:spcPts val="2250"/>
              </a:lnSpc>
              <a:spcBef>
                <a:spcPts val="0"/>
              </a:spcBef>
            </a:pPr>
            <a:r>
              <a:rPr lang="en-US" sz="1800" dirty="0"/>
              <a:t>No “Time Management”</a:t>
            </a:r>
          </a:p>
        </p:txBody>
      </p:sp>
      <p:sp>
        <p:nvSpPr>
          <p:cNvPr id="11" name="TextBox 10">
            <a:extLst>
              <a:ext uri="{FF2B5EF4-FFF2-40B4-BE49-F238E27FC236}">
                <a16:creationId xmlns:a16="http://schemas.microsoft.com/office/drawing/2014/main" id="{782D5EAA-493F-ED4C-B304-6DEC6D7520E3}"/>
              </a:ext>
            </a:extLst>
          </p:cNvPr>
          <p:cNvSpPr txBox="1"/>
          <p:nvPr/>
        </p:nvSpPr>
        <p:spPr>
          <a:xfrm>
            <a:off x="1442295" y="835112"/>
            <a:ext cx="1721483" cy="501414"/>
          </a:xfrm>
          <a:prstGeom prst="roundRect">
            <a:avLst/>
          </a:prstGeom>
          <a:gradFill>
            <a:gsLst>
              <a:gs pos="0">
                <a:schemeClr val="tx2">
                  <a:lumMod val="60000"/>
                  <a:lumOff val="40000"/>
                </a:schemeClr>
              </a:gs>
              <a:gs pos="80000">
                <a:schemeClr val="tx2">
                  <a:lumMod val="40000"/>
                  <a:lumOff val="60000"/>
                </a:schemeClr>
              </a:gs>
              <a:gs pos="100000">
                <a:schemeClr val="tx2">
                  <a:lumMod val="20000"/>
                  <a:lumOff val="80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TENA</a:t>
            </a:r>
          </a:p>
        </p:txBody>
      </p:sp>
      <p:sp>
        <p:nvSpPr>
          <p:cNvPr id="12" name="TextBox 11">
            <a:extLst>
              <a:ext uri="{FF2B5EF4-FFF2-40B4-BE49-F238E27FC236}">
                <a16:creationId xmlns:a16="http://schemas.microsoft.com/office/drawing/2014/main" id="{780F283A-5C5A-A141-9EA8-0BB3ECEE780F}"/>
              </a:ext>
            </a:extLst>
          </p:cNvPr>
          <p:cNvSpPr txBox="1"/>
          <p:nvPr/>
        </p:nvSpPr>
        <p:spPr>
          <a:xfrm>
            <a:off x="5638629" y="835112"/>
            <a:ext cx="1721483" cy="501414"/>
          </a:xfrm>
          <a:prstGeom prst="roundRect">
            <a:avLst/>
          </a:prstGeom>
          <a:gradFill>
            <a:gsLst>
              <a:gs pos="0">
                <a:schemeClr val="tx2">
                  <a:lumMod val="60000"/>
                  <a:lumOff val="40000"/>
                </a:schemeClr>
              </a:gs>
              <a:gs pos="80000">
                <a:schemeClr val="tx2">
                  <a:lumMod val="40000"/>
                  <a:lumOff val="60000"/>
                </a:schemeClr>
              </a:gs>
              <a:gs pos="100000">
                <a:schemeClr val="tx2">
                  <a:lumMod val="20000"/>
                  <a:lumOff val="80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HLA</a:t>
            </a:r>
          </a:p>
        </p:txBody>
      </p:sp>
      <p:sp>
        <p:nvSpPr>
          <p:cNvPr id="13" name="TextBox 12">
            <a:extLst>
              <a:ext uri="{FF2B5EF4-FFF2-40B4-BE49-F238E27FC236}">
                <a16:creationId xmlns:a16="http://schemas.microsoft.com/office/drawing/2014/main" id="{73DF68AB-201B-154C-BD98-A92B975CB6A6}"/>
              </a:ext>
            </a:extLst>
          </p:cNvPr>
          <p:cNvSpPr txBox="1"/>
          <p:nvPr/>
        </p:nvSpPr>
        <p:spPr>
          <a:xfrm>
            <a:off x="9849041" y="835112"/>
            <a:ext cx="1721483" cy="501414"/>
          </a:xfrm>
          <a:prstGeom prst="roundRect">
            <a:avLst/>
          </a:prstGeom>
          <a:gradFill>
            <a:gsLst>
              <a:gs pos="0">
                <a:schemeClr val="tx2">
                  <a:lumMod val="60000"/>
                  <a:lumOff val="40000"/>
                </a:schemeClr>
              </a:gs>
              <a:gs pos="80000">
                <a:schemeClr val="tx2">
                  <a:lumMod val="40000"/>
                  <a:lumOff val="60000"/>
                </a:schemeClr>
              </a:gs>
              <a:gs pos="100000">
                <a:schemeClr val="tx2">
                  <a:lumMod val="20000"/>
                  <a:lumOff val="80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DIS</a:t>
            </a:r>
          </a:p>
        </p:txBody>
      </p:sp>
    </p:spTree>
    <p:extLst>
      <p:ext uri="{BB962C8B-B14F-4D97-AF65-F5344CB8AC3E}">
        <p14:creationId xmlns:p14="http://schemas.microsoft.com/office/powerpoint/2010/main" val="259666937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Lessons for Your Test or Training Events</a:t>
            </a:r>
          </a:p>
        </p:txBody>
      </p:sp>
      <p:sp>
        <p:nvSpPr>
          <p:cNvPr id="3" name="Content Placeholder 2"/>
          <p:cNvSpPr>
            <a:spLocks noGrp="1"/>
          </p:cNvSpPr>
          <p:nvPr>
            <p:ph idx="1"/>
          </p:nvPr>
        </p:nvSpPr>
        <p:spPr/>
        <p:txBody>
          <a:bodyPr/>
          <a:lstStyle/>
          <a:p>
            <a:pPr>
              <a:defRPr/>
            </a:pPr>
            <a:r>
              <a:rPr lang="en-US" dirty="0"/>
              <a:t>Use the most capable interoperability architecture when judged by </a:t>
            </a:r>
            <a:r>
              <a:rPr lang="en-US" i="1" dirty="0">
                <a:solidFill>
                  <a:schemeClr val="tx2">
                    <a:lumMod val="60000"/>
                    <a:lumOff val="40000"/>
                  </a:schemeClr>
                </a:solidFill>
              </a:rPr>
              <a:t>your own</a:t>
            </a:r>
            <a:r>
              <a:rPr lang="en-US" dirty="0">
                <a:solidFill>
                  <a:schemeClr val="tx2">
                    <a:lumMod val="60000"/>
                    <a:lumOff val="40000"/>
                  </a:schemeClr>
                </a:solidFill>
              </a:rPr>
              <a:t> </a:t>
            </a:r>
            <a:r>
              <a:rPr lang="en-US" dirty="0"/>
              <a:t>requirements</a:t>
            </a:r>
          </a:p>
          <a:p>
            <a:pPr>
              <a:defRPr/>
            </a:pPr>
            <a:r>
              <a:rPr lang="en-US" dirty="0"/>
              <a:t>Use multiple architectures connected with gateways or adapters </a:t>
            </a:r>
            <a:r>
              <a:rPr lang="en-US" i="1" dirty="0">
                <a:solidFill>
                  <a:srgbClr val="0A0AFF"/>
                </a:solidFill>
              </a:rPr>
              <a:t>only</a:t>
            </a:r>
            <a:r>
              <a:rPr lang="en-US" dirty="0">
                <a:solidFill>
                  <a:srgbClr val="0A0AFF"/>
                </a:solidFill>
              </a:rPr>
              <a:t> </a:t>
            </a:r>
            <a:r>
              <a:rPr lang="en-US" dirty="0"/>
              <a:t>when that is the most cost-effective solution, </a:t>
            </a:r>
            <a:r>
              <a:rPr lang="en-US" i="1" dirty="0">
                <a:solidFill>
                  <a:srgbClr val="0A0AFF"/>
                </a:solidFill>
              </a:rPr>
              <a:t>and </a:t>
            </a:r>
            <a:r>
              <a:rPr lang="en-US" dirty="0"/>
              <a:t>the use of the gateways/adapters will not compromise your event</a:t>
            </a:r>
          </a:p>
          <a:p>
            <a:pPr>
              <a:defRPr/>
            </a:pPr>
            <a:r>
              <a:rPr lang="en-US" dirty="0"/>
              <a:t>Remember that interoperability architectures only solve half the battle.  Smart event design and knowledge of distributed communication issues are still required</a:t>
            </a:r>
          </a:p>
          <a:p>
            <a:pPr lvl="1">
              <a:defRPr/>
            </a:pPr>
            <a:r>
              <a:rPr lang="en-US" dirty="0"/>
              <a:t>Beware of terrain mismatch leading to no fair fight</a:t>
            </a:r>
          </a:p>
          <a:p>
            <a:pPr lvl="1">
              <a:defRPr/>
            </a:pPr>
            <a:r>
              <a:rPr lang="en-US" dirty="0"/>
              <a:t>Beware of fidelity mismatch leading to no fair fight</a:t>
            </a:r>
          </a:p>
          <a:p>
            <a:pPr lvl="1">
              <a:defRPr/>
            </a:pPr>
            <a:r>
              <a:rPr lang="en-US" dirty="0"/>
              <a:t>Beware of semantic differences in interpreting the same objects</a:t>
            </a:r>
          </a:p>
          <a:p>
            <a:pPr lvl="1">
              <a:defRPr/>
            </a:pPr>
            <a:r>
              <a:rPr lang="en-US" dirty="0"/>
              <a:t>Integrating L with V and C is much more difficult that people imagine due to L having “tracks” and V and C having “entities”</a:t>
            </a:r>
          </a:p>
        </p:txBody>
      </p:sp>
    </p:spTree>
    <p:extLst>
      <p:ext uri="{BB962C8B-B14F-4D97-AF65-F5344CB8AC3E}">
        <p14:creationId xmlns:p14="http://schemas.microsoft.com/office/powerpoint/2010/main" val="99594221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0565" name="Rectangle 5"/>
          <p:cNvSpPr>
            <a:spLocks noGrp="1" noChangeArrowheads="1"/>
          </p:cNvSpPr>
          <p:nvPr>
            <p:ph type="title"/>
          </p:nvPr>
        </p:nvSpPr>
        <p:spPr/>
        <p:txBody>
          <a:bodyPr/>
          <a:lstStyle/>
          <a:p>
            <a:r>
              <a:rPr lang="en-US" dirty="0"/>
              <a:t>Summary of TENA Capabilities</a:t>
            </a:r>
          </a:p>
        </p:txBody>
      </p:sp>
      <p:sp>
        <p:nvSpPr>
          <p:cNvPr id="1090566" name="Rectangle 6"/>
          <p:cNvSpPr>
            <a:spLocks noGrp="1" noChangeArrowheads="1"/>
          </p:cNvSpPr>
          <p:nvPr>
            <p:ph idx="1"/>
          </p:nvPr>
        </p:nvSpPr>
        <p:spPr>
          <a:xfrm>
            <a:off x="224078" y="2534190"/>
            <a:ext cx="12538394" cy="4671282"/>
          </a:xfrm>
        </p:spPr>
        <p:txBody>
          <a:bodyPr/>
          <a:lstStyle/>
          <a:p>
            <a:pPr>
              <a:lnSpc>
                <a:spcPct val="100000"/>
              </a:lnSpc>
            </a:pPr>
            <a:r>
              <a:rPr lang="en-US" dirty="0"/>
              <a:t>A working implementation of the architecture</a:t>
            </a:r>
          </a:p>
          <a:p>
            <a:pPr lvl="1">
              <a:lnSpc>
                <a:spcPct val="100000"/>
              </a:lnSpc>
            </a:pPr>
            <a:r>
              <a:rPr lang="en-US" dirty="0"/>
              <a:t>TENA Middleware currently works on Windows, Linux, and Mac</a:t>
            </a:r>
          </a:p>
          <a:p>
            <a:pPr lvl="1">
              <a:lnSpc>
                <a:spcPct val="100000"/>
              </a:lnSpc>
            </a:pPr>
            <a:r>
              <a:rPr lang="en-US" dirty="0"/>
              <a:t>TENA Repository filled with information, tools, and object models</a:t>
            </a:r>
          </a:p>
          <a:p>
            <a:pPr>
              <a:lnSpc>
                <a:spcPct val="100000"/>
              </a:lnSpc>
            </a:pPr>
            <a:r>
              <a:rPr lang="en-US" dirty="0"/>
              <a:t>A process to develop and expand the architecture</a:t>
            </a:r>
          </a:p>
          <a:p>
            <a:pPr lvl="1">
              <a:lnSpc>
                <a:spcPct val="100000"/>
              </a:lnSpc>
            </a:pPr>
            <a:r>
              <a:rPr lang="en-US" dirty="0"/>
              <a:t>JMETC Technical Exchange Meetings once or twice a year</a:t>
            </a:r>
          </a:p>
          <a:p>
            <a:pPr>
              <a:lnSpc>
                <a:spcPct val="100000"/>
              </a:lnSpc>
            </a:pPr>
            <a:r>
              <a:rPr lang="en-US" dirty="0"/>
              <a:t>A technical strategy to deploy the architecture</a:t>
            </a:r>
          </a:p>
          <a:p>
            <a:pPr lvl="1">
              <a:lnSpc>
                <a:spcPct val="100000"/>
              </a:lnSpc>
            </a:pPr>
            <a:r>
              <a:rPr lang="en-US" dirty="0"/>
              <a:t>TRMC deployment process brings interoperability and reuse to test ranges</a:t>
            </a:r>
          </a:p>
          <a:p>
            <a:pPr>
              <a:lnSpc>
                <a:spcPct val="100000"/>
              </a:lnSpc>
            </a:pPr>
            <a:r>
              <a:rPr lang="en-US" dirty="0"/>
              <a:t>A persistent network to permanently connect test sites </a:t>
            </a:r>
          </a:p>
          <a:p>
            <a:pPr lvl="1">
              <a:lnSpc>
                <a:spcPct val="100000"/>
              </a:lnSpc>
            </a:pPr>
            <a:r>
              <a:rPr lang="en-US" dirty="0"/>
              <a:t>JMETC network enabled with TENA allows new tests to be performed with much less lead time and expense compared to the past</a:t>
            </a:r>
          </a:p>
          <a:p>
            <a:pPr>
              <a:lnSpc>
                <a:spcPct val="100000"/>
              </a:lnSpc>
            </a:pPr>
            <a:r>
              <a:rPr lang="en-US" dirty="0"/>
              <a:t>A robust knowledge management and big data analysis system, and a cloud capability coming in 2025</a:t>
            </a:r>
          </a:p>
        </p:txBody>
      </p:sp>
      <p:sp>
        <p:nvSpPr>
          <p:cNvPr id="1090564" name="AutoShape 4"/>
          <p:cNvSpPr>
            <a:spLocks noChangeArrowheads="1"/>
          </p:cNvSpPr>
          <p:nvPr/>
        </p:nvSpPr>
        <p:spPr bwMode="auto">
          <a:xfrm>
            <a:off x="224078" y="1481776"/>
            <a:ext cx="12538394" cy="962720"/>
          </a:xfrm>
          <a:prstGeom prst="roundRect">
            <a:avLst>
              <a:gd name="adj" fmla="val 12296"/>
            </a:avLst>
          </a:prstGeom>
          <a:solidFill>
            <a:srgbClr val="F6F3FF"/>
          </a:solidFill>
          <a:ln w="19050">
            <a:solidFill>
              <a:srgbClr val="000000"/>
            </a:solidFill>
            <a:round/>
            <a:headEnd/>
            <a:tailEnd/>
          </a:ln>
          <a:effectLst>
            <a:outerShdw blurRad="63500" dist="71842" dir="2700000" algn="ctr" rotWithShape="0">
              <a:schemeClr val="bg2">
                <a:alpha val="74998"/>
              </a:schemeClr>
            </a:outerShdw>
          </a:effectLst>
          <a:extLst>
            <a:ext uri="{53640926-AAD7-44d8-BBD7-CCE9431645EC}">
              <a14:shadowObscured xmlns:a14="http://schemas.microsoft.com/office/drawing/2010/main" xmlns="" val="1"/>
            </a:ext>
          </a:extLst>
        </p:spPr>
        <p:txBody>
          <a:bodyPr lIns="45683" tIns="45683" rIns="45683" bIns="45683" anchor="ctr" anchorCtr="1"/>
          <a:lstStyle/>
          <a:p>
            <a:pPr eaLnBrk="1" hangingPunct="1">
              <a:lnSpc>
                <a:spcPct val="90000"/>
              </a:lnSpc>
              <a:spcBef>
                <a:spcPct val="50000"/>
              </a:spcBef>
            </a:pPr>
            <a:r>
              <a:rPr lang="en-US" sz="2700" dirty="0">
                <a:solidFill>
                  <a:schemeClr val="tx1"/>
                </a:solidFill>
              </a:rPr>
              <a:t>An </a:t>
            </a:r>
            <a:r>
              <a:rPr lang="en-US" sz="2700" dirty="0">
                <a:solidFill>
                  <a:srgbClr val="FA0000"/>
                </a:solidFill>
              </a:rPr>
              <a:t>Architecture</a:t>
            </a:r>
            <a:r>
              <a:rPr lang="en-US" sz="2700" dirty="0">
                <a:solidFill>
                  <a:schemeClr val="tx1"/>
                </a:solidFill>
              </a:rPr>
              <a:t> for </a:t>
            </a:r>
            <a:r>
              <a:rPr lang="en-US" sz="2700" dirty="0">
                <a:solidFill>
                  <a:srgbClr val="FA0000"/>
                </a:solidFill>
              </a:rPr>
              <a:t>Ranges</a:t>
            </a:r>
            <a:r>
              <a:rPr lang="en-US" sz="2700" dirty="0">
                <a:solidFill>
                  <a:schemeClr val="tx1"/>
                </a:solidFill>
              </a:rPr>
              <a:t>, </a:t>
            </a:r>
            <a:r>
              <a:rPr lang="en-US" sz="2700" dirty="0">
                <a:solidFill>
                  <a:srgbClr val="FA0000"/>
                </a:solidFill>
              </a:rPr>
              <a:t>Facilities</a:t>
            </a:r>
            <a:r>
              <a:rPr lang="en-US" sz="2700" dirty="0">
                <a:solidFill>
                  <a:schemeClr val="tx1"/>
                </a:solidFill>
              </a:rPr>
              <a:t>, and </a:t>
            </a:r>
            <a:r>
              <a:rPr lang="en-US" sz="2700" dirty="0">
                <a:solidFill>
                  <a:srgbClr val="FA0000"/>
                </a:solidFill>
              </a:rPr>
              <a:t>Simulations</a:t>
            </a:r>
            <a:r>
              <a:rPr lang="en-US" sz="2700" dirty="0">
                <a:solidFill>
                  <a:schemeClr val="tx1"/>
                </a:solidFill>
              </a:rPr>
              <a:t> to </a:t>
            </a:r>
            <a:r>
              <a:rPr lang="en-US" sz="2700" dirty="0">
                <a:solidFill>
                  <a:srgbClr val="0000CC"/>
                </a:solidFill>
              </a:rPr>
              <a:t>Interoperate</a:t>
            </a:r>
            <a:r>
              <a:rPr lang="en-US" sz="2700" dirty="0">
                <a:solidFill>
                  <a:schemeClr val="tx1"/>
                </a:solidFill>
              </a:rPr>
              <a:t>, to be </a:t>
            </a:r>
            <a:r>
              <a:rPr lang="en-US" sz="2700" dirty="0">
                <a:solidFill>
                  <a:srgbClr val="0000CC"/>
                </a:solidFill>
              </a:rPr>
              <a:t>Reused</a:t>
            </a:r>
            <a:r>
              <a:rPr lang="en-US" sz="2700" dirty="0">
                <a:solidFill>
                  <a:schemeClr val="tx1"/>
                </a:solidFill>
              </a:rPr>
              <a:t>, to be </a:t>
            </a:r>
            <a:r>
              <a:rPr lang="en-US" sz="2700" dirty="0">
                <a:solidFill>
                  <a:srgbClr val="0000CC"/>
                </a:solidFill>
              </a:rPr>
              <a:t>Composed</a:t>
            </a:r>
            <a:r>
              <a:rPr lang="en-US" sz="2700" dirty="0">
                <a:solidFill>
                  <a:schemeClr val="tx1"/>
                </a:solidFill>
              </a:rPr>
              <a:t> into greater capabilities</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Rectangle 2"/>
          <p:cNvSpPr>
            <a:spLocks noGrp="1" noChangeArrowheads="1"/>
          </p:cNvSpPr>
          <p:nvPr>
            <p:ph type="title"/>
          </p:nvPr>
        </p:nvSpPr>
        <p:spPr/>
        <p:txBody>
          <a:bodyPr/>
          <a:lstStyle/>
          <a:p>
            <a:r>
              <a:rPr lang="en-US"/>
              <a:t>Learning Objectives Revisited</a:t>
            </a:r>
            <a:endParaRPr lang="en-US" dirty="0"/>
          </a:p>
        </p:txBody>
      </p:sp>
      <p:sp>
        <p:nvSpPr>
          <p:cNvPr id="1459203" name="Rectangle 3"/>
          <p:cNvSpPr>
            <a:spLocks noGrp="1" noChangeArrowheads="1"/>
          </p:cNvSpPr>
          <p:nvPr>
            <p:ph idx="1"/>
          </p:nvPr>
        </p:nvSpPr>
        <p:spPr/>
        <p:txBody>
          <a:bodyPr/>
          <a:lstStyle/>
          <a:p>
            <a:r>
              <a:rPr lang="en-US" dirty="0"/>
              <a:t>Four major aspects of TENA:</a:t>
            </a:r>
          </a:p>
          <a:p>
            <a:pPr lvl="1"/>
            <a:r>
              <a:rPr lang="en-US" dirty="0"/>
              <a:t>Middleware </a:t>
            </a:r>
            <a:r>
              <a:rPr lang="mr-IN" dirty="0"/>
              <a:t>–</a:t>
            </a:r>
            <a:r>
              <a:rPr lang="en-US" dirty="0"/>
              <a:t> real time interoperability transport mechanism</a:t>
            </a:r>
          </a:p>
          <a:p>
            <a:pPr lvl="1"/>
            <a:r>
              <a:rPr lang="en-US" dirty="0"/>
              <a:t>Data Collection System </a:t>
            </a:r>
            <a:r>
              <a:rPr lang="mr-IN" dirty="0"/>
              <a:t>–</a:t>
            </a:r>
            <a:r>
              <a:rPr lang="en-US" dirty="0"/>
              <a:t> collect event data</a:t>
            </a:r>
          </a:p>
          <a:p>
            <a:pPr lvl="1"/>
            <a:r>
              <a:rPr lang="en-US" dirty="0"/>
              <a:t>Repository </a:t>
            </a:r>
            <a:r>
              <a:rPr lang="mr-IN" dirty="0"/>
              <a:t>–</a:t>
            </a:r>
            <a:r>
              <a:rPr lang="en-US" dirty="0"/>
              <a:t> place for reusable software/documentation</a:t>
            </a:r>
          </a:p>
          <a:p>
            <a:pPr lvl="1"/>
            <a:r>
              <a:rPr lang="en-US" dirty="0"/>
              <a:t>Object Models </a:t>
            </a:r>
            <a:r>
              <a:rPr lang="mr-IN" dirty="0"/>
              <a:t>–</a:t>
            </a:r>
            <a:r>
              <a:rPr lang="en-US" dirty="0"/>
              <a:t> common language for interoperability</a:t>
            </a:r>
          </a:p>
          <a:p>
            <a:r>
              <a:rPr lang="en-US" dirty="0"/>
              <a:t>Some key differences between TENA and DIS or HLA</a:t>
            </a:r>
          </a:p>
          <a:p>
            <a:pPr lvl="1"/>
            <a:r>
              <a:rPr lang="en-US" dirty="0"/>
              <a:t>TENA is a GOTS family of products and is provided for free to all users</a:t>
            </a:r>
          </a:p>
          <a:p>
            <a:pPr lvl="1"/>
            <a:r>
              <a:rPr lang="en-US" dirty="0"/>
              <a:t>TENA is focused on live ranges and LVC, rather than just simulations</a:t>
            </a:r>
          </a:p>
          <a:p>
            <a:pPr lvl="1"/>
            <a:r>
              <a:rPr lang="en-US" dirty="0"/>
              <a:t>TENA uses auto-code generation to provide rapid reliable development</a:t>
            </a:r>
          </a:p>
          <a:p>
            <a:r>
              <a:rPr lang="en-US" dirty="0"/>
              <a:t>Major purpose and use of standard TENA object models</a:t>
            </a:r>
          </a:p>
          <a:p>
            <a:pPr lvl="1"/>
            <a:r>
              <a:rPr lang="en-US" dirty="0"/>
              <a:t>Represent both tracks and entities</a:t>
            </a:r>
          </a:p>
          <a:p>
            <a:pPr lvl="1"/>
            <a:r>
              <a:rPr lang="en-US" dirty="0"/>
              <a:t>Integrate seamlessly with DIS and HLA RPR FOM</a:t>
            </a:r>
          </a:p>
          <a:p>
            <a:pPr lvl="1"/>
            <a:r>
              <a:rPr lang="en-US" dirty="0"/>
              <a:t>Represent all different types of range instrumentation that produces data during test and training events.</a:t>
            </a:r>
          </a:p>
        </p:txBody>
      </p:sp>
    </p:spTree>
    <p:extLst>
      <p:ext uri="{BB962C8B-B14F-4D97-AF65-F5344CB8AC3E}">
        <p14:creationId xmlns:p14="http://schemas.microsoft.com/office/powerpoint/2010/main" val="289528000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2" name="Rectangle 2"/>
          <p:cNvSpPr>
            <a:spLocks noGrp="1" noChangeArrowheads="1"/>
          </p:cNvSpPr>
          <p:nvPr>
            <p:ph type="title"/>
          </p:nvPr>
        </p:nvSpPr>
        <p:spPr/>
        <p:txBody>
          <a:bodyPr/>
          <a:lstStyle/>
          <a:p>
            <a:r>
              <a:rPr lang="en-US"/>
              <a:t>Important Contact Information</a:t>
            </a:r>
          </a:p>
        </p:txBody>
      </p:sp>
      <p:sp>
        <p:nvSpPr>
          <p:cNvPr id="1428483" name="Rectangle 3"/>
          <p:cNvSpPr>
            <a:spLocks noGrp="1" noChangeArrowheads="1"/>
          </p:cNvSpPr>
          <p:nvPr>
            <p:ph idx="1"/>
          </p:nvPr>
        </p:nvSpPr>
        <p:spPr/>
        <p:txBody>
          <a:bodyPr/>
          <a:lstStyle/>
          <a:p>
            <a:pPr>
              <a:lnSpc>
                <a:spcPct val="85000"/>
              </a:lnSpc>
            </a:pPr>
            <a:r>
              <a:rPr lang="en-US" dirty="0"/>
              <a:t>TRMC provides free technical assistance and training for any interested users.</a:t>
            </a:r>
          </a:p>
          <a:p>
            <a:pPr lvl="1">
              <a:lnSpc>
                <a:spcPct val="85000"/>
              </a:lnSpc>
            </a:pPr>
            <a:endParaRPr lang="en-US" dirty="0"/>
          </a:p>
          <a:p>
            <a:pPr lvl="1">
              <a:lnSpc>
                <a:spcPct val="85000"/>
              </a:lnSpc>
            </a:pPr>
            <a:r>
              <a:rPr lang="en-US" dirty="0"/>
              <a:t>TENA Questions, Feedback, and Requests:  </a:t>
            </a:r>
            <a:r>
              <a:rPr lang="en-US" dirty="0">
                <a:hlinkClick r:id="rId2"/>
              </a:rPr>
              <a:t>feedback@tena-sda.org</a:t>
            </a:r>
            <a:endParaRPr lang="en-US" dirty="0"/>
          </a:p>
          <a:p>
            <a:pPr>
              <a:lnSpc>
                <a:spcPct val="85000"/>
              </a:lnSpc>
            </a:pPr>
            <a:endParaRPr lang="en-US" dirty="0"/>
          </a:p>
          <a:p>
            <a:pPr>
              <a:lnSpc>
                <a:spcPct val="85000"/>
              </a:lnSpc>
            </a:pPr>
            <a:r>
              <a:rPr lang="en-US" dirty="0"/>
              <a:t>All references can be found at the websites below:</a:t>
            </a:r>
          </a:p>
          <a:p>
            <a:pPr>
              <a:lnSpc>
                <a:spcPct val="85000"/>
              </a:lnSpc>
            </a:pPr>
            <a:endParaRPr lang="en-US" dirty="0"/>
          </a:p>
          <a:p>
            <a:pPr lvl="1">
              <a:lnSpc>
                <a:spcPct val="85000"/>
              </a:lnSpc>
            </a:pPr>
            <a:r>
              <a:rPr lang="en-US" dirty="0"/>
              <a:t>TENA Website:  </a:t>
            </a:r>
            <a:r>
              <a:rPr lang="en-US" b="1" dirty="0">
                <a:hlinkClick r:id="rId3"/>
              </a:rPr>
              <a:t>http://www.tena-sda.org</a:t>
            </a:r>
            <a:r>
              <a:rPr lang="en-US" b="1" dirty="0"/>
              <a:t> or </a:t>
            </a:r>
            <a:r>
              <a:rPr lang="en-US" b="1" dirty="0">
                <a:hlinkClick r:id="rId4"/>
              </a:rPr>
              <a:t>https://www.trmc.osd.mil/</a:t>
            </a:r>
            <a:endParaRPr lang="en-US" b="1" dirty="0"/>
          </a:p>
          <a:p>
            <a:pPr marL="0" indent="0">
              <a:lnSpc>
                <a:spcPct val="85000"/>
              </a:lnSpc>
              <a:buNone/>
            </a:pPr>
            <a:endParaRPr lang="en-US" dirty="0"/>
          </a:p>
          <a:p>
            <a:pPr lvl="1">
              <a:lnSpc>
                <a:spcPct val="85000"/>
              </a:lnSpc>
            </a:pPr>
            <a:r>
              <a:rPr lang="en-US" dirty="0">
                <a:solidFill>
                  <a:srgbClr val="000000"/>
                </a:solidFill>
              </a:rPr>
              <a:t>JMETC </a:t>
            </a:r>
            <a:r>
              <a:rPr lang="en-US" dirty="0"/>
              <a:t>Website: </a:t>
            </a:r>
            <a:r>
              <a:rPr lang="en-US" b="1" u="sng" dirty="0">
                <a:solidFill>
                  <a:srgbClr val="000066"/>
                </a:solidFill>
                <a:hlinkClick r:id="rId5"/>
              </a:rPr>
              <a:t>http://www.jmetc.org</a:t>
            </a:r>
            <a:r>
              <a:rPr lang="en-US" b="1" u="sng" dirty="0">
                <a:solidFill>
                  <a:srgbClr val="000066"/>
                </a:solidFill>
              </a:rPr>
              <a:t> </a:t>
            </a:r>
            <a:r>
              <a:rPr lang="en-US" b="1" dirty="0"/>
              <a:t>or </a:t>
            </a:r>
            <a:r>
              <a:rPr lang="en-US" b="1" dirty="0">
                <a:hlinkClick r:id="rId4"/>
              </a:rPr>
              <a:t>https://www.trmc.osd.mil/</a:t>
            </a:r>
            <a:endParaRPr lang="en-US" b="1"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2" name="Rectangle 2"/>
          <p:cNvSpPr>
            <a:spLocks noGrp="1" noChangeArrowheads="1"/>
          </p:cNvSpPr>
          <p:nvPr>
            <p:ph type="title"/>
          </p:nvPr>
        </p:nvSpPr>
        <p:spPr/>
        <p:txBody>
          <a:bodyPr/>
          <a:lstStyle/>
          <a:p>
            <a:r>
              <a:rPr lang="en-US" dirty="0"/>
              <a:t>TENA is Part of the</a:t>
            </a:r>
            <a:br>
              <a:rPr lang="en-US" dirty="0"/>
            </a:br>
            <a:r>
              <a:rPr lang="en-US" dirty="0"/>
              <a:t>Joint Mission Environment Test Capability (JMETC)</a:t>
            </a:r>
          </a:p>
        </p:txBody>
      </p:sp>
      <p:sp>
        <p:nvSpPr>
          <p:cNvPr id="1418243" name="Rectangle 3"/>
          <p:cNvSpPr>
            <a:spLocks noGrp="1" noChangeArrowheads="1"/>
          </p:cNvSpPr>
          <p:nvPr>
            <p:ph type="body" idx="1"/>
          </p:nvPr>
        </p:nvSpPr>
        <p:spPr/>
        <p:txBody>
          <a:bodyPr/>
          <a:lstStyle/>
          <a:p>
            <a:pPr>
              <a:lnSpc>
                <a:spcPct val="100000"/>
              </a:lnSpc>
            </a:pPr>
            <a:r>
              <a:rPr lang="en-US" dirty="0"/>
              <a:t>A corporate approach for linking distributed facilities</a:t>
            </a:r>
          </a:p>
          <a:p>
            <a:pPr lvl="1">
              <a:lnSpc>
                <a:spcPct val="100000"/>
              </a:lnSpc>
            </a:pPr>
            <a:r>
              <a:rPr lang="en-US" dirty="0"/>
              <a:t>Enables customers to evaluate their warfighting capabilities in a Joint context</a:t>
            </a:r>
          </a:p>
          <a:p>
            <a:pPr lvl="1">
              <a:lnSpc>
                <a:spcPct val="100000"/>
              </a:lnSpc>
            </a:pPr>
            <a:r>
              <a:rPr lang="en-US" dirty="0"/>
              <a:t>Provides compatibility between test and training</a:t>
            </a:r>
          </a:p>
          <a:p>
            <a:pPr>
              <a:lnSpc>
                <a:spcPct val="100000"/>
              </a:lnSpc>
            </a:pPr>
            <a:r>
              <a:rPr lang="en-US" dirty="0"/>
              <a:t>A core, reusable, and easily reconfigurable infrastructure</a:t>
            </a:r>
          </a:p>
          <a:p>
            <a:pPr lvl="1">
              <a:lnSpc>
                <a:spcPct val="100000"/>
              </a:lnSpc>
            </a:pPr>
            <a:r>
              <a:rPr lang="en-US" dirty="0"/>
              <a:t>Consists of the following products:</a:t>
            </a:r>
          </a:p>
          <a:p>
            <a:pPr lvl="2">
              <a:lnSpc>
                <a:spcPct val="100000"/>
              </a:lnSpc>
            </a:pPr>
            <a:r>
              <a:rPr lang="en-US" dirty="0"/>
              <a:t>Persistent connectivity</a:t>
            </a:r>
          </a:p>
          <a:p>
            <a:pPr lvl="2">
              <a:lnSpc>
                <a:spcPct val="100000"/>
              </a:lnSpc>
            </a:pPr>
            <a:r>
              <a:rPr lang="en-US" dirty="0"/>
              <a:t>Middleware</a:t>
            </a:r>
          </a:p>
          <a:p>
            <a:pPr lvl="2">
              <a:lnSpc>
                <a:spcPct val="100000"/>
              </a:lnSpc>
            </a:pPr>
            <a:r>
              <a:rPr lang="en-US" dirty="0"/>
              <a:t>Standard interface definitions</a:t>
            </a:r>
            <a:br>
              <a:rPr lang="en-US" dirty="0"/>
            </a:br>
            <a:r>
              <a:rPr lang="en-US" dirty="0"/>
              <a:t>and software algorithms</a:t>
            </a:r>
          </a:p>
          <a:p>
            <a:pPr lvl="2">
              <a:lnSpc>
                <a:spcPct val="100000"/>
              </a:lnSpc>
            </a:pPr>
            <a:r>
              <a:rPr lang="en-US" dirty="0"/>
              <a:t>Distributed test support tools</a:t>
            </a:r>
          </a:p>
          <a:p>
            <a:pPr lvl="2">
              <a:lnSpc>
                <a:spcPct val="100000"/>
              </a:lnSpc>
            </a:pPr>
            <a:r>
              <a:rPr lang="en-US" dirty="0"/>
              <a:t>Reuse repository</a:t>
            </a:r>
          </a:p>
          <a:p>
            <a:pPr lvl="2">
              <a:lnSpc>
                <a:spcPct val="100000"/>
              </a:lnSpc>
            </a:pPr>
            <a:r>
              <a:rPr lang="en-US" dirty="0"/>
              <a:t>Data management solutions</a:t>
            </a:r>
          </a:p>
          <a:p>
            <a:pPr lvl="2">
              <a:lnSpc>
                <a:spcPct val="100000"/>
              </a:lnSpc>
            </a:pPr>
            <a:r>
              <a:rPr lang="en-US" dirty="0"/>
              <a:t>RDT&amp;E cloud (soon)</a:t>
            </a:r>
          </a:p>
          <a:p>
            <a:pPr>
              <a:lnSpc>
                <a:spcPct val="100000"/>
              </a:lnSpc>
            </a:pPr>
            <a:r>
              <a:rPr lang="en-US" dirty="0"/>
              <a:t>A common joint testing process and customer support team for JMETC products and distributed testing</a:t>
            </a:r>
          </a:p>
        </p:txBody>
      </p:sp>
      <p:sp>
        <p:nvSpPr>
          <p:cNvPr id="1418244" name="AutoShape 4"/>
          <p:cNvSpPr>
            <a:spLocks/>
          </p:cNvSpPr>
          <p:nvPr/>
        </p:nvSpPr>
        <p:spPr bwMode="auto">
          <a:xfrm>
            <a:off x="4928577" y="3963467"/>
            <a:ext cx="427038" cy="1571059"/>
          </a:xfrm>
          <a:prstGeom prst="rightBrace">
            <a:avLst>
              <a:gd name="adj1" fmla="val 39095"/>
              <a:gd name="adj2" fmla="val 49157"/>
            </a:avLst>
          </a:prstGeom>
          <a:noFill/>
          <a:ln w="28575">
            <a:solidFill>
              <a:schemeClr val="tx1"/>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418245" name="AutoShape 5"/>
          <p:cNvSpPr>
            <a:spLocks/>
          </p:cNvSpPr>
          <p:nvPr/>
        </p:nvSpPr>
        <p:spPr bwMode="auto">
          <a:xfrm>
            <a:off x="4923816" y="3514205"/>
            <a:ext cx="427037" cy="401637"/>
          </a:xfrm>
          <a:prstGeom prst="rightBrace">
            <a:avLst>
              <a:gd name="adj1" fmla="val 8333"/>
              <a:gd name="adj2" fmla="val 49157"/>
            </a:avLst>
          </a:prstGeom>
          <a:noFill/>
          <a:ln w="28575">
            <a:solidFill>
              <a:schemeClr val="tx1"/>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418246" name="Text Box 6"/>
          <p:cNvSpPr txBox="1">
            <a:spLocks noChangeArrowheads="1"/>
          </p:cNvSpPr>
          <p:nvPr/>
        </p:nvSpPr>
        <p:spPr bwMode="auto">
          <a:xfrm>
            <a:off x="5424896" y="3603996"/>
            <a:ext cx="5566192" cy="26161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algn="l">
              <a:lnSpc>
                <a:spcPct val="85000"/>
              </a:lnSpc>
            </a:pPr>
            <a:r>
              <a:rPr lang="en-US" sz="2000" dirty="0"/>
              <a:t>JMETC Networks Using DREN and SDREN</a:t>
            </a:r>
          </a:p>
        </p:txBody>
      </p:sp>
      <p:pic>
        <p:nvPicPr>
          <p:cNvPr id="1418247" name="Picture 7" descr="fi2010tenapub cop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49278" y="4209528"/>
            <a:ext cx="1355783" cy="1233774"/>
          </a:xfrm>
          <a:prstGeom prst="rect">
            <a:avLst/>
          </a:prstGeom>
          <a:noFill/>
          <a:extLst>
            <a:ext uri="{909E8E84-426E-40dd-AFC4-6F175D3DCCD1}">
              <a14:hiddenFill xmlns:a14="http://schemas.microsoft.com/office/drawing/2010/main" xmlns="">
                <a:solidFill>
                  <a:srgbClr val="FFFFFF"/>
                </a:solidFill>
              </a14:hiddenFill>
            </a:ext>
          </a:extLst>
        </p:spPr>
      </p:pic>
      <p:sp>
        <p:nvSpPr>
          <p:cNvPr id="1418248" name="Text Box 8"/>
          <p:cNvSpPr txBox="1">
            <a:spLocks noChangeArrowheads="1"/>
          </p:cNvSpPr>
          <p:nvPr/>
        </p:nvSpPr>
        <p:spPr bwMode="auto">
          <a:xfrm>
            <a:off x="6788052" y="4617794"/>
            <a:ext cx="5422236" cy="270652"/>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r>
              <a:rPr lang="en-US" sz="1800" dirty="0"/>
              <a:t>TENA Software, Object Models, Tools, Repository</a:t>
            </a:r>
          </a:p>
        </p:txBody>
      </p:sp>
      <p:pic>
        <p:nvPicPr>
          <p:cNvPr id="3" name="Picture 2">
            <a:extLst>
              <a:ext uri="{FF2B5EF4-FFF2-40B4-BE49-F238E27FC236}">
                <a16:creationId xmlns:a16="http://schemas.microsoft.com/office/drawing/2014/main" id="{D65128BC-1846-664F-9F29-BD434DE768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02366" y="5410774"/>
            <a:ext cx="2500265" cy="591218"/>
          </a:xfrm>
          <a:prstGeom prst="rect">
            <a:avLst/>
          </a:prstGeom>
        </p:spPr>
      </p:pic>
      <p:sp>
        <p:nvSpPr>
          <p:cNvPr id="11" name="AutoShape 5">
            <a:extLst>
              <a:ext uri="{FF2B5EF4-FFF2-40B4-BE49-F238E27FC236}">
                <a16:creationId xmlns:a16="http://schemas.microsoft.com/office/drawing/2014/main" id="{90B380B6-F40B-B442-AC45-B5986B19D087}"/>
              </a:ext>
            </a:extLst>
          </p:cNvPr>
          <p:cNvSpPr>
            <a:spLocks/>
          </p:cNvSpPr>
          <p:nvPr/>
        </p:nvSpPr>
        <p:spPr bwMode="auto">
          <a:xfrm>
            <a:off x="4931837" y="5591657"/>
            <a:ext cx="427037" cy="401637"/>
          </a:xfrm>
          <a:prstGeom prst="rightBrace">
            <a:avLst>
              <a:gd name="adj1" fmla="val 8333"/>
              <a:gd name="adj2" fmla="val 49157"/>
            </a:avLst>
          </a:prstGeom>
          <a:noFill/>
          <a:ln w="28575">
            <a:solidFill>
              <a:schemeClr val="tx1"/>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2" name="AutoShape 5">
            <a:extLst>
              <a:ext uri="{FF2B5EF4-FFF2-40B4-BE49-F238E27FC236}">
                <a16:creationId xmlns:a16="http://schemas.microsoft.com/office/drawing/2014/main" id="{F356408E-1D9C-B47B-13CB-4EE290EA55CC}"/>
              </a:ext>
            </a:extLst>
          </p:cNvPr>
          <p:cNvSpPr>
            <a:spLocks/>
          </p:cNvSpPr>
          <p:nvPr/>
        </p:nvSpPr>
        <p:spPr bwMode="auto">
          <a:xfrm>
            <a:off x="4931837" y="6035040"/>
            <a:ext cx="3230707" cy="360590"/>
          </a:xfrm>
          <a:prstGeom prst="rightBrace">
            <a:avLst>
              <a:gd name="adj1" fmla="val 15095"/>
              <a:gd name="adj2" fmla="val 49157"/>
            </a:avLst>
          </a:prstGeom>
          <a:noFill/>
          <a:ln w="22225">
            <a:solidFill>
              <a:schemeClr val="tx1"/>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pic>
        <p:nvPicPr>
          <p:cNvPr id="5" name="Picture 4">
            <a:extLst>
              <a:ext uri="{FF2B5EF4-FFF2-40B4-BE49-F238E27FC236}">
                <a16:creationId xmlns:a16="http://schemas.microsoft.com/office/drawing/2014/main" id="{4B1BBDE4-5516-4D06-B8BC-597544CCF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68234" y="5218176"/>
            <a:ext cx="1597074" cy="1168230"/>
          </a:xfrm>
          <a:prstGeom prst="rect">
            <a:avLst/>
          </a:prstGeom>
        </p:spPr>
      </p:pic>
      <p:sp>
        <p:nvSpPr>
          <p:cNvPr id="6" name="Text Box 8">
            <a:extLst>
              <a:ext uri="{FF2B5EF4-FFF2-40B4-BE49-F238E27FC236}">
                <a16:creationId xmlns:a16="http://schemas.microsoft.com/office/drawing/2014/main" id="{6B55C3A8-19BA-DBD7-58A3-DDAA5F3BF0EF}"/>
              </a:ext>
            </a:extLst>
          </p:cNvPr>
          <p:cNvSpPr txBox="1">
            <a:spLocks noChangeArrowheads="1"/>
          </p:cNvSpPr>
          <p:nvPr/>
        </p:nvSpPr>
        <p:spPr bwMode="auto">
          <a:xfrm>
            <a:off x="9997440" y="5465138"/>
            <a:ext cx="2328672" cy="56150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r>
              <a:rPr lang="en-US" sz="1800" dirty="0"/>
              <a:t>Big Data Storage, Search, and Analysis</a:t>
            </a:r>
          </a:p>
        </p:txBody>
      </p:sp>
    </p:spTree>
    <p:extLst>
      <p:ext uri="{BB962C8B-B14F-4D97-AF65-F5344CB8AC3E}">
        <p14:creationId xmlns:p14="http://schemas.microsoft.com/office/powerpoint/2010/main" val="214748769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3" name="Rectangle 3"/>
          <p:cNvSpPr>
            <a:spLocks noGrp="1" noChangeArrowheads="1"/>
          </p:cNvSpPr>
          <p:nvPr>
            <p:ph type="title"/>
          </p:nvPr>
        </p:nvSpPr>
        <p:spPr>
          <a:xfrm>
            <a:off x="127433" y="143765"/>
            <a:ext cx="12538394" cy="1023357"/>
          </a:xfrm>
          <a:noFill/>
          <a:ln/>
        </p:spPr>
        <p:txBody>
          <a:bodyPr>
            <a:spAutoFit/>
          </a:bodyPr>
          <a:lstStyle/>
          <a:p>
            <a:pPr>
              <a:lnSpc>
                <a:spcPct val="95000"/>
              </a:lnSpc>
            </a:pPr>
            <a:r>
              <a:rPr lang="en-US" sz="3500" dirty="0"/>
              <a:t>TRMC Provides an Agile Infrastructure for Distributed Testing</a:t>
            </a:r>
            <a:br>
              <a:rPr lang="en-US" sz="3500" dirty="0"/>
            </a:br>
            <a:endParaRPr lang="en-US" sz="3500" dirty="0"/>
          </a:p>
        </p:txBody>
      </p:sp>
      <p:pic>
        <p:nvPicPr>
          <p:cNvPr id="5" name="Picture 4">
            <a:extLst>
              <a:ext uri="{FF2B5EF4-FFF2-40B4-BE49-F238E27FC236}">
                <a16:creationId xmlns:a16="http://schemas.microsoft.com/office/drawing/2014/main" id="{C285ECCE-BD05-2442-B4D0-AEBA4816E8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86748" y="616880"/>
            <a:ext cx="10219763" cy="6698320"/>
          </a:xfrm>
          <a:prstGeom prst="rect">
            <a:avLst/>
          </a:prstGeom>
        </p:spPr>
      </p:pic>
    </p:spTree>
    <p:extLst>
      <p:ext uri="{BB962C8B-B14F-4D97-AF65-F5344CB8AC3E}">
        <p14:creationId xmlns:p14="http://schemas.microsoft.com/office/powerpoint/2010/main" val="1510045810"/>
      </p:ext>
    </p:extLst>
  </p:cSld>
  <p:clrMapOvr>
    <a:masterClrMapping/>
  </p:clrMapOvr>
  <p:transition/>
</p:sld>
</file>

<file path=ppt/theme/theme1.xml><?xml version="1.0" encoding="utf-8"?>
<a:theme xmlns:a="http://schemas.openxmlformats.org/drawingml/2006/main" name="Default Theme">
  <a:themeElements>
    <a:clrScheme name="TENA 8">
      <a:dk1>
        <a:srgbClr val="000000"/>
      </a:dk1>
      <a:lt1>
        <a:srgbClr val="FFFFFF"/>
      </a:lt1>
      <a:dk2>
        <a:srgbClr val="000066"/>
      </a:dk2>
      <a:lt2>
        <a:srgbClr val="777777"/>
      </a:lt2>
      <a:accent1>
        <a:srgbClr val="E5F5FF"/>
      </a:accent1>
      <a:accent2>
        <a:srgbClr val="CC0000"/>
      </a:accent2>
      <a:accent3>
        <a:srgbClr val="FFFFFF"/>
      </a:accent3>
      <a:accent4>
        <a:srgbClr val="000000"/>
      </a:accent4>
      <a:accent5>
        <a:srgbClr val="F0F9FF"/>
      </a:accent5>
      <a:accent6>
        <a:srgbClr val="B90000"/>
      </a:accent6>
      <a:hlink>
        <a:srgbClr val="333399"/>
      </a:hlink>
      <a:folHlink>
        <a:srgbClr val="FF0000"/>
      </a:folHlink>
    </a:clrScheme>
    <a:fontScheme name="TE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triangle" w="med" len="med"/>
        </a:ln>
        <a:effectLst/>
      </a:spPr>
      <a:bodyPr vert="horz" wrap="none" lIns="0" tIns="0" rIns="0" bIns="0" numCol="1" anchor="ctr" anchorCtr="0" compatLnSpc="1">
        <a:prstTxWarp prst="textNoShape">
          <a:avLst/>
        </a:prstTxWarp>
      </a:bodyPr>
      <a:lstStyle>
        <a:defPPr marL="0" marR="0" indent="0" algn="ctr" defTabSz="914400" rtl="0" eaLnBrk="0" fontAlgn="base" latinLnBrk="0" hangingPunct="0">
          <a:lnSpc>
            <a:spcPct val="105000"/>
          </a:lnSpc>
          <a:spcBef>
            <a:spcPct val="40000"/>
          </a:spcBef>
          <a:spcAft>
            <a:spcPct val="0"/>
          </a:spcAft>
          <a:buClrTx/>
          <a:buSzTx/>
          <a:buFontTx/>
          <a:buNone/>
          <a:tabLst/>
          <a:defRPr kumimoji="0" lang="en-US" sz="2400" b="1" i="0" u="none" strike="noStrike" cap="none" normalizeH="0" baseline="0" smtClean="0">
            <a:ln>
              <a:noFill/>
            </a:ln>
            <a:solidFill>
              <a:srgbClr val="0066FF"/>
            </a:solidFill>
            <a:effectLst/>
            <a:latin typeface="Arial" charset="0"/>
          </a:defRPr>
        </a:defPPr>
      </a:lstStyle>
    </a:spDef>
    <a:ln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triangle" w="med" len="med"/>
        </a:ln>
        <a:effectLst/>
      </a:spPr>
      <a:bodyPr vert="horz" wrap="none" lIns="0" tIns="0" rIns="0" bIns="0" numCol="1" anchor="ctr" anchorCtr="0" compatLnSpc="1">
        <a:prstTxWarp prst="textNoShape">
          <a:avLst/>
        </a:prstTxWarp>
      </a:bodyPr>
      <a:lstStyle>
        <a:defPPr marL="0" marR="0" indent="0" algn="ctr" defTabSz="914400" rtl="0" eaLnBrk="0" fontAlgn="base" latinLnBrk="0" hangingPunct="0">
          <a:lnSpc>
            <a:spcPct val="105000"/>
          </a:lnSpc>
          <a:spcBef>
            <a:spcPct val="40000"/>
          </a:spcBef>
          <a:spcAft>
            <a:spcPct val="0"/>
          </a:spcAft>
          <a:buClrTx/>
          <a:buSzTx/>
          <a:buFontTx/>
          <a:buNone/>
          <a:tabLst/>
          <a:defRPr kumimoji="0" lang="en-US" sz="2400" b="1" i="0" u="none" strike="noStrike" cap="none" normalizeH="0" baseline="0" smtClean="0">
            <a:ln>
              <a:noFill/>
            </a:ln>
            <a:solidFill>
              <a:srgbClr val="0066FF"/>
            </a:solidFill>
            <a:effectLst/>
            <a:latin typeface="Arial" charset="0"/>
          </a:defRPr>
        </a:defPPr>
      </a:lstStyle>
    </a:lnDef>
  </a:objectDefaults>
  <a:extraClrSchemeLst>
    <a:extraClrScheme>
      <a:clrScheme name="TENA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TENA 2">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TENA 3">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000099"/>
        </a:hlink>
        <a:folHlink>
          <a:srgbClr val="660066"/>
        </a:folHlink>
      </a:clrScheme>
      <a:clrMap bg1="lt1" tx1="dk1" bg2="lt2" tx2="dk2" accent1="accent1" accent2="accent2" accent3="accent3" accent4="accent4" accent5="accent5" accent6="accent6" hlink="hlink" folHlink="folHlink"/>
    </a:extraClrScheme>
    <a:extraClrScheme>
      <a:clrScheme name="TENA 4">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CCCCFF"/>
        </a:hlink>
        <a:folHlink>
          <a:srgbClr val="660066"/>
        </a:folHlink>
      </a:clrScheme>
      <a:clrMap bg1="lt1" tx1="dk1" bg2="lt2" tx2="dk2" accent1="accent1" accent2="accent2" accent3="accent3" accent4="accent4" accent5="accent5" accent6="accent6" hlink="hlink" folHlink="folHlink"/>
    </a:extraClrScheme>
    <a:extraClrScheme>
      <a:clrScheme name="TENA 5">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NA 6">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333399"/>
        </a:hlink>
        <a:folHlink>
          <a:srgbClr val="B2B2B2"/>
        </a:folHlink>
      </a:clrScheme>
      <a:clrMap bg1="lt1" tx1="dk1" bg2="lt2" tx2="dk2" accent1="accent1" accent2="accent2" accent3="accent3" accent4="accent4" accent5="accent5" accent6="accent6" hlink="hlink" folHlink="folHlink"/>
    </a:extraClrScheme>
    <a:extraClrScheme>
      <a:clrScheme name="TENA 7">
        <a:dk1>
          <a:srgbClr val="000000"/>
        </a:dk1>
        <a:lt1>
          <a:srgbClr val="FFFFFF"/>
        </a:lt1>
        <a:dk2>
          <a:srgbClr val="000066"/>
        </a:dk2>
        <a:lt2>
          <a:srgbClr val="777777"/>
        </a:lt2>
        <a:accent1>
          <a:srgbClr val="E5F5FF"/>
        </a:accent1>
        <a:accent2>
          <a:srgbClr val="A50021"/>
        </a:accent2>
        <a:accent3>
          <a:srgbClr val="FFFFFF"/>
        </a:accent3>
        <a:accent4>
          <a:srgbClr val="000000"/>
        </a:accent4>
        <a:accent5>
          <a:srgbClr val="F0F9FF"/>
        </a:accent5>
        <a:accent6>
          <a:srgbClr val="95001D"/>
        </a:accent6>
        <a:hlink>
          <a:srgbClr val="333399"/>
        </a:hlink>
        <a:folHlink>
          <a:srgbClr val="FF0000"/>
        </a:folHlink>
      </a:clrScheme>
      <a:clrMap bg1="lt1" tx1="dk1" bg2="lt2" tx2="dk2" accent1="accent1" accent2="accent2" accent3="accent3" accent4="accent4" accent5="accent5" accent6="accent6" hlink="hlink" folHlink="folHlink"/>
    </a:extraClrScheme>
    <a:extraClrScheme>
      <a:clrScheme name="TENA 8">
        <a:dk1>
          <a:srgbClr val="000000"/>
        </a:dk1>
        <a:lt1>
          <a:srgbClr val="FFFFFF"/>
        </a:lt1>
        <a:dk2>
          <a:srgbClr val="000066"/>
        </a:dk2>
        <a:lt2>
          <a:srgbClr val="777777"/>
        </a:lt2>
        <a:accent1>
          <a:srgbClr val="E5F5FF"/>
        </a:accent1>
        <a:accent2>
          <a:srgbClr val="CC0000"/>
        </a:accent2>
        <a:accent3>
          <a:srgbClr val="FFFFFF"/>
        </a:accent3>
        <a:accent4>
          <a:srgbClr val="000000"/>
        </a:accent4>
        <a:accent5>
          <a:srgbClr val="F0F9FF"/>
        </a:accent5>
        <a:accent6>
          <a:srgbClr val="B90000"/>
        </a:accent6>
        <a:hlink>
          <a:srgbClr val="333399"/>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3F4FF"/>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90000"/>
          </a:lnSpc>
          <a:spcBef>
            <a:spcPct val="10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E3F4FF"/>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90000"/>
          </a:lnSpc>
          <a:spcBef>
            <a:spcPct val="10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59270</TotalTime>
  <Words>8731</Words>
  <Application>Microsoft Macintosh PowerPoint</Application>
  <PresentationFormat>Custom</PresentationFormat>
  <Paragraphs>1191</Paragraphs>
  <Slides>74</Slides>
  <Notes>9</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74</vt:i4>
      </vt:variant>
    </vt:vector>
  </HeadingPairs>
  <TitlesOfParts>
    <vt:vector size="86" baseType="lpstr">
      <vt:lpstr>Arial</vt:lpstr>
      <vt:lpstr>Arial Black</vt:lpstr>
      <vt:lpstr>Comic Sans MS</vt:lpstr>
      <vt:lpstr>Consolas</vt:lpstr>
      <vt:lpstr>Courier New</vt:lpstr>
      <vt:lpstr>Liberation Sans</vt:lpstr>
      <vt:lpstr>Tahoma</vt:lpstr>
      <vt:lpstr>Times New Roman</vt:lpstr>
      <vt:lpstr>Wingdings</vt:lpstr>
      <vt:lpstr>Default Theme</vt:lpstr>
      <vt:lpstr>1_Default Design</vt:lpstr>
      <vt:lpstr>Clip</vt:lpstr>
      <vt:lpstr>TENA: The Test and Training Enabling Architecture</vt:lpstr>
      <vt:lpstr>Outline</vt:lpstr>
      <vt:lpstr>Learning Objectives</vt:lpstr>
      <vt:lpstr>Using TENA</vt:lpstr>
      <vt:lpstr>TENA Mission</vt:lpstr>
      <vt:lpstr>Benefits of TENA</vt:lpstr>
      <vt:lpstr>Test and Training Enabling Architecture (TENA) at a Glance</vt:lpstr>
      <vt:lpstr>TENA is Part of the Joint Mission Environment Test Capability (JMETC)</vt:lpstr>
      <vt:lpstr>TRMC Provides an Agile Infrastructure for Distributed Testing </vt:lpstr>
      <vt:lpstr>TENA is an Open Architecture</vt:lpstr>
      <vt:lpstr>TENA in Training - JPARC</vt:lpstr>
      <vt:lpstr>Test and Training Enabling Architecture (TENA)  in Detail</vt:lpstr>
      <vt:lpstr>Core Architectural Tenets of TENA</vt:lpstr>
      <vt:lpstr>TENA Architecture Overview </vt:lpstr>
      <vt:lpstr>TENA Interoperability  Architecture Illustration</vt:lpstr>
      <vt:lpstr>Logical Range Simple Example</vt:lpstr>
      <vt:lpstr>Logical Range Simple Example</vt:lpstr>
      <vt:lpstr>Clients and Proxies, Servers and Servants</vt:lpstr>
      <vt:lpstr>TENA Objects are Compiled In</vt:lpstr>
      <vt:lpstr>How hard is it to create a new TENA Object Model?</vt:lpstr>
      <vt:lpstr>The Logical Range Object Model</vt:lpstr>
      <vt:lpstr>TENA Communicates “Objects” in Multiple Formats</vt:lpstr>
      <vt:lpstr>TSPI (Time-Space Position Information) v5 with Coordinate Conversions</vt:lpstr>
      <vt:lpstr>TSPI v4 with Coordinate Conversions</vt:lpstr>
      <vt:lpstr>TENA Repository</vt:lpstr>
      <vt:lpstr>TENA Middleware Purpose and Requirements</vt:lpstr>
      <vt:lpstr>Middleware 6.0.9 Computer Platform Support</vt:lpstr>
      <vt:lpstr>TENA Data Collection System Purpose and Requirements</vt:lpstr>
      <vt:lpstr>Better Tools for Analysis</vt:lpstr>
      <vt:lpstr>Knowledge Management/Big Data Analysis Software Architecture</vt:lpstr>
      <vt:lpstr>TENA Communicates Data in Multiple Formats</vt:lpstr>
      <vt:lpstr>Will TENA Meet My Performance Requirements?</vt:lpstr>
      <vt:lpstr>Update Rate vs. “Wiresize” Trade-off (As Demostrated by the TRCE Program)</vt:lpstr>
      <vt:lpstr>TENA Utilities:  Making TENA Easier to Use</vt:lpstr>
      <vt:lpstr>TENA Tools: Helping You to Conduct and Manage Your Event</vt:lpstr>
      <vt:lpstr>TENA Console Application Status Screenshot</vt:lpstr>
      <vt:lpstr>TENA Console Network Monitoring</vt:lpstr>
      <vt:lpstr>Gateways, Adapters, and Transmogrifiers</vt:lpstr>
      <vt:lpstr>How do we integrate TENA into an existing environment?</vt:lpstr>
      <vt:lpstr>Adapter Illustration for a Telemetry Range Systems</vt:lpstr>
      <vt:lpstr>Where Do Adapters Make Sense?</vt:lpstr>
      <vt:lpstr>Current Adapter Library</vt:lpstr>
      <vt:lpstr>Other TENA Integration Methods: Web Binding</vt:lpstr>
      <vt:lpstr>Other TENA Integration Methods: Relay Node</vt:lpstr>
      <vt:lpstr>TENA Information Assurance (IA) Activities</vt:lpstr>
      <vt:lpstr>TENA Standard Object Models</vt:lpstr>
      <vt:lpstr>Some Basic Guidance on Object Model Design</vt:lpstr>
      <vt:lpstr>What are the Standard TENA Object Models?</vt:lpstr>
      <vt:lpstr>Why is it hard to integrate live systems and simulations?</vt:lpstr>
      <vt:lpstr>How do multiple tracks become a single entity?</vt:lpstr>
      <vt:lpstr>TENA Standard Object Models: A Common Set of Data Definitions for the Entire Range Community</vt:lpstr>
      <vt:lpstr>LVC OM High Level Objectives</vt:lpstr>
      <vt:lpstr>Generating an Entity via a Fusion System (This is an example, not a TENA product)</vt:lpstr>
      <vt:lpstr>LVC Theory of Operations</vt:lpstr>
      <vt:lpstr>Identifiers for LVC Entity and Related OM Types</vt:lpstr>
      <vt:lpstr>Instrumentation Object Models</vt:lpstr>
      <vt:lpstr>Some Examples of the New TENA Standard OMs</vt:lpstr>
      <vt:lpstr>Entity, State3D, and PointOfInterest</vt:lpstr>
      <vt:lpstr>PointOfInterest SDO</vt:lpstr>
      <vt:lpstr>Entity “is a” PointOfInterest</vt:lpstr>
      <vt:lpstr>State3D class (SDO)</vt:lpstr>
      <vt:lpstr>How to get Radar from a HardwareSystem</vt:lpstr>
      <vt:lpstr>TENA-Hardware-System</vt:lpstr>
      <vt:lpstr>TENA-Hardware-ControllableSystem (extends TENA-Hardware-System)</vt:lpstr>
      <vt:lpstr>TENA-Instrumentation-AzElPointableSystem (extends TENA-Hardware-ControllableSystem)</vt:lpstr>
      <vt:lpstr>TENA-Instrumentation-RAEpointableSystem (extends TENA-Instrumentation-AzElPointableSystem)</vt:lpstr>
      <vt:lpstr>TENA-Instrumentation-Radar-TrackingSystem (extends TENA-Instrumentation-RAEpointableSystem)</vt:lpstr>
      <vt:lpstr>Summary of New TENA OMs</vt:lpstr>
      <vt:lpstr>Summary</vt:lpstr>
      <vt:lpstr>TENA, HLA, and DIS </vt:lpstr>
      <vt:lpstr>Lessons for Your Test or Training Events</vt:lpstr>
      <vt:lpstr>Summary of TENA Capabilities</vt:lpstr>
      <vt:lpstr>Learning Objectives Revisited</vt:lpstr>
      <vt:lpstr>Important Contact Information</vt:lpstr>
    </vt:vector>
  </TitlesOfParts>
  <Manager/>
  <Company>SAIC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TENA IITSEC 2013</dc:title>
  <dc:subject/>
  <dc:creator>Ed Powell</dc:creator>
  <cp:keywords/>
  <dc:description/>
  <cp:lastModifiedBy>Ed Powell</cp:lastModifiedBy>
  <cp:revision>1715</cp:revision>
  <dcterms:created xsi:type="dcterms:W3CDTF">2001-05-15T01:19:28Z</dcterms:created>
  <dcterms:modified xsi:type="dcterms:W3CDTF">2024-06-19T19:38:54Z</dcterms:modified>
  <cp:category/>
</cp:coreProperties>
</file>