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6"/>
  </p:notesMasterIdLst>
  <p:handoutMasterIdLst>
    <p:handoutMasterId r:id="rId77"/>
  </p:handoutMasterIdLst>
  <p:sldIdLst>
    <p:sldId id="289" r:id="rId5"/>
    <p:sldId id="5333" r:id="rId6"/>
    <p:sldId id="5327" r:id="rId7"/>
    <p:sldId id="322" r:id="rId8"/>
    <p:sldId id="282" r:id="rId9"/>
    <p:sldId id="5398" r:id="rId10"/>
    <p:sldId id="338" r:id="rId11"/>
    <p:sldId id="2076137452" r:id="rId12"/>
    <p:sldId id="257" r:id="rId13"/>
    <p:sldId id="259" r:id="rId14"/>
    <p:sldId id="5396" r:id="rId15"/>
    <p:sldId id="5397" r:id="rId16"/>
    <p:sldId id="2076137456" r:id="rId17"/>
    <p:sldId id="2076137459" r:id="rId18"/>
    <p:sldId id="2076137462" r:id="rId19"/>
    <p:sldId id="2076137460" r:id="rId20"/>
    <p:sldId id="2076137461" r:id="rId21"/>
    <p:sldId id="2076137464" r:id="rId22"/>
    <p:sldId id="2076137453" r:id="rId23"/>
    <p:sldId id="2076137454" r:id="rId24"/>
    <p:sldId id="1356" r:id="rId25"/>
    <p:sldId id="419" r:id="rId26"/>
    <p:sldId id="1361" r:id="rId27"/>
    <p:sldId id="1243" r:id="rId28"/>
    <p:sldId id="262" r:id="rId29"/>
    <p:sldId id="1247" r:id="rId30"/>
    <p:sldId id="340" r:id="rId31"/>
    <p:sldId id="341" r:id="rId32"/>
    <p:sldId id="278" r:id="rId33"/>
    <p:sldId id="279" r:id="rId34"/>
    <p:sldId id="342" r:id="rId35"/>
    <p:sldId id="560" r:id="rId36"/>
    <p:sldId id="561" r:id="rId37"/>
    <p:sldId id="2076137458" r:id="rId38"/>
    <p:sldId id="2561" r:id="rId39"/>
    <p:sldId id="286" r:id="rId40"/>
    <p:sldId id="592" r:id="rId41"/>
    <p:sldId id="2562" r:id="rId42"/>
    <p:sldId id="344" r:id="rId43"/>
    <p:sldId id="2076137474" r:id="rId44"/>
    <p:sldId id="2076137472" r:id="rId45"/>
    <p:sldId id="5332" r:id="rId46"/>
    <p:sldId id="275" r:id="rId47"/>
    <p:sldId id="5330" r:id="rId48"/>
    <p:sldId id="820" r:id="rId49"/>
    <p:sldId id="5329" r:id="rId50"/>
    <p:sldId id="304" r:id="rId51"/>
    <p:sldId id="593" r:id="rId52"/>
    <p:sldId id="308" r:id="rId53"/>
    <p:sldId id="309" r:id="rId54"/>
    <p:sldId id="310" r:id="rId55"/>
    <p:sldId id="312" r:id="rId56"/>
    <p:sldId id="311" r:id="rId57"/>
    <p:sldId id="307" r:id="rId58"/>
    <p:sldId id="589" r:id="rId59"/>
    <p:sldId id="5334" r:id="rId60"/>
    <p:sldId id="588" r:id="rId61"/>
    <p:sldId id="590" r:id="rId62"/>
    <p:sldId id="2513" r:id="rId63"/>
    <p:sldId id="1028" r:id="rId64"/>
    <p:sldId id="268" r:id="rId65"/>
    <p:sldId id="1030" r:id="rId66"/>
    <p:sldId id="2076137466" r:id="rId67"/>
    <p:sldId id="2517" r:id="rId68"/>
    <p:sldId id="284" r:id="rId69"/>
    <p:sldId id="2512" r:id="rId70"/>
    <p:sldId id="595" r:id="rId71"/>
    <p:sldId id="313" r:id="rId72"/>
    <p:sldId id="5323" r:id="rId73"/>
    <p:sldId id="2076137467" r:id="rId74"/>
    <p:sldId id="2076137468" r:id="rId75"/>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Default Section" id="{7D9E83A2-A5FC-4D44-844F-6D94CFFEE6C7}">
          <p14:sldIdLst>
            <p14:sldId id="289"/>
          </p14:sldIdLst>
        </p14:section>
        <p14:section name="Agenda and Learning Objectives" id="{16A8F869-13FE-4875-9329-C1354FC3A350}">
          <p14:sldIdLst>
            <p14:sldId id="5333"/>
            <p14:sldId id="5327"/>
          </p14:sldIdLst>
        </p14:section>
        <p14:section name="Introduction to interoperability" id="{57763080-562F-4F2F-AFDB-B165B5AB7FC8}">
          <p14:sldIdLst>
            <p14:sldId id="322"/>
            <p14:sldId id="282"/>
            <p14:sldId id="5398"/>
            <p14:sldId id="338"/>
            <p14:sldId id="2076137452"/>
          </p14:sldIdLst>
        </p14:section>
        <p14:section name="Data-Centricity and MOSA" id="{E03B6FAD-89D7-4C13-9EB3-219F25C96BDA}">
          <p14:sldIdLst>
            <p14:sldId id="257"/>
            <p14:sldId id="259"/>
            <p14:sldId id="5396"/>
            <p14:sldId id="5397"/>
            <p14:sldId id="2076137456"/>
            <p14:sldId id="2076137459"/>
            <p14:sldId id="2076137462"/>
            <p14:sldId id="2076137460"/>
            <p14:sldId id="2076137461"/>
            <p14:sldId id="2076137464"/>
            <p14:sldId id="2076137453"/>
            <p14:sldId id="2076137454"/>
          </p14:sldIdLst>
        </p14:section>
        <p14:section name="OMG DDS Introduction" id="{8630C9E9-7022-4CCD-8E10-AD104CF29905}">
          <p14:sldIdLst>
            <p14:sldId id="1356"/>
            <p14:sldId id="419"/>
            <p14:sldId id="1361"/>
            <p14:sldId id="1243"/>
          </p14:sldIdLst>
        </p14:section>
        <p14:section name="Data Centric Publish Subscribe" id="{8B705C76-18A9-48A9-9C95-A47AE385875E}">
          <p14:sldIdLst>
            <p14:sldId id="262"/>
          </p14:sldIdLst>
        </p14:section>
        <p14:section name="DDS Publish Subscribe API" id="{E72AB5F3-5E75-43FD-9CA2-C5C86FD87BCA}">
          <p14:sldIdLst>
            <p14:sldId id="1247"/>
            <p14:sldId id="340"/>
            <p14:sldId id="341"/>
            <p14:sldId id="278"/>
            <p14:sldId id="279"/>
            <p14:sldId id="342"/>
            <p14:sldId id="560"/>
          </p14:sldIdLst>
        </p14:section>
        <p14:section name="OMG DDS Datatypes" id="{CEF11C78-30EA-4264-838A-AC0107390650}">
          <p14:sldIdLst>
            <p14:sldId id="561"/>
            <p14:sldId id="2076137458"/>
            <p14:sldId id="2561"/>
          </p14:sldIdLst>
        </p14:section>
        <p14:section name="QoS" id="{F3BCEA31-6521-42B6-BBB3-34077EC3E67B}">
          <p14:sldIdLst>
            <p14:sldId id="286"/>
            <p14:sldId id="592"/>
            <p14:sldId id="2562"/>
            <p14:sldId id="344"/>
            <p14:sldId id="2076137474"/>
            <p14:sldId id="2076137472"/>
          </p14:sldIdLst>
        </p14:section>
        <p14:section name="WAN" id="{DAB0E916-774F-4416-8FE0-9305B413458A}">
          <p14:sldIdLst>
            <p14:sldId id="5332"/>
            <p14:sldId id="275"/>
            <p14:sldId id="5330"/>
          </p14:sldIdLst>
        </p14:section>
        <p14:section name="DDS Secure" id="{91171C40-BA24-43BA-9834-8FDB8761A1AE}">
          <p14:sldIdLst>
            <p14:sldId id="820"/>
            <p14:sldId id="5329"/>
            <p14:sldId id="304"/>
            <p14:sldId id="593"/>
            <p14:sldId id="308"/>
            <p14:sldId id="309"/>
            <p14:sldId id="310"/>
            <p14:sldId id="312"/>
            <p14:sldId id="311"/>
            <p14:sldId id="307"/>
          </p14:sldIdLst>
        </p14:section>
        <p14:section name="DDS and LVC Simulations" id="{245B3BD1-C1EE-4FB7-A6EA-CB229EF56B22}">
          <p14:sldIdLst>
            <p14:sldId id="589"/>
            <p14:sldId id="5334"/>
            <p14:sldId id="588"/>
            <p14:sldId id="590"/>
            <p14:sldId id="2513"/>
            <p14:sldId id="1028"/>
            <p14:sldId id="268"/>
            <p14:sldId id="1030"/>
            <p14:sldId id="2076137466"/>
            <p14:sldId id="2517"/>
            <p14:sldId id="284"/>
            <p14:sldId id="2512"/>
            <p14:sldId id="595"/>
            <p14:sldId id="313"/>
            <p14:sldId id="5323"/>
          </p14:sldIdLst>
        </p14:section>
        <p14:section name="Conclusion" id="{40F1388F-C85E-4FC7-8573-002EDD38C77A}">
          <p14:sldIdLst>
            <p14:sldId id="2076137467"/>
            <p14:sldId id="207613746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B0B"/>
    <a:srgbClr val="FF9900"/>
    <a:srgbClr val="F88C2A"/>
    <a:srgbClr val="CC3300"/>
    <a:srgbClr val="22458A"/>
    <a:srgbClr val="2B56AB"/>
    <a:srgbClr val="0033CC"/>
    <a:srgbClr val="3366CC"/>
    <a:srgbClr val="0066CC"/>
    <a:srgbClr val="B2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52" autoAdjust="0"/>
    <p:restoredTop sz="94604" autoAdjust="0"/>
  </p:normalViewPr>
  <p:slideViewPr>
    <p:cSldViewPr snapToGrid="0">
      <p:cViewPr varScale="1">
        <p:scale>
          <a:sx n="90" d="100"/>
          <a:sy n="90" d="100"/>
        </p:scale>
        <p:origin x="102" y="4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unity.rti.com/static/documentation/connext-dds/7.2.0/doc/manuals/connext_dds_professional/whats_new/whats_new/WhatsNew720.htm#Simple720"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Tree>
    <p:extLst>
      <p:ext uri="{BB962C8B-B14F-4D97-AF65-F5344CB8AC3E}">
        <p14:creationId xmlns:p14="http://schemas.microsoft.com/office/powerpoint/2010/main" val="84569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562">
              <a:defRPr/>
            </a:pPr>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963898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3562" fontAlgn="auto">
              <a:spcBef>
                <a:spcPts val="0"/>
              </a:spcBef>
              <a:spcAft>
                <a:spcPts val="0"/>
              </a:spcAft>
              <a:defRPr/>
            </a:pPr>
            <a:fld id="{9D29B3FA-E132-4EFA-970E-54042A27C436}" type="slidenum">
              <a:rPr lang="en-US">
                <a:solidFill>
                  <a:prstClr val="black"/>
                </a:solidFill>
                <a:latin typeface="Calibri" panose="020F0502020204030204"/>
              </a:rPr>
              <a:pPr defTabSz="973562" fontAlgn="auto">
                <a:spcBef>
                  <a:spcPts val="0"/>
                </a:spcBef>
                <a:spcAft>
                  <a:spcPts val="0"/>
                </a:spcAft>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50290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endParaRPr lang="en-US"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pPr defTabSz="486781" fontAlgn="auto">
              <a:spcBef>
                <a:spcPts val="0"/>
              </a:spcBef>
              <a:spcAft>
                <a:spcPts val="0"/>
              </a:spcAft>
              <a:defRPr/>
            </a:pPr>
            <a:fld id="{DAC1AE76-A609-2B41-8646-C2541EC4A763}" type="slidenum">
              <a:rPr lang="en-US">
                <a:solidFill>
                  <a:prstClr val="black"/>
                </a:solidFill>
                <a:latin typeface="Calibri"/>
              </a:rPr>
              <a:pPr defTabSz="486781" fontAlgn="auto">
                <a:spcBef>
                  <a:spcPts val="0"/>
                </a:spcBef>
                <a:spcAft>
                  <a:spcPts val="0"/>
                </a:spcAft>
                <a:defRPr/>
              </a:pPr>
              <a:t>22</a:t>
            </a:fld>
            <a:endParaRPr lang="en-US" dirty="0">
              <a:solidFill>
                <a:prstClr val="black"/>
              </a:solidFill>
              <a:latin typeface="Calibri"/>
            </a:endParaRPr>
          </a:p>
        </p:txBody>
      </p:sp>
    </p:spTree>
    <p:extLst>
      <p:ext uri="{BB962C8B-B14F-4D97-AF65-F5344CB8AC3E}">
        <p14:creationId xmlns:p14="http://schemas.microsoft.com/office/powerpoint/2010/main" val="951511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56992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d161379fdc_3_269: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d161379fdc_3_269:notes"/>
          <p:cNvSpPr txBox="1">
            <a:spLocks noGrp="1"/>
          </p:cNvSpPr>
          <p:nvPr>
            <p:ph type="body" idx="1"/>
          </p:nvPr>
        </p:nvSpPr>
        <p:spPr>
          <a:xfrm>
            <a:off x="731520" y="4679066"/>
            <a:ext cx="5852160" cy="3828327"/>
          </a:xfrm>
          <a:prstGeom prst="rect">
            <a:avLst/>
          </a:prstGeom>
          <a:noFill/>
          <a:ln>
            <a:noFill/>
          </a:ln>
        </p:spPr>
        <p:txBody>
          <a:bodyPr spcFirstLastPara="1" wrap="square" lIns="97340" tIns="48657" rIns="97340" bIns="48657" anchor="t" anchorCtr="0">
            <a:noAutofit/>
          </a:bodyPr>
          <a:lstStyle/>
          <a:p>
            <a:pPr marL="486781" indent="-243390">
              <a:spcBef>
                <a:spcPts val="0"/>
              </a:spcBef>
              <a:spcAft>
                <a:spcPts val="0"/>
              </a:spcAft>
              <a:buClr>
                <a:srgbClr val="000000"/>
              </a:buClr>
              <a:buSzPts val="1400"/>
            </a:pPr>
            <a:endParaRPr/>
          </a:p>
        </p:txBody>
      </p:sp>
      <p:sp>
        <p:nvSpPr>
          <p:cNvPr id="406" name="Google Shape;406;gd161379fdc_3_269:notes"/>
          <p:cNvSpPr txBox="1">
            <a:spLocks noGrp="1"/>
          </p:cNvSpPr>
          <p:nvPr>
            <p:ph type="sldNum" idx="12"/>
          </p:nvPr>
        </p:nvSpPr>
        <p:spPr>
          <a:xfrm>
            <a:off x="4143587" y="9234911"/>
            <a:ext cx="3169920" cy="487824"/>
          </a:xfrm>
          <a:prstGeom prst="rect">
            <a:avLst/>
          </a:prstGeom>
          <a:noFill/>
          <a:ln>
            <a:noFill/>
          </a:ln>
        </p:spPr>
        <p:txBody>
          <a:bodyPr spcFirstLastPara="1" wrap="square" lIns="97340" tIns="48657" rIns="97340" bIns="48657" anchor="b" anchorCtr="0">
            <a:noAutofit/>
          </a:bodyPr>
          <a:lstStyle/>
          <a:p>
            <a:pPr algn="l">
              <a:spcBef>
                <a:spcPts val="0"/>
              </a:spcBef>
              <a:spcAft>
                <a:spcPts val="0"/>
              </a:spcAft>
            </a:pPr>
            <a:fld id="{00000000-1234-1234-1234-123412341234}" type="slidenum">
              <a:rPr lang="en-US"/>
              <a:pPr algn="l">
                <a:spcBef>
                  <a:spcPts val="0"/>
                </a:spcBef>
                <a:spcAft>
                  <a:spcPts val="0"/>
                </a:spcAft>
              </a:pPr>
              <a:t>25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xfrm>
            <a:off x="415925" y="728663"/>
            <a:ext cx="6483350" cy="3646487"/>
          </a:xfrm>
          <a:prstGeom prst="rect">
            <a:avLst/>
          </a:prstGeom>
        </p:spPr>
        <p:txBody>
          <a:bodyPr/>
          <a:lstStyle/>
          <a:p>
            <a:endParaRPr/>
          </a:p>
        </p:txBody>
      </p:sp>
      <p:sp>
        <p:nvSpPr>
          <p:cNvPr id="918" name="Shape 918"/>
          <p:cNvSpPr>
            <a:spLocks noGrp="1"/>
          </p:cNvSpPr>
          <p:nvPr>
            <p:ph type="body" sz="quarter" idx="1"/>
          </p:nvPr>
        </p:nvSpPr>
        <p:spPr>
          <a:prstGeom prst="rect">
            <a:avLst/>
          </a:prstGeom>
        </p:spPr>
        <p:txBody>
          <a:bodyPr/>
          <a:lstStyle>
            <a:lvl1pPr>
              <a:defRPr sz="1200"/>
            </a:lvl1pPr>
          </a:lstStyle>
          <a:p>
            <a:endParaRPr dirty="0"/>
          </a:p>
        </p:txBody>
      </p:sp>
      <p:sp>
        <p:nvSpPr>
          <p:cNvPr id="2" name="Slide Number Placeholder 1">
            <a:extLst>
              <a:ext uri="{FF2B5EF4-FFF2-40B4-BE49-F238E27FC236}">
                <a16:creationId xmlns:a16="http://schemas.microsoft.com/office/drawing/2014/main" id="{1800AA46-42D4-426D-9E1B-01DC79945E6F}"/>
              </a:ext>
            </a:extLst>
          </p:cNvPr>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1528168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a:spLocks noGrp="1" noRot="1" noChangeAspect="1"/>
          </p:cNvSpPr>
          <p:nvPr>
            <p:ph type="sldImg"/>
          </p:nvPr>
        </p:nvSpPr>
        <p:spPr>
          <a:xfrm>
            <a:off x="415925" y="728663"/>
            <a:ext cx="6483350" cy="3646487"/>
          </a:xfrm>
          <a:prstGeom prst="rect">
            <a:avLst/>
          </a:prstGeom>
        </p:spPr>
        <p:txBody>
          <a:bodyPr/>
          <a:lstStyle/>
          <a:p>
            <a:endParaRPr/>
          </a:p>
        </p:txBody>
      </p:sp>
      <p:sp>
        <p:nvSpPr>
          <p:cNvPr id="931" name="Shape 931"/>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359BE083-71A9-4283-B773-B7B72A542B34}"/>
              </a:ext>
            </a:extLst>
          </p:cNvPr>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3437563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xfrm>
            <a:off x="415925" y="728663"/>
            <a:ext cx="6483350" cy="3646487"/>
          </a:xfrm>
          <a:prstGeom prst="rect">
            <a:avLst/>
          </a:prstGeom>
        </p:spPr>
        <p:txBody>
          <a:bodyPr/>
          <a:lstStyle/>
          <a:p>
            <a:endParaRPr/>
          </a:p>
        </p:txBody>
      </p:sp>
      <p:sp>
        <p:nvSpPr>
          <p:cNvPr id="964" name="Shape 964"/>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1E1021A3-9D84-4227-B4C3-69756ACC437C}"/>
              </a:ext>
            </a:extLst>
          </p:cNvPr>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176608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 name="Shape 998"/>
          <p:cNvSpPr>
            <a:spLocks noGrp="1" noRot="1" noChangeAspect="1"/>
          </p:cNvSpPr>
          <p:nvPr>
            <p:ph type="sldImg"/>
          </p:nvPr>
        </p:nvSpPr>
        <p:spPr>
          <a:xfrm>
            <a:off x="415925" y="728663"/>
            <a:ext cx="6483350" cy="3646487"/>
          </a:xfrm>
          <a:prstGeom prst="rect">
            <a:avLst/>
          </a:prstGeom>
        </p:spPr>
        <p:txBody>
          <a:bodyPr/>
          <a:lstStyle/>
          <a:p>
            <a:endParaRPr/>
          </a:p>
        </p:txBody>
      </p:sp>
      <p:sp>
        <p:nvSpPr>
          <p:cNvPr id="999" name="Shape 999"/>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5F889475-CBD4-4D34-8B4F-5EA62B12E65C}"/>
              </a:ext>
            </a:extLst>
          </p:cNvPr>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71531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562" eaLnBrk="1" hangingPunct="1">
              <a:defRPr/>
            </a:pPr>
            <a:r>
              <a:rPr lang="en-US" sz="1300" dirty="0">
                <a:latin typeface="+mn-lt"/>
                <a:ea typeface="ＭＳ Ｐゴシック" charset="0"/>
                <a:cs typeface="ＭＳ Ｐゴシック" charset="0"/>
              </a:rPr>
              <a:t>IIRA defines: Connectivity = Infrastructure for Communications Interoperability</a:t>
            </a:r>
          </a:p>
          <a:p>
            <a:pPr defTabSz="973562" eaLnBrk="1" hangingPunct="1">
              <a:defRPr/>
            </a:pPr>
            <a:endParaRPr lang="en-US" sz="1300" dirty="0">
              <a:latin typeface="+mn-lt"/>
              <a:ea typeface="ＭＳ Ｐゴシック" charset="0"/>
              <a:cs typeface="ＭＳ Ｐゴシック" charset="0"/>
            </a:endParaRPr>
          </a:p>
          <a:p>
            <a:pPr defTabSz="973562" eaLnBrk="1" hangingPunct="1">
              <a:defRPr/>
            </a:pPr>
            <a:r>
              <a:rPr lang="en-US" sz="1300" dirty="0">
                <a:latin typeface="+mn-lt"/>
                <a:ea typeface="ＭＳ Ｐゴシック" charset="0"/>
                <a:cs typeface="ＭＳ Ｐゴシック" charset="0"/>
              </a:rPr>
              <a:t>Example: Two people are </a:t>
            </a:r>
            <a:r>
              <a:rPr lang="en-US" sz="1300" dirty="0" err="1">
                <a:latin typeface="+mn-lt"/>
                <a:ea typeface="ＭＳ Ｐゴシック" charset="0"/>
                <a:cs typeface="ＭＳ Ｐゴシック" charset="0"/>
              </a:rPr>
              <a:t>integrable</a:t>
            </a:r>
            <a:r>
              <a:rPr lang="en-US" sz="1300" dirty="0">
                <a:latin typeface="+mn-lt"/>
                <a:ea typeface="ＭＳ Ｐゴシック" charset="0"/>
                <a:cs typeface="ＭＳ Ｐゴシック" charset="0"/>
              </a:rPr>
              <a:t> (level 1) if both are able to speak and listen; interoperable (level 2) if they speak the same language; and composable (level 3+) if they share similar educational background so that enables them to collaborate on specific tasks. </a:t>
            </a:r>
            <a:endParaRPr lang="en-US" dirty="0"/>
          </a:p>
          <a:p>
            <a:endParaRPr lang="en-US" dirty="0"/>
          </a:p>
          <a:p>
            <a:r>
              <a:rPr lang="en-US" dirty="0"/>
              <a:t>Syntactic</a:t>
            </a:r>
            <a:r>
              <a:rPr lang="en-US" baseline="0" dirty="0"/>
              <a:t> interoperability: make it easy to share types.  Evolve those types.  Be </a:t>
            </a:r>
            <a:r>
              <a:rPr lang="en-US" baseline="0" dirty="0" err="1"/>
              <a:t>typesafe</a:t>
            </a:r>
            <a:endParaRPr lang="en-US" baseline="0" dirty="0"/>
          </a:p>
          <a:p>
            <a:endParaRPr lang="en-US" baseline="0" dirty="0"/>
          </a:p>
          <a:p>
            <a:r>
              <a:rPr lang="en-US" baseline="0" dirty="0"/>
              <a:t>Semantic interoperability: select an existing or industry-specific model and use it.  Generic data modeling is hard.  Mandate all lower levels.</a:t>
            </a:r>
          </a:p>
          <a:p>
            <a:endParaRPr lang="en-US" baseline="0" dirty="0"/>
          </a:p>
          <a:p>
            <a:r>
              <a:rPr lang="en-US" baseline="0" dirty="0"/>
              <a:t>Stop here.  Above this is human work</a:t>
            </a:r>
          </a:p>
          <a:p>
            <a:endParaRPr lang="en-US" baseline="0" dirty="0"/>
          </a:p>
          <a:p>
            <a:r>
              <a:rPr lang="en-US" sz="1300" b="1" dirty="0"/>
              <a:t>Level 0</a:t>
            </a:r>
            <a:r>
              <a:rPr lang="en-US" sz="1300" dirty="0"/>
              <a:t>: </a:t>
            </a:r>
            <a:r>
              <a:rPr lang="en-US" sz="1300" b="1" dirty="0"/>
              <a:t>Stand-alone </a:t>
            </a:r>
            <a:r>
              <a:rPr lang="en-US" sz="1300" dirty="0"/>
              <a:t>systems. </a:t>
            </a:r>
            <a:r>
              <a:rPr lang="en-US" sz="1300" dirty="0">
                <a:solidFill>
                  <a:srgbClr val="FF6600"/>
                </a:solidFill>
              </a:rPr>
              <a:t>No Interoperability</a:t>
            </a:r>
            <a:r>
              <a:rPr lang="en-US" sz="1300" dirty="0"/>
              <a:t>.</a:t>
            </a:r>
          </a:p>
          <a:p>
            <a:r>
              <a:rPr lang="en-US" sz="1300" b="1" dirty="0"/>
              <a:t>Level 1: Technical Interoperability</a:t>
            </a:r>
            <a:r>
              <a:rPr lang="en-US" sz="1300" dirty="0"/>
              <a:t>. A </a:t>
            </a:r>
            <a:r>
              <a:rPr lang="en-US" sz="1300" b="1" dirty="0">
                <a:solidFill>
                  <a:srgbClr val="FF6600"/>
                </a:solidFill>
              </a:rPr>
              <a:t>communication protocol </a:t>
            </a:r>
            <a:r>
              <a:rPr lang="en-US" sz="1300" dirty="0"/>
              <a:t>exists for exchanging data between participating systems. On this level, a communication infrastructure is established allowing </a:t>
            </a:r>
            <a:r>
              <a:rPr lang="en-US" sz="1300" dirty="0">
                <a:solidFill>
                  <a:srgbClr val="FF6600"/>
                </a:solidFill>
              </a:rPr>
              <a:t>systems to exchange bits and bytes, and the underlying networks </a:t>
            </a:r>
            <a:r>
              <a:rPr lang="en-US" sz="1300" dirty="0"/>
              <a:t>and protocols are unambiguously defined. </a:t>
            </a:r>
          </a:p>
          <a:p>
            <a:r>
              <a:rPr lang="en-US" sz="1300" b="1" dirty="0"/>
              <a:t>Level 2: Syntactic Interoperability. </a:t>
            </a:r>
            <a:r>
              <a:rPr lang="en-US" sz="1300" dirty="0"/>
              <a:t>A </a:t>
            </a:r>
            <a:r>
              <a:rPr lang="en-US" sz="1300" b="1" dirty="0">
                <a:solidFill>
                  <a:srgbClr val="FF6600"/>
                </a:solidFill>
              </a:rPr>
              <a:t>common structure to exchange information</a:t>
            </a:r>
            <a:r>
              <a:rPr lang="en-US" sz="1300" dirty="0">
                <a:solidFill>
                  <a:srgbClr val="FF6600"/>
                </a:solidFill>
              </a:rPr>
              <a:t>; i.e., a common data format is used</a:t>
            </a:r>
            <a:r>
              <a:rPr lang="en-US" sz="1300" dirty="0"/>
              <a:t>. On this level, a </a:t>
            </a:r>
            <a:r>
              <a:rPr lang="en-US" sz="1300" dirty="0">
                <a:solidFill>
                  <a:srgbClr val="FF6600"/>
                </a:solidFill>
              </a:rPr>
              <a:t>common protocol to structure </a:t>
            </a:r>
            <a:r>
              <a:rPr lang="en-US" sz="1300" dirty="0"/>
              <a:t>the data is used; the </a:t>
            </a:r>
            <a:r>
              <a:rPr lang="en-US" sz="1300" dirty="0">
                <a:solidFill>
                  <a:srgbClr val="FF6600"/>
                </a:solidFill>
              </a:rPr>
              <a:t>format of the information </a:t>
            </a:r>
            <a:r>
              <a:rPr lang="en-US" sz="1300" dirty="0"/>
              <a:t>exchange is unambiguously defined. This layer defines structure. </a:t>
            </a:r>
          </a:p>
          <a:p>
            <a:r>
              <a:rPr lang="en-US" sz="1300" b="1" dirty="0"/>
              <a:t>Level 3</a:t>
            </a:r>
            <a:r>
              <a:rPr lang="en-US" sz="1300" dirty="0"/>
              <a:t>: </a:t>
            </a:r>
            <a:r>
              <a:rPr lang="en-US" sz="1300" b="1" dirty="0"/>
              <a:t>Semantic Interoperability. </a:t>
            </a:r>
            <a:r>
              <a:rPr lang="en-US" sz="1300" dirty="0"/>
              <a:t>The </a:t>
            </a:r>
            <a:r>
              <a:rPr lang="en-US" sz="1300" dirty="0">
                <a:solidFill>
                  <a:srgbClr val="FF6600"/>
                </a:solidFill>
              </a:rPr>
              <a:t>meaning of the data is shared</a:t>
            </a:r>
            <a:r>
              <a:rPr lang="en-US" sz="1300" dirty="0"/>
              <a:t>; the </a:t>
            </a:r>
            <a:r>
              <a:rPr lang="en-US" sz="1300" dirty="0">
                <a:solidFill>
                  <a:srgbClr val="FF6600"/>
                </a:solidFill>
              </a:rPr>
              <a:t>content of the information exchange requests are unambiguously defined</a:t>
            </a:r>
            <a:r>
              <a:rPr lang="en-US" sz="1300" dirty="0"/>
              <a:t>. This layer defines (word) meaning. There is a related but slightly different interpretation of the phrase semantic interoperability, which is closer to what is here termed Conceptual Interoperability, i.e. information in a form whose meaning is independent of the application generating or using it.</a:t>
            </a:r>
          </a:p>
          <a:p>
            <a:r>
              <a:rPr lang="en-US" sz="1300" dirty="0"/>
              <a:t>Level 4: </a:t>
            </a:r>
            <a:r>
              <a:rPr lang="en-US" sz="1300" b="1" dirty="0"/>
              <a:t>Pragmatic Interoperability </a:t>
            </a:r>
            <a:r>
              <a:rPr lang="en-US" sz="1300" dirty="0"/>
              <a:t>is reached when the interoperating systems are </a:t>
            </a:r>
            <a:r>
              <a:rPr lang="en-US" sz="1300" b="1" dirty="0"/>
              <a:t>aware of the methods and procedures</a:t>
            </a:r>
            <a:r>
              <a:rPr lang="en-US" sz="1300" dirty="0"/>
              <a:t> that each system is employing. In other words, the use of the data – or the context of its application – is understood by the participating systems; the context in which the information is exchanged is unambiguously defined. This layer puts the (word) meaning into context.</a:t>
            </a:r>
          </a:p>
          <a:p>
            <a:r>
              <a:rPr lang="en-US" sz="1300" dirty="0"/>
              <a:t>Level 5: </a:t>
            </a:r>
            <a:r>
              <a:rPr lang="en-US" sz="1300" b="1" dirty="0"/>
              <a:t>Dynamic Interoperability</a:t>
            </a:r>
            <a:r>
              <a:rPr lang="en-US" sz="1300" dirty="0"/>
              <a:t>: As a system operates on data over time, the state of that system will change, and this includes the assumptions and constraints that affect its data interchange....</a:t>
            </a:r>
          </a:p>
          <a:p>
            <a:r>
              <a:rPr lang="en-US" sz="1300" dirty="0"/>
              <a:t>Level 6: </a:t>
            </a:r>
            <a:r>
              <a:rPr lang="en-US" sz="1300" b="1" dirty="0"/>
              <a:t>Conceptual Interoperability </a:t>
            </a:r>
            <a:r>
              <a:rPr lang="en-US" sz="1300" dirty="0"/>
              <a:t>…</a:t>
            </a:r>
          </a:p>
          <a:p>
            <a:endParaRPr lang="en-US" dirty="0"/>
          </a:p>
        </p:txBody>
      </p:sp>
      <p:sp>
        <p:nvSpPr>
          <p:cNvPr id="4" name="Slide Number Placeholder 3"/>
          <p:cNvSpPr>
            <a:spLocks noGrp="1"/>
          </p:cNvSpPr>
          <p:nvPr>
            <p:ph type="sldNum" sz="quarter" idx="10"/>
          </p:nvPr>
        </p:nvSpPr>
        <p:spPr/>
        <p:txBody>
          <a:bodyPr/>
          <a:lstStyle/>
          <a:p>
            <a:fld id="{5A96EA00-D24A-4F70-826B-589D593E0FF8}" type="slidenum">
              <a:rPr lang="en-US" smtClean="0"/>
              <a:t>4</a:t>
            </a:fld>
            <a:endParaRPr lang="en-US"/>
          </a:p>
        </p:txBody>
      </p:sp>
    </p:spTree>
    <p:extLst>
      <p:ext uri="{BB962C8B-B14F-4D97-AF65-F5344CB8AC3E}">
        <p14:creationId xmlns:p14="http://schemas.microsoft.com/office/powerpoint/2010/main" val="859823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xfrm>
            <a:off x="415925" y="728663"/>
            <a:ext cx="6483350" cy="3646487"/>
          </a:xfrm>
          <a:prstGeom prst="rect">
            <a:avLst/>
          </a:prstGeom>
        </p:spPr>
        <p:txBody>
          <a:bodyPr/>
          <a:lstStyle/>
          <a:p>
            <a:endParaRPr/>
          </a:p>
        </p:txBody>
      </p:sp>
      <p:sp>
        <p:nvSpPr>
          <p:cNvPr id="1009" name="Shape 1009"/>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5D90E13C-8246-436F-BDBE-298493A47233}"/>
              </a:ext>
            </a:extLst>
          </p:cNvPr>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086888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Tesla vs Hybrid vs DDS as a Truck</a:t>
            </a:r>
          </a:p>
        </p:txBody>
      </p:sp>
      <p:sp>
        <p:nvSpPr>
          <p:cNvPr id="4" name="Slide Number Placeholder 3"/>
          <p:cNvSpPr>
            <a:spLocks noGrp="1"/>
          </p:cNvSpPr>
          <p:nvPr>
            <p:ph type="sldNum" sz="quarter" idx="5"/>
          </p:nvPr>
        </p:nvSpPr>
        <p:spPr/>
        <p:txBody>
          <a:bodyPr/>
          <a:lstStyle/>
          <a:p>
            <a:fld id="{28703A22-A4FA-429E-BF08-9CD51C430822}" type="slidenum">
              <a:rPr lang="en-US" smtClean="0"/>
              <a:pPr/>
              <a:t>33</a:t>
            </a:fld>
            <a:endParaRPr lang="en-US"/>
          </a:p>
        </p:txBody>
      </p:sp>
    </p:spTree>
    <p:extLst>
      <p:ext uri="{BB962C8B-B14F-4D97-AF65-F5344CB8AC3E}">
        <p14:creationId xmlns:p14="http://schemas.microsoft.com/office/powerpoint/2010/main" val="1038509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xfrm>
            <a:off x="498475" y="766763"/>
            <a:ext cx="6805613" cy="3827462"/>
          </a:xfrm>
          <a:ln/>
        </p:spPr>
      </p:sp>
      <p:sp>
        <p:nvSpPr>
          <p:cNvPr id="3" name="Notes Placeholder 2"/>
          <p:cNvSpPr>
            <a:spLocks noGrp="1"/>
          </p:cNvSpPr>
          <p:nvPr>
            <p:ph type="body" idx="1"/>
          </p:nvPr>
        </p:nvSpPr>
        <p:spPr/>
        <p:txBody>
          <a:bodyPr>
            <a:normAutofit/>
          </a:bodyPr>
          <a:lstStyle/>
          <a:p>
            <a:r>
              <a:rPr lang="en-US" dirty="0"/>
              <a:t>Standard provides a mechanism for a chain of extensibility to evolve over time</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700">
                <a:solidFill>
                  <a:srgbClr val="000000"/>
                </a:solidFill>
                <a:latin typeface="Arial" charset="0"/>
                <a:ea typeface="ＭＳ Ｐゴシック" charset="0"/>
                <a:cs typeface="ＭＳ Ｐゴシック" charset="0"/>
              </a:defRPr>
            </a:lvl1pPr>
            <a:lvl2pPr marL="42691942" indent="-42177367" eaLnBrk="0" hangingPunct="0">
              <a:defRPr sz="2700">
                <a:solidFill>
                  <a:srgbClr val="000000"/>
                </a:solidFill>
                <a:latin typeface="Arial" charset="0"/>
                <a:ea typeface="ＭＳ Ｐゴシック" charset="0"/>
              </a:defRPr>
            </a:lvl2pPr>
            <a:lvl3pPr eaLnBrk="0" hangingPunct="0">
              <a:defRPr sz="2700">
                <a:solidFill>
                  <a:srgbClr val="000000"/>
                </a:solidFill>
                <a:latin typeface="Arial" charset="0"/>
                <a:ea typeface="ＭＳ Ｐゴシック" charset="0"/>
              </a:defRPr>
            </a:lvl3pPr>
            <a:lvl4pPr eaLnBrk="0" hangingPunct="0">
              <a:defRPr sz="2700">
                <a:solidFill>
                  <a:srgbClr val="000000"/>
                </a:solidFill>
                <a:latin typeface="Arial" charset="0"/>
                <a:ea typeface="ＭＳ Ｐゴシック" charset="0"/>
              </a:defRPr>
            </a:lvl4pPr>
            <a:lvl5pPr eaLnBrk="0" hangingPunct="0">
              <a:defRPr sz="2700">
                <a:solidFill>
                  <a:srgbClr val="000000"/>
                </a:solidFill>
                <a:latin typeface="Arial" charset="0"/>
                <a:ea typeface="ＭＳ Ｐゴシック" charset="0"/>
              </a:defRPr>
            </a:lvl5pPr>
            <a:lvl6pPr marL="514576" eaLnBrk="0" fontAlgn="base" hangingPunct="0">
              <a:spcBef>
                <a:spcPct val="0"/>
              </a:spcBef>
              <a:spcAft>
                <a:spcPct val="0"/>
              </a:spcAft>
              <a:defRPr sz="2700">
                <a:solidFill>
                  <a:srgbClr val="000000"/>
                </a:solidFill>
                <a:latin typeface="Arial" charset="0"/>
                <a:ea typeface="ＭＳ Ｐゴシック" charset="0"/>
              </a:defRPr>
            </a:lvl6pPr>
            <a:lvl7pPr marL="1029152" eaLnBrk="0" fontAlgn="base" hangingPunct="0">
              <a:spcBef>
                <a:spcPct val="0"/>
              </a:spcBef>
              <a:spcAft>
                <a:spcPct val="0"/>
              </a:spcAft>
              <a:defRPr sz="2700">
                <a:solidFill>
                  <a:srgbClr val="000000"/>
                </a:solidFill>
                <a:latin typeface="Arial" charset="0"/>
                <a:ea typeface="ＭＳ Ｐゴシック" charset="0"/>
              </a:defRPr>
            </a:lvl7pPr>
            <a:lvl8pPr marL="1543728" eaLnBrk="0" fontAlgn="base" hangingPunct="0">
              <a:spcBef>
                <a:spcPct val="0"/>
              </a:spcBef>
              <a:spcAft>
                <a:spcPct val="0"/>
              </a:spcAft>
              <a:defRPr sz="2700">
                <a:solidFill>
                  <a:srgbClr val="000000"/>
                </a:solidFill>
                <a:latin typeface="Arial" charset="0"/>
                <a:ea typeface="ＭＳ Ｐゴシック" charset="0"/>
              </a:defRPr>
            </a:lvl8pPr>
            <a:lvl9pPr marL="2058304" eaLnBrk="0" fontAlgn="base" hangingPunct="0">
              <a:spcBef>
                <a:spcPct val="0"/>
              </a:spcBef>
              <a:spcAft>
                <a:spcPct val="0"/>
              </a:spcAft>
              <a:defRPr sz="2700">
                <a:solidFill>
                  <a:srgbClr val="000000"/>
                </a:solidFill>
                <a:latin typeface="Arial" charset="0"/>
                <a:ea typeface="ＭＳ Ｐゴシック" charset="0"/>
              </a:defRPr>
            </a:lvl9pPr>
          </a:lstStyle>
          <a:p>
            <a:pPr eaLnBrk="1" hangingPunct="1"/>
            <a:fld id="{DAE1FEFC-7CEB-AE42-A2F6-FCE04D4D3EDA}" type="slidenum">
              <a:rPr lang="en-US" sz="1400">
                <a:solidFill>
                  <a:schemeClr val="tx1"/>
                </a:solidFill>
              </a:rPr>
              <a:pPr eaLnBrk="1" hangingPunct="1"/>
              <a:t>35</a:t>
            </a:fld>
            <a:endParaRPr lang="en-US" sz="1400">
              <a:solidFill>
                <a:schemeClr val="tx1"/>
              </a:solidFill>
            </a:endParaRPr>
          </a:p>
        </p:txBody>
      </p:sp>
    </p:spTree>
    <p:extLst>
      <p:ext uri="{BB962C8B-B14F-4D97-AF65-F5344CB8AC3E}">
        <p14:creationId xmlns:p14="http://schemas.microsoft.com/office/powerpoint/2010/main" val="1796765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4C81BF-EF6C-4586-A97F-7A04534DA3D7}"/>
              </a:ext>
            </a:extLst>
          </p:cNvPr>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3599377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38758" eaLnBrk="0" hangingPunct="0">
              <a:defRPr sz="1600" b="1">
                <a:solidFill>
                  <a:schemeClr val="tx1"/>
                </a:solidFill>
                <a:latin typeface="Arial" pitchFamily="34" charset="0"/>
              </a:defRPr>
            </a:lvl1pPr>
            <a:lvl2pPr marL="812940" indent="-312669" defTabSz="1038758" eaLnBrk="0" hangingPunct="0">
              <a:defRPr sz="1600" b="1">
                <a:solidFill>
                  <a:schemeClr val="tx1"/>
                </a:solidFill>
                <a:latin typeface="Arial" pitchFamily="34" charset="0"/>
              </a:defRPr>
            </a:lvl2pPr>
            <a:lvl3pPr marL="1250678" indent="-250135" defTabSz="1038758" eaLnBrk="0" hangingPunct="0">
              <a:defRPr sz="1600" b="1">
                <a:solidFill>
                  <a:schemeClr val="tx1"/>
                </a:solidFill>
                <a:latin typeface="Arial" pitchFamily="34" charset="0"/>
              </a:defRPr>
            </a:lvl3pPr>
            <a:lvl4pPr marL="1750947" indent="-250135" defTabSz="1038758" eaLnBrk="0" hangingPunct="0">
              <a:defRPr sz="1600" b="1">
                <a:solidFill>
                  <a:schemeClr val="tx1"/>
                </a:solidFill>
                <a:latin typeface="Arial" pitchFamily="34" charset="0"/>
              </a:defRPr>
            </a:lvl4pPr>
            <a:lvl5pPr marL="2251219" indent="-250135" defTabSz="1038758" eaLnBrk="0" hangingPunct="0">
              <a:defRPr sz="1600" b="1">
                <a:solidFill>
                  <a:schemeClr val="tx1"/>
                </a:solidFill>
                <a:latin typeface="Arial" pitchFamily="34" charset="0"/>
              </a:defRPr>
            </a:lvl5pPr>
            <a:lvl6pPr marL="2751489" indent="-250135" algn="ctr" defTabSz="1038758" eaLnBrk="0" fontAlgn="base" hangingPunct="0">
              <a:spcBef>
                <a:spcPct val="0"/>
              </a:spcBef>
              <a:spcAft>
                <a:spcPct val="0"/>
              </a:spcAft>
              <a:defRPr sz="1600" b="1">
                <a:solidFill>
                  <a:schemeClr val="tx1"/>
                </a:solidFill>
                <a:latin typeface="Arial" pitchFamily="34" charset="0"/>
              </a:defRPr>
            </a:lvl6pPr>
            <a:lvl7pPr marL="3251760" indent="-250135" algn="ctr" defTabSz="1038758" eaLnBrk="0" fontAlgn="base" hangingPunct="0">
              <a:spcBef>
                <a:spcPct val="0"/>
              </a:spcBef>
              <a:spcAft>
                <a:spcPct val="0"/>
              </a:spcAft>
              <a:defRPr sz="1600" b="1">
                <a:solidFill>
                  <a:schemeClr val="tx1"/>
                </a:solidFill>
                <a:latin typeface="Arial" pitchFamily="34" charset="0"/>
              </a:defRPr>
            </a:lvl7pPr>
            <a:lvl8pPr marL="3752032" indent="-250135" algn="ctr" defTabSz="1038758" eaLnBrk="0" fontAlgn="base" hangingPunct="0">
              <a:spcBef>
                <a:spcPct val="0"/>
              </a:spcBef>
              <a:spcAft>
                <a:spcPct val="0"/>
              </a:spcAft>
              <a:defRPr sz="1600" b="1">
                <a:solidFill>
                  <a:schemeClr val="tx1"/>
                </a:solidFill>
                <a:latin typeface="Arial" pitchFamily="34" charset="0"/>
              </a:defRPr>
            </a:lvl8pPr>
            <a:lvl9pPr marL="4252302" indent="-250135" algn="ctr" defTabSz="1038758" eaLnBrk="0" fontAlgn="base" hangingPunct="0">
              <a:spcBef>
                <a:spcPct val="0"/>
              </a:spcBef>
              <a:spcAft>
                <a:spcPct val="0"/>
              </a:spcAft>
              <a:defRPr sz="1600" b="1">
                <a:solidFill>
                  <a:schemeClr val="tx1"/>
                </a:solidFill>
                <a:latin typeface="Arial" pitchFamily="34" charset="0"/>
              </a:defRPr>
            </a:lvl9pPr>
          </a:lstStyle>
          <a:p>
            <a:pPr eaLnBrk="1" hangingPunct="1"/>
            <a:fld id="{79D620E3-E84F-4C08-9AF9-0E655DC0370C}" type="slidenum">
              <a:rPr lang="en-US" sz="1400" b="0"/>
              <a:pPr eaLnBrk="1" hangingPunct="1"/>
              <a:t>37</a:t>
            </a:fld>
            <a:endParaRPr lang="en-US" sz="1400" b="0"/>
          </a:p>
        </p:txBody>
      </p:sp>
      <p:sp>
        <p:nvSpPr>
          <p:cNvPr id="84995" name="Rectangle 2"/>
          <p:cNvSpPr>
            <a:spLocks noGrp="1" noRot="1" noChangeAspect="1" noChangeArrowheads="1" noTextEdit="1"/>
          </p:cNvSpPr>
          <p:nvPr>
            <p:ph type="sldImg"/>
          </p:nvPr>
        </p:nvSpPr>
        <p:spPr>
          <a:xfrm>
            <a:off x="498475" y="766763"/>
            <a:ext cx="6805613" cy="3827462"/>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77789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xfrm>
            <a:off x="415925" y="728663"/>
            <a:ext cx="6483350" cy="3646487"/>
          </a:xfrm>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066C62A9-C9AB-4822-926A-32C3B9304B7A}"/>
              </a:ext>
            </a:extLst>
          </p:cNvPr>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4127389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xfrm>
            <a:off x="415925" y="728663"/>
            <a:ext cx="6483350" cy="3646487"/>
          </a:xfrm>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p>
            <a:endParaRPr dirty="0"/>
          </a:p>
        </p:txBody>
      </p:sp>
      <p:sp>
        <p:nvSpPr>
          <p:cNvPr id="2" name="Slide Number Placeholder 1">
            <a:extLst>
              <a:ext uri="{FF2B5EF4-FFF2-40B4-BE49-F238E27FC236}">
                <a16:creationId xmlns:a16="http://schemas.microsoft.com/office/drawing/2014/main" id="{066C62A9-C9AB-4822-926A-32C3B9304B7A}"/>
              </a:ext>
            </a:extLst>
          </p:cNvPr>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360383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ca4d506b65_0_74: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ca4d506b65_0_74:notes"/>
          <p:cNvSpPr txBox="1">
            <a:spLocks noGrp="1"/>
          </p:cNvSpPr>
          <p:nvPr>
            <p:ph type="body" idx="1"/>
          </p:nvPr>
        </p:nvSpPr>
        <p:spPr>
          <a:xfrm>
            <a:off x="731520" y="4679066"/>
            <a:ext cx="5852160" cy="3828486"/>
          </a:xfrm>
          <a:prstGeom prst="rect">
            <a:avLst/>
          </a:prstGeom>
          <a:noFill/>
          <a:ln>
            <a:noFill/>
          </a:ln>
        </p:spPr>
        <p:txBody>
          <a:bodyPr spcFirstLastPara="1" wrap="square" lIns="97340" tIns="48657" rIns="97340" bIns="48657" anchor="t" anchorCtr="0">
            <a:noAutofit/>
          </a:bodyPr>
          <a:lstStyle/>
          <a:p>
            <a:pPr>
              <a:spcBef>
                <a:spcPts val="0"/>
              </a:spcBef>
              <a:spcAft>
                <a:spcPts val="0"/>
              </a:spcAft>
              <a:buClr>
                <a:schemeClr val="dk1"/>
              </a:buClr>
              <a:buSzPts val="1200"/>
            </a:pPr>
            <a:endParaRPr/>
          </a:p>
        </p:txBody>
      </p:sp>
      <p:sp>
        <p:nvSpPr>
          <p:cNvPr id="861" name="Google Shape;861;gca4d506b65_0_74:notes"/>
          <p:cNvSpPr txBox="1">
            <a:spLocks noGrp="1"/>
          </p:cNvSpPr>
          <p:nvPr>
            <p:ph type="sldNum" idx="12"/>
          </p:nvPr>
        </p:nvSpPr>
        <p:spPr>
          <a:xfrm>
            <a:off x="4143587" y="9234910"/>
            <a:ext cx="3169920" cy="487732"/>
          </a:xfrm>
          <a:prstGeom prst="rect">
            <a:avLst/>
          </a:prstGeom>
          <a:noFill/>
          <a:ln>
            <a:noFill/>
          </a:ln>
        </p:spPr>
        <p:txBody>
          <a:bodyPr spcFirstLastPara="1" wrap="square" lIns="97340" tIns="48657" rIns="97340" bIns="48657" anchor="b" anchorCtr="0">
            <a:noAutofit/>
          </a:bodyPr>
          <a:lstStyle/>
          <a:p>
            <a:pPr>
              <a:spcBef>
                <a:spcPts val="0"/>
              </a:spcBef>
              <a:spcAft>
                <a:spcPts val="0"/>
              </a:spcAft>
              <a:buSzPts val="1400"/>
            </a:pPr>
            <a:fld id="{00000000-1234-1234-1234-123412341234}" type="slidenum">
              <a:rPr lang="en-US"/>
              <a:pPr>
                <a:spcBef>
                  <a:spcPts val="0"/>
                </a:spcBef>
                <a:spcAft>
                  <a:spcPts val="0"/>
                </a:spcAft>
                <a:buSzPts val="1400"/>
              </a:pPr>
              <a:t>42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cd74285201_0_137: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cd74285201_0_137:notes"/>
          <p:cNvSpPr txBox="1">
            <a:spLocks noGrp="1"/>
          </p:cNvSpPr>
          <p:nvPr>
            <p:ph type="body" idx="1"/>
          </p:nvPr>
        </p:nvSpPr>
        <p:spPr>
          <a:xfrm>
            <a:off x="731520" y="4679066"/>
            <a:ext cx="5852160" cy="3828486"/>
          </a:xfrm>
          <a:prstGeom prst="rect">
            <a:avLst/>
          </a:prstGeom>
          <a:noFill/>
          <a:ln>
            <a:noFill/>
          </a:ln>
        </p:spPr>
        <p:txBody>
          <a:bodyPr spcFirstLastPara="1" wrap="square" lIns="97340" tIns="48657" rIns="97340" bIns="48657" anchor="t" anchorCtr="0">
            <a:noAutofit/>
          </a:bodyPr>
          <a:lstStyle/>
          <a:p>
            <a:pPr>
              <a:spcBef>
                <a:spcPts val="0"/>
              </a:spcBef>
              <a:spcAft>
                <a:spcPts val="0"/>
              </a:spcAft>
              <a:buSzPts val="1400"/>
            </a:pPr>
            <a:endParaRPr/>
          </a:p>
        </p:txBody>
      </p:sp>
      <p:sp>
        <p:nvSpPr>
          <p:cNvPr id="607" name="Google Shape;607;gcd74285201_0_137:notes"/>
          <p:cNvSpPr txBox="1">
            <a:spLocks noGrp="1"/>
          </p:cNvSpPr>
          <p:nvPr>
            <p:ph type="sldNum" idx="12"/>
          </p:nvPr>
        </p:nvSpPr>
        <p:spPr>
          <a:xfrm>
            <a:off x="4143587" y="9234910"/>
            <a:ext cx="3169920" cy="487732"/>
          </a:xfrm>
          <a:prstGeom prst="rect">
            <a:avLst/>
          </a:prstGeom>
          <a:noFill/>
          <a:ln>
            <a:noFill/>
          </a:ln>
        </p:spPr>
        <p:txBody>
          <a:bodyPr spcFirstLastPara="1" wrap="square" lIns="97340" tIns="48657" rIns="97340" bIns="48657" anchor="b" anchorCtr="0">
            <a:noAutofit/>
          </a:bodyPr>
          <a:lstStyle/>
          <a:p>
            <a:pPr>
              <a:spcBef>
                <a:spcPts val="0"/>
              </a:spcBef>
              <a:spcAft>
                <a:spcPts val="0"/>
              </a:spcAft>
              <a:buClr>
                <a:srgbClr val="000000"/>
              </a:buClr>
              <a:buSzPts val="1200"/>
            </a:pPr>
            <a:fld id="{00000000-1234-1234-1234-123412341234}" type="slidenum">
              <a:rPr lang="en-US"/>
              <a:pPr>
                <a:spcBef>
                  <a:spcPts val="0"/>
                </a:spcBef>
                <a:spcAft>
                  <a:spcPts val="0"/>
                </a:spcAft>
                <a:buClr>
                  <a:srgbClr val="000000"/>
                </a:buClr>
                <a:buSzPts val="1200"/>
              </a:pPr>
              <a:t>43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can edge systems communicate back to a central system, but they can also communicate with each other.</a:t>
            </a:r>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2582346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086" indent="-365086">
              <a:buFont typeface="Arial"/>
              <a:buChar char="•"/>
            </a:pPr>
            <a:r>
              <a:rPr lang="en-US" dirty="0"/>
              <a:t>Framework &amp; Transport Layer</a:t>
            </a:r>
          </a:p>
          <a:p>
            <a:pPr marL="851866" lvl="1" indent="-365086">
              <a:buFont typeface="Arial"/>
              <a:buChar char="•"/>
            </a:pPr>
            <a:r>
              <a:rPr lang="en-US" dirty="0"/>
              <a:t>How to get interoperable data?</a:t>
            </a:r>
          </a:p>
          <a:p>
            <a:pPr marL="1095257" lvl="1" indent="-365086">
              <a:buFont typeface="Arial"/>
              <a:buChar char="•"/>
            </a:pPr>
            <a:r>
              <a:rPr lang="en-US" dirty="0"/>
              <a:t>What is the lingua franca? </a:t>
            </a:r>
          </a:p>
          <a:p>
            <a:pPr marL="1095257" lvl="1" indent="-365086">
              <a:buFont typeface="Arial"/>
              <a:buChar char="•"/>
            </a:pPr>
            <a:r>
              <a:rPr lang="en-US" dirty="0"/>
              <a:t>Get all parties to communicate!</a:t>
            </a:r>
          </a:p>
          <a:p>
            <a:pPr marL="365086" indent="-365086">
              <a:buFont typeface="Arial"/>
              <a:buChar char="•"/>
            </a:pPr>
            <a:r>
              <a:rPr lang="en-US" dirty="0"/>
              <a:t>Assume, Networking layer already setup</a:t>
            </a:r>
          </a:p>
          <a:p>
            <a:pPr marL="1095257" lvl="1" indent="-365086">
              <a:buFont typeface="Arial"/>
              <a:buChar char="•"/>
            </a:pPr>
            <a:r>
              <a:rPr lang="en-US" dirty="0"/>
              <a:t>People know how to do this</a:t>
            </a:r>
          </a:p>
          <a:p>
            <a:pPr marL="365086" indent="-365086">
              <a:buFont typeface="Arial"/>
              <a:buChar char="•"/>
            </a:pPr>
            <a:r>
              <a:rPr lang="en-US" dirty="0"/>
              <a:t>Recognize the other layers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DF20379-31BC-5D4B-A5C2-E1CEB29B3E31}" type="slidenum">
              <a:rPr lang="en-US" smtClean="0"/>
              <a:pPr>
                <a:defRPr/>
              </a:pPr>
              <a:t>5</a:t>
            </a:fld>
            <a:endParaRPr lang="en-US"/>
          </a:p>
        </p:txBody>
      </p:sp>
    </p:spTree>
    <p:extLst>
      <p:ext uri="{BB962C8B-B14F-4D97-AF65-F5344CB8AC3E}">
        <p14:creationId xmlns:p14="http://schemas.microsoft.com/office/powerpoint/2010/main" val="1114647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3562" fontAlgn="auto">
              <a:spcBef>
                <a:spcPts val="0"/>
              </a:spcBef>
              <a:spcAft>
                <a:spcPts val="0"/>
              </a:spcAft>
              <a:defRPr/>
            </a:pPr>
            <a:fld id="{9D29B3FA-E132-4EFA-970E-54042A27C436}" type="slidenum">
              <a:rPr lang="en-US">
                <a:solidFill>
                  <a:prstClr val="black"/>
                </a:solidFill>
                <a:latin typeface="Calibri" panose="020F0502020204030204"/>
              </a:rPr>
              <a:pPr defTabSz="973562" fontAlgn="auto">
                <a:spcBef>
                  <a:spcPts val="0"/>
                </a:spcBef>
                <a:spcAft>
                  <a:spcPts val="0"/>
                </a:spcAft>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18364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2419066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541EDC-F988-CB40-81CF-4A5494ABF41B}" type="slidenum">
              <a:rPr lang="en-US">
                <a:solidFill>
                  <a:prstClr val="black"/>
                </a:solidFill>
              </a:rPr>
              <a:pPr/>
              <a:t>47</a:t>
            </a:fld>
            <a:endParaRPr lang="en-US">
              <a:solidFill>
                <a:prstClr val="black"/>
              </a:solidFill>
            </a:endParaRPr>
          </a:p>
        </p:txBody>
      </p:sp>
      <p:sp>
        <p:nvSpPr>
          <p:cNvPr id="1855490" name="Rectangle 2"/>
          <p:cNvSpPr>
            <a:spLocks noGrp="1" noRot="1" noChangeAspect="1" noChangeArrowheads="1" noTextEdit="1"/>
          </p:cNvSpPr>
          <p:nvPr>
            <p:ph type="sldImg"/>
          </p:nvPr>
        </p:nvSpPr>
        <p:spPr>
          <a:xfrm>
            <a:off x="415925" y="728663"/>
            <a:ext cx="6483350" cy="3646487"/>
          </a:xfrm>
          <a:ln/>
        </p:spPr>
      </p:sp>
      <p:sp>
        <p:nvSpPr>
          <p:cNvPr id="1855491" name="Rectangle 3"/>
          <p:cNvSpPr>
            <a:spLocks noGrp="1" noChangeArrowheads="1"/>
          </p:cNvSpPr>
          <p:nvPr>
            <p:ph type="body" idx="1"/>
          </p:nvPr>
        </p:nvSpPr>
        <p:spPr>
          <a:xfrm>
            <a:off x="730251" y="4617014"/>
            <a:ext cx="5854700" cy="4375874"/>
          </a:xfrm>
        </p:spPr>
        <p:txBody>
          <a:bodyPr/>
          <a:lstStyle/>
          <a:p>
            <a:pPr marL="0" lvl="1" defTabSz="973562" eaLnBrk="1" fontAlgn="auto" hangingPunct="1">
              <a:spcBef>
                <a:spcPts val="0"/>
              </a:spcBef>
              <a:spcAft>
                <a:spcPts val="0"/>
              </a:spcAft>
              <a:defRPr/>
            </a:pPr>
            <a:endParaRPr lang="en-US" dirty="0"/>
          </a:p>
          <a:p>
            <a:endParaRPr lang="en-US" dirty="0"/>
          </a:p>
        </p:txBody>
      </p:sp>
    </p:spTree>
    <p:extLst>
      <p:ext uri="{BB962C8B-B14F-4D97-AF65-F5344CB8AC3E}">
        <p14:creationId xmlns:p14="http://schemas.microsoft.com/office/powerpoint/2010/main" val="74220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1AE76-A609-2B41-8646-C2541EC4A763}" type="slidenum">
              <a:rPr lang="en-US" smtClean="0"/>
              <a:t>48</a:t>
            </a:fld>
            <a:endParaRPr lang="en-US"/>
          </a:p>
        </p:txBody>
      </p:sp>
    </p:spTree>
    <p:extLst>
      <p:ext uri="{BB962C8B-B14F-4D97-AF65-F5344CB8AC3E}">
        <p14:creationId xmlns:p14="http://schemas.microsoft.com/office/powerpoint/2010/main" val="322314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2864242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70A2E-56A9-4DBF-B778-2E1BB5B02B25}" type="slidenum">
              <a:rPr lang="en-US" smtClean="0"/>
              <a:t>54</a:t>
            </a:fld>
            <a:endParaRPr lang="en-US"/>
          </a:p>
        </p:txBody>
      </p:sp>
    </p:spTree>
    <p:extLst>
      <p:ext uri="{BB962C8B-B14F-4D97-AF65-F5344CB8AC3E}">
        <p14:creationId xmlns:p14="http://schemas.microsoft.com/office/powerpoint/2010/main" val="1050919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42424"/>
                </a:solidFill>
                <a:effectLst/>
                <a:latin typeface="Segoe UI" panose="020B0502040204020203" pitchFamily="34" charset="0"/>
              </a:rPr>
              <a:t>Through Prism (joint GTRI/RTI) program work and through as yet funded/awarded JLVC J7 work for AFAMS, RTI, on a single HLA/RPRFOM3 federation utilizing RTI </a:t>
            </a:r>
            <a:r>
              <a:rPr lang="en-US" b="0" i="0" dirty="0" err="1">
                <a:solidFill>
                  <a:srgbClr val="242424"/>
                </a:solidFill>
                <a:effectLst/>
                <a:latin typeface="Segoe UI" panose="020B0502040204020203" pitchFamily="34" charset="0"/>
              </a:rPr>
              <a:t>Connext</a:t>
            </a:r>
            <a:r>
              <a:rPr lang="en-US" b="0" i="0" dirty="0">
                <a:solidFill>
                  <a:srgbClr val="242424"/>
                </a:solidFill>
                <a:effectLst/>
                <a:latin typeface="Segoe UI" panose="020B0502040204020203" pitchFamily="34" charset="0"/>
              </a:rPr>
              <a:t> DDS will provide:</a:t>
            </a:r>
          </a:p>
          <a:p>
            <a:pPr algn="l" fontAlgn="base">
              <a:buFont typeface="+mj-lt"/>
              <a:buAutoNum type="arabicPeriod"/>
            </a:pPr>
            <a:r>
              <a:rPr lang="en-US" b="0" i="0" dirty="0">
                <a:solidFill>
                  <a:srgbClr val="242424"/>
                </a:solidFill>
                <a:effectLst/>
                <a:latin typeface="Segoe UI" panose="020B0502040204020203" pitchFamily="34" charset="0"/>
              </a:rPr>
              <a:t>The ability to tag and filter data based on ABAC or RBAC for publish and subscribe of RPRFOM 3 data. The qualities of Service that will be available to the HLA RPRFOM will far exceed current and planned (HLA4) QoS and capabilities</a:t>
            </a:r>
          </a:p>
          <a:p>
            <a:pPr algn="l" fontAlgn="base">
              <a:buFont typeface="+mj-lt"/>
              <a:buAutoNum type="arabicPeriod"/>
            </a:pPr>
            <a:r>
              <a:rPr lang="en-US" b="0" i="0" dirty="0">
                <a:solidFill>
                  <a:srgbClr val="242424"/>
                </a:solidFill>
                <a:effectLst/>
                <a:latin typeface="Segoe UI" panose="020B0502040204020203" pitchFamily="34" charset="0"/>
              </a:rPr>
              <a:t>The ability to use trusted guard/MLS separation of tagged data on a single domain. Single domain can have 'partitioned' topics and can also now utilize </a:t>
            </a:r>
            <a:r>
              <a:rPr lang="en-US" b="0" i="0" dirty="0">
                <a:solidFill>
                  <a:srgbClr val="242424"/>
                </a:solidFill>
                <a:effectLst/>
                <a:latin typeface="Segoe UI" panose="020B0502040204020203" pitchFamily="34" charset="0"/>
                <a:hlinkClick r:id="rId3"/>
              </a:rPr>
              <a:t>participant partitions</a:t>
            </a:r>
            <a:r>
              <a:rPr lang="en-US" b="0" i="0" dirty="0">
                <a:solidFill>
                  <a:srgbClr val="242424"/>
                </a:solidFill>
                <a:effectLst/>
                <a:latin typeface="Segoe UI" panose="020B0502040204020203" pitchFamily="34" charset="0"/>
              </a:rPr>
              <a:t>  This includes UNCLASS effects visible to all workstations; T/S methods visible to T/S workstations, etc. </a:t>
            </a:r>
          </a:p>
          <a:p>
            <a:pPr algn="l" fontAlgn="base">
              <a:buFont typeface="+mj-lt"/>
              <a:buAutoNum type="arabicPeriod"/>
            </a:pPr>
            <a:r>
              <a:rPr lang="en-US" b="0" i="0" dirty="0">
                <a:solidFill>
                  <a:srgbClr val="242424"/>
                </a:solidFill>
                <a:effectLst/>
                <a:latin typeface="Segoe UI" panose="020B0502040204020203" pitchFamily="34" charset="0"/>
              </a:rPr>
              <a:t>The entire point of prism is that AAR couldn't previously happen because data from different classifications was stored in the data lake at system high, effectively locking out all non system high participants post action. With Prism (and abilities provided to it by RTI </a:t>
            </a:r>
            <a:r>
              <a:rPr lang="en-US" b="0" i="0" dirty="0" err="1">
                <a:solidFill>
                  <a:srgbClr val="242424"/>
                </a:solidFill>
                <a:effectLst/>
                <a:latin typeface="Segoe UI" panose="020B0502040204020203" pitchFamily="34" charset="0"/>
              </a:rPr>
              <a:t>Connext</a:t>
            </a:r>
            <a:r>
              <a:rPr lang="en-US" b="0" i="0" dirty="0">
                <a:solidFill>
                  <a:srgbClr val="242424"/>
                </a:solidFill>
                <a:effectLst/>
                <a:latin typeface="Segoe UI" panose="020B0502040204020203" pitchFamily="34" charset="0"/>
              </a:rPr>
              <a:t> Secure) this </a:t>
            </a:r>
            <a:r>
              <a:rPr lang="en-US" b="0" i="0" dirty="0" err="1">
                <a:solidFill>
                  <a:srgbClr val="242424"/>
                </a:solidFill>
                <a:effectLst/>
                <a:latin typeface="Segoe UI" panose="020B0502040204020203" pitchFamily="34" charset="0"/>
              </a:rPr>
              <a:t>disperate</a:t>
            </a:r>
            <a:r>
              <a:rPr lang="en-US" b="0" i="0" dirty="0">
                <a:solidFill>
                  <a:srgbClr val="242424"/>
                </a:solidFill>
                <a:effectLst/>
                <a:latin typeface="Segoe UI" panose="020B0502040204020203" pitchFamily="34" charset="0"/>
              </a:rPr>
              <a:t> data was/is tagged correctly, allowing for AAR at multiple levels of security</a:t>
            </a:r>
          </a:p>
          <a:p>
            <a:pPr algn="l" fontAlgn="base"/>
            <a:r>
              <a:rPr lang="en-US" b="0" i="0" dirty="0">
                <a:solidFill>
                  <a:srgbClr val="242424"/>
                </a:solidFill>
                <a:effectLst/>
                <a:latin typeface="Segoe UI" panose="020B0502040204020203" pitchFamily="34" charset="0"/>
              </a:rPr>
              <a:t>In essence, all askes; 4a--&gt;4d, are addressed by RTI after or in conjunction with proposed JLVC work for AFAMS.</a:t>
            </a:r>
          </a:p>
          <a:p>
            <a:endParaRPr lang="en-US" dirty="0"/>
          </a:p>
        </p:txBody>
      </p:sp>
      <p:sp>
        <p:nvSpPr>
          <p:cNvPr id="4" name="Slide Number Placeholder 3"/>
          <p:cNvSpPr>
            <a:spLocks noGrp="1"/>
          </p:cNvSpPr>
          <p:nvPr>
            <p:ph type="sldNum" sz="quarter" idx="5"/>
          </p:nvPr>
        </p:nvSpPr>
        <p:spPr/>
        <p:txBody>
          <a:bodyPr/>
          <a:lstStyle/>
          <a:p>
            <a:fld id="{7ED975C9-1F90-49BB-A515-9D14F2E8BFF6}" type="slidenum">
              <a:rPr lang="en-US" smtClean="0"/>
              <a:t>60</a:t>
            </a:fld>
            <a:endParaRPr lang="en-US" dirty="0"/>
          </a:p>
        </p:txBody>
      </p:sp>
    </p:spTree>
    <p:extLst>
      <p:ext uri="{BB962C8B-B14F-4D97-AF65-F5344CB8AC3E}">
        <p14:creationId xmlns:p14="http://schemas.microsoft.com/office/powerpoint/2010/main" val="2732776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13:notes"/>
          <p:cNvSpPr txBox="1">
            <a:spLocks noGrp="1"/>
          </p:cNvSpPr>
          <p:nvPr>
            <p:ph type="body" idx="1"/>
          </p:nvPr>
        </p:nvSpPr>
        <p:spPr>
          <a:xfrm>
            <a:off x="914400" y="4343722"/>
            <a:ext cx="5029200" cy="411544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18" name="Google Shape;1718;p13:notes"/>
          <p:cNvSpPr>
            <a:spLocks noGrp="1" noRot="1" noChangeAspect="1"/>
          </p:cNvSpPr>
          <p:nvPr>
            <p:ph type="sldImg" idx="2"/>
          </p:nvPr>
        </p:nvSpPr>
        <p:spPr>
          <a:xfrm>
            <a:off x="381000" y="684213"/>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4522ba68e_1_209:notes"/>
          <p:cNvSpPr>
            <a:spLocks noGrp="1" noRot="1" noChangeAspect="1"/>
          </p:cNvSpPr>
          <p:nvPr>
            <p:ph type="sldImg" idx="2"/>
          </p:nvPr>
        </p:nvSpPr>
        <p:spPr>
          <a:xfrm>
            <a:off x="415925" y="728663"/>
            <a:ext cx="6483350" cy="3646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4522ba68e_1_209:notes"/>
          <p:cNvSpPr txBox="1">
            <a:spLocks noGrp="1"/>
          </p:cNvSpPr>
          <p:nvPr>
            <p:ph type="body" idx="1"/>
          </p:nvPr>
        </p:nvSpPr>
        <p:spPr>
          <a:xfrm>
            <a:off x="731520" y="4618299"/>
            <a:ext cx="5852160" cy="4375230"/>
          </a:xfrm>
          <a:prstGeom prst="rect">
            <a:avLst/>
          </a:prstGeom>
        </p:spPr>
        <p:txBody>
          <a:bodyPr spcFirstLastPara="1" wrap="square" lIns="97340" tIns="97340" rIns="97340" bIns="97340" anchor="t" anchorCtr="0">
            <a:noAutofit/>
          </a:bodyPr>
          <a:lstStyle/>
          <a:p>
            <a:pPr>
              <a:spcBef>
                <a:spcPts val="0"/>
              </a:spcBef>
              <a:spcAft>
                <a:spcPts val="0"/>
              </a:spcAft>
            </a:pPr>
            <a:endParaRPr/>
          </a:p>
        </p:txBody>
      </p:sp>
      <p:sp>
        <p:nvSpPr>
          <p:cNvPr id="2" name="Slide Number Placeholder 1">
            <a:extLst>
              <a:ext uri="{FF2B5EF4-FFF2-40B4-BE49-F238E27FC236}">
                <a16:creationId xmlns:a16="http://schemas.microsoft.com/office/drawing/2014/main" id="{BAB1D393-970B-47A2-A0E9-FC3815873EC6}"/>
              </a:ext>
            </a:extLst>
          </p:cNvPr>
          <p:cNvSpPr>
            <a:spLocks noGrp="1"/>
          </p:cNvSpPr>
          <p:nvPr>
            <p:ph type="sldNum" sz="quarter" idx="5"/>
          </p:nvPr>
        </p:nvSpPr>
        <p:spPr/>
        <p:txBody>
          <a:bodyPr/>
          <a:lstStyle/>
          <a:p>
            <a:fld id="{85D9B890-3B6E-417C-BD92-47816D5AB620}" type="slidenum">
              <a:rPr lang="en-US" smtClean="0"/>
              <a:pPr/>
              <a:t>65</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728663"/>
            <a:ext cx="6483350" cy="3646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3562" fontAlgn="auto">
              <a:spcBef>
                <a:spcPts val="0"/>
              </a:spcBef>
              <a:spcAft>
                <a:spcPts val="0"/>
              </a:spcAft>
              <a:defRPr/>
            </a:pPr>
            <a:fld id="{28703A22-A4FA-429E-BF08-9CD51C430822}" type="slidenum">
              <a:rPr lang="en-US">
                <a:solidFill>
                  <a:prstClr val="black"/>
                </a:solidFill>
                <a:latin typeface="Calibri" panose="020F0502020204030204"/>
              </a:rPr>
              <a:pPr defTabSz="973562" fontAlgn="auto">
                <a:spcBef>
                  <a:spcPts val="0"/>
                </a:spcBef>
                <a:spcAft>
                  <a:spcPts val="0"/>
                </a:spcAft>
                <a:defRPr/>
              </a:pPr>
              <a:t>66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56854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1216025"/>
            <a:ext cx="5832475" cy="3281363"/>
          </a:xfrm>
        </p:spPr>
      </p:sp>
      <p:sp>
        <p:nvSpPr>
          <p:cNvPr id="3" name="Notes Placeholder 2"/>
          <p:cNvSpPr>
            <a:spLocks noGrp="1"/>
          </p:cNvSpPr>
          <p:nvPr>
            <p:ph type="body" idx="1"/>
          </p:nvPr>
        </p:nvSpPr>
        <p:spPr/>
        <p:txBody>
          <a:bodyPr/>
          <a:lstStyle/>
          <a:p>
            <a:pPr defTabSz="973562" eaLnBrk="1" hangingPunct="1">
              <a:defRPr/>
            </a:pPr>
            <a:r>
              <a:rPr lang="en-US" altLang="ko-KR" sz="1300" dirty="0">
                <a:ea typeface="Arial Unicode MS" pitchFamily="50" charset="-127"/>
                <a:cs typeface="Arial Unicode MS" pitchFamily="50" charset="-127"/>
              </a:rPr>
              <a:t>Data Resource Model = Meta-Model for modeling application data/resources</a:t>
            </a:r>
          </a:p>
          <a:p>
            <a:pPr defTabSz="973562" eaLnBrk="1" hangingPunct="1">
              <a:defRPr/>
            </a:pPr>
            <a:r>
              <a:rPr lang="en-US" altLang="ko-KR" sz="1300" dirty="0">
                <a:ea typeface="Arial Unicode MS" pitchFamily="50" charset="-127"/>
                <a:cs typeface="Arial Unicode MS" pitchFamily="50" charset="-127"/>
              </a:rPr>
              <a:t>Exception Handling = e.g. disconnects. Or when </a:t>
            </a:r>
            <a:r>
              <a:rPr lang="en-US" altLang="ko-KR" sz="1300" dirty="0" err="1">
                <a:ea typeface="Arial Unicode MS" pitchFamily="50" charset="-127"/>
                <a:cs typeface="Arial Unicode MS" pitchFamily="50" charset="-127"/>
              </a:rPr>
              <a:t>QoS</a:t>
            </a:r>
            <a:r>
              <a:rPr lang="en-US" altLang="ko-KR" sz="1300" dirty="0">
                <a:ea typeface="Arial Unicode MS" pitchFamily="50" charset="-127"/>
                <a:cs typeface="Arial Unicode MS" pitchFamily="50" charset="-127"/>
              </a:rPr>
              <a:t> cannot be met. System detects changes that cannot be healed.</a:t>
            </a:r>
          </a:p>
          <a:p>
            <a:endParaRPr lang="en-US" dirty="0"/>
          </a:p>
        </p:txBody>
      </p:sp>
      <p:sp>
        <p:nvSpPr>
          <p:cNvPr id="4" name="Slide Number Placeholder 3"/>
          <p:cNvSpPr>
            <a:spLocks noGrp="1"/>
          </p:cNvSpPr>
          <p:nvPr>
            <p:ph type="sldNum" sz="quarter" idx="10"/>
          </p:nvPr>
        </p:nvSpPr>
        <p:spPr/>
        <p:txBody>
          <a:bodyPr/>
          <a:lstStyle/>
          <a:p>
            <a:pPr>
              <a:defRPr/>
            </a:pPr>
            <a:fld id="{6DF20379-31BC-5D4B-A5C2-E1CEB29B3E31}" type="slidenum">
              <a:rPr lang="en-US" smtClean="0"/>
              <a:pPr>
                <a:defRPr/>
              </a:pPr>
              <a:t>7</a:t>
            </a:fld>
            <a:endParaRPr lang="en-US"/>
          </a:p>
        </p:txBody>
      </p:sp>
    </p:spTree>
    <p:extLst>
      <p:ext uri="{BB962C8B-B14F-4D97-AF65-F5344CB8AC3E}">
        <p14:creationId xmlns:p14="http://schemas.microsoft.com/office/powerpoint/2010/main" val="1261078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6753" fontAlgn="auto">
              <a:spcBef>
                <a:spcPts val="0"/>
              </a:spcBef>
              <a:spcAft>
                <a:spcPts val="0"/>
              </a:spcAft>
              <a:defRPr/>
            </a:pPr>
            <a:fld id="{29B424A6-7593-2C46-9CCA-8596FB18DBBE}" type="slidenum">
              <a:rPr lang="en-US" sz="1400">
                <a:solidFill>
                  <a:prstClr val="black"/>
                </a:solidFill>
                <a:latin typeface="Calibri"/>
              </a:rPr>
              <a:pPr defTabSz="486753" fontAlgn="auto">
                <a:spcBef>
                  <a:spcPts val="0"/>
                </a:spcBef>
                <a:spcAft>
                  <a:spcPts val="0"/>
                </a:spcAft>
                <a:defRPr/>
              </a:pPr>
              <a:t>67</a:t>
            </a:fld>
            <a:endParaRPr lang="en-US" sz="1400">
              <a:solidFill>
                <a:prstClr val="black"/>
              </a:solidFill>
              <a:latin typeface="Calibri"/>
            </a:endParaRPr>
          </a:p>
        </p:txBody>
      </p:sp>
    </p:spTree>
    <p:extLst>
      <p:ext uri="{BB962C8B-B14F-4D97-AF65-F5344CB8AC3E}">
        <p14:creationId xmlns:p14="http://schemas.microsoft.com/office/powerpoint/2010/main" val="1241673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EE6743-979B-406C-8C36-87EECD0AD0FA}" type="slidenum">
              <a:rPr lang="en-US" smtClean="0"/>
              <a:t>69</a:t>
            </a:fld>
            <a:endParaRPr lang="en-US" dirty="0"/>
          </a:p>
        </p:txBody>
      </p:sp>
    </p:spTree>
    <p:extLst>
      <p:ext uri="{BB962C8B-B14F-4D97-AF65-F5344CB8AC3E}">
        <p14:creationId xmlns:p14="http://schemas.microsoft.com/office/powerpoint/2010/main" val="2152077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8ED43-BC88-554A-9D90-17A6A4C6321E}" type="slidenum">
              <a:rPr lang="en-US"/>
              <a:pPr/>
              <a:t>70</a:t>
            </a:fld>
            <a:endParaRPr lang="en-US"/>
          </a:p>
        </p:txBody>
      </p:sp>
      <p:sp>
        <p:nvSpPr>
          <p:cNvPr id="1786882" name="Rectangle 2"/>
          <p:cNvSpPr>
            <a:spLocks noGrp="1" noRot="1" noChangeAspect="1" noChangeArrowheads="1" noTextEdit="1"/>
          </p:cNvSpPr>
          <p:nvPr>
            <p:ph type="sldImg"/>
          </p:nvPr>
        </p:nvSpPr>
        <p:spPr>
          <a:ln/>
        </p:spPr>
      </p:sp>
      <p:sp>
        <p:nvSpPr>
          <p:cNvPr id="1786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88206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simulation standards are a great what and why. DDS is the best how.</a:t>
            </a:r>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280507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f0f165fc8c_0_0: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f0f165fc8c_0_0:notes"/>
          <p:cNvSpPr txBox="1">
            <a:spLocks noGrp="1"/>
          </p:cNvSpPr>
          <p:nvPr>
            <p:ph type="body" idx="1"/>
          </p:nvPr>
        </p:nvSpPr>
        <p:spPr>
          <a:xfrm>
            <a:off x="731520" y="4679066"/>
            <a:ext cx="5852160" cy="3828486"/>
          </a:xfrm>
          <a:prstGeom prst="rect">
            <a:avLst/>
          </a:prstGeom>
        </p:spPr>
        <p:txBody>
          <a:bodyPr spcFirstLastPara="1" wrap="square" lIns="97340" tIns="48657" rIns="97340" bIns="48657" anchor="t" anchorCtr="0">
            <a:noAutofit/>
          </a:bodyPr>
          <a:lstStyle/>
          <a:p>
            <a:pPr>
              <a:spcBef>
                <a:spcPts val="0"/>
              </a:spcBef>
              <a:spcAft>
                <a:spcPts val="0"/>
              </a:spcAft>
            </a:pPr>
            <a:endParaRPr dirty="0"/>
          </a:p>
        </p:txBody>
      </p:sp>
      <p:sp>
        <p:nvSpPr>
          <p:cNvPr id="237" name="Google Shape;237;gf0f165fc8c_0_0:notes"/>
          <p:cNvSpPr txBox="1">
            <a:spLocks noGrp="1"/>
          </p:cNvSpPr>
          <p:nvPr>
            <p:ph type="sldNum" idx="12"/>
          </p:nvPr>
        </p:nvSpPr>
        <p:spPr>
          <a:xfrm>
            <a:off x="4143587" y="9234910"/>
            <a:ext cx="3169920" cy="487732"/>
          </a:xfrm>
          <a:prstGeom prst="rect">
            <a:avLst/>
          </a:prstGeom>
        </p:spPr>
        <p:txBody>
          <a:bodyPr spcFirstLastPara="1" wrap="square" lIns="97340" tIns="48657" rIns="97340" bIns="48657" anchor="b" anchorCtr="0">
            <a:noAutofit/>
          </a:bodyPr>
          <a:lstStyle/>
          <a:p>
            <a:pPr>
              <a:spcBef>
                <a:spcPts val="0"/>
              </a:spcBef>
              <a:spcAft>
                <a:spcPts val="0"/>
              </a:spcAft>
              <a:buClr>
                <a:srgbClr val="000000"/>
              </a:buClr>
              <a:buSzPts val="1200"/>
            </a:pPr>
            <a:fld id="{00000000-1234-1234-1234-123412341234}" type="slidenum">
              <a:rPr lang="en-US"/>
              <a:pPr>
                <a:spcBef>
                  <a:spcPts val="0"/>
                </a:spcBef>
                <a:spcAft>
                  <a:spcPts val="0"/>
                </a:spcAft>
                <a:buClr>
                  <a:srgbClr val="000000"/>
                </a:buClr>
                <a:buSzPts val="1200"/>
              </a:pPr>
              <a:t>9</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notes"/>
          <p:cNvSpPr>
            <a:spLocks noGrp="1" noRot="1" noChangeAspect="1"/>
          </p:cNvSpPr>
          <p:nvPr>
            <p:ph type="sldImg" idx="2"/>
          </p:nvPr>
        </p:nvSpPr>
        <p:spPr>
          <a:xfrm>
            <a:off x="741363" y="1216025"/>
            <a:ext cx="5832475" cy="32813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notes"/>
          <p:cNvSpPr txBox="1">
            <a:spLocks noGrp="1"/>
          </p:cNvSpPr>
          <p:nvPr>
            <p:ph type="body" idx="1"/>
          </p:nvPr>
        </p:nvSpPr>
        <p:spPr>
          <a:xfrm>
            <a:off x="731520" y="4679066"/>
            <a:ext cx="5852160" cy="3828327"/>
          </a:xfrm>
          <a:prstGeom prst="rect">
            <a:avLst/>
          </a:prstGeom>
          <a:noFill/>
          <a:ln>
            <a:noFill/>
          </a:ln>
        </p:spPr>
        <p:txBody>
          <a:bodyPr spcFirstLastPara="1" wrap="square" lIns="97340" tIns="48657" rIns="97340" bIns="48657" anchor="t" anchorCtr="0">
            <a:normAutofit/>
          </a:bodyPr>
          <a:lstStyle/>
          <a:p>
            <a:pPr>
              <a:lnSpc>
                <a:spcPct val="80000"/>
              </a:lnSpc>
              <a:spcBef>
                <a:spcPts val="0"/>
              </a:spcBef>
              <a:spcAft>
                <a:spcPts val="0"/>
              </a:spcAft>
              <a:buSzPts val="1400"/>
            </a:pPr>
            <a:r>
              <a:rPr lang="en-US" sz="700"/>
              <a:t>The interface </a:t>
            </a:r>
            <a:r>
              <a:rPr lang="en-US" sz="700" i="1"/>
              <a:t>is</a:t>
            </a:r>
            <a:r>
              <a:rPr lang="en-US" sz="700"/>
              <a:t> the data.  </a:t>
            </a:r>
            <a:endParaRPr/>
          </a:p>
          <a:p>
            <a:pPr marL="486781" lvl="1">
              <a:lnSpc>
                <a:spcPct val="80000"/>
              </a:lnSpc>
              <a:spcBef>
                <a:spcPts val="0"/>
              </a:spcBef>
              <a:spcAft>
                <a:spcPts val="0"/>
              </a:spcAft>
              <a:buSzPts val="1400"/>
            </a:pPr>
            <a:r>
              <a:rPr lang="en-US" sz="700"/>
              <a:t>There are no artificial wrappers or blockers to that interface like messages, or objects, or files, or access patterns.</a:t>
            </a:r>
            <a:endParaRPr/>
          </a:p>
          <a:p>
            <a:pPr>
              <a:lnSpc>
                <a:spcPct val="80000"/>
              </a:lnSpc>
              <a:spcBef>
                <a:spcPts val="0"/>
              </a:spcBef>
              <a:spcAft>
                <a:spcPts val="0"/>
              </a:spcAft>
              <a:buSzPts val="1400"/>
            </a:pPr>
            <a:r>
              <a:rPr lang="en-US" sz="700"/>
              <a:t>The infrastructure understands that data.  </a:t>
            </a:r>
            <a:endParaRPr/>
          </a:p>
          <a:p>
            <a:pPr marL="486781" lvl="1">
              <a:lnSpc>
                <a:spcPct val="80000"/>
              </a:lnSpc>
              <a:spcBef>
                <a:spcPts val="0"/>
              </a:spcBef>
              <a:spcAft>
                <a:spcPts val="0"/>
              </a:spcAft>
              <a:buSzPts val="1400"/>
            </a:pPr>
            <a:r>
              <a:rPr lang="en-US" sz="700"/>
              <a:t>This enables filtering/searching, tools, &amp; selectivity.  It decouples applications from the data and thereby removes much of the complexity from the applications. </a:t>
            </a:r>
            <a:endParaRPr/>
          </a:p>
          <a:p>
            <a:pPr>
              <a:lnSpc>
                <a:spcPct val="80000"/>
              </a:lnSpc>
              <a:spcBef>
                <a:spcPts val="0"/>
              </a:spcBef>
              <a:spcAft>
                <a:spcPts val="0"/>
              </a:spcAft>
              <a:buSzPts val="1400"/>
            </a:pPr>
            <a:r>
              <a:rPr lang="en-US" sz="700"/>
              <a:t>The system manages the data and imposes rules on how applications exchange data.  </a:t>
            </a:r>
            <a:endParaRPr/>
          </a:p>
          <a:p>
            <a:pPr marL="486781" lvl="1">
              <a:lnSpc>
                <a:spcPct val="80000"/>
              </a:lnSpc>
              <a:spcBef>
                <a:spcPts val="0"/>
              </a:spcBef>
              <a:spcAft>
                <a:spcPts val="0"/>
              </a:spcAft>
              <a:buSzPts val="1400"/>
            </a:pPr>
            <a:r>
              <a:rPr lang="en-US" sz="700"/>
              <a:t>This provides a notion of "truth".  It enables data lifetimes, data model matching, CRUD interfaces, etc.</a:t>
            </a:r>
            <a:endParaRPr/>
          </a:p>
          <a:p>
            <a:pPr marL="486781" indent="-243390">
              <a:lnSpc>
                <a:spcPct val="80000"/>
              </a:lnSpc>
              <a:spcBef>
                <a:spcPts val="0"/>
              </a:spcBef>
              <a:spcAft>
                <a:spcPts val="0"/>
              </a:spcAft>
              <a:buClr>
                <a:srgbClr val="000000"/>
              </a:buClr>
              <a:buSzPts val="1400"/>
            </a:pPr>
            <a:r>
              <a:rPr lang="en-US" sz="700"/>
              <a:t>Databases are data-centric storage.  They fit all the above:</a:t>
            </a:r>
            <a:br>
              <a:rPr lang="en-US" sz="700"/>
            </a:br>
            <a:r>
              <a:rPr lang="en-US" sz="700"/>
              <a:t>a) Data tables directly describe data.  Unstructured databases also provide direct data access.  Applications interact only with the table, not with the location of the data in a file.</a:t>
            </a:r>
            <a:br>
              <a:rPr lang="en-US" sz="700"/>
            </a:br>
            <a:r>
              <a:rPr lang="en-US" sz="700"/>
              <a:t>b) The database provides an environment to search, match, and manage data.  I can access data, or write a tool that manipulates the data without talking to whoever put the data there.  SQL is a language that leverages this power.</a:t>
            </a:r>
            <a:br>
              <a:rPr lang="en-US" sz="700"/>
            </a:br>
            <a:r>
              <a:rPr lang="en-US" sz="700"/>
              <a:t>c) The database imposes ACID properties.  The data won't get corrupted, etc.  In a system, the data in the database is Truth. (what's the right value of this data?)</a:t>
            </a:r>
            <a:br>
              <a:rPr lang="en-US" sz="700"/>
            </a:br>
            <a:br>
              <a:rPr lang="en-US" sz="700"/>
            </a:br>
            <a:br>
              <a:rPr lang="en-US" sz="700"/>
            </a:br>
            <a:r>
              <a:rPr lang="en-US" sz="700"/>
              <a:t>DDS is a data-centric communications. a "databus".  It also fits all of the above:</a:t>
            </a:r>
            <a:br>
              <a:rPr lang="en-US" sz="700"/>
            </a:br>
            <a:r>
              <a:rPr lang="en-US" sz="700"/>
              <a:t>a) IDL defines data types, and then you interact with those types. </a:t>
            </a:r>
            <a:br>
              <a:rPr lang="en-US" sz="700"/>
            </a:br>
            <a:r>
              <a:rPr lang="en-US" sz="700"/>
              <a:t>b) You can filter data, write tools, &amp; select what you want directly.  We also leverage an SGL-like capability.</a:t>
            </a:r>
            <a:br>
              <a:rPr lang="en-US" sz="700"/>
            </a:br>
            <a:r>
              <a:rPr lang="en-US" sz="700"/>
              <a:t>c) The databus imposes QoS rules.  The notion of truth is very well defined.  It includes timing (how old is this data?  how fast will I get it?)</a:t>
            </a:r>
            <a:endParaRPr/>
          </a:p>
          <a:p>
            <a:pPr marL="486781" indent="-243390">
              <a:lnSpc>
                <a:spcPct val="80000"/>
              </a:lnSpc>
              <a:spcBef>
                <a:spcPts val="0"/>
              </a:spcBef>
              <a:spcAft>
                <a:spcPts val="0"/>
              </a:spcAft>
              <a:buClr>
                <a:srgbClr val="000000"/>
              </a:buClr>
              <a:buSzPts val="1400"/>
            </a:pPr>
            <a:endParaRPr sz="700"/>
          </a:p>
          <a:p>
            <a:pPr marL="486781" indent="-243390">
              <a:lnSpc>
                <a:spcPct val="80000"/>
              </a:lnSpc>
              <a:spcBef>
                <a:spcPts val="0"/>
              </a:spcBef>
              <a:spcAft>
                <a:spcPts val="0"/>
              </a:spcAft>
              <a:buClr>
                <a:srgbClr val="000000"/>
              </a:buClr>
              <a:buSzPts val="1400"/>
            </a:pPr>
            <a:r>
              <a:rPr lang="en-US" sz="700"/>
              <a:t>In summary, data-centric systems manage state directly.  Applications interact by directly accessing that state.  Note that the method of storage or the pattern of interaction is orthogonal.</a:t>
            </a:r>
            <a:br>
              <a:rPr lang="en-US" sz="700"/>
            </a:br>
            <a:br>
              <a:rPr lang="en-US" sz="700"/>
            </a:br>
            <a:r>
              <a:rPr lang="en-US" sz="700"/>
              <a:t>If you want a sound bite, I had one in my 2012 webinar on "The single most important decision in designing your distributed system":  </a:t>
            </a:r>
            <a:br>
              <a:rPr lang="en-US" sz="700"/>
            </a:br>
            <a:br>
              <a:rPr lang="en-US" sz="700"/>
            </a:br>
            <a:r>
              <a:rPr lang="en-US" sz="700"/>
              <a:t>Will the apps manage truth &amp; the infrastructure exchange messages?</a:t>
            </a:r>
            <a:br>
              <a:rPr lang="en-US" sz="700"/>
            </a:br>
            <a:r>
              <a:rPr lang="en-US" sz="700"/>
              <a:t>Or</a:t>
            </a:r>
            <a:br>
              <a:rPr lang="en-US" sz="700"/>
            </a:br>
            <a:br>
              <a:rPr lang="en-US" sz="700"/>
            </a:br>
            <a:r>
              <a:rPr lang="en-US" sz="700"/>
              <a:t>Will the infrastructure manage truth&amp; the apps exchange state?</a:t>
            </a:r>
            <a:endParaRPr/>
          </a:p>
          <a:p>
            <a:pPr marL="486781" indent="-243390">
              <a:lnSpc>
                <a:spcPct val="80000"/>
              </a:lnSpc>
              <a:spcBef>
                <a:spcPts val="0"/>
              </a:spcBef>
              <a:spcAft>
                <a:spcPts val="0"/>
              </a:spcAft>
              <a:buClr>
                <a:srgbClr val="000000"/>
              </a:buClr>
              <a:buSzPts val="1400"/>
            </a:pPr>
            <a:endParaRPr sz="700"/>
          </a:p>
          <a:p>
            <a:pPr marL="486781" indent="-243390">
              <a:lnSpc>
                <a:spcPct val="80000"/>
              </a:lnSpc>
              <a:spcBef>
                <a:spcPts val="0"/>
              </a:spcBef>
              <a:spcAft>
                <a:spcPts val="0"/>
              </a:spcAft>
              <a:buClr>
                <a:srgbClr val="000000"/>
              </a:buClr>
              <a:buSzPts val="1400"/>
            </a:pPr>
            <a:r>
              <a:rPr lang="en-US" sz="700"/>
              <a:t>Common “truth” for integration</a:t>
            </a:r>
            <a:endParaRPr/>
          </a:p>
          <a:p>
            <a:pPr marL="486781" indent="-243390">
              <a:lnSpc>
                <a:spcPct val="80000"/>
              </a:lnSpc>
              <a:spcBef>
                <a:spcPts val="0"/>
              </a:spcBef>
              <a:spcAft>
                <a:spcPts val="0"/>
              </a:spcAft>
              <a:buClr>
                <a:srgbClr val="000000"/>
              </a:buClr>
              <a:buSzPts val="1400"/>
            </a:pPr>
            <a:r>
              <a:rPr lang="en-US" sz="700"/>
              <a:t>Extreme reliability &amp; scalability</a:t>
            </a:r>
            <a:endParaRPr/>
          </a:p>
          <a:p>
            <a:pPr marL="486781" indent="-243390">
              <a:lnSpc>
                <a:spcPct val="80000"/>
              </a:lnSpc>
              <a:spcBef>
                <a:spcPts val="0"/>
              </a:spcBef>
              <a:spcAft>
                <a:spcPts val="0"/>
              </a:spcAft>
              <a:buClr>
                <a:srgbClr val="000000"/>
              </a:buClr>
              <a:buSzPts val="1400"/>
            </a:pPr>
            <a:r>
              <a:rPr lang="en-US" sz="700"/>
              <a:t>Right data, right time, right place</a:t>
            </a:r>
            <a:endParaRPr/>
          </a:p>
          <a:p>
            <a:pPr marL="486781" indent="-243390">
              <a:lnSpc>
                <a:spcPct val="80000"/>
              </a:lnSpc>
              <a:spcBef>
                <a:spcPts val="0"/>
              </a:spcBef>
              <a:spcAft>
                <a:spcPts val="0"/>
              </a:spcAft>
              <a:buClr>
                <a:srgbClr val="000000"/>
              </a:buClr>
              <a:buSzPts val="1400"/>
            </a:pPr>
            <a:r>
              <a:rPr lang="en-US" sz="1100"/>
              <a:t>Intelligence in the infrastructure</a:t>
            </a:r>
            <a:endParaRPr/>
          </a:p>
          <a:p>
            <a:pPr marL="973562" lvl="1" indent="-243390">
              <a:lnSpc>
                <a:spcPct val="80000"/>
              </a:lnSpc>
              <a:spcBef>
                <a:spcPts val="0"/>
              </a:spcBef>
              <a:spcAft>
                <a:spcPts val="0"/>
              </a:spcAft>
              <a:buSzPts val="1400"/>
            </a:pPr>
            <a:r>
              <a:rPr lang="en-US" sz="1100"/>
              <a:t>not complexity in the application code</a:t>
            </a:r>
            <a:endParaRPr/>
          </a:p>
          <a:p>
            <a:pPr marL="486781" indent="-243390">
              <a:lnSpc>
                <a:spcPct val="80000"/>
              </a:lnSpc>
              <a:spcBef>
                <a:spcPts val="0"/>
              </a:spcBef>
              <a:spcAft>
                <a:spcPts val="0"/>
              </a:spcAft>
              <a:buClr>
                <a:srgbClr val="000000"/>
              </a:buClr>
              <a:buSzPts val="1400"/>
            </a:pPr>
            <a:r>
              <a:rPr lang="en-US" sz="1100"/>
              <a:t>No startup dependencies</a:t>
            </a:r>
            <a:endParaRPr/>
          </a:p>
          <a:p>
            <a:pPr marL="486781" indent="-243390">
              <a:lnSpc>
                <a:spcPct val="80000"/>
              </a:lnSpc>
              <a:spcBef>
                <a:spcPts val="0"/>
              </a:spcBef>
              <a:spcAft>
                <a:spcPts val="0"/>
              </a:spcAft>
              <a:buClr>
                <a:srgbClr val="000000"/>
              </a:buClr>
              <a:buSzPts val="1400"/>
            </a:pPr>
            <a:r>
              <a:rPr lang="en-US" sz="1100"/>
              <a:t>Generic tools and analyzers</a:t>
            </a:r>
            <a:endParaRPr/>
          </a:p>
          <a:p>
            <a:pPr marL="486781" indent="-243390">
              <a:lnSpc>
                <a:spcPct val="80000"/>
              </a:lnSpc>
              <a:spcBef>
                <a:spcPts val="0"/>
              </a:spcBef>
              <a:spcAft>
                <a:spcPts val="0"/>
              </a:spcAft>
              <a:buClr>
                <a:srgbClr val="000000"/>
              </a:buClr>
              <a:buSzPts val="1400"/>
            </a:pPr>
            <a:endParaRPr sz="700"/>
          </a:p>
        </p:txBody>
      </p:sp>
      <p:sp>
        <p:nvSpPr>
          <p:cNvPr id="264" name="Google Shape;264;p1:notes"/>
          <p:cNvSpPr txBox="1">
            <a:spLocks noGrp="1"/>
          </p:cNvSpPr>
          <p:nvPr>
            <p:ph type="sldNum" idx="12"/>
          </p:nvPr>
        </p:nvSpPr>
        <p:spPr>
          <a:xfrm>
            <a:off x="4143587" y="9234911"/>
            <a:ext cx="3169920" cy="487824"/>
          </a:xfrm>
          <a:prstGeom prst="rect">
            <a:avLst/>
          </a:prstGeom>
          <a:noFill/>
          <a:ln>
            <a:noFill/>
          </a:ln>
        </p:spPr>
        <p:txBody>
          <a:bodyPr spcFirstLastPara="1" wrap="square" lIns="97340" tIns="48657" rIns="97340" bIns="48657" anchor="b" anchorCtr="0">
            <a:noAutofit/>
          </a:bodyPr>
          <a:lstStyle/>
          <a:p>
            <a:pPr algn="l">
              <a:spcBef>
                <a:spcPts val="0"/>
              </a:spcBef>
              <a:spcAft>
                <a:spcPts val="0"/>
              </a:spcAft>
            </a:pPr>
            <a:fld id="{00000000-1234-1234-1234-123412341234}" type="slidenum">
              <a:rPr lang="en-US"/>
              <a:pPr algn="l">
                <a:spcBef>
                  <a:spcPts val="0"/>
                </a:spcBef>
                <a:spcAft>
                  <a:spcPts val="0"/>
                </a:spcAft>
              </a:pPr>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562" eaLnBrk="1" fontAlgn="auto" hangingPunct="1">
              <a:spcBef>
                <a:spcPts val="0"/>
              </a:spcBef>
              <a:spcAft>
                <a:spcPts val="0"/>
              </a:spcAft>
              <a:defRPr/>
            </a:pPr>
            <a:r>
              <a:rPr lang="en-US" sz="1700" dirty="0">
                <a:latin typeface="Arial" panose="020B0604020202020204" pitchFamily="34" charset="0"/>
              </a:rPr>
              <a:t>Vision:  </a:t>
            </a:r>
            <a:r>
              <a:rPr lang="en-US" sz="1300" dirty="0">
                <a:latin typeface="Arial" panose="020B0604020202020204" pitchFamily="34" charset="0"/>
              </a:rPr>
              <a:t>“The DoD is a data-centric organization that uses data at speed and scale for operational advantage and increased efficiency”</a:t>
            </a:r>
          </a:p>
          <a:p>
            <a:endParaRPr lang="en-US" dirty="0"/>
          </a:p>
          <a:p>
            <a:r>
              <a:rPr lang="en-US" dirty="0"/>
              <a:t>One of the guiding principles:</a:t>
            </a:r>
          </a:p>
          <a:p>
            <a:endParaRPr lang="en-US" dirty="0"/>
          </a:p>
          <a:p>
            <a:pPr algn="l"/>
            <a:r>
              <a:rPr lang="en-US" sz="1900" i="1" dirty="0">
                <a:latin typeface="Times New Roman" panose="02020603050405020304" pitchFamily="18" charset="0"/>
              </a:rPr>
              <a:t>Data for Artificial Intelligence Training </a:t>
            </a:r>
            <a:r>
              <a:rPr lang="en-US" sz="1900" dirty="0">
                <a:latin typeface="TimesNewRomanPSMT"/>
              </a:rPr>
              <a:t>– </a:t>
            </a:r>
            <a:r>
              <a:rPr lang="en-US" sz="1900" dirty="0">
                <a:latin typeface="Times New Roman" panose="02020603050405020304" pitchFamily="18" charset="0"/>
              </a:rPr>
              <a:t>Data sets for A.I. training and</a:t>
            </a:r>
          </a:p>
          <a:p>
            <a:pPr algn="l"/>
            <a:r>
              <a:rPr lang="en-US" sz="1900" dirty="0">
                <a:latin typeface="TimesNewRomanPSMT"/>
              </a:rPr>
              <a:t>algorithmic models will increasingly become the DoD’s most valuable digital</a:t>
            </a:r>
          </a:p>
          <a:p>
            <a:pPr algn="l"/>
            <a:r>
              <a:rPr lang="en-US" sz="1900" dirty="0">
                <a:latin typeface="Times New Roman" panose="02020603050405020304" pitchFamily="18" charset="0"/>
              </a:rPr>
              <a:t>assets and we must create a framework for managing them across the data lifecycle</a:t>
            </a:r>
          </a:p>
          <a:p>
            <a:pPr algn="l"/>
            <a:r>
              <a:rPr lang="en-US" sz="1900" dirty="0">
                <a:latin typeface="Times New Roman" panose="02020603050405020304" pitchFamily="18" charset="0"/>
              </a:rPr>
              <a:t>that provides protected visibility and responsible brokerage.</a:t>
            </a:r>
            <a:endParaRPr lang="en-US" dirty="0"/>
          </a:p>
        </p:txBody>
      </p:sp>
      <p:sp>
        <p:nvSpPr>
          <p:cNvPr id="4" name="Slide Number Placeholder 3"/>
          <p:cNvSpPr>
            <a:spLocks noGrp="1"/>
          </p:cNvSpPr>
          <p:nvPr>
            <p:ph type="sldNum" sz="quarter" idx="5"/>
          </p:nvPr>
        </p:nvSpPr>
        <p:spPr/>
        <p:txBody>
          <a:bodyPr/>
          <a:lstStyle/>
          <a:p>
            <a:fld id="{1C06B82F-2287-458E-A95B-FD6CB59E37FD}" type="slidenum">
              <a:rPr lang="en-US" smtClean="0"/>
              <a:t>11</a:t>
            </a:fld>
            <a:endParaRPr lang="en-US" dirty="0"/>
          </a:p>
        </p:txBody>
      </p:sp>
    </p:spTree>
    <p:extLst>
      <p:ext uri="{BB962C8B-B14F-4D97-AF65-F5344CB8AC3E}">
        <p14:creationId xmlns:p14="http://schemas.microsoft.com/office/powerpoint/2010/main" val="3346452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VAUL&amp;I: are core DDS data-centric, data-model capabilities</a:t>
            </a:r>
          </a:p>
          <a:p>
            <a:r>
              <a:rPr lang="en-US" dirty="0"/>
              <a:t>T&amp;S: Trustworthy and Secure are enable by DDS Secure</a:t>
            </a:r>
          </a:p>
          <a:p>
            <a:endParaRPr lang="en-US" dirty="0"/>
          </a:p>
          <a:p>
            <a:pPr marL="64228">
              <a:spcBef>
                <a:spcPts val="2129"/>
              </a:spcBef>
            </a:pPr>
            <a:r>
              <a:rPr lang="en-US" sz="1700" dirty="0">
                <a:latin typeface="Arial" panose="020B0604020202020204" pitchFamily="34" charset="0"/>
              </a:rPr>
              <a:t>1. </a:t>
            </a:r>
            <a:r>
              <a:rPr lang="en-US" sz="1500" dirty="0">
                <a:latin typeface="Arial" panose="020B0604020202020204" pitchFamily="34" charset="0"/>
              </a:rPr>
              <a:t>Make Data Visible </a:t>
            </a:r>
            <a:r>
              <a:rPr lang="en-US" sz="1700" dirty="0">
                <a:latin typeface="Arial" panose="020B0604020202020204" pitchFamily="34" charset="0"/>
              </a:rPr>
              <a:t>-- </a:t>
            </a:r>
            <a:r>
              <a:rPr lang="en-US" sz="1300" dirty="0">
                <a:latin typeface="Arial" panose="020B0604020202020204" pitchFamily="34" charset="0"/>
              </a:rPr>
              <a:t>Consumers can locate the needed data</a:t>
            </a:r>
            <a:endParaRPr lang="en-US" sz="1700" dirty="0">
              <a:latin typeface="Arial" panose="020B0604020202020204" pitchFamily="34" charset="0"/>
            </a:endParaRPr>
          </a:p>
          <a:p>
            <a:pPr marL="64228">
              <a:spcBef>
                <a:spcPts val="2129"/>
              </a:spcBef>
            </a:pPr>
            <a:r>
              <a:rPr lang="en-US" sz="1700" dirty="0">
                <a:latin typeface="Arial" panose="020B0604020202020204" pitchFamily="34" charset="0"/>
              </a:rPr>
              <a:t>2. </a:t>
            </a:r>
            <a:r>
              <a:rPr lang="en-US" sz="1500" dirty="0">
                <a:latin typeface="Arial" panose="020B0604020202020204" pitchFamily="34" charset="0"/>
              </a:rPr>
              <a:t>Make Data Accessible </a:t>
            </a:r>
            <a:r>
              <a:rPr lang="en-US" sz="1700" dirty="0">
                <a:latin typeface="Arial" panose="020B0604020202020204" pitchFamily="34" charset="0"/>
              </a:rPr>
              <a:t>-- </a:t>
            </a:r>
            <a:r>
              <a:rPr lang="en-US" sz="1300" dirty="0">
                <a:latin typeface="Arial" panose="020B0604020202020204" pitchFamily="34" charset="0"/>
              </a:rPr>
              <a:t>Consumers can retrieve the data</a:t>
            </a:r>
            <a:endParaRPr lang="en-US" sz="1700" dirty="0">
              <a:latin typeface="Arial" panose="020B0604020202020204" pitchFamily="34" charset="0"/>
            </a:endParaRPr>
          </a:p>
          <a:p>
            <a:pPr marL="64228">
              <a:spcBef>
                <a:spcPts val="2129"/>
              </a:spcBef>
            </a:pPr>
            <a:r>
              <a:rPr lang="en-US" sz="1700" dirty="0">
                <a:latin typeface="Arial" panose="020B0604020202020204" pitchFamily="34" charset="0"/>
              </a:rPr>
              <a:t>3. </a:t>
            </a:r>
            <a:r>
              <a:rPr lang="en-US" sz="1500" dirty="0">
                <a:latin typeface="Arial" panose="020B0604020202020204" pitchFamily="34" charset="0"/>
              </a:rPr>
              <a:t>Make Data Understandable </a:t>
            </a:r>
            <a:r>
              <a:rPr lang="en-US" sz="1700" dirty="0">
                <a:latin typeface="Arial" panose="020B0604020202020204" pitchFamily="34" charset="0"/>
              </a:rPr>
              <a:t>-- </a:t>
            </a:r>
            <a:r>
              <a:rPr lang="en-US" sz="1300" dirty="0">
                <a:latin typeface="Arial" panose="020B0604020202020204" pitchFamily="34" charset="0"/>
              </a:rPr>
              <a:t>Consumers can recognize the content, context, and applicability</a:t>
            </a:r>
          </a:p>
          <a:p>
            <a:pPr marL="64228">
              <a:spcBef>
                <a:spcPts val="2129"/>
              </a:spcBef>
            </a:pPr>
            <a:r>
              <a:rPr lang="en-US" sz="1700" dirty="0">
                <a:latin typeface="Arial" panose="020B0604020202020204" pitchFamily="34" charset="0"/>
              </a:rPr>
              <a:t>4. </a:t>
            </a:r>
            <a:r>
              <a:rPr lang="en-US" sz="1500" dirty="0">
                <a:latin typeface="Arial" panose="020B0604020202020204" pitchFamily="34" charset="0"/>
              </a:rPr>
              <a:t>Make Data Linked </a:t>
            </a:r>
            <a:r>
              <a:rPr lang="en-US" sz="1700" dirty="0">
                <a:latin typeface="Arial" panose="020B0604020202020204" pitchFamily="34" charset="0"/>
              </a:rPr>
              <a:t>- </a:t>
            </a:r>
            <a:r>
              <a:rPr lang="en-US" sz="1300" dirty="0">
                <a:latin typeface="Arial" panose="020B0604020202020204" pitchFamily="34" charset="0"/>
              </a:rPr>
              <a:t>Consumers can exploit data elements through innate relationships</a:t>
            </a:r>
            <a:endParaRPr lang="en-US" sz="1700" dirty="0">
              <a:latin typeface="Arial" panose="020B0604020202020204" pitchFamily="34" charset="0"/>
            </a:endParaRPr>
          </a:p>
          <a:p>
            <a:pPr marL="64228">
              <a:spcBef>
                <a:spcPts val="2129"/>
              </a:spcBef>
            </a:pPr>
            <a:r>
              <a:rPr lang="en-US" sz="1700" dirty="0">
                <a:latin typeface="Arial" panose="020B0604020202020204" pitchFamily="34" charset="0"/>
              </a:rPr>
              <a:t>5. </a:t>
            </a:r>
            <a:r>
              <a:rPr lang="en-US" sz="1500" dirty="0">
                <a:latin typeface="Arial" panose="020B0604020202020204" pitchFamily="34" charset="0"/>
              </a:rPr>
              <a:t>Make Data Interoperable </a:t>
            </a:r>
            <a:r>
              <a:rPr lang="en-US" sz="1700" dirty="0">
                <a:latin typeface="Arial" panose="020B0604020202020204" pitchFamily="34" charset="0"/>
              </a:rPr>
              <a:t>-- </a:t>
            </a:r>
            <a:r>
              <a:rPr lang="en-US" sz="1300" dirty="0">
                <a:latin typeface="Arial" panose="020B0604020202020204" pitchFamily="34" charset="0"/>
              </a:rPr>
              <a:t>Consumers have a common representation / comprehension of data</a:t>
            </a:r>
            <a:endParaRPr lang="en-US" sz="1700" dirty="0">
              <a:latin typeface="Arial" panose="020B0604020202020204" pitchFamily="34" charset="0"/>
            </a:endParaRPr>
          </a:p>
          <a:p>
            <a:pPr marL="64228">
              <a:spcBef>
                <a:spcPts val="2129"/>
              </a:spcBef>
            </a:pPr>
            <a:r>
              <a:rPr lang="en-US" sz="1700" dirty="0">
                <a:latin typeface="Arial" panose="020B0604020202020204" pitchFamily="34" charset="0"/>
              </a:rPr>
              <a:t>6. </a:t>
            </a:r>
            <a:r>
              <a:rPr lang="en-US" sz="1500" dirty="0">
                <a:latin typeface="Arial" panose="020B0604020202020204" pitchFamily="34" charset="0"/>
              </a:rPr>
              <a:t>Make Data Trustworthy </a:t>
            </a:r>
            <a:r>
              <a:rPr lang="en-US" sz="1900" dirty="0">
                <a:latin typeface="Arial" panose="020B0604020202020204" pitchFamily="34" charset="0"/>
              </a:rPr>
              <a:t>-- </a:t>
            </a:r>
            <a:r>
              <a:rPr lang="en-US" sz="1300" dirty="0">
                <a:latin typeface="Arial" panose="020B0604020202020204" pitchFamily="34" charset="0"/>
              </a:rPr>
              <a:t>Consumers can be confident in all aspects of data for decision-making</a:t>
            </a:r>
          </a:p>
          <a:p>
            <a:pPr marL="64228">
              <a:spcBef>
                <a:spcPts val="2129"/>
              </a:spcBef>
            </a:pPr>
            <a:r>
              <a:rPr lang="en-US" sz="1700" dirty="0">
                <a:latin typeface="Arial" panose="020B0604020202020204" pitchFamily="34" charset="0"/>
              </a:rPr>
              <a:t>7. </a:t>
            </a:r>
            <a:r>
              <a:rPr lang="en-US" sz="1500" dirty="0">
                <a:latin typeface="Arial" panose="020B0604020202020204" pitchFamily="34" charset="0"/>
              </a:rPr>
              <a:t>Make Data Secure </a:t>
            </a:r>
            <a:r>
              <a:rPr lang="en-US" sz="1700" dirty="0">
                <a:latin typeface="Arial" panose="020B0604020202020204" pitchFamily="34" charset="0"/>
              </a:rPr>
              <a:t>-- </a:t>
            </a:r>
            <a:r>
              <a:rPr lang="en-US" sz="1300" dirty="0">
                <a:latin typeface="Arial" panose="020B0604020202020204" pitchFamily="34" charset="0"/>
              </a:rPr>
              <a:t>Consumers know that data is protected from unauthorized use / manipulation</a:t>
            </a:r>
            <a:endParaRPr lang="en-US" sz="1700" dirty="0">
              <a:latin typeface="Arial" panose="020B0604020202020204" pitchFamily="34" charset="0"/>
            </a:endParaRPr>
          </a:p>
          <a:p>
            <a:endParaRPr lang="en-US" dirty="0"/>
          </a:p>
          <a:p>
            <a:endParaRPr lang="en-US" dirty="0"/>
          </a:p>
          <a:p>
            <a:r>
              <a:rPr lang="en-US" dirty="0"/>
              <a:t>So, sims for training need to be interoperable meanwhile there are these new MOSA and Data-Centric requirement mandates. </a:t>
            </a:r>
          </a:p>
        </p:txBody>
      </p:sp>
      <p:sp>
        <p:nvSpPr>
          <p:cNvPr id="4" name="Slide Number Placeholder 3"/>
          <p:cNvSpPr>
            <a:spLocks noGrp="1"/>
          </p:cNvSpPr>
          <p:nvPr>
            <p:ph type="sldNum" sz="quarter" idx="5"/>
          </p:nvPr>
        </p:nvSpPr>
        <p:spPr/>
        <p:txBody>
          <a:bodyPr/>
          <a:lstStyle/>
          <a:p>
            <a:pPr defTabSz="973562" fontAlgn="auto">
              <a:spcBef>
                <a:spcPts val="0"/>
              </a:spcBef>
              <a:spcAft>
                <a:spcPts val="0"/>
              </a:spcAft>
              <a:defRPr/>
            </a:pPr>
            <a:fld id="{1C06B82F-2287-458E-A95B-FD6CB59E37FD}" type="slidenum">
              <a:rPr lang="en-US">
                <a:solidFill>
                  <a:prstClr val="black"/>
                </a:solidFill>
                <a:latin typeface="Calibri" panose="020F0502020204030204"/>
              </a:rPr>
              <a:pPr defTabSz="973562" fontAlgn="auto">
                <a:spcBef>
                  <a:spcPts val="0"/>
                </a:spcBef>
                <a:spcAft>
                  <a:spcPts val="0"/>
                </a:spcAft>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36652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sp>
        <p:nvSpPr>
          <p:cNvPr id="30" name="Google Shape;30;p35"/>
          <p:cNvSpPr txBox="1">
            <a:spLocks noGrp="1"/>
          </p:cNvSpPr>
          <p:nvPr>
            <p:ph type="title"/>
          </p:nvPr>
        </p:nvSpPr>
        <p:spPr>
          <a:xfrm>
            <a:off x="543915" y="423356"/>
            <a:ext cx="10515600" cy="651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4400"/>
              <a:buNone/>
              <a:defRPr b="1">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5"/>
          <p:cNvSpPr/>
          <p:nvPr/>
        </p:nvSpPr>
        <p:spPr>
          <a:xfrm>
            <a:off x="592731" y="1030275"/>
            <a:ext cx="564777" cy="45719"/>
          </a:xfrm>
          <a:prstGeom prst="rect">
            <a:avLst/>
          </a:prstGeom>
          <a:solidFill>
            <a:srgbClr val="EC8B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2" name="Google Shape;32;p35"/>
          <p:cNvSpPr txBox="1">
            <a:spLocks noGrp="1"/>
          </p:cNvSpPr>
          <p:nvPr>
            <p:ph type="ftr" idx="11"/>
          </p:nvPr>
        </p:nvSpPr>
        <p:spPr>
          <a:xfrm>
            <a:off x="5874129" y="6648323"/>
            <a:ext cx="5939422" cy="19571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0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7590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90CF-81E0-E4AE-3F1E-88379C2669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3C9E4B-2F09-CB37-D213-C87485E8A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1E09EE-A2B6-5451-D4B6-CD38E5D1C468}"/>
              </a:ext>
            </a:extLst>
          </p:cNvPr>
          <p:cNvSpPr>
            <a:spLocks noGrp="1"/>
          </p:cNvSpPr>
          <p:nvPr>
            <p:ph type="dt" sz="half" idx="10"/>
          </p:nvPr>
        </p:nvSpPr>
        <p:spPr/>
        <p:txBody>
          <a:bodyPr/>
          <a:lstStyle/>
          <a:p>
            <a:fld id="{C99196A6-D9C0-49F0-8E88-A4A30002B42C}" type="datetimeFigureOut">
              <a:rPr lang="en-US" smtClean="0"/>
              <a:t>7/3/2024</a:t>
            </a:fld>
            <a:endParaRPr lang="en-US" dirty="0"/>
          </a:p>
        </p:txBody>
      </p:sp>
      <p:sp>
        <p:nvSpPr>
          <p:cNvPr id="5" name="Footer Placeholder 4">
            <a:extLst>
              <a:ext uri="{FF2B5EF4-FFF2-40B4-BE49-F238E27FC236}">
                <a16:creationId xmlns:a16="http://schemas.microsoft.com/office/drawing/2014/main" id="{C1EFEA0C-E764-0196-8EA0-8B6C186D62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95B876-3115-9AE3-AE91-7EA890B2A346}"/>
              </a:ext>
            </a:extLst>
          </p:cNvPr>
          <p:cNvSpPr>
            <a:spLocks noGrp="1"/>
          </p:cNvSpPr>
          <p:nvPr>
            <p:ph type="sldNum" sz="quarter" idx="12"/>
          </p:nvPr>
        </p:nvSpPr>
        <p:spPr/>
        <p:txBody>
          <a:bodyPr/>
          <a:lstStyle/>
          <a:p>
            <a:fld id="{E69D8F31-3630-4D47-AE4E-D4FFBB649FBC}" type="slidenum">
              <a:rPr lang="en-US" smtClean="0"/>
              <a:t>‹#›</a:t>
            </a:fld>
            <a:endParaRPr lang="en-US" dirty="0"/>
          </a:p>
        </p:txBody>
      </p:sp>
    </p:spTree>
    <p:extLst>
      <p:ext uri="{BB962C8B-B14F-4D97-AF65-F5344CB8AC3E}">
        <p14:creationId xmlns:p14="http://schemas.microsoft.com/office/powerpoint/2010/main" val="3991883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1">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9" r:id="rId6"/>
    <p:sldLayoutId id="2147483680" r:id="rId7"/>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media.defense.gov/2020/Oct/08/2002514180/-1/-1/0/DOD-DATA-STRATEGY.PDF"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rosmilitary.org/" TargetMode="External"/><Relationship Id="rId13" Type="http://schemas.openxmlformats.org/officeDocument/2006/relationships/hyperlink" Target="https://confluence.rti.com/display/RFKB/FACE%3A+Future+Airborne+Capabilities+Environment" TargetMode="External"/><Relationship Id="rId18" Type="http://schemas.openxmlformats.org/officeDocument/2006/relationships/hyperlink" Target="https://www.opengroup.org/forum/open-process-automation-forum" TargetMode="External"/><Relationship Id="rId3" Type="http://schemas.openxmlformats.org/officeDocument/2006/relationships/hyperlink" Target="https://www.openrobotics.org/" TargetMode="External"/><Relationship Id="rId7" Type="http://schemas.openxmlformats.org/officeDocument/2006/relationships/hyperlink" Target="https://www.sae.org/works/committeeResources.do?resourceID=493337" TargetMode="External"/><Relationship Id="rId12" Type="http://schemas.openxmlformats.org/officeDocument/2006/relationships/hyperlink" Target="https://www.omg.org/spec/AMSM/" TargetMode="External"/><Relationship Id="rId17" Type="http://schemas.openxmlformats.org/officeDocument/2006/relationships/hyperlink" Target="https://www.vdl.afrl.af.mil/programs/uci/oms.php" TargetMode="External"/><Relationship Id="rId2" Type="http://schemas.openxmlformats.org/officeDocument/2006/relationships/notesSlide" Target="../notesSlides/notesSlide10.xml"/><Relationship Id="rId16" Type="http://schemas.openxmlformats.org/officeDocument/2006/relationships/hyperlink" Target="https://openfmb.ucaiug.org/" TargetMode="External"/><Relationship Id="rId1" Type="http://schemas.openxmlformats.org/officeDocument/2006/relationships/slideLayout" Target="../slideLayouts/slideLayout5.xml"/><Relationship Id="rId6" Type="http://schemas.openxmlformats.org/officeDocument/2006/relationships/hyperlink" Target="https://community.apan.org/wg/tactical-microgrids/" TargetMode="External"/><Relationship Id="rId11" Type="http://schemas.openxmlformats.org/officeDocument/2006/relationships/hyperlink" Target="https://www.omg.org/spec/ALMAS/" TargetMode="External"/><Relationship Id="rId5" Type="http://schemas.openxmlformats.org/officeDocument/2006/relationships/hyperlink" Target="https://confluence.rti.com/display/PM/Sensor+Open+System+Architecture+SOSA" TargetMode="External"/><Relationship Id="rId15" Type="http://schemas.openxmlformats.org/officeDocument/2006/relationships/hyperlink" Target="https://www.natogva.org/" TargetMode="External"/><Relationship Id="rId10" Type="http://schemas.openxmlformats.org/officeDocument/2006/relationships/hyperlink" Target="https://www.mohses.org/" TargetMode="External"/><Relationship Id="rId4" Type="http://schemas.openxmlformats.org/officeDocument/2006/relationships/hyperlink" Target="https://www.ros.org/about-ros/" TargetMode="External"/><Relationship Id="rId9" Type="http://schemas.openxmlformats.org/officeDocument/2006/relationships/hyperlink" Target="https://www.sae.org/standards/content/as5669a/" TargetMode="External"/><Relationship Id="rId14" Type="http://schemas.openxmlformats.org/officeDocument/2006/relationships/hyperlink" Target="https://www.dds-foundation.org/sites/default/files/DefStan_23_03_GVA_00000100.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45.png"/><Relationship Id="rId7" Type="http://schemas.openxmlformats.org/officeDocument/2006/relationships/image" Target="../media/image39.png"/><Relationship Id="rId12"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8.svg"/><Relationship Id="rId11" Type="http://schemas.openxmlformats.org/officeDocument/2006/relationships/image" Target="../media/image52.sv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50.sv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39.pn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87.jpe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4000" dirty="0"/>
              <a:t>Securing Distributed LVC: Harnessing OMG DDS for Interoperability at Scale</a:t>
            </a:r>
          </a:p>
        </p:txBody>
      </p:sp>
      <p:sp>
        <p:nvSpPr>
          <p:cNvPr id="10" name="Text Placeholder 9"/>
          <p:cNvSpPr>
            <a:spLocks noGrp="1"/>
          </p:cNvSpPr>
          <p:nvPr>
            <p:ph type="body" sz="quarter" idx="11"/>
          </p:nvPr>
        </p:nvSpPr>
        <p:spPr>
          <a:xfrm>
            <a:off x="1794465" y="4740644"/>
            <a:ext cx="8478838" cy="1158001"/>
          </a:xfrm>
        </p:spPr>
        <p:txBody>
          <a:bodyPr/>
          <a:lstStyle/>
          <a:p>
            <a:pPr eaLnBrk="1" hangingPunct="1"/>
            <a:r>
              <a:rPr lang="en-US" dirty="0">
                <a:latin typeface="Arial Narrow" pitchFamily="34" charset="0"/>
              </a:rPr>
              <a:t>Presenter 1, Rob Proctor/Real-Time Innovations, RTI</a:t>
            </a:r>
          </a:p>
          <a:p>
            <a:pPr eaLnBrk="1" hangingPunct="1"/>
            <a:r>
              <a:rPr lang="en-US" dirty="0">
                <a:latin typeface="Arial Narrow" pitchFamily="34" charset="0"/>
              </a:rPr>
              <a:t>Presenter 2, Dave Whitten/Real-Time Innovations, RTI</a:t>
            </a:r>
          </a:p>
          <a:p>
            <a:endParaRPr lang="en-US" dirty="0"/>
          </a:p>
        </p:txBody>
      </p:sp>
      <p:pic>
        <p:nvPicPr>
          <p:cNvPr id="2" name="Picture 2" descr="http://dtstc.ugr.es/tl/images/dds.png">
            <a:extLst>
              <a:ext uri="{FF2B5EF4-FFF2-40B4-BE49-F238E27FC236}">
                <a16:creationId xmlns:a16="http://schemas.microsoft.com/office/drawing/2014/main" id="{FCAE76E0-43E9-A9B8-433B-5D6F71115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117" y="3247272"/>
            <a:ext cx="1433612" cy="1433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D883104-2602-9AC2-9561-4431C8654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548" y="3334179"/>
            <a:ext cx="3152336" cy="122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
          <p:cNvSpPr txBox="1">
            <a:spLocks noGrp="1"/>
          </p:cNvSpPr>
          <p:nvPr>
            <p:ph type="title"/>
          </p:nvPr>
        </p:nvSpPr>
        <p:spPr>
          <a:xfrm>
            <a:off x="2345741" y="0"/>
            <a:ext cx="7416800" cy="714524"/>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SzPts val="4400"/>
              <a:buNone/>
            </a:pPr>
            <a:r>
              <a:rPr lang="en-US" sz="2800" dirty="0"/>
              <a:t>About Data Centricity</a:t>
            </a:r>
            <a:endParaRPr sz="2800" dirty="0"/>
          </a:p>
        </p:txBody>
      </p:sp>
      <p:sp>
        <p:nvSpPr>
          <p:cNvPr id="267" name="Google Shape;267;p1"/>
          <p:cNvSpPr txBox="1">
            <a:spLocks noGrp="1"/>
          </p:cNvSpPr>
          <p:nvPr>
            <p:ph idx="1"/>
          </p:nvPr>
        </p:nvSpPr>
        <p:spPr>
          <a:xfrm>
            <a:off x="593061" y="1053389"/>
            <a:ext cx="11233323" cy="48902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ct val="156862"/>
              <a:buNone/>
            </a:pPr>
            <a:r>
              <a:rPr lang="en-US" sz="2400" b="1" dirty="0"/>
              <a:t>Data Centricity Definition </a:t>
            </a:r>
          </a:p>
          <a:p>
            <a:pPr marL="0" lvl="0" indent="0" algn="l" rtl="0">
              <a:lnSpc>
                <a:spcPct val="90000"/>
              </a:lnSpc>
              <a:spcBef>
                <a:spcPts val="1000"/>
              </a:spcBef>
              <a:spcAft>
                <a:spcPts val="0"/>
              </a:spcAft>
              <a:buSzPct val="156862"/>
              <a:buNone/>
            </a:pPr>
            <a:endParaRPr sz="1800" dirty="0"/>
          </a:p>
          <a:p>
            <a:pPr marL="144001" lvl="0" indent="0" algn="l" rtl="0">
              <a:lnSpc>
                <a:spcPct val="90000"/>
              </a:lnSpc>
              <a:spcBef>
                <a:spcPts val="1000"/>
              </a:spcBef>
              <a:spcAft>
                <a:spcPts val="0"/>
              </a:spcAft>
              <a:buSzPct val="156862"/>
              <a:buNone/>
            </a:pPr>
            <a:r>
              <a:rPr lang="en-US" sz="2400" dirty="0"/>
              <a:t>The interface </a:t>
            </a:r>
            <a:r>
              <a:rPr lang="en-US" sz="2400" i="1" dirty="0"/>
              <a:t>is</a:t>
            </a:r>
            <a:r>
              <a:rPr lang="en-US" sz="2400" dirty="0"/>
              <a:t> the data</a:t>
            </a:r>
            <a:endParaRPr dirty="0"/>
          </a:p>
          <a:p>
            <a:pPr marL="144001" lvl="0" indent="0" algn="l" rtl="0">
              <a:lnSpc>
                <a:spcPct val="90000"/>
              </a:lnSpc>
              <a:spcBef>
                <a:spcPts val="1000"/>
              </a:spcBef>
              <a:spcAft>
                <a:spcPts val="0"/>
              </a:spcAft>
              <a:buSzPct val="156862"/>
              <a:buNone/>
            </a:pPr>
            <a:r>
              <a:rPr lang="en-US" sz="2400" dirty="0"/>
              <a:t>The infrastructure understands that data</a:t>
            </a:r>
            <a:endParaRPr dirty="0"/>
          </a:p>
          <a:p>
            <a:pPr marL="144001" lvl="0" indent="0" algn="l" rtl="0">
              <a:lnSpc>
                <a:spcPct val="90000"/>
              </a:lnSpc>
              <a:spcBef>
                <a:spcPts val="1000"/>
              </a:spcBef>
              <a:spcAft>
                <a:spcPts val="0"/>
              </a:spcAft>
              <a:buSzPct val="156862"/>
              <a:buNone/>
            </a:pPr>
            <a:r>
              <a:rPr lang="en-US" sz="2400" dirty="0"/>
              <a:t>The system manages the data and imposes rules on how applications exchange data</a:t>
            </a:r>
          </a:p>
        </p:txBody>
      </p:sp>
      <p:grpSp>
        <p:nvGrpSpPr>
          <p:cNvPr id="268" name="Google Shape;268;p1"/>
          <p:cNvGrpSpPr/>
          <p:nvPr/>
        </p:nvGrpSpPr>
        <p:grpSpPr>
          <a:xfrm>
            <a:off x="9525000" y="1275146"/>
            <a:ext cx="2518990" cy="1575142"/>
            <a:chOff x="7289675" y="1211591"/>
            <a:chExt cx="3140756" cy="2155483"/>
          </a:xfrm>
        </p:grpSpPr>
        <p:sp>
          <p:nvSpPr>
            <p:cNvPr id="269" name="Google Shape;269;p1"/>
            <p:cNvSpPr/>
            <p:nvPr/>
          </p:nvSpPr>
          <p:spPr>
            <a:xfrm>
              <a:off x="7289676" y="1211591"/>
              <a:ext cx="1552755" cy="490662"/>
            </a:xfrm>
            <a:prstGeom prst="flowChartProcess">
              <a:avLst/>
            </a:prstGeom>
            <a:gradFill>
              <a:gsLst>
                <a:gs pos="0">
                  <a:srgbClr val="004CAD"/>
                </a:gs>
                <a:gs pos="100000">
                  <a:srgbClr val="9AAFF2"/>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Application</a:t>
              </a:r>
              <a:endParaRPr dirty="0"/>
            </a:p>
          </p:txBody>
        </p:sp>
        <p:sp>
          <p:nvSpPr>
            <p:cNvPr id="270" name="Google Shape;270;p1"/>
            <p:cNvSpPr/>
            <p:nvPr/>
          </p:nvSpPr>
          <p:spPr>
            <a:xfrm>
              <a:off x="7289675" y="2915448"/>
              <a:ext cx="1552755" cy="451626"/>
            </a:xfrm>
            <a:prstGeom prst="flowChartProcess">
              <a:avLst/>
            </a:prstGeom>
            <a:gradFill>
              <a:gsLst>
                <a:gs pos="0">
                  <a:srgbClr val="004CAD"/>
                </a:gs>
                <a:gs pos="100000">
                  <a:srgbClr val="9AAFF2"/>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Application</a:t>
              </a:r>
              <a:endParaRPr dirty="0"/>
            </a:p>
          </p:txBody>
        </p:sp>
        <p:cxnSp>
          <p:nvCxnSpPr>
            <p:cNvPr id="271" name="Google Shape;271;p1"/>
            <p:cNvCxnSpPr>
              <a:stCxn id="269" idx="2"/>
            </p:cNvCxnSpPr>
            <p:nvPr/>
          </p:nvCxnSpPr>
          <p:spPr>
            <a:xfrm>
              <a:off x="8066053" y="1702253"/>
              <a:ext cx="10200" cy="1213200"/>
            </a:xfrm>
            <a:prstGeom prst="straightConnector1">
              <a:avLst/>
            </a:prstGeom>
            <a:noFill/>
            <a:ln w="57150" cap="flat" cmpd="sng">
              <a:solidFill>
                <a:schemeClr val="dk1"/>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272" name="Google Shape;272;p1"/>
            <p:cNvSpPr txBox="1"/>
            <p:nvPr/>
          </p:nvSpPr>
          <p:spPr>
            <a:xfrm>
              <a:off x="8852631" y="1511487"/>
              <a:ext cx="1577800" cy="18109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Message centric</a:t>
              </a:r>
              <a:endParaRPr dirty="0"/>
            </a:p>
            <a:p>
              <a:pPr marL="0" marR="0" lvl="0" indent="0"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Remote Objects</a:t>
              </a:r>
              <a:endParaRPr dirty="0"/>
            </a:p>
            <a:p>
              <a:pPr marL="0" marR="0" lvl="0" indent="0" rtl="0">
                <a:lnSpc>
                  <a:spcPct val="100000"/>
                </a:lnSpc>
                <a:spcBef>
                  <a:spcPts val="0"/>
                </a:spcBef>
                <a:spcAft>
                  <a:spcPts val="0"/>
                </a:spcAft>
                <a:buNone/>
              </a:pPr>
              <a:r>
                <a:rPr lang="en-US" sz="1600" b="0" i="0" u="none" strike="noStrike" cap="none" dirty="0">
                  <a:solidFill>
                    <a:srgbClr val="000000"/>
                  </a:solidFill>
                  <a:latin typeface="Arial"/>
                  <a:ea typeface="Arial"/>
                  <a:cs typeface="Arial"/>
                  <a:sym typeface="Arial"/>
                </a:rPr>
                <a:t>SOAs</a:t>
              </a:r>
              <a:endParaRPr dirty="0"/>
            </a:p>
          </p:txBody>
        </p:sp>
      </p:grpSp>
      <p:grpSp>
        <p:nvGrpSpPr>
          <p:cNvPr id="273" name="Google Shape;273;p1"/>
          <p:cNvGrpSpPr/>
          <p:nvPr/>
        </p:nvGrpSpPr>
        <p:grpSpPr>
          <a:xfrm>
            <a:off x="7620000" y="1275146"/>
            <a:ext cx="1245362" cy="1568456"/>
            <a:chOff x="9860702" y="1194365"/>
            <a:chExt cx="1552756" cy="2155482"/>
          </a:xfrm>
        </p:grpSpPr>
        <p:sp>
          <p:nvSpPr>
            <p:cNvPr id="274" name="Google Shape;274;p1"/>
            <p:cNvSpPr/>
            <p:nvPr/>
          </p:nvSpPr>
          <p:spPr>
            <a:xfrm>
              <a:off x="9860703" y="1194365"/>
              <a:ext cx="1552755" cy="490662"/>
            </a:xfrm>
            <a:prstGeom prst="flowChartProcess">
              <a:avLst/>
            </a:prstGeom>
            <a:gradFill>
              <a:gsLst>
                <a:gs pos="0">
                  <a:srgbClr val="004CAD"/>
                </a:gs>
                <a:gs pos="100000">
                  <a:srgbClr val="9AAFF2"/>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Application</a:t>
              </a:r>
              <a:endParaRPr dirty="0"/>
            </a:p>
          </p:txBody>
        </p:sp>
        <p:sp>
          <p:nvSpPr>
            <p:cNvPr id="275" name="Google Shape;275;p1"/>
            <p:cNvSpPr/>
            <p:nvPr/>
          </p:nvSpPr>
          <p:spPr>
            <a:xfrm>
              <a:off x="9860702" y="2898222"/>
              <a:ext cx="1552755" cy="451625"/>
            </a:xfrm>
            <a:prstGeom prst="flowChartProcess">
              <a:avLst/>
            </a:prstGeom>
            <a:gradFill>
              <a:gsLst>
                <a:gs pos="0">
                  <a:srgbClr val="004CAD"/>
                </a:gs>
                <a:gs pos="100000">
                  <a:srgbClr val="9AAFF2"/>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Application</a:t>
              </a:r>
              <a:endParaRPr dirty="0"/>
            </a:p>
          </p:txBody>
        </p:sp>
        <p:cxnSp>
          <p:nvCxnSpPr>
            <p:cNvPr id="276" name="Google Shape;276;p1"/>
            <p:cNvCxnSpPr>
              <a:stCxn id="274" idx="2"/>
              <a:endCxn id="277" idx="0"/>
            </p:cNvCxnSpPr>
            <p:nvPr/>
          </p:nvCxnSpPr>
          <p:spPr>
            <a:xfrm>
              <a:off x="10637081" y="1685027"/>
              <a:ext cx="3900" cy="354300"/>
            </a:xfrm>
            <a:prstGeom prst="straightConnector1">
              <a:avLst/>
            </a:prstGeom>
            <a:noFill/>
            <a:ln w="38100" cap="flat" cmpd="sng">
              <a:solidFill>
                <a:schemeClr val="dk1"/>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277" name="Google Shape;277;p1"/>
            <p:cNvSpPr/>
            <p:nvPr/>
          </p:nvSpPr>
          <p:spPr>
            <a:xfrm>
              <a:off x="9937630" y="2039193"/>
              <a:ext cx="1406815" cy="465826"/>
            </a:xfrm>
            <a:prstGeom prst="flowChartDocument">
              <a:avLst/>
            </a:prstGeom>
            <a:gradFill>
              <a:gsLst>
                <a:gs pos="0">
                  <a:srgbClr val="AB3F00"/>
                </a:gs>
                <a:gs pos="100000">
                  <a:srgbClr val="F0AA9C"/>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dirty="0">
                  <a:solidFill>
                    <a:schemeClr val="lt1"/>
                  </a:solidFill>
                  <a:latin typeface="Arial"/>
                  <a:ea typeface="Arial"/>
                  <a:cs typeface="Arial"/>
                  <a:sym typeface="Arial"/>
                </a:rPr>
                <a:t>Data</a:t>
              </a:r>
              <a:endParaRPr dirty="0"/>
            </a:p>
          </p:txBody>
        </p:sp>
        <p:cxnSp>
          <p:nvCxnSpPr>
            <p:cNvPr id="278" name="Google Shape;278;p1"/>
            <p:cNvCxnSpPr>
              <a:stCxn id="277" idx="2"/>
              <a:endCxn id="275" idx="0"/>
            </p:cNvCxnSpPr>
            <p:nvPr/>
          </p:nvCxnSpPr>
          <p:spPr>
            <a:xfrm flipH="1">
              <a:off x="10637137" y="2474223"/>
              <a:ext cx="3900" cy="423900"/>
            </a:xfrm>
            <a:prstGeom prst="straightConnector1">
              <a:avLst/>
            </a:prstGeom>
            <a:noFill/>
            <a:ln w="38100" cap="flat" cmpd="sng">
              <a:solidFill>
                <a:schemeClr val="dk1"/>
              </a:solidFill>
              <a:prstDash val="solid"/>
              <a:round/>
              <a:headEnd type="triangle" w="med" len="med"/>
              <a:tailEnd type="triangle" w="med" len="med"/>
            </a:ln>
            <a:effectLst>
              <a:outerShdw blurRad="40000" dist="20000" dir="5400000" rotWithShape="0">
                <a:srgbClr val="000000">
                  <a:alpha val="37647"/>
                </a:srgbClr>
              </a:outerShdw>
            </a:effectLst>
          </p:spPr>
        </p:cxnSp>
      </p:grpSp>
      <p:sp>
        <p:nvSpPr>
          <p:cNvPr id="279" name="Google Shape;279;p1"/>
          <p:cNvSpPr/>
          <p:nvPr/>
        </p:nvSpPr>
        <p:spPr>
          <a:xfrm>
            <a:off x="9426344" y="1405318"/>
            <a:ext cx="1437157" cy="1408143"/>
          </a:xfrm>
          <a:prstGeom prst="noSmoking">
            <a:avLst>
              <a:gd name="adj" fmla="val 11871"/>
            </a:avLst>
          </a:prstGeom>
          <a:solidFill>
            <a:srgbClr val="FF3300">
              <a:alpha val="38823"/>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grpSp>
        <p:nvGrpSpPr>
          <p:cNvPr id="280" name="Google Shape;280;p1"/>
          <p:cNvGrpSpPr/>
          <p:nvPr/>
        </p:nvGrpSpPr>
        <p:grpSpPr>
          <a:xfrm>
            <a:off x="884487" y="3286246"/>
            <a:ext cx="10690039" cy="2895600"/>
            <a:chOff x="884487" y="3124200"/>
            <a:chExt cx="10690039" cy="2895600"/>
          </a:xfrm>
        </p:grpSpPr>
        <p:pic>
          <p:nvPicPr>
            <p:cNvPr id="281" name="Google Shape;281;p1"/>
            <p:cNvPicPr preferRelativeResize="0"/>
            <p:nvPr/>
          </p:nvPicPr>
          <p:blipFill rotWithShape="1">
            <a:blip r:embed="rId3">
              <a:alphaModFix/>
            </a:blip>
            <a:srcRect/>
            <a:stretch/>
          </p:blipFill>
          <p:spPr>
            <a:xfrm>
              <a:off x="1497350" y="3127368"/>
              <a:ext cx="1298325" cy="1298325"/>
            </a:xfrm>
            <a:prstGeom prst="rect">
              <a:avLst/>
            </a:prstGeom>
            <a:noFill/>
            <a:ln>
              <a:noFill/>
            </a:ln>
          </p:spPr>
        </p:pic>
        <p:sp>
          <p:nvSpPr>
            <p:cNvPr id="282" name="Google Shape;282;p1"/>
            <p:cNvSpPr txBox="1"/>
            <p:nvPr/>
          </p:nvSpPr>
          <p:spPr>
            <a:xfrm>
              <a:off x="2711919" y="3514920"/>
              <a:ext cx="178859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000000"/>
                  </a:solidFill>
                  <a:latin typeface="Arial"/>
                  <a:ea typeface="Arial"/>
                  <a:cs typeface="Arial"/>
                  <a:sym typeface="Arial"/>
                </a:rPr>
                <a:t>Database</a:t>
              </a:r>
              <a:endParaRPr dirty="0"/>
            </a:p>
          </p:txBody>
        </p:sp>
        <p:sp>
          <p:nvSpPr>
            <p:cNvPr id="283" name="Google Shape;283;p1"/>
            <p:cNvSpPr/>
            <p:nvPr/>
          </p:nvSpPr>
          <p:spPr>
            <a:xfrm>
              <a:off x="992799" y="4266000"/>
              <a:ext cx="3960201" cy="904215"/>
            </a:xfrm>
            <a:prstGeom prst="leftArrow">
              <a:avLst>
                <a:gd name="adj1" fmla="val 62957"/>
                <a:gd name="adj2" fmla="val 50000"/>
              </a:avLst>
            </a:prstGeom>
            <a:gradFill>
              <a:gsLst>
                <a:gs pos="0">
                  <a:srgbClr val="004CAD"/>
                </a:gs>
                <a:gs pos="100000">
                  <a:srgbClr val="9AAFF2"/>
                </a:gs>
              </a:gsLst>
              <a:lin ang="16200000" scaled="0"/>
            </a:gradFill>
            <a:ln w="9525" cap="flat" cmpd="sng">
              <a:solidFill>
                <a:srgbClr val="004A9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b="0" i="0" u="none" strike="noStrike" cap="none" dirty="0">
                  <a:solidFill>
                    <a:schemeClr val="lt1"/>
                  </a:solidFill>
                  <a:latin typeface="Arial"/>
                  <a:ea typeface="Arial"/>
                  <a:cs typeface="Arial"/>
                  <a:sym typeface="Arial"/>
                </a:rPr>
                <a:t>Data centric storage and </a:t>
              </a:r>
              <a:endParaRPr dirty="0"/>
            </a:p>
            <a:p>
              <a:pPr marL="0" marR="0" lvl="0" indent="0" algn="ctr" rtl="0">
                <a:lnSpc>
                  <a:spcPct val="100000"/>
                </a:lnSpc>
                <a:spcBef>
                  <a:spcPts val="0"/>
                </a:spcBef>
                <a:spcAft>
                  <a:spcPts val="0"/>
                </a:spcAft>
                <a:buNone/>
              </a:pPr>
              <a:r>
                <a:rPr lang="en-US" sz="1700" b="0" i="0" u="none" strike="noStrike" cap="none" dirty="0">
                  <a:solidFill>
                    <a:schemeClr val="lt1"/>
                  </a:solidFill>
                  <a:latin typeface="Arial"/>
                  <a:ea typeface="Arial"/>
                  <a:cs typeface="Arial"/>
                  <a:sym typeface="Arial"/>
                </a:rPr>
                <a:t>searching of old data</a:t>
              </a:r>
              <a:endParaRPr dirty="0"/>
            </a:p>
          </p:txBody>
        </p:sp>
        <p:sp>
          <p:nvSpPr>
            <p:cNvPr id="284" name="Google Shape;284;p1"/>
            <p:cNvSpPr/>
            <p:nvPr/>
          </p:nvSpPr>
          <p:spPr>
            <a:xfrm>
              <a:off x="6729161" y="4267200"/>
              <a:ext cx="3938839" cy="903016"/>
            </a:xfrm>
            <a:prstGeom prst="rightArrow">
              <a:avLst>
                <a:gd name="adj1" fmla="val 59644"/>
                <a:gd name="adj2" fmla="val 50000"/>
              </a:avLst>
            </a:prstGeom>
            <a:gradFill>
              <a:gsLst>
                <a:gs pos="0">
                  <a:srgbClr val="004CAD"/>
                </a:gs>
                <a:gs pos="100000">
                  <a:srgbClr val="9AAFF2"/>
                </a:gs>
              </a:gsLst>
              <a:lin ang="16200000" scaled="0"/>
            </a:gradFill>
            <a:ln w="9525" cap="flat" cmpd="sng">
              <a:solidFill>
                <a:srgbClr val="004A9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b="0" i="0" u="none" strike="noStrike" cap="none" dirty="0">
                  <a:solidFill>
                    <a:schemeClr val="lt1"/>
                  </a:solidFill>
                  <a:latin typeface="Arial"/>
                  <a:ea typeface="Arial"/>
                  <a:cs typeface="Arial"/>
                  <a:sym typeface="Arial"/>
                </a:rPr>
                <a:t>Data centric sharing and </a:t>
              </a:r>
              <a:endParaRPr dirty="0"/>
            </a:p>
            <a:p>
              <a:pPr marL="0" marR="0" lvl="0" indent="0" algn="ctr" rtl="0">
                <a:lnSpc>
                  <a:spcPct val="100000"/>
                </a:lnSpc>
                <a:spcBef>
                  <a:spcPts val="0"/>
                </a:spcBef>
                <a:spcAft>
                  <a:spcPts val="0"/>
                </a:spcAft>
                <a:buNone/>
              </a:pPr>
              <a:r>
                <a:rPr lang="en-US" sz="1700" b="0" i="0" u="none" strike="noStrike" cap="none" dirty="0">
                  <a:solidFill>
                    <a:schemeClr val="lt1"/>
                  </a:solidFill>
                  <a:latin typeface="Arial"/>
                  <a:ea typeface="Arial"/>
                  <a:cs typeface="Arial"/>
                  <a:sym typeface="Arial"/>
                </a:rPr>
                <a:t>filtering of data in motion</a:t>
              </a:r>
              <a:endParaRPr dirty="0"/>
            </a:p>
          </p:txBody>
        </p:sp>
        <p:sp>
          <p:nvSpPr>
            <p:cNvPr id="285" name="Google Shape;285;p1"/>
            <p:cNvSpPr txBox="1"/>
            <p:nvPr/>
          </p:nvSpPr>
          <p:spPr>
            <a:xfrm>
              <a:off x="884487" y="5344180"/>
              <a:ext cx="4373313" cy="523220"/>
            </a:xfrm>
            <a:prstGeom prst="rect">
              <a:avLst/>
            </a:prstGeom>
            <a:noFill/>
            <a:ln w="12700"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ourier New"/>
                  <a:ea typeface="Courier New"/>
                  <a:cs typeface="Courier New"/>
                  <a:sym typeface="Courier New"/>
                </a:rPr>
                <a:t>SELECT * FROM </a:t>
              </a:r>
              <a:r>
                <a:rPr lang="en-US" sz="1400" b="0" i="0" u="none" strike="noStrike" cap="none" dirty="0" err="1">
                  <a:solidFill>
                    <a:srgbClr val="000000"/>
                  </a:solidFill>
                  <a:latin typeface="Courier New"/>
                  <a:ea typeface="Courier New"/>
                  <a:cs typeface="Courier New"/>
                  <a:sym typeface="Courier New"/>
                </a:rPr>
                <a:t>ShapeData</a:t>
              </a:r>
              <a:r>
                <a:rPr lang="en-US" sz="1400" b="0" i="0" u="none" strike="noStrike" cap="none" dirty="0">
                  <a:solidFill>
                    <a:srgbClr val="000000"/>
                  </a:solidFill>
                  <a:latin typeface="Courier New"/>
                  <a:ea typeface="Courier New"/>
                  <a:cs typeface="Courier New"/>
                  <a:sym typeface="Courier New"/>
                </a:rPr>
                <a:t> </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Courier New"/>
                  <a:ea typeface="Courier New"/>
                  <a:cs typeface="Courier New"/>
                  <a:sym typeface="Courier New"/>
                </a:rPr>
                <a:t>  WHERE color=‘RED’ AND shapesize &gt; 10;</a:t>
              </a:r>
              <a:endParaRPr dirty="0"/>
            </a:p>
          </p:txBody>
        </p:sp>
        <p:sp>
          <p:nvSpPr>
            <p:cNvPr id="286" name="Google Shape;286;p1"/>
            <p:cNvSpPr txBox="1"/>
            <p:nvPr/>
          </p:nvSpPr>
          <p:spPr>
            <a:xfrm>
              <a:off x="6019800" y="5281136"/>
              <a:ext cx="5554726" cy="738664"/>
            </a:xfrm>
            <a:prstGeom prst="rect">
              <a:avLst/>
            </a:prstGeom>
            <a:noFill/>
            <a:ln w="12700"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ourier New"/>
                  <a:ea typeface="Courier New"/>
                  <a:cs typeface="Courier New"/>
                  <a:sym typeface="Courier New"/>
                </a:rPr>
                <a:t>cft = create_contentfilteredtopic_with_filter(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Courier New"/>
                  <a:ea typeface="Courier New"/>
                  <a:cs typeface="Courier New"/>
                  <a:sym typeface="Courier New"/>
                </a:rPr>
                <a:t>  ”MyFiltered_topic”, ShapeData_topic,</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Courier New"/>
                  <a:ea typeface="Courier New"/>
                  <a:cs typeface="Courier New"/>
                  <a:sym typeface="Courier New"/>
                </a:rPr>
                <a:t>  ”(color MATCH ‘RED’) AND (shapesize &gt; 10)”, … );</a:t>
              </a:r>
              <a:endParaRPr/>
            </a:p>
          </p:txBody>
        </p:sp>
        <p:sp>
          <p:nvSpPr>
            <p:cNvPr id="287" name="Google Shape;287;p1"/>
            <p:cNvSpPr/>
            <p:nvPr/>
          </p:nvSpPr>
          <p:spPr>
            <a:xfrm>
              <a:off x="8446083" y="3432249"/>
              <a:ext cx="1960521" cy="779491"/>
            </a:xfrm>
            <a:prstGeom prst="leftRightArrow">
              <a:avLst>
                <a:gd name="adj1" fmla="val 63995"/>
                <a:gd name="adj2" fmla="val 50000"/>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None/>
              </a:pPr>
              <a:r>
                <a:rPr lang="en-US" sz="2400" b="1" i="0" u="none" strike="noStrike" cap="none">
                  <a:solidFill>
                    <a:schemeClr val="lt1"/>
                  </a:solidFill>
                  <a:latin typeface="Helvetica Neue"/>
                  <a:ea typeface="Helvetica Neue"/>
                  <a:cs typeface="Helvetica Neue"/>
                  <a:sym typeface="Helvetica Neue"/>
                </a:rPr>
                <a:t>Databus</a:t>
              </a:r>
              <a:endParaRPr sz="2400" b="1" i="0" u="none" strike="noStrike" cap="none">
                <a:solidFill>
                  <a:schemeClr val="lt1"/>
                </a:solidFill>
                <a:latin typeface="Helvetica Neue"/>
                <a:ea typeface="Helvetica Neue"/>
                <a:cs typeface="Helvetica Neue"/>
                <a:sym typeface="Helvetica Neue"/>
              </a:endParaRPr>
            </a:p>
          </p:txBody>
        </p:sp>
        <p:pic>
          <p:nvPicPr>
            <p:cNvPr id="288" name="Google Shape;288;p1"/>
            <p:cNvPicPr preferRelativeResize="0"/>
            <p:nvPr/>
          </p:nvPicPr>
          <p:blipFill rotWithShape="1">
            <a:blip r:embed="rId4">
              <a:alphaModFix/>
            </a:blip>
            <a:srcRect/>
            <a:stretch/>
          </p:blipFill>
          <p:spPr>
            <a:xfrm>
              <a:off x="7010400" y="3124200"/>
              <a:ext cx="1230181" cy="1230181"/>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8F3E-86AB-4716-87C1-B49A99C13EE3}"/>
              </a:ext>
            </a:extLst>
          </p:cNvPr>
          <p:cNvSpPr>
            <a:spLocks noGrp="1"/>
          </p:cNvSpPr>
          <p:nvPr>
            <p:ph type="title"/>
          </p:nvPr>
        </p:nvSpPr>
        <p:spPr>
          <a:xfrm>
            <a:off x="518477" y="35065"/>
            <a:ext cx="11307907" cy="803216"/>
          </a:xfrm>
        </p:spPr>
        <p:txBody>
          <a:bodyPr anchor="ctr">
            <a:noAutofit/>
          </a:bodyPr>
          <a:lstStyle/>
          <a:p>
            <a:r>
              <a:rPr lang="en-US" sz="2800" dirty="0"/>
              <a:t>The Demand for Data-Centricity also applies to LVC</a:t>
            </a:r>
          </a:p>
        </p:txBody>
      </p:sp>
      <p:sp>
        <p:nvSpPr>
          <p:cNvPr id="3" name="Content Placeholder 2">
            <a:extLst>
              <a:ext uri="{FF2B5EF4-FFF2-40B4-BE49-F238E27FC236}">
                <a16:creationId xmlns:a16="http://schemas.microsoft.com/office/drawing/2014/main" id="{54E17204-95F8-441E-A291-E295A01AE30E}"/>
              </a:ext>
            </a:extLst>
          </p:cNvPr>
          <p:cNvSpPr>
            <a:spLocks noGrp="1"/>
          </p:cNvSpPr>
          <p:nvPr>
            <p:ph sz="half" idx="1"/>
          </p:nvPr>
        </p:nvSpPr>
        <p:spPr>
          <a:xfrm>
            <a:off x="609600" y="993712"/>
            <a:ext cx="5384800" cy="4525963"/>
          </a:xfrm>
        </p:spPr>
        <p:txBody>
          <a:bodyPr>
            <a:normAutofit fontScale="77500" lnSpcReduction="20000"/>
          </a:bodyPr>
          <a:lstStyle/>
          <a:p>
            <a:pPr marL="0" indent="0" algn="ctr">
              <a:spcBef>
                <a:spcPts val="1200"/>
              </a:spcBef>
              <a:buNone/>
            </a:pPr>
            <a:r>
              <a:rPr lang="en-US" sz="3600" b="1" i="0" dirty="0">
                <a:effectLst/>
                <a:latin typeface="Arial" panose="020B0604020202020204" pitchFamily="34" charset="0"/>
                <a:cs typeface="Arial" panose="020B0604020202020204" pitchFamily="34" charset="0"/>
              </a:rPr>
              <a:t>DoD Data Strategy</a:t>
            </a:r>
          </a:p>
          <a:p>
            <a:pPr marL="0" indent="0">
              <a:spcBef>
                <a:spcPts val="1200"/>
              </a:spcBef>
              <a:buNone/>
            </a:pPr>
            <a:endParaRPr lang="en-US" sz="2600" b="1" i="0" dirty="0">
              <a:effectLst/>
              <a:latin typeface="Arial" panose="020B0604020202020204" pitchFamily="34" charset="0"/>
              <a:cs typeface="Arial" panose="020B0604020202020204" pitchFamily="34" charset="0"/>
            </a:endParaRPr>
          </a:p>
          <a:p>
            <a:pPr marL="0" indent="0">
              <a:spcBef>
                <a:spcPts val="1200"/>
              </a:spcBef>
              <a:buNone/>
            </a:pPr>
            <a:r>
              <a:rPr lang="en-US" sz="2600" b="0" i="1" dirty="0">
                <a:effectLst/>
                <a:latin typeface="Arial" panose="020B0604020202020204" pitchFamily="34" charset="0"/>
                <a:cs typeface="Arial" panose="020B0604020202020204" pitchFamily="34" charset="0"/>
              </a:rPr>
              <a:t>Unleashing Data to Advance the National Defense Strategy</a:t>
            </a:r>
          </a:p>
          <a:p>
            <a:pPr marL="0" indent="0">
              <a:spcBef>
                <a:spcPts val="1200"/>
              </a:spcBef>
              <a:buNone/>
            </a:pPr>
            <a:endParaRPr lang="en-US" sz="2600" b="0" i="1" dirty="0">
              <a:effectLst/>
              <a:latin typeface="Arial" panose="020B0604020202020204" pitchFamily="34" charset="0"/>
              <a:cs typeface="Arial" panose="020B0604020202020204" pitchFamily="34" charset="0"/>
            </a:endParaRPr>
          </a:p>
          <a:p>
            <a:pPr marL="0" indent="0">
              <a:spcBef>
                <a:spcPts val="1200"/>
              </a:spcBef>
              <a:buNone/>
            </a:pPr>
            <a:r>
              <a:rPr lang="en-US" sz="2600" b="0" i="0" dirty="0">
                <a:effectLst/>
                <a:latin typeface="Arial" panose="020B0604020202020204" pitchFamily="34" charset="0"/>
                <a:cs typeface="Arial" panose="020B0604020202020204" pitchFamily="34" charset="0"/>
              </a:rPr>
              <a:t>“It is the responsibility of all DoD leaders to treat data as a </a:t>
            </a:r>
            <a:r>
              <a:rPr lang="en-US" sz="2600" b="1" i="0" dirty="0">
                <a:effectLst/>
                <a:latin typeface="Arial" panose="020B0604020202020204" pitchFamily="34" charset="0"/>
                <a:cs typeface="Arial" panose="020B0604020202020204" pitchFamily="34" charset="0"/>
              </a:rPr>
              <a:t>weapon system </a:t>
            </a:r>
            <a:r>
              <a:rPr lang="en-US" sz="2600" b="0" i="0" dirty="0">
                <a:effectLst/>
                <a:latin typeface="Arial" panose="020B0604020202020204" pitchFamily="34" charset="0"/>
                <a:cs typeface="Arial" panose="020B0604020202020204" pitchFamily="34" charset="0"/>
              </a:rPr>
              <a:t>and manage, secure, and use data for operational effect”</a:t>
            </a:r>
          </a:p>
          <a:p>
            <a:pPr marL="0" indent="0">
              <a:spcBef>
                <a:spcPts val="1200"/>
              </a:spcBef>
              <a:buNone/>
            </a:pPr>
            <a:endParaRPr lang="en-US" sz="2600" b="0" i="0" dirty="0">
              <a:effectLst/>
              <a:latin typeface="Arial" panose="020B0604020202020204" pitchFamily="34" charset="0"/>
              <a:cs typeface="Arial" panose="020B0604020202020204" pitchFamily="34" charset="0"/>
            </a:endParaRPr>
          </a:p>
          <a:p>
            <a:pPr marL="0" indent="0">
              <a:spcBef>
                <a:spcPts val="1200"/>
              </a:spcBef>
              <a:buNone/>
            </a:pPr>
            <a:r>
              <a:rPr lang="en-US" sz="2600" b="0" i="0" dirty="0">
                <a:effectLst/>
                <a:latin typeface="Arial" panose="020B0604020202020204" pitchFamily="34" charset="0"/>
                <a:cs typeface="Arial" panose="020B0604020202020204" pitchFamily="34" charset="0"/>
              </a:rPr>
              <a:t>Vision:  “The DoD is a data-centric organization that uses data at speed and scale for operational advantage and increased efficiency”</a:t>
            </a:r>
          </a:p>
        </p:txBody>
      </p:sp>
      <p:pic>
        <p:nvPicPr>
          <p:cNvPr id="1026" name="Picture 2">
            <a:hlinkClick r:id="rId3"/>
            <a:extLst>
              <a:ext uri="{FF2B5EF4-FFF2-40B4-BE49-F238E27FC236}">
                <a16:creationId xmlns:a16="http://schemas.microsoft.com/office/drawing/2014/main" id="{1C2DEF79-65E3-4F59-A31C-FBF532E91C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68439" y="1022900"/>
            <a:ext cx="4114799" cy="5309420"/>
          </a:xfrm>
          <a:prstGeom prst="rect">
            <a:avLst/>
          </a:prstGeom>
          <a:solidFill>
            <a:srgbClr val="FFFFFF"/>
          </a:solidFill>
        </p:spPr>
      </p:pic>
      <p:pic>
        <p:nvPicPr>
          <p:cNvPr id="4" name="Picture 3">
            <a:extLst>
              <a:ext uri="{FF2B5EF4-FFF2-40B4-BE49-F238E27FC236}">
                <a16:creationId xmlns:a16="http://schemas.microsoft.com/office/drawing/2014/main" id="{6DEE9394-12C2-F1DB-C521-E2913C6258CD}"/>
              </a:ext>
            </a:extLst>
          </p:cNvPr>
          <p:cNvPicPr>
            <a:picLocks noChangeAspect="1"/>
          </p:cNvPicPr>
          <p:nvPr/>
        </p:nvPicPr>
        <p:blipFill>
          <a:blip r:embed="rId5"/>
          <a:stretch>
            <a:fillRect/>
          </a:stretch>
        </p:blipFill>
        <p:spPr>
          <a:xfrm>
            <a:off x="354093" y="1351977"/>
            <a:ext cx="6017756" cy="4105957"/>
          </a:xfrm>
          <a:prstGeom prst="rect">
            <a:avLst/>
          </a:prstGeom>
          <a:solidFill>
            <a:srgbClr val="00B0F0"/>
          </a:solidFill>
          <a:ln>
            <a:solidFill>
              <a:srgbClr val="0070C0"/>
            </a:solidFill>
          </a:ln>
        </p:spPr>
      </p:pic>
      <p:sp>
        <p:nvSpPr>
          <p:cNvPr id="5" name="Speech Bubble: Rectangle 4">
            <a:extLst>
              <a:ext uri="{FF2B5EF4-FFF2-40B4-BE49-F238E27FC236}">
                <a16:creationId xmlns:a16="http://schemas.microsoft.com/office/drawing/2014/main" id="{A01E23BB-6489-793A-7A0E-1696D0CECFA8}"/>
              </a:ext>
            </a:extLst>
          </p:cNvPr>
          <p:cNvSpPr/>
          <p:nvPr/>
        </p:nvSpPr>
        <p:spPr>
          <a:xfrm>
            <a:off x="6643630" y="1258362"/>
            <a:ext cx="5106296" cy="1574834"/>
          </a:xfrm>
          <a:prstGeom prst="wedgeRectCallout">
            <a:avLst>
              <a:gd name="adj1" fmla="val -64795"/>
              <a:gd name="adj2" fmla="val 5878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Data-Centricity</a:t>
            </a:r>
          </a:p>
        </p:txBody>
      </p:sp>
      <p:sp>
        <p:nvSpPr>
          <p:cNvPr id="6" name="Speech Bubble: Rectangle 5">
            <a:extLst>
              <a:ext uri="{FF2B5EF4-FFF2-40B4-BE49-F238E27FC236}">
                <a16:creationId xmlns:a16="http://schemas.microsoft.com/office/drawing/2014/main" id="{D1CFCA3F-852D-D05B-9FA2-A9DCBAC7FD3D}"/>
              </a:ext>
            </a:extLst>
          </p:cNvPr>
          <p:cNvSpPr/>
          <p:nvPr/>
        </p:nvSpPr>
        <p:spPr>
          <a:xfrm>
            <a:off x="6643630" y="3165141"/>
            <a:ext cx="5106296" cy="3082251"/>
          </a:xfrm>
          <a:prstGeom prst="wedgeRectCallout">
            <a:avLst>
              <a:gd name="adj1" fmla="val -68537"/>
              <a:gd name="adj2" fmla="val 13618"/>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“DoD is a </a:t>
            </a:r>
            <a:br>
              <a:rPr lang="en-US" sz="3600" dirty="0"/>
            </a:br>
            <a:r>
              <a:rPr lang="en-US" sz="3600" dirty="0"/>
              <a:t>data-centric organization”</a:t>
            </a:r>
            <a:br>
              <a:rPr lang="en-US" sz="3600" dirty="0"/>
            </a:br>
            <a:br>
              <a:rPr lang="en-US" sz="2400" dirty="0"/>
            </a:br>
            <a:r>
              <a:rPr lang="en-US" sz="3600" dirty="0"/>
              <a:t>“Data is a Strategic Asset”</a:t>
            </a:r>
          </a:p>
        </p:txBody>
      </p:sp>
    </p:spTree>
    <p:extLst>
      <p:ext uri="{BB962C8B-B14F-4D97-AF65-F5344CB8AC3E}">
        <p14:creationId xmlns:p14="http://schemas.microsoft.com/office/powerpoint/2010/main" val="127265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A096C-1E13-48E8-A5D8-EBA13F8B5000}"/>
              </a:ext>
            </a:extLst>
          </p:cNvPr>
          <p:cNvSpPr>
            <a:spLocks noGrp="1"/>
          </p:cNvSpPr>
          <p:nvPr>
            <p:ph type="title"/>
          </p:nvPr>
        </p:nvSpPr>
        <p:spPr>
          <a:xfrm>
            <a:off x="1677314" y="0"/>
            <a:ext cx="8837371" cy="841248"/>
          </a:xfrm>
        </p:spPr>
        <p:txBody>
          <a:bodyPr>
            <a:normAutofit/>
          </a:bodyPr>
          <a:lstStyle/>
          <a:p>
            <a:r>
              <a:rPr lang="en-US" sz="2800" i="0" dirty="0">
                <a:effectLst/>
              </a:rPr>
              <a:t>7 Goals to Becoming a Data-Centric DoD</a:t>
            </a:r>
            <a:endParaRPr lang="en-US" sz="2800" dirty="0"/>
          </a:p>
        </p:txBody>
      </p:sp>
      <p:pic>
        <p:nvPicPr>
          <p:cNvPr id="2050" name="Picture 2">
            <a:extLst>
              <a:ext uri="{FF2B5EF4-FFF2-40B4-BE49-F238E27FC236}">
                <a16:creationId xmlns:a16="http://schemas.microsoft.com/office/drawing/2014/main" id="{CBCAF856-DD23-4E6E-BC86-F08EC4FC84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8493" y="1030224"/>
            <a:ext cx="10895013" cy="48391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13716E-2736-EC56-23AA-2C5710D8CD13}"/>
              </a:ext>
            </a:extLst>
          </p:cNvPr>
          <p:cNvSpPr txBox="1"/>
          <p:nvPr/>
        </p:nvSpPr>
        <p:spPr>
          <a:xfrm>
            <a:off x="648493" y="6131805"/>
            <a:ext cx="7964557" cy="276999"/>
          </a:xfrm>
          <a:prstGeom prst="rect">
            <a:avLst/>
          </a:prstGeom>
          <a:noFill/>
        </p:spPr>
        <p:txBody>
          <a:bodyPr wrap="square" rtlCol="0">
            <a:spAutoFit/>
          </a:bodyPr>
          <a:lstStyle/>
          <a:p>
            <a:r>
              <a:rPr lang="en-US" sz="1200" dirty="0"/>
              <a:t>From DoD Data Strategy (https://media.defense.gov/2020/Oct/08/2002514180/-1/-1/0/DOD-DATA-STRATEGY.PDF)</a:t>
            </a:r>
          </a:p>
        </p:txBody>
      </p:sp>
    </p:spTree>
    <p:extLst>
      <p:ext uri="{BB962C8B-B14F-4D97-AF65-F5344CB8AC3E}">
        <p14:creationId xmlns:p14="http://schemas.microsoft.com/office/powerpoint/2010/main" val="134161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B7A7F29-360F-8EEE-18CA-F857EEEFCAA0}"/>
              </a:ext>
            </a:extLst>
          </p:cNvPr>
          <p:cNvSpPr/>
          <p:nvPr/>
        </p:nvSpPr>
        <p:spPr bwMode="auto">
          <a:xfrm>
            <a:off x="996380" y="1273854"/>
            <a:ext cx="1002687" cy="611702"/>
          </a:xfrm>
          <a:prstGeom prst="round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Rectangle: Rounded Corners 6">
            <a:extLst>
              <a:ext uri="{FF2B5EF4-FFF2-40B4-BE49-F238E27FC236}">
                <a16:creationId xmlns:a16="http://schemas.microsoft.com/office/drawing/2014/main" id="{0391C600-9B2F-31C8-E085-1EFEDA021B20}"/>
              </a:ext>
            </a:extLst>
          </p:cNvPr>
          <p:cNvSpPr/>
          <p:nvPr/>
        </p:nvSpPr>
        <p:spPr bwMode="auto">
          <a:xfrm>
            <a:off x="10192933" y="1273854"/>
            <a:ext cx="1002687" cy="611702"/>
          </a:xfrm>
          <a:prstGeom prst="round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itle 7">
            <a:extLst>
              <a:ext uri="{FF2B5EF4-FFF2-40B4-BE49-F238E27FC236}">
                <a16:creationId xmlns:a16="http://schemas.microsoft.com/office/drawing/2014/main" id="{C9111F79-2757-4456-8266-CE031D73BA22}"/>
              </a:ext>
            </a:extLst>
          </p:cNvPr>
          <p:cNvSpPr>
            <a:spLocks noGrp="1"/>
          </p:cNvSpPr>
          <p:nvPr>
            <p:ph type="title"/>
          </p:nvPr>
        </p:nvSpPr>
        <p:spPr>
          <a:xfrm>
            <a:off x="485578" y="0"/>
            <a:ext cx="11136761" cy="795130"/>
          </a:xfrm>
        </p:spPr>
        <p:txBody>
          <a:bodyPr/>
          <a:lstStyle/>
          <a:p>
            <a:r>
              <a:rPr lang="en-US" dirty="0"/>
              <a:t>Tri-Service MOSA Initiative builds on Data Centricity</a:t>
            </a:r>
          </a:p>
        </p:txBody>
      </p:sp>
      <p:pic>
        <p:nvPicPr>
          <p:cNvPr id="3" name="Picture 2">
            <a:extLst>
              <a:ext uri="{FF2B5EF4-FFF2-40B4-BE49-F238E27FC236}">
                <a16:creationId xmlns:a16="http://schemas.microsoft.com/office/drawing/2014/main" id="{7CA45DF8-45CC-7242-9217-CB72D8EC33E2}"/>
              </a:ext>
            </a:extLst>
          </p:cNvPr>
          <p:cNvPicPr>
            <a:picLocks noChangeAspect="1"/>
          </p:cNvPicPr>
          <p:nvPr/>
        </p:nvPicPr>
        <p:blipFill>
          <a:blip r:embed="rId2"/>
          <a:stretch>
            <a:fillRect/>
          </a:stretch>
        </p:blipFill>
        <p:spPr>
          <a:xfrm>
            <a:off x="3970265" y="823705"/>
            <a:ext cx="7551782" cy="5634245"/>
          </a:xfrm>
          <a:prstGeom prst="rect">
            <a:avLst/>
          </a:prstGeom>
        </p:spPr>
      </p:pic>
      <p:sp>
        <p:nvSpPr>
          <p:cNvPr id="4" name="Rectangle 3">
            <a:extLst>
              <a:ext uri="{FF2B5EF4-FFF2-40B4-BE49-F238E27FC236}">
                <a16:creationId xmlns:a16="http://schemas.microsoft.com/office/drawing/2014/main" id="{459269B1-0E1F-AA0A-A014-65F6F219C959}"/>
              </a:ext>
            </a:extLst>
          </p:cNvPr>
          <p:cNvSpPr/>
          <p:nvPr/>
        </p:nvSpPr>
        <p:spPr bwMode="auto">
          <a:xfrm>
            <a:off x="4067175" y="1149635"/>
            <a:ext cx="676275" cy="726396"/>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2B38937C-A78E-C2E1-FB4B-0C8AE682B26C}"/>
              </a:ext>
            </a:extLst>
          </p:cNvPr>
          <p:cNvSpPr/>
          <p:nvPr/>
        </p:nvSpPr>
        <p:spPr bwMode="auto">
          <a:xfrm>
            <a:off x="10694276" y="1149635"/>
            <a:ext cx="676275" cy="726396"/>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2EED943E-9358-8184-5DFF-7838DA053D33}"/>
              </a:ext>
            </a:extLst>
          </p:cNvPr>
          <p:cNvSpPr/>
          <p:nvPr/>
        </p:nvSpPr>
        <p:spPr bwMode="auto">
          <a:xfrm>
            <a:off x="4105275" y="6299342"/>
            <a:ext cx="1152526" cy="221965"/>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8D73977C-7223-4060-76AD-EB80A1525D89}"/>
              </a:ext>
            </a:extLst>
          </p:cNvPr>
          <p:cNvSpPr/>
          <p:nvPr/>
        </p:nvSpPr>
        <p:spPr bwMode="auto">
          <a:xfrm>
            <a:off x="10369521" y="6127891"/>
            <a:ext cx="1152526" cy="221965"/>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Content Placeholder 5">
            <a:extLst>
              <a:ext uri="{FF2B5EF4-FFF2-40B4-BE49-F238E27FC236}">
                <a16:creationId xmlns:a16="http://schemas.microsoft.com/office/drawing/2014/main" id="{62D62C14-020B-BAB9-072C-E2F9E7CB1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0" y="956876"/>
            <a:ext cx="4008155" cy="5171015"/>
          </a:xfrm>
          <a:prstGeom prst="rect">
            <a:avLst/>
          </a:prstGeom>
          <a:ln>
            <a:solidFill>
              <a:schemeClr val="tx1"/>
            </a:solidFill>
          </a:ln>
        </p:spPr>
      </p:pic>
    </p:spTree>
    <p:extLst>
      <p:ext uri="{BB962C8B-B14F-4D97-AF65-F5344CB8AC3E}">
        <p14:creationId xmlns:p14="http://schemas.microsoft.com/office/powerpoint/2010/main" val="1370867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0F16B0C-43DF-9BB3-41C9-F673AC79F1A7}"/>
              </a:ext>
            </a:extLst>
          </p:cNvPr>
          <p:cNvSpPr>
            <a:spLocks noGrp="1"/>
          </p:cNvSpPr>
          <p:nvPr>
            <p:ph type="title"/>
          </p:nvPr>
        </p:nvSpPr>
        <p:spPr>
          <a:xfrm>
            <a:off x="2063034" y="88286"/>
            <a:ext cx="7587748" cy="725762"/>
          </a:xfrm>
        </p:spPr>
        <p:txBody>
          <a:bodyPr/>
          <a:lstStyle/>
          <a:p>
            <a:r>
              <a:rPr lang="en-US" dirty="0"/>
              <a:t>Modular Open Systems Approach (MOSA)</a:t>
            </a:r>
          </a:p>
        </p:txBody>
      </p:sp>
      <p:pic>
        <p:nvPicPr>
          <p:cNvPr id="4" name="Picture 3">
            <a:extLst>
              <a:ext uri="{FF2B5EF4-FFF2-40B4-BE49-F238E27FC236}">
                <a16:creationId xmlns:a16="http://schemas.microsoft.com/office/drawing/2014/main" id="{33C1B2E0-D0B2-1BDC-B4D2-5F8BE7CBF538}"/>
              </a:ext>
            </a:extLst>
          </p:cNvPr>
          <p:cNvPicPr>
            <a:picLocks noChangeAspect="1"/>
          </p:cNvPicPr>
          <p:nvPr/>
        </p:nvPicPr>
        <p:blipFill>
          <a:blip r:embed="rId2"/>
          <a:stretch>
            <a:fillRect/>
          </a:stretch>
        </p:blipFill>
        <p:spPr>
          <a:xfrm>
            <a:off x="6105439" y="1334729"/>
            <a:ext cx="5609483" cy="4207112"/>
          </a:xfrm>
          <a:prstGeom prst="rect">
            <a:avLst/>
          </a:prstGeom>
          <a:noFill/>
        </p:spPr>
      </p:pic>
      <p:sp>
        <p:nvSpPr>
          <p:cNvPr id="15" name="Text Placeholder 3">
            <a:extLst>
              <a:ext uri="{FF2B5EF4-FFF2-40B4-BE49-F238E27FC236}">
                <a16:creationId xmlns:a16="http://schemas.microsoft.com/office/drawing/2014/main" id="{158F8EA6-B2DD-4816-A308-0516F6838773}"/>
              </a:ext>
            </a:extLst>
          </p:cNvPr>
          <p:cNvSpPr>
            <a:spLocks noGrp="1"/>
          </p:cNvSpPr>
          <p:nvPr>
            <p:ph type="body" sz="quarter" idx="12"/>
          </p:nvPr>
        </p:nvSpPr>
        <p:spPr>
          <a:xfrm>
            <a:off x="410817" y="990774"/>
            <a:ext cx="5446091" cy="4895850"/>
          </a:xfrm>
        </p:spPr>
        <p:txBody>
          <a:bodyPr/>
          <a:lstStyle/>
          <a:p>
            <a:pPr>
              <a:buFont typeface="Wingdings" panose="05000000000000000000" pitchFamily="2" charset="2"/>
              <a:buChar char="§"/>
            </a:pPr>
            <a:r>
              <a:rPr lang="en-US" sz="2400" b="1" dirty="0"/>
              <a:t>Across the Joint forces in the MS&amp;T community, the need for MOSA has been fully embraced</a:t>
            </a:r>
          </a:p>
          <a:p>
            <a:pPr>
              <a:buFont typeface="Wingdings" panose="05000000000000000000" pitchFamily="2" charset="2"/>
              <a:buChar char="§"/>
            </a:pPr>
            <a:r>
              <a:rPr lang="en-US" sz="2400" dirty="0"/>
              <a:t>MOSA has five main principles</a:t>
            </a:r>
          </a:p>
          <a:p>
            <a:pPr marL="1066785" lvl="1" indent="-457200">
              <a:buFont typeface="+mj-lt"/>
              <a:buAutoNum type="arabicParenR"/>
            </a:pPr>
            <a:r>
              <a:rPr lang="en-US" dirty="0"/>
              <a:t>Establish Enabling Environments</a:t>
            </a:r>
          </a:p>
          <a:p>
            <a:pPr marL="1066785" lvl="1" indent="-457200">
              <a:buFont typeface="+mj-lt"/>
              <a:buAutoNum type="arabicParenR"/>
            </a:pPr>
            <a:r>
              <a:rPr lang="en-US" dirty="0"/>
              <a:t>Employ Modular Design</a:t>
            </a:r>
          </a:p>
          <a:p>
            <a:pPr marL="1066785" lvl="1" indent="-457200">
              <a:buFont typeface="+mj-lt"/>
              <a:buAutoNum type="arabicParenR"/>
            </a:pPr>
            <a:r>
              <a:rPr lang="en-US" dirty="0"/>
              <a:t>Designate Key Interfaces</a:t>
            </a:r>
          </a:p>
          <a:p>
            <a:pPr marL="1066785" lvl="1" indent="-457200">
              <a:buFont typeface="+mj-lt"/>
              <a:buAutoNum type="arabicParenR"/>
            </a:pPr>
            <a:r>
              <a:rPr lang="en-US" dirty="0"/>
              <a:t>Use Open Standards</a:t>
            </a:r>
          </a:p>
          <a:p>
            <a:pPr marL="1066785" lvl="1" indent="-457200">
              <a:buFont typeface="+mj-lt"/>
              <a:buAutoNum type="arabicParenR"/>
            </a:pPr>
            <a:r>
              <a:rPr lang="en-US" dirty="0"/>
              <a:t>Certify Conformance </a:t>
            </a:r>
          </a:p>
        </p:txBody>
      </p:sp>
      <p:pic>
        <p:nvPicPr>
          <p:cNvPr id="10" name="Picture 9">
            <a:extLst>
              <a:ext uri="{FF2B5EF4-FFF2-40B4-BE49-F238E27FC236}">
                <a16:creationId xmlns:a16="http://schemas.microsoft.com/office/drawing/2014/main" id="{F894C806-2C8B-ACAD-A14C-F47CD2E2C6BB}"/>
              </a:ext>
            </a:extLst>
          </p:cNvPr>
          <p:cNvPicPr>
            <a:picLocks noChangeAspect="1"/>
          </p:cNvPicPr>
          <p:nvPr/>
        </p:nvPicPr>
        <p:blipFill>
          <a:blip r:embed="rId3"/>
          <a:stretch>
            <a:fillRect/>
          </a:stretch>
        </p:blipFill>
        <p:spPr>
          <a:xfrm>
            <a:off x="11466476" y="5181600"/>
            <a:ext cx="189214" cy="165132"/>
          </a:xfrm>
          <a:prstGeom prst="rect">
            <a:avLst/>
          </a:prstGeom>
        </p:spPr>
      </p:pic>
      <p:sp>
        <p:nvSpPr>
          <p:cNvPr id="11" name="TextBox 10">
            <a:extLst>
              <a:ext uri="{FF2B5EF4-FFF2-40B4-BE49-F238E27FC236}">
                <a16:creationId xmlns:a16="http://schemas.microsoft.com/office/drawing/2014/main" id="{F5BAEB26-E9C6-151F-8523-DFB293CC0367}"/>
              </a:ext>
            </a:extLst>
          </p:cNvPr>
          <p:cNvSpPr txBox="1"/>
          <p:nvPr/>
        </p:nvSpPr>
        <p:spPr>
          <a:xfrm>
            <a:off x="6217919" y="5541841"/>
            <a:ext cx="2765822" cy="400110"/>
          </a:xfrm>
          <a:prstGeom prst="rect">
            <a:avLst/>
          </a:prstGeom>
          <a:noFill/>
        </p:spPr>
        <p:txBody>
          <a:bodyPr wrap="none" rtlCol="0">
            <a:spAutoFit/>
          </a:bodyPr>
          <a:lstStyle/>
          <a:p>
            <a:r>
              <a:rPr lang="en-US" sz="2000" dirty="0"/>
              <a:t>PEO STRI Presentation</a:t>
            </a:r>
          </a:p>
        </p:txBody>
      </p:sp>
    </p:spTree>
    <p:extLst>
      <p:ext uri="{BB962C8B-B14F-4D97-AF65-F5344CB8AC3E}">
        <p14:creationId xmlns:p14="http://schemas.microsoft.com/office/powerpoint/2010/main" val="234032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5787-F995-50C8-B203-49A809931F11}"/>
              </a:ext>
            </a:extLst>
          </p:cNvPr>
          <p:cNvSpPr>
            <a:spLocks noGrp="1"/>
          </p:cNvSpPr>
          <p:nvPr>
            <p:ph type="title"/>
          </p:nvPr>
        </p:nvSpPr>
        <p:spPr>
          <a:xfrm>
            <a:off x="2397039" y="0"/>
            <a:ext cx="7416800" cy="795130"/>
          </a:xfrm>
        </p:spPr>
        <p:txBody>
          <a:bodyPr wrap="square" anchor="ctr">
            <a:normAutofit/>
          </a:bodyPr>
          <a:lstStyle/>
          <a:p>
            <a:pPr>
              <a:lnSpc>
                <a:spcPct val="90000"/>
              </a:lnSpc>
            </a:pPr>
            <a:r>
              <a:rPr lang="en-US" sz="2400" dirty="0"/>
              <a:t>PEO’s across the DOD have fully adopted MOSA</a:t>
            </a:r>
          </a:p>
        </p:txBody>
      </p:sp>
      <p:pic>
        <p:nvPicPr>
          <p:cNvPr id="5" name="Content Placeholder 4">
            <a:extLst>
              <a:ext uri="{FF2B5EF4-FFF2-40B4-BE49-F238E27FC236}">
                <a16:creationId xmlns:a16="http://schemas.microsoft.com/office/drawing/2014/main" id="{85FD680D-11F7-77C6-AF53-708AFF77F91A}"/>
              </a:ext>
            </a:extLst>
          </p:cNvPr>
          <p:cNvPicPr>
            <a:picLocks noGrp="1" noChangeAspect="1"/>
          </p:cNvPicPr>
          <p:nvPr>
            <p:ph sz="quarter" idx="11"/>
          </p:nvPr>
        </p:nvPicPr>
        <p:blipFill>
          <a:blip r:embed="rId2"/>
          <a:stretch>
            <a:fillRect/>
          </a:stretch>
        </p:blipFill>
        <p:spPr>
          <a:xfrm>
            <a:off x="818732" y="1046715"/>
            <a:ext cx="10573412" cy="5075237"/>
          </a:xfrm>
          <a:noFill/>
        </p:spPr>
      </p:pic>
    </p:spTree>
    <p:extLst>
      <p:ext uri="{BB962C8B-B14F-4D97-AF65-F5344CB8AC3E}">
        <p14:creationId xmlns:p14="http://schemas.microsoft.com/office/powerpoint/2010/main" val="117779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9187-0D2D-22E0-48E6-10A8D2A98DF9}"/>
              </a:ext>
            </a:extLst>
          </p:cNvPr>
          <p:cNvPicPr>
            <a:picLocks noChangeAspect="1"/>
          </p:cNvPicPr>
          <p:nvPr/>
        </p:nvPicPr>
        <p:blipFill>
          <a:blip r:embed="rId2"/>
          <a:stretch>
            <a:fillRect/>
          </a:stretch>
        </p:blipFill>
        <p:spPr>
          <a:xfrm>
            <a:off x="1275734" y="893661"/>
            <a:ext cx="9397181" cy="5285914"/>
          </a:xfrm>
          <a:prstGeom prst="rect">
            <a:avLst/>
          </a:prstGeom>
        </p:spPr>
      </p:pic>
      <p:pic>
        <p:nvPicPr>
          <p:cNvPr id="2" name="Picture 1">
            <a:extLst>
              <a:ext uri="{FF2B5EF4-FFF2-40B4-BE49-F238E27FC236}">
                <a16:creationId xmlns:a16="http://schemas.microsoft.com/office/drawing/2014/main" id="{B72A0AA6-2B19-E6B1-D9E3-28796B08EA18}"/>
              </a:ext>
            </a:extLst>
          </p:cNvPr>
          <p:cNvPicPr>
            <a:picLocks noChangeAspect="1"/>
          </p:cNvPicPr>
          <p:nvPr/>
        </p:nvPicPr>
        <p:blipFill>
          <a:blip r:embed="rId3"/>
          <a:stretch>
            <a:fillRect/>
          </a:stretch>
        </p:blipFill>
        <p:spPr>
          <a:xfrm>
            <a:off x="10210003" y="5716437"/>
            <a:ext cx="369678" cy="247902"/>
          </a:xfrm>
          <a:prstGeom prst="rect">
            <a:avLst/>
          </a:prstGeom>
        </p:spPr>
      </p:pic>
      <p:sp>
        <p:nvSpPr>
          <p:cNvPr id="4" name="Title 3">
            <a:extLst>
              <a:ext uri="{FF2B5EF4-FFF2-40B4-BE49-F238E27FC236}">
                <a16:creationId xmlns:a16="http://schemas.microsoft.com/office/drawing/2014/main" id="{2F14EC9B-2654-1AF1-7B3E-61FEE3C9D891}"/>
              </a:ext>
            </a:extLst>
          </p:cNvPr>
          <p:cNvSpPr>
            <a:spLocks noGrp="1"/>
          </p:cNvSpPr>
          <p:nvPr>
            <p:ph type="title"/>
          </p:nvPr>
        </p:nvSpPr>
        <p:spPr/>
        <p:txBody>
          <a:bodyPr/>
          <a:lstStyle/>
          <a:p>
            <a:r>
              <a:rPr lang="en-US" dirty="0"/>
              <a:t>PEO STRI MOSA Strategy</a:t>
            </a:r>
          </a:p>
        </p:txBody>
      </p:sp>
    </p:spTree>
    <p:extLst>
      <p:ext uri="{BB962C8B-B14F-4D97-AF65-F5344CB8AC3E}">
        <p14:creationId xmlns:p14="http://schemas.microsoft.com/office/powerpoint/2010/main" val="4039265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2767EF9-BC36-E587-5BA0-9F74F0280BA9}"/>
              </a:ext>
            </a:extLst>
          </p:cNvPr>
          <p:cNvSpPr>
            <a:spLocks noGrp="1"/>
          </p:cNvSpPr>
          <p:nvPr>
            <p:ph type="title"/>
          </p:nvPr>
        </p:nvSpPr>
        <p:spPr>
          <a:xfrm>
            <a:off x="2397039" y="0"/>
            <a:ext cx="7416800" cy="795130"/>
          </a:xfrm>
        </p:spPr>
        <p:txBody>
          <a:bodyPr wrap="square" anchor="ctr">
            <a:normAutofit/>
          </a:bodyPr>
          <a:lstStyle/>
          <a:p>
            <a:r>
              <a:rPr lang="en-US" dirty="0"/>
              <a:t>MOSA Goals in Standardization</a:t>
            </a:r>
          </a:p>
        </p:txBody>
      </p:sp>
      <p:pic>
        <p:nvPicPr>
          <p:cNvPr id="11" name="Picture 10">
            <a:extLst>
              <a:ext uri="{FF2B5EF4-FFF2-40B4-BE49-F238E27FC236}">
                <a16:creationId xmlns:a16="http://schemas.microsoft.com/office/drawing/2014/main" id="{E77A4247-FB26-EED0-8370-DA0500C3A01A}"/>
              </a:ext>
            </a:extLst>
          </p:cNvPr>
          <p:cNvPicPr>
            <a:picLocks noChangeAspect="1"/>
          </p:cNvPicPr>
          <p:nvPr/>
        </p:nvPicPr>
        <p:blipFill>
          <a:blip r:embed="rId2"/>
          <a:stretch>
            <a:fillRect/>
          </a:stretch>
        </p:blipFill>
        <p:spPr>
          <a:xfrm>
            <a:off x="818732" y="870155"/>
            <a:ext cx="10573412" cy="5251797"/>
          </a:xfrm>
          <a:prstGeom prst="rect">
            <a:avLst/>
          </a:prstGeom>
          <a:noFill/>
        </p:spPr>
      </p:pic>
    </p:spTree>
    <p:extLst>
      <p:ext uri="{BB962C8B-B14F-4D97-AF65-F5344CB8AC3E}">
        <p14:creationId xmlns:p14="http://schemas.microsoft.com/office/powerpoint/2010/main" val="104946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ACEF8B-4343-81B4-631D-2E76974CA122}"/>
              </a:ext>
            </a:extLst>
          </p:cNvPr>
          <p:cNvSpPr>
            <a:spLocks noGrp="1"/>
          </p:cNvSpPr>
          <p:nvPr>
            <p:ph type="title"/>
          </p:nvPr>
        </p:nvSpPr>
        <p:spPr/>
        <p:txBody>
          <a:bodyPr/>
          <a:lstStyle/>
          <a:p>
            <a:r>
              <a:rPr lang="en-US" dirty="0"/>
              <a:t>MOSA Benefits and Approaches</a:t>
            </a:r>
          </a:p>
        </p:txBody>
      </p:sp>
      <p:pic>
        <p:nvPicPr>
          <p:cNvPr id="9" name="Picture 8">
            <a:extLst>
              <a:ext uri="{FF2B5EF4-FFF2-40B4-BE49-F238E27FC236}">
                <a16:creationId xmlns:a16="http://schemas.microsoft.com/office/drawing/2014/main" id="{7A482D67-502D-FD36-7561-5A0E5BE5098E}"/>
              </a:ext>
            </a:extLst>
          </p:cNvPr>
          <p:cNvPicPr>
            <a:picLocks noChangeAspect="1"/>
          </p:cNvPicPr>
          <p:nvPr/>
        </p:nvPicPr>
        <p:blipFill>
          <a:blip r:embed="rId2"/>
          <a:stretch>
            <a:fillRect/>
          </a:stretch>
        </p:blipFill>
        <p:spPr>
          <a:xfrm>
            <a:off x="600997" y="841249"/>
            <a:ext cx="10652022" cy="5608496"/>
          </a:xfrm>
          <a:prstGeom prst="rect">
            <a:avLst/>
          </a:prstGeom>
        </p:spPr>
      </p:pic>
    </p:spTree>
    <p:extLst>
      <p:ext uri="{BB962C8B-B14F-4D97-AF65-F5344CB8AC3E}">
        <p14:creationId xmlns:p14="http://schemas.microsoft.com/office/powerpoint/2010/main" val="1519570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B1FDFC81-B2C3-499F-B065-0DA88F651C30}"/>
              </a:ext>
            </a:extLst>
          </p:cNvPr>
          <p:cNvGraphicFramePr>
            <a:graphicFrameLocks noGrp="1"/>
          </p:cNvGraphicFramePr>
          <p:nvPr>
            <p:ph sz="half" idx="2"/>
          </p:nvPr>
        </p:nvGraphicFramePr>
        <p:xfrm>
          <a:off x="6129249" y="833934"/>
          <a:ext cx="5995608" cy="5540986"/>
        </p:xfrm>
        <a:graphic>
          <a:graphicData uri="http://schemas.openxmlformats.org/drawingml/2006/table">
            <a:tbl>
              <a:tblPr firstRow="1" bandRow="1">
                <a:tableStyleId>{073A0DAA-6AF3-43AB-8588-CEC1D06C72B9}</a:tableStyleId>
              </a:tblPr>
              <a:tblGrid>
                <a:gridCol w="4052719">
                  <a:extLst>
                    <a:ext uri="{9D8B030D-6E8A-4147-A177-3AD203B41FA5}">
                      <a16:colId xmlns:a16="http://schemas.microsoft.com/office/drawing/2014/main" val="1491730413"/>
                    </a:ext>
                  </a:extLst>
                </a:gridCol>
                <a:gridCol w="1942889">
                  <a:extLst>
                    <a:ext uri="{9D8B030D-6E8A-4147-A177-3AD203B41FA5}">
                      <a16:colId xmlns:a16="http://schemas.microsoft.com/office/drawing/2014/main" val="1778414575"/>
                    </a:ext>
                  </a:extLst>
                </a:gridCol>
              </a:tblGrid>
              <a:tr h="448423">
                <a:tc>
                  <a:txBody>
                    <a:bodyPr/>
                    <a:lstStyle/>
                    <a:p>
                      <a:pPr algn="ctr"/>
                      <a:r>
                        <a:rPr lang="en-US" sz="2400" dirty="0">
                          <a:latin typeface="Arial" panose="020B0604020202020204" pitchFamily="34" charset="0"/>
                          <a:cs typeface="Arial" panose="020B0604020202020204" pitchFamily="34" charset="0"/>
                        </a:rPr>
                        <a:t>Standard</a:t>
                      </a:r>
                      <a:endParaRPr lang="en-US" sz="1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Industry</a:t>
                      </a:r>
                    </a:p>
                  </a:txBody>
                  <a:tcPr/>
                </a:tc>
                <a:extLst>
                  <a:ext uri="{0D108BD9-81ED-4DB2-BD59-A6C34878D82A}">
                    <a16:rowId xmlns:a16="http://schemas.microsoft.com/office/drawing/2014/main" val="3977169310"/>
                  </a:ext>
                </a:extLst>
              </a:tr>
              <a:tr h="549318">
                <a:tc>
                  <a:txBody>
                    <a:bodyPr/>
                    <a:lstStyle/>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3"/>
                        </a:rPr>
                        <a:t>Open Robotics</a:t>
                      </a:r>
                      <a:r>
                        <a:rPr lang="en-US" sz="1400" dirty="0">
                          <a:solidFill>
                            <a:srgbClr val="000000"/>
                          </a:solidFill>
                          <a:effectLst/>
                          <a:latin typeface="Arial" panose="020B0604020202020204" pitchFamily="34" charset="0"/>
                          <a:cs typeface="Arial" panose="020B0604020202020204" pitchFamily="34" charset="0"/>
                        </a:rPr>
                        <a:t> </a:t>
                      </a:r>
                      <a:r>
                        <a:rPr lang="en-US" sz="1400" u="none" strike="noStrike" dirty="0">
                          <a:solidFill>
                            <a:srgbClr val="0052CC"/>
                          </a:solidFill>
                          <a:effectLst/>
                          <a:latin typeface="Arial" panose="020B0604020202020204" pitchFamily="34" charset="0"/>
                          <a:cs typeface="Arial" panose="020B0604020202020204" pitchFamily="34" charset="0"/>
                          <a:hlinkClick r:id="rId4"/>
                        </a:rPr>
                        <a:t>Robotic Operating System v2</a:t>
                      </a:r>
                      <a:r>
                        <a:rPr lang="en-US" sz="1400" u="none" strike="noStrike" dirty="0">
                          <a:solidFill>
                            <a:srgbClr val="0052CC"/>
                          </a:solidFill>
                          <a:effectLst/>
                          <a:latin typeface="Arial" panose="020B0604020202020204" pitchFamily="34" charset="0"/>
                          <a:cs typeface="Arial" panose="020B0604020202020204" pitchFamily="34" charset="0"/>
                        </a:rPr>
                        <a:t> (ROS2)</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Horizontal / Robotics</a:t>
                      </a:r>
                    </a:p>
                  </a:txBody>
                  <a:tcPr marL="95250" marR="95250" marT="66675" marB="66675"/>
                </a:tc>
                <a:extLst>
                  <a:ext uri="{0D108BD9-81ED-4DB2-BD59-A6C34878D82A}">
                    <a16:rowId xmlns:a16="http://schemas.microsoft.com/office/drawing/2014/main" val="2024143390"/>
                  </a:ext>
                </a:extLst>
              </a:tr>
              <a:tr h="418533">
                <a:tc>
                  <a:txBody>
                    <a:bodyPr/>
                    <a:lstStyle/>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5"/>
                        </a:rPr>
                        <a:t>Sensor Open System Architecture</a:t>
                      </a:r>
                      <a:r>
                        <a:rPr lang="en-US" sz="1400" u="none" strike="noStrike" dirty="0">
                          <a:solidFill>
                            <a:srgbClr val="0052CC"/>
                          </a:solidFill>
                          <a:effectLst/>
                          <a:latin typeface="Arial" panose="020B0604020202020204" pitchFamily="34" charset="0"/>
                          <a:cs typeface="Arial" panose="020B0604020202020204" pitchFamily="34" charset="0"/>
                        </a:rPr>
                        <a:t> (SOSA)</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1014300819"/>
                  </a:ext>
                </a:extLst>
              </a:tr>
              <a:tr h="523204">
                <a:tc>
                  <a:txBody>
                    <a:bodyPr/>
                    <a:lstStyle/>
                    <a:p>
                      <a:pPr algn="l" fontAlgn="t"/>
                      <a:r>
                        <a:rPr lang="en-US" sz="1400" u="none" strike="noStrike" dirty="0">
                          <a:solidFill>
                            <a:srgbClr val="1155CC"/>
                          </a:solidFill>
                          <a:effectLst/>
                          <a:latin typeface="Arial" panose="020B0604020202020204" pitchFamily="34" charset="0"/>
                          <a:cs typeface="Arial" panose="020B0604020202020204" pitchFamily="34" charset="0"/>
                          <a:hlinkClick r:id="rId6"/>
                        </a:rPr>
                        <a:t>Tactical Microgrid Standards Consortium</a:t>
                      </a:r>
                      <a:r>
                        <a:rPr lang="en-US" sz="1400" dirty="0">
                          <a:solidFill>
                            <a:srgbClr val="000000"/>
                          </a:solidFill>
                          <a:effectLst/>
                          <a:latin typeface="Arial" panose="020B0604020202020204" pitchFamily="34" charset="0"/>
                          <a:cs typeface="Arial" panose="020B0604020202020204" pitchFamily="34" charset="0"/>
                        </a:rPr>
                        <a:t> (TMSC)</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Energy</a:t>
                      </a:r>
                    </a:p>
                  </a:txBody>
                  <a:tcPr marL="95250" marR="95250" marT="66675" marB="66675"/>
                </a:tc>
                <a:extLst>
                  <a:ext uri="{0D108BD9-81ED-4DB2-BD59-A6C34878D82A}">
                    <a16:rowId xmlns:a16="http://schemas.microsoft.com/office/drawing/2014/main" val="1016788721"/>
                  </a:ext>
                </a:extLst>
              </a:tr>
              <a:tr h="549318">
                <a:tc>
                  <a:txBody>
                    <a:bodyPr/>
                    <a:lstStyle/>
                    <a:p>
                      <a:pPr algn="l" fontAlgn="t"/>
                      <a:r>
                        <a:rPr lang="en-US" sz="1400" u="none" strike="noStrike" dirty="0">
                          <a:solidFill>
                            <a:srgbClr val="1155CC"/>
                          </a:solidFill>
                          <a:effectLst/>
                          <a:latin typeface="Arial" panose="020B0604020202020204" pitchFamily="34" charset="0"/>
                          <a:cs typeface="Arial" panose="020B0604020202020204" pitchFamily="34" charset="0"/>
                          <a:hlinkClick r:id="rId7"/>
                        </a:rPr>
                        <a:t>Unmanned Systems (</a:t>
                      </a:r>
                      <a:r>
                        <a:rPr lang="en-US" sz="1400" u="none" strike="noStrike" dirty="0" err="1">
                          <a:solidFill>
                            <a:srgbClr val="1155CC"/>
                          </a:solidFill>
                          <a:effectLst/>
                          <a:latin typeface="Arial" panose="020B0604020202020204" pitchFamily="34" charset="0"/>
                          <a:cs typeface="Arial" panose="020B0604020202020204" pitchFamily="34" charset="0"/>
                          <a:hlinkClick r:id="rId7"/>
                        </a:rPr>
                        <a:t>UxS</a:t>
                      </a:r>
                      <a:r>
                        <a:rPr lang="en-US" sz="1400" u="none" strike="noStrike" dirty="0">
                          <a:solidFill>
                            <a:srgbClr val="1155CC"/>
                          </a:solidFill>
                          <a:effectLst/>
                          <a:latin typeface="Arial" panose="020B0604020202020204" pitchFamily="34" charset="0"/>
                          <a:cs typeface="Arial" panose="020B0604020202020204" pitchFamily="34" charset="0"/>
                          <a:hlinkClick r:id="rId7"/>
                        </a:rPr>
                        <a:t>) Control Segment (UCS) Architecture</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1444169653"/>
                  </a:ext>
                </a:extLst>
              </a:tr>
              <a:tr h="549318">
                <a:tc>
                  <a:txBody>
                    <a:bodyPr/>
                    <a:lstStyle/>
                    <a:p>
                      <a:pPr algn="l" fontAlgn="t"/>
                      <a:r>
                        <a:rPr lang="en-US" sz="1400" dirty="0">
                          <a:effectLst/>
                          <a:latin typeface="Arial" panose="020B0604020202020204" pitchFamily="34" charset="0"/>
                          <a:cs typeface="Arial" panose="020B0604020202020204" pitchFamily="34" charset="0"/>
                          <a:hlinkClick r:id="rId8"/>
                        </a:rPr>
                        <a:t>Robot Operating System-Military; Robotic Technology Kernel </a:t>
                      </a:r>
                      <a:r>
                        <a:rPr lang="en-US" sz="1400" dirty="0">
                          <a:effectLst/>
                          <a:latin typeface="Arial" panose="020B0604020202020204" pitchFamily="34" charset="0"/>
                          <a:cs typeface="Arial" panose="020B0604020202020204" pitchFamily="34" charset="0"/>
                        </a:rPr>
                        <a:t>(ROS-M and RTK)</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 / Robotics</a:t>
                      </a:r>
                    </a:p>
                  </a:txBody>
                  <a:tcPr marL="95250" marR="95250" marT="66675" marB="66675"/>
                </a:tc>
                <a:extLst>
                  <a:ext uri="{0D108BD9-81ED-4DB2-BD59-A6C34878D82A}">
                    <a16:rowId xmlns:a16="http://schemas.microsoft.com/office/drawing/2014/main" val="3670522969"/>
                  </a:ext>
                </a:extLst>
              </a:tr>
              <a:tr h="368535">
                <a:tc>
                  <a:txBody>
                    <a:bodyPr/>
                    <a:lstStyle/>
                    <a:p>
                      <a:pPr algn="l" fontAlgn="t"/>
                      <a:r>
                        <a:rPr lang="en-US" sz="1400" dirty="0">
                          <a:effectLst/>
                          <a:latin typeface="Arial" panose="020B0604020202020204" pitchFamily="34" charset="0"/>
                          <a:cs typeface="Arial" panose="020B0604020202020204" pitchFamily="34" charset="0"/>
                          <a:hlinkClick r:id="rId9"/>
                        </a:rPr>
                        <a:t>Joint Architecture for Unmanned Systems </a:t>
                      </a:r>
                      <a:r>
                        <a:rPr lang="en-US" sz="1400" dirty="0">
                          <a:effectLst/>
                          <a:latin typeface="Arial" panose="020B0604020202020204" pitchFamily="34" charset="0"/>
                          <a:cs typeface="Arial" panose="020B0604020202020204" pitchFamily="34" charset="0"/>
                        </a:rPr>
                        <a:t>(JAUS)</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 / Robotics</a:t>
                      </a:r>
                    </a:p>
                  </a:txBody>
                  <a:tcPr marL="95250" marR="95250" marT="66675" marB="66675"/>
                </a:tc>
                <a:extLst>
                  <a:ext uri="{0D108BD9-81ED-4DB2-BD59-A6C34878D82A}">
                    <a16:rowId xmlns:a16="http://schemas.microsoft.com/office/drawing/2014/main" val="2207599075"/>
                  </a:ext>
                </a:extLst>
              </a:tr>
              <a:tr h="357236">
                <a:tc>
                  <a:txBody>
                    <a:bodyPr/>
                    <a:lstStyle/>
                    <a:p>
                      <a:pPr algn="l" fontAlgn="t"/>
                      <a:r>
                        <a:rPr lang="en-US" sz="1400" dirty="0">
                          <a:effectLst/>
                          <a:latin typeface="Arial" panose="020B0604020202020204" pitchFamily="34" charset="0"/>
                          <a:cs typeface="Arial" panose="020B0604020202020204" pitchFamily="34" charset="0"/>
                        </a:rPr>
                        <a:t>Naval Open Systems Architecture (OSA)</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2869707067"/>
                  </a:ext>
                </a:extLst>
              </a:tr>
              <a:tr h="508213">
                <a:tc>
                  <a:txBody>
                    <a:bodyPr/>
                    <a:lstStyle/>
                    <a:p>
                      <a:r>
                        <a:rPr lang="en-US" sz="1400" b="0" i="0" u="none" strike="noStrike" baseline="0" dirty="0">
                          <a:latin typeface="Arial" panose="020B0604020202020204" pitchFamily="34" charset="0"/>
                          <a:cs typeface="Arial" panose="020B0604020202020204" pitchFamily="34" charset="0"/>
                        </a:rPr>
                        <a:t>Control Architecture for Robotic Agent Command and Sensing (</a:t>
                      </a:r>
                      <a:r>
                        <a:rPr lang="en-US" sz="1400" b="0" i="0" u="none" strike="noStrike" baseline="0" dirty="0" err="1">
                          <a:latin typeface="Arial" panose="020B0604020202020204" pitchFamily="34" charset="0"/>
                          <a:cs typeface="Arial" panose="020B0604020202020204" pitchFamily="34" charset="0"/>
                        </a:rPr>
                        <a:t>CARACaS</a:t>
                      </a:r>
                      <a:r>
                        <a:rPr lang="en-US" sz="1400" b="0" i="0" u="none" strike="noStrike"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Aerospace / Autonomous Vehicles</a:t>
                      </a:r>
                    </a:p>
                  </a:txBody>
                  <a:tcPr/>
                </a:tc>
                <a:extLst>
                  <a:ext uri="{0D108BD9-81ED-4DB2-BD59-A6C34878D82A}">
                    <a16:rowId xmlns:a16="http://schemas.microsoft.com/office/drawing/2014/main" val="2227108424"/>
                  </a:ext>
                </a:extLst>
              </a:tr>
              <a:tr h="508213">
                <a:tc>
                  <a:txBody>
                    <a:bodyPr/>
                    <a:lstStyle/>
                    <a:p>
                      <a:r>
                        <a:rPr lang="en-US" sz="1400" b="0" i="0" u="none" strike="noStrike" kern="1200" baseline="0" dirty="0">
                          <a:solidFill>
                            <a:schemeClr val="dk1"/>
                          </a:solidFill>
                          <a:latin typeface="Arial" panose="020B0604020202020204" pitchFamily="34" charset="0"/>
                          <a:ea typeface="+mn-ea"/>
                          <a:cs typeface="Arial" panose="020B0604020202020204" pitchFamily="34" charset="0"/>
                        </a:rPr>
                        <a:t>Multi-Robot Operator Control Unit (MOCU)</a:t>
                      </a:r>
                      <a:endParaRPr lang="en-US" sz="10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Aerospace / Robotics</a:t>
                      </a:r>
                    </a:p>
                  </a:txBody>
                  <a:tcPr/>
                </a:tc>
                <a:extLst>
                  <a:ext uri="{0D108BD9-81ED-4DB2-BD59-A6C34878D82A}">
                    <a16:rowId xmlns:a16="http://schemas.microsoft.com/office/drawing/2014/main" val="330206165"/>
                  </a:ext>
                </a:extLst>
              </a:tr>
              <a:tr h="508213">
                <a:tc>
                  <a:txBody>
                    <a:bodyPr/>
                    <a:lstStyle/>
                    <a:p>
                      <a:r>
                        <a:rPr lang="en-US" sz="1400" b="0" i="0" kern="1200" dirty="0">
                          <a:solidFill>
                            <a:schemeClr val="dk1"/>
                          </a:solidFill>
                          <a:effectLst/>
                          <a:latin typeface="Arial" panose="020B0604020202020204" pitchFamily="34" charset="0"/>
                          <a:ea typeface="+mn-ea"/>
                          <a:cs typeface="Arial" panose="020B0604020202020204" pitchFamily="34" charset="0"/>
                        </a:rPr>
                        <a:t>Unmanned Maritime Autonomy Architecture (UMAA)</a:t>
                      </a:r>
                      <a:endParaRPr lang="en-US" sz="1400" dirty="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Defense / Autonomous Vehicles</a:t>
                      </a:r>
                    </a:p>
                  </a:txBody>
                  <a:tcPr/>
                </a:tc>
                <a:extLst>
                  <a:ext uri="{0D108BD9-81ED-4DB2-BD59-A6C34878D82A}">
                    <a16:rowId xmlns:a16="http://schemas.microsoft.com/office/drawing/2014/main" val="3797618017"/>
                  </a:ext>
                </a:extLst>
              </a:tr>
            </a:tbl>
          </a:graphicData>
        </a:graphic>
      </p:graphicFrame>
      <p:sp>
        <p:nvSpPr>
          <p:cNvPr id="2" name="Title 1">
            <a:extLst>
              <a:ext uri="{FF2B5EF4-FFF2-40B4-BE49-F238E27FC236}">
                <a16:creationId xmlns:a16="http://schemas.microsoft.com/office/drawing/2014/main" id="{E01A4824-A137-4420-9EFF-BFE1CAB7D722}"/>
              </a:ext>
            </a:extLst>
          </p:cNvPr>
          <p:cNvSpPr>
            <a:spLocks noGrp="1"/>
          </p:cNvSpPr>
          <p:nvPr>
            <p:ph type="title"/>
          </p:nvPr>
        </p:nvSpPr>
        <p:spPr>
          <a:xfrm>
            <a:off x="1795603" y="123371"/>
            <a:ext cx="8600794" cy="631565"/>
          </a:xfrm>
        </p:spPr>
        <p:txBody>
          <a:bodyPr/>
          <a:lstStyle/>
          <a:p>
            <a:r>
              <a:rPr lang="en-US" sz="2800" dirty="0"/>
              <a:t>OMG DDS is Under the Hood of MOSA and Other Industry Standards</a:t>
            </a:r>
          </a:p>
        </p:txBody>
      </p:sp>
      <p:graphicFrame>
        <p:nvGraphicFramePr>
          <p:cNvPr id="12" name="Table 12">
            <a:extLst>
              <a:ext uri="{FF2B5EF4-FFF2-40B4-BE49-F238E27FC236}">
                <a16:creationId xmlns:a16="http://schemas.microsoft.com/office/drawing/2014/main" id="{1F42DF28-C0E7-46CE-9F5A-650947DF9F72}"/>
              </a:ext>
            </a:extLst>
          </p:cNvPr>
          <p:cNvGraphicFramePr>
            <a:graphicFrameLocks noGrp="1"/>
          </p:cNvGraphicFramePr>
          <p:nvPr>
            <p:ph sz="half" idx="1"/>
          </p:nvPr>
        </p:nvGraphicFramePr>
        <p:xfrm>
          <a:off x="78076" y="833932"/>
          <a:ext cx="6017924" cy="5521200"/>
        </p:xfrm>
        <a:graphic>
          <a:graphicData uri="http://schemas.openxmlformats.org/drawingml/2006/table">
            <a:tbl>
              <a:tblPr firstRow="1" bandRow="1">
                <a:tableStyleId>{073A0DAA-6AF3-43AB-8588-CEC1D06C72B9}</a:tableStyleId>
              </a:tblPr>
              <a:tblGrid>
                <a:gridCol w="4193852">
                  <a:extLst>
                    <a:ext uri="{9D8B030D-6E8A-4147-A177-3AD203B41FA5}">
                      <a16:colId xmlns:a16="http://schemas.microsoft.com/office/drawing/2014/main" val="2957864458"/>
                    </a:ext>
                  </a:extLst>
                </a:gridCol>
                <a:gridCol w="1824072">
                  <a:extLst>
                    <a:ext uri="{9D8B030D-6E8A-4147-A177-3AD203B41FA5}">
                      <a16:colId xmlns:a16="http://schemas.microsoft.com/office/drawing/2014/main" val="2868298903"/>
                    </a:ext>
                  </a:extLst>
                </a:gridCol>
              </a:tblGrid>
              <a:tr h="467086">
                <a:tc>
                  <a:txBody>
                    <a:bodyPr/>
                    <a:lstStyle/>
                    <a:p>
                      <a:pPr algn="ctr"/>
                      <a:r>
                        <a:rPr lang="en-US" sz="2400" dirty="0">
                          <a:latin typeface="Arial" panose="020B0604020202020204" pitchFamily="34" charset="0"/>
                          <a:cs typeface="Arial" panose="020B0604020202020204" pitchFamily="34" charset="0"/>
                        </a:rPr>
                        <a:t>Standard</a:t>
                      </a:r>
                      <a:endParaRPr lang="en-US" sz="12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Industry</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0929450"/>
                  </a:ext>
                </a:extLst>
              </a:tr>
              <a:tr h="572180">
                <a:tc>
                  <a:txBody>
                    <a:bodyPr/>
                    <a:lstStyle/>
                    <a:p>
                      <a:pPr algn="l" fontAlgn="t"/>
                      <a:r>
                        <a:rPr lang="en-US" sz="1400" dirty="0">
                          <a:effectLst/>
                          <a:latin typeface="Arial" panose="020B0604020202020204" pitchFamily="34" charset="0"/>
                          <a:cs typeface="Arial" panose="020B0604020202020204" pitchFamily="34" charset="0"/>
                          <a:hlinkClick r:id="rId10"/>
                        </a:rPr>
                        <a:t>Modular Healthcare Simulation and Education System </a:t>
                      </a:r>
                      <a:r>
                        <a:rPr lang="en-US" sz="1400" dirty="0">
                          <a:effectLst/>
                          <a:latin typeface="Arial" panose="020B0604020202020204" pitchFamily="34" charset="0"/>
                          <a:cs typeface="Arial" panose="020B0604020202020204" pitchFamily="34" charset="0"/>
                        </a:rPr>
                        <a:t>(</a:t>
                      </a:r>
                      <a:r>
                        <a:rPr lang="en-US" sz="1400" dirty="0" err="1">
                          <a:effectLst/>
                          <a:latin typeface="Arial" panose="020B0604020202020204" pitchFamily="34" charset="0"/>
                          <a:cs typeface="Arial" panose="020B0604020202020204" pitchFamily="34" charset="0"/>
                        </a:rPr>
                        <a:t>MoHSES</a:t>
                      </a:r>
                      <a:r>
                        <a:rPr lang="en-US" sz="1400" dirty="0">
                          <a:effectLst/>
                          <a:latin typeface="Arial" panose="020B0604020202020204" pitchFamily="34" charset="0"/>
                          <a:cs typeface="Arial" panose="020B0604020202020204" pitchFamily="34" charset="0"/>
                        </a:rPr>
                        <a:t>)</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Simulation / Healthcare</a:t>
                      </a:r>
                    </a:p>
                  </a:txBody>
                  <a:tcPr marL="95250" marR="95250" marT="66675" marB="66675"/>
                </a:tc>
                <a:extLst>
                  <a:ext uri="{0D108BD9-81ED-4DB2-BD59-A6C34878D82A}">
                    <a16:rowId xmlns:a16="http://schemas.microsoft.com/office/drawing/2014/main" val="279662526"/>
                  </a:ext>
                </a:extLst>
              </a:tr>
              <a:tr h="460899">
                <a:tc>
                  <a:txBody>
                    <a:bodyPr/>
                    <a:lstStyle/>
                    <a:p>
                      <a:pPr algn="l" fontAlgn="t"/>
                      <a:r>
                        <a:rPr lang="en-US" sz="1400" u="none" strike="noStrike" dirty="0" err="1">
                          <a:solidFill>
                            <a:srgbClr val="0052CC"/>
                          </a:solidFill>
                          <a:effectLst/>
                          <a:latin typeface="Arial" panose="020B0604020202020204" pitchFamily="34" charset="0"/>
                          <a:cs typeface="Arial" panose="020B0604020202020204" pitchFamily="34" charset="0"/>
                          <a:hlinkClick r:id="rId11"/>
                        </a:rPr>
                        <a:t>ALert</a:t>
                      </a:r>
                      <a:r>
                        <a:rPr lang="en-US" sz="1400" u="none" strike="noStrike" dirty="0">
                          <a:solidFill>
                            <a:srgbClr val="0052CC"/>
                          </a:solidFill>
                          <a:effectLst/>
                          <a:latin typeface="Arial" panose="020B0604020202020204" pitchFamily="34" charset="0"/>
                          <a:cs typeface="Arial" panose="020B0604020202020204" pitchFamily="34" charset="0"/>
                          <a:hlinkClick r:id="rId11"/>
                        </a:rPr>
                        <a:t> </a:t>
                      </a:r>
                      <a:r>
                        <a:rPr lang="en-US" sz="1400" u="none" strike="noStrike" dirty="0" err="1">
                          <a:solidFill>
                            <a:srgbClr val="0052CC"/>
                          </a:solidFill>
                          <a:effectLst/>
                          <a:latin typeface="Arial" panose="020B0604020202020204" pitchFamily="34" charset="0"/>
                          <a:cs typeface="Arial" panose="020B0604020202020204" pitchFamily="34" charset="0"/>
                          <a:hlinkClick r:id="rId11"/>
                        </a:rPr>
                        <a:t>MAnagement</a:t>
                      </a:r>
                      <a:r>
                        <a:rPr lang="en-US" sz="1400" u="none" strike="noStrike" dirty="0">
                          <a:solidFill>
                            <a:srgbClr val="0052CC"/>
                          </a:solidFill>
                          <a:effectLst/>
                          <a:latin typeface="Arial" panose="020B0604020202020204" pitchFamily="34" charset="0"/>
                          <a:cs typeface="Arial" panose="020B0604020202020204" pitchFamily="34" charset="0"/>
                          <a:hlinkClick r:id="rId11"/>
                        </a:rPr>
                        <a:t> Service</a:t>
                      </a:r>
                      <a:r>
                        <a:rPr lang="en-US" sz="1400" dirty="0">
                          <a:effectLst/>
                          <a:latin typeface="Arial" panose="020B0604020202020204" pitchFamily="34" charset="0"/>
                          <a:cs typeface="Arial" panose="020B0604020202020204" pitchFamily="34" charset="0"/>
                        </a:rPr>
                        <a:t> (ALAMS)</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4127336941"/>
                  </a:ext>
                </a:extLst>
              </a:tr>
              <a:tr h="572180">
                <a:tc>
                  <a:txBody>
                    <a:bodyPr/>
                    <a:lstStyle/>
                    <a:p>
                      <a:pPr algn="l" fontAlgn="t"/>
                      <a:r>
                        <a:rPr lang="en-US" sz="1400" u="sng" dirty="0">
                          <a:solidFill>
                            <a:srgbClr val="0052CC"/>
                          </a:solidFill>
                          <a:effectLst/>
                          <a:latin typeface="Arial" panose="020B0604020202020204" pitchFamily="34" charset="0"/>
                          <a:cs typeface="Arial" panose="020B0604020202020204" pitchFamily="34" charset="0"/>
                          <a:hlinkClick r:id="rId12"/>
                        </a:rPr>
                        <a:t>Application Management and Systems Monitoring</a:t>
                      </a:r>
                      <a:r>
                        <a:rPr lang="en-US" sz="1400" dirty="0">
                          <a:effectLst/>
                          <a:latin typeface="Arial" panose="020B0604020202020204" pitchFamily="34" charset="0"/>
                          <a:cs typeface="Arial" panose="020B0604020202020204" pitchFamily="34" charset="0"/>
                        </a:rPr>
                        <a:t> (AMSM)</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856541228"/>
                  </a:ext>
                </a:extLst>
              </a:tr>
              <a:tr h="460899">
                <a:tc>
                  <a:txBody>
                    <a:bodyPr/>
                    <a:lstStyle/>
                    <a:p>
                      <a:pPr algn="l" fontAlgn="t"/>
                      <a:r>
                        <a:rPr lang="fr-FR" sz="1400" u="none" strike="noStrike" dirty="0">
                          <a:solidFill>
                            <a:srgbClr val="0052CC"/>
                          </a:solidFill>
                          <a:effectLst/>
                          <a:latin typeface="Arial" panose="020B0604020202020204" pitchFamily="34" charset="0"/>
                          <a:cs typeface="Arial" panose="020B0604020202020204" pitchFamily="34" charset="0"/>
                          <a:hlinkClick r:id="rId13"/>
                        </a:rPr>
                        <a:t>Future </a:t>
                      </a:r>
                      <a:r>
                        <a:rPr lang="fr-FR" sz="1400" u="none" strike="noStrike" dirty="0" err="1">
                          <a:solidFill>
                            <a:srgbClr val="0052CC"/>
                          </a:solidFill>
                          <a:effectLst/>
                          <a:latin typeface="Arial" panose="020B0604020202020204" pitchFamily="34" charset="0"/>
                          <a:cs typeface="Arial" panose="020B0604020202020204" pitchFamily="34" charset="0"/>
                          <a:hlinkClick r:id="rId13"/>
                        </a:rPr>
                        <a:t>Airborne</a:t>
                      </a:r>
                      <a:r>
                        <a:rPr lang="fr-FR" sz="1400" u="none" strike="noStrike" dirty="0">
                          <a:solidFill>
                            <a:srgbClr val="0052CC"/>
                          </a:solidFill>
                          <a:effectLst/>
                          <a:latin typeface="Arial" panose="020B0604020202020204" pitchFamily="34" charset="0"/>
                          <a:cs typeface="Arial" panose="020B0604020202020204" pitchFamily="34" charset="0"/>
                          <a:hlinkClick r:id="rId13"/>
                        </a:rPr>
                        <a:t> </a:t>
                      </a:r>
                      <a:r>
                        <a:rPr lang="fr-FR" sz="1400" u="none" strike="noStrike" dirty="0" err="1">
                          <a:solidFill>
                            <a:srgbClr val="0052CC"/>
                          </a:solidFill>
                          <a:effectLst/>
                          <a:latin typeface="Arial" panose="020B0604020202020204" pitchFamily="34" charset="0"/>
                          <a:cs typeface="Arial" panose="020B0604020202020204" pitchFamily="34" charset="0"/>
                          <a:hlinkClick r:id="rId13"/>
                        </a:rPr>
                        <a:t>Capabilities</a:t>
                      </a:r>
                      <a:r>
                        <a:rPr lang="fr-FR" sz="1400" u="none" strike="noStrike" dirty="0">
                          <a:solidFill>
                            <a:srgbClr val="0052CC"/>
                          </a:solidFill>
                          <a:effectLst/>
                          <a:latin typeface="Arial" panose="020B0604020202020204" pitchFamily="34" charset="0"/>
                          <a:cs typeface="Arial" panose="020B0604020202020204" pitchFamily="34" charset="0"/>
                          <a:hlinkClick r:id="rId13"/>
                        </a:rPr>
                        <a:t> </a:t>
                      </a:r>
                      <a:r>
                        <a:rPr lang="fr-FR" sz="1400" u="none" strike="noStrike" dirty="0" err="1">
                          <a:solidFill>
                            <a:srgbClr val="0052CC"/>
                          </a:solidFill>
                          <a:effectLst/>
                          <a:latin typeface="Arial" panose="020B0604020202020204" pitchFamily="34" charset="0"/>
                          <a:cs typeface="Arial" panose="020B0604020202020204" pitchFamily="34" charset="0"/>
                          <a:hlinkClick r:id="rId13"/>
                        </a:rPr>
                        <a:t>Environment</a:t>
                      </a:r>
                      <a:r>
                        <a:rPr lang="fr-FR" sz="1400" u="none" strike="noStrike" dirty="0">
                          <a:solidFill>
                            <a:srgbClr val="0052CC"/>
                          </a:solidFill>
                          <a:effectLst/>
                          <a:latin typeface="Arial" panose="020B0604020202020204" pitchFamily="34" charset="0"/>
                          <a:cs typeface="Arial" panose="020B0604020202020204" pitchFamily="34" charset="0"/>
                        </a:rPr>
                        <a:t> </a:t>
                      </a:r>
                      <a:r>
                        <a:rPr lang="fr-FR" sz="1400" u="none" strike="noStrike" dirty="0">
                          <a:solidFill>
                            <a:schemeClr val="tx1"/>
                          </a:solidFill>
                          <a:effectLst/>
                          <a:latin typeface="Arial" panose="020B0604020202020204" pitchFamily="34" charset="0"/>
                          <a:cs typeface="Arial" panose="020B0604020202020204" pitchFamily="34" charset="0"/>
                        </a:rPr>
                        <a:t>(FACE)</a:t>
                      </a:r>
                      <a:endParaRPr lang="fr-FR"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1804415648"/>
                  </a:ext>
                </a:extLst>
              </a:tr>
              <a:tr h="572180">
                <a:tc>
                  <a:txBody>
                    <a:bodyPr/>
                    <a:lstStyle/>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14"/>
                        </a:rPr>
                        <a:t>Generic Vehicle Architecture </a:t>
                      </a:r>
                      <a:r>
                        <a:rPr lang="en-US" sz="1400" u="none" strike="noStrike" dirty="0">
                          <a:solidFill>
                            <a:srgbClr val="0052CC"/>
                          </a:solidFill>
                          <a:effectLst/>
                          <a:latin typeface="Arial" panose="020B0604020202020204" pitchFamily="34" charset="0"/>
                          <a:cs typeface="Arial" panose="020B0604020202020204" pitchFamily="34" charset="0"/>
                        </a:rPr>
                        <a:t> </a:t>
                      </a:r>
                      <a:r>
                        <a:rPr lang="en-US" sz="1400" u="none" strike="noStrike" dirty="0">
                          <a:solidFill>
                            <a:schemeClr val="tx1"/>
                          </a:solidFill>
                          <a:effectLst/>
                          <a:latin typeface="Arial" panose="020B0604020202020204" pitchFamily="34" charset="0"/>
                          <a:cs typeface="Arial" panose="020B0604020202020204" pitchFamily="34" charset="0"/>
                        </a:rPr>
                        <a:t>(GVA)</a:t>
                      </a:r>
                      <a:endParaRPr lang="en-US" sz="1400" dirty="0">
                        <a:solidFill>
                          <a:schemeClr val="tx1"/>
                        </a:solidFill>
                        <a:effectLst/>
                        <a:latin typeface="Arial" panose="020B0604020202020204" pitchFamily="34" charset="0"/>
                        <a:cs typeface="Arial" panose="020B0604020202020204" pitchFamily="34" charset="0"/>
                      </a:endParaRPr>
                    </a:p>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15"/>
                        </a:rPr>
                        <a:t>NATO Generic Vehicle Architecture</a:t>
                      </a:r>
                      <a:r>
                        <a:rPr lang="en-US" sz="1400" u="none" strike="noStrike" dirty="0">
                          <a:solidFill>
                            <a:srgbClr val="0052CC"/>
                          </a:solidFill>
                          <a:effectLst/>
                          <a:latin typeface="Arial" panose="020B0604020202020204" pitchFamily="34" charset="0"/>
                          <a:cs typeface="Arial" panose="020B0604020202020204" pitchFamily="34" charset="0"/>
                        </a:rPr>
                        <a:t> </a:t>
                      </a:r>
                      <a:r>
                        <a:rPr lang="en-US" sz="1400" u="none" strike="noStrike" dirty="0">
                          <a:solidFill>
                            <a:schemeClr val="tx1"/>
                          </a:solidFill>
                          <a:effectLst/>
                          <a:latin typeface="Arial" panose="020B0604020202020204" pitchFamily="34" charset="0"/>
                          <a:cs typeface="Arial" panose="020B0604020202020204" pitchFamily="34" charset="0"/>
                        </a:rPr>
                        <a:t>(NGVA)</a:t>
                      </a:r>
                      <a:endParaRPr lang="en-US" sz="1400" dirty="0">
                        <a:solidFill>
                          <a:schemeClr val="tx1"/>
                        </a:solidFill>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1770955"/>
                  </a:ext>
                </a:extLst>
              </a:tr>
              <a:tr h="460899">
                <a:tc>
                  <a:txBody>
                    <a:bodyPr/>
                    <a:lstStyle/>
                    <a:p>
                      <a:pPr algn="l" fontAlgn="t"/>
                      <a:r>
                        <a:rPr lang="en-US" sz="1400" dirty="0">
                          <a:effectLst/>
                          <a:latin typeface="Arial" panose="020B0604020202020204" pitchFamily="34" charset="0"/>
                          <a:cs typeface="Arial" panose="020B0604020202020204" pitchFamily="34" charset="0"/>
                        </a:rPr>
                        <a:t>Land Open Systems Architecture (LOSA)</a:t>
                      </a: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Defense</a:t>
                      </a:r>
                    </a:p>
                  </a:txBody>
                  <a:tcPr marL="95250" marR="95250" marT="66675" marB="66675"/>
                </a:tc>
                <a:extLst>
                  <a:ext uri="{0D108BD9-81ED-4DB2-BD59-A6C34878D82A}">
                    <a16:rowId xmlns:a16="http://schemas.microsoft.com/office/drawing/2014/main" val="3917856347"/>
                  </a:ext>
                </a:extLst>
              </a:tr>
              <a:tr h="572180">
                <a:tc>
                  <a:txBody>
                    <a:bodyPr/>
                    <a:lstStyle/>
                    <a:p>
                      <a:pPr algn="l" fontAlgn="t"/>
                      <a:r>
                        <a:rPr lang="en-US" sz="1400" dirty="0">
                          <a:solidFill>
                            <a:srgbClr val="000000"/>
                          </a:solidFill>
                          <a:effectLst/>
                          <a:latin typeface="Arial" panose="020B0604020202020204" pitchFamily="34" charset="0"/>
                          <a:cs typeface="Arial" panose="020B0604020202020204" pitchFamily="34" charset="0"/>
                        </a:rPr>
                        <a:t>Medical Simulation Training Architecture (MSTA)</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Simulation / Healthcare</a:t>
                      </a:r>
                    </a:p>
                  </a:txBody>
                  <a:tcPr marL="95250" marR="95250" marT="66675" marB="66675"/>
                </a:tc>
                <a:extLst>
                  <a:ext uri="{0D108BD9-81ED-4DB2-BD59-A6C34878D82A}">
                    <a16:rowId xmlns:a16="http://schemas.microsoft.com/office/drawing/2014/main" val="127070902"/>
                  </a:ext>
                </a:extLst>
              </a:tr>
              <a:tr h="460899">
                <a:tc>
                  <a:txBody>
                    <a:bodyPr/>
                    <a:lstStyle/>
                    <a:p>
                      <a:pPr algn="l" fontAlgn="t"/>
                      <a:r>
                        <a:rPr lang="en-US" sz="1400" dirty="0">
                          <a:solidFill>
                            <a:srgbClr val="000000"/>
                          </a:solidFill>
                          <a:effectLst/>
                          <a:latin typeface="Arial" panose="020B0604020202020204" pitchFamily="34" charset="0"/>
                          <a:cs typeface="Arial" panose="020B0604020202020204" pitchFamily="34" charset="0"/>
                          <a:hlinkClick r:id="rId16"/>
                        </a:rPr>
                        <a:t>Open Field Message Bus </a:t>
                      </a:r>
                      <a:r>
                        <a:rPr lang="en-US" sz="1400" dirty="0">
                          <a:solidFill>
                            <a:srgbClr val="000000"/>
                          </a:solidFill>
                          <a:effectLst/>
                          <a:latin typeface="Arial" panose="020B0604020202020204" pitchFamily="34" charset="0"/>
                          <a:cs typeface="Arial" panose="020B0604020202020204" pitchFamily="34" charset="0"/>
                        </a:rPr>
                        <a:t>(</a:t>
                      </a:r>
                      <a:r>
                        <a:rPr lang="en-US" sz="1400" dirty="0" err="1">
                          <a:solidFill>
                            <a:srgbClr val="000000"/>
                          </a:solidFill>
                          <a:effectLst/>
                          <a:latin typeface="Arial" panose="020B0604020202020204" pitchFamily="34" charset="0"/>
                          <a:cs typeface="Arial" panose="020B0604020202020204" pitchFamily="34" charset="0"/>
                        </a:rPr>
                        <a:t>OpenFMB</a:t>
                      </a:r>
                      <a:r>
                        <a:rPr lang="en-US" sz="1400" dirty="0">
                          <a:solidFill>
                            <a:srgbClr val="000000"/>
                          </a:solidFill>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Power / Energy</a:t>
                      </a:r>
                    </a:p>
                  </a:txBody>
                  <a:tcPr marL="95250" marR="95250" marT="66675" marB="66675"/>
                </a:tc>
                <a:extLst>
                  <a:ext uri="{0D108BD9-81ED-4DB2-BD59-A6C34878D82A}">
                    <a16:rowId xmlns:a16="http://schemas.microsoft.com/office/drawing/2014/main" val="1872115097"/>
                  </a:ext>
                </a:extLst>
              </a:tr>
              <a:tr h="460899">
                <a:tc>
                  <a:txBody>
                    <a:bodyPr/>
                    <a:lstStyle/>
                    <a:p>
                      <a:pPr algn="l" fontAlgn="t"/>
                      <a:r>
                        <a:rPr lang="en-US" sz="1400" u="none" strike="noStrike" dirty="0">
                          <a:solidFill>
                            <a:srgbClr val="1155CC"/>
                          </a:solidFill>
                          <a:effectLst/>
                          <a:latin typeface="Arial" panose="020B0604020202020204" pitchFamily="34" charset="0"/>
                          <a:cs typeface="Arial" panose="020B0604020202020204" pitchFamily="34" charset="0"/>
                          <a:hlinkClick r:id="rId17"/>
                        </a:rPr>
                        <a:t>Open Mission Systems</a:t>
                      </a:r>
                      <a:r>
                        <a:rPr lang="en-US" sz="1400" dirty="0">
                          <a:solidFill>
                            <a:srgbClr val="000000"/>
                          </a:solidFill>
                          <a:effectLst/>
                          <a:latin typeface="Arial" panose="020B0604020202020204" pitchFamily="34" charset="0"/>
                          <a:cs typeface="Arial" panose="020B0604020202020204" pitchFamily="34" charset="0"/>
                        </a:rPr>
                        <a:t> (OMS)</a:t>
                      </a:r>
                      <a:endParaRPr lang="en-US" sz="1400" dirty="0">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Aerospace</a:t>
                      </a:r>
                    </a:p>
                  </a:txBody>
                  <a:tcPr marL="95250" marR="95250" marT="66675" marB="66675"/>
                </a:tc>
                <a:extLst>
                  <a:ext uri="{0D108BD9-81ED-4DB2-BD59-A6C34878D82A}">
                    <a16:rowId xmlns:a16="http://schemas.microsoft.com/office/drawing/2014/main" val="2349602528"/>
                  </a:ext>
                </a:extLst>
              </a:tr>
              <a:tr h="460899">
                <a:tc>
                  <a:txBody>
                    <a:bodyPr/>
                    <a:lstStyle/>
                    <a:p>
                      <a:pPr algn="l" fontAlgn="t"/>
                      <a:r>
                        <a:rPr lang="en-US" sz="1400" u="none" strike="noStrike" dirty="0">
                          <a:solidFill>
                            <a:srgbClr val="0052CC"/>
                          </a:solidFill>
                          <a:effectLst/>
                          <a:latin typeface="Arial" panose="020B0604020202020204" pitchFamily="34" charset="0"/>
                          <a:cs typeface="Arial" panose="020B0604020202020204" pitchFamily="34" charset="0"/>
                          <a:hlinkClick r:id="rId18"/>
                        </a:rPr>
                        <a:t>Open Process Automation Forum</a:t>
                      </a:r>
                      <a:r>
                        <a:rPr lang="en-US" sz="1400" u="none" strike="noStrike" dirty="0">
                          <a:solidFill>
                            <a:srgbClr val="0052CC"/>
                          </a:solidFill>
                          <a:effectLst/>
                          <a:latin typeface="Arial" panose="020B0604020202020204" pitchFamily="34" charset="0"/>
                          <a:cs typeface="Arial" panose="020B0604020202020204" pitchFamily="34" charset="0"/>
                        </a:rPr>
                        <a:t> </a:t>
                      </a:r>
                      <a:r>
                        <a:rPr lang="en-US" sz="1400" u="none" strike="noStrike" dirty="0">
                          <a:solidFill>
                            <a:schemeClr val="tx1"/>
                          </a:solidFill>
                          <a:effectLst/>
                          <a:latin typeface="Arial" panose="020B0604020202020204" pitchFamily="34" charset="0"/>
                          <a:cs typeface="Arial" panose="020B0604020202020204" pitchFamily="34" charset="0"/>
                        </a:rPr>
                        <a:t>(OPAF)</a:t>
                      </a:r>
                      <a:endParaRPr lang="en-US" sz="1400" dirty="0">
                        <a:solidFill>
                          <a:schemeClr val="tx1"/>
                        </a:solidFill>
                        <a:effectLst/>
                        <a:latin typeface="Arial" panose="020B0604020202020204" pitchFamily="34" charset="0"/>
                        <a:cs typeface="Arial" panose="020B0604020202020204" pitchFamily="34" charset="0"/>
                      </a:endParaRPr>
                    </a:p>
                  </a:txBody>
                  <a:tcPr marL="95250" marR="95250" marT="66675" marB="66675"/>
                </a:tc>
                <a:tc>
                  <a:txBody>
                    <a:bodyPr/>
                    <a:lstStyle/>
                    <a:p>
                      <a:pPr algn="l" fontAlgn="t"/>
                      <a:r>
                        <a:rPr lang="en-US" sz="1400" dirty="0">
                          <a:effectLst/>
                          <a:latin typeface="Arial" panose="020B0604020202020204" pitchFamily="34" charset="0"/>
                          <a:cs typeface="Arial" panose="020B0604020202020204" pitchFamily="34" charset="0"/>
                        </a:rPr>
                        <a:t>Process Automation</a:t>
                      </a:r>
                    </a:p>
                  </a:txBody>
                  <a:tcPr marL="95250" marR="95250" marT="66675" marB="66675"/>
                </a:tc>
                <a:extLst>
                  <a:ext uri="{0D108BD9-81ED-4DB2-BD59-A6C34878D82A}">
                    <a16:rowId xmlns:a16="http://schemas.microsoft.com/office/drawing/2014/main" val="1206786013"/>
                  </a:ext>
                </a:extLst>
              </a:tr>
            </a:tbl>
          </a:graphicData>
        </a:graphic>
      </p:graphicFrame>
    </p:spTree>
    <p:extLst>
      <p:ext uri="{BB962C8B-B14F-4D97-AF65-F5344CB8AC3E}">
        <p14:creationId xmlns:p14="http://schemas.microsoft.com/office/powerpoint/2010/main" val="2239080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0AB3-58F4-4273-99E6-354E0CF0A49A}"/>
              </a:ext>
            </a:extLst>
          </p:cNvPr>
          <p:cNvSpPr>
            <a:spLocks noGrp="1"/>
          </p:cNvSpPr>
          <p:nvPr>
            <p:ph type="title"/>
          </p:nvPr>
        </p:nvSpPr>
        <p:spPr/>
        <p:txBody>
          <a:bodyPr wrap="square" anchor="ctr">
            <a:normAutofit/>
          </a:bodyPr>
          <a:lstStyle/>
          <a:p>
            <a:r>
              <a:rPr lang="en-US" sz="2800" dirty="0"/>
              <a:t>Agenda</a:t>
            </a:r>
          </a:p>
        </p:txBody>
      </p:sp>
      <p:sp>
        <p:nvSpPr>
          <p:cNvPr id="3" name="Content Placeholder 2">
            <a:extLst>
              <a:ext uri="{FF2B5EF4-FFF2-40B4-BE49-F238E27FC236}">
                <a16:creationId xmlns:a16="http://schemas.microsoft.com/office/drawing/2014/main" id="{2AC0D0C9-57D2-4046-8DE4-9DE3A6BB3D17}"/>
              </a:ext>
            </a:extLst>
          </p:cNvPr>
          <p:cNvSpPr>
            <a:spLocks noGrp="1"/>
          </p:cNvSpPr>
          <p:nvPr>
            <p:ph idx="1"/>
          </p:nvPr>
        </p:nvSpPr>
        <p:spPr>
          <a:xfrm>
            <a:off x="288325" y="1053389"/>
            <a:ext cx="11233088" cy="5289746"/>
          </a:xfrm>
        </p:spPr>
        <p:txBody>
          <a:bodyPr wrap="square" anchor="t">
            <a:normAutofit/>
          </a:bodyPr>
          <a:lstStyle/>
          <a:p>
            <a:pPr>
              <a:lnSpc>
                <a:spcPct val="90000"/>
              </a:lnSpc>
              <a:buFont typeface="Wingdings" panose="05000000000000000000" pitchFamily="2" charset="2"/>
              <a:buChar char="§"/>
            </a:pPr>
            <a:r>
              <a:rPr lang="en-US" sz="1800" b="1" dirty="0"/>
              <a:t>Introduction to Interoperability and Interconnectivity </a:t>
            </a:r>
          </a:p>
          <a:p>
            <a:pPr lvl="1">
              <a:lnSpc>
                <a:spcPct val="90000"/>
              </a:lnSpc>
              <a:buFont typeface="Wingdings" panose="05000000000000000000" pitchFamily="2" charset="2"/>
              <a:buChar char="§"/>
            </a:pPr>
            <a:r>
              <a:rPr lang="en-US" sz="1800" dirty="0"/>
              <a:t>What are the different levels of interoperability</a:t>
            </a:r>
          </a:p>
          <a:p>
            <a:pPr lvl="1">
              <a:lnSpc>
                <a:spcPct val="90000"/>
              </a:lnSpc>
              <a:buFont typeface="Wingdings" panose="05000000000000000000" pitchFamily="2" charset="2"/>
              <a:buChar char="§"/>
            </a:pPr>
            <a:r>
              <a:rPr lang="en-US" sz="1800" dirty="0"/>
              <a:t>What are the requirements for semantic interoperability</a:t>
            </a:r>
          </a:p>
          <a:p>
            <a:pPr>
              <a:lnSpc>
                <a:spcPct val="90000"/>
              </a:lnSpc>
              <a:buFont typeface="Wingdings" panose="05000000000000000000" pitchFamily="2" charset="2"/>
              <a:buChar char="§"/>
            </a:pPr>
            <a:r>
              <a:rPr lang="en-US" sz="1800" b="1" dirty="0"/>
              <a:t>The Modular Open Systems Approach (MOSA) and the US DoD Data Strategy </a:t>
            </a:r>
          </a:p>
          <a:p>
            <a:pPr lvl="1">
              <a:lnSpc>
                <a:spcPct val="90000"/>
              </a:lnSpc>
              <a:buFont typeface="Wingdings" panose="05000000000000000000" pitchFamily="2" charset="2"/>
              <a:buChar char="§"/>
            </a:pPr>
            <a:r>
              <a:rPr lang="en-US" sz="1800" dirty="0"/>
              <a:t>Why is the DoD calling for Data-Centricity</a:t>
            </a:r>
          </a:p>
          <a:p>
            <a:pPr lvl="1">
              <a:lnSpc>
                <a:spcPct val="90000"/>
              </a:lnSpc>
              <a:buFont typeface="Wingdings" panose="05000000000000000000" pitchFamily="2" charset="2"/>
              <a:buChar char="§"/>
            </a:pPr>
            <a:r>
              <a:rPr lang="en-US" sz="1800" dirty="0"/>
              <a:t>Why are these are required for all DoD systems</a:t>
            </a:r>
          </a:p>
          <a:p>
            <a:pPr>
              <a:lnSpc>
                <a:spcPct val="90000"/>
              </a:lnSpc>
              <a:buFont typeface="Wingdings" panose="05000000000000000000" pitchFamily="2" charset="2"/>
              <a:buChar char="§"/>
            </a:pPr>
            <a:r>
              <a:rPr lang="en-US" sz="1800" b="1" dirty="0"/>
              <a:t>Intro to Data Distribution Service (DDS) an Object Management Group (OMG) Standard</a:t>
            </a:r>
          </a:p>
          <a:p>
            <a:pPr lvl="1">
              <a:lnSpc>
                <a:spcPct val="90000"/>
              </a:lnSpc>
              <a:buFont typeface="Wingdings" panose="05000000000000000000" pitchFamily="2" charset="2"/>
              <a:buChar char="§"/>
            </a:pPr>
            <a:r>
              <a:rPr lang="en-US" sz="1800" dirty="0"/>
              <a:t>The history and makeup up the OMG DDS standards</a:t>
            </a:r>
          </a:p>
          <a:p>
            <a:pPr lvl="1">
              <a:lnSpc>
                <a:spcPct val="90000"/>
              </a:lnSpc>
              <a:buFont typeface="Wingdings" panose="05000000000000000000" pitchFamily="2" charset="2"/>
              <a:buChar char="§"/>
            </a:pPr>
            <a:r>
              <a:rPr lang="en-US" sz="1800" dirty="0"/>
              <a:t>How OMG DDS is a data-centric publish-subscribe protocol</a:t>
            </a:r>
          </a:p>
          <a:p>
            <a:pPr lvl="1">
              <a:lnSpc>
                <a:spcPct val="90000"/>
              </a:lnSpc>
              <a:buFont typeface="Wingdings" panose="05000000000000000000" pitchFamily="2" charset="2"/>
              <a:buChar char="§"/>
            </a:pPr>
            <a:r>
              <a:rPr lang="en-US" sz="1800" dirty="0"/>
              <a:t>How do the features of OMG DDS provide interoperability within and between systems, including APIs, Quality of Service (QoS), Discovery, and Wide Area Network (WAN) connectivity</a:t>
            </a:r>
          </a:p>
          <a:p>
            <a:pPr>
              <a:lnSpc>
                <a:spcPct val="90000"/>
              </a:lnSpc>
              <a:buFont typeface="Wingdings" panose="05000000000000000000" pitchFamily="2" charset="2"/>
              <a:buChar char="§"/>
            </a:pPr>
            <a:r>
              <a:rPr lang="en-US" sz="1800" b="1" dirty="0"/>
              <a:t>Intro to OMG DDS Secure, OMG Standard</a:t>
            </a:r>
          </a:p>
          <a:p>
            <a:pPr lvl="1">
              <a:lnSpc>
                <a:spcPct val="90000"/>
              </a:lnSpc>
              <a:buFont typeface="Wingdings" panose="05000000000000000000" pitchFamily="2" charset="2"/>
              <a:buChar char="§"/>
            </a:pPr>
            <a:r>
              <a:rPr lang="en-US" sz="1800" dirty="0"/>
              <a:t>Authentication, Role-Based Access Control, Encryption, Data Tagging, and Event Logging</a:t>
            </a:r>
          </a:p>
          <a:p>
            <a:pPr lvl="1">
              <a:lnSpc>
                <a:spcPct val="90000"/>
              </a:lnSpc>
              <a:buFont typeface="Wingdings" panose="05000000000000000000" pitchFamily="2" charset="2"/>
              <a:buChar char="§"/>
            </a:pPr>
            <a:r>
              <a:rPr lang="en-US" sz="1800" dirty="0"/>
              <a:t>Fine-grained security configuration including securing individual data topics</a:t>
            </a:r>
          </a:p>
          <a:p>
            <a:pPr>
              <a:lnSpc>
                <a:spcPct val="90000"/>
              </a:lnSpc>
              <a:buFont typeface="Wingdings" panose="05000000000000000000" pitchFamily="2" charset="2"/>
              <a:buChar char="§"/>
            </a:pPr>
            <a:r>
              <a:rPr lang="en-US" sz="1800" b="1" dirty="0"/>
              <a:t>Examples of securing real-time distributed LVC simulations with OMG DDS</a:t>
            </a:r>
          </a:p>
        </p:txBody>
      </p:sp>
    </p:spTree>
    <p:extLst>
      <p:ext uri="{BB962C8B-B14F-4D97-AF65-F5344CB8AC3E}">
        <p14:creationId xmlns:p14="http://schemas.microsoft.com/office/powerpoint/2010/main" val="3707760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7FA6-A547-8345-BCFA-F8A7C31BA95F}"/>
              </a:ext>
            </a:extLst>
          </p:cNvPr>
          <p:cNvSpPr>
            <a:spLocks noGrp="1"/>
          </p:cNvSpPr>
          <p:nvPr>
            <p:ph type="title"/>
          </p:nvPr>
        </p:nvSpPr>
        <p:spPr>
          <a:xfrm>
            <a:off x="0" y="1"/>
            <a:ext cx="12192000" cy="624467"/>
          </a:xfrm>
        </p:spPr>
        <p:txBody>
          <a:bodyPr wrap="square" anchor="ctr">
            <a:normAutofit fontScale="90000"/>
          </a:bodyPr>
          <a:lstStyle/>
          <a:p>
            <a:r>
              <a:rPr lang="en-US" sz="2800" dirty="0"/>
              <a:t>Why is OMG DDS so widely used ‘under the hood’ for these standards?</a:t>
            </a:r>
          </a:p>
        </p:txBody>
      </p:sp>
      <p:sp>
        <p:nvSpPr>
          <p:cNvPr id="11" name="TextBox 10">
            <a:extLst>
              <a:ext uri="{FF2B5EF4-FFF2-40B4-BE49-F238E27FC236}">
                <a16:creationId xmlns:a16="http://schemas.microsoft.com/office/drawing/2014/main" id="{DED5CF59-C7F3-2F4D-B31B-CD8DAA4EACA1}"/>
              </a:ext>
            </a:extLst>
          </p:cNvPr>
          <p:cNvSpPr txBox="1"/>
          <p:nvPr/>
        </p:nvSpPr>
        <p:spPr>
          <a:xfrm>
            <a:off x="557022" y="1047179"/>
            <a:ext cx="10300368" cy="4235006"/>
          </a:xfrm>
          <a:prstGeom prst="rect">
            <a:avLst/>
          </a:prstGeom>
          <a:noFill/>
        </p:spPr>
        <p:txBody>
          <a:bodyPr wrap="square" rtlCol="0">
            <a:spAutoFit/>
          </a:bodyPr>
          <a:lstStyle/>
          <a:p>
            <a:pPr marL="457200" indent="-457200">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Hypertext Transfer Protocol (HTTP)</a:t>
            </a:r>
            <a:r>
              <a:rPr lang="en-US" sz="2400" dirty="0">
                <a:latin typeface="Arial" panose="020B0604020202020204" pitchFamily="34" charset="0"/>
                <a:cs typeface="Arial" panose="020B0604020202020204" pitchFamily="34" charset="0"/>
              </a:rPr>
              <a:t> – UNIVERSAL TRANSPORT</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Representational State Transfer (REST) </a:t>
            </a:r>
            <a:r>
              <a:rPr lang="en-US" sz="2400" dirty="0">
                <a:latin typeface="Arial" panose="020B0604020202020204" pitchFamily="34" charset="0"/>
                <a:cs typeface="Arial" panose="020B0604020202020204" pitchFamily="34" charset="0"/>
              </a:rPr>
              <a:t>– UNIVERSAL API</a:t>
            </a:r>
          </a:p>
          <a:p>
            <a:pPr marL="895335" lvl="1" indent="-285750">
              <a:buSzPct val="100000"/>
              <a:buFont typeface="Wingdings" pitchFamily="2" charset="2"/>
              <a:buChar char="§"/>
            </a:pPr>
            <a:r>
              <a:rPr lang="en-US" sz="2000" dirty="0">
                <a:latin typeface="Arial" panose="020B0604020202020204" pitchFamily="34" charset="0"/>
                <a:cs typeface="Arial" panose="020B0604020202020204" pitchFamily="34" charset="0"/>
              </a:rPr>
              <a:t>Used together they build the vast majority of web-based applications</a:t>
            </a:r>
          </a:p>
          <a:p>
            <a:pPr marL="895335" lvl="1" indent="-285750">
              <a:buSzPct val="100000"/>
              <a:buFont typeface="Wingdings" pitchFamily="2" charset="2"/>
              <a:buChar char="§"/>
            </a:pPr>
            <a:r>
              <a:rPr lang="en-US" sz="2000" dirty="0">
                <a:latin typeface="Arial" panose="020B0604020202020204" pitchFamily="34" charset="0"/>
                <a:cs typeface="Arial" panose="020B0604020202020204" pitchFamily="34" charset="0"/>
              </a:rPr>
              <a:t>Good for human speed, but tends to be 1-1; you connect to the bank, email, website, etc.</a:t>
            </a:r>
            <a:endParaRPr lang="en-US" sz="2000" dirty="0">
              <a:latin typeface="Arial Narrow" panose="020B0606020202030204" pitchFamily="34" charset="0"/>
              <a:cs typeface="Arial" panose="020B0604020202020204" pitchFamily="34" charset="0"/>
            </a:endParaRPr>
          </a:p>
          <a:p>
            <a:pPr marL="342900" lvl="0" indent="-342900" eaLnBrk="0" hangingPunct="0">
              <a:spcBef>
                <a:spcPct val="30000"/>
              </a:spcBef>
              <a:buSzPct val="100000"/>
              <a:buFont typeface="Wingdings" panose="05000000000000000000" pitchFamily="2" charset="2"/>
              <a:buChar char="§"/>
              <a:defRPr/>
            </a:pPr>
            <a:r>
              <a:rPr lang="en-US" sz="2400" b="1" dirty="0">
                <a:latin typeface="Arial" panose="020B0604020202020204" pitchFamily="34" charset="0"/>
                <a:cs typeface="Arial" panose="020B0604020202020204" pitchFamily="34" charset="0"/>
              </a:rPr>
              <a:t>But what about real-time applications? </a:t>
            </a:r>
          </a:p>
          <a:p>
            <a:pPr marL="895335" lvl="1" indent="-285750" eaLnBrk="0" hangingPunct="0">
              <a:spcBef>
                <a:spcPct val="30000"/>
              </a:spcBef>
              <a:buFont typeface="Wingdings" pitchFamily="2" charset="2"/>
              <a:buChar char="§"/>
              <a:defRPr/>
            </a:pPr>
            <a:r>
              <a:rPr lang="en-US" sz="2000" dirty="0">
                <a:latin typeface="Arial" panose="020B0604020202020204" pitchFamily="34" charset="0"/>
                <a:cs typeface="Arial" panose="020B0604020202020204" pitchFamily="34" charset="0"/>
              </a:rPr>
              <a:t>And live real-time systems that might have communication needs such as:</a:t>
            </a:r>
          </a:p>
          <a:p>
            <a:pPr marL="1504920" lvl="2" indent="-285750" eaLnBrk="0" hangingPunct="0">
              <a:spcBef>
                <a:spcPct val="30000"/>
              </a:spcBef>
              <a:buSzPct val="75000"/>
              <a:buFont typeface="Wingdings" pitchFamily="2" charset="2"/>
              <a:buChar char="§"/>
              <a:defRPr/>
            </a:pPr>
            <a:r>
              <a:rPr lang="en-US" sz="2000" dirty="0">
                <a:latin typeface="Arial" panose="020B0604020202020204" pitchFamily="34" charset="0"/>
                <a:cs typeface="Arial" panose="020B0604020202020204" pitchFamily="34" charset="0"/>
              </a:rPr>
              <a:t>1 to many</a:t>
            </a:r>
          </a:p>
          <a:p>
            <a:pPr marL="1504920" lvl="2" indent="-285750" eaLnBrk="0" hangingPunct="0">
              <a:spcBef>
                <a:spcPct val="30000"/>
              </a:spcBef>
              <a:buSzPct val="75000"/>
              <a:buFont typeface="Wingdings" pitchFamily="2" charset="2"/>
              <a:buChar char="§"/>
              <a:defRPr/>
            </a:pPr>
            <a:r>
              <a:rPr lang="en-US" sz="2000" dirty="0">
                <a:latin typeface="Arial" panose="020B0604020202020204" pitchFamily="34" charset="0"/>
                <a:cs typeface="Arial" panose="020B0604020202020204" pitchFamily="34" charset="0"/>
              </a:rPr>
              <a:t>many to 1</a:t>
            </a:r>
          </a:p>
          <a:p>
            <a:pPr marL="1504920" lvl="2" indent="-285750" eaLnBrk="0" hangingPunct="0">
              <a:spcBef>
                <a:spcPct val="30000"/>
              </a:spcBef>
              <a:buSzPct val="75000"/>
              <a:buFont typeface="Wingdings" pitchFamily="2" charset="2"/>
              <a:buChar char="§"/>
              <a:defRPr/>
            </a:pPr>
            <a:r>
              <a:rPr lang="en-US" sz="2000" dirty="0">
                <a:latin typeface="Arial" panose="020B0604020202020204" pitchFamily="34" charset="0"/>
                <a:cs typeface="Arial" panose="020B0604020202020204" pitchFamily="34" charset="0"/>
              </a:rPr>
              <a:t>many to many (thousands of actual participants to millions of entities)</a:t>
            </a:r>
          </a:p>
          <a:p>
            <a:pPr marL="1504920" lvl="2" indent="-285750" eaLnBrk="0" hangingPunct="0">
              <a:spcBef>
                <a:spcPct val="30000"/>
              </a:spcBef>
              <a:buSzPct val="75000"/>
              <a:buFont typeface="Wingdings" pitchFamily="2" charset="2"/>
              <a:buChar char="§"/>
              <a:defRPr/>
            </a:pPr>
            <a:r>
              <a:rPr lang="en-US" sz="2000" dirty="0">
                <a:latin typeface="Arial" panose="020B0604020202020204" pitchFamily="34" charset="0"/>
                <a:cs typeface="Arial" panose="020B0604020202020204" pitchFamily="34" charset="0"/>
              </a:rPr>
              <a:t>with real-time speeds and security requirements</a:t>
            </a:r>
          </a:p>
        </p:txBody>
      </p:sp>
    </p:spTree>
    <p:extLst>
      <p:ext uri="{BB962C8B-B14F-4D97-AF65-F5344CB8AC3E}">
        <p14:creationId xmlns:p14="http://schemas.microsoft.com/office/powerpoint/2010/main" val="2364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41" y="33454"/>
            <a:ext cx="8247918" cy="611331"/>
          </a:xfrm>
        </p:spPr>
        <p:txBody>
          <a:bodyPr>
            <a:normAutofit/>
          </a:bodyPr>
          <a:lstStyle/>
          <a:p>
            <a:r>
              <a:rPr lang="en-US" sz="2800" dirty="0"/>
              <a:t>OMG Data Distribution Service Standard</a:t>
            </a:r>
          </a:p>
        </p:txBody>
      </p:sp>
      <p:sp>
        <p:nvSpPr>
          <p:cNvPr id="7" name="Content Placeholder 3"/>
          <p:cNvSpPr txBox="1">
            <a:spLocks/>
          </p:cNvSpPr>
          <p:nvPr/>
        </p:nvSpPr>
        <p:spPr>
          <a:xfrm>
            <a:off x="259202" y="894681"/>
            <a:ext cx="6744629" cy="450739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90000"/>
              </a:lnSpc>
              <a:spcBef>
                <a:spcPts val="500"/>
              </a:spcBef>
              <a:buFont typeface=".AppleSystemUIFont" charset="-120"/>
              <a:buChar char="–"/>
              <a:tabLst/>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buSzPct val="100000"/>
              <a:buFont typeface="Wingdings" panose="05000000000000000000" pitchFamily="2" charset="2"/>
              <a:buChar char="§"/>
              <a:defRPr/>
            </a:pPr>
            <a:r>
              <a:rPr lang="en-US" sz="2400" b="1" dirty="0">
                <a:solidFill>
                  <a:srgbClr val="000000"/>
                </a:solidFill>
                <a:latin typeface="Arial" panose="020B0604020202020204" pitchFamily="34" charset="0"/>
                <a:cs typeface="Arial" panose="020B0604020202020204" pitchFamily="34" charset="0"/>
              </a:rPr>
              <a:t>From OMG, systems software standards organization</a:t>
            </a:r>
          </a:p>
          <a:p>
            <a:pPr lvl="1" fontAlgn="auto">
              <a:spcAft>
                <a:spcPts val="0"/>
              </a:spcAft>
              <a:buSzPct val="75000"/>
              <a:buFont typeface="Wingdings" pitchFamily="2" charset="2"/>
              <a:buChar char="§"/>
              <a:defRPr/>
            </a:pPr>
            <a:r>
              <a:rPr lang="en-US" sz="2000" dirty="0">
                <a:solidFill>
                  <a:srgbClr val="000000"/>
                </a:solidFill>
                <a:latin typeface="Arial" panose="020B0604020202020204" pitchFamily="34" charset="0"/>
                <a:cs typeface="Arial" panose="020B0604020202020204" pitchFamily="34" charset="0"/>
              </a:rPr>
              <a:t>Digital Twin Consortium</a:t>
            </a:r>
          </a:p>
          <a:p>
            <a:pPr lvl="1" fontAlgn="auto">
              <a:spcAft>
                <a:spcPts val="0"/>
              </a:spcAft>
              <a:buSzPct val="75000"/>
              <a:buFont typeface="Wingdings" pitchFamily="2" charset="2"/>
              <a:buChar char="§"/>
              <a:defRPr/>
            </a:pPr>
            <a:r>
              <a:rPr lang="en-US" sz="2000" dirty="0">
                <a:solidFill>
                  <a:srgbClr val="000000"/>
                </a:solidFill>
                <a:latin typeface="Arial" panose="020B0604020202020204" pitchFamily="34" charset="0"/>
                <a:cs typeface="Arial" panose="020B0604020202020204" pitchFamily="34" charset="0"/>
              </a:rPr>
              <a:t>UML, XML, IDL, CORBA, DDS</a:t>
            </a:r>
          </a:p>
          <a:p>
            <a:pPr lvl="1">
              <a:buSzPct val="75000"/>
              <a:buFont typeface="Wingdings" pitchFamily="2" charset="2"/>
              <a:buChar char="§"/>
            </a:pPr>
            <a:r>
              <a:rPr lang="en-US" sz="2000" dirty="0">
                <a:solidFill>
                  <a:schemeClr val="tx1"/>
                </a:solidFill>
                <a:latin typeface="Arial" panose="020B0604020202020204" pitchFamily="34" charset="0"/>
                <a:cs typeface="Arial" panose="020B0604020202020204" pitchFamily="34" charset="0"/>
              </a:rPr>
              <a:t>Standard can be downloaded for free by anyone</a:t>
            </a:r>
          </a:p>
          <a:p>
            <a:pPr lvl="1">
              <a:buSzPct val="75000"/>
              <a:buFont typeface="Wingdings" pitchFamily="2" charset="2"/>
              <a:buChar char="§"/>
            </a:pPr>
            <a:r>
              <a:rPr lang="en-US" sz="2000" dirty="0">
                <a:solidFill>
                  <a:schemeClr val="tx1"/>
                </a:solidFill>
                <a:latin typeface="Arial" panose="020B0604020202020204" pitchFamily="34" charset="0"/>
                <a:cs typeface="Arial" panose="020B0604020202020204" pitchFamily="34" charset="0"/>
              </a:rPr>
              <a:t>More than a dozen commercial implementations available</a:t>
            </a:r>
          </a:p>
          <a:p>
            <a:pPr marL="0" indent="-57150">
              <a:buSzPct val="75000"/>
              <a:buNone/>
            </a:pPr>
            <a:endParaRPr lang="en-US" sz="2400" dirty="0">
              <a:solidFill>
                <a:srgbClr val="000000"/>
              </a:solidFill>
              <a:latin typeface="Arial Narrow" panose="020B0606020202030204" pitchFamily="34" charset="0"/>
            </a:endParaRPr>
          </a:p>
          <a:p>
            <a:pPr fontAlgn="auto">
              <a:spcAft>
                <a:spcPts val="0"/>
              </a:spcAft>
              <a:buSzPct val="100000"/>
              <a:buFont typeface="Wingdings" panose="05000000000000000000" pitchFamily="2" charset="2"/>
              <a:buChar char="§"/>
              <a:defRPr/>
            </a:pPr>
            <a:r>
              <a:rPr kumimoji="0" lang="en-US" sz="2400"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First version of the OMG DDS standard was released in </a:t>
            </a:r>
            <a:r>
              <a:rPr lang="en-US" sz="2400" b="1" dirty="0">
                <a:solidFill>
                  <a:schemeClr val="tx1"/>
                </a:solidFill>
                <a:latin typeface="Arial" panose="020B0604020202020204" pitchFamily="34" charset="0"/>
                <a:cs typeface="Arial" panose="020B0604020202020204" pitchFamily="34" charset="0"/>
              </a:rPr>
              <a:t>2004</a:t>
            </a:r>
          </a:p>
          <a:p>
            <a:pPr lvl="1" fontAlgn="auto">
              <a:spcAft>
                <a:spcPts val="0"/>
              </a:spcAft>
              <a:buSzPct val="75000"/>
              <a:buFont typeface="Wingdings" panose="05000000000000000000" pitchFamily="2" charset="2"/>
              <a:buChar char="§"/>
              <a:defRPr/>
            </a:pPr>
            <a:r>
              <a:rPr lang="en-US" sz="2000" dirty="0">
                <a:solidFill>
                  <a:schemeClr val="tx1"/>
                </a:solidFill>
                <a:latin typeface="Arial" panose="020B0604020202020204" pitchFamily="34" charset="0"/>
                <a:cs typeface="Arial" panose="020B0604020202020204" pitchFamily="34" charset="0"/>
              </a:rPr>
              <a:t>Most recent updates were May 2019</a:t>
            </a:r>
          </a:p>
          <a:p>
            <a:pPr marL="0" indent="0" fontAlgn="auto">
              <a:spcAft>
                <a:spcPts val="0"/>
              </a:spcAft>
              <a:buSzPct val="75000"/>
              <a:buNone/>
              <a:defRPr/>
            </a:pPr>
            <a:endParaRPr kumimoji="0" lang="en-US" sz="2400" u="none" strike="noStrike" kern="1200" cap="none" spc="0" normalizeH="0" baseline="0" noProof="0" dirty="0">
              <a:ln>
                <a:noFill/>
              </a:ln>
              <a:solidFill>
                <a:schemeClr val="tx1"/>
              </a:solidFill>
              <a:effectLst/>
              <a:uLnTx/>
              <a:uFillTx/>
              <a:latin typeface="Arial Narrow" panose="020B060402020202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Pct val="100000"/>
              <a:buFont typeface="Wingdings" panose="05000000000000000000" pitchFamily="2" charset="2"/>
              <a:buChar char="§"/>
              <a:tabLst/>
              <a:defRPr/>
            </a:pPr>
            <a:r>
              <a:rPr kumimoji="0" lang="en-US" sz="2400"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 family of </a:t>
            </a:r>
            <a:r>
              <a:rPr kumimoji="0" lang="en-US" sz="2400" b="1"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13 standards</a:t>
            </a:r>
            <a:r>
              <a:rPr kumimoji="0" lang="en-US" sz="2400" b="1"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covering API, wire protocol, security, type evolution, etc.</a:t>
            </a:r>
          </a:p>
          <a:p>
            <a:pPr marR="0" lvl="0" algn="l" defTabSz="914400" rtl="0" eaLnBrk="1" fontAlgn="auto" latinLnBrk="0" hangingPunct="1">
              <a:lnSpc>
                <a:spcPct val="90000"/>
              </a:lnSpc>
              <a:spcBef>
                <a:spcPts val="1000"/>
              </a:spcBef>
              <a:spcAft>
                <a:spcPts val="0"/>
              </a:spcAft>
              <a:buClrTx/>
              <a:buSzPct val="75000"/>
              <a:buFont typeface="Wingdings" pitchFamily="2" charset="2"/>
              <a:buChar char="Ø"/>
              <a:tabLst/>
              <a:defRPr/>
            </a:pPr>
            <a:endParaRPr kumimoji="0" lang="en-US" sz="2800"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6886" y="1473200"/>
            <a:ext cx="3876914" cy="4153837"/>
          </a:xfrm>
          <a:prstGeom prst="rect">
            <a:avLst/>
          </a:prstGeom>
          <a:ln>
            <a:solidFill>
              <a:schemeClr val="tx1"/>
            </a:solidFill>
          </a:ln>
          <a:effectLst>
            <a:outerShdw blurRad="50800" dist="76200" dir="2700000" algn="tl" rotWithShape="0">
              <a:prstClr val="black">
                <a:alpha val="40000"/>
              </a:prstClr>
            </a:outerShdw>
          </a:effectLst>
        </p:spPr>
      </p:pic>
      <p:pic>
        <p:nvPicPr>
          <p:cNvPr id="8" name="Picture 7" descr="dds_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9959" y="1890944"/>
            <a:ext cx="834169" cy="815795"/>
          </a:xfrm>
          <a:prstGeom prst="rect">
            <a:avLst/>
          </a:prstGeom>
        </p:spPr>
      </p:pic>
    </p:spTree>
    <p:extLst>
      <p:ext uri="{BB962C8B-B14F-4D97-AF65-F5344CB8AC3E}">
        <p14:creationId xmlns:p14="http://schemas.microsoft.com/office/powerpoint/2010/main" val="795849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43251" y="0"/>
            <a:ext cx="8505497" cy="5862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baseline="0">
                <a:solidFill>
                  <a:srgbClr val="7F7F7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ea typeface="+mj-ea"/>
                <a:cs typeface="+mj-cs"/>
              </a:rPr>
              <a:t>OMG </a:t>
            </a:r>
            <a:r>
              <a:rPr kumimoji="0" lang="en-US" sz="2800" i="0" u="none" strike="noStrike" kern="1200" cap="none" spc="0" normalizeH="0" baseline="0" noProof="0" dirty="0">
                <a:ln>
                  <a:noFill/>
                </a:ln>
                <a:solidFill>
                  <a:schemeClr val="bg1"/>
                </a:solidFill>
                <a:effectLst/>
                <a:uLnTx/>
                <a:uFillTx/>
                <a:ea typeface="+mj-ea"/>
                <a:cs typeface="+mj-cs"/>
              </a:rPr>
              <a:t>Data Distribution Service Standard</a:t>
            </a:r>
          </a:p>
        </p:txBody>
      </p:sp>
      <p:sp>
        <p:nvSpPr>
          <p:cNvPr id="4" name="Content Placeholder 2"/>
          <p:cNvSpPr txBox="1">
            <a:spLocks/>
          </p:cNvSpPr>
          <p:nvPr/>
        </p:nvSpPr>
        <p:spPr>
          <a:xfrm>
            <a:off x="300393" y="975980"/>
            <a:ext cx="6577215" cy="536767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3200" kern="1200">
                <a:solidFill>
                  <a:srgbClr val="7F7F7F"/>
                </a:solidFill>
                <a:latin typeface="+mn-lt"/>
                <a:ea typeface="+mn-ea"/>
                <a:cs typeface="+mn-cs"/>
              </a:defRPr>
            </a:lvl1pPr>
            <a:lvl2pPr marL="742950" indent="-285750" algn="l" defTabSz="914400" rtl="0" eaLnBrk="1" latinLnBrk="0" hangingPunct="1">
              <a:lnSpc>
                <a:spcPct val="90000"/>
              </a:lnSpc>
              <a:spcBef>
                <a:spcPts val="500"/>
              </a:spcBef>
              <a:buFont typeface=".AppleSystemUIFont" charset="-120"/>
              <a:buChar char="–"/>
              <a:tabLst/>
              <a:defRPr sz="28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rgbClr val="7F7F7F"/>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OMG DDS is </a:t>
            </a:r>
            <a:r>
              <a:rPr lang="en-US" sz="2400" b="1" dirty="0">
                <a:solidFill>
                  <a:srgbClr val="000000"/>
                </a:solidFill>
                <a:latin typeface="Arial" panose="020B0604020202020204" pitchFamily="34" charset="0"/>
                <a:cs typeface="Arial" panose="020B0604020202020204" pitchFamily="34" charset="0"/>
              </a:rPr>
              <a:t>a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standard for data-centric connectivity and interoperability for real-time systems</a:t>
            </a:r>
            <a:endPar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ndParaRPr>
          </a:p>
          <a:p>
            <a:pPr lvl="0" fontAlgn="auto">
              <a:lnSpc>
                <a:spcPct val="100000"/>
              </a:lnSpc>
              <a:spcAft>
                <a:spcPts val="0"/>
              </a:spcAft>
              <a:buSzPct val="100000"/>
              <a:buFont typeface="Wingdings" panose="05000000000000000000" pitchFamily="2" charset="2"/>
              <a:buChar char="§"/>
              <a:defRPr/>
            </a:pPr>
            <a:r>
              <a:rPr lang="en-US" sz="2400" b="1" dirty="0">
                <a:solidFill>
                  <a:schemeClr val="tx1"/>
                </a:solidFill>
                <a:latin typeface="Arial" panose="020B0604020202020204" pitchFamily="34" charset="0"/>
                <a:cs typeface="Arial" panose="020B0604020202020204" pitchFamily="34" charset="0"/>
              </a:rPr>
              <a:t>Data-Centric Publish-Subscribe model for distributed application communication and integration</a:t>
            </a:r>
            <a:endParaRPr lang="en-US" sz="2400" dirty="0">
              <a:solidFill>
                <a:schemeClr val="tx1"/>
              </a:solidFill>
              <a:latin typeface="Arial Narrow" panose="020B0604020202020204" pitchFamily="34" charset="0"/>
              <a:cs typeface="Arial Narrow" panose="020B0604020202020204" pitchFamily="34" charset="0"/>
            </a:endParaRPr>
          </a:p>
          <a:p>
            <a:pPr fontAlgn="auto">
              <a:lnSpc>
                <a:spcPct val="100000"/>
              </a:lnSpc>
              <a:spcAft>
                <a:spcPts val="0"/>
              </a:spcAft>
              <a:buSzPct val="100000"/>
              <a:buFont typeface="Wingdings" panose="05000000000000000000" pitchFamily="2" charset="2"/>
              <a:buChar char="§"/>
              <a:defRPr/>
            </a:pPr>
            <a:r>
              <a:rPr lang="en-US" sz="2400" b="1" dirty="0">
                <a:solidFill>
                  <a:schemeClr val="tx1"/>
                </a:solidFill>
                <a:latin typeface="Arial" panose="020B0604020202020204" pitchFamily="34" charset="0"/>
                <a:cs typeface="Arial" panose="020B0604020202020204" pitchFamily="34" charset="0"/>
              </a:rPr>
              <a:t>Standardizes wire protocol, serialization format and API</a:t>
            </a:r>
            <a:endParaRPr kumimoji="0" lang="en-US" sz="2400" b="0" i="0" u="none" strike="noStrike" kern="1200" cap="none" spc="0" normalizeH="0" baseline="0" noProof="0" dirty="0">
              <a:ln>
                <a:noFill/>
              </a:ln>
              <a:solidFill>
                <a:schemeClr val="tx1"/>
              </a:solidFill>
              <a:effectLst/>
              <a:uLnTx/>
              <a:uFillTx/>
              <a:latin typeface="Arial Narrow" panose="020B0606020202030204" pitchFamily="34" charset="0"/>
            </a:endParaRPr>
          </a:p>
          <a:p>
            <a:pPr marR="0" lvl="0" algn="l" defTabSz="914400" rtl="0" eaLnBrk="1" fontAlgn="auto" latinLnBrk="0" hangingPunct="1">
              <a:lnSpc>
                <a:spcPct val="10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OMG DDS is open and multi-vendor</a:t>
            </a:r>
          </a:p>
          <a:p>
            <a:pPr marR="0" lvl="1" algn="l" defTabSz="914400" rtl="0" eaLnBrk="1" fontAlgn="auto" latinLnBrk="0" hangingPunct="1">
              <a:lnSpc>
                <a:spcPct val="100000"/>
              </a:lnSpc>
              <a:spcBef>
                <a:spcPts val="500"/>
              </a:spcBef>
              <a:spcAft>
                <a:spcPts val="0"/>
              </a:spcAft>
              <a:buClrTx/>
              <a:buSzPct val="75000"/>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 Standard and Open Source</a:t>
            </a:r>
          </a:p>
          <a:p>
            <a:pPr marR="0" lvl="1" algn="l" defTabSz="914400" rtl="0" eaLnBrk="1" fontAlgn="auto" latinLnBrk="0" hangingPunct="1">
              <a:lnSpc>
                <a:spcPct val="100000"/>
              </a:lnSpc>
              <a:spcBef>
                <a:spcPts val="500"/>
              </a:spcBef>
              <a:spcAft>
                <a:spcPts val="0"/>
              </a:spcAft>
              <a:buClrTx/>
              <a:buSzPct val="75000"/>
              <a:buFont typeface="Wingdings"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implementations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Box 10"/>
          <p:cNvSpPr txBox="1">
            <a:spLocks noChangeAspect="1" noChangeArrowheads="1"/>
          </p:cNvSpPr>
          <p:nvPr/>
        </p:nvSpPr>
        <p:spPr bwMode="auto">
          <a:xfrm>
            <a:off x="7977794" y="1109711"/>
            <a:ext cx="3626678" cy="646331"/>
          </a:xfrm>
          <a:prstGeom prst="rect">
            <a:avLst/>
          </a:prstGeom>
          <a:noFill/>
          <a:ln w="12700">
            <a:noFill/>
            <a:miter lim="800000"/>
            <a:headEnd type="none" w="sm" len="sm"/>
            <a:tailEnd type="none" w="sm" len="sm"/>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effectLst/>
                <a:uLnTx/>
                <a:uFillTx/>
                <a:latin typeface="Calibri" panose="020F0502020204030204"/>
                <a:ea typeface="+mn-ea"/>
                <a:cs typeface="+mn-cs"/>
              </a:rPr>
              <a:t>Interoperability between source </a:t>
            </a:r>
            <a:br>
              <a:rPr kumimoji="0" lang="en-US" sz="1800" b="0" i="1" u="none" strike="noStrike" kern="1200" cap="none" spc="0" normalizeH="0" baseline="0" noProof="0" dirty="0">
                <a:ln>
                  <a:noFill/>
                </a:ln>
                <a:effectLst/>
                <a:uLnTx/>
                <a:uFillTx/>
                <a:latin typeface="Calibri" panose="020F0502020204030204"/>
                <a:ea typeface="+mn-ea"/>
                <a:cs typeface="+mn-cs"/>
              </a:rPr>
            </a:br>
            <a:r>
              <a:rPr kumimoji="0" lang="en-US" sz="1800" b="0" i="1" u="none" strike="noStrike" kern="1200" cap="none" spc="0" normalizeH="0" baseline="0" noProof="0" dirty="0">
                <a:ln>
                  <a:noFill/>
                </a:ln>
                <a:effectLst/>
                <a:uLnTx/>
                <a:uFillTx/>
                <a:latin typeface="Calibri" panose="020F0502020204030204"/>
                <a:ea typeface="+mn-ea"/>
                <a:cs typeface="+mn-cs"/>
              </a:rPr>
              <a:t>written for different vendors</a:t>
            </a:r>
            <a:endParaRPr kumimoji="0" lang="en-US" sz="1800" b="0" i="1" u="none" strike="noStrike" kern="1200" cap="none" spc="0" normalizeH="0" baseline="0" noProof="0" dirty="0">
              <a:ln>
                <a:noFill/>
              </a:ln>
              <a:effectLst/>
              <a:uLnTx/>
              <a:uFillTx/>
              <a:latin typeface="Helvetica" pitchFamily="34" charset="0"/>
              <a:ea typeface="+mn-ea"/>
              <a:cs typeface="+mn-cs"/>
            </a:endParaRPr>
          </a:p>
        </p:txBody>
      </p:sp>
      <p:sp>
        <p:nvSpPr>
          <p:cNvPr id="8" name="AutoShape 5"/>
          <p:cNvSpPr>
            <a:spLocks noChangeArrowheads="1"/>
          </p:cNvSpPr>
          <p:nvPr/>
        </p:nvSpPr>
        <p:spPr bwMode="auto">
          <a:xfrm rot="10800000" flipV="1">
            <a:off x="9614031" y="1719274"/>
            <a:ext cx="614860" cy="406674"/>
          </a:xfrm>
          <a:prstGeom prst="upArrow">
            <a:avLst>
              <a:gd name="adj1" fmla="val 50000"/>
              <a:gd name="adj2" fmla="val 66605"/>
            </a:avLst>
          </a:prstGeom>
          <a:solidFill>
            <a:schemeClr val="accent4"/>
          </a:solidFill>
          <a:ln w="12700">
            <a:miter lim="800000"/>
            <a:headEnd type="none" w="sm" len="sm"/>
            <a:tailEnd type="none" w="sm" len="sm"/>
          </a:ln>
          <a:effectLst/>
        </p:spPr>
        <p:txBody>
          <a:bodyPr vert="eaVert" wrap="none" anchor="ctr">
            <a:flatTx/>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 Box 11"/>
          <p:cNvSpPr txBox="1">
            <a:spLocks noChangeAspect="1" noChangeArrowheads="1"/>
          </p:cNvSpPr>
          <p:nvPr/>
        </p:nvSpPr>
        <p:spPr bwMode="auto">
          <a:xfrm>
            <a:off x="7943567" y="5547574"/>
            <a:ext cx="3887334" cy="646331"/>
          </a:xfrm>
          <a:prstGeom prst="rect">
            <a:avLst/>
          </a:prstGeom>
          <a:noFill/>
          <a:ln w="12700">
            <a:noFill/>
            <a:miter lim="800000"/>
            <a:headEnd type="none" w="sm" len="sm"/>
            <a:tailEnd type="none" w="sm" len="sm"/>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effectLst/>
                <a:uLnTx/>
                <a:uFillTx/>
                <a:latin typeface="Calibri" panose="020F0502020204030204"/>
                <a:ea typeface="+mn-ea"/>
                <a:cs typeface="+mn-cs"/>
              </a:rPr>
              <a:t>Interoperability between applications </a:t>
            </a:r>
            <a:br>
              <a:rPr kumimoji="0" lang="en-US" sz="1800" b="0" i="1" u="none" strike="noStrike" kern="1200" cap="none" spc="0" normalizeH="0" baseline="0" noProof="0" dirty="0">
                <a:ln>
                  <a:noFill/>
                </a:ln>
                <a:effectLst/>
                <a:uLnTx/>
                <a:uFillTx/>
                <a:latin typeface="Calibri" panose="020F0502020204030204"/>
                <a:ea typeface="+mn-ea"/>
                <a:cs typeface="+mn-cs"/>
              </a:rPr>
            </a:br>
            <a:r>
              <a:rPr kumimoji="0" lang="en-US" sz="1800" b="0" i="1" u="none" strike="noStrike" kern="1200" cap="none" spc="0" normalizeH="0" baseline="0" noProof="0" dirty="0">
                <a:ln>
                  <a:noFill/>
                </a:ln>
                <a:effectLst/>
                <a:uLnTx/>
                <a:uFillTx/>
                <a:latin typeface="Calibri" panose="020F0502020204030204"/>
                <a:ea typeface="+mn-ea"/>
                <a:cs typeface="+mn-cs"/>
              </a:rPr>
              <a:t>running on different implementations</a:t>
            </a:r>
            <a:endParaRPr kumimoji="0" lang="en-US" sz="1800" b="0" i="1" u="none" strike="noStrike" kern="1200" cap="none" spc="0" normalizeH="0" baseline="0" noProof="0" dirty="0">
              <a:ln>
                <a:noFill/>
              </a:ln>
              <a:effectLst/>
              <a:uLnTx/>
              <a:uFillTx/>
              <a:latin typeface="Helvetica" pitchFamily="34" charset="0"/>
              <a:ea typeface="+mn-ea"/>
              <a:cs typeface="+mn-cs"/>
            </a:endParaRPr>
          </a:p>
        </p:txBody>
      </p:sp>
      <p:sp>
        <p:nvSpPr>
          <p:cNvPr id="10" name="AutoShape 5"/>
          <p:cNvSpPr>
            <a:spLocks noChangeArrowheads="1"/>
          </p:cNvSpPr>
          <p:nvPr/>
        </p:nvSpPr>
        <p:spPr bwMode="auto">
          <a:xfrm flipV="1">
            <a:off x="9614031" y="5140853"/>
            <a:ext cx="614860" cy="406674"/>
          </a:xfrm>
          <a:prstGeom prst="upArrow">
            <a:avLst>
              <a:gd name="adj1" fmla="val 50000"/>
              <a:gd name="adj2" fmla="val 66605"/>
            </a:avLst>
          </a:prstGeom>
          <a:solidFill>
            <a:schemeClr val="accent4"/>
          </a:solidFill>
          <a:ln w="12700">
            <a:miter lim="800000"/>
            <a:headEnd type="none" w="sm" len="sm"/>
            <a:tailEnd type="none" w="sm" len="sm"/>
          </a:ln>
          <a:effectLst/>
        </p:spPr>
        <p:txBody>
          <a:bodyPr vert="eaVert" wrap="none" anchor="ctr">
            <a:flatTx/>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1" name="Group 10"/>
          <p:cNvGrpSpPr/>
          <p:nvPr/>
        </p:nvGrpSpPr>
        <p:grpSpPr>
          <a:xfrm>
            <a:off x="8199513" y="2223064"/>
            <a:ext cx="3443592" cy="2841217"/>
            <a:chOff x="6578182" y="2044424"/>
            <a:chExt cx="3443592" cy="2841217"/>
          </a:xfrm>
        </p:grpSpPr>
        <p:grpSp>
          <p:nvGrpSpPr>
            <p:cNvPr id="12" name="Group 11"/>
            <p:cNvGrpSpPr/>
            <p:nvPr/>
          </p:nvGrpSpPr>
          <p:grpSpPr>
            <a:xfrm>
              <a:off x="6578182" y="2044424"/>
              <a:ext cx="3443592" cy="2775026"/>
              <a:chOff x="4178300" y="1822926"/>
              <a:chExt cx="3835400" cy="3090765"/>
            </a:xfrm>
          </p:grpSpPr>
          <p:pic>
            <p:nvPicPr>
              <p:cNvPr id="16" name="Picture 15"/>
              <p:cNvPicPr>
                <a:picLocks noChangeAspect="1"/>
              </p:cNvPicPr>
              <p:nvPr/>
            </p:nvPicPr>
            <p:blipFill>
              <a:blip r:embed="rId3"/>
              <a:stretch>
                <a:fillRect/>
              </a:stretch>
            </p:blipFill>
            <p:spPr>
              <a:xfrm>
                <a:off x="4178300" y="1822926"/>
                <a:ext cx="3835400" cy="1028700"/>
              </a:xfrm>
              <a:prstGeom prst="rect">
                <a:avLst/>
              </a:prstGeom>
            </p:spPr>
          </p:pic>
          <p:pic>
            <p:nvPicPr>
              <p:cNvPr id="17" name="Picture 16"/>
              <p:cNvPicPr>
                <a:picLocks noChangeAspect="1"/>
              </p:cNvPicPr>
              <p:nvPr/>
            </p:nvPicPr>
            <p:blipFill>
              <a:blip r:embed="rId4"/>
              <a:stretch>
                <a:fillRect/>
              </a:stretch>
            </p:blipFill>
            <p:spPr>
              <a:xfrm>
                <a:off x="4178300" y="2527300"/>
                <a:ext cx="3835400" cy="1803400"/>
              </a:xfrm>
              <a:prstGeom prst="rect">
                <a:avLst/>
              </a:prstGeom>
            </p:spPr>
          </p:pic>
          <p:pic>
            <p:nvPicPr>
              <p:cNvPr id="18" name="Picture 17"/>
              <p:cNvPicPr>
                <a:picLocks noChangeAspect="1"/>
              </p:cNvPicPr>
              <p:nvPr/>
            </p:nvPicPr>
            <p:blipFill>
              <a:blip r:embed="rId5"/>
              <a:stretch>
                <a:fillRect/>
              </a:stretch>
            </p:blipFill>
            <p:spPr>
              <a:xfrm>
                <a:off x="4178300" y="3973891"/>
                <a:ext cx="3835400" cy="939800"/>
              </a:xfrm>
              <a:prstGeom prst="rect">
                <a:avLst/>
              </a:prstGeom>
            </p:spPr>
          </p:pic>
        </p:grpSp>
        <p:sp>
          <p:nvSpPr>
            <p:cNvPr id="13" name="Text Box 10"/>
            <p:cNvSpPr txBox="1">
              <a:spLocks noChangeAspect="1" noChangeArrowheads="1"/>
            </p:cNvSpPr>
            <p:nvPr/>
          </p:nvSpPr>
          <p:spPr bwMode="auto">
            <a:xfrm>
              <a:off x="6595938" y="2058820"/>
              <a:ext cx="3387203" cy="707886"/>
            </a:xfrm>
            <a:prstGeom prst="rect">
              <a:avLst/>
            </a:prstGeom>
            <a:noFill/>
            <a:ln w="12700">
              <a:noFill/>
              <a:miter lim="800000"/>
              <a:headEnd type="none" w="sm" len="sm"/>
              <a:tailEnd type="none" w="sm" len="sm"/>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OMG DDS APIs: Data Centric Publish Subscribe </a:t>
              </a:r>
              <a:r>
                <a:rPr lang="en-US" sz="2000" dirty="0">
                  <a:solidFill>
                    <a:srgbClr val="FFFFFF"/>
                  </a:solidFill>
                  <a:latin typeface="Calibri" panose="020F0502020204030204"/>
                </a:rPr>
                <a:t>(DCPS)</a:t>
              </a:r>
              <a:endParaRPr kumimoji="0" lang="en-US" sz="20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4" name="Text Box 10"/>
            <p:cNvSpPr txBox="1">
              <a:spLocks noChangeAspect="1" noChangeArrowheads="1"/>
            </p:cNvSpPr>
            <p:nvPr/>
          </p:nvSpPr>
          <p:spPr bwMode="auto">
            <a:xfrm>
              <a:off x="7217775" y="3294704"/>
              <a:ext cx="2164406" cy="400110"/>
            </a:xfrm>
            <a:prstGeom prst="rect">
              <a:avLst/>
            </a:prstGeom>
            <a:noFill/>
            <a:ln w="12700">
              <a:noFill/>
              <a:miter lim="800000"/>
              <a:headEnd type="none" w="sm" len="sm"/>
              <a:tailEnd type="none" w="sm" len="sm"/>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Distribution Fabric</a:t>
              </a:r>
              <a:endParaRPr kumimoji="0" lang="en-US" sz="20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5" name="Rectangle 14"/>
            <p:cNvSpPr/>
            <p:nvPr/>
          </p:nvSpPr>
          <p:spPr>
            <a:xfrm>
              <a:off x="6595938" y="4321640"/>
              <a:ext cx="3364301" cy="564001"/>
            </a:xfrm>
            <a:prstGeom prst="rect">
              <a:avLst/>
            </a:prstGeom>
          </p:spPr>
          <p:txBody>
            <a:bodyPr wrap="square">
              <a:spAutoFit/>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lang="en-US" sz="2000" dirty="0">
                  <a:solidFill>
                    <a:srgbClr val="FFFFFF"/>
                  </a:solidFill>
                  <a:latin typeface="Calibri" panose="020F0502020204030204"/>
                </a:rPr>
                <a:t>Real-Time Publish Subscribe</a:t>
              </a:r>
            </a:p>
            <a:p>
              <a:pPr marL="0" marR="0" lvl="0" indent="0" algn="ctr" defTabSz="457200" rtl="0" eaLnBrk="1" fontAlgn="auto" latinLnBrk="0" hangingPunct="1">
                <a:lnSpc>
                  <a:spcPct val="75000"/>
                </a:lnSpc>
                <a:spcBef>
                  <a:spcPts val="0"/>
                </a:spcBef>
                <a:spcAft>
                  <a:spcPts val="0"/>
                </a:spcAft>
                <a:buClrTx/>
                <a:buSzTx/>
                <a:buFontTx/>
                <a:buNone/>
                <a:tabLst/>
                <a:defRPr/>
              </a:pPr>
              <a:r>
                <a:rPr lang="en-US" sz="2000" dirty="0">
                  <a:solidFill>
                    <a:srgbClr val="FFFFFF"/>
                  </a:solidFill>
                  <a:latin typeface="Calibri" panose="020F0502020204030204"/>
                </a:rPr>
                <a:t>Wire</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Protocol (RTPS)</a:t>
              </a:r>
              <a:endParaRPr kumimoji="0" lang="en-US" sz="1400" b="0" i="0" u="none" strike="noStrike" kern="1200" cap="none" spc="0" normalizeH="0" baseline="0" noProof="0" dirty="0">
                <a:ln>
                  <a:noFill/>
                </a:ln>
                <a:solidFill>
                  <a:srgbClr val="E2ECEF"/>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CC1879B6-EF0C-41FF-BE64-0E387930B2B1}"/>
              </a:ext>
            </a:extLst>
          </p:cNvPr>
          <p:cNvSpPr/>
          <p:nvPr/>
        </p:nvSpPr>
        <p:spPr>
          <a:xfrm rot="16200000">
            <a:off x="6298377" y="3159286"/>
            <a:ext cx="2775026" cy="893781"/>
          </a:xfrm>
          <a:prstGeom prst="rect">
            <a:avLst/>
          </a:prstGeom>
          <a:solidFill>
            <a:srgbClr val="3366CC"/>
          </a:solidFill>
          <a:ln>
            <a:solidFill>
              <a:srgbClr val="3366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OMG DDS Security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Plug-In</a:t>
            </a:r>
          </a:p>
        </p:txBody>
      </p:sp>
      <p:pic>
        <p:nvPicPr>
          <p:cNvPr id="19" name="Picture 18">
            <a:extLst>
              <a:ext uri="{FF2B5EF4-FFF2-40B4-BE49-F238E27FC236}">
                <a16:creationId xmlns:a16="http://schemas.microsoft.com/office/drawing/2014/main" id="{878C0475-1AD1-ED47-BE33-D9E450B12A2C}"/>
              </a:ext>
            </a:extLst>
          </p:cNvPr>
          <p:cNvPicPr>
            <a:picLocks noChangeAspect="1"/>
          </p:cNvPicPr>
          <p:nvPr/>
        </p:nvPicPr>
        <p:blipFill>
          <a:blip r:embed="rId6">
            <a:duotone>
              <a:prstClr val="black"/>
              <a:schemeClr val="accent6">
                <a:tint val="45000"/>
                <a:satMod val="400000"/>
              </a:schemeClr>
            </a:duotone>
          </a:blip>
          <a:stretch>
            <a:fillRect/>
          </a:stretch>
        </p:blipFill>
        <p:spPr>
          <a:xfrm>
            <a:off x="8056660" y="3448658"/>
            <a:ext cx="296596" cy="347734"/>
          </a:xfrm>
          <a:prstGeom prst="rect">
            <a:avLst/>
          </a:prstGeom>
          <a:noFill/>
          <a:effectLst>
            <a:glow rad="114300">
              <a:schemeClr val="bg1">
                <a:alpha val="78000"/>
              </a:schemeClr>
            </a:glow>
          </a:effectLst>
        </p:spPr>
      </p:pic>
      <p:grpSp>
        <p:nvGrpSpPr>
          <p:cNvPr id="28" name="Group 27">
            <a:extLst>
              <a:ext uri="{FF2B5EF4-FFF2-40B4-BE49-F238E27FC236}">
                <a16:creationId xmlns:a16="http://schemas.microsoft.com/office/drawing/2014/main" id="{343D9956-466D-1D43-ABBF-822151068858}"/>
              </a:ext>
            </a:extLst>
          </p:cNvPr>
          <p:cNvGrpSpPr/>
          <p:nvPr/>
        </p:nvGrpSpPr>
        <p:grpSpPr>
          <a:xfrm>
            <a:off x="10968455" y="3196012"/>
            <a:ext cx="1167246" cy="928255"/>
            <a:chOff x="7280361" y="3243581"/>
            <a:chExt cx="1167246" cy="928255"/>
          </a:xfrm>
        </p:grpSpPr>
        <p:sp>
          <p:nvSpPr>
            <p:cNvPr id="29" name="Document 28">
              <a:extLst>
                <a:ext uri="{FF2B5EF4-FFF2-40B4-BE49-F238E27FC236}">
                  <a16:creationId xmlns:a16="http://schemas.microsoft.com/office/drawing/2014/main" id="{48BA59F0-43ED-D240-BDDD-79BCF1CDA411}"/>
                </a:ext>
              </a:extLst>
            </p:cNvPr>
            <p:cNvSpPr/>
            <p:nvPr/>
          </p:nvSpPr>
          <p:spPr>
            <a:xfrm>
              <a:off x="7280361" y="3243581"/>
              <a:ext cx="862446" cy="623455"/>
            </a:xfrm>
            <a:prstGeom prst="flowChartDocumen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QoS</a:t>
              </a:r>
            </a:p>
          </p:txBody>
        </p:sp>
        <p:sp>
          <p:nvSpPr>
            <p:cNvPr id="30" name="Document 29">
              <a:extLst>
                <a:ext uri="{FF2B5EF4-FFF2-40B4-BE49-F238E27FC236}">
                  <a16:creationId xmlns:a16="http://schemas.microsoft.com/office/drawing/2014/main" id="{BD2C9318-8DB5-8443-8DAE-B9FEBCAA4E74}"/>
                </a:ext>
              </a:extLst>
            </p:cNvPr>
            <p:cNvSpPr/>
            <p:nvPr/>
          </p:nvSpPr>
          <p:spPr>
            <a:xfrm>
              <a:off x="7432761" y="3395981"/>
              <a:ext cx="862446" cy="623455"/>
            </a:xfrm>
            <a:prstGeom prst="flowChartDocumen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QoS</a:t>
              </a:r>
            </a:p>
          </p:txBody>
        </p:sp>
        <p:sp>
          <p:nvSpPr>
            <p:cNvPr id="31" name="Document 30">
              <a:extLst>
                <a:ext uri="{FF2B5EF4-FFF2-40B4-BE49-F238E27FC236}">
                  <a16:creationId xmlns:a16="http://schemas.microsoft.com/office/drawing/2014/main" id="{1FB58BE2-08C4-0840-B80C-4272060B0733}"/>
                </a:ext>
              </a:extLst>
            </p:cNvPr>
            <p:cNvSpPr/>
            <p:nvPr/>
          </p:nvSpPr>
          <p:spPr>
            <a:xfrm>
              <a:off x="7585161" y="3548381"/>
              <a:ext cx="862446" cy="623455"/>
            </a:xfrm>
            <a:prstGeom prst="flowChartDocumen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QoS</a:t>
              </a:r>
            </a:p>
          </p:txBody>
        </p:sp>
      </p:grpSp>
    </p:spTree>
    <p:extLst>
      <p:ext uri="{BB962C8B-B14F-4D97-AF65-F5344CB8AC3E}">
        <p14:creationId xmlns:p14="http://schemas.microsoft.com/office/powerpoint/2010/main" val="3137744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0000">
            <a:normAutofit/>
          </a:bodyPr>
          <a:lstStyle/>
          <a:p>
            <a:r>
              <a:rPr lang="en-US" sz="2800" dirty="0"/>
              <a:t>OMG Data Distribution Service Standard</a:t>
            </a:r>
          </a:p>
        </p:txBody>
      </p:sp>
      <p:sp>
        <p:nvSpPr>
          <p:cNvPr id="3" name="Content Placeholder 2">
            <a:extLst>
              <a:ext uri="{FF2B5EF4-FFF2-40B4-BE49-F238E27FC236}">
                <a16:creationId xmlns:a16="http://schemas.microsoft.com/office/drawing/2014/main" id="{64F525C3-25B8-48E5-9657-9DE7B4DEC0FA}"/>
              </a:ext>
            </a:extLst>
          </p:cNvPr>
          <p:cNvSpPr>
            <a:spLocks noGrp="1"/>
          </p:cNvSpPr>
          <p:nvPr>
            <p:ph idx="1"/>
          </p:nvPr>
        </p:nvSpPr>
        <p:spPr>
          <a:xfrm>
            <a:off x="504284" y="841248"/>
            <a:ext cx="10928351" cy="5319855"/>
          </a:xfrm>
        </p:spPr>
        <p:txBody>
          <a:bodyPr/>
          <a:lstStyle/>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OMG DDS is </a:t>
            </a:r>
            <a:r>
              <a:rPr lang="en-US" sz="2400" b="1" dirty="0">
                <a:solidFill>
                  <a:srgbClr val="3366CC"/>
                </a:solidFill>
                <a:latin typeface="Arial" panose="020B0604020202020204" pitchFamily="34" charset="0"/>
                <a:cs typeface="Arial" panose="020B0604020202020204" pitchFamily="34" charset="0"/>
              </a:rPr>
              <a:t>Publish-Subscribe</a:t>
            </a:r>
            <a:r>
              <a:rPr lang="en-US" sz="2400" b="1" dirty="0">
                <a:latin typeface="Arial" panose="020B0604020202020204" pitchFamily="34" charset="0"/>
                <a:cs typeface="Arial" panose="020B0604020202020204" pitchFamily="34" charset="0"/>
              </a:rPr>
              <a:t>, </a:t>
            </a:r>
            <a:r>
              <a:rPr lang="en-US" sz="2400" b="1" dirty="0">
                <a:solidFill>
                  <a:srgbClr val="3366CC"/>
                </a:solidFill>
                <a:latin typeface="Arial" panose="020B0604020202020204" pitchFamily="34" charset="0"/>
                <a:cs typeface="Arial" panose="020B0604020202020204" pitchFamily="34" charset="0"/>
              </a:rPr>
              <a:t>Data-Centric</a:t>
            </a:r>
            <a:r>
              <a:rPr lang="en-US" sz="2400" b="1" dirty="0">
                <a:latin typeface="Arial" panose="020B0604020202020204" pitchFamily="34" charset="0"/>
                <a:cs typeface="Arial" panose="020B0604020202020204" pitchFamily="34" charset="0"/>
              </a:rPr>
              <a:t>, and </a:t>
            </a:r>
            <a:r>
              <a:rPr lang="en-US" sz="2400" b="1" dirty="0">
                <a:solidFill>
                  <a:srgbClr val="3366CC"/>
                </a:solidFill>
                <a:latin typeface="Arial" panose="020B0604020202020204" pitchFamily="34" charset="0"/>
                <a:cs typeface="Arial" panose="020B0604020202020204" pitchFamily="34" charset="0"/>
              </a:rPr>
              <a:t>Peer-to-Peer</a:t>
            </a:r>
          </a:p>
          <a:p>
            <a:pPr marL="893386" lvl="1" indent="-360000">
              <a:spcBef>
                <a:spcPts val="600"/>
              </a:spcBef>
              <a:spcAft>
                <a:spcPts val="600"/>
              </a:spcAft>
              <a:buFont typeface="Wingdings" panose="05000000000000000000" pitchFamily="2" charset="2"/>
              <a:buChar char="§"/>
              <a:defRPr sz="3000"/>
            </a:pPr>
            <a:r>
              <a:rPr lang="en-US" sz="2200" dirty="0">
                <a:latin typeface="Arial" panose="020B0604020202020204" pitchFamily="34" charset="0"/>
                <a:cs typeface="Arial" panose="020B0604020202020204" pitchFamily="34" charset="0"/>
              </a:rPr>
              <a:t>OMG DDS also supports request-reply and queueing</a:t>
            </a:r>
            <a:endParaRPr lang="en-US" sz="2200" dirty="0"/>
          </a:p>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Designed for real-time mission critical and safety critical systems</a:t>
            </a:r>
          </a:p>
          <a:p>
            <a:pPr marL="893386" lvl="1" indent="-360000">
              <a:spcBef>
                <a:spcPts val="600"/>
              </a:spcBef>
              <a:spcAft>
                <a:spcPts val="600"/>
              </a:spcAft>
              <a:buFont typeface="Wingdings" pitchFamily="2" charset="2"/>
              <a:buChar char="§"/>
              <a:defRPr sz="3000"/>
            </a:pPr>
            <a:r>
              <a:rPr lang="en-US" sz="2200" dirty="0">
                <a:latin typeface="Arial" panose="020B0604020202020204" pitchFamily="34" charset="0"/>
                <a:cs typeface="Arial" panose="020B0604020202020204" pitchFamily="34" charset="0"/>
              </a:rPr>
              <a:t>Started in Robotics and SW Defined Radios using Tactical Data Links</a:t>
            </a:r>
          </a:p>
          <a:p>
            <a:pPr marL="893386" lvl="1" indent="-360000">
              <a:spcBef>
                <a:spcPts val="600"/>
              </a:spcBef>
              <a:spcAft>
                <a:spcPts val="600"/>
              </a:spcAft>
              <a:buFont typeface="Wingdings" pitchFamily="2" charset="2"/>
              <a:buChar char="§"/>
              <a:defRPr sz="3000"/>
            </a:pPr>
            <a:r>
              <a:rPr lang="en-US" sz="2200" dirty="0">
                <a:latin typeface="Arial" panose="020B0604020202020204" pitchFamily="34" charset="0"/>
                <a:cs typeface="Arial" panose="020B0604020202020204" pitchFamily="34" charset="0"/>
              </a:rPr>
              <a:t>Navy wanted it turned into an open standard, now widely used in the Navy</a:t>
            </a:r>
            <a:endParaRPr lang="en-US" sz="2200" dirty="0"/>
          </a:p>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OMG DDS applications share large amounts of data quickly, securely, and reliably at massive scale</a:t>
            </a:r>
            <a:endParaRPr lang="en-US" sz="2400" dirty="0"/>
          </a:p>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OMG DDS provides location transparency, decentralized operation, dynamic scalability, and real-time performance</a:t>
            </a:r>
          </a:p>
          <a:p>
            <a:pPr marL="342900" indent="-342900">
              <a:spcBef>
                <a:spcPts val="600"/>
              </a:spcBef>
              <a:spcAft>
                <a:spcPts val="600"/>
              </a:spcAft>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Its widespread use in distributed real-time military systems has led to strong interest in the modeling, simulation and training community</a:t>
            </a:r>
          </a:p>
          <a:p>
            <a:endParaRPr lang="en-US" dirty="0"/>
          </a:p>
        </p:txBody>
      </p:sp>
    </p:spTree>
    <p:extLst>
      <p:ext uri="{BB962C8B-B14F-4D97-AF65-F5344CB8AC3E}">
        <p14:creationId xmlns:p14="http://schemas.microsoft.com/office/powerpoint/2010/main" val="2617028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EF1C-AAC8-445C-82CB-D72A5E4D3290}"/>
              </a:ext>
            </a:extLst>
          </p:cNvPr>
          <p:cNvSpPr>
            <a:spLocks noGrp="1"/>
          </p:cNvSpPr>
          <p:nvPr>
            <p:ph type="title"/>
          </p:nvPr>
        </p:nvSpPr>
        <p:spPr>
          <a:xfrm>
            <a:off x="1640004" y="-7223"/>
            <a:ext cx="8930868" cy="795130"/>
          </a:xfrm>
        </p:spPr>
        <p:txBody>
          <a:bodyPr/>
          <a:lstStyle/>
          <a:p>
            <a:r>
              <a:rPr lang="en-US" dirty="0"/>
              <a:t>OMG DDS is made for real-time interoperability</a:t>
            </a:r>
          </a:p>
        </p:txBody>
      </p:sp>
      <p:sp>
        <p:nvSpPr>
          <p:cNvPr id="22" name="Content Placeholder 21">
            <a:extLst>
              <a:ext uri="{FF2B5EF4-FFF2-40B4-BE49-F238E27FC236}">
                <a16:creationId xmlns:a16="http://schemas.microsoft.com/office/drawing/2014/main" id="{89375265-5AA4-4166-A59A-186389A72C52}"/>
              </a:ext>
            </a:extLst>
          </p:cNvPr>
          <p:cNvSpPr>
            <a:spLocks noGrp="1"/>
          </p:cNvSpPr>
          <p:nvPr>
            <p:ph sz="quarter" idx="11"/>
          </p:nvPr>
        </p:nvSpPr>
        <p:spPr/>
        <p:txBody>
          <a:bodyPr/>
          <a:lstStyle/>
          <a:p>
            <a:pPr>
              <a:lnSpc>
                <a:spcPct val="85000"/>
              </a:lnSpc>
              <a:buSzPct val="100000"/>
              <a:buFont typeface="Wingdings" panose="05000000000000000000" pitchFamily="2" charset="2"/>
              <a:buChar char="§"/>
            </a:pPr>
            <a:r>
              <a:rPr lang="en-US" sz="2400" b="1" kern="0" dirty="0">
                <a:latin typeface="Arial" panose="020B0604020202020204" pitchFamily="34" charset="0"/>
                <a:cs typeface="Arial" panose="020B0604020202020204" pitchFamily="34" charset="0"/>
              </a:rPr>
              <a:t>OMG DDS defines</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Open API for </a:t>
            </a:r>
            <a:r>
              <a:rPr lang="en-US" sz="2000" kern="0" dirty="0">
                <a:solidFill>
                  <a:srgbClr val="3366CC"/>
                </a:solidFill>
                <a:latin typeface="Arial" panose="020B0604020202020204" pitchFamily="34" charset="0"/>
                <a:cs typeface="Arial" panose="020B0604020202020204" pitchFamily="34" charset="0"/>
              </a:rPr>
              <a:t>portability</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Open wire protocol for </a:t>
            </a:r>
            <a:r>
              <a:rPr lang="en-US" sz="2000" kern="0" dirty="0">
                <a:solidFill>
                  <a:srgbClr val="3366CC"/>
                </a:solidFill>
                <a:latin typeface="Arial" panose="020B0604020202020204" pitchFamily="34" charset="0"/>
                <a:cs typeface="Arial" panose="020B0604020202020204" pitchFamily="34" charset="0"/>
              </a:rPr>
              <a:t>interoperability</a:t>
            </a:r>
          </a:p>
          <a:p>
            <a:pPr lvl="2">
              <a:lnSpc>
                <a:spcPct val="85000"/>
              </a:lnSpc>
              <a:buClrTx/>
              <a:buFont typeface="Wingdings" pitchFamily="2" charset="2"/>
              <a:buChar char="§"/>
            </a:pPr>
            <a:r>
              <a:rPr lang="en-US" sz="1800" kern="0" dirty="0">
                <a:latin typeface="Arial" panose="020B0604020202020204" pitchFamily="34" charset="0"/>
                <a:cs typeface="Arial" panose="020B0604020202020204" pitchFamily="34" charset="0"/>
              </a:rPr>
              <a:t>Transport agnostic</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Open explicit defined </a:t>
            </a:r>
            <a:r>
              <a:rPr lang="en-US" sz="2000" kern="0" dirty="0">
                <a:solidFill>
                  <a:srgbClr val="3366CC"/>
                </a:solidFill>
                <a:latin typeface="Arial" panose="020B0604020202020204" pitchFamily="34" charset="0"/>
                <a:cs typeface="Arial" panose="020B0604020202020204" pitchFamily="34" charset="0"/>
              </a:rPr>
              <a:t>QoS</a:t>
            </a:r>
            <a:r>
              <a:rPr lang="en-US" sz="2000" kern="0" dirty="0">
                <a:latin typeface="Arial" panose="020B0604020202020204" pitchFamily="34" charset="0"/>
                <a:cs typeface="Arial" panose="020B0604020202020204" pitchFamily="34" charset="0"/>
              </a:rPr>
              <a:t> and </a:t>
            </a:r>
            <a:r>
              <a:rPr lang="en-US" sz="2000" kern="0" dirty="0">
                <a:solidFill>
                  <a:srgbClr val="3366CC"/>
                </a:solidFill>
                <a:latin typeface="Arial" panose="020B0604020202020204" pitchFamily="34" charset="0"/>
                <a:cs typeface="Arial" panose="020B0604020202020204" pitchFamily="34" charset="0"/>
              </a:rPr>
              <a:t>discovery</a:t>
            </a:r>
          </a:p>
          <a:p>
            <a:pPr lvl="2">
              <a:lnSpc>
                <a:spcPct val="85000"/>
              </a:lnSpc>
              <a:buClrTx/>
              <a:buFont typeface="Wingdings" pitchFamily="2" charset="2"/>
              <a:buChar char="§"/>
            </a:pPr>
            <a:r>
              <a:rPr lang="en-US" sz="1800" kern="0" dirty="0">
                <a:latin typeface="Arial" panose="020B0604020202020204" pitchFamily="34" charset="0"/>
                <a:cs typeface="Arial" panose="020B0604020202020204" pitchFamily="34" charset="0"/>
              </a:rPr>
              <a:t>Highly configurable</a:t>
            </a:r>
          </a:p>
          <a:p>
            <a:pPr marL="0" indent="0">
              <a:lnSpc>
                <a:spcPct val="85000"/>
              </a:lnSpc>
              <a:buNone/>
            </a:pPr>
            <a:endParaRPr lang="en-US" kern="0" dirty="0">
              <a:latin typeface="Arial" panose="020B0604020202020204" pitchFamily="34" charset="0"/>
              <a:cs typeface="Arial" panose="020B0604020202020204" pitchFamily="34" charset="0"/>
            </a:endParaRPr>
          </a:p>
          <a:p>
            <a:pPr>
              <a:lnSpc>
                <a:spcPct val="85000"/>
              </a:lnSpc>
              <a:buSzPct val="100000"/>
              <a:buFont typeface="Wingdings" panose="05000000000000000000" pitchFamily="2" charset="2"/>
              <a:buChar char="§"/>
            </a:pPr>
            <a:r>
              <a:rPr lang="en-US" sz="2400" b="1" kern="0" dirty="0">
                <a:latin typeface="Arial" panose="020B0604020202020204" pitchFamily="34" charset="0"/>
                <a:cs typeface="Arial" panose="020B0604020202020204" pitchFamily="34" charset="0"/>
              </a:rPr>
              <a:t>Multiple language bindings</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C, C++, Java, C# .NET, Ada</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LabVIEW, MATLAB/Simulink</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Python, NodeJS</a:t>
            </a:r>
          </a:p>
          <a:p>
            <a:pPr marL="0" indent="0">
              <a:lnSpc>
                <a:spcPct val="85000"/>
              </a:lnSpc>
              <a:buNone/>
            </a:pPr>
            <a:endParaRPr lang="en-US" kern="0" dirty="0">
              <a:latin typeface="Arial" panose="020B0604020202020204" pitchFamily="34" charset="0"/>
              <a:cs typeface="Arial" panose="020B0604020202020204" pitchFamily="34" charset="0"/>
            </a:endParaRPr>
          </a:p>
          <a:p>
            <a:pPr>
              <a:lnSpc>
                <a:spcPct val="85000"/>
              </a:lnSpc>
              <a:buSzPct val="100000"/>
              <a:buFont typeface="Wingdings" panose="05000000000000000000" pitchFamily="2" charset="2"/>
              <a:buChar char="§"/>
            </a:pPr>
            <a:r>
              <a:rPr lang="en-US" sz="2400" b="1" kern="0" dirty="0">
                <a:latin typeface="Arial" panose="020B0604020202020204" pitchFamily="34" charset="0"/>
                <a:cs typeface="Arial" panose="020B0604020202020204" pitchFamily="34" charset="0"/>
              </a:rPr>
              <a:t>Multi platform support</a:t>
            </a:r>
          </a:p>
          <a:p>
            <a:pPr lvl="1">
              <a:lnSpc>
                <a:spcPct val="85000"/>
              </a:lnSpc>
              <a:buFont typeface="Wingdings" pitchFamily="2" charset="2"/>
              <a:buChar char="§"/>
            </a:pPr>
            <a:r>
              <a:rPr lang="en-US" sz="2000" kern="0" dirty="0">
                <a:latin typeface="Arial" panose="020B0604020202020204" pitchFamily="34" charset="0"/>
                <a:cs typeface="Arial" panose="020B0604020202020204" pitchFamily="34" charset="0"/>
              </a:rPr>
              <a:t>Windows, Linux, Unix, embedded OS, Docker, Kubernetes </a:t>
            </a:r>
          </a:p>
          <a:p>
            <a:endParaRPr lang="en-US" kern="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687E851-2C64-4C43-A630-D7CDAFB31BA8}"/>
              </a:ext>
            </a:extLst>
          </p:cNvPr>
          <p:cNvSpPr/>
          <p:nvPr/>
        </p:nvSpPr>
        <p:spPr>
          <a:xfrm>
            <a:off x="8190028" y="2103884"/>
            <a:ext cx="2616700" cy="1258500"/>
          </a:xfrm>
          <a:prstGeom prst="rect">
            <a:avLst/>
          </a:prstGeom>
          <a:solidFill>
            <a:srgbClr val="FF9900"/>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t" anchorCtr="1"/>
          <a:lstStyle/>
          <a:p>
            <a:pPr algn="ctr"/>
            <a:r>
              <a:rPr lang="en-US" sz="1800" dirty="0">
                <a:solidFill>
                  <a:srgbClr val="FFFFFF"/>
                </a:solidFill>
                <a:latin typeface="Arial" panose="020B0604020202020204" pitchFamily="34" charset="0"/>
                <a:cs typeface="Arial" panose="020B0604020202020204" pitchFamily="34" charset="0"/>
              </a:rPr>
              <a:t>OMG DDS Middleware</a:t>
            </a:r>
          </a:p>
        </p:txBody>
      </p:sp>
      <p:grpSp>
        <p:nvGrpSpPr>
          <p:cNvPr id="6" name="Group 5">
            <a:extLst>
              <a:ext uri="{FF2B5EF4-FFF2-40B4-BE49-F238E27FC236}">
                <a16:creationId xmlns:a16="http://schemas.microsoft.com/office/drawing/2014/main" id="{7A6ECABD-2FCB-4A1E-9502-5F3FC82101CD}"/>
              </a:ext>
            </a:extLst>
          </p:cNvPr>
          <p:cNvGrpSpPr/>
          <p:nvPr/>
        </p:nvGrpSpPr>
        <p:grpSpPr>
          <a:xfrm>
            <a:off x="8186444" y="4954798"/>
            <a:ext cx="2620284" cy="1070069"/>
            <a:chOff x="9393807" y="4752958"/>
            <a:chExt cx="2620284" cy="1070069"/>
          </a:xfrm>
        </p:grpSpPr>
        <p:sp>
          <p:nvSpPr>
            <p:cNvPr id="7" name="Rectangle 6">
              <a:extLst>
                <a:ext uri="{FF2B5EF4-FFF2-40B4-BE49-F238E27FC236}">
                  <a16:creationId xmlns:a16="http://schemas.microsoft.com/office/drawing/2014/main" id="{8D58F415-2DA4-480F-9ADE-11B892033838}"/>
                </a:ext>
              </a:extLst>
            </p:cNvPr>
            <p:cNvSpPr/>
            <p:nvPr/>
          </p:nvSpPr>
          <p:spPr>
            <a:xfrm>
              <a:off x="9393807" y="4752958"/>
              <a:ext cx="2620284"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a:solidFill>
                    <a:srgbClr val="FFFFFF"/>
                  </a:solidFill>
                  <a:latin typeface="Arial" panose="020B0604020202020204" pitchFamily="34" charset="0"/>
                  <a:cs typeface="Arial" panose="020B0604020202020204" pitchFamily="34" charset="0"/>
                </a:rPr>
                <a:t>Operating System</a:t>
              </a:r>
            </a:p>
          </p:txBody>
        </p:sp>
        <p:cxnSp>
          <p:nvCxnSpPr>
            <p:cNvPr id="8" name="Straight Arrow Connector 7">
              <a:extLst>
                <a:ext uri="{FF2B5EF4-FFF2-40B4-BE49-F238E27FC236}">
                  <a16:creationId xmlns:a16="http://schemas.microsoft.com/office/drawing/2014/main" id="{588CD4DB-7C1E-4112-8C5E-42E55B36C5B1}"/>
                </a:ext>
              </a:extLst>
            </p:cNvPr>
            <p:cNvCxnSpPr/>
            <p:nvPr/>
          </p:nvCxnSpPr>
          <p:spPr>
            <a:xfrm>
              <a:off x="9806279" y="5823027"/>
              <a:ext cx="1624138"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7D7AEF4-7472-4F15-9966-A63738853ACC}"/>
                </a:ext>
              </a:extLst>
            </p:cNvPr>
            <p:cNvCxnSpPr/>
            <p:nvPr/>
          </p:nvCxnSpPr>
          <p:spPr>
            <a:xfrm>
              <a:off x="10677890" y="5327576"/>
              <a:ext cx="2317" cy="486395"/>
            </a:xfrm>
            <a:prstGeom prst="line">
              <a:avLst/>
            </a:prstGeom>
            <a:ln>
              <a:solidFill>
                <a:srgbClr val="000000"/>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EA8ACEB6-E94A-4498-9FCD-D26CF2537164}"/>
              </a:ext>
            </a:extLst>
          </p:cNvPr>
          <p:cNvGrpSpPr/>
          <p:nvPr/>
        </p:nvGrpSpPr>
        <p:grpSpPr>
          <a:xfrm>
            <a:off x="8190029" y="3495277"/>
            <a:ext cx="2616699" cy="1362245"/>
            <a:chOff x="9397392" y="3293437"/>
            <a:chExt cx="2616699" cy="1362245"/>
          </a:xfrm>
        </p:grpSpPr>
        <p:sp>
          <p:nvSpPr>
            <p:cNvPr id="11" name="Rectangle 10">
              <a:extLst>
                <a:ext uri="{FF2B5EF4-FFF2-40B4-BE49-F238E27FC236}">
                  <a16:creationId xmlns:a16="http://schemas.microsoft.com/office/drawing/2014/main" id="{1C10028D-4206-4526-88C4-98640161AFA4}"/>
                </a:ext>
              </a:extLst>
            </p:cNvPr>
            <p:cNvSpPr/>
            <p:nvPr/>
          </p:nvSpPr>
          <p:spPr>
            <a:xfrm rot="5400000">
              <a:off x="9008276" y="3682892"/>
              <a:ext cx="1361905"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a:solidFill>
                    <a:srgbClr val="FFFFFF"/>
                  </a:solidFill>
                  <a:latin typeface="Arial" panose="020B0604020202020204" pitchFamily="34" charset="0"/>
                  <a:cs typeface="Arial" panose="020B0604020202020204" pitchFamily="34" charset="0"/>
                </a:rPr>
                <a:t>UDP</a:t>
              </a:r>
            </a:p>
          </p:txBody>
        </p:sp>
        <p:sp>
          <p:nvSpPr>
            <p:cNvPr id="12" name="Rectangle 11">
              <a:extLst>
                <a:ext uri="{FF2B5EF4-FFF2-40B4-BE49-F238E27FC236}">
                  <a16:creationId xmlns:a16="http://schemas.microsoft.com/office/drawing/2014/main" id="{D678F043-9D83-4328-85AA-031DA78152D8}"/>
                </a:ext>
              </a:extLst>
            </p:cNvPr>
            <p:cNvSpPr/>
            <p:nvPr/>
          </p:nvSpPr>
          <p:spPr>
            <a:xfrm rot="5400000">
              <a:off x="9689229" y="3682892"/>
              <a:ext cx="1361906"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a:solidFill>
                    <a:srgbClr val="FFFFFF"/>
                  </a:solidFill>
                  <a:latin typeface="Arial" panose="020B0604020202020204" pitchFamily="34" charset="0"/>
                  <a:cs typeface="Arial" panose="020B0604020202020204" pitchFamily="34" charset="0"/>
                </a:rPr>
                <a:t>TCP</a:t>
              </a:r>
            </a:p>
          </p:txBody>
        </p:sp>
        <p:sp>
          <p:nvSpPr>
            <p:cNvPr id="13" name="Rectangle 12">
              <a:extLst>
                <a:ext uri="{FF2B5EF4-FFF2-40B4-BE49-F238E27FC236}">
                  <a16:creationId xmlns:a16="http://schemas.microsoft.com/office/drawing/2014/main" id="{522CC373-02AF-493D-82AD-07B93CA923C8}"/>
                </a:ext>
              </a:extLst>
            </p:cNvPr>
            <p:cNvSpPr/>
            <p:nvPr/>
          </p:nvSpPr>
          <p:spPr>
            <a:xfrm rot="5400000">
              <a:off x="10370182" y="3682892"/>
              <a:ext cx="1361905"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err="1">
                  <a:solidFill>
                    <a:srgbClr val="FFFFFF"/>
                  </a:solidFill>
                  <a:latin typeface="Arial" panose="020B0604020202020204" pitchFamily="34" charset="0"/>
                  <a:cs typeface="Arial" panose="020B0604020202020204" pitchFamily="34" charset="0"/>
                </a:rPr>
                <a:t>Shmem</a:t>
              </a:r>
              <a:endParaRPr lang="en-US" sz="2000" dirty="0">
                <a:solidFill>
                  <a:srgbClr val="FFFFF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78AB4E0C-5F13-44B5-A98D-5BF43B839DFA}"/>
                </a:ext>
              </a:extLst>
            </p:cNvPr>
            <p:cNvSpPr/>
            <p:nvPr/>
          </p:nvSpPr>
          <p:spPr>
            <a:xfrm rot="5400000">
              <a:off x="11041301" y="3682553"/>
              <a:ext cx="1361905" cy="583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2000" dirty="0">
                  <a:solidFill>
                    <a:srgbClr val="FFFFFF"/>
                  </a:solidFill>
                  <a:latin typeface="Arial" panose="020B0604020202020204" pitchFamily="34" charset="0"/>
                  <a:cs typeface="Arial" panose="020B0604020202020204" pitchFamily="34" charset="0"/>
                </a:rPr>
                <a:t>RT-WAN</a:t>
              </a:r>
            </a:p>
          </p:txBody>
        </p:sp>
      </p:grpSp>
      <p:grpSp>
        <p:nvGrpSpPr>
          <p:cNvPr id="15" name="Group 14">
            <a:extLst>
              <a:ext uri="{FF2B5EF4-FFF2-40B4-BE49-F238E27FC236}">
                <a16:creationId xmlns:a16="http://schemas.microsoft.com/office/drawing/2014/main" id="{D982E63C-2CF4-43AA-9EA9-6B6BE4FE18C2}"/>
              </a:ext>
            </a:extLst>
          </p:cNvPr>
          <p:cNvGrpSpPr/>
          <p:nvPr/>
        </p:nvGrpSpPr>
        <p:grpSpPr>
          <a:xfrm>
            <a:off x="6476359" y="1364073"/>
            <a:ext cx="4330369" cy="940410"/>
            <a:chOff x="7683722" y="1834588"/>
            <a:chExt cx="4330369" cy="940410"/>
          </a:xfrm>
        </p:grpSpPr>
        <p:sp>
          <p:nvSpPr>
            <p:cNvPr id="16" name="Rectangle 15">
              <a:extLst>
                <a:ext uri="{FF2B5EF4-FFF2-40B4-BE49-F238E27FC236}">
                  <a16:creationId xmlns:a16="http://schemas.microsoft.com/office/drawing/2014/main" id="{91550AF3-0C86-4E5D-8F6B-562F9A2C264B}"/>
                </a:ext>
              </a:extLst>
            </p:cNvPr>
            <p:cNvSpPr/>
            <p:nvPr/>
          </p:nvSpPr>
          <p:spPr>
            <a:xfrm>
              <a:off x="9397391" y="1834588"/>
              <a:ext cx="2616700" cy="583674"/>
            </a:xfrm>
            <a:prstGeom prst="rect">
              <a:avLst/>
            </a:prstGeom>
            <a:solidFill>
              <a:srgbClr val="92D050"/>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rtlCol="0" anchor="ctr" anchorCtr="0"/>
            <a:lstStyle/>
            <a:p>
              <a:pPr algn="ctr"/>
              <a:r>
                <a:rPr lang="en-US" sz="2000" b="1" dirty="0">
                  <a:solidFill>
                    <a:schemeClr val="tx1"/>
                  </a:solidFill>
                  <a:latin typeface="Arial" panose="020B0604020202020204" pitchFamily="34" charset="0"/>
                  <a:cs typeface="Arial" panose="020B0604020202020204" pitchFamily="34" charset="0"/>
                </a:rPr>
                <a:t>Application</a:t>
              </a:r>
            </a:p>
          </p:txBody>
        </p:sp>
        <p:sp>
          <p:nvSpPr>
            <p:cNvPr id="17" name="TextBox 16">
              <a:extLst>
                <a:ext uri="{FF2B5EF4-FFF2-40B4-BE49-F238E27FC236}">
                  <a16:creationId xmlns:a16="http://schemas.microsoft.com/office/drawing/2014/main" id="{1B5C3F02-3EE1-4DD2-B92E-6839F3DA7922}"/>
                </a:ext>
              </a:extLst>
            </p:cNvPr>
            <p:cNvSpPr txBox="1"/>
            <p:nvPr/>
          </p:nvSpPr>
          <p:spPr>
            <a:xfrm>
              <a:off x="7683722" y="2067112"/>
              <a:ext cx="1225015" cy="707886"/>
            </a:xfrm>
            <a:prstGeom prst="rect">
              <a:avLst/>
            </a:prstGeom>
            <a:noFill/>
          </p:spPr>
          <p:txBody>
            <a:bodyPr wrap="none" rtlCol="0">
              <a:spAutoFit/>
            </a:bodyPr>
            <a:lstStyle/>
            <a:p>
              <a:pPr algn="ctr"/>
              <a:r>
                <a:rPr lang="en-US" sz="2000" dirty="0">
                  <a:solidFill>
                    <a:srgbClr val="3366CC"/>
                  </a:solidFill>
                  <a:latin typeface="Arial" panose="020B0604020202020204" pitchFamily="34" charset="0"/>
                  <a:cs typeface="Arial" panose="020B0604020202020204" pitchFamily="34" charset="0"/>
                </a:rPr>
                <a:t>Standard</a:t>
              </a:r>
              <a:br>
                <a:rPr lang="en-US" sz="2000" dirty="0">
                  <a:solidFill>
                    <a:srgbClr val="3366CC"/>
                  </a:solidFill>
                  <a:latin typeface="Arial" panose="020B0604020202020204" pitchFamily="34" charset="0"/>
                  <a:cs typeface="Arial" panose="020B0604020202020204" pitchFamily="34" charset="0"/>
                </a:rPr>
              </a:br>
              <a:r>
                <a:rPr lang="en-US" sz="2000" dirty="0">
                  <a:solidFill>
                    <a:srgbClr val="3366CC"/>
                  </a:solidFill>
                  <a:latin typeface="Arial" panose="020B0604020202020204" pitchFamily="34" charset="0"/>
                  <a:cs typeface="Arial" panose="020B0604020202020204" pitchFamily="34" charset="0"/>
                </a:rPr>
                <a:t>API</a:t>
              </a:r>
            </a:p>
          </p:txBody>
        </p:sp>
        <p:cxnSp>
          <p:nvCxnSpPr>
            <p:cNvPr id="18" name="Straight Arrow Connector 17">
              <a:extLst>
                <a:ext uri="{FF2B5EF4-FFF2-40B4-BE49-F238E27FC236}">
                  <a16:creationId xmlns:a16="http://schemas.microsoft.com/office/drawing/2014/main" id="{940C203E-ED58-4283-9457-AA8BB7DE91B1}"/>
                </a:ext>
              </a:extLst>
            </p:cNvPr>
            <p:cNvCxnSpPr/>
            <p:nvPr/>
          </p:nvCxnSpPr>
          <p:spPr>
            <a:xfrm>
              <a:off x="8901163" y="2479225"/>
              <a:ext cx="352310" cy="2715"/>
            </a:xfrm>
            <a:prstGeom prst="straightConnector1">
              <a:avLst/>
            </a:prstGeom>
            <a:ln>
              <a:solidFill>
                <a:srgbClr val="2B56AB"/>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8AC6CF82-6037-4715-965B-E9E088C9DE2D}"/>
              </a:ext>
            </a:extLst>
          </p:cNvPr>
          <p:cNvGrpSpPr/>
          <p:nvPr/>
        </p:nvGrpSpPr>
        <p:grpSpPr>
          <a:xfrm>
            <a:off x="6459561" y="3031097"/>
            <a:ext cx="1586549" cy="707886"/>
            <a:chOff x="7666924" y="2865115"/>
            <a:chExt cx="1586549" cy="707886"/>
          </a:xfrm>
        </p:grpSpPr>
        <p:sp>
          <p:nvSpPr>
            <p:cNvPr id="20" name="TextBox 19">
              <a:extLst>
                <a:ext uri="{FF2B5EF4-FFF2-40B4-BE49-F238E27FC236}">
                  <a16:creationId xmlns:a16="http://schemas.microsoft.com/office/drawing/2014/main" id="{53DBF4EF-C8AC-475B-8673-2AE38A89ADB3}"/>
                </a:ext>
              </a:extLst>
            </p:cNvPr>
            <p:cNvSpPr txBox="1"/>
            <p:nvPr/>
          </p:nvSpPr>
          <p:spPr>
            <a:xfrm>
              <a:off x="7666924" y="2865115"/>
              <a:ext cx="1225015" cy="707886"/>
            </a:xfrm>
            <a:prstGeom prst="rect">
              <a:avLst/>
            </a:prstGeom>
            <a:noFill/>
          </p:spPr>
          <p:txBody>
            <a:bodyPr wrap="none" rtlCol="0">
              <a:spAutoFit/>
            </a:bodyPr>
            <a:lstStyle/>
            <a:p>
              <a:pPr algn="ctr"/>
              <a:r>
                <a:rPr lang="en-US" sz="2000" dirty="0">
                  <a:solidFill>
                    <a:srgbClr val="3366CC"/>
                  </a:solidFill>
                  <a:latin typeface="Arial" panose="020B0604020202020204" pitchFamily="34" charset="0"/>
                  <a:cs typeface="Arial" panose="020B0604020202020204" pitchFamily="34" charset="0"/>
                </a:rPr>
                <a:t>Standard</a:t>
              </a:r>
              <a:br>
                <a:rPr lang="en-US" sz="2000" dirty="0">
                  <a:solidFill>
                    <a:srgbClr val="3366CC"/>
                  </a:solidFill>
                  <a:latin typeface="Arial" panose="020B0604020202020204" pitchFamily="34" charset="0"/>
                  <a:cs typeface="Arial" panose="020B0604020202020204" pitchFamily="34" charset="0"/>
                </a:rPr>
              </a:br>
              <a:r>
                <a:rPr lang="en-US" sz="2000" dirty="0">
                  <a:solidFill>
                    <a:srgbClr val="3366CC"/>
                  </a:solidFill>
                  <a:latin typeface="Arial" panose="020B0604020202020204" pitchFamily="34" charset="0"/>
                  <a:cs typeface="Arial" panose="020B0604020202020204" pitchFamily="34" charset="0"/>
                </a:rPr>
                <a:t>Protocol</a:t>
              </a:r>
            </a:p>
          </p:txBody>
        </p:sp>
        <p:cxnSp>
          <p:nvCxnSpPr>
            <p:cNvPr id="21" name="Straight Arrow Connector 20">
              <a:extLst>
                <a:ext uri="{FF2B5EF4-FFF2-40B4-BE49-F238E27FC236}">
                  <a16:creationId xmlns:a16="http://schemas.microsoft.com/office/drawing/2014/main" id="{05CE4636-B4B9-428A-B731-07AF05F64AF9}"/>
                </a:ext>
              </a:extLst>
            </p:cNvPr>
            <p:cNvCxnSpPr/>
            <p:nvPr/>
          </p:nvCxnSpPr>
          <p:spPr>
            <a:xfrm>
              <a:off x="8901163" y="3246965"/>
              <a:ext cx="352310" cy="2715"/>
            </a:xfrm>
            <a:prstGeom prst="straightConnector1">
              <a:avLst/>
            </a:prstGeom>
            <a:ln>
              <a:solidFill>
                <a:srgbClr val="2B56AB"/>
              </a:solidFill>
              <a:tailEnd type="arrow"/>
            </a:ln>
          </p:spPr>
          <p:style>
            <a:lnRef idx="2">
              <a:schemeClr val="accent1"/>
            </a:lnRef>
            <a:fillRef idx="0">
              <a:schemeClr val="accent1"/>
            </a:fillRef>
            <a:effectRef idx="1">
              <a:schemeClr val="accent1"/>
            </a:effectRef>
            <a:fontRef idx="minor">
              <a:schemeClr val="tx1"/>
            </a:fontRef>
          </p:style>
        </p:cxnSp>
      </p:grpSp>
      <p:sp>
        <p:nvSpPr>
          <p:cNvPr id="23" name="Rectangle 22">
            <a:extLst>
              <a:ext uri="{FF2B5EF4-FFF2-40B4-BE49-F238E27FC236}">
                <a16:creationId xmlns:a16="http://schemas.microsoft.com/office/drawing/2014/main" id="{A6EE28A5-D44C-4BA6-9952-63B1FD683D99}"/>
              </a:ext>
            </a:extLst>
          </p:cNvPr>
          <p:cNvSpPr/>
          <p:nvPr/>
        </p:nvSpPr>
        <p:spPr>
          <a:xfrm>
            <a:off x="8339172" y="2517629"/>
            <a:ext cx="2314827" cy="324805"/>
          </a:xfrm>
          <a:prstGeom prst="rect">
            <a:avLst/>
          </a:prstGeom>
          <a:solidFill>
            <a:srgbClr val="22458A"/>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t" anchorCtr="1"/>
          <a:lstStyle/>
          <a:p>
            <a:pPr algn="ctr"/>
            <a:r>
              <a:rPr lang="en-US" sz="1400" dirty="0">
                <a:solidFill>
                  <a:srgbClr val="FFFFFF"/>
                </a:solidFill>
                <a:latin typeface="Arial" panose="020B0604020202020204" pitchFamily="34" charset="0"/>
                <a:cs typeface="Arial" panose="020B0604020202020204" pitchFamily="34" charset="0"/>
              </a:rPr>
              <a:t>Data Management (QoS)</a:t>
            </a:r>
          </a:p>
        </p:txBody>
      </p:sp>
      <p:sp>
        <p:nvSpPr>
          <p:cNvPr id="24" name="Rectangle 23">
            <a:extLst>
              <a:ext uri="{FF2B5EF4-FFF2-40B4-BE49-F238E27FC236}">
                <a16:creationId xmlns:a16="http://schemas.microsoft.com/office/drawing/2014/main" id="{077B2161-1D87-4D67-AE43-A1D94B18BE52}"/>
              </a:ext>
            </a:extLst>
          </p:cNvPr>
          <p:cNvSpPr/>
          <p:nvPr/>
        </p:nvSpPr>
        <p:spPr>
          <a:xfrm>
            <a:off x="8339172" y="2892172"/>
            <a:ext cx="2314827" cy="324805"/>
          </a:xfrm>
          <a:prstGeom prst="rect">
            <a:avLst/>
          </a:prstGeom>
          <a:solidFill>
            <a:srgbClr val="22458A"/>
          </a:solidFill>
          <a:ln>
            <a:noFill/>
          </a:ln>
        </p:spPr>
        <p:style>
          <a:lnRef idx="2">
            <a:schemeClr val="accent4">
              <a:shade val="50000"/>
            </a:schemeClr>
          </a:lnRef>
          <a:fillRef idx="1">
            <a:schemeClr val="accent4"/>
          </a:fillRef>
          <a:effectRef idx="0">
            <a:schemeClr val="accent4"/>
          </a:effectRef>
          <a:fontRef idx="minor">
            <a:schemeClr val="lt1"/>
          </a:fontRef>
        </p:style>
        <p:txBody>
          <a:bodyPr vert="horz" rtlCol="0" anchor="t" anchorCtr="1"/>
          <a:lstStyle/>
          <a:p>
            <a:pPr algn="ctr"/>
            <a:r>
              <a:rPr lang="en-US" sz="1400" dirty="0">
                <a:solidFill>
                  <a:srgbClr val="FFFFFF"/>
                </a:solidFill>
                <a:latin typeface="Arial" panose="020B0604020202020204" pitchFamily="34" charset="0"/>
                <a:cs typeface="Arial" panose="020B0604020202020204" pitchFamily="34" charset="0"/>
              </a:rPr>
              <a:t>OMG DDS Security</a:t>
            </a:r>
          </a:p>
        </p:txBody>
      </p:sp>
    </p:spTree>
    <p:extLst>
      <p:ext uri="{BB962C8B-B14F-4D97-AF65-F5344CB8AC3E}">
        <p14:creationId xmlns:p14="http://schemas.microsoft.com/office/powerpoint/2010/main" val="258010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d161379fdc_3_269"/>
          <p:cNvSpPr/>
          <p:nvPr/>
        </p:nvSpPr>
        <p:spPr>
          <a:xfrm rot="515497">
            <a:off x="3621208" y="3346183"/>
            <a:ext cx="5228993" cy="3212828"/>
          </a:xfrm>
          <a:custGeom>
            <a:avLst/>
            <a:gdLst/>
            <a:ahLst/>
            <a:cxnLst/>
            <a:rect l="l" t="t" r="r" b="b"/>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D8D8D8"/>
          </a:solidFill>
          <a:ln>
            <a:noFill/>
          </a:ln>
          <a:effectLst>
            <a:outerShdw dist="107763" dir="2700000" algn="ctr" rotWithShape="0">
              <a:srgbClr val="808080">
                <a:alpha val="4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2" name="Google Shape;412;gd161379fdc_3_269"/>
          <p:cNvSpPr txBox="1">
            <a:spLocks noGrp="1"/>
          </p:cNvSpPr>
          <p:nvPr>
            <p:ph type="title"/>
          </p:nvPr>
        </p:nvSpPr>
        <p:spPr>
          <a:xfrm>
            <a:off x="1035965" y="70773"/>
            <a:ext cx="10515600" cy="57700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ct val="111111"/>
              <a:buNone/>
            </a:pPr>
            <a:r>
              <a:rPr lang="en-US" dirty="0">
                <a:solidFill>
                  <a:schemeClr val="bg1"/>
                </a:solidFill>
              </a:rPr>
              <a:t>Data-Centric Model</a:t>
            </a:r>
            <a:endParaRPr dirty="0">
              <a:solidFill>
                <a:schemeClr val="bg1"/>
              </a:solidFill>
            </a:endParaRPr>
          </a:p>
        </p:txBody>
      </p:sp>
      <p:sp>
        <p:nvSpPr>
          <p:cNvPr id="413" name="Google Shape;413;gd161379fdc_3_269"/>
          <p:cNvSpPr txBox="1"/>
          <p:nvPr/>
        </p:nvSpPr>
        <p:spPr>
          <a:xfrm>
            <a:off x="162297" y="1148019"/>
            <a:ext cx="6632546" cy="1979612"/>
          </a:xfrm>
          <a:prstGeom prst="rect">
            <a:avLst/>
          </a:prstGeom>
          <a:noFill/>
          <a:ln>
            <a:noFill/>
          </a:ln>
        </p:spPr>
        <p:txBody>
          <a:bodyPr spcFirstLastPara="1" wrap="square" lIns="91425" tIns="45700" rIns="91425" bIns="45700" anchor="t" anchorCtr="0">
            <a:noAutofit/>
          </a:bodyPr>
          <a:lstStyle/>
          <a:p>
            <a:pPr marL="400050" marR="0" lvl="0" indent="-400050" algn="l" rtl="0">
              <a:lnSpc>
                <a:spcPct val="95000"/>
              </a:lnSpc>
              <a:spcBef>
                <a:spcPts val="0"/>
              </a:spcBef>
              <a:spcAft>
                <a:spcPts val="0"/>
              </a:spcAft>
              <a:buNone/>
            </a:pPr>
            <a:r>
              <a:rPr lang="en-US" sz="1800" b="0" i="0" u="none" strike="noStrike" cap="none" dirty="0">
                <a:solidFill>
                  <a:srgbClr val="000000"/>
                </a:solidFill>
                <a:latin typeface="Arial"/>
                <a:ea typeface="Arial"/>
                <a:cs typeface="Arial"/>
                <a:sym typeface="Arial"/>
              </a:rPr>
              <a:t>   </a:t>
            </a:r>
            <a:r>
              <a:rPr lang="en-US" sz="1800" b="0" i="0" u="none" strike="noStrike" cap="none" dirty="0">
                <a:latin typeface="Arial"/>
                <a:ea typeface="Arial"/>
                <a:cs typeface="Arial"/>
                <a:sym typeface="Arial"/>
              </a:rPr>
              <a:t>“</a:t>
            </a:r>
            <a:r>
              <a:rPr lang="en-US" sz="1800" b="1" i="0" u="none" strike="noStrike" cap="none" dirty="0">
                <a:latin typeface="Arial"/>
                <a:ea typeface="Arial"/>
                <a:cs typeface="Arial"/>
                <a:sym typeface="Arial"/>
              </a:rPr>
              <a:t>Global Data Space</a:t>
            </a:r>
            <a:r>
              <a:rPr lang="en-US" sz="1800" b="0" i="0" u="none" strike="noStrike" cap="none" dirty="0">
                <a:latin typeface="Arial"/>
                <a:ea typeface="Arial"/>
                <a:cs typeface="Arial"/>
                <a:sym typeface="Arial"/>
              </a:rPr>
              <a:t>” generalizes Subject-Based Addressing</a:t>
            </a:r>
            <a:endParaRPr sz="1800" dirty="0"/>
          </a:p>
          <a:p>
            <a:pPr marL="685800" marR="0" lvl="1" indent="-171450" algn="l" rtl="0">
              <a:lnSpc>
                <a:spcPct val="95000"/>
              </a:lnSpc>
              <a:spcBef>
                <a:spcPts val="320"/>
              </a:spcBef>
              <a:spcAft>
                <a:spcPts val="0"/>
              </a:spcAft>
              <a:buClr>
                <a:schemeClr val="dk1"/>
              </a:buClr>
              <a:buSzPts val="1600"/>
              <a:buFont typeface="Arial"/>
              <a:buChar char="•"/>
            </a:pPr>
            <a:r>
              <a:rPr lang="en-US" sz="1800" b="0" i="0" u="none" strike="noStrike" cap="none" dirty="0">
                <a:latin typeface="Arial"/>
                <a:ea typeface="Arial"/>
                <a:cs typeface="Arial"/>
                <a:sym typeface="Arial"/>
              </a:rPr>
              <a:t>Data objects addressed by </a:t>
            </a:r>
            <a:r>
              <a:rPr lang="en-US" sz="1800" b="1" i="0" u="none" strike="noStrike" cap="none" dirty="0">
                <a:latin typeface="Arial"/>
                <a:ea typeface="Arial"/>
                <a:cs typeface="Arial"/>
                <a:sym typeface="Arial"/>
              </a:rPr>
              <a:t>Domain ID, Topic</a:t>
            </a:r>
            <a:r>
              <a:rPr lang="en-US" sz="1800" b="0" i="0" u="none" strike="noStrike" cap="none" dirty="0">
                <a:latin typeface="Arial"/>
                <a:ea typeface="Arial"/>
                <a:cs typeface="Arial"/>
                <a:sym typeface="Arial"/>
              </a:rPr>
              <a:t> and </a:t>
            </a:r>
            <a:r>
              <a:rPr lang="en-US" sz="1800" b="1" i="0" u="none" strike="noStrike" cap="none" dirty="0">
                <a:latin typeface="Arial"/>
                <a:ea typeface="Arial"/>
                <a:cs typeface="Arial"/>
                <a:sym typeface="Arial"/>
              </a:rPr>
              <a:t>Key</a:t>
            </a:r>
            <a:endParaRPr sz="1800" dirty="0"/>
          </a:p>
          <a:p>
            <a:pPr marL="685800" marR="0" lvl="1" indent="-171450" algn="l" rtl="0">
              <a:lnSpc>
                <a:spcPct val="95000"/>
              </a:lnSpc>
              <a:spcBef>
                <a:spcPts val="320"/>
              </a:spcBef>
              <a:spcAft>
                <a:spcPts val="0"/>
              </a:spcAft>
              <a:buClr>
                <a:schemeClr val="dk1"/>
              </a:buClr>
              <a:buSzPts val="1600"/>
              <a:buFont typeface="Arial"/>
              <a:buChar char="•"/>
            </a:pPr>
            <a:r>
              <a:rPr lang="en-US" sz="1800" b="1" i="0" u="none" strike="noStrike" cap="none" dirty="0">
                <a:latin typeface="Arial"/>
                <a:ea typeface="Arial"/>
                <a:cs typeface="Arial"/>
                <a:sym typeface="Arial"/>
              </a:rPr>
              <a:t>Domains </a:t>
            </a:r>
            <a:r>
              <a:rPr lang="en-US" sz="1800" b="0" i="0" u="none" strike="noStrike" cap="none" dirty="0">
                <a:latin typeface="Arial"/>
                <a:ea typeface="Arial"/>
                <a:cs typeface="Arial"/>
                <a:sym typeface="Arial"/>
              </a:rPr>
              <a:t>provide a level of logical isolation (Topic name space) </a:t>
            </a:r>
            <a:endParaRPr sz="1800" dirty="0"/>
          </a:p>
          <a:p>
            <a:pPr marL="685800" marR="0" lvl="1" indent="-171450" algn="l" rtl="0">
              <a:lnSpc>
                <a:spcPct val="95000"/>
              </a:lnSpc>
              <a:spcBef>
                <a:spcPts val="320"/>
              </a:spcBef>
              <a:spcAft>
                <a:spcPts val="0"/>
              </a:spcAft>
              <a:buClr>
                <a:schemeClr val="dk1"/>
              </a:buClr>
              <a:buSzPts val="1600"/>
              <a:buFont typeface="Arial"/>
              <a:buChar char="•"/>
            </a:pPr>
            <a:r>
              <a:rPr lang="en-US" sz="1800" b="1" i="0" u="none" strike="noStrike" cap="none" dirty="0">
                <a:latin typeface="Arial"/>
                <a:ea typeface="Arial"/>
                <a:cs typeface="Arial"/>
                <a:sym typeface="Arial"/>
              </a:rPr>
              <a:t>Types</a:t>
            </a:r>
            <a:r>
              <a:rPr lang="en-US" sz="1800" b="0" i="0" u="none" strike="noStrike" cap="none" dirty="0">
                <a:latin typeface="Arial"/>
                <a:ea typeface="Arial"/>
                <a:cs typeface="Arial"/>
                <a:sym typeface="Arial"/>
              </a:rPr>
              <a:t> define the structure of Topics</a:t>
            </a:r>
            <a:endParaRPr sz="1800" b="1" i="0" u="none" strike="noStrike" cap="none" dirty="0">
              <a:latin typeface="Arial"/>
              <a:ea typeface="Arial"/>
              <a:cs typeface="Arial"/>
              <a:sym typeface="Arial"/>
            </a:endParaRPr>
          </a:p>
          <a:p>
            <a:pPr marL="685800" marR="0" lvl="1" indent="-171450" algn="l" rtl="0">
              <a:lnSpc>
                <a:spcPct val="95000"/>
              </a:lnSpc>
              <a:spcBef>
                <a:spcPts val="320"/>
              </a:spcBef>
              <a:spcAft>
                <a:spcPts val="0"/>
              </a:spcAft>
              <a:buClr>
                <a:schemeClr val="dk1"/>
              </a:buClr>
              <a:buSzPts val="1600"/>
              <a:buFont typeface="Arial"/>
              <a:buChar char="•"/>
            </a:pPr>
            <a:r>
              <a:rPr lang="en-US" sz="1800" b="1" i="0" u="none" strike="noStrike" cap="none" dirty="0">
                <a:latin typeface="Arial"/>
                <a:ea typeface="Arial"/>
                <a:cs typeface="Arial"/>
                <a:sym typeface="Arial"/>
              </a:rPr>
              <a:t>Keys </a:t>
            </a:r>
            <a:r>
              <a:rPr lang="en-US" sz="1800" b="0" i="0" u="none" strike="noStrike" cap="none" dirty="0">
                <a:latin typeface="Arial"/>
                <a:ea typeface="Arial"/>
                <a:cs typeface="Arial"/>
                <a:sym typeface="Arial"/>
              </a:rPr>
              <a:t>are a unique generalization of a</a:t>
            </a:r>
            <a:r>
              <a:rPr lang="en-US" sz="1800" b="1" i="0" u="none" strike="noStrike" cap="none" dirty="0">
                <a:latin typeface="Arial"/>
                <a:ea typeface="Arial"/>
                <a:cs typeface="Arial"/>
                <a:sym typeface="Arial"/>
              </a:rPr>
              <a:t> subject</a:t>
            </a:r>
            <a:r>
              <a:rPr lang="en-US" sz="1800" b="0" i="0" u="none" strike="noStrike" cap="none" dirty="0">
                <a:latin typeface="Arial"/>
                <a:ea typeface="Arial"/>
                <a:cs typeface="Arial"/>
                <a:sym typeface="Arial"/>
              </a:rPr>
              <a:t> </a:t>
            </a:r>
            <a:endParaRPr sz="1800" b="1" i="0" u="none" strike="noStrike" cap="none" dirty="0">
              <a:latin typeface="Arial"/>
              <a:ea typeface="Arial"/>
              <a:cs typeface="Arial"/>
              <a:sym typeface="Arial"/>
            </a:endParaRPr>
          </a:p>
        </p:txBody>
      </p:sp>
      <p:graphicFrame>
        <p:nvGraphicFramePr>
          <p:cNvPr id="420" name="Google Shape;420;gd161379fdc_3_269"/>
          <p:cNvGraphicFramePr/>
          <p:nvPr/>
        </p:nvGraphicFramePr>
        <p:xfrm>
          <a:off x="4383901" y="4814461"/>
          <a:ext cx="3613200" cy="1097320"/>
        </p:xfrm>
        <a:graphic>
          <a:graphicData uri="http://schemas.openxmlformats.org/drawingml/2006/table">
            <a:tbl>
              <a:tblPr firstRow="1" bandRow="1">
                <a:noFill/>
              </a:tblPr>
              <a:tblGrid>
                <a:gridCol w="819300">
                  <a:extLst>
                    <a:ext uri="{9D8B030D-6E8A-4147-A177-3AD203B41FA5}">
                      <a16:colId xmlns:a16="http://schemas.microsoft.com/office/drawing/2014/main" val="20000"/>
                    </a:ext>
                  </a:extLst>
                </a:gridCol>
                <a:gridCol w="642350">
                  <a:extLst>
                    <a:ext uri="{9D8B030D-6E8A-4147-A177-3AD203B41FA5}">
                      <a16:colId xmlns:a16="http://schemas.microsoft.com/office/drawing/2014/main" val="20001"/>
                    </a:ext>
                  </a:extLst>
                </a:gridCol>
                <a:gridCol w="1042000">
                  <a:extLst>
                    <a:ext uri="{9D8B030D-6E8A-4147-A177-3AD203B41FA5}">
                      <a16:colId xmlns:a16="http://schemas.microsoft.com/office/drawing/2014/main" val="20002"/>
                    </a:ext>
                  </a:extLst>
                </a:gridCol>
                <a:gridCol w="1109550">
                  <a:extLst>
                    <a:ext uri="{9D8B030D-6E8A-4147-A177-3AD203B41FA5}">
                      <a16:colId xmlns:a16="http://schemas.microsoft.com/office/drawing/2014/main" val="20003"/>
                    </a:ext>
                  </a:extLst>
                </a:gridCol>
              </a:tblGrid>
              <a:tr h="152400">
                <a:tc>
                  <a:txBody>
                    <a:bodyPr/>
                    <a:lstStyle/>
                    <a:p>
                      <a:pPr marL="0" marR="0" lvl="0" indent="0" algn="l" rtl="0">
                        <a:lnSpc>
                          <a:spcPct val="100000"/>
                        </a:lnSpc>
                        <a:spcBef>
                          <a:spcPts val="0"/>
                        </a:spcBef>
                        <a:spcAft>
                          <a:spcPts val="0"/>
                        </a:spcAft>
                        <a:buNone/>
                      </a:pPr>
                      <a:r>
                        <a:rPr lang="en-US" sz="1200" u="none" strike="noStrike" cap="none"/>
                        <a:t>Sensor</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Value</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Units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Location</a:t>
                      </a:r>
                      <a:endParaRPr/>
                    </a:p>
                  </a:txBody>
                  <a:tcPr marL="91450" marR="91450" marT="45725" marB="45725"/>
                </a:tc>
                <a:extLst>
                  <a:ext uri="{0D108BD9-81ED-4DB2-BD59-A6C34878D82A}">
                    <a16:rowId xmlns:a16="http://schemas.microsoft.com/office/drawing/2014/main" val="10000"/>
                  </a:ext>
                </a:extLst>
              </a:tr>
              <a:tr h="218475">
                <a:tc>
                  <a:txBody>
                    <a:bodyPr/>
                    <a:lstStyle/>
                    <a:p>
                      <a:pPr marL="0" marR="0" lvl="0" indent="0" algn="l" rtl="0">
                        <a:lnSpc>
                          <a:spcPct val="100000"/>
                        </a:lnSpc>
                        <a:spcBef>
                          <a:spcPts val="0"/>
                        </a:spcBef>
                        <a:spcAft>
                          <a:spcPts val="0"/>
                        </a:spcAft>
                        <a:buNone/>
                      </a:pPr>
                      <a:r>
                        <a:rPr lang="en-US" sz="1200" u="none" strike="noStrike" cap="none"/>
                        <a:t>TT201</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72</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Fahrenheit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Bldg. 405</a:t>
                      </a:r>
                      <a:endParaRPr/>
                    </a:p>
                  </a:txBody>
                  <a:tcPr marL="91450" marR="91450" marT="45725" marB="45725"/>
                </a:tc>
                <a:extLst>
                  <a:ext uri="{0D108BD9-81ED-4DB2-BD59-A6C34878D82A}">
                    <a16:rowId xmlns:a16="http://schemas.microsoft.com/office/drawing/2014/main" val="10001"/>
                  </a:ext>
                </a:extLst>
              </a:tr>
              <a:tr h="169725">
                <a:tc>
                  <a:txBody>
                    <a:bodyPr/>
                    <a:lstStyle/>
                    <a:p>
                      <a:pPr marL="0" marR="0" lvl="0" indent="0" algn="l" rtl="0">
                        <a:lnSpc>
                          <a:spcPct val="100000"/>
                        </a:lnSpc>
                        <a:spcBef>
                          <a:spcPts val="0"/>
                        </a:spcBef>
                        <a:spcAft>
                          <a:spcPts val="0"/>
                        </a:spcAft>
                        <a:buNone/>
                      </a:pPr>
                      <a:r>
                        <a:rPr lang="en-US" sz="1200" u="none" strike="noStrike" cap="none"/>
                        <a:t>TT305</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64</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Fahrenheit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Bldg., 201</a:t>
                      </a:r>
                      <a:endParaRPr/>
                    </a:p>
                  </a:txBody>
                  <a:tcPr marL="91450" marR="91450" marT="45725" marB="45725"/>
                </a:tc>
                <a:extLst>
                  <a:ext uri="{0D108BD9-81ED-4DB2-BD59-A6C34878D82A}">
                    <a16:rowId xmlns:a16="http://schemas.microsoft.com/office/drawing/2014/main" val="10002"/>
                  </a:ext>
                </a:extLst>
              </a:tr>
              <a:tr h="218475">
                <a:tc>
                  <a:txBody>
                    <a:bodyPr/>
                    <a:lstStyle/>
                    <a:p>
                      <a:pPr marL="0" marR="0" lvl="0" indent="0" algn="l" rtl="0">
                        <a:lnSpc>
                          <a:spcPct val="100000"/>
                        </a:lnSpc>
                        <a:spcBef>
                          <a:spcPts val="0"/>
                        </a:spcBef>
                        <a:spcAft>
                          <a:spcPts val="0"/>
                        </a:spcAft>
                        <a:buNone/>
                      </a:pPr>
                      <a:r>
                        <a:rPr lang="en-US" sz="1200" u="none" strike="noStrike" cap="none"/>
                        <a:t>IT105</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467</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Amps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Substation 10</a:t>
                      </a:r>
                      <a:endParaRPr/>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429" name="Google Shape;429;gd161379fdc_3_269"/>
          <p:cNvGraphicFramePr/>
          <p:nvPr/>
        </p:nvGraphicFramePr>
        <p:xfrm>
          <a:off x="4441030" y="3654021"/>
          <a:ext cx="3360475" cy="822990"/>
        </p:xfrm>
        <a:graphic>
          <a:graphicData uri="http://schemas.openxmlformats.org/drawingml/2006/table">
            <a:tbl>
              <a:tblPr firstRow="1" bandRow="1">
                <a:noFill/>
              </a:tblPr>
              <a:tblGrid>
                <a:gridCol w="762000">
                  <a:extLst>
                    <a:ext uri="{9D8B030D-6E8A-4147-A177-3AD203B41FA5}">
                      <a16:colId xmlns:a16="http://schemas.microsoft.com/office/drawing/2014/main" val="20000"/>
                    </a:ext>
                  </a:extLst>
                </a:gridCol>
                <a:gridCol w="808075">
                  <a:extLst>
                    <a:ext uri="{9D8B030D-6E8A-4147-A177-3AD203B41FA5}">
                      <a16:colId xmlns:a16="http://schemas.microsoft.com/office/drawing/2014/main" val="20001"/>
                    </a:ext>
                  </a:extLst>
                </a:gridCol>
                <a:gridCol w="1105775">
                  <a:extLst>
                    <a:ext uri="{9D8B030D-6E8A-4147-A177-3AD203B41FA5}">
                      <a16:colId xmlns:a16="http://schemas.microsoft.com/office/drawing/2014/main" val="20002"/>
                    </a:ext>
                  </a:extLst>
                </a:gridCol>
                <a:gridCol w="684625">
                  <a:extLst>
                    <a:ext uri="{9D8B030D-6E8A-4147-A177-3AD203B41FA5}">
                      <a16:colId xmlns:a16="http://schemas.microsoft.com/office/drawing/2014/main" val="20003"/>
                    </a:ext>
                  </a:extLst>
                </a:gridCol>
              </a:tblGrid>
              <a:tr h="218475">
                <a:tc>
                  <a:txBody>
                    <a:bodyPr/>
                    <a:lstStyle/>
                    <a:p>
                      <a:pPr marL="0" marR="0" lvl="0" indent="0" algn="l" rtl="0">
                        <a:lnSpc>
                          <a:spcPct val="100000"/>
                        </a:lnSpc>
                        <a:spcBef>
                          <a:spcPts val="0"/>
                        </a:spcBef>
                        <a:spcAft>
                          <a:spcPts val="0"/>
                        </a:spcAft>
                        <a:buNone/>
                      </a:pPr>
                      <a:r>
                        <a:rPr lang="en-US" sz="1200" u="none" strike="noStrike" cap="none"/>
                        <a:t>Airline</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Flight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Destination</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Time</a:t>
                      </a:r>
                      <a:endParaRPr/>
                    </a:p>
                  </a:txBody>
                  <a:tcPr marL="91450" marR="91450" marT="45725" marB="45725"/>
                </a:tc>
                <a:extLst>
                  <a:ext uri="{0D108BD9-81ED-4DB2-BD59-A6C34878D82A}">
                    <a16:rowId xmlns:a16="http://schemas.microsoft.com/office/drawing/2014/main" val="10000"/>
                  </a:ext>
                </a:extLst>
              </a:tr>
              <a:tr h="218475">
                <a:tc>
                  <a:txBody>
                    <a:bodyPr/>
                    <a:lstStyle/>
                    <a:p>
                      <a:pPr marL="0" marR="0" lvl="0" indent="0" algn="l" rtl="0">
                        <a:lnSpc>
                          <a:spcPct val="100000"/>
                        </a:lnSpc>
                        <a:spcBef>
                          <a:spcPts val="0"/>
                        </a:spcBef>
                        <a:spcAft>
                          <a:spcPts val="0"/>
                        </a:spcAft>
                        <a:buNone/>
                      </a:pPr>
                      <a:r>
                        <a:rPr lang="en-US" sz="1200" u="none" strike="noStrike" cap="none"/>
                        <a:t>SWA</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023</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PDX</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14:05</a:t>
                      </a:r>
                      <a:endParaRPr/>
                    </a:p>
                  </a:txBody>
                  <a:tcPr marL="91450" marR="91450" marT="45725" marB="45725"/>
                </a:tc>
                <a:extLst>
                  <a:ext uri="{0D108BD9-81ED-4DB2-BD59-A6C34878D82A}">
                    <a16:rowId xmlns:a16="http://schemas.microsoft.com/office/drawing/2014/main" val="10001"/>
                  </a:ext>
                </a:extLst>
              </a:tr>
              <a:tr h="218475">
                <a:tc>
                  <a:txBody>
                    <a:bodyPr/>
                    <a:lstStyle/>
                    <a:p>
                      <a:pPr marL="0" marR="0" lvl="0" indent="0" algn="l" rtl="0">
                        <a:lnSpc>
                          <a:spcPct val="100000"/>
                        </a:lnSpc>
                        <a:spcBef>
                          <a:spcPts val="0"/>
                        </a:spcBef>
                        <a:spcAft>
                          <a:spcPts val="0"/>
                        </a:spcAft>
                        <a:buNone/>
                      </a:pPr>
                      <a:r>
                        <a:rPr lang="en-US" sz="1200" u="none" strike="noStrike" cap="none"/>
                        <a:t>UA</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119</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LAX</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14:40</a:t>
                      </a:r>
                      <a:endParaRPr/>
                    </a:p>
                  </a:txBody>
                  <a:tcPr marL="91450" marR="91450" marT="45725" marB="45725"/>
                </a:tc>
                <a:extLst>
                  <a:ext uri="{0D108BD9-81ED-4DB2-BD59-A6C34878D82A}">
                    <a16:rowId xmlns:a16="http://schemas.microsoft.com/office/drawing/2014/main" val="10002"/>
                  </a:ext>
                </a:extLst>
              </a:tr>
            </a:tbl>
          </a:graphicData>
        </a:graphic>
      </p:graphicFrame>
      <p:grpSp>
        <p:nvGrpSpPr>
          <p:cNvPr id="430" name="Google Shape;430;gd161379fdc_3_269"/>
          <p:cNvGrpSpPr/>
          <p:nvPr/>
        </p:nvGrpSpPr>
        <p:grpSpPr>
          <a:xfrm>
            <a:off x="3617780" y="2973628"/>
            <a:ext cx="4989729" cy="3656097"/>
            <a:chOff x="2387600" y="3499942"/>
            <a:chExt cx="4152900" cy="3142157"/>
          </a:xfrm>
        </p:grpSpPr>
        <p:sp>
          <p:nvSpPr>
            <p:cNvPr id="431" name="Google Shape;431;gd161379fdc_3_269"/>
            <p:cNvSpPr/>
            <p:nvPr/>
          </p:nvSpPr>
          <p:spPr>
            <a:xfrm>
              <a:off x="2387600" y="3678684"/>
              <a:ext cx="4152900" cy="2963415"/>
            </a:xfrm>
            <a:prstGeom prst="ellipse">
              <a:avLst/>
            </a:prstGeom>
            <a:noFill/>
            <a:ln w="222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2" name="Google Shape;432;gd161379fdc_3_269"/>
            <p:cNvSpPr txBox="1"/>
            <p:nvPr/>
          </p:nvSpPr>
          <p:spPr>
            <a:xfrm>
              <a:off x="2797467" y="3499942"/>
              <a:ext cx="1168400" cy="2645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Domain</a:t>
              </a:r>
              <a:endParaRPr/>
            </a:p>
          </p:txBody>
        </p:sp>
      </p:grpSp>
      <p:grpSp>
        <p:nvGrpSpPr>
          <p:cNvPr id="433" name="Google Shape;433;gd161379fdc_3_269"/>
          <p:cNvGrpSpPr/>
          <p:nvPr/>
        </p:nvGrpSpPr>
        <p:grpSpPr>
          <a:xfrm>
            <a:off x="3376644" y="3773668"/>
            <a:ext cx="4493964" cy="441325"/>
            <a:chOff x="1802" y="3028"/>
            <a:chExt cx="2032" cy="278"/>
          </a:xfrm>
        </p:grpSpPr>
        <p:sp>
          <p:nvSpPr>
            <p:cNvPr id="434" name="Google Shape;434;gd161379fdc_3_269"/>
            <p:cNvSpPr/>
            <p:nvPr/>
          </p:nvSpPr>
          <p:spPr>
            <a:xfrm>
              <a:off x="2184" y="3096"/>
              <a:ext cx="1650" cy="210"/>
            </a:xfrm>
            <a:prstGeom prst="ellipse">
              <a:avLst/>
            </a:prstGeom>
            <a:noFill/>
            <a:ln w="222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gd161379fdc_3_269"/>
            <p:cNvSpPr txBox="1"/>
            <p:nvPr/>
          </p:nvSpPr>
          <p:spPr>
            <a:xfrm>
              <a:off x="1802" y="3028"/>
              <a:ext cx="423" cy="1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dirty="0">
                  <a:solidFill>
                    <a:srgbClr val="FF0000"/>
                  </a:solidFill>
                  <a:latin typeface="Arial"/>
                  <a:ea typeface="Arial"/>
                  <a:cs typeface="Arial"/>
                  <a:sym typeface="Arial"/>
                </a:rPr>
                <a:t>Instance</a:t>
              </a:r>
              <a:endParaRPr dirty="0"/>
            </a:p>
          </p:txBody>
        </p:sp>
      </p:grpSp>
      <p:grpSp>
        <p:nvGrpSpPr>
          <p:cNvPr id="436" name="Google Shape;436;gd161379fdc_3_269"/>
          <p:cNvGrpSpPr/>
          <p:nvPr/>
        </p:nvGrpSpPr>
        <p:grpSpPr>
          <a:xfrm>
            <a:off x="3737128" y="3352004"/>
            <a:ext cx="2435226" cy="1116013"/>
            <a:chOff x="1418" y="2653"/>
            <a:chExt cx="1534" cy="703"/>
          </a:xfrm>
        </p:grpSpPr>
        <p:sp>
          <p:nvSpPr>
            <p:cNvPr id="437" name="Google Shape;437;gd161379fdc_3_269"/>
            <p:cNvSpPr/>
            <p:nvPr/>
          </p:nvSpPr>
          <p:spPr>
            <a:xfrm>
              <a:off x="2190" y="2822"/>
              <a:ext cx="762" cy="534"/>
            </a:xfrm>
            <a:prstGeom prst="ellipse">
              <a:avLst/>
            </a:prstGeom>
            <a:noFill/>
            <a:ln w="222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gd161379fdc_3_269"/>
            <p:cNvSpPr txBox="1"/>
            <p:nvPr/>
          </p:nvSpPr>
          <p:spPr>
            <a:xfrm>
              <a:off x="1418" y="2653"/>
              <a:ext cx="816" cy="1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Key (subject)</a:t>
              </a:r>
              <a:endParaRPr/>
            </a:p>
          </p:txBody>
        </p:sp>
      </p:grpSp>
      <p:grpSp>
        <p:nvGrpSpPr>
          <p:cNvPr id="439" name="Google Shape;439;gd161379fdc_3_269"/>
          <p:cNvGrpSpPr/>
          <p:nvPr/>
        </p:nvGrpSpPr>
        <p:grpSpPr>
          <a:xfrm>
            <a:off x="3757861" y="3352257"/>
            <a:ext cx="4346852" cy="750312"/>
            <a:chOff x="5201565" y="1531642"/>
            <a:chExt cx="4346852" cy="750312"/>
          </a:xfrm>
        </p:grpSpPr>
        <p:sp>
          <p:nvSpPr>
            <p:cNvPr id="440" name="Google Shape;440;gd161379fdc_3_269"/>
            <p:cNvSpPr/>
            <p:nvPr/>
          </p:nvSpPr>
          <p:spPr>
            <a:xfrm>
              <a:off x="5713708" y="1666912"/>
              <a:ext cx="3834709" cy="615042"/>
            </a:xfrm>
            <a:prstGeom prst="ellipse">
              <a:avLst/>
            </a:prstGeom>
            <a:noFill/>
            <a:ln w="222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gd161379fdc_3_269"/>
            <p:cNvSpPr txBox="1"/>
            <p:nvPr/>
          </p:nvSpPr>
          <p:spPr>
            <a:xfrm>
              <a:off x="5201565" y="1531642"/>
              <a:ext cx="91970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Type</a:t>
              </a:r>
              <a:endParaRPr/>
            </a:p>
          </p:txBody>
        </p:sp>
      </p:grpSp>
      <p:grpSp>
        <p:nvGrpSpPr>
          <p:cNvPr id="442" name="Google Shape;442;gd161379fdc_3_269"/>
          <p:cNvGrpSpPr/>
          <p:nvPr/>
        </p:nvGrpSpPr>
        <p:grpSpPr>
          <a:xfrm>
            <a:off x="3747271" y="3316144"/>
            <a:ext cx="4231682" cy="1409595"/>
            <a:chOff x="435180" y="1212592"/>
            <a:chExt cx="4231682" cy="1409595"/>
          </a:xfrm>
        </p:grpSpPr>
        <p:sp>
          <p:nvSpPr>
            <p:cNvPr id="443" name="Google Shape;443;gd161379fdc_3_269"/>
            <p:cNvSpPr/>
            <p:nvPr/>
          </p:nvSpPr>
          <p:spPr>
            <a:xfrm>
              <a:off x="832153" y="1245145"/>
              <a:ext cx="3834709" cy="1377042"/>
            </a:xfrm>
            <a:prstGeom prst="ellipse">
              <a:avLst/>
            </a:prstGeom>
            <a:noFill/>
            <a:ln w="222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gd161379fdc_3_269"/>
            <p:cNvSpPr txBox="1"/>
            <p:nvPr/>
          </p:nvSpPr>
          <p:spPr>
            <a:xfrm>
              <a:off x="435180" y="1212592"/>
              <a:ext cx="919707" cy="3087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FF0000"/>
                  </a:solidFill>
                  <a:latin typeface="Arial"/>
                  <a:ea typeface="Arial"/>
                  <a:cs typeface="Arial"/>
                  <a:sym typeface="Arial"/>
                </a:rPr>
                <a:t>Topic</a:t>
              </a:r>
              <a:endParaRPr/>
            </a:p>
          </p:txBody>
        </p:sp>
      </p:grpSp>
      <p:graphicFrame>
        <p:nvGraphicFramePr>
          <p:cNvPr id="445" name="Google Shape;445;gd161379fdc_3_269"/>
          <p:cNvGraphicFramePr/>
          <p:nvPr/>
        </p:nvGraphicFramePr>
        <p:xfrm>
          <a:off x="4383899" y="4814461"/>
          <a:ext cx="3613200" cy="1097320"/>
        </p:xfrm>
        <a:graphic>
          <a:graphicData uri="http://schemas.openxmlformats.org/drawingml/2006/table">
            <a:tbl>
              <a:tblPr firstRow="1" bandRow="1">
                <a:noFill/>
              </a:tblPr>
              <a:tblGrid>
                <a:gridCol w="819300">
                  <a:extLst>
                    <a:ext uri="{9D8B030D-6E8A-4147-A177-3AD203B41FA5}">
                      <a16:colId xmlns:a16="http://schemas.microsoft.com/office/drawing/2014/main" val="20000"/>
                    </a:ext>
                  </a:extLst>
                </a:gridCol>
                <a:gridCol w="642350">
                  <a:extLst>
                    <a:ext uri="{9D8B030D-6E8A-4147-A177-3AD203B41FA5}">
                      <a16:colId xmlns:a16="http://schemas.microsoft.com/office/drawing/2014/main" val="20001"/>
                    </a:ext>
                  </a:extLst>
                </a:gridCol>
                <a:gridCol w="1042000">
                  <a:extLst>
                    <a:ext uri="{9D8B030D-6E8A-4147-A177-3AD203B41FA5}">
                      <a16:colId xmlns:a16="http://schemas.microsoft.com/office/drawing/2014/main" val="20002"/>
                    </a:ext>
                  </a:extLst>
                </a:gridCol>
                <a:gridCol w="1109550">
                  <a:extLst>
                    <a:ext uri="{9D8B030D-6E8A-4147-A177-3AD203B41FA5}">
                      <a16:colId xmlns:a16="http://schemas.microsoft.com/office/drawing/2014/main" val="20003"/>
                    </a:ext>
                  </a:extLst>
                </a:gridCol>
              </a:tblGrid>
              <a:tr h="152400">
                <a:tc>
                  <a:txBody>
                    <a:bodyPr/>
                    <a:lstStyle/>
                    <a:p>
                      <a:pPr marL="0" marR="0" lvl="0" indent="0" algn="l" rtl="0">
                        <a:lnSpc>
                          <a:spcPct val="100000"/>
                        </a:lnSpc>
                        <a:spcBef>
                          <a:spcPts val="0"/>
                        </a:spcBef>
                        <a:spcAft>
                          <a:spcPts val="0"/>
                        </a:spcAft>
                        <a:buNone/>
                      </a:pPr>
                      <a:r>
                        <a:rPr lang="en-US" sz="1200" u="none" strike="noStrike" cap="none"/>
                        <a:t>Sensor</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Value</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Units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Location</a:t>
                      </a:r>
                      <a:endParaRPr/>
                    </a:p>
                  </a:txBody>
                  <a:tcPr marL="91450" marR="91450" marT="45725" marB="45725"/>
                </a:tc>
                <a:extLst>
                  <a:ext uri="{0D108BD9-81ED-4DB2-BD59-A6C34878D82A}">
                    <a16:rowId xmlns:a16="http://schemas.microsoft.com/office/drawing/2014/main" val="10000"/>
                  </a:ext>
                </a:extLst>
              </a:tr>
              <a:tr h="218475">
                <a:tc>
                  <a:txBody>
                    <a:bodyPr/>
                    <a:lstStyle/>
                    <a:p>
                      <a:pPr marL="0" marR="0" lvl="0" indent="0" algn="l" rtl="0">
                        <a:lnSpc>
                          <a:spcPct val="100000"/>
                        </a:lnSpc>
                        <a:spcBef>
                          <a:spcPts val="0"/>
                        </a:spcBef>
                        <a:spcAft>
                          <a:spcPts val="0"/>
                        </a:spcAft>
                        <a:buNone/>
                      </a:pPr>
                      <a:r>
                        <a:rPr lang="en-US" sz="1200" u="none" strike="noStrike" cap="none"/>
                        <a:t>TT201</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72</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Fahrenheit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Bldg. 405</a:t>
                      </a:r>
                      <a:endParaRPr/>
                    </a:p>
                  </a:txBody>
                  <a:tcPr marL="91450" marR="91450" marT="45725" marB="45725"/>
                </a:tc>
                <a:extLst>
                  <a:ext uri="{0D108BD9-81ED-4DB2-BD59-A6C34878D82A}">
                    <a16:rowId xmlns:a16="http://schemas.microsoft.com/office/drawing/2014/main" val="10001"/>
                  </a:ext>
                </a:extLst>
              </a:tr>
              <a:tr h="218475">
                <a:tc>
                  <a:txBody>
                    <a:bodyPr/>
                    <a:lstStyle/>
                    <a:p>
                      <a:pPr marL="0" marR="0" lvl="0" indent="0" algn="l" rtl="0">
                        <a:lnSpc>
                          <a:spcPct val="100000"/>
                        </a:lnSpc>
                        <a:spcBef>
                          <a:spcPts val="0"/>
                        </a:spcBef>
                        <a:spcAft>
                          <a:spcPts val="0"/>
                        </a:spcAft>
                        <a:buNone/>
                      </a:pPr>
                      <a:r>
                        <a:rPr lang="en-US" sz="1200" u="none" strike="noStrike" cap="none"/>
                        <a:t>TT305</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66</a:t>
                      </a:r>
                      <a:endParaRPr sz="1200" u="none" strike="noStrike" cap="none">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Fahrenheit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Bldg., 201</a:t>
                      </a:r>
                      <a:endParaRPr/>
                    </a:p>
                  </a:txBody>
                  <a:tcPr marL="91450" marR="91450" marT="45725" marB="45725"/>
                </a:tc>
                <a:extLst>
                  <a:ext uri="{0D108BD9-81ED-4DB2-BD59-A6C34878D82A}">
                    <a16:rowId xmlns:a16="http://schemas.microsoft.com/office/drawing/2014/main" val="10002"/>
                  </a:ext>
                </a:extLst>
              </a:tr>
              <a:tr h="218475">
                <a:tc>
                  <a:txBody>
                    <a:bodyPr/>
                    <a:lstStyle/>
                    <a:p>
                      <a:pPr marL="0" marR="0" lvl="0" indent="0" algn="l" rtl="0">
                        <a:lnSpc>
                          <a:spcPct val="100000"/>
                        </a:lnSpc>
                        <a:spcBef>
                          <a:spcPts val="0"/>
                        </a:spcBef>
                        <a:spcAft>
                          <a:spcPts val="0"/>
                        </a:spcAft>
                        <a:buNone/>
                      </a:pPr>
                      <a:r>
                        <a:rPr lang="en-US" sz="1200" u="none" strike="noStrike" cap="none"/>
                        <a:t>IT105</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467</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Amps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dirty="0"/>
                        <a:t>Substation 10</a:t>
                      </a:r>
                      <a:endParaRPr dirty="0"/>
                    </a:p>
                  </a:txBody>
                  <a:tcPr marL="91450" marR="91450" marT="45725" marB="45725"/>
                </a:tc>
                <a:extLst>
                  <a:ext uri="{0D108BD9-81ED-4DB2-BD59-A6C34878D82A}">
                    <a16:rowId xmlns:a16="http://schemas.microsoft.com/office/drawing/2014/main" val="10003"/>
                  </a:ext>
                </a:extLst>
              </a:tr>
            </a:tbl>
          </a:graphicData>
        </a:graphic>
      </p:graphicFrame>
      <p:pic>
        <p:nvPicPr>
          <p:cNvPr id="446" name="Google Shape;446;gd161379fdc_3_269"/>
          <p:cNvPicPr preferRelativeResize="0"/>
          <p:nvPr/>
        </p:nvPicPr>
        <p:blipFill rotWithShape="1">
          <a:blip r:embed="rId3">
            <a:alphaModFix/>
          </a:blip>
          <a:srcRect/>
          <a:stretch/>
        </p:blipFill>
        <p:spPr>
          <a:xfrm>
            <a:off x="4392752" y="5345229"/>
            <a:ext cx="3609504" cy="273112"/>
          </a:xfrm>
          <a:prstGeom prst="rect">
            <a:avLst/>
          </a:prstGeom>
          <a:noFill/>
          <a:ln>
            <a:noFill/>
          </a:ln>
        </p:spPr>
      </p:pic>
      <p:graphicFrame>
        <p:nvGraphicFramePr>
          <p:cNvPr id="447" name="Google Shape;447;gd161379fdc_3_269"/>
          <p:cNvGraphicFramePr/>
          <p:nvPr/>
        </p:nvGraphicFramePr>
        <p:xfrm>
          <a:off x="4383897" y="4814461"/>
          <a:ext cx="3613200" cy="1097320"/>
        </p:xfrm>
        <a:graphic>
          <a:graphicData uri="http://schemas.openxmlformats.org/drawingml/2006/table">
            <a:tbl>
              <a:tblPr firstRow="1" bandRow="1">
                <a:noFill/>
              </a:tblPr>
              <a:tblGrid>
                <a:gridCol w="819300">
                  <a:extLst>
                    <a:ext uri="{9D8B030D-6E8A-4147-A177-3AD203B41FA5}">
                      <a16:colId xmlns:a16="http://schemas.microsoft.com/office/drawing/2014/main" val="20000"/>
                    </a:ext>
                  </a:extLst>
                </a:gridCol>
                <a:gridCol w="642350">
                  <a:extLst>
                    <a:ext uri="{9D8B030D-6E8A-4147-A177-3AD203B41FA5}">
                      <a16:colId xmlns:a16="http://schemas.microsoft.com/office/drawing/2014/main" val="20001"/>
                    </a:ext>
                  </a:extLst>
                </a:gridCol>
                <a:gridCol w="1042000">
                  <a:extLst>
                    <a:ext uri="{9D8B030D-6E8A-4147-A177-3AD203B41FA5}">
                      <a16:colId xmlns:a16="http://schemas.microsoft.com/office/drawing/2014/main" val="20002"/>
                    </a:ext>
                  </a:extLst>
                </a:gridCol>
                <a:gridCol w="1109550">
                  <a:extLst>
                    <a:ext uri="{9D8B030D-6E8A-4147-A177-3AD203B41FA5}">
                      <a16:colId xmlns:a16="http://schemas.microsoft.com/office/drawing/2014/main" val="20003"/>
                    </a:ext>
                  </a:extLst>
                </a:gridCol>
              </a:tblGrid>
              <a:tr h="123084">
                <a:tc>
                  <a:txBody>
                    <a:bodyPr/>
                    <a:lstStyle/>
                    <a:p>
                      <a:pPr marL="0" marR="0" lvl="0" indent="0" algn="l" rtl="0">
                        <a:lnSpc>
                          <a:spcPct val="100000"/>
                        </a:lnSpc>
                        <a:spcBef>
                          <a:spcPts val="0"/>
                        </a:spcBef>
                        <a:spcAft>
                          <a:spcPts val="0"/>
                        </a:spcAft>
                        <a:buNone/>
                      </a:pPr>
                      <a:r>
                        <a:rPr lang="en-US" sz="1200" u="none" strike="noStrike" cap="none"/>
                        <a:t>Sensor</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Value</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Units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Location</a:t>
                      </a:r>
                      <a:endParaRPr/>
                    </a:p>
                  </a:txBody>
                  <a:tcPr marL="91450" marR="91450" marT="45725" marB="45725"/>
                </a:tc>
                <a:extLst>
                  <a:ext uri="{0D108BD9-81ED-4DB2-BD59-A6C34878D82A}">
                    <a16:rowId xmlns:a16="http://schemas.microsoft.com/office/drawing/2014/main" val="10000"/>
                  </a:ext>
                </a:extLst>
              </a:tr>
              <a:tr h="218475">
                <a:tc>
                  <a:txBody>
                    <a:bodyPr/>
                    <a:lstStyle/>
                    <a:p>
                      <a:pPr marL="0" marR="0" lvl="0" indent="0" algn="l" rtl="0">
                        <a:lnSpc>
                          <a:spcPct val="100000"/>
                        </a:lnSpc>
                        <a:spcBef>
                          <a:spcPts val="0"/>
                        </a:spcBef>
                        <a:spcAft>
                          <a:spcPts val="0"/>
                        </a:spcAft>
                        <a:buNone/>
                      </a:pPr>
                      <a:r>
                        <a:rPr lang="en-US" sz="1200" u="none" strike="noStrike" cap="none"/>
                        <a:t>TT201</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72</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Fahrenheit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Bldg. 405</a:t>
                      </a:r>
                      <a:endParaRPr/>
                    </a:p>
                  </a:txBody>
                  <a:tcPr marL="91450" marR="91450" marT="45725" marB="45725"/>
                </a:tc>
                <a:extLst>
                  <a:ext uri="{0D108BD9-81ED-4DB2-BD59-A6C34878D82A}">
                    <a16:rowId xmlns:a16="http://schemas.microsoft.com/office/drawing/2014/main" val="10001"/>
                  </a:ext>
                </a:extLst>
              </a:tr>
              <a:tr h="218475">
                <a:tc>
                  <a:txBody>
                    <a:bodyPr/>
                    <a:lstStyle/>
                    <a:p>
                      <a:pPr marL="0" marR="0" lvl="0" indent="0" algn="l" rtl="0">
                        <a:lnSpc>
                          <a:spcPct val="100000"/>
                        </a:lnSpc>
                        <a:spcBef>
                          <a:spcPts val="0"/>
                        </a:spcBef>
                        <a:spcAft>
                          <a:spcPts val="0"/>
                        </a:spcAft>
                        <a:buNone/>
                      </a:pPr>
                      <a:r>
                        <a:rPr lang="en-US" sz="1200" u="none" strike="noStrike" cap="none"/>
                        <a:t>TT305</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72</a:t>
                      </a:r>
                      <a:endParaRPr sz="1200" u="none" strike="noStrike" cap="none">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Fahrenheit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Bldg., 201</a:t>
                      </a:r>
                      <a:endParaRPr/>
                    </a:p>
                  </a:txBody>
                  <a:tcPr marL="91450" marR="91450" marT="45725" marB="45725"/>
                </a:tc>
                <a:extLst>
                  <a:ext uri="{0D108BD9-81ED-4DB2-BD59-A6C34878D82A}">
                    <a16:rowId xmlns:a16="http://schemas.microsoft.com/office/drawing/2014/main" val="10002"/>
                  </a:ext>
                </a:extLst>
              </a:tr>
              <a:tr h="218475">
                <a:tc>
                  <a:txBody>
                    <a:bodyPr/>
                    <a:lstStyle/>
                    <a:p>
                      <a:pPr marL="0" marR="0" lvl="0" indent="0" algn="l" rtl="0">
                        <a:lnSpc>
                          <a:spcPct val="100000"/>
                        </a:lnSpc>
                        <a:spcBef>
                          <a:spcPts val="0"/>
                        </a:spcBef>
                        <a:spcAft>
                          <a:spcPts val="0"/>
                        </a:spcAft>
                        <a:buNone/>
                      </a:pPr>
                      <a:r>
                        <a:rPr lang="en-US" sz="1200" u="none" strike="noStrike" cap="none" dirty="0"/>
                        <a:t>IT105</a:t>
                      </a:r>
                      <a:endParaRPr dirty="0"/>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467</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Amps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dirty="0"/>
                        <a:t>Substation 10</a:t>
                      </a:r>
                      <a:endParaRPr dirty="0"/>
                    </a:p>
                  </a:txBody>
                  <a:tcPr marL="91450" marR="91450" marT="45725" marB="45725"/>
                </a:tc>
                <a:extLst>
                  <a:ext uri="{0D108BD9-81ED-4DB2-BD59-A6C34878D82A}">
                    <a16:rowId xmlns:a16="http://schemas.microsoft.com/office/drawing/2014/main" val="10003"/>
                  </a:ext>
                </a:extLst>
              </a:tr>
            </a:tbl>
          </a:graphicData>
        </a:graphic>
      </p:graphicFrame>
      <p:pic>
        <p:nvPicPr>
          <p:cNvPr id="448" name="Google Shape;448;gd161379fdc_3_269"/>
          <p:cNvPicPr preferRelativeResize="0"/>
          <p:nvPr/>
        </p:nvPicPr>
        <p:blipFill rotWithShape="1">
          <a:blip r:embed="rId4">
            <a:alphaModFix/>
          </a:blip>
          <a:srcRect/>
          <a:stretch/>
        </p:blipFill>
        <p:spPr>
          <a:xfrm>
            <a:off x="4365755" y="5354452"/>
            <a:ext cx="3623687" cy="273483"/>
          </a:xfrm>
          <a:prstGeom prst="rect">
            <a:avLst/>
          </a:prstGeom>
          <a:noFill/>
          <a:ln>
            <a:noFill/>
          </a:ln>
        </p:spPr>
      </p:pic>
      <p:pic>
        <p:nvPicPr>
          <p:cNvPr id="449" name="Google Shape;449;gd161379fdc_3_269"/>
          <p:cNvPicPr preferRelativeResize="0"/>
          <p:nvPr/>
        </p:nvPicPr>
        <p:blipFill rotWithShape="1">
          <a:blip r:embed="rId5">
            <a:alphaModFix/>
          </a:blip>
          <a:srcRect/>
          <a:stretch/>
        </p:blipFill>
        <p:spPr>
          <a:xfrm>
            <a:off x="4365754" y="5350875"/>
            <a:ext cx="3613199" cy="255385"/>
          </a:xfrm>
          <a:prstGeom prst="rect">
            <a:avLst/>
          </a:prstGeom>
          <a:noFill/>
          <a:ln>
            <a:noFill/>
          </a:ln>
        </p:spPr>
      </p:pic>
      <p:graphicFrame>
        <p:nvGraphicFramePr>
          <p:cNvPr id="450" name="Google Shape;450;gd161379fdc_3_269"/>
          <p:cNvGraphicFramePr/>
          <p:nvPr/>
        </p:nvGraphicFramePr>
        <p:xfrm>
          <a:off x="4383897" y="4818323"/>
          <a:ext cx="3613200" cy="1097320"/>
        </p:xfrm>
        <a:graphic>
          <a:graphicData uri="http://schemas.openxmlformats.org/drawingml/2006/table">
            <a:tbl>
              <a:tblPr firstRow="1" bandRow="1">
                <a:noFill/>
              </a:tblPr>
              <a:tblGrid>
                <a:gridCol w="819300">
                  <a:extLst>
                    <a:ext uri="{9D8B030D-6E8A-4147-A177-3AD203B41FA5}">
                      <a16:colId xmlns:a16="http://schemas.microsoft.com/office/drawing/2014/main" val="20000"/>
                    </a:ext>
                  </a:extLst>
                </a:gridCol>
                <a:gridCol w="642350">
                  <a:extLst>
                    <a:ext uri="{9D8B030D-6E8A-4147-A177-3AD203B41FA5}">
                      <a16:colId xmlns:a16="http://schemas.microsoft.com/office/drawing/2014/main" val="20001"/>
                    </a:ext>
                  </a:extLst>
                </a:gridCol>
                <a:gridCol w="1042000">
                  <a:extLst>
                    <a:ext uri="{9D8B030D-6E8A-4147-A177-3AD203B41FA5}">
                      <a16:colId xmlns:a16="http://schemas.microsoft.com/office/drawing/2014/main" val="20002"/>
                    </a:ext>
                  </a:extLst>
                </a:gridCol>
                <a:gridCol w="1109550">
                  <a:extLst>
                    <a:ext uri="{9D8B030D-6E8A-4147-A177-3AD203B41FA5}">
                      <a16:colId xmlns:a16="http://schemas.microsoft.com/office/drawing/2014/main" val="20003"/>
                    </a:ext>
                  </a:extLst>
                </a:gridCol>
              </a:tblGrid>
              <a:tr h="152400">
                <a:tc>
                  <a:txBody>
                    <a:bodyPr/>
                    <a:lstStyle/>
                    <a:p>
                      <a:pPr marL="0" marR="0" lvl="0" indent="0" algn="l" rtl="0">
                        <a:lnSpc>
                          <a:spcPct val="100000"/>
                        </a:lnSpc>
                        <a:spcBef>
                          <a:spcPts val="0"/>
                        </a:spcBef>
                        <a:spcAft>
                          <a:spcPts val="0"/>
                        </a:spcAft>
                        <a:buNone/>
                      </a:pPr>
                      <a:r>
                        <a:rPr lang="en-US" sz="1200" u="none" strike="noStrike" cap="none"/>
                        <a:t>Sensor</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Value</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dirty="0"/>
                        <a:t>Units</a:t>
                      </a:r>
                      <a:endParaRPr dirty="0"/>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Location</a:t>
                      </a:r>
                      <a:endParaRPr/>
                    </a:p>
                  </a:txBody>
                  <a:tcPr marL="91450" marR="91450" marT="45725" marB="45725"/>
                </a:tc>
                <a:extLst>
                  <a:ext uri="{0D108BD9-81ED-4DB2-BD59-A6C34878D82A}">
                    <a16:rowId xmlns:a16="http://schemas.microsoft.com/office/drawing/2014/main" val="10000"/>
                  </a:ext>
                </a:extLst>
              </a:tr>
              <a:tr h="218475">
                <a:tc>
                  <a:txBody>
                    <a:bodyPr/>
                    <a:lstStyle/>
                    <a:p>
                      <a:pPr marL="0" marR="0" lvl="0" indent="0" algn="l" rtl="0">
                        <a:lnSpc>
                          <a:spcPct val="100000"/>
                        </a:lnSpc>
                        <a:spcBef>
                          <a:spcPts val="0"/>
                        </a:spcBef>
                        <a:spcAft>
                          <a:spcPts val="0"/>
                        </a:spcAft>
                        <a:buNone/>
                      </a:pPr>
                      <a:r>
                        <a:rPr lang="en-US" sz="1200" u="none" strike="noStrike" cap="none"/>
                        <a:t>TT201</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72</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Fahrenheit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dirty="0"/>
                        <a:t>Bldg. 405</a:t>
                      </a:r>
                      <a:endParaRPr dirty="0"/>
                    </a:p>
                  </a:txBody>
                  <a:tcPr marL="91450" marR="91450" marT="45725" marB="45725"/>
                </a:tc>
                <a:extLst>
                  <a:ext uri="{0D108BD9-81ED-4DB2-BD59-A6C34878D82A}">
                    <a16:rowId xmlns:a16="http://schemas.microsoft.com/office/drawing/2014/main" val="10001"/>
                  </a:ext>
                </a:extLst>
              </a:tr>
              <a:tr h="218475">
                <a:tc>
                  <a:txBody>
                    <a:bodyPr/>
                    <a:lstStyle/>
                    <a:p>
                      <a:pPr marL="0" marR="0" lvl="0" indent="0" algn="l" rtl="0">
                        <a:lnSpc>
                          <a:spcPct val="100000"/>
                        </a:lnSpc>
                        <a:spcBef>
                          <a:spcPts val="0"/>
                        </a:spcBef>
                        <a:spcAft>
                          <a:spcPts val="0"/>
                        </a:spcAft>
                        <a:buNone/>
                      </a:pPr>
                      <a:r>
                        <a:rPr lang="en-US" sz="1200" u="none" strike="noStrike" cap="none"/>
                        <a:t>TT305</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78</a:t>
                      </a:r>
                      <a:endParaRPr sz="1200" u="none" strike="noStrike" cap="none">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Fahrenheit</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Bldg., 201</a:t>
                      </a:r>
                      <a:endParaRPr/>
                    </a:p>
                  </a:txBody>
                  <a:tcPr marL="91450" marR="91450" marT="45725" marB="45725"/>
                </a:tc>
                <a:extLst>
                  <a:ext uri="{0D108BD9-81ED-4DB2-BD59-A6C34878D82A}">
                    <a16:rowId xmlns:a16="http://schemas.microsoft.com/office/drawing/2014/main" val="10002"/>
                  </a:ext>
                </a:extLst>
              </a:tr>
              <a:tr h="218475">
                <a:tc>
                  <a:txBody>
                    <a:bodyPr/>
                    <a:lstStyle/>
                    <a:p>
                      <a:pPr marL="0" marR="0" lvl="0" indent="0" algn="l" rtl="0">
                        <a:lnSpc>
                          <a:spcPct val="100000"/>
                        </a:lnSpc>
                        <a:spcBef>
                          <a:spcPts val="0"/>
                        </a:spcBef>
                        <a:spcAft>
                          <a:spcPts val="0"/>
                        </a:spcAft>
                        <a:buNone/>
                      </a:pPr>
                      <a:r>
                        <a:rPr lang="en-US" sz="1200" u="none" strike="noStrike" cap="none"/>
                        <a:t>IT105</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467</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a:t>Amps</a:t>
                      </a:r>
                      <a:endParaRPr/>
                    </a:p>
                  </a:txBody>
                  <a:tcPr marL="91450" marR="91450" marT="45725" marB="45725"/>
                </a:tc>
                <a:tc>
                  <a:txBody>
                    <a:bodyPr/>
                    <a:lstStyle/>
                    <a:p>
                      <a:pPr marL="0" marR="0" lvl="0" indent="0" algn="l" rtl="0">
                        <a:lnSpc>
                          <a:spcPct val="100000"/>
                        </a:lnSpc>
                        <a:spcBef>
                          <a:spcPts val="0"/>
                        </a:spcBef>
                        <a:spcAft>
                          <a:spcPts val="0"/>
                        </a:spcAft>
                        <a:buNone/>
                      </a:pPr>
                      <a:r>
                        <a:rPr lang="en-US" sz="1200" u="none" strike="noStrike" cap="none" dirty="0"/>
                        <a:t>Substation 10</a:t>
                      </a:r>
                      <a:endParaRPr dirty="0"/>
                    </a:p>
                  </a:txBody>
                  <a:tcPr marL="91450" marR="91450" marT="45725" marB="45725"/>
                </a:tc>
                <a:extLst>
                  <a:ext uri="{0D108BD9-81ED-4DB2-BD59-A6C34878D82A}">
                    <a16:rowId xmlns:a16="http://schemas.microsoft.com/office/drawing/2014/main" val="10003"/>
                  </a:ext>
                </a:extLst>
              </a:tr>
            </a:tbl>
          </a:graphicData>
        </a:graphic>
      </p:graphicFrame>
      <p:grpSp>
        <p:nvGrpSpPr>
          <p:cNvPr id="451" name="Google Shape;451;gd161379fdc_3_269"/>
          <p:cNvGrpSpPr/>
          <p:nvPr/>
        </p:nvGrpSpPr>
        <p:grpSpPr>
          <a:xfrm>
            <a:off x="3323675" y="5162202"/>
            <a:ext cx="5073876" cy="624115"/>
            <a:chOff x="2352388" y="306286"/>
            <a:chExt cx="5738598" cy="858069"/>
          </a:xfrm>
        </p:grpSpPr>
        <p:sp>
          <p:nvSpPr>
            <p:cNvPr id="452" name="Google Shape;452;gd161379fdc_3_269"/>
            <p:cNvSpPr/>
            <p:nvPr/>
          </p:nvSpPr>
          <p:spPr>
            <a:xfrm>
              <a:off x="3332185" y="306286"/>
              <a:ext cx="4758801" cy="858069"/>
            </a:xfrm>
            <a:prstGeom prst="ellipse">
              <a:avLst/>
            </a:prstGeom>
            <a:noFill/>
            <a:ln w="190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3" name="Google Shape;453;gd161379fdc_3_269"/>
            <p:cNvSpPr txBox="1"/>
            <p:nvPr/>
          </p:nvSpPr>
          <p:spPr>
            <a:xfrm>
              <a:off x="2352388" y="427480"/>
              <a:ext cx="1067745" cy="4230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FF0000"/>
                  </a:solidFill>
                  <a:latin typeface="Arial"/>
                  <a:ea typeface="Arial"/>
                  <a:cs typeface="Arial"/>
                  <a:sym typeface="Arial"/>
                </a:rPr>
                <a:t>Samples</a:t>
              </a:r>
              <a:endParaRPr dirty="0"/>
            </a:p>
          </p:txBody>
        </p:sp>
      </p:grpSp>
      <p:sp>
        <p:nvSpPr>
          <p:cNvPr id="454" name="Google Shape;454;gd161379fdc_3_269"/>
          <p:cNvSpPr txBox="1"/>
          <p:nvPr/>
        </p:nvSpPr>
        <p:spPr>
          <a:xfrm>
            <a:off x="6764952" y="1439901"/>
            <a:ext cx="5264751" cy="1376220"/>
          </a:xfrm>
          <a:prstGeom prst="rect">
            <a:avLst/>
          </a:prstGeom>
          <a:noFill/>
          <a:ln>
            <a:noFill/>
          </a:ln>
        </p:spPr>
        <p:txBody>
          <a:bodyPr spcFirstLastPara="1" wrap="square" lIns="91425" tIns="45700" rIns="91425" bIns="45700" anchor="t" anchorCtr="0">
            <a:noAutofit/>
          </a:bodyPr>
          <a:lstStyle/>
          <a:p>
            <a:pPr marL="685800" marR="0" lvl="1" indent="-171450" algn="l" rtl="0">
              <a:lnSpc>
                <a:spcPct val="95000"/>
              </a:lnSpc>
              <a:spcBef>
                <a:spcPts val="0"/>
              </a:spcBef>
              <a:spcAft>
                <a:spcPts val="0"/>
              </a:spcAft>
              <a:buClr>
                <a:schemeClr val="dk1"/>
              </a:buClr>
              <a:buSzPts val="1600"/>
              <a:buFont typeface="Arial"/>
              <a:buChar char="•"/>
            </a:pPr>
            <a:r>
              <a:rPr lang="en-US" sz="1800" b="0" i="0" u="none" strike="noStrike" cap="none" dirty="0">
                <a:latin typeface="Arial"/>
                <a:ea typeface="Arial"/>
                <a:cs typeface="Arial"/>
                <a:sym typeface="Arial"/>
              </a:rPr>
              <a:t>Realization of a Topic are:</a:t>
            </a:r>
            <a:endParaRPr sz="1800" dirty="0"/>
          </a:p>
          <a:p>
            <a:pPr marL="685800" marR="0" lvl="1" indent="-171450" algn="l" rtl="0">
              <a:lnSpc>
                <a:spcPct val="95000"/>
              </a:lnSpc>
              <a:spcBef>
                <a:spcPts val="320"/>
              </a:spcBef>
              <a:spcAft>
                <a:spcPts val="0"/>
              </a:spcAft>
              <a:buClr>
                <a:schemeClr val="dk1"/>
              </a:buClr>
              <a:buSzPts val="1600"/>
              <a:buFont typeface="Arial"/>
              <a:buChar char="•"/>
            </a:pPr>
            <a:r>
              <a:rPr lang="en-US" sz="1800" b="1" i="0" u="none" strike="noStrike" cap="none" dirty="0">
                <a:latin typeface="Arial"/>
                <a:ea typeface="Arial"/>
                <a:cs typeface="Arial"/>
                <a:sym typeface="Arial"/>
              </a:rPr>
              <a:t>Instances </a:t>
            </a:r>
            <a:r>
              <a:rPr lang="en-US" sz="1800" b="0" i="0" u="none" strike="noStrike" cap="none" dirty="0">
                <a:latin typeface="Arial"/>
                <a:ea typeface="Arial"/>
                <a:cs typeface="Arial"/>
                <a:sym typeface="Arial"/>
              </a:rPr>
              <a:t>are a keyed row entry of a Topic</a:t>
            </a:r>
            <a:endParaRPr sz="1800" b="1" i="0" u="none" strike="noStrike" cap="none" dirty="0">
              <a:latin typeface="Arial"/>
              <a:ea typeface="Arial"/>
              <a:cs typeface="Arial"/>
              <a:sym typeface="Arial"/>
            </a:endParaRPr>
          </a:p>
          <a:p>
            <a:pPr marL="685800" marR="0" lvl="1" indent="-171450" algn="l" rtl="0">
              <a:lnSpc>
                <a:spcPct val="95000"/>
              </a:lnSpc>
              <a:spcBef>
                <a:spcPts val="320"/>
              </a:spcBef>
              <a:spcAft>
                <a:spcPts val="0"/>
              </a:spcAft>
              <a:buClr>
                <a:schemeClr val="dk1"/>
              </a:buClr>
              <a:buSzPts val="1600"/>
              <a:buFont typeface="Arial"/>
              <a:buChar char="•"/>
            </a:pPr>
            <a:r>
              <a:rPr lang="en-US" sz="1800" b="1" i="0" u="none" strike="noStrike" cap="none" dirty="0">
                <a:latin typeface="Arial"/>
                <a:ea typeface="Arial"/>
                <a:cs typeface="Arial"/>
                <a:sym typeface="Arial"/>
              </a:rPr>
              <a:t>Samples </a:t>
            </a:r>
            <a:r>
              <a:rPr lang="en-US" sz="1800" b="0" i="0" u="none" strike="noStrike" cap="none" dirty="0">
                <a:latin typeface="Arial"/>
                <a:ea typeface="Arial"/>
                <a:cs typeface="Arial"/>
                <a:sym typeface="Arial"/>
              </a:rPr>
              <a:t>are  a time series of updates of an instance</a:t>
            </a:r>
            <a:r>
              <a:rPr lang="en-US" sz="1800" b="1" i="0" u="none" strike="noStrike" cap="none" dirty="0">
                <a:latin typeface="Arial"/>
                <a:ea typeface="Arial"/>
                <a:cs typeface="Arial"/>
                <a:sym typeface="Arial"/>
              </a:rPr>
              <a:t> </a:t>
            </a:r>
            <a:endParaRPr sz="1800" b="0" i="0" u="none" strike="noStrike" cap="none" dirty="0">
              <a:latin typeface="Arial"/>
              <a:ea typeface="Arial"/>
              <a:cs typeface="Arial"/>
              <a:sym typeface="Arial"/>
            </a:endParaRPr>
          </a:p>
        </p:txBody>
      </p:sp>
      <p:pic>
        <p:nvPicPr>
          <p:cNvPr id="411" name="Google Shape;411;gd161379fdc_3_269"/>
          <p:cNvPicPr preferRelativeResize="0"/>
          <p:nvPr/>
        </p:nvPicPr>
        <p:blipFill rotWithShape="1">
          <a:blip r:embed="rId3">
            <a:alphaModFix/>
          </a:blip>
          <a:srcRect/>
          <a:stretch/>
        </p:blipFill>
        <p:spPr>
          <a:xfrm>
            <a:off x="4480316" y="5383555"/>
            <a:ext cx="3613199" cy="273112"/>
          </a:xfrm>
          <a:prstGeom prst="rect">
            <a:avLst/>
          </a:prstGeom>
          <a:noFill/>
          <a:ln>
            <a:noFill/>
          </a:ln>
        </p:spPr>
      </p:pic>
      <p:pic>
        <p:nvPicPr>
          <p:cNvPr id="410" name="Google Shape;410;gd161379fdc_3_269"/>
          <p:cNvPicPr preferRelativeResize="0"/>
          <p:nvPr/>
        </p:nvPicPr>
        <p:blipFill rotWithShape="1">
          <a:blip r:embed="rId4">
            <a:alphaModFix/>
          </a:blip>
          <a:srcRect/>
          <a:stretch/>
        </p:blipFill>
        <p:spPr>
          <a:xfrm>
            <a:off x="4572072" y="5454874"/>
            <a:ext cx="3613199" cy="273483"/>
          </a:xfrm>
          <a:prstGeom prst="rect">
            <a:avLst/>
          </a:prstGeom>
          <a:noFill/>
          <a:ln>
            <a:noFill/>
          </a:ln>
        </p:spPr>
      </p:pic>
      <p:pic>
        <p:nvPicPr>
          <p:cNvPr id="409" name="Google Shape;409;gd161379fdc_3_269"/>
          <p:cNvPicPr preferRelativeResize="0"/>
          <p:nvPr/>
        </p:nvPicPr>
        <p:blipFill rotWithShape="1">
          <a:blip r:embed="rId5">
            <a:alphaModFix/>
          </a:blip>
          <a:srcRect/>
          <a:stretch/>
        </p:blipFill>
        <p:spPr>
          <a:xfrm>
            <a:off x="4639310" y="5531818"/>
            <a:ext cx="3613199" cy="2553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30"/>
                                        </p:tgtEl>
                                        <p:attrNameLst>
                                          <p:attrName>style.visibility</p:attrName>
                                        </p:attrNameLst>
                                      </p:cBhvr>
                                      <p:to>
                                        <p:strVal val="visible"/>
                                      </p:to>
                                    </p:set>
                                    <p:animEffect transition="in" filter="fade">
                                      <p:cBhvr>
                                        <p:cTn id="19" dur="500"/>
                                        <p:tgtEl>
                                          <p:spTgt spid="43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1"/>
                                          </p:stCondLst>
                                        </p:cTn>
                                        <p:tgtEl>
                                          <p:spTgt spid="43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4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1"/>
                                          </p:stCondLst>
                                        </p:cTn>
                                        <p:tgtEl>
                                          <p:spTgt spid="44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43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1"/>
                                          </p:stCondLst>
                                        </p:cTn>
                                        <p:tgtEl>
                                          <p:spTgt spid="439"/>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43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1"/>
                                          </p:stCondLst>
                                        </p:cTn>
                                        <p:tgtEl>
                                          <p:spTgt spid="436"/>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4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54">
                                            <p:txEl>
                                              <p:pRg st="0" end="0"/>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54">
                                            <p:txEl>
                                              <p:pRg st="1" end="1"/>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454">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1"/>
                                          </p:stCondLst>
                                        </p:cTn>
                                        <p:tgtEl>
                                          <p:spTgt spid="433"/>
                                        </p:tgtEl>
                                        <p:attrNameLst>
                                          <p:attrName>style.visibility</p:attrName>
                                        </p:attrNameLst>
                                      </p:cBhvr>
                                      <p:to>
                                        <p:strVal val="hidden"/>
                                      </p:to>
                                    </p:set>
                                  </p:childTnLst>
                                </p:cTn>
                              </p:par>
                              <p:par>
                                <p:cTn id="54" presetID="2" presetClass="entr" presetSubtype="4" fill="hold" nodeType="withEffect">
                                  <p:stCondLst>
                                    <p:cond delay="0"/>
                                  </p:stCondLst>
                                  <p:childTnLst>
                                    <p:set>
                                      <p:cBhvr>
                                        <p:cTn id="55" dur="1" fill="hold">
                                          <p:stCondLst>
                                            <p:cond delay="0"/>
                                          </p:stCondLst>
                                        </p:cTn>
                                        <p:tgtEl>
                                          <p:spTgt spid="446"/>
                                        </p:tgtEl>
                                        <p:attrNameLst>
                                          <p:attrName>style.visibility</p:attrName>
                                        </p:attrNameLst>
                                      </p:cBhvr>
                                      <p:to>
                                        <p:strVal val="visible"/>
                                      </p:to>
                                    </p:set>
                                    <p:anim calcmode="lin" valueType="num">
                                      <p:cBhvr additive="base">
                                        <p:cTn id="56" dur="500"/>
                                        <p:tgtEl>
                                          <p:spTgt spid="446"/>
                                        </p:tgtEl>
                                        <p:attrNameLst>
                                          <p:attrName>ppt_y</p:attrName>
                                        </p:attrNameLst>
                                      </p:cBhvr>
                                      <p:tavLst>
                                        <p:tav tm="0">
                                          <p:val>
                                            <p:strVal val="#ppt_y+1"/>
                                          </p:val>
                                        </p:tav>
                                        <p:tav tm="100000">
                                          <p:val>
                                            <p:strVal val="#ppt_y"/>
                                          </p:val>
                                        </p:tav>
                                      </p:tavLst>
                                    </p:anim>
                                  </p:childTnLst>
                                </p:cTn>
                              </p:par>
                              <p:par>
                                <p:cTn id="57" presetID="1" presetClass="entr" presetSubtype="0" fill="hold" nodeType="withEffect">
                                  <p:stCondLst>
                                    <p:cond delay="500"/>
                                  </p:stCondLst>
                                  <p:childTnLst>
                                    <p:set>
                                      <p:cBhvr>
                                        <p:cTn id="58" dur="1" fill="hold">
                                          <p:stCondLst>
                                            <p:cond delay="0"/>
                                          </p:stCondLst>
                                        </p:cTn>
                                        <p:tgtEl>
                                          <p:spTgt spid="451"/>
                                        </p:tgtEl>
                                        <p:attrNameLst>
                                          <p:attrName>style.visibility</p:attrName>
                                        </p:attrNameLst>
                                      </p:cBhvr>
                                      <p:to>
                                        <p:strVal val="visible"/>
                                      </p:to>
                                    </p:set>
                                  </p:childTnLst>
                                </p:cTn>
                              </p:par>
                              <p:par>
                                <p:cTn id="59" presetID="1" presetClass="exit" presetSubtype="0" fill="hold" nodeType="withEffect">
                                  <p:stCondLst>
                                    <p:cond delay="500"/>
                                  </p:stCondLst>
                                  <p:childTnLst>
                                    <p:set>
                                      <p:cBhvr>
                                        <p:cTn id="60" dur="1" fill="hold">
                                          <p:stCondLst>
                                            <p:cond delay="1"/>
                                          </p:stCondLst>
                                        </p:cTn>
                                        <p:tgtEl>
                                          <p:spTgt spid="420"/>
                                        </p:tgtEl>
                                        <p:attrNameLst>
                                          <p:attrName>style.visibility</p:attrName>
                                        </p:attrNameLst>
                                      </p:cBhvr>
                                      <p:to>
                                        <p:strVal val="hidden"/>
                                      </p:to>
                                    </p:set>
                                  </p:childTnLst>
                                </p:cTn>
                              </p:par>
                              <p:par>
                                <p:cTn id="61" presetID="1" presetClass="entr" presetSubtype="0" fill="hold" nodeType="withEffect">
                                  <p:stCondLst>
                                    <p:cond delay="500"/>
                                  </p:stCondLst>
                                  <p:childTnLst>
                                    <p:set>
                                      <p:cBhvr>
                                        <p:cTn id="62" dur="1" fill="hold">
                                          <p:stCondLst>
                                            <p:cond delay="0"/>
                                          </p:stCondLst>
                                        </p:cTn>
                                        <p:tgtEl>
                                          <p:spTgt spid="445"/>
                                        </p:tgtEl>
                                        <p:attrNameLst>
                                          <p:attrName>style.visibility</p:attrName>
                                        </p:attrNameLst>
                                      </p:cBhvr>
                                      <p:to>
                                        <p:strVal val="visible"/>
                                      </p:to>
                                    </p:set>
                                  </p:childTnLst>
                                </p:cTn>
                              </p:par>
                              <p:par>
                                <p:cTn id="63" presetID="1" presetClass="exit" presetSubtype="0" fill="hold" nodeType="withEffect">
                                  <p:stCondLst>
                                    <p:cond delay="500"/>
                                  </p:stCondLst>
                                  <p:childTnLst>
                                    <p:set>
                                      <p:cBhvr>
                                        <p:cTn id="64" dur="1" fill="hold">
                                          <p:stCondLst>
                                            <p:cond delay="1"/>
                                          </p:stCondLst>
                                        </p:cTn>
                                        <p:tgtEl>
                                          <p:spTgt spid="446"/>
                                        </p:tgtEl>
                                        <p:attrNameLst>
                                          <p:attrName>style.visibility</p:attrName>
                                        </p:attrNameLst>
                                      </p:cBhvr>
                                      <p:to>
                                        <p:strVal val="hidden"/>
                                      </p:to>
                                    </p:set>
                                  </p:childTnLst>
                                </p:cTn>
                              </p:par>
                              <p:par>
                                <p:cTn id="65" presetID="1" presetClass="entr" presetSubtype="0" fill="hold" nodeType="withEffect">
                                  <p:stCondLst>
                                    <p:cond delay="500"/>
                                  </p:stCondLst>
                                  <p:childTnLst>
                                    <p:set>
                                      <p:cBhvr>
                                        <p:cTn id="66" dur="1" fill="hold">
                                          <p:stCondLst>
                                            <p:cond delay="0"/>
                                          </p:stCondLst>
                                        </p:cTn>
                                        <p:tgtEl>
                                          <p:spTgt spid="411"/>
                                        </p:tgtEl>
                                        <p:attrNameLst>
                                          <p:attrName>style.visibility</p:attrName>
                                        </p:attrNameLst>
                                      </p:cBhvr>
                                      <p:to>
                                        <p:strVal val="visible"/>
                                      </p:to>
                                    </p:set>
                                  </p:childTnLst>
                                </p:cTn>
                              </p:par>
                              <p:par>
                                <p:cTn id="67" presetID="2" presetClass="entr" presetSubtype="4" fill="hold" nodeType="withEffect">
                                  <p:stCondLst>
                                    <p:cond delay="500"/>
                                  </p:stCondLst>
                                  <p:childTnLst>
                                    <p:set>
                                      <p:cBhvr>
                                        <p:cTn id="68" dur="1" fill="hold">
                                          <p:stCondLst>
                                            <p:cond delay="0"/>
                                          </p:stCondLst>
                                        </p:cTn>
                                        <p:tgtEl>
                                          <p:spTgt spid="448"/>
                                        </p:tgtEl>
                                        <p:attrNameLst>
                                          <p:attrName>style.visibility</p:attrName>
                                        </p:attrNameLst>
                                      </p:cBhvr>
                                      <p:to>
                                        <p:strVal val="visible"/>
                                      </p:to>
                                    </p:set>
                                    <p:anim calcmode="lin" valueType="num">
                                      <p:cBhvr additive="base">
                                        <p:cTn id="69" dur="500"/>
                                        <p:tgtEl>
                                          <p:spTgt spid="448"/>
                                        </p:tgtEl>
                                        <p:attrNameLst>
                                          <p:attrName>ppt_y</p:attrName>
                                        </p:attrNameLst>
                                      </p:cBhvr>
                                      <p:tavLst>
                                        <p:tav tm="0">
                                          <p:val>
                                            <p:strVal val="#ppt_y+1"/>
                                          </p:val>
                                        </p:tav>
                                        <p:tav tm="100000">
                                          <p:val>
                                            <p:strVal val="#ppt_y"/>
                                          </p:val>
                                        </p:tav>
                                      </p:tavLst>
                                    </p:anim>
                                  </p:childTnLst>
                                </p:cTn>
                              </p:par>
                              <p:par>
                                <p:cTn id="70" presetID="1" presetClass="exit" presetSubtype="0" fill="hold" nodeType="withEffect">
                                  <p:stCondLst>
                                    <p:cond delay="1000"/>
                                  </p:stCondLst>
                                  <p:childTnLst>
                                    <p:set>
                                      <p:cBhvr>
                                        <p:cTn id="71" dur="1" fill="hold">
                                          <p:stCondLst>
                                            <p:cond delay="1"/>
                                          </p:stCondLst>
                                        </p:cTn>
                                        <p:tgtEl>
                                          <p:spTgt spid="445"/>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447"/>
                                        </p:tgtEl>
                                        <p:attrNameLst>
                                          <p:attrName>style.visibility</p:attrName>
                                        </p:attrNameLst>
                                      </p:cBhvr>
                                      <p:to>
                                        <p:strVal val="visible"/>
                                      </p:to>
                                    </p:set>
                                  </p:childTnLst>
                                </p:cTn>
                              </p:par>
                              <p:par>
                                <p:cTn id="74" presetID="1" presetClass="exit" presetSubtype="0" fill="hold" nodeType="withEffect">
                                  <p:stCondLst>
                                    <p:cond delay="1000"/>
                                  </p:stCondLst>
                                  <p:childTnLst>
                                    <p:set>
                                      <p:cBhvr>
                                        <p:cTn id="75" dur="1" fill="hold">
                                          <p:stCondLst>
                                            <p:cond delay="1"/>
                                          </p:stCondLst>
                                        </p:cTn>
                                        <p:tgtEl>
                                          <p:spTgt spid="448"/>
                                        </p:tgtEl>
                                        <p:attrNameLst>
                                          <p:attrName>style.visibility</p:attrName>
                                        </p:attrNameLst>
                                      </p:cBhvr>
                                      <p:to>
                                        <p:strVal val="hidden"/>
                                      </p:to>
                                    </p:set>
                                  </p:childTnLst>
                                </p:cTn>
                              </p:par>
                              <p:par>
                                <p:cTn id="76" presetID="1" presetClass="entr" presetSubtype="0" fill="hold" nodeType="withEffect">
                                  <p:stCondLst>
                                    <p:cond delay="1000"/>
                                  </p:stCondLst>
                                  <p:childTnLst>
                                    <p:set>
                                      <p:cBhvr>
                                        <p:cTn id="77" dur="1" fill="hold">
                                          <p:stCondLst>
                                            <p:cond delay="0"/>
                                          </p:stCondLst>
                                        </p:cTn>
                                        <p:tgtEl>
                                          <p:spTgt spid="410"/>
                                        </p:tgtEl>
                                        <p:attrNameLst>
                                          <p:attrName>style.visibility</p:attrName>
                                        </p:attrNameLst>
                                      </p:cBhvr>
                                      <p:to>
                                        <p:strVal val="visible"/>
                                      </p:to>
                                    </p:set>
                                  </p:childTnLst>
                                </p:cTn>
                              </p:par>
                              <p:par>
                                <p:cTn id="78" presetID="2" presetClass="entr" presetSubtype="4" fill="hold" nodeType="withEffect">
                                  <p:stCondLst>
                                    <p:cond delay="1000"/>
                                  </p:stCondLst>
                                  <p:childTnLst>
                                    <p:set>
                                      <p:cBhvr>
                                        <p:cTn id="79" dur="1" fill="hold">
                                          <p:stCondLst>
                                            <p:cond delay="0"/>
                                          </p:stCondLst>
                                        </p:cTn>
                                        <p:tgtEl>
                                          <p:spTgt spid="449"/>
                                        </p:tgtEl>
                                        <p:attrNameLst>
                                          <p:attrName>style.visibility</p:attrName>
                                        </p:attrNameLst>
                                      </p:cBhvr>
                                      <p:to>
                                        <p:strVal val="visible"/>
                                      </p:to>
                                    </p:set>
                                    <p:anim calcmode="lin" valueType="num">
                                      <p:cBhvr additive="base">
                                        <p:cTn id="80" dur="500"/>
                                        <p:tgtEl>
                                          <p:spTgt spid="449"/>
                                        </p:tgtEl>
                                        <p:attrNameLst>
                                          <p:attrName>ppt_y</p:attrName>
                                        </p:attrNameLst>
                                      </p:cBhvr>
                                      <p:tavLst>
                                        <p:tav tm="0">
                                          <p:val>
                                            <p:strVal val="#ppt_y+1"/>
                                          </p:val>
                                        </p:tav>
                                        <p:tav tm="100000">
                                          <p:val>
                                            <p:strVal val="#ppt_y"/>
                                          </p:val>
                                        </p:tav>
                                      </p:tavLst>
                                    </p:anim>
                                  </p:childTnLst>
                                </p:cTn>
                              </p:par>
                              <p:par>
                                <p:cTn id="81" presetID="1" presetClass="exit" presetSubtype="0" fill="hold" nodeType="withEffect">
                                  <p:stCondLst>
                                    <p:cond delay="0"/>
                                  </p:stCondLst>
                                  <p:childTnLst>
                                    <p:set>
                                      <p:cBhvr>
                                        <p:cTn id="82" dur="1" fill="hold">
                                          <p:stCondLst>
                                            <p:cond delay="1"/>
                                          </p:stCondLst>
                                        </p:cTn>
                                        <p:tgtEl>
                                          <p:spTgt spid="449"/>
                                        </p:tgtEl>
                                        <p:attrNameLst>
                                          <p:attrName>style.visibility</p:attrName>
                                        </p:attrNameLst>
                                      </p:cBhvr>
                                      <p:to>
                                        <p:strVal val="hidden"/>
                                      </p:to>
                                    </p:set>
                                  </p:childTnLst>
                                </p:cTn>
                              </p:par>
                              <p:par>
                                <p:cTn id="83" presetID="1" presetClass="exit" presetSubtype="0" fill="hold" nodeType="withEffect">
                                  <p:stCondLst>
                                    <p:cond delay="1500"/>
                                  </p:stCondLst>
                                  <p:childTnLst>
                                    <p:set>
                                      <p:cBhvr>
                                        <p:cTn id="84" dur="1" fill="hold">
                                          <p:stCondLst>
                                            <p:cond delay="1"/>
                                          </p:stCondLst>
                                        </p:cTn>
                                        <p:tgtEl>
                                          <p:spTgt spid="447"/>
                                        </p:tgtEl>
                                        <p:attrNameLst>
                                          <p:attrName>style.visibility</p:attrName>
                                        </p:attrNameLst>
                                      </p:cBhvr>
                                      <p:to>
                                        <p:strVal val="hidden"/>
                                      </p:to>
                                    </p:set>
                                  </p:childTnLst>
                                </p:cTn>
                              </p:par>
                              <p:par>
                                <p:cTn id="85" presetID="1" presetClass="entr" presetSubtype="0" fill="hold" nodeType="withEffect">
                                  <p:stCondLst>
                                    <p:cond delay="1500"/>
                                  </p:stCondLst>
                                  <p:childTnLst>
                                    <p:set>
                                      <p:cBhvr>
                                        <p:cTn id="86" dur="1" fill="hold">
                                          <p:stCondLst>
                                            <p:cond delay="0"/>
                                          </p:stCondLst>
                                        </p:cTn>
                                        <p:tgtEl>
                                          <p:spTgt spid="450"/>
                                        </p:tgtEl>
                                        <p:attrNameLst>
                                          <p:attrName>style.visibility</p:attrName>
                                        </p:attrNameLst>
                                      </p:cBhvr>
                                      <p:to>
                                        <p:strVal val="visible"/>
                                      </p:to>
                                    </p:set>
                                  </p:childTnLst>
                                </p:cTn>
                              </p:par>
                              <p:par>
                                <p:cTn id="87" presetID="1" presetClass="entr" presetSubtype="0" fill="hold" nodeType="withEffect">
                                  <p:stCondLst>
                                    <p:cond delay="1500"/>
                                  </p:stCondLst>
                                  <p:childTnLst>
                                    <p:set>
                                      <p:cBhvr>
                                        <p:cTn id="88" dur="1" fill="hold">
                                          <p:stCondLst>
                                            <p:cond delay="0"/>
                                          </p:stCondLst>
                                        </p:cTn>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610A-AEE4-4079-9FF0-5116DE37FFCC}"/>
              </a:ext>
            </a:extLst>
          </p:cNvPr>
          <p:cNvSpPr>
            <a:spLocks noGrp="1"/>
          </p:cNvSpPr>
          <p:nvPr>
            <p:ph type="title"/>
          </p:nvPr>
        </p:nvSpPr>
        <p:spPr>
          <a:xfrm>
            <a:off x="1292975" y="0"/>
            <a:ext cx="9624926" cy="795130"/>
          </a:xfrm>
        </p:spPr>
        <p:txBody>
          <a:bodyPr/>
          <a:lstStyle/>
          <a:p>
            <a:r>
              <a:rPr lang="en-US" dirty="0"/>
              <a:t>OMG DDS Data Centric Publish Subscribe API</a:t>
            </a:r>
          </a:p>
        </p:txBody>
      </p:sp>
      <p:sp>
        <p:nvSpPr>
          <p:cNvPr id="3" name="Text Placeholder 2">
            <a:extLst>
              <a:ext uri="{FF2B5EF4-FFF2-40B4-BE49-F238E27FC236}">
                <a16:creationId xmlns:a16="http://schemas.microsoft.com/office/drawing/2014/main" id="{103D2F07-EBF0-4C94-94A3-B36059537062}"/>
              </a:ext>
            </a:extLst>
          </p:cNvPr>
          <p:cNvSpPr>
            <a:spLocks noGrp="1"/>
          </p:cNvSpPr>
          <p:nvPr>
            <p:ph sz="quarter" idx="11"/>
          </p:nvPr>
        </p:nvSpPr>
        <p:spPr>
          <a:xfrm>
            <a:off x="480132" y="840238"/>
            <a:ext cx="11250613" cy="5511401"/>
          </a:xfrm>
        </p:spPr>
        <p:txBody>
          <a:bodyPr/>
          <a:lstStyle/>
          <a:p>
            <a:pPr lvl="0">
              <a:lnSpc>
                <a:spcPct val="80000"/>
              </a:lnSpc>
              <a:spcBef>
                <a:spcPts val="0"/>
              </a:spcBef>
              <a:buClr>
                <a:srgbClr val="000000"/>
              </a:buClr>
              <a:buSzPct val="100000"/>
              <a:buFont typeface="Wingdings" panose="05000000000000000000" pitchFamily="2" charset="2"/>
              <a:buChar char="§"/>
              <a:defRPr sz="3000"/>
            </a:pPr>
            <a:r>
              <a:rPr lang="en-US" sz="2200" b="1" dirty="0">
                <a:solidFill>
                  <a:srgbClr val="000000"/>
                </a:solidFill>
                <a:latin typeface="Arial" panose="020B0604020202020204" pitchFamily="34" charset="0"/>
                <a:cs typeface="Arial" panose="020B0604020202020204" pitchFamily="34" charset="0"/>
              </a:rPr>
              <a:t>The OMG DDS API lets applications publish data to, and subscribe to data from the OMG DDS Databus</a:t>
            </a:r>
          </a:p>
          <a:p>
            <a:pPr lvl="0">
              <a:lnSpc>
                <a:spcPct val="80000"/>
              </a:lnSpc>
              <a:spcBef>
                <a:spcPts val="0"/>
              </a:spcBef>
              <a:buClr>
                <a:srgbClr val="000000"/>
              </a:buClr>
              <a:buSzPct val="100000"/>
              <a:buFont typeface="Wingdings" panose="05000000000000000000" pitchFamily="2" charset="2"/>
              <a:buChar char="§"/>
              <a:defRPr sz="3000"/>
            </a:pPr>
            <a:endParaRPr lang="en-US" sz="2200" b="1" dirty="0">
              <a:solidFill>
                <a:srgbClr val="000000"/>
              </a:solidFill>
              <a:latin typeface="Arial" panose="020B0604020202020204" pitchFamily="34" charset="0"/>
              <a:cs typeface="Arial" panose="020B0604020202020204" pitchFamily="34" charset="0"/>
            </a:endParaRPr>
          </a:p>
          <a:p>
            <a:pPr lvl="0">
              <a:lnSpc>
                <a:spcPct val="80000"/>
              </a:lnSpc>
              <a:spcBef>
                <a:spcPts val="0"/>
              </a:spcBef>
              <a:buClr>
                <a:srgbClr val="000000"/>
              </a:buClr>
              <a:buSzPct val="100000"/>
              <a:buFont typeface="Wingdings" panose="05000000000000000000" pitchFamily="2" charset="2"/>
              <a:buChar char="§"/>
              <a:defRPr sz="3000"/>
            </a:pPr>
            <a:r>
              <a:rPr lang="en-US" sz="2200" b="1" dirty="0">
                <a:solidFill>
                  <a:srgbClr val="000000"/>
                </a:solidFill>
                <a:latin typeface="Arial" panose="020B0604020202020204" pitchFamily="34" charset="0"/>
                <a:cs typeface="Arial" panose="020B0604020202020204" pitchFamily="34" charset="0"/>
              </a:rPr>
              <a:t>This OMG DDS API is called Data Centric Publish Subscribe (DCPS)</a:t>
            </a:r>
          </a:p>
          <a:p>
            <a:pPr lvl="0">
              <a:lnSpc>
                <a:spcPct val="80000"/>
              </a:lnSpc>
              <a:spcBef>
                <a:spcPts val="0"/>
              </a:spcBef>
              <a:buClr>
                <a:srgbClr val="000000"/>
              </a:buClr>
              <a:buSzPct val="100000"/>
              <a:buFont typeface="Wingdings" panose="05000000000000000000" pitchFamily="2" charset="2"/>
              <a:buChar char="§"/>
              <a:defRPr sz="3000"/>
            </a:pPr>
            <a:endParaRPr lang="en-US" sz="2200" b="1" dirty="0">
              <a:solidFill>
                <a:srgbClr val="000000"/>
              </a:solidFill>
              <a:latin typeface="Arial" panose="020B0604020202020204" pitchFamily="34" charset="0"/>
              <a:cs typeface="Arial" panose="020B0604020202020204" pitchFamily="34" charset="0"/>
            </a:endParaRPr>
          </a:p>
          <a:p>
            <a:pPr lvl="0">
              <a:lnSpc>
                <a:spcPct val="80000"/>
              </a:lnSpc>
              <a:spcBef>
                <a:spcPts val="0"/>
              </a:spcBef>
              <a:buClr>
                <a:srgbClr val="000000"/>
              </a:buClr>
              <a:buSzPct val="100000"/>
              <a:buFont typeface="Wingdings" panose="05000000000000000000" pitchFamily="2" charset="2"/>
              <a:buChar char="§"/>
              <a:defRPr sz="3000"/>
            </a:pPr>
            <a:r>
              <a:rPr lang="en-US" sz="2200" b="1" dirty="0">
                <a:solidFill>
                  <a:srgbClr val="000000"/>
                </a:solidFill>
                <a:latin typeface="Arial" panose="020B0604020202020204" pitchFamily="34" charset="0"/>
                <a:cs typeface="Arial" panose="020B0604020202020204" pitchFamily="34" charset="0"/>
              </a:rPr>
              <a:t>The API is standardized in the OMG DDS v1.4 standard, as a “Platform Independent Model” (PIM)</a:t>
            </a:r>
          </a:p>
          <a:p>
            <a:pPr lvl="0">
              <a:lnSpc>
                <a:spcPct val="80000"/>
              </a:lnSpc>
              <a:spcBef>
                <a:spcPts val="0"/>
              </a:spcBef>
              <a:buClr>
                <a:srgbClr val="000000"/>
              </a:buClr>
              <a:buSzPct val="100000"/>
              <a:buFont typeface="Wingdings" panose="05000000000000000000" pitchFamily="2" charset="2"/>
              <a:buChar char="§"/>
              <a:defRPr sz="3000"/>
            </a:pPr>
            <a:endParaRPr lang="en-US" sz="2200" b="1" dirty="0">
              <a:solidFill>
                <a:srgbClr val="000000"/>
              </a:solidFill>
              <a:latin typeface="Arial" panose="020B0604020202020204" pitchFamily="34" charset="0"/>
              <a:cs typeface="Arial" panose="020B0604020202020204" pitchFamily="34" charset="0"/>
            </a:endParaRPr>
          </a:p>
          <a:p>
            <a:pPr lvl="0">
              <a:lnSpc>
                <a:spcPct val="80000"/>
              </a:lnSpc>
              <a:spcBef>
                <a:spcPts val="0"/>
              </a:spcBef>
              <a:buClr>
                <a:srgbClr val="000000"/>
              </a:buClr>
              <a:buSzPct val="100000"/>
              <a:buFont typeface="Wingdings" panose="05000000000000000000" pitchFamily="2" charset="2"/>
              <a:buChar char="§"/>
              <a:defRPr sz="3000"/>
            </a:pPr>
            <a:r>
              <a:rPr lang="en-US" sz="2200" b="1" dirty="0">
                <a:solidFill>
                  <a:srgbClr val="000000"/>
                </a:solidFill>
                <a:latin typeface="Arial" panose="020B0604020202020204" pitchFamily="34" charset="0"/>
                <a:cs typeface="Arial" panose="020B0604020202020204" pitchFamily="34" charset="0"/>
              </a:rPr>
              <a:t>API operations are mapped to different languages through a “Platform Specific Model” (PSM)</a:t>
            </a:r>
          </a:p>
          <a:p>
            <a:pPr lvl="0">
              <a:lnSpc>
                <a:spcPct val="80000"/>
              </a:lnSpc>
              <a:spcBef>
                <a:spcPts val="0"/>
              </a:spcBef>
              <a:buClr>
                <a:srgbClr val="000000"/>
              </a:buClr>
              <a:buSzPct val="100000"/>
              <a:buFont typeface="Wingdings" panose="05000000000000000000" pitchFamily="2" charset="2"/>
              <a:buChar char="§"/>
              <a:defRPr sz="3000"/>
            </a:pPr>
            <a:endParaRPr lang="en-US" sz="2200" b="1" dirty="0">
              <a:latin typeface="Arial" panose="020B0604020202020204" pitchFamily="34" charset="0"/>
              <a:cs typeface="Arial" panose="020B0604020202020204" pitchFamily="34" charset="0"/>
            </a:endParaRPr>
          </a:p>
          <a:p>
            <a:pPr lvl="0">
              <a:lnSpc>
                <a:spcPct val="80000"/>
              </a:lnSpc>
              <a:spcBef>
                <a:spcPts val="0"/>
              </a:spcBef>
              <a:buClr>
                <a:srgbClr val="000000"/>
              </a:buClr>
              <a:buSzPct val="100000"/>
              <a:buFont typeface="Wingdings" panose="05000000000000000000" pitchFamily="2" charset="2"/>
              <a:buChar char="§"/>
              <a:defRPr sz="3000"/>
            </a:pPr>
            <a:r>
              <a:rPr lang="en-US" sz="2200" b="1" dirty="0">
                <a:latin typeface="Arial" panose="020B0604020202020204" pitchFamily="34" charset="0"/>
                <a:cs typeface="Arial" panose="020B0604020202020204" pitchFamily="34" charset="0"/>
              </a:rPr>
              <a:t>The DCPS API is divided up into “entities” (way different than a simulation entity) which allow an application to:</a:t>
            </a:r>
          </a:p>
          <a:p>
            <a:pPr marL="1005839" lvl="1" indent="-457200">
              <a:lnSpc>
                <a:spcPct val="80000"/>
              </a:lnSpc>
              <a:spcBef>
                <a:spcPts val="0"/>
              </a:spcBef>
              <a:buFont typeface="Wingdings" panose="05000000000000000000" pitchFamily="2" charset="2"/>
              <a:buChar char="§"/>
              <a:defRPr sz="3000"/>
            </a:pPr>
            <a:r>
              <a:rPr lang="en-US" sz="2000" dirty="0">
                <a:latin typeface="Arial" panose="020B0604020202020204" pitchFamily="34" charset="0"/>
                <a:cs typeface="Arial" panose="020B0604020202020204" pitchFamily="34" charset="0"/>
              </a:rPr>
              <a:t>connect to the DDS Databus</a:t>
            </a:r>
          </a:p>
          <a:p>
            <a:pPr marL="1005839" lvl="1" indent="-457200">
              <a:lnSpc>
                <a:spcPct val="80000"/>
              </a:lnSpc>
              <a:spcBef>
                <a:spcPts val="0"/>
              </a:spcBef>
              <a:buFont typeface="Wingdings" panose="05000000000000000000" pitchFamily="2" charset="2"/>
              <a:buChar char="§"/>
              <a:defRPr sz="3000"/>
            </a:pPr>
            <a:r>
              <a:rPr lang="en-US" sz="2000" dirty="0">
                <a:latin typeface="Arial" panose="020B0604020202020204" pitchFamily="34" charset="0"/>
                <a:cs typeface="Arial" panose="020B0604020202020204" pitchFamily="34" charset="0"/>
              </a:rPr>
              <a:t>create topics</a:t>
            </a:r>
          </a:p>
          <a:p>
            <a:pPr marL="1005839" lvl="1" indent="-457200">
              <a:lnSpc>
                <a:spcPct val="80000"/>
              </a:lnSpc>
              <a:spcBef>
                <a:spcPts val="0"/>
              </a:spcBef>
              <a:buFont typeface="Wingdings" panose="05000000000000000000" pitchFamily="2" charset="2"/>
              <a:buChar char="§"/>
              <a:defRPr sz="3000"/>
            </a:pPr>
            <a:r>
              <a:rPr lang="en-US" sz="2000" dirty="0">
                <a:latin typeface="Arial" panose="020B0604020202020204" pitchFamily="34" charset="0"/>
                <a:cs typeface="Arial" panose="020B0604020202020204" pitchFamily="34" charset="0"/>
              </a:rPr>
              <a:t>get notified of infrastructure-level events (new subscriber, new publisher, …)</a:t>
            </a:r>
          </a:p>
          <a:p>
            <a:pPr marL="1005839" lvl="1" indent="-457200">
              <a:lnSpc>
                <a:spcPct val="80000"/>
              </a:lnSpc>
              <a:spcBef>
                <a:spcPts val="0"/>
              </a:spcBef>
              <a:buFont typeface="Wingdings" panose="05000000000000000000" pitchFamily="2" charset="2"/>
              <a:buChar char="§"/>
              <a:defRPr sz="3000"/>
            </a:pPr>
            <a:r>
              <a:rPr lang="en-US" sz="2000" dirty="0">
                <a:latin typeface="Arial" panose="020B0604020202020204" pitchFamily="34" charset="0"/>
                <a:cs typeface="Arial" panose="020B0604020202020204" pitchFamily="34" charset="0"/>
              </a:rPr>
              <a:t>publish and subscribe to application data</a:t>
            </a:r>
          </a:p>
          <a:p>
            <a:pPr>
              <a:lnSpc>
                <a:spcPct val="80000"/>
              </a:lnSpc>
              <a:spcBef>
                <a:spcPts val="0"/>
              </a:spcBef>
              <a:buFont typeface="Wingdings" panose="05000000000000000000" pitchFamily="2" charset="2"/>
              <a:buChar char="Ø"/>
              <a:defRPr sz="3000"/>
            </a:pPr>
            <a:endParaRPr lang="en-US" sz="2400" dirty="0"/>
          </a:p>
          <a:p>
            <a:pPr>
              <a:lnSpc>
                <a:spcPct val="80000"/>
              </a:lnSpc>
              <a:spcBef>
                <a:spcPts val="0"/>
              </a:spcBef>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Each OMG DDS entity has a set of QoS settings that determine the behavior of the entity</a:t>
            </a:r>
          </a:p>
        </p:txBody>
      </p:sp>
    </p:spTree>
    <p:extLst>
      <p:ext uri="{BB962C8B-B14F-4D97-AF65-F5344CB8AC3E}">
        <p14:creationId xmlns:p14="http://schemas.microsoft.com/office/powerpoint/2010/main" val="1345673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Shape 415"/>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sp>
        <p:nvSpPr>
          <p:cNvPr id="913" name="Create &amp; manage connection to RTI DataBus"/>
          <p:cNvSpPr txBox="1"/>
          <p:nvPr/>
        </p:nvSpPr>
        <p:spPr>
          <a:xfrm>
            <a:off x="7742825" y="1443336"/>
            <a:ext cx="3568266"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a:latin typeface="Calibri"/>
                <a:ea typeface="Calibri"/>
                <a:cs typeface="Calibri"/>
                <a:sym typeface="Calibri"/>
              </a:defRPr>
            </a:lvl1pPr>
          </a:lstStyle>
          <a:p>
            <a:r>
              <a:rPr b="1" dirty="0"/>
              <a:t>Create &amp; manage connection to </a:t>
            </a:r>
            <a:r>
              <a:rPr lang="en-US" b="1" dirty="0"/>
              <a:t>OMG DDS</a:t>
            </a:r>
            <a:r>
              <a:rPr b="1" dirty="0"/>
              <a:t> Data</a:t>
            </a:r>
            <a:r>
              <a:rPr lang="en-US" b="1" dirty="0"/>
              <a:t>b</a:t>
            </a:r>
            <a:r>
              <a:rPr b="1" dirty="0"/>
              <a:t>us</a:t>
            </a:r>
          </a:p>
        </p:txBody>
      </p:sp>
      <p:grpSp>
        <p:nvGrpSpPr>
          <p:cNvPr id="916" name="DomainParticipant"/>
          <p:cNvGrpSpPr/>
          <p:nvPr/>
        </p:nvGrpSpPr>
        <p:grpSpPr>
          <a:xfrm>
            <a:off x="4926812" y="1369812"/>
            <a:ext cx="2719377" cy="772239"/>
            <a:chOff x="0" y="0"/>
            <a:chExt cx="2719376" cy="772237"/>
          </a:xfrm>
        </p:grpSpPr>
        <p:sp>
          <p:nvSpPr>
            <p:cNvPr id="914"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15" name="DomainParticipant"/>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DomainParticipant</a:t>
              </a:r>
            </a:p>
          </p:txBody>
        </p:sp>
      </p:grpSp>
    </p:spTree>
    <p:extLst>
      <p:ext uri="{BB962C8B-B14F-4D97-AF65-F5344CB8AC3E}">
        <p14:creationId xmlns:p14="http://schemas.microsoft.com/office/powerpoint/2010/main" val="375426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Line"/>
          <p:cNvSpPr/>
          <p:nvPr/>
        </p:nvSpPr>
        <p:spPr>
          <a:xfrm>
            <a:off x="6286500" y="2110428"/>
            <a:ext cx="1" cy="654573"/>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21" name="Shape 415"/>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grpSp>
        <p:nvGrpSpPr>
          <p:cNvPr id="924" name="DomainParticipant"/>
          <p:cNvGrpSpPr/>
          <p:nvPr/>
        </p:nvGrpSpPr>
        <p:grpSpPr>
          <a:xfrm>
            <a:off x="4926812" y="1369812"/>
            <a:ext cx="2719377" cy="772239"/>
            <a:chOff x="0" y="0"/>
            <a:chExt cx="2719376" cy="772237"/>
          </a:xfrm>
        </p:grpSpPr>
        <p:sp>
          <p:nvSpPr>
            <p:cNvPr id="922"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23" name="DomainParticipant"/>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DomainParticipant</a:t>
              </a:r>
            </a:p>
          </p:txBody>
        </p:sp>
      </p:grpSp>
      <p:grpSp>
        <p:nvGrpSpPr>
          <p:cNvPr id="927" name="Topic"/>
          <p:cNvGrpSpPr/>
          <p:nvPr/>
        </p:nvGrpSpPr>
        <p:grpSpPr>
          <a:xfrm>
            <a:off x="4926812" y="2774945"/>
            <a:ext cx="2719377" cy="772238"/>
            <a:chOff x="0" y="0"/>
            <a:chExt cx="2719376" cy="772237"/>
          </a:xfrm>
        </p:grpSpPr>
        <p:sp>
          <p:nvSpPr>
            <p:cNvPr id="925"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26" name="Topic"/>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Topic</a:t>
              </a:r>
            </a:p>
          </p:txBody>
        </p:sp>
      </p:grpSp>
      <p:sp>
        <p:nvSpPr>
          <p:cNvPr id="928" name="Create a proxy to a topic in the application"/>
          <p:cNvSpPr txBox="1"/>
          <p:nvPr/>
        </p:nvSpPr>
        <p:spPr>
          <a:xfrm>
            <a:off x="7742825" y="2848471"/>
            <a:ext cx="3568266"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a:latin typeface="Calibri"/>
                <a:ea typeface="Calibri"/>
                <a:cs typeface="Calibri"/>
                <a:sym typeface="Calibri"/>
              </a:defRPr>
            </a:lvl1pPr>
          </a:lstStyle>
          <a:p>
            <a:r>
              <a:rPr b="1"/>
              <a:t>Create a proxy to a topic in the application</a:t>
            </a:r>
          </a:p>
        </p:txBody>
      </p:sp>
      <p:sp>
        <p:nvSpPr>
          <p:cNvPr id="929" name="&lt;&lt; creates &gt;&gt;"/>
          <p:cNvSpPr txBox="1"/>
          <p:nvPr/>
        </p:nvSpPr>
        <p:spPr>
          <a:xfrm>
            <a:off x="6404647" y="2252295"/>
            <a:ext cx="1388765"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spTree>
    <p:extLst>
      <p:ext uri="{BB962C8B-B14F-4D97-AF65-F5344CB8AC3E}">
        <p14:creationId xmlns:p14="http://schemas.microsoft.com/office/powerpoint/2010/main" val="26865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Line"/>
          <p:cNvSpPr/>
          <p:nvPr/>
        </p:nvSpPr>
        <p:spPr>
          <a:xfrm>
            <a:off x="6286500" y="2110428"/>
            <a:ext cx="1" cy="654573"/>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4" name="Line"/>
          <p:cNvSpPr/>
          <p:nvPr/>
        </p:nvSpPr>
        <p:spPr>
          <a:xfrm>
            <a:off x="7618893" y="2110428"/>
            <a:ext cx="917929" cy="675022"/>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5" name="Line"/>
          <p:cNvSpPr/>
          <p:nvPr/>
        </p:nvSpPr>
        <p:spPr>
          <a:xfrm flipH="1">
            <a:off x="4036176" y="2110435"/>
            <a:ext cx="917931" cy="675022"/>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6" name="Line"/>
          <p:cNvSpPr/>
          <p:nvPr/>
        </p:nvSpPr>
        <p:spPr>
          <a:xfrm flipH="1">
            <a:off x="2714185" y="3530946"/>
            <a:ext cx="3" cy="1238804"/>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7" name="Line"/>
          <p:cNvSpPr/>
          <p:nvPr/>
        </p:nvSpPr>
        <p:spPr>
          <a:xfrm>
            <a:off x="9858812" y="3530946"/>
            <a:ext cx="3" cy="1238804"/>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38" name="Shape 415"/>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grpSp>
        <p:nvGrpSpPr>
          <p:cNvPr id="941" name="DomainParticipant"/>
          <p:cNvGrpSpPr/>
          <p:nvPr/>
        </p:nvGrpSpPr>
        <p:grpSpPr>
          <a:xfrm>
            <a:off x="4926812" y="1369812"/>
            <a:ext cx="2719377" cy="772239"/>
            <a:chOff x="0" y="0"/>
            <a:chExt cx="2719376" cy="772237"/>
          </a:xfrm>
        </p:grpSpPr>
        <p:sp>
          <p:nvSpPr>
            <p:cNvPr id="939"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40" name="DomainParticipant"/>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DomainParticipant</a:t>
              </a:r>
            </a:p>
          </p:txBody>
        </p:sp>
      </p:grpSp>
      <p:grpSp>
        <p:nvGrpSpPr>
          <p:cNvPr id="944" name="Topic"/>
          <p:cNvGrpSpPr/>
          <p:nvPr/>
        </p:nvGrpSpPr>
        <p:grpSpPr>
          <a:xfrm>
            <a:off x="4926812" y="2774945"/>
            <a:ext cx="2719377" cy="772238"/>
            <a:chOff x="0" y="0"/>
            <a:chExt cx="2719376" cy="772237"/>
          </a:xfrm>
        </p:grpSpPr>
        <p:sp>
          <p:nvSpPr>
            <p:cNvPr id="942"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43" name="Topic"/>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Topic</a:t>
              </a:r>
            </a:p>
          </p:txBody>
        </p:sp>
      </p:grpSp>
      <p:sp>
        <p:nvSpPr>
          <p:cNvPr id="945" name="Manages group of DataWriters"/>
          <p:cNvSpPr txBox="1"/>
          <p:nvPr/>
        </p:nvSpPr>
        <p:spPr>
          <a:xfrm>
            <a:off x="545574" y="2425589"/>
            <a:ext cx="3568267"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a:latin typeface="Calibri"/>
                <a:ea typeface="Calibri"/>
                <a:cs typeface="Calibri"/>
                <a:sym typeface="Calibri"/>
              </a:defRPr>
            </a:lvl1pPr>
          </a:lstStyle>
          <a:p>
            <a:r>
              <a:rPr b="1" dirty="0"/>
              <a:t>Manages group of </a:t>
            </a:r>
            <a:r>
              <a:rPr b="1" dirty="0" err="1"/>
              <a:t>DataWriters</a:t>
            </a:r>
            <a:endParaRPr b="1" dirty="0"/>
          </a:p>
        </p:txBody>
      </p:sp>
      <p:grpSp>
        <p:nvGrpSpPr>
          <p:cNvPr id="948" name="Publisher"/>
          <p:cNvGrpSpPr/>
          <p:nvPr/>
        </p:nvGrpSpPr>
        <p:grpSpPr>
          <a:xfrm>
            <a:off x="1354499" y="2774945"/>
            <a:ext cx="2719375" cy="772238"/>
            <a:chOff x="0" y="0"/>
            <a:chExt cx="2719374" cy="772237"/>
          </a:xfrm>
        </p:grpSpPr>
        <p:sp>
          <p:nvSpPr>
            <p:cNvPr id="946" name="Rectangle"/>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47" name="Publish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Publisher</a:t>
              </a:r>
            </a:p>
          </p:txBody>
        </p:sp>
      </p:grpSp>
      <p:grpSp>
        <p:nvGrpSpPr>
          <p:cNvPr id="951" name="Subscriber"/>
          <p:cNvGrpSpPr/>
          <p:nvPr/>
        </p:nvGrpSpPr>
        <p:grpSpPr>
          <a:xfrm>
            <a:off x="8499126" y="2774945"/>
            <a:ext cx="2719376" cy="772238"/>
            <a:chOff x="0" y="0"/>
            <a:chExt cx="2719374" cy="772237"/>
          </a:xfrm>
        </p:grpSpPr>
        <p:sp>
          <p:nvSpPr>
            <p:cNvPr id="949" name="Rectangle"/>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50" name="Subscrib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Subscriber</a:t>
              </a:r>
            </a:p>
          </p:txBody>
        </p:sp>
      </p:grpSp>
      <p:sp>
        <p:nvSpPr>
          <p:cNvPr id="952" name="Manages group of DataReaders"/>
          <p:cNvSpPr txBox="1"/>
          <p:nvPr/>
        </p:nvSpPr>
        <p:spPr>
          <a:xfrm>
            <a:off x="8357985" y="2432904"/>
            <a:ext cx="3568267"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a:latin typeface="Calibri"/>
                <a:ea typeface="Calibri"/>
                <a:cs typeface="Calibri"/>
                <a:sym typeface="Calibri"/>
              </a:defRPr>
            </a:lvl1pPr>
          </a:lstStyle>
          <a:p>
            <a:r>
              <a:rPr b="1"/>
              <a:t>Manages group of DataReaders</a:t>
            </a:r>
          </a:p>
        </p:txBody>
      </p:sp>
      <p:sp>
        <p:nvSpPr>
          <p:cNvPr id="953" name="&lt;&lt; creates &gt;&gt;"/>
          <p:cNvSpPr txBox="1"/>
          <p:nvPr/>
        </p:nvSpPr>
        <p:spPr>
          <a:xfrm>
            <a:off x="4528434" y="2252295"/>
            <a:ext cx="1388766"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sp>
        <p:nvSpPr>
          <p:cNvPr id="954" name="&lt;&lt; creates &gt;&gt;"/>
          <p:cNvSpPr txBox="1"/>
          <p:nvPr/>
        </p:nvSpPr>
        <p:spPr>
          <a:xfrm>
            <a:off x="6681200" y="2252295"/>
            <a:ext cx="1388766"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grpSp>
        <p:nvGrpSpPr>
          <p:cNvPr id="957" name="DataWriter"/>
          <p:cNvGrpSpPr/>
          <p:nvPr/>
        </p:nvGrpSpPr>
        <p:grpSpPr>
          <a:xfrm>
            <a:off x="1354499" y="4782777"/>
            <a:ext cx="2719375" cy="772238"/>
            <a:chOff x="0" y="0"/>
            <a:chExt cx="2719374" cy="772237"/>
          </a:xfrm>
        </p:grpSpPr>
        <p:sp>
          <p:nvSpPr>
            <p:cNvPr id="955" name="Rectangle"/>
            <p:cNvSpPr/>
            <p:nvPr/>
          </p:nvSpPr>
          <p:spPr>
            <a:xfrm>
              <a:off x="0" y="-1"/>
              <a:ext cx="2719375" cy="772239"/>
            </a:xfrm>
            <a:prstGeom prst="rect">
              <a:avLst/>
            </a:prstGeom>
            <a:solidFill>
              <a:srgbClr val="7F7F7F"/>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56" name="DataWrit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DataWriter</a:t>
              </a:r>
            </a:p>
          </p:txBody>
        </p:sp>
      </p:grpSp>
      <p:grpSp>
        <p:nvGrpSpPr>
          <p:cNvPr id="960" name="DataReader"/>
          <p:cNvGrpSpPr/>
          <p:nvPr/>
        </p:nvGrpSpPr>
        <p:grpSpPr>
          <a:xfrm>
            <a:off x="8499126" y="4782777"/>
            <a:ext cx="2719376" cy="772238"/>
            <a:chOff x="0" y="0"/>
            <a:chExt cx="2719374" cy="772237"/>
          </a:xfrm>
        </p:grpSpPr>
        <p:sp>
          <p:nvSpPr>
            <p:cNvPr id="958" name="Rectangle"/>
            <p:cNvSpPr/>
            <p:nvPr/>
          </p:nvSpPr>
          <p:spPr>
            <a:xfrm>
              <a:off x="0" y="-1"/>
              <a:ext cx="2719375" cy="772239"/>
            </a:xfrm>
            <a:prstGeom prst="rect">
              <a:avLst/>
            </a:prstGeom>
            <a:solidFill>
              <a:srgbClr val="7F7F7F"/>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59" name="DataRead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DataReader</a:t>
              </a:r>
            </a:p>
          </p:txBody>
        </p:sp>
      </p:grpSp>
      <p:sp>
        <p:nvSpPr>
          <p:cNvPr id="961" name="&lt;&lt; creates &gt;&gt;"/>
          <p:cNvSpPr txBox="1"/>
          <p:nvPr/>
        </p:nvSpPr>
        <p:spPr>
          <a:xfrm>
            <a:off x="2738274" y="3964928"/>
            <a:ext cx="1388766"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dirty="0"/>
              <a:t>&lt;&lt; creates &gt;&gt;</a:t>
            </a:r>
          </a:p>
        </p:txBody>
      </p:sp>
      <p:sp>
        <p:nvSpPr>
          <p:cNvPr id="962" name="&lt;&lt; creates &gt;&gt;"/>
          <p:cNvSpPr txBox="1"/>
          <p:nvPr/>
        </p:nvSpPr>
        <p:spPr>
          <a:xfrm>
            <a:off x="8499126" y="3979560"/>
            <a:ext cx="1388765"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spTree>
    <p:extLst>
      <p:ext uri="{BB962C8B-B14F-4D97-AF65-F5344CB8AC3E}">
        <p14:creationId xmlns:p14="http://schemas.microsoft.com/office/powerpoint/2010/main" val="399680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Tutorial Learning Objectives</a:t>
            </a:r>
          </a:p>
        </p:txBody>
      </p:sp>
      <p:sp>
        <p:nvSpPr>
          <p:cNvPr id="10" name="Content Placeholder 2">
            <a:extLst>
              <a:ext uri="{FF2B5EF4-FFF2-40B4-BE49-F238E27FC236}">
                <a16:creationId xmlns:a16="http://schemas.microsoft.com/office/drawing/2014/main" id="{D77D2DB2-8827-D14C-8122-B6345B96673D}"/>
              </a:ext>
            </a:extLst>
          </p:cNvPr>
          <p:cNvSpPr>
            <a:spLocks noGrp="1"/>
          </p:cNvSpPr>
          <p:nvPr>
            <p:ph sz="quarter" idx="11"/>
          </p:nvPr>
        </p:nvSpPr>
        <p:spPr/>
        <p:txBody>
          <a:bodyPr>
            <a:normAutofit fontScale="92500" lnSpcReduction="20000"/>
          </a:bodyPr>
          <a:lstStyle/>
          <a:p>
            <a:pPr marL="0" indent="0">
              <a:buNone/>
            </a:pPr>
            <a:r>
              <a:rPr lang="en-US" sz="2400" b="1" dirty="0">
                <a:latin typeface="Arial" panose="020B0604020202020204" pitchFamily="34" charset="0"/>
                <a:cs typeface="Arial" panose="020B0604020202020204" pitchFamily="34" charset="0"/>
              </a:rPr>
              <a:t>After taking this tutorial you should be able to:</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Understand the different layers of interoperability and why semantic interoperability is a key requirement for distributed LVC</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why OMG DDS is the standard transport for DoD mandated standards for operational system used for modularity of components, and why MOSA is MANDATED for the USA DoD</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Describe the Object Management Group Data Distribution Service (OMG DDS) family of standards and what benefits they provide for creating distributed LVC</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the principles of the OMG DDS Secure standard for securing communications between distributed simulations over WAN/Cloud/RF/Lossy networks</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how OMG DDS works with the simulation architectures TENA, HLA and DIS and stitches these separate standards together for programs such as DAF SCARS</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Summarize how OMG DDS works with real-world Hardware In the Loop (HIL) for secure distributed LVC at scale across Multiple Levels of Security (MLS)</a:t>
            </a:r>
          </a:p>
        </p:txBody>
      </p:sp>
    </p:spTree>
    <p:extLst>
      <p:ext uri="{BB962C8B-B14F-4D97-AF65-F5344CB8AC3E}">
        <p14:creationId xmlns:p14="http://schemas.microsoft.com/office/powerpoint/2010/main" val="751612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Line"/>
          <p:cNvSpPr/>
          <p:nvPr/>
        </p:nvSpPr>
        <p:spPr>
          <a:xfrm>
            <a:off x="6286500" y="2110428"/>
            <a:ext cx="1" cy="654573"/>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67" name="Line"/>
          <p:cNvSpPr/>
          <p:nvPr/>
        </p:nvSpPr>
        <p:spPr>
          <a:xfrm>
            <a:off x="7618893" y="2110428"/>
            <a:ext cx="917929" cy="675022"/>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68" name="Line"/>
          <p:cNvSpPr/>
          <p:nvPr/>
        </p:nvSpPr>
        <p:spPr>
          <a:xfrm flipH="1">
            <a:off x="4036176" y="2110435"/>
            <a:ext cx="917931" cy="675022"/>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69" name="Line"/>
          <p:cNvSpPr/>
          <p:nvPr/>
        </p:nvSpPr>
        <p:spPr>
          <a:xfrm flipH="1">
            <a:off x="2714185" y="3530946"/>
            <a:ext cx="3" cy="1238804"/>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70" name="Line"/>
          <p:cNvSpPr/>
          <p:nvPr/>
        </p:nvSpPr>
        <p:spPr>
          <a:xfrm>
            <a:off x="9858812" y="3530946"/>
            <a:ext cx="3" cy="1238804"/>
          </a:xfrm>
          <a:prstGeom prst="line">
            <a:avLst/>
          </a:pr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endParaRPr/>
          </a:p>
        </p:txBody>
      </p:sp>
      <p:sp>
        <p:nvSpPr>
          <p:cNvPr id="971" name="Connection Line"/>
          <p:cNvSpPr/>
          <p:nvPr/>
        </p:nvSpPr>
        <p:spPr>
          <a:xfrm>
            <a:off x="4075429" y="3545838"/>
            <a:ext cx="1287781" cy="15544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pPr>
              <a:defRPr>
                <a:latin typeface="+mn-lt"/>
                <a:ea typeface="+mn-ea"/>
                <a:cs typeface="+mn-cs"/>
                <a:sym typeface="Arial"/>
              </a:defRPr>
            </a:pPr>
            <a:endParaRPr/>
          </a:p>
        </p:txBody>
      </p:sp>
      <p:sp>
        <p:nvSpPr>
          <p:cNvPr id="972" name="Connection Line"/>
          <p:cNvSpPr/>
          <p:nvPr/>
        </p:nvSpPr>
        <p:spPr>
          <a:xfrm>
            <a:off x="7231380" y="3545838"/>
            <a:ext cx="1287782" cy="15544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ln w="50800">
            <a:solidFill>
              <a:srgbClr val="EC8B22"/>
            </a:solidFill>
            <a:tailEnd type="triangle"/>
          </a:ln>
          <a:effectLst>
            <a:outerShdw dist="76200" dir="3600000" rotWithShape="0">
              <a:srgbClr val="000000">
                <a:alpha val="12000"/>
              </a:srgbClr>
            </a:outerShdw>
          </a:effectLst>
        </p:spPr>
        <p:txBody>
          <a:bodyPr lIns="45718" tIns="45718" rIns="45718" bIns="45718"/>
          <a:lstStyle/>
          <a:p>
            <a:pPr>
              <a:defRPr>
                <a:latin typeface="+mn-lt"/>
                <a:ea typeface="+mn-ea"/>
                <a:cs typeface="+mn-cs"/>
                <a:sym typeface="Arial"/>
              </a:defRPr>
            </a:pPr>
            <a:endParaRPr/>
          </a:p>
        </p:txBody>
      </p:sp>
      <p:sp>
        <p:nvSpPr>
          <p:cNvPr id="973" name="Shape 415"/>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grpSp>
        <p:nvGrpSpPr>
          <p:cNvPr id="976" name="DomainParticipant"/>
          <p:cNvGrpSpPr/>
          <p:nvPr/>
        </p:nvGrpSpPr>
        <p:grpSpPr>
          <a:xfrm>
            <a:off x="4926812" y="1369812"/>
            <a:ext cx="2719377" cy="772239"/>
            <a:chOff x="0" y="0"/>
            <a:chExt cx="2719376" cy="772237"/>
          </a:xfrm>
        </p:grpSpPr>
        <p:sp>
          <p:nvSpPr>
            <p:cNvPr id="974"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75" name="DomainParticipant"/>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DomainParticipant</a:t>
              </a:r>
            </a:p>
          </p:txBody>
        </p:sp>
      </p:grpSp>
      <p:grpSp>
        <p:nvGrpSpPr>
          <p:cNvPr id="979" name="Topic"/>
          <p:cNvGrpSpPr/>
          <p:nvPr/>
        </p:nvGrpSpPr>
        <p:grpSpPr>
          <a:xfrm>
            <a:off x="4926812" y="2774945"/>
            <a:ext cx="2719377" cy="772238"/>
            <a:chOff x="0" y="0"/>
            <a:chExt cx="2719376" cy="772237"/>
          </a:xfrm>
        </p:grpSpPr>
        <p:sp>
          <p:nvSpPr>
            <p:cNvPr id="977"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78" name="Topic"/>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Topic</a:t>
              </a:r>
            </a:p>
          </p:txBody>
        </p:sp>
      </p:grpSp>
      <p:grpSp>
        <p:nvGrpSpPr>
          <p:cNvPr id="982" name="Publisher"/>
          <p:cNvGrpSpPr/>
          <p:nvPr/>
        </p:nvGrpSpPr>
        <p:grpSpPr>
          <a:xfrm>
            <a:off x="1354499" y="2774945"/>
            <a:ext cx="2719375" cy="772238"/>
            <a:chOff x="0" y="0"/>
            <a:chExt cx="2719374" cy="772237"/>
          </a:xfrm>
        </p:grpSpPr>
        <p:sp>
          <p:nvSpPr>
            <p:cNvPr id="980" name="Rectangle"/>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81" name="Publish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Publisher</a:t>
              </a:r>
            </a:p>
          </p:txBody>
        </p:sp>
      </p:grpSp>
      <p:grpSp>
        <p:nvGrpSpPr>
          <p:cNvPr id="985" name="Subscriber"/>
          <p:cNvGrpSpPr/>
          <p:nvPr/>
        </p:nvGrpSpPr>
        <p:grpSpPr>
          <a:xfrm>
            <a:off x="8499126" y="2774945"/>
            <a:ext cx="2719376" cy="772238"/>
            <a:chOff x="0" y="0"/>
            <a:chExt cx="2719374" cy="772237"/>
          </a:xfrm>
        </p:grpSpPr>
        <p:sp>
          <p:nvSpPr>
            <p:cNvPr id="983" name="Rectangle"/>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84" name="Subscrib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Subscriber</a:t>
              </a:r>
            </a:p>
          </p:txBody>
        </p:sp>
      </p:grpSp>
      <p:grpSp>
        <p:nvGrpSpPr>
          <p:cNvPr id="988" name="DataWriter"/>
          <p:cNvGrpSpPr/>
          <p:nvPr/>
        </p:nvGrpSpPr>
        <p:grpSpPr>
          <a:xfrm>
            <a:off x="1354499" y="4782777"/>
            <a:ext cx="2719375" cy="772238"/>
            <a:chOff x="0" y="0"/>
            <a:chExt cx="2719374" cy="772237"/>
          </a:xfrm>
        </p:grpSpPr>
        <p:sp>
          <p:nvSpPr>
            <p:cNvPr id="986" name="Rectangle"/>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87" name="DataWrit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DataWriter</a:t>
              </a:r>
            </a:p>
          </p:txBody>
        </p:sp>
      </p:grpSp>
      <p:grpSp>
        <p:nvGrpSpPr>
          <p:cNvPr id="991" name="DataReader"/>
          <p:cNvGrpSpPr/>
          <p:nvPr/>
        </p:nvGrpSpPr>
        <p:grpSpPr>
          <a:xfrm>
            <a:off x="8499126" y="4782777"/>
            <a:ext cx="2719376" cy="772238"/>
            <a:chOff x="0" y="0"/>
            <a:chExt cx="2719374" cy="772237"/>
          </a:xfrm>
        </p:grpSpPr>
        <p:sp>
          <p:nvSpPr>
            <p:cNvPr id="989" name="Rectangle"/>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990" name="DataRead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DataReader</a:t>
              </a:r>
            </a:p>
          </p:txBody>
        </p:sp>
      </p:grpSp>
      <p:sp>
        <p:nvSpPr>
          <p:cNvPr id="992" name="&lt;&lt; uses &gt;&gt;"/>
          <p:cNvSpPr txBox="1"/>
          <p:nvPr/>
        </p:nvSpPr>
        <p:spPr>
          <a:xfrm>
            <a:off x="4250911" y="5102790"/>
            <a:ext cx="1112299"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1800" i="1">
                <a:latin typeface="Calibri"/>
                <a:ea typeface="Calibri"/>
                <a:cs typeface="Calibri"/>
                <a:sym typeface="Calibri"/>
              </a:defRPr>
            </a:lvl1pPr>
          </a:lstStyle>
          <a:p>
            <a:r>
              <a:rPr b="1" dirty="0"/>
              <a:t>&lt;&lt; uses &gt;&gt;</a:t>
            </a:r>
          </a:p>
        </p:txBody>
      </p:sp>
      <p:sp>
        <p:nvSpPr>
          <p:cNvPr id="993" name="&lt;&lt; uses &gt;&gt;"/>
          <p:cNvSpPr txBox="1"/>
          <p:nvPr/>
        </p:nvSpPr>
        <p:spPr>
          <a:xfrm>
            <a:off x="7209791" y="5113709"/>
            <a:ext cx="1112299"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1800" i="1">
                <a:latin typeface="Calibri"/>
                <a:ea typeface="Calibri"/>
                <a:cs typeface="Calibri"/>
                <a:sym typeface="Calibri"/>
              </a:defRPr>
            </a:lvl1pPr>
          </a:lstStyle>
          <a:p>
            <a:r>
              <a:rPr b="1" dirty="0"/>
              <a:t>&lt;&lt; uses &gt;&gt;</a:t>
            </a:r>
          </a:p>
        </p:txBody>
      </p:sp>
      <p:sp>
        <p:nvSpPr>
          <p:cNvPr id="994" name="Publishes data to DDS Topic"/>
          <p:cNvSpPr txBox="1"/>
          <p:nvPr/>
        </p:nvSpPr>
        <p:spPr>
          <a:xfrm>
            <a:off x="930053" y="5653799"/>
            <a:ext cx="3568267"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800">
                <a:latin typeface="Calibri"/>
                <a:ea typeface="Calibri"/>
                <a:cs typeface="Calibri"/>
                <a:sym typeface="Calibri"/>
              </a:defRPr>
            </a:lvl1pPr>
          </a:lstStyle>
          <a:p>
            <a:r>
              <a:rPr b="1" dirty="0"/>
              <a:t>Publishes data to </a:t>
            </a:r>
            <a:r>
              <a:rPr lang="en-US" b="1" dirty="0"/>
              <a:t>OMG </a:t>
            </a:r>
            <a:r>
              <a:rPr b="1" dirty="0"/>
              <a:t>DDS Topic</a:t>
            </a:r>
          </a:p>
        </p:txBody>
      </p:sp>
      <p:sp>
        <p:nvSpPr>
          <p:cNvPr id="995" name="Subscribes to data from DDS Topic"/>
          <p:cNvSpPr txBox="1"/>
          <p:nvPr/>
        </p:nvSpPr>
        <p:spPr>
          <a:xfrm>
            <a:off x="7940359" y="5653799"/>
            <a:ext cx="3879878" cy="36932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defRPr sz="1800">
                <a:latin typeface="Calibri"/>
                <a:ea typeface="Calibri"/>
                <a:cs typeface="Calibri"/>
                <a:sym typeface="Calibri"/>
              </a:defRPr>
            </a:lvl1pPr>
          </a:lstStyle>
          <a:p>
            <a:r>
              <a:rPr b="1" dirty="0"/>
              <a:t>Subscribes to data from </a:t>
            </a:r>
            <a:r>
              <a:rPr lang="en-US" b="1" dirty="0"/>
              <a:t>OMG </a:t>
            </a:r>
            <a:r>
              <a:rPr b="1" dirty="0"/>
              <a:t>DDS Topic</a:t>
            </a:r>
          </a:p>
        </p:txBody>
      </p:sp>
      <p:sp>
        <p:nvSpPr>
          <p:cNvPr id="996" name="&lt;&lt; creates &gt;&gt;"/>
          <p:cNvSpPr txBox="1"/>
          <p:nvPr/>
        </p:nvSpPr>
        <p:spPr>
          <a:xfrm>
            <a:off x="2738274" y="3964928"/>
            <a:ext cx="1388766"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dirty="0"/>
              <a:t>&lt;&lt; creates &gt;&gt;</a:t>
            </a:r>
          </a:p>
        </p:txBody>
      </p:sp>
      <p:sp>
        <p:nvSpPr>
          <p:cNvPr id="997" name="&lt;&lt; creates &gt;&gt;"/>
          <p:cNvSpPr txBox="1"/>
          <p:nvPr/>
        </p:nvSpPr>
        <p:spPr>
          <a:xfrm>
            <a:off x="8499126" y="3979560"/>
            <a:ext cx="1388765"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i="1">
                <a:latin typeface="Calibri"/>
                <a:ea typeface="Calibri"/>
                <a:cs typeface="Calibri"/>
                <a:sym typeface="Calibri"/>
              </a:defRPr>
            </a:lvl1pPr>
          </a:lstStyle>
          <a:p>
            <a:r>
              <a:rPr b="1"/>
              <a:t>&lt;&lt; creates &gt;&gt;</a:t>
            </a:r>
          </a:p>
        </p:txBody>
      </p:sp>
    </p:spTree>
    <p:extLst>
      <p:ext uri="{BB962C8B-B14F-4D97-AF65-F5344CB8AC3E}">
        <p14:creationId xmlns:p14="http://schemas.microsoft.com/office/powerpoint/2010/main" val="2674155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Shape 415"/>
          <p:cNvSpPr txBox="1">
            <a:spLocks noGrp="1"/>
          </p:cNvSpPr>
          <p:nvPr>
            <p:ph type="title"/>
          </p:nvPr>
        </p:nvSpPr>
        <p:spPr>
          <a:prstGeom prst="rect">
            <a:avLst/>
          </a:prstGeom>
        </p:spPr>
        <p:txBody>
          <a:bodyPr lIns="0" tIns="0" rIns="0" bIns="0"/>
          <a:lstStyle/>
          <a:p>
            <a:r>
              <a:rPr lang="en-US" dirty="0"/>
              <a:t>OMG </a:t>
            </a:r>
            <a:r>
              <a:rPr dirty="0"/>
              <a:t>DDS Publish Subscribe API: Entities</a:t>
            </a:r>
          </a:p>
        </p:txBody>
      </p:sp>
      <p:sp>
        <p:nvSpPr>
          <p:cNvPr id="5" name="Content Placeholder 4">
            <a:extLst>
              <a:ext uri="{FF2B5EF4-FFF2-40B4-BE49-F238E27FC236}">
                <a16:creationId xmlns:a16="http://schemas.microsoft.com/office/drawing/2014/main" id="{855A45A2-7102-44DB-B08F-150138228AB7}"/>
              </a:ext>
            </a:extLst>
          </p:cNvPr>
          <p:cNvSpPr>
            <a:spLocks noGrp="1"/>
          </p:cNvSpPr>
          <p:nvPr>
            <p:ph sz="quarter" idx="11"/>
          </p:nvPr>
        </p:nvSpPr>
        <p:spPr/>
        <p:txBody>
          <a:bodyPr/>
          <a:lstStyle/>
          <a:p>
            <a:pPr>
              <a:buSzPct val="75000"/>
              <a:buFont typeface="Wingdings" panose="05000000000000000000" pitchFamily="2" charset="2"/>
              <a:buChar char="§"/>
            </a:pPr>
            <a:r>
              <a:rPr lang="en-US" sz="2800" dirty="0">
                <a:latin typeface="Arial" panose="020B0604020202020204" pitchFamily="34" charset="0"/>
                <a:cs typeface="Arial" panose="020B0604020202020204" pitchFamily="34" charset="0"/>
              </a:rPr>
              <a:t>DataReaders (DR) and DataWriters (DW) are strongly typed </a:t>
            </a:r>
          </a:p>
          <a:p>
            <a:pPr>
              <a:buSzPct val="75000"/>
              <a:buFont typeface="Wingdings" panose="05000000000000000000" pitchFamily="2" charset="2"/>
              <a:buChar char="§"/>
            </a:pPr>
            <a:r>
              <a:rPr lang="en-US" sz="2800" dirty="0">
                <a:latin typeface="Arial" panose="020B0604020202020204" pitchFamily="34" charset="0"/>
                <a:cs typeface="Arial" panose="020B0604020202020204" pitchFamily="34" charset="0"/>
              </a:rPr>
              <a:t>Their APIs are generated from Interface Definition Language (IDL)</a:t>
            </a:r>
          </a:p>
          <a:p>
            <a:pPr marL="0" indent="0">
              <a:buNone/>
            </a:pPr>
            <a:endParaRPr lang="en-US" dirty="0"/>
          </a:p>
        </p:txBody>
      </p:sp>
      <p:sp>
        <p:nvSpPr>
          <p:cNvPr id="1002" name="Rectangle"/>
          <p:cNvSpPr/>
          <p:nvPr/>
        </p:nvSpPr>
        <p:spPr>
          <a:xfrm>
            <a:off x="795875" y="2764894"/>
            <a:ext cx="4529419" cy="2344212"/>
          </a:xfrm>
          <a:prstGeom prst="rect">
            <a:avLst/>
          </a:prstGeom>
          <a:solidFill>
            <a:srgbClr val="ECE7D3"/>
          </a:solidFill>
          <a:ln w="12700">
            <a:miter lim="400000"/>
          </a:ln>
          <a:effectLst>
            <a:outerShdw dist="76200" dir="3600000" rotWithShape="0">
              <a:srgbClr val="000000">
                <a:alpha val="12000"/>
              </a:srgbClr>
            </a:outerShdw>
          </a:effectLst>
        </p:spPr>
        <p:txBody>
          <a:bodyPr lIns="45718" tIns="45718" rIns="45718" bIns="45718"/>
          <a:lstStyle/>
          <a:p>
            <a:pPr>
              <a:defRPr sz="2000">
                <a:latin typeface="Courier New"/>
                <a:ea typeface="Courier New"/>
                <a:cs typeface="Courier New"/>
                <a:sym typeface="Courier New"/>
              </a:defRPr>
            </a:pPr>
            <a:endParaRPr/>
          </a:p>
        </p:txBody>
      </p:sp>
      <p:sp>
        <p:nvSpPr>
          <p:cNvPr id="1003" name="struct ShapeType {…"/>
          <p:cNvSpPr txBox="1"/>
          <p:nvPr/>
        </p:nvSpPr>
        <p:spPr>
          <a:xfrm>
            <a:off x="1024483" y="3014998"/>
            <a:ext cx="4072203" cy="184399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sz="2000" b="1">
                <a:latin typeface="Courier New"/>
                <a:ea typeface="Courier New"/>
                <a:cs typeface="Courier New"/>
                <a:sym typeface="Courier New"/>
              </a:defRPr>
            </a:pPr>
            <a:r>
              <a:rPr dirty="0"/>
              <a:t>struct</a:t>
            </a:r>
            <a:r>
              <a:rPr b="0" dirty="0"/>
              <a:t> </a:t>
            </a:r>
            <a:r>
              <a:rPr b="0" dirty="0" err="1"/>
              <a:t>ShapeType</a:t>
            </a:r>
            <a:r>
              <a:rPr b="0" dirty="0"/>
              <a:t> {</a:t>
            </a:r>
          </a:p>
          <a:p>
            <a:pPr>
              <a:defRPr sz="2000">
                <a:latin typeface="Courier New"/>
                <a:ea typeface="Courier New"/>
                <a:cs typeface="Courier New"/>
                <a:sym typeface="Courier New"/>
              </a:defRPr>
            </a:pPr>
            <a:r>
              <a:rPr dirty="0"/>
              <a:t>  </a:t>
            </a:r>
            <a:r>
              <a:rPr b="1" dirty="0"/>
              <a:t>string</a:t>
            </a:r>
            <a:r>
              <a:rPr dirty="0"/>
              <a:t>&lt;128&gt;   color;</a:t>
            </a:r>
          </a:p>
          <a:p>
            <a:pPr>
              <a:defRPr sz="2000">
                <a:latin typeface="Courier New"/>
                <a:ea typeface="Courier New"/>
                <a:cs typeface="Courier New"/>
                <a:sym typeface="Courier New"/>
              </a:defRPr>
            </a:pPr>
            <a:r>
              <a:rPr dirty="0"/>
              <a:t>  </a:t>
            </a:r>
            <a:r>
              <a:rPr b="1" dirty="0"/>
              <a:t>long</a:t>
            </a:r>
            <a:r>
              <a:rPr dirty="0"/>
              <a:t>          x;</a:t>
            </a:r>
          </a:p>
          <a:p>
            <a:pPr>
              <a:defRPr sz="2000">
                <a:latin typeface="Courier New"/>
                <a:ea typeface="Courier New"/>
                <a:cs typeface="Courier New"/>
                <a:sym typeface="Courier New"/>
              </a:defRPr>
            </a:pPr>
            <a:r>
              <a:rPr dirty="0"/>
              <a:t>  </a:t>
            </a:r>
            <a:r>
              <a:rPr b="1" dirty="0"/>
              <a:t>long</a:t>
            </a:r>
            <a:r>
              <a:rPr dirty="0"/>
              <a:t>          y;</a:t>
            </a:r>
          </a:p>
          <a:p>
            <a:pPr>
              <a:defRPr sz="2000">
                <a:latin typeface="Courier New"/>
                <a:ea typeface="Courier New"/>
                <a:cs typeface="Courier New"/>
                <a:sym typeface="Courier New"/>
              </a:defRPr>
            </a:pPr>
            <a:r>
              <a:rPr dirty="0"/>
              <a:t>  </a:t>
            </a:r>
            <a:r>
              <a:rPr b="1" dirty="0"/>
              <a:t>long</a:t>
            </a:r>
            <a:r>
              <a:rPr dirty="0"/>
              <a:t>	    </a:t>
            </a:r>
            <a:r>
              <a:rPr dirty="0" err="1"/>
              <a:t>shapesize</a:t>
            </a:r>
            <a:r>
              <a:rPr dirty="0"/>
              <a:t>;</a:t>
            </a:r>
          </a:p>
          <a:p>
            <a:pPr>
              <a:defRPr sz="2000">
                <a:latin typeface="Courier New"/>
                <a:ea typeface="Courier New"/>
                <a:cs typeface="Courier New"/>
                <a:sym typeface="Courier New"/>
              </a:defRPr>
            </a:pPr>
            <a:r>
              <a:rPr dirty="0"/>
              <a:t>};</a:t>
            </a:r>
          </a:p>
        </p:txBody>
      </p:sp>
      <p:sp>
        <p:nvSpPr>
          <p:cNvPr id="1004" name="Arrow"/>
          <p:cNvSpPr/>
          <p:nvPr/>
        </p:nvSpPr>
        <p:spPr>
          <a:xfrm>
            <a:off x="5457178" y="3302000"/>
            <a:ext cx="1270002" cy="1270000"/>
          </a:xfrm>
          <a:prstGeom prst="rightArrow">
            <a:avLst>
              <a:gd name="adj1" fmla="val 32000"/>
              <a:gd name="adj2" fmla="val 64000"/>
            </a:avLst>
          </a:prstGeom>
          <a:solidFill>
            <a:srgbClr val="EC8B22"/>
          </a:solidFill>
          <a:ln w="12700">
            <a:miter lim="400000"/>
          </a:ln>
          <a:effectLst>
            <a:outerShdw dist="76200" dir="3600000" rotWithShape="0">
              <a:srgbClr val="000000">
                <a:alpha val="12000"/>
              </a:srgbClr>
            </a:outerShdw>
          </a:effectLst>
        </p:spPr>
        <p:txBody>
          <a:bodyPr lIns="45718" tIns="45718" rIns="45718" bIns="45718" anchor="ctr"/>
          <a:lstStyle/>
          <a:p>
            <a:pPr>
              <a:defRPr>
                <a:latin typeface="+mn-lt"/>
                <a:ea typeface="+mn-ea"/>
                <a:cs typeface="+mn-cs"/>
                <a:sym typeface="Arial"/>
              </a:defRPr>
            </a:pPr>
            <a:endParaRPr/>
          </a:p>
        </p:txBody>
      </p:sp>
      <p:sp>
        <p:nvSpPr>
          <p:cNvPr id="1005" name="Rectangle"/>
          <p:cNvSpPr/>
          <p:nvPr/>
        </p:nvSpPr>
        <p:spPr>
          <a:xfrm>
            <a:off x="6866705" y="2764894"/>
            <a:ext cx="4926645" cy="2344212"/>
          </a:xfrm>
          <a:prstGeom prst="rect">
            <a:avLst/>
          </a:prstGeom>
          <a:solidFill>
            <a:srgbClr val="ECE7D3"/>
          </a:solidFill>
          <a:ln w="12700">
            <a:miter lim="400000"/>
          </a:ln>
          <a:effectLst>
            <a:outerShdw dist="76200" dir="3600000" rotWithShape="0">
              <a:srgbClr val="000000">
                <a:alpha val="12000"/>
              </a:srgbClr>
            </a:outerShdw>
          </a:effectLst>
        </p:spPr>
        <p:txBody>
          <a:bodyPr lIns="45718" tIns="45718" rIns="45718" bIns="45718"/>
          <a:lstStyle/>
          <a:p>
            <a:pPr>
              <a:defRPr sz="2000">
                <a:latin typeface="Courier New"/>
                <a:ea typeface="Courier New"/>
                <a:cs typeface="Courier New"/>
                <a:sym typeface="Courier New"/>
              </a:defRPr>
            </a:pPr>
            <a:endParaRPr/>
          </a:p>
        </p:txBody>
      </p:sp>
      <p:sp>
        <p:nvSpPr>
          <p:cNvPr id="1006" name="ShapeTypeDataWriter_write…"/>
          <p:cNvSpPr txBox="1"/>
          <p:nvPr/>
        </p:nvSpPr>
        <p:spPr>
          <a:xfrm>
            <a:off x="7095314" y="3014998"/>
            <a:ext cx="4469428" cy="155189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sz="2000">
                <a:latin typeface="Courier New"/>
                <a:ea typeface="Courier New"/>
                <a:cs typeface="Courier New"/>
                <a:sym typeface="Courier New"/>
              </a:defRPr>
            </a:pPr>
            <a:r>
              <a:rPr dirty="0" err="1"/>
              <a:t>ShapeTypeDataWriter_write</a:t>
            </a:r>
            <a:endParaRPr dirty="0"/>
          </a:p>
          <a:p>
            <a:pPr>
              <a:defRPr sz="2000">
                <a:latin typeface="Courier New"/>
                <a:ea typeface="Courier New"/>
                <a:cs typeface="Courier New"/>
                <a:sym typeface="Courier New"/>
              </a:defRPr>
            </a:pPr>
            <a:r>
              <a:rPr dirty="0" err="1"/>
              <a:t>ShapeTypeDataWriter_dispose</a:t>
            </a:r>
            <a:endParaRPr dirty="0"/>
          </a:p>
          <a:p>
            <a:pPr>
              <a:defRPr sz="2000">
                <a:latin typeface="Courier New"/>
                <a:ea typeface="Courier New"/>
                <a:cs typeface="Courier New"/>
                <a:sym typeface="Courier New"/>
              </a:defRPr>
            </a:pPr>
            <a:endParaRPr dirty="0"/>
          </a:p>
          <a:p>
            <a:pPr>
              <a:defRPr sz="2000">
                <a:latin typeface="Courier New"/>
                <a:ea typeface="Courier New"/>
                <a:cs typeface="Courier New"/>
                <a:sym typeface="Courier New"/>
              </a:defRPr>
            </a:pPr>
            <a:r>
              <a:rPr dirty="0" err="1"/>
              <a:t>ShapeTypeDataReader_read</a:t>
            </a:r>
            <a:endParaRPr dirty="0"/>
          </a:p>
          <a:p>
            <a:pPr>
              <a:defRPr sz="2000">
                <a:latin typeface="Courier New"/>
                <a:ea typeface="Courier New"/>
                <a:cs typeface="Courier New"/>
                <a:sym typeface="Courier New"/>
              </a:defRPr>
            </a:pPr>
            <a:r>
              <a:rPr dirty="0" err="1"/>
              <a:t>ShapeTypeDataReader_take</a:t>
            </a:r>
            <a:endParaRPr dirty="0"/>
          </a:p>
        </p:txBody>
      </p:sp>
    </p:spTree>
    <p:extLst>
      <p:ext uri="{BB962C8B-B14F-4D97-AF65-F5344CB8AC3E}">
        <p14:creationId xmlns:p14="http://schemas.microsoft.com/office/powerpoint/2010/main" val="4017631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0" y="38100"/>
            <a:ext cx="7416800" cy="685800"/>
          </a:xfrm>
        </p:spPr>
        <p:txBody>
          <a:bodyPr/>
          <a:lstStyle/>
          <a:p>
            <a:r>
              <a:rPr lang="en-US" sz="2800" dirty="0"/>
              <a:t>Simple API Interface</a:t>
            </a:r>
          </a:p>
        </p:txBody>
      </p:sp>
      <p:sp>
        <p:nvSpPr>
          <p:cNvPr id="3" name="Content Placeholder 2"/>
          <p:cNvSpPr>
            <a:spLocks noGrp="1"/>
          </p:cNvSpPr>
          <p:nvPr>
            <p:ph idx="1"/>
          </p:nvPr>
        </p:nvSpPr>
        <p:spPr>
          <a:xfrm>
            <a:off x="589965" y="881939"/>
            <a:ext cx="10928351" cy="5433136"/>
          </a:xfrm>
        </p:spPr>
        <p:txBody>
          <a:bodyPr>
            <a:noAutofit/>
          </a:bodyPr>
          <a:lstStyle/>
          <a:p>
            <a:pPr marL="0" indent="0">
              <a:buNone/>
            </a:pPr>
            <a:r>
              <a:rPr lang="en-US" sz="2300" dirty="0">
                <a:solidFill>
                  <a:srgbClr val="0033CC"/>
                </a:solidFill>
                <a:latin typeface="Arial" panose="020B0604020202020204" pitchFamily="34" charset="0"/>
                <a:cs typeface="Arial" panose="020B0604020202020204" pitchFamily="34" charset="0"/>
              </a:rPr>
              <a:t>void </a:t>
            </a:r>
            <a:r>
              <a:rPr lang="en-US" sz="2300" dirty="0" err="1">
                <a:solidFill>
                  <a:srgbClr val="0033CC"/>
                </a:solidFill>
                <a:latin typeface="Arial" panose="020B0604020202020204" pitchFamily="34" charset="0"/>
                <a:cs typeface="Arial" panose="020B0604020202020204" pitchFamily="34" charset="0"/>
              </a:rPr>
              <a:t>publisher_main</a:t>
            </a:r>
            <a:r>
              <a:rPr lang="en-US" sz="2300" dirty="0">
                <a:solidFill>
                  <a:srgbClr val="0033CC"/>
                </a:solidFill>
                <a:latin typeface="Arial" panose="020B0604020202020204" pitchFamily="34" charset="0"/>
                <a:cs typeface="Arial" panose="020B0604020202020204" pitchFamily="34" charset="0"/>
              </a:rPr>
              <a:t>(</a:t>
            </a:r>
            <a:r>
              <a:rPr lang="en-US" sz="2300" dirty="0" err="1">
                <a:solidFill>
                  <a:srgbClr val="0033CC"/>
                </a:solidFill>
                <a:latin typeface="Arial" panose="020B0604020202020204" pitchFamily="34" charset="0"/>
                <a:cs typeface="Arial" panose="020B0604020202020204" pitchFamily="34" charset="0"/>
              </a:rPr>
              <a:t>int</a:t>
            </a:r>
            <a:r>
              <a:rPr lang="en-US" sz="2300" dirty="0">
                <a:solidFill>
                  <a:srgbClr val="0033CC"/>
                </a:solidFill>
                <a:latin typeface="Arial" panose="020B0604020202020204" pitchFamily="34" charset="0"/>
                <a:cs typeface="Arial" panose="020B0604020202020204" pitchFamily="34" charset="0"/>
              </a:rPr>
              <a:t> </a:t>
            </a:r>
            <a:r>
              <a:rPr lang="en-US" sz="2300" dirty="0" err="1">
                <a:solidFill>
                  <a:srgbClr val="0033CC"/>
                </a:solidFill>
                <a:latin typeface="Arial" panose="020B0604020202020204" pitchFamily="34" charset="0"/>
                <a:cs typeface="Arial" panose="020B0604020202020204" pitchFamily="34" charset="0"/>
              </a:rPr>
              <a:t>domain_id</a:t>
            </a:r>
            <a:r>
              <a:rPr lang="en-US" sz="2300" dirty="0">
                <a:solidFill>
                  <a:srgbClr val="0033CC"/>
                </a:solidFill>
                <a:latin typeface="Arial" panose="020B0604020202020204" pitchFamily="34" charset="0"/>
                <a:cs typeface="Arial" panose="020B0604020202020204" pitchFamily="34" charset="0"/>
              </a:rPr>
              <a:t>)  {</a:t>
            </a:r>
          </a:p>
          <a:p>
            <a:pPr marL="0" indent="0">
              <a:buNone/>
            </a:pPr>
            <a:r>
              <a:rPr lang="en-US" sz="2300" dirty="0">
                <a:solidFill>
                  <a:schemeClr val="accent1">
                    <a:lumMod val="75000"/>
                  </a:schemeClr>
                </a:solidFill>
                <a:latin typeface="Arial" panose="020B0604020202020204" pitchFamily="34" charset="0"/>
                <a:cs typeface="Arial" panose="020B0604020202020204" pitchFamily="34" charset="0"/>
              </a:rPr>
              <a:t>	</a:t>
            </a:r>
            <a:r>
              <a:rPr lang="en-US" sz="2300" dirty="0">
                <a:solidFill>
                  <a:srgbClr val="008000"/>
                </a:solidFill>
                <a:latin typeface="Arial" panose="020B0604020202020204" pitchFamily="34" charset="0"/>
                <a:cs typeface="Arial" panose="020B0604020202020204" pitchFamily="34" charset="0"/>
              </a:rPr>
              <a:t>// Initialize</a:t>
            </a:r>
          </a:p>
          <a:p>
            <a:pPr marL="0" indent="0">
              <a:buNone/>
            </a:pPr>
            <a:r>
              <a:rPr lang="en-US" sz="2300" dirty="0">
                <a:solidFill>
                  <a:srgbClr val="0033CC"/>
                </a:solidFill>
                <a:latin typeface="Arial" panose="020B0604020202020204" pitchFamily="34" charset="0"/>
                <a:cs typeface="Arial" panose="020B0604020202020204" pitchFamily="34" charset="0"/>
              </a:rPr>
              <a:t>      	</a:t>
            </a:r>
            <a:r>
              <a:rPr lang="en-US" sz="2300" dirty="0" err="1">
                <a:solidFill>
                  <a:srgbClr val="0033CC"/>
                </a:solidFill>
                <a:latin typeface="Arial" panose="020B0604020202020204" pitchFamily="34" charset="0"/>
                <a:cs typeface="Arial" panose="020B0604020202020204" pitchFamily="34" charset="0"/>
              </a:rPr>
              <a:t>dds</a:t>
            </a:r>
            <a:r>
              <a:rPr lang="en-US" sz="2300" dirty="0">
                <a:solidFill>
                  <a:srgbClr val="0033CC"/>
                </a:solidFill>
                <a:latin typeface="Arial" panose="020B0604020202020204" pitchFamily="34" charset="0"/>
                <a:cs typeface="Arial" panose="020B0604020202020204" pitchFamily="34" charset="0"/>
              </a:rPr>
              <a:t>::domain::</a:t>
            </a:r>
            <a:r>
              <a:rPr lang="en-US" sz="2300" dirty="0" err="1">
                <a:solidFill>
                  <a:srgbClr val="0033CC"/>
                </a:solidFill>
                <a:latin typeface="Arial" panose="020B0604020202020204" pitchFamily="34" charset="0"/>
                <a:cs typeface="Arial" panose="020B0604020202020204" pitchFamily="34" charset="0"/>
              </a:rPr>
              <a:t>DomainParticipant</a:t>
            </a:r>
            <a:r>
              <a:rPr lang="en-US" sz="2300" dirty="0">
                <a:solidFill>
                  <a:srgbClr val="0033CC"/>
                </a:solidFill>
                <a:latin typeface="Arial" panose="020B0604020202020204" pitchFamily="34" charset="0"/>
                <a:cs typeface="Arial" panose="020B0604020202020204" pitchFamily="34" charset="0"/>
              </a:rPr>
              <a:t> participant (</a:t>
            </a:r>
            <a:r>
              <a:rPr lang="en-US" sz="2300" dirty="0" err="1">
                <a:solidFill>
                  <a:srgbClr val="0033CC"/>
                </a:solidFill>
                <a:latin typeface="Arial" panose="020B0604020202020204" pitchFamily="34" charset="0"/>
                <a:cs typeface="Arial" panose="020B0604020202020204" pitchFamily="34" charset="0"/>
              </a:rPr>
              <a:t>domain_id</a:t>
            </a:r>
            <a:r>
              <a:rPr lang="en-US" sz="2300" dirty="0">
                <a:solidFill>
                  <a:srgbClr val="0033CC"/>
                </a:solidFill>
                <a:latin typeface="Arial" panose="020B0604020202020204" pitchFamily="34" charset="0"/>
                <a:cs typeface="Arial" panose="020B0604020202020204" pitchFamily="34" charset="0"/>
              </a:rPr>
              <a:t>);</a:t>
            </a:r>
          </a:p>
          <a:p>
            <a:pPr marL="0" indent="0">
              <a:buNone/>
            </a:pPr>
            <a:r>
              <a:rPr lang="en-US" sz="2300" dirty="0">
                <a:solidFill>
                  <a:schemeClr val="accent1">
                    <a:lumMod val="75000"/>
                  </a:schemeClr>
                </a:solidFill>
                <a:latin typeface="Arial" panose="020B0604020202020204" pitchFamily="34" charset="0"/>
                <a:cs typeface="Arial" panose="020B0604020202020204" pitchFamily="34" charset="0"/>
              </a:rPr>
              <a:t>      	</a:t>
            </a:r>
            <a:r>
              <a:rPr lang="en-US" sz="2300" dirty="0">
                <a:solidFill>
                  <a:srgbClr val="008000"/>
                </a:solidFill>
                <a:latin typeface="Arial" panose="020B0604020202020204" pitchFamily="34" charset="0"/>
                <a:cs typeface="Arial" panose="020B0604020202020204" pitchFamily="34" charset="0"/>
              </a:rPr>
              <a:t>// Create a Topic</a:t>
            </a:r>
          </a:p>
          <a:p>
            <a:pPr marL="0" indent="0">
              <a:buNone/>
            </a:pPr>
            <a:r>
              <a:rPr lang="en-US" sz="2300" dirty="0">
                <a:solidFill>
                  <a:srgbClr val="0033CC"/>
                </a:solidFill>
                <a:latin typeface="Arial" panose="020B0604020202020204" pitchFamily="34" charset="0"/>
                <a:cs typeface="Arial" panose="020B0604020202020204" pitchFamily="34" charset="0"/>
              </a:rPr>
              <a:t>	</a:t>
            </a:r>
            <a:r>
              <a:rPr lang="en-US" sz="2300" dirty="0" err="1">
                <a:solidFill>
                  <a:srgbClr val="0033CC"/>
                </a:solidFill>
                <a:latin typeface="Arial" panose="020B0604020202020204" pitchFamily="34" charset="0"/>
                <a:cs typeface="Arial" panose="020B0604020202020204" pitchFamily="34" charset="0"/>
              </a:rPr>
              <a:t>dds</a:t>
            </a:r>
            <a:r>
              <a:rPr lang="en-US" sz="2300" dirty="0">
                <a:solidFill>
                  <a:srgbClr val="0033CC"/>
                </a:solidFill>
                <a:latin typeface="Arial" panose="020B0604020202020204" pitchFamily="34" charset="0"/>
                <a:cs typeface="Arial" panose="020B0604020202020204" pitchFamily="34" charset="0"/>
              </a:rPr>
              <a:t>::topic::Topic&lt;foo::</a:t>
            </a:r>
            <a:r>
              <a:rPr lang="en-US" sz="2300" dirty="0" err="1">
                <a:solidFill>
                  <a:srgbClr val="0033CC"/>
                </a:solidFill>
                <a:latin typeface="Arial" panose="020B0604020202020204" pitchFamily="34" charset="0"/>
                <a:cs typeface="Arial" panose="020B0604020202020204" pitchFamily="34" charset="0"/>
              </a:rPr>
              <a:t>TopicType</a:t>
            </a:r>
            <a:r>
              <a:rPr lang="en-US" sz="2300" dirty="0">
                <a:solidFill>
                  <a:srgbClr val="0033CC"/>
                </a:solidFill>
                <a:latin typeface="Arial" panose="020B0604020202020204" pitchFamily="34" charset="0"/>
                <a:cs typeface="Arial" panose="020B0604020202020204" pitchFamily="34" charset="0"/>
              </a:rPr>
              <a:t>&gt; topic (participant, "</a:t>
            </a:r>
            <a:r>
              <a:rPr lang="en-US" sz="2300" dirty="0" err="1">
                <a:solidFill>
                  <a:srgbClr val="0033CC"/>
                </a:solidFill>
                <a:latin typeface="Arial" panose="020B0604020202020204" pitchFamily="34" charset="0"/>
                <a:cs typeface="Arial" panose="020B0604020202020204" pitchFamily="34" charset="0"/>
              </a:rPr>
              <a:t>MyTopic</a:t>
            </a:r>
            <a:r>
              <a:rPr lang="en-US" sz="2300" dirty="0">
                <a:solidFill>
                  <a:srgbClr val="0033CC"/>
                </a:solidFill>
                <a:latin typeface="Arial" panose="020B0604020202020204" pitchFamily="34" charset="0"/>
                <a:cs typeface="Arial" panose="020B0604020202020204" pitchFamily="34" charset="0"/>
              </a:rPr>
              <a:t>");</a:t>
            </a:r>
          </a:p>
          <a:p>
            <a:pPr marL="0" indent="0">
              <a:buNone/>
            </a:pPr>
            <a:r>
              <a:rPr lang="en-US" sz="2300" dirty="0">
                <a:solidFill>
                  <a:schemeClr val="accent1">
                    <a:lumMod val="75000"/>
                  </a:schemeClr>
                </a:solidFill>
                <a:latin typeface="Arial" panose="020B0604020202020204" pitchFamily="34" charset="0"/>
                <a:cs typeface="Arial" panose="020B0604020202020204" pitchFamily="34" charset="0"/>
              </a:rPr>
              <a:t>      	</a:t>
            </a:r>
            <a:r>
              <a:rPr lang="en-US" sz="2300" dirty="0">
                <a:solidFill>
                  <a:srgbClr val="008000"/>
                </a:solidFill>
                <a:latin typeface="Arial" panose="020B0604020202020204" pitchFamily="34" charset="0"/>
                <a:cs typeface="Arial" panose="020B0604020202020204" pitchFamily="34" charset="0"/>
              </a:rPr>
              <a:t>// Create a Data Writer</a:t>
            </a:r>
          </a:p>
          <a:p>
            <a:pPr marL="0" indent="0">
              <a:buNone/>
            </a:pPr>
            <a:r>
              <a:rPr lang="en-US" sz="2300" dirty="0">
                <a:solidFill>
                  <a:srgbClr val="0033CC"/>
                </a:solidFill>
                <a:latin typeface="Arial" panose="020B0604020202020204" pitchFamily="34" charset="0"/>
                <a:cs typeface="Arial" panose="020B0604020202020204" pitchFamily="34" charset="0"/>
              </a:rPr>
              <a:t>	</a:t>
            </a:r>
            <a:r>
              <a:rPr lang="en-US" sz="2300" dirty="0" err="1">
                <a:solidFill>
                  <a:srgbClr val="0033CC"/>
                </a:solidFill>
                <a:latin typeface="Arial" panose="020B0604020202020204" pitchFamily="34" charset="0"/>
                <a:cs typeface="Arial" panose="020B0604020202020204" pitchFamily="34" charset="0"/>
              </a:rPr>
              <a:t>dds</a:t>
            </a:r>
            <a:r>
              <a:rPr lang="en-US" sz="2300" dirty="0">
                <a:solidFill>
                  <a:srgbClr val="0033CC"/>
                </a:solidFill>
                <a:latin typeface="Arial" panose="020B0604020202020204" pitchFamily="34" charset="0"/>
                <a:cs typeface="Arial" panose="020B0604020202020204" pitchFamily="34" charset="0"/>
              </a:rPr>
              <a:t>::pub::DataWriter&lt;foo::</a:t>
            </a:r>
            <a:r>
              <a:rPr lang="en-US" sz="2300" dirty="0" err="1">
                <a:solidFill>
                  <a:srgbClr val="0033CC"/>
                </a:solidFill>
                <a:latin typeface="Arial" panose="020B0604020202020204" pitchFamily="34" charset="0"/>
                <a:cs typeface="Arial" panose="020B0604020202020204" pitchFamily="34" charset="0"/>
              </a:rPr>
              <a:t>TopicType</a:t>
            </a:r>
            <a:r>
              <a:rPr lang="en-US" sz="2300" dirty="0">
                <a:solidFill>
                  <a:srgbClr val="0033CC"/>
                </a:solidFill>
                <a:latin typeface="Arial" panose="020B0604020202020204" pitchFamily="34" charset="0"/>
                <a:cs typeface="Arial" panose="020B0604020202020204" pitchFamily="34" charset="0"/>
              </a:rPr>
              <a:t>&gt; 	writer(</a:t>
            </a:r>
            <a:r>
              <a:rPr lang="en-US" sz="2300" dirty="0" err="1">
                <a:solidFill>
                  <a:srgbClr val="0033CC"/>
                </a:solidFill>
                <a:latin typeface="Arial" panose="020B0604020202020204" pitchFamily="34" charset="0"/>
                <a:cs typeface="Arial" panose="020B0604020202020204" pitchFamily="34" charset="0"/>
              </a:rPr>
              <a:t>dds</a:t>
            </a:r>
            <a:r>
              <a:rPr lang="en-US" sz="2300" dirty="0">
                <a:solidFill>
                  <a:srgbClr val="0033CC"/>
                </a:solidFill>
                <a:latin typeface="Arial" panose="020B0604020202020204" pitchFamily="34" charset="0"/>
                <a:cs typeface="Arial" panose="020B0604020202020204" pitchFamily="34" charset="0"/>
              </a:rPr>
              <a:t>::pub::Publisher(participant), topic);</a:t>
            </a:r>
          </a:p>
          <a:p>
            <a:pPr marL="0" indent="0">
              <a:buNone/>
            </a:pPr>
            <a:r>
              <a:rPr lang="en-US" sz="2300" dirty="0">
                <a:solidFill>
                  <a:schemeClr val="accent1">
                    <a:lumMod val="75000"/>
                  </a:schemeClr>
                </a:solidFill>
                <a:latin typeface="Arial" panose="020B0604020202020204" pitchFamily="34" charset="0"/>
                <a:cs typeface="Arial" panose="020B0604020202020204" pitchFamily="34" charset="0"/>
              </a:rPr>
              <a:t>      	</a:t>
            </a:r>
            <a:r>
              <a:rPr lang="en-US" sz="2300" dirty="0">
                <a:solidFill>
                  <a:srgbClr val="008000"/>
                </a:solidFill>
                <a:latin typeface="Arial" panose="020B0604020202020204" pitchFamily="34" charset="0"/>
                <a:cs typeface="Arial" panose="020B0604020202020204" pitchFamily="34" charset="0"/>
              </a:rPr>
              <a:t>//  Create some data</a:t>
            </a:r>
          </a:p>
          <a:p>
            <a:pPr marL="0" indent="0">
              <a:buNone/>
            </a:pPr>
            <a:r>
              <a:rPr lang="en-US" sz="2300" dirty="0">
                <a:solidFill>
                  <a:srgbClr val="0033CC"/>
                </a:solidFill>
                <a:latin typeface="Arial" panose="020B0604020202020204" pitchFamily="34" charset="0"/>
                <a:cs typeface="Arial" panose="020B0604020202020204" pitchFamily="34" charset="0"/>
              </a:rPr>
              <a:t>	foo::</a:t>
            </a:r>
            <a:r>
              <a:rPr lang="en-US" sz="2300" dirty="0" err="1">
                <a:solidFill>
                  <a:srgbClr val="0033CC"/>
                </a:solidFill>
                <a:latin typeface="Arial" panose="020B0604020202020204" pitchFamily="34" charset="0"/>
                <a:cs typeface="Arial" panose="020B0604020202020204" pitchFamily="34" charset="0"/>
              </a:rPr>
              <a:t>TopicType</a:t>
            </a:r>
            <a:r>
              <a:rPr lang="en-US" sz="2300" dirty="0">
                <a:solidFill>
                  <a:srgbClr val="0033CC"/>
                </a:solidFill>
                <a:latin typeface="Arial" panose="020B0604020202020204" pitchFamily="34" charset="0"/>
                <a:cs typeface="Arial" panose="020B0604020202020204" pitchFamily="34" charset="0"/>
              </a:rPr>
              <a:t> sample("Hello World");</a:t>
            </a:r>
          </a:p>
          <a:p>
            <a:pPr marL="0" indent="0">
              <a:buNone/>
            </a:pPr>
            <a:r>
              <a:rPr lang="en-US" sz="2300" dirty="0">
                <a:solidFill>
                  <a:schemeClr val="accent1">
                    <a:lumMod val="75000"/>
                  </a:schemeClr>
                </a:solidFill>
                <a:latin typeface="Arial" panose="020B0604020202020204" pitchFamily="34" charset="0"/>
                <a:cs typeface="Arial" panose="020B0604020202020204" pitchFamily="34" charset="0"/>
              </a:rPr>
              <a:t>      	</a:t>
            </a:r>
            <a:r>
              <a:rPr lang="en-US" sz="2300" dirty="0">
                <a:solidFill>
                  <a:srgbClr val="008000"/>
                </a:solidFill>
                <a:latin typeface="Arial" panose="020B0604020202020204" pitchFamily="34" charset="0"/>
                <a:cs typeface="Arial" panose="020B0604020202020204" pitchFamily="34" charset="0"/>
              </a:rPr>
              <a:t>//  Write the data</a:t>
            </a:r>
          </a:p>
          <a:p>
            <a:pPr marL="0" indent="0">
              <a:buNone/>
            </a:pPr>
            <a:r>
              <a:rPr lang="en-US" sz="2300" dirty="0">
                <a:solidFill>
                  <a:schemeClr val="accent1">
                    <a:lumMod val="75000"/>
                  </a:schemeClr>
                </a:solidFill>
                <a:latin typeface="Arial" panose="020B0604020202020204" pitchFamily="34" charset="0"/>
                <a:cs typeface="Arial" panose="020B0604020202020204" pitchFamily="34" charset="0"/>
              </a:rPr>
              <a:t>	</a:t>
            </a:r>
            <a:r>
              <a:rPr lang="en-US" sz="2300" dirty="0" err="1">
                <a:solidFill>
                  <a:srgbClr val="0033CC"/>
                </a:solidFill>
                <a:latin typeface="Arial" panose="020B0604020202020204" pitchFamily="34" charset="0"/>
                <a:cs typeface="Arial" panose="020B0604020202020204" pitchFamily="34" charset="0"/>
              </a:rPr>
              <a:t>writer.write</a:t>
            </a:r>
            <a:r>
              <a:rPr lang="en-US" sz="2300" dirty="0">
                <a:solidFill>
                  <a:srgbClr val="0033CC"/>
                </a:solidFill>
                <a:latin typeface="Arial" panose="020B0604020202020204" pitchFamily="34" charset="0"/>
                <a:cs typeface="Arial" panose="020B0604020202020204" pitchFamily="34" charset="0"/>
              </a:rPr>
              <a:t>(sample);</a:t>
            </a:r>
          </a:p>
          <a:p>
            <a:pPr marL="0" indent="0">
              <a:buNone/>
            </a:pPr>
            <a:r>
              <a:rPr lang="en-US" sz="2300" dirty="0">
                <a:solidFill>
                  <a:srgbClr val="0033CC"/>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92852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67" presetID="37" presetClass="entr" presetSubtype="0" fill="hold" nodeType="with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OMG DDS Topic Data Types</a:t>
            </a:r>
          </a:p>
        </p:txBody>
      </p:sp>
      <p:sp>
        <p:nvSpPr>
          <p:cNvPr id="5" name="Content Placeholder 4">
            <a:extLst>
              <a:ext uri="{FF2B5EF4-FFF2-40B4-BE49-F238E27FC236}">
                <a16:creationId xmlns:a16="http://schemas.microsoft.com/office/drawing/2014/main" id="{6BCAD502-BCDE-4883-AEF0-D261F35AC29C}"/>
              </a:ext>
            </a:extLst>
          </p:cNvPr>
          <p:cNvSpPr>
            <a:spLocks noGrp="1"/>
          </p:cNvSpPr>
          <p:nvPr>
            <p:ph sz="quarter" idx="11"/>
          </p:nvPr>
        </p:nvSpPr>
        <p:spPr/>
        <p:txBody>
          <a:bodyPr/>
          <a:lstStyle/>
          <a:p>
            <a:endParaRPr lang="en-US"/>
          </a:p>
        </p:txBody>
      </p:sp>
      <p:grpSp>
        <p:nvGrpSpPr>
          <p:cNvPr id="13" name="Group 12"/>
          <p:cNvGrpSpPr/>
          <p:nvPr/>
        </p:nvGrpSpPr>
        <p:grpSpPr>
          <a:xfrm>
            <a:off x="396047" y="1028290"/>
            <a:ext cx="3045439" cy="5388386"/>
            <a:chOff x="297033" y="963162"/>
            <a:chExt cx="2284079" cy="5388383"/>
          </a:xfrm>
        </p:grpSpPr>
        <p:sp>
          <p:nvSpPr>
            <p:cNvPr id="4" name="Rounded Rectangle 3"/>
            <p:cNvSpPr/>
            <p:nvPr/>
          </p:nvSpPr>
          <p:spPr>
            <a:xfrm>
              <a:off x="297033" y="963162"/>
              <a:ext cx="2284079" cy="4977395"/>
            </a:xfrm>
            <a:prstGeom prst="roundRect">
              <a:avLst>
                <a:gd name="adj" fmla="val 6953"/>
              </a:avLst>
            </a:prstGeom>
            <a:solidFill>
              <a:schemeClr val="tx2">
                <a:lumMod val="75000"/>
              </a:schemeClr>
            </a:solidFill>
            <a:ln>
              <a:solidFill>
                <a:srgbClr val="3366CC"/>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600" dirty="0" err="1">
                  <a:solidFill>
                    <a:schemeClr val="bg1"/>
                  </a:solidFill>
                </a:rPr>
                <a:t>struct</a:t>
              </a:r>
              <a:r>
                <a:rPr lang="en-US" sz="1600" dirty="0">
                  <a:solidFill>
                    <a:schemeClr val="bg1"/>
                  </a:solidFill>
                </a:rPr>
                <a:t> </a:t>
              </a:r>
              <a:r>
                <a:rPr lang="en-US" sz="1600" dirty="0" err="1">
                  <a:solidFill>
                    <a:schemeClr val="bg1"/>
                  </a:solidFill>
                </a:rPr>
                <a:t>MyType</a:t>
              </a:r>
              <a:r>
                <a:rPr lang="en-US" sz="1600" dirty="0">
                  <a:solidFill>
                    <a:schemeClr val="bg1"/>
                  </a:solidFill>
                </a:rPr>
                <a:t> {</a:t>
              </a:r>
            </a:p>
            <a:p>
              <a:r>
                <a:rPr lang="en-US" sz="1600" dirty="0">
                  <a:solidFill>
                    <a:schemeClr val="bg1"/>
                  </a:solidFill>
                </a:rPr>
                <a:t>long </a:t>
              </a:r>
              <a:r>
                <a:rPr lang="en-US" sz="1600" dirty="0" err="1">
                  <a:solidFill>
                    <a:schemeClr val="bg1"/>
                  </a:solidFill>
                </a:rPr>
                <a:t>sensorID</a:t>
              </a:r>
              <a:r>
                <a:rPr lang="en-US" sz="1600" dirty="0">
                  <a:solidFill>
                    <a:schemeClr val="bg1"/>
                  </a:solidFill>
                </a:rPr>
                <a:t>;  //@Key</a:t>
              </a:r>
            </a:p>
            <a:p>
              <a:r>
                <a:rPr lang="en-US" sz="1600" dirty="0">
                  <a:solidFill>
                    <a:schemeClr val="bg1"/>
                  </a:solidFill>
                </a:rPr>
                <a:t>long </a:t>
              </a:r>
              <a:r>
                <a:rPr lang="en-US" sz="1600" dirty="0" err="1">
                  <a:solidFill>
                    <a:schemeClr val="bg1"/>
                  </a:solidFill>
                </a:rPr>
                <a:t>plantID</a:t>
              </a:r>
              <a:r>
                <a:rPr lang="en-US" sz="1600" dirty="0">
                  <a:solidFill>
                    <a:schemeClr val="bg1"/>
                  </a:solidFill>
                </a:rPr>
                <a:t>;  // @Key</a:t>
              </a:r>
            </a:p>
            <a:p>
              <a:r>
                <a:rPr lang="en-US" sz="1600" dirty="0">
                  <a:solidFill>
                    <a:schemeClr val="bg1"/>
                  </a:solidFill>
                </a:rPr>
                <a:t>float sensorVal0;  </a:t>
              </a:r>
            </a:p>
            <a:p>
              <a:r>
                <a:rPr lang="en-US" sz="1600" dirty="0">
                  <a:solidFill>
                    <a:schemeClr val="bg1"/>
                  </a:solidFill>
                </a:rPr>
                <a:t>float sensorVal1;  </a:t>
              </a:r>
            </a:p>
            <a:p>
              <a:r>
                <a:rPr lang="en-US" sz="1600" dirty="0">
                  <a:solidFill>
                    <a:schemeClr val="bg1"/>
                  </a:solidFill>
                </a:rPr>
                <a:t>float sensorVal2;  </a:t>
              </a:r>
            </a:p>
            <a:p>
              <a:r>
                <a:rPr lang="en-US" sz="1600" dirty="0">
                  <a:solidFill>
                    <a:schemeClr val="bg1"/>
                  </a:solidFill>
                </a:rPr>
                <a:t>float sensorVal3;  </a:t>
              </a:r>
            </a:p>
            <a:p>
              <a:r>
                <a:rPr lang="en-US" sz="1600" dirty="0">
                  <a:solidFill>
                    <a:schemeClr val="bg1"/>
                  </a:solidFill>
                </a:rPr>
                <a:t>float sensorVal4;  </a:t>
              </a:r>
            </a:p>
            <a:p>
              <a:r>
                <a:rPr lang="en-US" sz="1600" dirty="0">
                  <a:solidFill>
                    <a:schemeClr val="bg1"/>
                  </a:solidFill>
                </a:rPr>
                <a:t>Version version;</a:t>
              </a:r>
            </a:p>
            <a:p>
              <a:r>
                <a:rPr lang="en-US" sz="1600" dirty="0">
                  <a:solidFill>
                    <a:schemeClr val="bg1"/>
                  </a:solidFill>
                </a:rPr>
                <a:t>Time </a:t>
              </a:r>
              <a:r>
                <a:rPr lang="en-US" sz="1600" dirty="0" err="1">
                  <a:solidFill>
                    <a:schemeClr val="bg1"/>
                  </a:solidFill>
                </a:rPr>
                <a:t>currentTime</a:t>
              </a:r>
              <a:r>
                <a:rPr lang="en-US" sz="1600" dirty="0">
                  <a:solidFill>
                    <a:schemeClr val="bg1"/>
                  </a:solidFill>
                </a:rPr>
                <a:t>;</a:t>
              </a:r>
            </a:p>
            <a:p>
              <a:r>
                <a:rPr lang="en-US" sz="1600" dirty="0">
                  <a:solidFill>
                    <a:schemeClr val="bg1"/>
                  </a:solidFill>
                </a:rPr>
                <a:t>}</a:t>
              </a:r>
            </a:p>
            <a:p>
              <a:r>
                <a:rPr lang="en-US" sz="1600" dirty="0">
                  <a:solidFill>
                    <a:schemeClr val="bg1"/>
                  </a:solidFill>
                </a:rPr>
                <a:t> </a:t>
              </a:r>
            </a:p>
            <a:p>
              <a:r>
                <a:rPr lang="en-US" sz="1600" dirty="0" err="1">
                  <a:solidFill>
                    <a:schemeClr val="bg1"/>
                  </a:solidFill>
                </a:rPr>
                <a:t>struct</a:t>
              </a:r>
              <a:r>
                <a:rPr lang="en-US" sz="1600" dirty="0">
                  <a:solidFill>
                    <a:schemeClr val="bg1"/>
                  </a:solidFill>
                </a:rPr>
                <a:t> Version {</a:t>
              </a:r>
            </a:p>
            <a:p>
              <a:r>
                <a:rPr lang="en-US" sz="1600" dirty="0">
                  <a:solidFill>
                    <a:schemeClr val="bg1"/>
                  </a:solidFill>
                </a:rPr>
                <a:t>string </a:t>
              </a:r>
              <a:r>
                <a:rPr lang="en-US" sz="1600" dirty="0" err="1">
                  <a:solidFill>
                    <a:schemeClr val="bg1"/>
                  </a:solidFill>
                </a:rPr>
                <a:t>firmwareVersion</a:t>
              </a:r>
              <a:r>
                <a:rPr lang="en-US" sz="1600" dirty="0">
                  <a:solidFill>
                    <a:schemeClr val="bg1"/>
                  </a:solidFill>
                </a:rPr>
                <a:t>;</a:t>
              </a:r>
            </a:p>
            <a:p>
              <a:r>
                <a:rPr lang="en-US" sz="1600" dirty="0">
                  <a:solidFill>
                    <a:schemeClr val="bg1"/>
                  </a:solidFill>
                </a:rPr>
                <a:t>string </a:t>
              </a:r>
              <a:r>
                <a:rPr lang="en-US" sz="1600" dirty="0" err="1">
                  <a:solidFill>
                    <a:schemeClr val="bg1"/>
                  </a:solidFill>
                </a:rPr>
                <a:t>hardwareVersion</a:t>
              </a:r>
              <a:r>
                <a:rPr lang="en-US" sz="1600" dirty="0">
                  <a:solidFill>
                    <a:schemeClr val="bg1"/>
                  </a:solidFill>
                </a:rPr>
                <a:t>;</a:t>
              </a:r>
            </a:p>
            <a:p>
              <a:r>
                <a:rPr lang="en-US" sz="1600" dirty="0">
                  <a:solidFill>
                    <a:schemeClr val="bg1"/>
                  </a:solidFill>
                </a:rPr>
                <a:t>string </a:t>
              </a:r>
              <a:r>
                <a:rPr lang="en-US" sz="1600" dirty="0" err="1">
                  <a:solidFill>
                    <a:schemeClr val="bg1"/>
                  </a:solidFill>
                </a:rPr>
                <a:t>modelNumber</a:t>
              </a:r>
              <a:r>
                <a:rPr lang="en-US" sz="1600" dirty="0">
                  <a:solidFill>
                    <a:schemeClr val="bg1"/>
                  </a:solidFill>
                </a:rPr>
                <a:t>;</a:t>
              </a:r>
            </a:p>
            <a:p>
              <a:r>
                <a:rPr lang="en-US" sz="1600" dirty="0">
                  <a:solidFill>
                    <a:schemeClr val="bg1"/>
                  </a:solidFill>
                </a:rPr>
                <a:t>string </a:t>
              </a:r>
              <a:r>
                <a:rPr lang="en-US" sz="1600" dirty="0" err="1">
                  <a:solidFill>
                    <a:schemeClr val="bg1"/>
                  </a:solidFill>
                </a:rPr>
                <a:t>serialNumber</a:t>
              </a:r>
              <a:r>
                <a:rPr lang="en-US" sz="1600" dirty="0">
                  <a:solidFill>
                    <a:schemeClr val="bg1"/>
                  </a:solidFill>
                </a:rPr>
                <a:t>;</a:t>
              </a:r>
            </a:p>
            <a:p>
              <a:r>
                <a:rPr lang="en-US" sz="1600" dirty="0">
                  <a:solidFill>
                    <a:schemeClr val="bg1"/>
                  </a:solidFill>
                </a:rPr>
                <a:t>} </a:t>
              </a:r>
            </a:p>
          </p:txBody>
        </p:sp>
        <p:sp>
          <p:nvSpPr>
            <p:cNvPr id="6" name="TextBox 5"/>
            <p:cNvSpPr txBox="1"/>
            <p:nvPr/>
          </p:nvSpPr>
          <p:spPr>
            <a:xfrm>
              <a:off x="553096" y="5951435"/>
              <a:ext cx="1587589" cy="400110"/>
            </a:xfrm>
            <a:prstGeom prst="rect">
              <a:avLst/>
            </a:prstGeom>
            <a:noFill/>
          </p:spPr>
          <p:txBody>
            <a:bodyPr wrap="square" rtlCol="0">
              <a:spAutoFit/>
            </a:bodyPr>
            <a:lstStyle/>
            <a:p>
              <a:pPr algn="ctr"/>
              <a:r>
                <a:rPr lang="en-US" sz="2000" dirty="0">
                  <a:latin typeface="Arial Narrow" panose="020B0606020202030204" pitchFamily="34" charset="0"/>
                </a:rPr>
                <a:t>Strongly Typed</a:t>
              </a:r>
            </a:p>
          </p:txBody>
        </p:sp>
      </p:grpSp>
      <p:grpSp>
        <p:nvGrpSpPr>
          <p:cNvPr id="12" name="Group 11"/>
          <p:cNvGrpSpPr/>
          <p:nvPr/>
        </p:nvGrpSpPr>
        <p:grpSpPr>
          <a:xfrm>
            <a:off x="8028479" y="1028290"/>
            <a:ext cx="3948447" cy="5388386"/>
            <a:chOff x="6021357" y="963162"/>
            <a:chExt cx="2961335" cy="5388383"/>
          </a:xfrm>
        </p:grpSpPr>
        <p:sp>
          <p:nvSpPr>
            <p:cNvPr id="7" name="Rounded Rectangle 6"/>
            <p:cNvSpPr/>
            <p:nvPr/>
          </p:nvSpPr>
          <p:spPr>
            <a:xfrm>
              <a:off x="6021357" y="963162"/>
              <a:ext cx="2961335" cy="4977395"/>
            </a:xfrm>
            <a:prstGeom prst="roundRect">
              <a:avLst>
                <a:gd name="adj" fmla="val 6953"/>
              </a:avLst>
            </a:prstGeom>
            <a:solidFill>
              <a:schemeClr val="tx2">
                <a:lumMod val="75000"/>
              </a:schemeClr>
            </a:solidFill>
            <a:ln>
              <a:solidFill>
                <a:srgbClr val="3366CC"/>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600" dirty="0" err="1">
                  <a:solidFill>
                    <a:schemeClr val="bg1"/>
                  </a:solidFill>
                </a:rPr>
                <a:t>struct</a:t>
              </a:r>
              <a:r>
                <a:rPr lang="en-US" sz="1600" dirty="0">
                  <a:solidFill>
                    <a:schemeClr val="bg1"/>
                  </a:solidFill>
                </a:rPr>
                <a:t> </a:t>
              </a:r>
              <a:r>
                <a:rPr lang="en-US" sz="1600" dirty="0" err="1">
                  <a:solidFill>
                    <a:schemeClr val="bg1"/>
                  </a:solidFill>
                </a:rPr>
                <a:t>MyType</a:t>
              </a:r>
              <a:r>
                <a:rPr lang="en-US" sz="1600" dirty="0">
                  <a:solidFill>
                    <a:schemeClr val="bg1"/>
                  </a:solidFill>
                </a:rPr>
                <a:t> {</a:t>
              </a:r>
            </a:p>
            <a:p>
              <a:r>
                <a:rPr lang="en-US" sz="1600" dirty="0">
                  <a:solidFill>
                    <a:schemeClr val="bg1"/>
                  </a:solidFill>
                </a:rPr>
                <a:t>string data;</a:t>
              </a:r>
            </a:p>
            <a:p>
              <a:r>
                <a:rPr lang="en-US" sz="1600" dirty="0">
                  <a:solidFill>
                    <a:schemeClr val="bg1"/>
                  </a:solidFill>
                </a:rPr>
                <a:t>}</a:t>
              </a:r>
            </a:p>
            <a:p>
              <a:endParaRPr lang="en-US" sz="1600" dirty="0">
                <a:solidFill>
                  <a:schemeClr val="bg1"/>
                </a:solidFill>
              </a:endParaRPr>
            </a:p>
            <a:p>
              <a:r>
                <a:rPr lang="en-US" sz="1600" dirty="0">
                  <a:solidFill>
                    <a:schemeClr val="bg1"/>
                  </a:solidFill>
                </a:rPr>
                <a:t>Where data = </a:t>
              </a:r>
            </a:p>
            <a:p>
              <a:r>
                <a:rPr lang="en-US" sz="1467" dirty="0">
                  <a:solidFill>
                    <a:schemeClr val="bg1"/>
                  </a:solidFill>
                </a:rPr>
                <a:t>&lt;SENSOR&gt;</a:t>
              </a:r>
            </a:p>
            <a:p>
              <a:r>
                <a:rPr lang="en-US" sz="1467" dirty="0">
                  <a:solidFill>
                    <a:schemeClr val="bg1"/>
                  </a:solidFill>
                </a:rPr>
                <a:t>	&lt;</a:t>
              </a:r>
              <a:r>
                <a:rPr lang="en-US" sz="1467" dirty="0" err="1">
                  <a:solidFill>
                    <a:schemeClr val="bg1"/>
                  </a:solidFill>
                </a:rPr>
                <a:t>SensorID</a:t>
              </a:r>
              <a:r>
                <a:rPr lang="en-US" sz="1467" dirty="0">
                  <a:solidFill>
                    <a:schemeClr val="bg1"/>
                  </a:solidFill>
                </a:rPr>
                <a:t>&gt;438&lt;/</a:t>
              </a:r>
              <a:r>
                <a:rPr lang="en-US" sz="1467" dirty="0" err="1">
                  <a:solidFill>
                    <a:schemeClr val="bg1"/>
                  </a:solidFill>
                </a:rPr>
                <a:t>SensorID</a:t>
              </a:r>
              <a:r>
                <a:rPr lang="en-US" sz="1467" dirty="0">
                  <a:solidFill>
                    <a:schemeClr val="bg1"/>
                  </a:solidFill>
                </a:rPr>
                <a:t>&gt;</a:t>
              </a:r>
            </a:p>
            <a:p>
              <a:r>
                <a:rPr lang="en-US" sz="1467" dirty="0">
                  <a:solidFill>
                    <a:schemeClr val="bg1"/>
                  </a:solidFill>
                </a:rPr>
                <a:t>	&lt;</a:t>
              </a:r>
              <a:r>
                <a:rPr lang="en-US" sz="1467" dirty="0" err="1">
                  <a:solidFill>
                    <a:schemeClr val="bg1"/>
                  </a:solidFill>
                </a:rPr>
                <a:t>PlantID</a:t>
              </a:r>
              <a:r>
                <a:rPr lang="en-US" sz="1467" dirty="0">
                  <a:solidFill>
                    <a:schemeClr val="bg1"/>
                  </a:solidFill>
                </a:rPr>
                <a:t>&gt;192&lt;/</a:t>
              </a:r>
              <a:r>
                <a:rPr lang="en-US" sz="1467" dirty="0" err="1">
                  <a:solidFill>
                    <a:schemeClr val="bg1"/>
                  </a:solidFill>
                </a:rPr>
                <a:t>PlantID</a:t>
              </a:r>
              <a:r>
                <a:rPr lang="en-US" sz="1467" dirty="0">
                  <a:solidFill>
                    <a:schemeClr val="bg1"/>
                  </a:solidFill>
                </a:rPr>
                <a:t>&gt;</a:t>
              </a:r>
            </a:p>
            <a:p>
              <a:r>
                <a:rPr lang="en-US" sz="1467" dirty="0">
                  <a:solidFill>
                    <a:schemeClr val="bg1"/>
                  </a:solidFill>
                </a:rPr>
                <a:t>	&lt;Value0&gt;21.0546&lt;/Value0&gt;</a:t>
              </a:r>
            </a:p>
            <a:p>
              <a:r>
                <a:rPr lang="en-US" sz="1467" dirty="0">
                  <a:solidFill>
                    <a:schemeClr val="bg1"/>
                  </a:solidFill>
                </a:rPr>
                <a:t>	&lt;Value1&gt;43.6&lt;/Value0&gt;</a:t>
              </a:r>
            </a:p>
            <a:p>
              <a:r>
                <a:rPr lang="en-US" sz="1467" dirty="0">
                  <a:solidFill>
                    <a:schemeClr val="bg1"/>
                  </a:solidFill>
                </a:rPr>
                <a:t>	&lt;Value2&gt;56.34&lt;/Value0&gt;</a:t>
              </a:r>
            </a:p>
            <a:p>
              <a:r>
                <a:rPr lang="en-US" sz="1467" dirty="0">
                  <a:solidFill>
                    <a:schemeClr val="bg1"/>
                  </a:solidFill>
                </a:rPr>
                <a:t>	&lt;Value3&gt;12.11&lt;/Value0&gt;</a:t>
              </a:r>
            </a:p>
            <a:p>
              <a:r>
                <a:rPr lang="en-US" sz="1467" dirty="0">
                  <a:solidFill>
                    <a:schemeClr val="bg1"/>
                  </a:solidFill>
                </a:rPr>
                <a:t>	&lt;Value4&gt;20.00&lt;/Value0&gt;</a:t>
              </a:r>
            </a:p>
            <a:p>
              <a:r>
                <a:rPr lang="en-US" sz="1467" dirty="0">
                  <a:solidFill>
                    <a:schemeClr val="bg1"/>
                  </a:solidFill>
                </a:rPr>
                <a:t>	&lt;firmware&gt;1.24b&lt;/firmware&gt;</a:t>
              </a:r>
            </a:p>
            <a:p>
              <a:r>
                <a:rPr lang="en-US" sz="1467" dirty="0">
                  <a:solidFill>
                    <a:schemeClr val="bg1"/>
                  </a:solidFill>
                </a:rPr>
                <a:t>	&lt;hardware&gt;2.39&lt;/hardware&gt;</a:t>
              </a:r>
            </a:p>
            <a:p>
              <a:r>
                <a:rPr lang="en-US" sz="1467" dirty="0">
                  <a:solidFill>
                    <a:schemeClr val="bg1"/>
                  </a:solidFill>
                </a:rPr>
                <a:t>	&lt;model&gt;M56A743&lt;/model&gt;</a:t>
              </a:r>
            </a:p>
            <a:p>
              <a:r>
                <a:rPr lang="en-US" sz="1467" dirty="0">
                  <a:solidFill>
                    <a:schemeClr val="bg1"/>
                  </a:solidFill>
                </a:rPr>
                <a:t>	&lt;serial&gt;1429709&lt;serial&gt;</a:t>
              </a:r>
            </a:p>
            <a:p>
              <a:r>
                <a:rPr lang="en-US" sz="1467" dirty="0">
                  <a:solidFill>
                    <a:schemeClr val="bg1"/>
                  </a:solidFill>
                </a:rPr>
                <a:t>&lt;/SENSOR&gt;</a:t>
              </a:r>
            </a:p>
            <a:p>
              <a:endParaRPr lang="en-US" sz="1467" dirty="0">
                <a:solidFill>
                  <a:schemeClr val="bg1"/>
                </a:solidFill>
              </a:endParaRPr>
            </a:p>
          </p:txBody>
        </p:sp>
        <p:sp>
          <p:nvSpPr>
            <p:cNvPr id="8" name="TextBox 7"/>
            <p:cNvSpPr txBox="1"/>
            <p:nvPr/>
          </p:nvSpPr>
          <p:spPr>
            <a:xfrm>
              <a:off x="6758815" y="5951435"/>
              <a:ext cx="1587589" cy="400110"/>
            </a:xfrm>
            <a:prstGeom prst="rect">
              <a:avLst/>
            </a:prstGeom>
            <a:noFill/>
          </p:spPr>
          <p:txBody>
            <a:bodyPr wrap="square" rtlCol="0">
              <a:spAutoFit/>
            </a:bodyPr>
            <a:lstStyle/>
            <a:p>
              <a:pPr algn="ctr"/>
              <a:r>
                <a:rPr lang="en-US" sz="2000" dirty="0">
                  <a:latin typeface="Arial Narrow" panose="020B0606020202030204" pitchFamily="34" charset="0"/>
                </a:rPr>
                <a:t>Loosely Typed</a:t>
              </a:r>
            </a:p>
          </p:txBody>
        </p:sp>
      </p:grpSp>
      <p:grpSp>
        <p:nvGrpSpPr>
          <p:cNvPr id="11" name="Group 10"/>
          <p:cNvGrpSpPr/>
          <p:nvPr/>
        </p:nvGrpSpPr>
        <p:grpSpPr>
          <a:xfrm>
            <a:off x="3588389" y="1039168"/>
            <a:ext cx="4305171" cy="5377509"/>
            <a:chOff x="2691292" y="974039"/>
            <a:chExt cx="3228878" cy="5377507"/>
          </a:xfrm>
        </p:grpSpPr>
        <p:sp>
          <p:nvSpPr>
            <p:cNvPr id="9" name="Rounded Rectangle 8"/>
            <p:cNvSpPr/>
            <p:nvPr/>
          </p:nvSpPr>
          <p:spPr>
            <a:xfrm>
              <a:off x="2691292" y="974039"/>
              <a:ext cx="3228878" cy="4977395"/>
            </a:xfrm>
            <a:prstGeom prst="roundRect">
              <a:avLst>
                <a:gd name="adj" fmla="val 6953"/>
              </a:avLst>
            </a:prstGeom>
            <a:solidFill>
              <a:schemeClr val="tx2">
                <a:lumMod val="75000"/>
              </a:schemeClr>
            </a:solidFill>
            <a:ln>
              <a:solidFill>
                <a:srgbClr val="3366CC"/>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600" dirty="0" err="1">
                  <a:solidFill>
                    <a:schemeClr val="bg1"/>
                  </a:solidFill>
                </a:rPr>
                <a:t>struct</a:t>
              </a:r>
              <a:r>
                <a:rPr lang="en-US" sz="1600" dirty="0">
                  <a:solidFill>
                    <a:schemeClr val="bg1"/>
                  </a:solidFill>
                </a:rPr>
                <a:t> </a:t>
              </a:r>
              <a:r>
                <a:rPr lang="en-US" sz="1600" dirty="0" err="1">
                  <a:solidFill>
                    <a:schemeClr val="bg1"/>
                  </a:solidFill>
                </a:rPr>
                <a:t>MyType</a:t>
              </a:r>
              <a:r>
                <a:rPr lang="en-US" sz="1600" dirty="0">
                  <a:solidFill>
                    <a:schemeClr val="bg1"/>
                  </a:solidFill>
                </a:rPr>
                <a:t> {</a:t>
              </a:r>
            </a:p>
            <a:p>
              <a:r>
                <a:rPr lang="en-US" sz="1600" dirty="0">
                  <a:solidFill>
                    <a:schemeClr val="bg1"/>
                  </a:solidFill>
                </a:rPr>
                <a:t>long </a:t>
              </a:r>
              <a:r>
                <a:rPr lang="en-US" sz="1600" dirty="0" err="1">
                  <a:solidFill>
                    <a:schemeClr val="bg1"/>
                  </a:solidFill>
                </a:rPr>
                <a:t>sensorID</a:t>
              </a:r>
              <a:r>
                <a:rPr lang="en-US" sz="1600" dirty="0">
                  <a:solidFill>
                    <a:schemeClr val="bg1"/>
                  </a:solidFill>
                </a:rPr>
                <a:t>;  //@Key</a:t>
              </a:r>
            </a:p>
            <a:p>
              <a:r>
                <a:rPr lang="en-US" sz="1600" dirty="0">
                  <a:solidFill>
                    <a:schemeClr val="bg1"/>
                  </a:solidFill>
                </a:rPr>
                <a:t>long </a:t>
              </a:r>
              <a:r>
                <a:rPr lang="en-US" sz="1600" dirty="0" err="1">
                  <a:solidFill>
                    <a:schemeClr val="bg1"/>
                  </a:solidFill>
                </a:rPr>
                <a:t>plantID</a:t>
              </a:r>
              <a:r>
                <a:rPr lang="en-US" sz="1600" dirty="0">
                  <a:solidFill>
                    <a:schemeClr val="bg1"/>
                  </a:solidFill>
                </a:rPr>
                <a:t>;  // @Key</a:t>
              </a:r>
            </a:p>
            <a:p>
              <a:r>
                <a:rPr lang="en-US" sz="1600" dirty="0">
                  <a:solidFill>
                    <a:schemeClr val="bg1"/>
                  </a:solidFill>
                </a:rPr>
                <a:t>string data;</a:t>
              </a:r>
            </a:p>
            <a:p>
              <a:r>
                <a:rPr lang="en-US" sz="1600" dirty="0">
                  <a:solidFill>
                    <a:schemeClr val="bg1"/>
                  </a:solidFill>
                </a:rPr>
                <a:t>string version;</a:t>
              </a:r>
            </a:p>
            <a:p>
              <a:r>
                <a:rPr lang="en-US" sz="1600" dirty="0">
                  <a:solidFill>
                    <a:schemeClr val="bg1"/>
                  </a:solidFill>
                </a:rPr>
                <a:t>}</a:t>
              </a:r>
            </a:p>
            <a:p>
              <a:r>
                <a:rPr lang="en-US" sz="1600" dirty="0">
                  <a:solidFill>
                    <a:schemeClr val="bg1"/>
                  </a:solidFill>
                </a:rPr>
                <a:t>Where data = </a:t>
              </a:r>
            </a:p>
            <a:p>
              <a:r>
                <a:rPr lang="en-US" sz="1467" dirty="0">
                  <a:solidFill>
                    <a:schemeClr val="bg1"/>
                  </a:solidFill>
                </a:rPr>
                <a:t>&lt;SENSOR&gt;</a:t>
              </a:r>
            </a:p>
            <a:p>
              <a:r>
                <a:rPr lang="en-US" sz="1467" dirty="0">
                  <a:solidFill>
                    <a:schemeClr val="bg1"/>
                  </a:solidFill>
                </a:rPr>
                <a:t>	&lt;Value0&gt;21.0546&lt;/Value0&gt;</a:t>
              </a:r>
            </a:p>
            <a:p>
              <a:r>
                <a:rPr lang="en-US" sz="1467" dirty="0">
                  <a:solidFill>
                    <a:schemeClr val="bg1"/>
                  </a:solidFill>
                </a:rPr>
                <a:t>	&lt;Value1&gt;43.6&lt;/Value0&gt;</a:t>
              </a:r>
            </a:p>
            <a:p>
              <a:r>
                <a:rPr lang="en-US" sz="1467" dirty="0">
                  <a:solidFill>
                    <a:schemeClr val="bg1"/>
                  </a:solidFill>
                </a:rPr>
                <a:t>	&lt;Value2&gt;56.34&lt;/Value0&gt;</a:t>
              </a:r>
            </a:p>
            <a:p>
              <a:r>
                <a:rPr lang="en-US" sz="1467" dirty="0">
                  <a:solidFill>
                    <a:schemeClr val="bg1"/>
                  </a:solidFill>
                </a:rPr>
                <a:t>	&lt;Value3&gt;12.11&lt;/Value0&gt;</a:t>
              </a:r>
            </a:p>
            <a:p>
              <a:r>
                <a:rPr lang="en-US" sz="1467" dirty="0">
                  <a:solidFill>
                    <a:schemeClr val="bg1"/>
                  </a:solidFill>
                </a:rPr>
                <a:t>	&lt;Value4&gt;20.00&lt;/Value0&gt;</a:t>
              </a:r>
            </a:p>
            <a:p>
              <a:r>
                <a:rPr lang="en-US" sz="1467" dirty="0">
                  <a:solidFill>
                    <a:schemeClr val="bg1"/>
                  </a:solidFill>
                </a:rPr>
                <a:t>&lt;/SENSOR&gt;</a:t>
              </a:r>
            </a:p>
            <a:p>
              <a:r>
                <a:rPr lang="en-US" sz="1600" dirty="0">
                  <a:solidFill>
                    <a:schemeClr val="bg1"/>
                  </a:solidFill>
                </a:rPr>
                <a:t>version = </a:t>
              </a:r>
            </a:p>
            <a:p>
              <a:r>
                <a:rPr lang="en-US" sz="1467" dirty="0">
                  <a:solidFill>
                    <a:schemeClr val="bg1"/>
                  </a:solidFill>
                </a:rPr>
                <a:t>&lt;VERSION&gt;</a:t>
              </a:r>
            </a:p>
            <a:p>
              <a:r>
                <a:rPr lang="en-US" sz="1467" dirty="0">
                  <a:solidFill>
                    <a:schemeClr val="bg1"/>
                  </a:solidFill>
                </a:rPr>
                <a:t>	&lt;firmware&gt;1.24b&lt;/firmware&gt;</a:t>
              </a:r>
            </a:p>
            <a:p>
              <a:r>
                <a:rPr lang="en-US" sz="1467" dirty="0">
                  <a:solidFill>
                    <a:schemeClr val="bg1"/>
                  </a:solidFill>
                </a:rPr>
                <a:t>	&lt;hardware&gt;2.39&lt;/hardware&gt;</a:t>
              </a:r>
            </a:p>
            <a:p>
              <a:r>
                <a:rPr lang="en-US" sz="1467" dirty="0">
                  <a:solidFill>
                    <a:schemeClr val="bg1"/>
                  </a:solidFill>
                </a:rPr>
                <a:t>	&lt;model&gt;M56A743&lt;/model&gt;</a:t>
              </a:r>
            </a:p>
            <a:p>
              <a:r>
                <a:rPr lang="en-US" sz="1467" dirty="0">
                  <a:solidFill>
                    <a:schemeClr val="bg1"/>
                  </a:solidFill>
                </a:rPr>
                <a:t>	&lt;serial&gt;1429709&lt;serial&gt;</a:t>
              </a:r>
            </a:p>
            <a:p>
              <a:r>
                <a:rPr lang="en-US" sz="1467" dirty="0">
                  <a:solidFill>
                    <a:schemeClr val="bg1"/>
                  </a:solidFill>
                </a:rPr>
                <a:t>&lt;/VERSION&gt;</a:t>
              </a:r>
            </a:p>
            <a:p>
              <a:endParaRPr lang="en-US" sz="1467" dirty="0">
                <a:solidFill>
                  <a:schemeClr val="accent1">
                    <a:lumMod val="50000"/>
                  </a:schemeClr>
                </a:solidFill>
              </a:endParaRPr>
            </a:p>
          </p:txBody>
        </p:sp>
        <p:sp>
          <p:nvSpPr>
            <p:cNvPr id="10" name="TextBox 9"/>
            <p:cNvSpPr txBox="1"/>
            <p:nvPr/>
          </p:nvSpPr>
          <p:spPr>
            <a:xfrm>
              <a:off x="3387779" y="5951436"/>
              <a:ext cx="1587589" cy="400110"/>
            </a:xfrm>
            <a:prstGeom prst="rect">
              <a:avLst/>
            </a:prstGeom>
            <a:noFill/>
          </p:spPr>
          <p:txBody>
            <a:bodyPr wrap="square" rtlCol="0">
              <a:spAutoFit/>
            </a:bodyPr>
            <a:lstStyle/>
            <a:p>
              <a:pPr algn="ctr"/>
              <a:r>
                <a:rPr lang="en-US" sz="2000" dirty="0">
                  <a:latin typeface="Arial Narrow" panose="020B0606020202030204" pitchFamily="34" charset="0"/>
                </a:rPr>
                <a:t>Mixed Type</a:t>
              </a:r>
            </a:p>
          </p:txBody>
        </p:sp>
      </p:grpSp>
    </p:spTree>
    <p:extLst>
      <p:ext uri="{BB962C8B-B14F-4D97-AF65-F5344CB8AC3E}">
        <p14:creationId xmlns:p14="http://schemas.microsoft.com/office/powerpoint/2010/main" val="3290186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16BBB-02C7-4000-B821-373C98B6DB0E}"/>
              </a:ext>
            </a:extLst>
          </p:cNvPr>
          <p:cNvSpPr>
            <a:spLocks noGrp="1"/>
          </p:cNvSpPr>
          <p:nvPr>
            <p:ph type="title"/>
          </p:nvPr>
        </p:nvSpPr>
        <p:spPr/>
        <p:txBody>
          <a:bodyPr/>
          <a:lstStyle/>
          <a:p>
            <a:r>
              <a:rPr lang="en-US" dirty="0"/>
              <a:t>Datatype Info with Binary Data Transfer</a:t>
            </a:r>
          </a:p>
        </p:txBody>
      </p:sp>
      <p:sp useBgFill="1">
        <p:nvSpPr>
          <p:cNvPr id="26" name="Rounded Rectangle 3">
            <a:extLst>
              <a:ext uri="{FF2B5EF4-FFF2-40B4-BE49-F238E27FC236}">
                <a16:creationId xmlns:a16="http://schemas.microsoft.com/office/drawing/2014/main" id="{D014E3B5-FDBE-1B10-87AA-581749DFA634}"/>
              </a:ext>
            </a:extLst>
          </p:cNvPr>
          <p:cNvSpPr/>
          <p:nvPr/>
        </p:nvSpPr>
        <p:spPr>
          <a:xfrm>
            <a:off x="304801" y="3581069"/>
            <a:ext cx="3045439" cy="2114079"/>
          </a:xfrm>
          <a:prstGeom prst="roundRect">
            <a:avLst>
              <a:gd name="adj" fmla="val 6953"/>
            </a:avLst>
          </a:prstGeom>
          <a:noFill/>
          <a:ln w="28575" cap="flat" cmpd="sng" algn="ctr">
            <a:solidFill>
              <a:srgbClr val="EC8B22"/>
            </a:solidFill>
            <a:prstDash val="solid"/>
            <a:round/>
            <a:headEnd type="none" w="med" len="med"/>
            <a:tailEnd type="non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Calibri"/>
                <a:ea typeface="+mn-ea"/>
                <a:cs typeface="+mn-cs"/>
              </a:rPr>
              <a:t>struct</a:t>
            </a:r>
            <a:r>
              <a:rPr kumimoji="0" lang="en-US" sz="1600" b="0" i="0" u="none" strike="noStrike" kern="0" cap="none" spc="0" normalizeH="0" baseline="0" noProof="0" dirty="0">
                <a:ln>
                  <a:noFill/>
                </a:ln>
                <a:solidFill>
                  <a:srgbClr val="000000"/>
                </a:solidFill>
                <a:effectLst/>
                <a:uLnTx/>
                <a:uFillTx/>
                <a:latin typeface="Calibri"/>
                <a:ea typeface="+mn-ea"/>
                <a:cs typeface="+mn-cs"/>
              </a:rPr>
              <a:t> </a:t>
            </a:r>
            <a:r>
              <a:rPr kumimoji="0" lang="en-US" sz="1600" b="0" i="0" u="none" strike="noStrike" kern="0" cap="none" spc="0" normalizeH="0" baseline="0" noProof="0" dirty="0" err="1">
                <a:ln>
                  <a:noFill/>
                </a:ln>
                <a:solidFill>
                  <a:srgbClr val="000000"/>
                </a:solidFill>
                <a:effectLst/>
                <a:uLnTx/>
                <a:uFillTx/>
                <a:latin typeface="Calibri"/>
                <a:ea typeface="+mn-ea"/>
                <a:cs typeface="+mn-cs"/>
              </a:rPr>
              <a:t>MyType</a:t>
            </a:r>
            <a:r>
              <a:rPr kumimoji="0" lang="en-US" sz="1600" b="0" i="0" u="none" strike="noStrike" kern="0" cap="none" spc="0" normalizeH="0" baseline="0" noProof="0" dirty="0">
                <a:ln>
                  <a:noFill/>
                </a:ln>
                <a:solidFill>
                  <a:srgbClr val="000000"/>
                </a:solidFill>
                <a:effectLst/>
                <a:uLnTx/>
                <a:uFillTx/>
                <a:latin typeface="Calibri"/>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     long </a:t>
            </a:r>
            <a:r>
              <a:rPr kumimoji="0" lang="en-US" sz="1600" b="0" i="0" u="none" strike="noStrike" kern="0" cap="none" spc="0" normalizeH="0" baseline="0" noProof="0" dirty="0" err="1">
                <a:ln>
                  <a:noFill/>
                </a:ln>
                <a:solidFill>
                  <a:srgbClr val="000000"/>
                </a:solidFill>
                <a:effectLst/>
                <a:uLnTx/>
                <a:uFillTx/>
                <a:latin typeface="Calibri"/>
                <a:ea typeface="+mn-ea"/>
                <a:cs typeface="+mn-cs"/>
              </a:rPr>
              <a:t>sensorID</a:t>
            </a:r>
            <a:r>
              <a:rPr kumimoji="0" lang="en-US" sz="1600" b="0" i="0" u="none" strike="noStrike" kern="0" cap="none" spc="0" normalizeH="0" baseline="0" noProof="0" dirty="0">
                <a:ln>
                  <a:noFill/>
                </a:ln>
                <a:solidFill>
                  <a:srgbClr val="000000"/>
                </a:solidFill>
                <a:effectLst/>
                <a:uLnTx/>
                <a:uFillTx/>
                <a:latin typeface="Calibri"/>
                <a:ea typeface="+mn-ea"/>
                <a:cs typeface="+mn-cs"/>
              </a:rPr>
              <a:t>;  //@Key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     long </a:t>
            </a:r>
            <a:r>
              <a:rPr kumimoji="0" lang="en-US" sz="1600" b="0" i="0" u="none" strike="noStrike" kern="0" cap="none" spc="0" normalizeH="0" baseline="0" noProof="0" dirty="0" err="1">
                <a:ln>
                  <a:noFill/>
                </a:ln>
                <a:solidFill>
                  <a:srgbClr val="000000"/>
                </a:solidFill>
                <a:effectLst/>
                <a:uLnTx/>
                <a:uFillTx/>
                <a:latin typeface="Calibri"/>
                <a:ea typeface="+mn-ea"/>
                <a:cs typeface="+mn-cs"/>
              </a:rPr>
              <a:t>plantID</a:t>
            </a:r>
            <a:r>
              <a:rPr kumimoji="0" lang="en-US" sz="1600" b="0" i="0" u="none" strike="noStrike" kern="0" cap="none" spc="0" normalizeH="0" baseline="0" noProof="0" dirty="0">
                <a:ln>
                  <a:noFill/>
                </a:ln>
                <a:solidFill>
                  <a:srgbClr val="000000"/>
                </a:solidFill>
                <a:effectLst/>
                <a:uLnTx/>
                <a:uFillTx/>
                <a:latin typeface="Calibri"/>
                <a:ea typeface="+mn-ea"/>
                <a:cs typeface="+mn-cs"/>
              </a:rPr>
              <a:t>;  // @Key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     float sensorVal0;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     float sensorVal1;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     float sensorVal2;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     string </a:t>
            </a:r>
            <a:r>
              <a:rPr kumimoji="0" lang="en-US" sz="1600" b="0" i="0" u="none" strike="noStrike" kern="0" cap="none" spc="0" normalizeH="0" baseline="0" noProof="0" dirty="0" err="1">
                <a:ln>
                  <a:noFill/>
                </a:ln>
                <a:solidFill>
                  <a:srgbClr val="000000"/>
                </a:solidFill>
                <a:effectLst/>
                <a:uLnTx/>
                <a:uFillTx/>
                <a:latin typeface="Calibri"/>
                <a:ea typeface="+mn-ea"/>
                <a:cs typeface="+mn-cs"/>
              </a:rPr>
              <a:t>serialNumber</a:t>
            </a:r>
            <a:r>
              <a:rPr kumimoji="0" lang="en-US" sz="1600" b="0" i="0" u="none" strike="noStrike" kern="0" cap="none" spc="0" normalizeH="0" baseline="0" noProof="0" dirty="0">
                <a:ln>
                  <a:noFill/>
                </a:ln>
                <a:solidFill>
                  <a:srgbClr val="000000"/>
                </a:solidFill>
                <a:effectLst/>
                <a:uLnTx/>
                <a:uFillTx/>
                <a:latin typeface="Calibri"/>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mn-ea"/>
                <a:cs typeface="+mn-cs"/>
              </a:rPr>
              <a:t>} </a:t>
            </a:r>
          </a:p>
        </p:txBody>
      </p:sp>
      <p:sp>
        <p:nvSpPr>
          <p:cNvPr id="27" name="TextBox 26">
            <a:extLst>
              <a:ext uri="{FF2B5EF4-FFF2-40B4-BE49-F238E27FC236}">
                <a16:creationId xmlns:a16="http://schemas.microsoft.com/office/drawing/2014/main" id="{80B7D7D8-B17D-3928-08A2-CB1189DF8EE5}"/>
              </a:ext>
            </a:extLst>
          </p:cNvPr>
          <p:cNvSpPr txBox="1"/>
          <p:nvPr/>
        </p:nvSpPr>
        <p:spPr>
          <a:xfrm>
            <a:off x="304800" y="5769114"/>
            <a:ext cx="3045439" cy="707886"/>
          </a:xfrm>
          <a:prstGeom prst="rect">
            <a:avLst/>
          </a:prstGeom>
          <a:solidFill>
            <a:srgbClr val="EDEDED"/>
          </a:solidFill>
          <a:ln w="28575" cap="flat" cmpd="sng" algn="ctr">
            <a:noFill/>
            <a:prstDash val="solid"/>
            <a:round/>
            <a:headEnd type="none" w="med" len="med"/>
            <a:tailEnd type="none" w="med" len="me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Type Info </a:t>
            </a:r>
            <a:r>
              <a:rPr kumimoji="0" lang="en-US" sz="2000" b="1" i="0" u="sng" strike="noStrike" kern="0" cap="none" spc="0" normalizeH="0" baseline="0" noProof="0" dirty="0">
                <a:ln>
                  <a:noFill/>
                </a:ln>
                <a:solidFill>
                  <a:srgbClr val="000000"/>
                </a:solidFill>
                <a:effectLst/>
                <a:uLnTx/>
                <a:uFillTx/>
                <a:latin typeface="Calibri"/>
                <a:ea typeface="+mn-ea"/>
                <a:cs typeface="+mn-cs"/>
              </a:rPr>
              <a:t>Optionally</a:t>
            </a:r>
            <a:r>
              <a:rPr kumimoji="0" lang="en-US" sz="2000" b="0" i="0" u="none" strike="noStrike" kern="0" cap="none" spc="0" normalizeH="0" baseline="0" noProof="0" dirty="0">
                <a:ln>
                  <a:noFill/>
                </a:ln>
                <a:solidFill>
                  <a:srgbClr val="000000"/>
                </a:solidFill>
                <a:effectLst/>
                <a:uLnTx/>
                <a:uFillTx/>
                <a:latin typeface="Calibri"/>
                <a:ea typeface="+mn-ea"/>
                <a:cs typeface="+mn-cs"/>
              </a:rPr>
              <a:t> Sent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Once During Discovery</a:t>
            </a:r>
          </a:p>
        </p:txBody>
      </p:sp>
      <p:sp useBgFill="1">
        <p:nvSpPr>
          <p:cNvPr id="28" name="Rounded Rectangle 6">
            <a:extLst>
              <a:ext uri="{FF2B5EF4-FFF2-40B4-BE49-F238E27FC236}">
                <a16:creationId xmlns:a16="http://schemas.microsoft.com/office/drawing/2014/main" id="{9702A1F7-7708-00AF-45CB-EA032DC8D065}"/>
              </a:ext>
            </a:extLst>
          </p:cNvPr>
          <p:cNvSpPr/>
          <p:nvPr/>
        </p:nvSpPr>
        <p:spPr>
          <a:xfrm>
            <a:off x="1752600" y="1108835"/>
            <a:ext cx="2711339" cy="1981199"/>
          </a:xfrm>
          <a:prstGeom prst="roundRect">
            <a:avLst>
              <a:gd name="adj" fmla="val 6953"/>
            </a:avLst>
          </a:prstGeom>
          <a:noFill/>
          <a:ln w="28575" cap="flat" cmpd="sng" algn="ctr">
            <a:solidFill>
              <a:srgbClr val="EC8B22"/>
            </a:solidFill>
            <a:prstDash val="solid"/>
            <a:round/>
            <a:headEnd type="none" w="med" len="med"/>
            <a:tailEnd type="non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&lt;SENSOR&gt;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a:t>
            </a:r>
            <a:r>
              <a:rPr kumimoji="0" lang="en-US" sz="1467" b="1" i="0" u="none" strike="noStrike" kern="0" cap="none" spc="0" normalizeH="0" baseline="0" noProof="0" dirty="0" err="1">
                <a:ln>
                  <a:noFill/>
                </a:ln>
                <a:solidFill>
                  <a:srgbClr val="000000"/>
                </a:solidFill>
                <a:effectLst/>
                <a:uLnTx/>
                <a:uFillTx/>
                <a:latin typeface="Calibri"/>
                <a:ea typeface="+mn-ea"/>
                <a:cs typeface="+mn-cs"/>
              </a:rPr>
              <a:t>SensorID</a:t>
            </a:r>
            <a:r>
              <a:rPr kumimoji="0" lang="en-US" sz="1467" b="1" i="0" u="none" strike="noStrike" kern="0" cap="none" spc="0" normalizeH="0" baseline="0" noProof="0" dirty="0">
                <a:ln>
                  <a:noFill/>
                </a:ln>
                <a:solidFill>
                  <a:srgbClr val="000000"/>
                </a:solidFill>
                <a:effectLst/>
                <a:uLnTx/>
                <a:uFillTx/>
                <a:latin typeface="Calibri"/>
                <a:ea typeface="+mn-ea"/>
                <a:cs typeface="+mn-cs"/>
              </a:rPr>
              <a:t>&gt;438&lt;/</a:t>
            </a:r>
            <a:r>
              <a:rPr kumimoji="0" lang="en-US" sz="1467" b="1" i="0" u="none" strike="noStrike" kern="0" cap="none" spc="0" normalizeH="0" baseline="0" noProof="0" dirty="0" err="1">
                <a:ln>
                  <a:noFill/>
                </a:ln>
                <a:solidFill>
                  <a:srgbClr val="000000"/>
                </a:solidFill>
                <a:effectLst/>
                <a:uLnTx/>
                <a:uFillTx/>
                <a:latin typeface="Calibri"/>
                <a:ea typeface="+mn-ea"/>
                <a:cs typeface="+mn-cs"/>
              </a:rPr>
              <a:t>SensorID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a:t>
            </a:r>
            <a:r>
              <a:rPr kumimoji="0" lang="en-US" sz="1467" b="1" i="0" u="none" strike="noStrike" kern="0" cap="none" spc="0" normalizeH="0" baseline="0" noProof="0" dirty="0" err="1">
                <a:ln>
                  <a:noFill/>
                </a:ln>
                <a:solidFill>
                  <a:srgbClr val="000000"/>
                </a:solidFill>
                <a:effectLst/>
                <a:uLnTx/>
                <a:uFillTx/>
                <a:latin typeface="Calibri"/>
                <a:ea typeface="+mn-ea"/>
                <a:cs typeface="+mn-cs"/>
              </a:rPr>
              <a:t>PlantID</a:t>
            </a:r>
            <a:r>
              <a:rPr kumimoji="0" lang="en-US" sz="1467" b="1" i="0" u="none" strike="noStrike" kern="0" cap="none" spc="0" normalizeH="0" baseline="0" noProof="0" dirty="0">
                <a:ln>
                  <a:noFill/>
                </a:ln>
                <a:solidFill>
                  <a:srgbClr val="000000"/>
                </a:solidFill>
                <a:effectLst/>
                <a:uLnTx/>
                <a:uFillTx/>
                <a:latin typeface="Calibri"/>
                <a:ea typeface="+mn-ea"/>
                <a:cs typeface="+mn-cs"/>
              </a:rPr>
              <a:t>&gt;192&lt;/</a:t>
            </a:r>
            <a:r>
              <a:rPr kumimoji="0" lang="en-US" sz="1467" b="1" i="0" u="none" strike="noStrike" kern="0" cap="none" spc="0" normalizeH="0" baseline="0" noProof="0" dirty="0" err="1">
                <a:ln>
                  <a:noFill/>
                </a:ln>
                <a:solidFill>
                  <a:srgbClr val="000000"/>
                </a:solidFill>
                <a:effectLst/>
                <a:uLnTx/>
                <a:uFillTx/>
                <a:latin typeface="Calibri"/>
                <a:ea typeface="+mn-ea"/>
                <a:cs typeface="+mn-cs"/>
              </a:rPr>
              <a:t>PlantID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&lt;Value0&gt;21.05&lt;/Value0&gt;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&lt;Value1&gt;43.6&lt;/Value1&gt;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&lt;Value2&gt;56.34&lt;/Value2&gt;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&lt;serial&gt;14297&lt;serial&gt;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&lt;/SENSOR&gt;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0070C0">
                  <a:lumMod val="50000"/>
                </a:srgbClr>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415E0B39-B7BC-29D4-60D8-C95B81AAA933}"/>
              </a:ext>
            </a:extLst>
          </p:cNvPr>
          <p:cNvSpPr txBox="1"/>
          <p:nvPr/>
        </p:nvSpPr>
        <p:spPr>
          <a:xfrm>
            <a:off x="2074214" y="3090034"/>
            <a:ext cx="2116786" cy="400110"/>
          </a:xfrm>
          <a:prstGeom prst="rect">
            <a:avLst/>
          </a:prstGeom>
          <a:noFill/>
          <a:ln w="28575" cap="flat" cmpd="sng" algn="ctr">
            <a:noFill/>
            <a:prstDash val="solid"/>
            <a:round/>
            <a:headEnd type="none" w="med" len="med"/>
            <a:tailEnd type="none" w="med" len="me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XML or JSON</a:t>
            </a:r>
          </a:p>
        </p:txBody>
      </p:sp>
      <p:sp>
        <p:nvSpPr>
          <p:cNvPr id="30" name="TextBox 29">
            <a:extLst>
              <a:ext uri="{FF2B5EF4-FFF2-40B4-BE49-F238E27FC236}">
                <a16:creationId xmlns:a16="http://schemas.microsoft.com/office/drawing/2014/main" id="{14BB7AC1-278E-4A24-3344-FBA161BEC797}"/>
              </a:ext>
            </a:extLst>
          </p:cNvPr>
          <p:cNvSpPr txBox="1"/>
          <p:nvPr/>
        </p:nvSpPr>
        <p:spPr>
          <a:xfrm>
            <a:off x="4861754" y="3090034"/>
            <a:ext cx="2438401" cy="400110"/>
          </a:xfrm>
          <a:prstGeom prst="rect">
            <a:avLst/>
          </a:prstGeom>
          <a:noFill/>
          <a:ln w="28575" cap="flat" cmpd="sng" algn="ctr">
            <a:noFill/>
            <a:prstDash val="solid"/>
            <a:round/>
            <a:headEnd type="none" w="med" len="med"/>
            <a:tailEnd type="none" w="med" len="me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Second Message</a:t>
            </a:r>
          </a:p>
        </p:txBody>
      </p:sp>
      <p:sp>
        <p:nvSpPr>
          <p:cNvPr id="31" name="TextBox 30">
            <a:extLst>
              <a:ext uri="{FF2B5EF4-FFF2-40B4-BE49-F238E27FC236}">
                <a16:creationId xmlns:a16="http://schemas.microsoft.com/office/drawing/2014/main" id="{75955B87-7E0A-3FEA-CF39-2091A5954F55}"/>
              </a:ext>
            </a:extLst>
          </p:cNvPr>
          <p:cNvSpPr txBox="1"/>
          <p:nvPr/>
        </p:nvSpPr>
        <p:spPr>
          <a:xfrm>
            <a:off x="7995242" y="3105090"/>
            <a:ext cx="2116786" cy="400110"/>
          </a:xfrm>
          <a:prstGeom prst="rect">
            <a:avLst/>
          </a:prstGeom>
          <a:noFill/>
          <a:ln w="28575" cap="flat" cmpd="sng" algn="ctr">
            <a:noFill/>
            <a:prstDash val="solid"/>
            <a:round/>
            <a:headEnd type="none" w="med" len="med"/>
            <a:tailEnd type="none" w="med" len="me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Third Message</a:t>
            </a:r>
          </a:p>
        </p:txBody>
      </p:sp>
      <p:sp useBgFill="1">
        <p:nvSpPr>
          <p:cNvPr id="32" name="Rounded Rectangle 6">
            <a:extLst>
              <a:ext uri="{FF2B5EF4-FFF2-40B4-BE49-F238E27FC236}">
                <a16:creationId xmlns:a16="http://schemas.microsoft.com/office/drawing/2014/main" id="{54726DF0-8677-ABE5-D710-CD130D89BA96}"/>
              </a:ext>
            </a:extLst>
          </p:cNvPr>
          <p:cNvSpPr/>
          <p:nvPr/>
        </p:nvSpPr>
        <p:spPr>
          <a:xfrm>
            <a:off x="4725283" y="1108835"/>
            <a:ext cx="2711339" cy="1981199"/>
          </a:xfrm>
          <a:prstGeom prst="roundRect">
            <a:avLst>
              <a:gd name="adj" fmla="val 6953"/>
            </a:avLst>
          </a:prstGeom>
          <a:noFill/>
          <a:ln w="28575" cap="flat" cmpd="sng" algn="ctr">
            <a:solidFill>
              <a:srgbClr val="EC8B22"/>
            </a:solidFill>
            <a:prstDash val="solid"/>
            <a:round/>
            <a:headEnd type="none" w="med" len="med"/>
            <a:tailEnd type="non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&lt;SENSOR&gt;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a:t>
            </a:r>
            <a:r>
              <a:rPr kumimoji="0" lang="en-US" sz="1467" b="1" i="0" u="none" strike="noStrike" kern="0" cap="none" spc="0" normalizeH="0" baseline="0" noProof="0" dirty="0" err="1">
                <a:ln>
                  <a:noFill/>
                </a:ln>
                <a:solidFill>
                  <a:srgbClr val="000000"/>
                </a:solidFill>
                <a:effectLst/>
                <a:uLnTx/>
                <a:uFillTx/>
                <a:latin typeface="Calibri"/>
                <a:ea typeface="+mn-ea"/>
                <a:cs typeface="+mn-cs"/>
              </a:rPr>
              <a:t>SensorID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r>
              <a:rPr kumimoji="0" lang="en-US" sz="1467" b="1" i="0" u="none" strike="noStrike" kern="0" cap="none" spc="0" normalizeH="0" baseline="0" noProof="0" dirty="0">
                <a:ln>
                  <a:noFill/>
                </a:ln>
                <a:solidFill>
                  <a:srgbClr val="EC8B22"/>
                </a:solidFill>
                <a:effectLst/>
                <a:uLnTx/>
                <a:uFillTx/>
                <a:latin typeface="Calibri"/>
                <a:ea typeface="+mn-ea"/>
                <a:cs typeface="+mn-cs"/>
              </a:rPr>
              <a:t>438</a:t>
            </a:r>
            <a:r>
              <a:rPr kumimoji="0" lang="en-US" sz="1467" b="1" i="0" u="none" strike="noStrike" kern="0" cap="none" spc="0" normalizeH="0" baseline="0" noProof="0" dirty="0">
                <a:ln>
                  <a:noFill/>
                </a:ln>
                <a:solidFill>
                  <a:srgbClr val="000000"/>
                </a:solidFill>
                <a:effectLst/>
                <a:uLnTx/>
                <a:uFillTx/>
                <a:latin typeface="Calibri"/>
                <a:ea typeface="+mn-ea"/>
                <a:cs typeface="+mn-cs"/>
              </a:rPr>
              <a:t>&lt;/</a:t>
            </a:r>
            <a:r>
              <a:rPr kumimoji="0" lang="en-US" sz="1467" b="1" i="0" u="none" strike="noStrike" kern="0" cap="none" spc="0" normalizeH="0" baseline="0" noProof="0" dirty="0" err="1">
                <a:ln>
                  <a:noFill/>
                </a:ln>
                <a:solidFill>
                  <a:srgbClr val="000000"/>
                </a:solidFill>
                <a:effectLst/>
                <a:uLnTx/>
                <a:uFillTx/>
                <a:latin typeface="Calibri"/>
                <a:ea typeface="+mn-ea"/>
                <a:cs typeface="+mn-cs"/>
              </a:rPr>
              <a:t>SensorID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a:t>
            </a:r>
            <a:r>
              <a:rPr kumimoji="0" lang="en-US" sz="1467" b="1" i="0" u="none" strike="noStrike" kern="0" cap="none" spc="0" normalizeH="0" baseline="0" noProof="0" dirty="0" err="1">
                <a:ln>
                  <a:noFill/>
                </a:ln>
                <a:solidFill>
                  <a:srgbClr val="000000"/>
                </a:solidFill>
                <a:effectLst/>
                <a:uLnTx/>
                <a:uFillTx/>
                <a:latin typeface="Calibri"/>
                <a:ea typeface="+mn-ea"/>
                <a:cs typeface="+mn-cs"/>
              </a:rPr>
              <a:t>PlantID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r>
              <a:rPr kumimoji="0" lang="en-US" sz="1467" b="1" i="0" u="none" strike="noStrike" kern="0" cap="none" spc="0" normalizeH="0" baseline="0" noProof="0" dirty="0">
                <a:ln>
                  <a:noFill/>
                </a:ln>
                <a:solidFill>
                  <a:srgbClr val="EC8B22"/>
                </a:solidFill>
                <a:effectLst/>
                <a:uLnTx/>
                <a:uFillTx/>
                <a:latin typeface="Calibri"/>
                <a:ea typeface="+mn-ea"/>
                <a:cs typeface="+mn-cs"/>
              </a:rPr>
              <a:t>192</a:t>
            </a:r>
            <a:r>
              <a:rPr kumimoji="0" lang="en-US" sz="1467" b="1" i="0" u="none" strike="noStrike" kern="0" cap="none" spc="0" normalizeH="0" baseline="0" noProof="0" dirty="0">
                <a:ln>
                  <a:noFill/>
                </a:ln>
                <a:solidFill>
                  <a:srgbClr val="000000"/>
                </a:solidFill>
                <a:effectLst/>
                <a:uLnTx/>
                <a:uFillTx/>
                <a:latin typeface="Calibri"/>
                <a:ea typeface="+mn-ea"/>
                <a:cs typeface="+mn-cs"/>
              </a:rPr>
              <a:t>&lt;/</a:t>
            </a:r>
            <a:r>
              <a:rPr kumimoji="0" lang="en-US" sz="1467" b="1" i="0" u="none" strike="noStrike" kern="0" cap="none" spc="0" normalizeH="0" baseline="0" noProof="0" dirty="0" err="1">
                <a:ln>
                  <a:noFill/>
                </a:ln>
                <a:solidFill>
                  <a:srgbClr val="000000"/>
                </a:solidFill>
                <a:effectLst/>
                <a:uLnTx/>
                <a:uFillTx/>
                <a:latin typeface="Calibri"/>
                <a:ea typeface="+mn-ea"/>
                <a:cs typeface="+mn-cs"/>
              </a:rPr>
              <a:t>PlantID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&lt;Value0&gt;</a:t>
            </a:r>
            <a:r>
              <a:rPr kumimoji="0" lang="en-US" sz="1467" b="1" i="0" u="none" strike="noStrike" kern="0" cap="none" spc="0" normalizeH="0" baseline="0" noProof="0" dirty="0">
                <a:ln>
                  <a:noFill/>
                </a:ln>
                <a:solidFill>
                  <a:srgbClr val="EC8B22"/>
                </a:solidFill>
                <a:effectLst/>
                <a:uLnTx/>
                <a:uFillTx/>
                <a:latin typeface="Calibri"/>
                <a:ea typeface="+mn-ea"/>
                <a:cs typeface="+mn-cs"/>
              </a:rPr>
              <a:t>16.37</a:t>
            </a:r>
            <a:r>
              <a:rPr kumimoji="0" lang="en-US" sz="1467" b="1" i="0" u="none" strike="noStrike" kern="0" cap="none" spc="0" normalizeH="0" baseline="0" noProof="0" dirty="0">
                <a:ln>
                  <a:noFill/>
                </a:ln>
                <a:solidFill>
                  <a:srgbClr val="000000"/>
                </a:solidFill>
                <a:effectLst/>
                <a:uLnTx/>
                <a:uFillTx/>
                <a:latin typeface="Calibri"/>
                <a:ea typeface="+mn-ea"/>
                <a:cs typeface="+mn-cs"/>
              </a:rPr>
              <a:t>&lt;/Value0&gt;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&lt;Value1&gt;</a:t>
            </a:r>
            <a:r>
              <a:rPr kumimoji="0" lang="en-US" sz="1467" b="1" i="0" u="none" strike="noStrike" kern="0" cap="none" spc="0" normalizeH="0" baseline="0" noProof="0" dirty="0">
                <a:ln>
                  <a:noFill/>
                </a:ln>
                <a:solidFill>
                  <a:srgbClr val="EC8B22"/>
                </a:solidFill>
                <a:effectLst/>
                <a:uLnTx/>
                <a:uFillTx/>
                <a:latin typeface="Calibri"/>
                <a:ea typeface="+mn-ea"/>
                <a:cs typeface="+mn-cs"/>
              </a:rPr>
              <a:t>13.9</a:t>
            </a:r>
            <a:r>
              <a:rPr kumimoji="0" lang="en-US" sz="1467" b="1" i="0" u="none" strike="noStrike" kern="0" cap="none" spc="0" normalizeH="0" baseline="0" noProof="0" dirty="0">
                <a:ln>
                  <a:noFill/>
                </a:ln>
                <a:solidFill>
                  <a:srgbClr val="000000"/>
                </a:solidFill>
                <a:effectLst/>
                <a:uLnTx/>
                <a:uFillTx/>
                <a:latin typeface="Calibri"/>
                <a:ea typeface="+mn-ea"/>
                <a:cs typeface="+mn-cs"/>
              </a:rPr>
              <a:t>&lt;/Value1&gt;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&lt;Value2&gt;</a:t>
            </a:r>
            <a:r>
              <a:rPr kumimoji="0" lang="en-US" sz="1467" b="1" i="0" u="none" strike="noStrike" kern="0" cap="none" spc="0" normalizeH="0" baseline="0" noProof="0" dirty="0">
                <a:ln>
                  <a:noFill/>
                </a:ln>
                <a:solidFill>
                  <a:srgbClr val="EC8B22"/>
                </a:solidFill>
                <a:effectLst/>
                <a:uLnTx/>
                <a:uFillTx/>
                <a:latin typeface="Calibri"/>
                <a:ea typeface="+mn-ea"/>
                <a:cs typeface="+mn-cs"/>
              </a:rPr>
              <a:t>88.03</a:t>
            </a:r>
            <a:r>
              <a:rPr kumimoji="0" lang="en-US" sz="1467" b="1" i="0" u="none" strike="noStrike" kern="0" cap="none" spc="0" normalizeH="0" baseline="0" noProof="0" dirty="0">
                <a:ln>
                  <a:noFill/>
                </a:ln>
                <a:solidFill>
                  <a:srgbClr val="000000"/>
                </a:solidFill>
                <a:effectLst/>
                <a:uLnTx/>
                <a:uFillTx/>
                <a:latin typeface="Calibri"/>
                <a:ea typeface="+mn-ea"/>
                <a:cs typeface="+mn-cs"/>
              </a:rPr>
              <a:t>&lt;/Value2&gt;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&lt;serial&gt;</a:t>
            </a:r>
            <a:r>
              <a:rPr kumimoji="0" lang="en-US" sz="1467" b="1" i="0" u="none" strike="noStrike" kern="0" cap="none" spc="0" normalizeH="0" baseline="0" noProof="0" dirty="0">
                <a:ln>
                  <a:noFill/>
                </a:ln>
                <a:solidFill>
                  <a:srgbClr val="EC8B22"/>
                </a:solidFill>
                <a:effectLst/>
                <a:uLnTx/>
                <a:uFillTx/>
                <a:latin typeface="Calibri"/>
                <a:ea typeface="+mn-ea"/>
                <a:cs typeface="+mn-cs"/>
              </a:rPr>
              <a:t>14297</a:t>
            </a:r>
            <a:r>
              <a:rPr kumimoji="0" lang="en-US" sz="1467" b="1" i="0" u="none" strike="noStrike" kern="0" cap="none" spc="0" normalizeH="0" baseline="0" noProof="0" dirty="0">
                <a:ln>
                  <a:noFill/>
                </a:ln>
                <a:solidFill>
                  <a:srgbClr val="000000"/>
                </a:solidFill>
                <a:effectLst/>
                <a:uLnTx/>
                <a:uFillTx/>
                <a:latin typeface="Calibri"/>
                <a:ea typeface="+mn-ea"/>
                <a:cs typeface="+mn-cs"/>
              </a:rPr>
              <a:t>&lt;serial&gt;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&lt;/SENSOR&gt;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0070C0">
                  <a:lumMod val="50000"/>
                </a:srgbClr>
              </a:solidFill>
              <a:effectLst/>
              <a:uLnTx/>
              <a:uFillTx/>
              <a:latin typeface="Calibri"/>
              <a:ea typeface="+mn-ea"/>
              <a:cs typeface="+mn-cs"/>
            </a:endParaRPr>
          </a:p>
        </p:txBody>
      </p:sp>
      <p:sp useBgFill="1">
        <p:nvSpPr>
          <p:cNvPr id="33" name="Rounded Rectangle 6">
            <a:extLst>
              <a:ext uri="{FF2B5EF4-FFF2-40B4-BE49-F238E27FC236}">
                <a16:creationId xmlns:a16="http://schemas.microsoft.com/office/drawing/2014/main" id="{D01752D6-5013-7D96-1CBA-9030B7E24E5E}"/>
              </a:ext>
            </a:extLst>
          </p:cNvPr>
          <p:cNvSpPr/>
          <p:nvPr/>
        </p:nvSpPr>
        <p:spPr>
          <a:xfrm>
            <a:off x="7697966" y="1108835"/>
            <a:ext cx="2711339" cy="1981199"/>
          </a:xfrm>
          <a:prstGeom prst="roundRect">
            <a:avLst>
              <a:gd name="adj" fmla="val 6953"/>
            </a:avLst>
          </a:prstGeom>
          <a:noFill/>
          <a:ln w="28575" cap="flat" cmpd="sng" algn="ctr">
            <a:solidFill>
              <a:srgbClr val="EC8B22"/>
            </a:solidFill>
            <a:prstDash val="solid"/>
            <a:round/>
            <a:headEnd type="none" w="med" len="med"/>
            <a:tailEnd type="non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&lt;SENSOR&gt;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a:t>
            </a:r>
            <a:r>
              <a:rPr kumimoji="0" lang="en-US" sz="1467" b="1" i="0" u="none" strike="noStrike" kern="0" cap="none" spc="0" normalizeH="0" baseline="0" noProof="0" dirty="0" err="1">
                <a:ln>
                  <a:noFill/>
                </a:ln>
                <a:solidFill>
                  <a:srgbClr val="000000"/>
                </a:solidFill>
                <a:effectLst/>
                <a:uLnTx/>
                <a:uFillTx/>
                <a:latin typeface="Calibri"/>
                <a:ea typeface="+mn-ea"/>
                <a:cs typeface="+mn-cs"/>
              </a:rPr>
              <a:t>SensorID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r>
              <a:rPr kumimoji="0" lang="en-US" sz="1467" b="1" i="0" u="none" strike="noStrike" kern="0" cap="none" spc="0" normalizeH="0" baseline="0" noProof="0" dirty="0">
                <a:ln>
                  <a:noFill/>
                </a:ln>
                <a:solidFill>
                  <a:srgbClr val="EC8B22"/>
                </a:solidFill>
                <a:effectLst/>
                <a:uLnTx/>
                <a:uFillTx/>
                <a:latin typeface="Calibri"/>
                <a:ea typeface="+mn-ea"/>
                <a:cs typeface="+mn-cs"/>
              </a:rPr>
              <a:t>438</a:t>
            </a:r>
            <a:r>
              <a:rPr kumimoji="0" lang="en-US" sz="1467" b="1" i="0" u="none" strike="noStrike" kern="0" cap="none" spc="0" normalizeH="0" baseline="0" noProof="0" dirty="0">
                <a:ln>
                  <a:noFill/>
                </a:ln>
                <a:solidFill>
                  <a:srgbClr val="000000"/>
                </a:solidFill>
                <a:effectLst/>
                <a:uLnTx/>
                <a:uFillTx/>
                <a:latin typeface="Calibri"/>
                <a:ea typeface="+mn-ea"/>
                <a:cs typeface="+mn-cs"/>
              </a:rPr>
              <a:t>&lt;/</a:t>
            </a:r>
            <a:r>
              <a:rPr kumimoji="0" lang="en-US" sz="1467" b="1" i="0" u="none" strike="noStrike" kern="0" cap="none" spc="0" normalizeH="0" baseline="0" noProof="0" dirty="0" err="1">
                <a:ln>
                  <a:noFill/>
                </a:ln>
                <a:solidFill>
                  <a:srgbClr val="000000"/>
                </a:solidFill>
                <a:effectLst/>
                <a:uLnTx/>
                <a:uFillTx/>
                <a:latin typeface="Calibri"/>
                <a:ea typeface="+mn-ea"/>
                <a:cs typeface="+mn-cs"/>
              </a:rPr>
              <a:t>SensorID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a:t>
            </a:r>
            <a:r>
              <a:rPr kumimoji="0" lang="en-US" sz="1467" b="1" i="0" u="none" strike="noStrike" kern="0" cap="none" spc="0" normalizeH="0" baseline="0" noProof="0" dirty="0" err="1">
                <a:ln>
                  <a:noFill/>
                </a:ln>
                <a:solidFill>
                  <a:srgbClr val="000000"/>
                </a:solidFill>
                <a:effectLst/>
                <a:uLnTx/>
                <a:uFillTx/>
                <a:latin typeface="Calibri"/>
                <a:ea typeface="+mn-ea"/>
                <a:cs typeface="+mn-cs"/>
              </a:rPr>
              <a:t>PlantID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r>
              <a:rPr kumimoji="0" lang="en-US" sz="1467" b="1" i="0" u="none" strike="noStrike" kern="0" cap="none" spc="0" normalizeH="0" baseline="0" noProof="0" dirty="0">
                <a:ln>
                  <a:noFill/>
                </a:ln>
                <a:solidFill>
                  <a:srgbClr val="EC8B22"/>
                </a:solidFill>
                <a:effectLst/>
                <a:uLnTx/>
                <a:uFillTx/>
                <a:latin typeface="Calibri"/>
                <a:ea typeface="+mn-ea"/>
                <a:cs typeface="+mn-cs"/>
              </a:rPr>
              <a:t>192</a:t>
            </a:r>
            <a:r>
              <a:rPr kumimoji="0" lang="en-US" sz="1467" b="1" i="0" u="none" strike="noStrike" kern="0" cap="none" spc="0" normalizeH="0" baseline="0" noProof="0" dirty="0">
                <a:ln>
                  <a:noFill/>
                </a:ln>
                <a:solidFill>
                  <a:srgbClr val="000000"/>
                </a:solidFill>
                <a:effectLst/>
                <a:uLnTx/>
                <a:uFillTx/>
                <a:latin typeface="Calibri"/>
                <a:ea typeface="+mn-ea"/>
                <a:cs typeface="+mn-cs"/>
              </a:rPr>
              <a:t>&lt;/</a:t>
            </a:r>
            <a:r>
              <a:rPr kumimoji="0" lang="en-US" sz="1467" b="1" i="0" u="none" strike="noStrike" kern="0" cap="none" spc="0" normalizeH="0" baseline="0" noProof="0" dirty="0" err="1">
                <a:ln>
                  <a:noFill/>
                </a:ln>
                <a:solidFill>
                  <a:srgbClr val="000000"/>
                </a:solidFill>
                <a:effectLst/>
                <a:uLnTx/>
                <a:uFillTx/>
                <a:latin typeface="Calibri"/>
                <a:ea typeface="+mn-ea"/>
                <a:cs typeface="+mn-cs"/>
              </a:rPr>
              <a:t>PlantID</a:t>
            </a:r>
            <a:r>
              <a:rPr kumimoji="0" lang="en-US" sz="1467" b="1" i="0" u="none" strike="noStrike" kern="0" cap="none" spc="0" normalizeH="0" baseline="0" noProof="0" dirty="0">
                <a:ln>
                  <a:noFill/>
                </a:ln>
                <a:solidFill>
                  <a:srgbClr val="000000"/>
                </a:solidFill>
                <a:effectLst/>
                <a:uLnTx/>
                <a:uFillTx/>
                <a:latin typeface="Calibri"/>
                <a:ea typeface="+mn-ea"/>
                <a:cs typeface="+mn-cs"/>
              </a:rPr>
              <a:t>&gt;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&lt;Value0&gt;</a:t>
            </a:r>
            <a:r>
              <a:rPr kumimoji="0" lang="en-US" sz="1467" b="1" i="0" u="none" strike="noStrike" kern="0" cap="none" spc="0" normalizeH="0" baseline="0" noProof="0" dirty="0">
                <a:ln>
                  <a:noFill/>
                </a:ln>
                <a:solidFill>
                  <a:srgbClr val="EC8B22"/>
                </a:solidFill>
                <a:effectLst/>
                <a:uLnTx/>
                <a:uFillTx/>
                <a:latin typeface="Calibri"/>
                <a:ea typeface="+mn-ea"/>
                <a:cs typeface="+mn-cs"/>
              </a:rPr>
              <a:t>8.82</a:t>
            </a:r>
            <a:r>
              <a:rPr kumimoji="0" lang="en-US" sz="1467" b="1" i="0" u="none" strike="noStrike" kern="0" cap="none" spc="0" normalizeH="0" baseline="0" noProof="0" dirty="0">
                <a:ln>
                  <a:noFill/>
                </a:ln>
                <a:solidFill>
                  <a:srgbClr val="000000"/>
                </a:solidFill>
                <a:effectLst/>
                <a:uLnTx/>
                <a:uFillTx/>
                <a:latin typeface="Calibri"/>
                <a:ea typeface="+mn-ea"/>
                <a:cs typeface="+mn-cs"/>
              </a:rPr>
              <a:t>&lt;/Value0&gt;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&lt;Value1&gt;</a:t>
            </a:r>
            <a:r>
              <a:rPr kumimoji="0" lang="en-US" sz="1467" b="1" i="0" u="none" strike="noStrike" kern="0" cap="none" spc="0" normalizeH="0" baseline="0" noProof="0" dirty="0">
                <a:ln>
                  <a:noFill/>
                </a:ln>
                <a:solidFill>
                  <a:srgbClr val="EC8B22"/>
                </a:solidFill>
                <a:effectLst/>
                <a:uLnTx/>
                <a:uFillTx/>
                <a:latin typeface="Calibri"/>
                <a:ea typeface="+mn-ea"/>
                <a:cs typeface="+mn-cs"/>
              </a:rPr>
              <a:t>79.1</a:t>
            </a:r>
            <a:r>
              <a:rPr kumimoji="0" lang="en-US" sz="1467" b="1" i="0" u="none" strike="noStrike" kern="0" cap="none" spc="0" normalizeH="0" baseline="0" noProof="0" dirty="0">
                <a:ln>
                  <a:noFill/>
                </a:ln>
                <a:solidFill>
                  <a:srgbClr val="000000"/>
                </a:solidFill>
                <a:effectLst/>
                <a:uLnTx/>
                <a:uFillTx/>
                <a:latin typeface="Calibri"/>
                <a:ea typeface="+mn-ea"/>
                <a:cs typeface="+mn-cs"/>
              </a:rPr>
              <a:t>&lt;/Value1&gt;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&lt;Value2&gt;</a:t>
            </a:r>
            <a:r>
              <a:rPr kumimoji="0" lang="en-US" sz="1467" b="1" i="0" u="none" strike="noStrike" kern="0" cap="none" spc="0" normalizeH="0" baseline="0" noProof="0" dirty="0">
                <a:ln>
                  <a:noFill/>
                </a:ln>
                <a:solidFill>
                  <a:srgbClr val="EC8B22"/>
                </a:solidFill>
                <a:effectLst/>
                <a:uLnTx/>
                <a:uFillTx/>
                <a:latin typeface="Calibri"/>
                <a:ea typeface="+mn-ea"/>
                <a:cs typeface="+mn-cs"/>
              </a:rPr>
              <a:t>40.17</a:t>
            </a:r>
            <a:r>
              <a:rPr kumimoji="0" lang="en-US" sz="1467" b="1" i="0" u="none" strike="noStrike" kern="0" cap="none" spc="0" normalizeH="0" baseline="0" noProof="0" dirty="0">
                <a:ln>
                  <a:noFill/>
                </a:ln>
                <a:solidFill>
                  <a:srgbClr val="000000"/>
                </a:solidFill>
                <a:effectLst/>
                <a:uLnTx/>
                <a:uFillTx/>
                <a:latin typeface="Calibri"/>
                <a:ea typeface="+mn-ea"/>
                <a:cs typeface="+mn-cs"/>
              </a:rPr>
              <a:t>&lt;/Value2&gt;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     &lt;serial&gt;</a:t>
            </a:r>
            <a:r>
              <a:rPr kumimoji="0" lang="en-US" sz="1467" b="1" i="0" u="none" strike="noStrike" kern="0" cap="none" spc="0" normalizeH="0" baseline="0" noProof="0" dirty="0">
                <a:ln>
                  <a:noFill/>
                </a:ln>
                <a:solidFill>
                  <a:srgbClr val="EC8B22"/>
                </a:solidFill>
                <a:effectLst/>
                <a:uLnTx/>
                <a:uFillTx/>
                <a:latin typeface="Calibri"/>
                <a:ea typeface="+mn-ea"/>
                <a:cs typeface="+mn-cs"/>
              </a:rPr>
              <a:t>14297</a:t>
            </a:r>
            <a:r>
              <a:rPr kumimoji="0" lang="en-US" sz="1467" b="1" i="0" u="none" strike="noStrike" kern="0" cap="none" spc="0" normalizeH="0" baseline="0" noProof="0" dirty="0">
                <a:ln>
                  <a:noFill/>
                </a:ln>
                <a:solidFill>
                  <a:srgbClr val="000000"/>
                </a:solidFill>
                <a:effectLst/>
                <a:uLnTx/>
                <a:uFillTx/>
                <a:latin typeface="Calibri"/>
                <a:ea typeface="+mn-ea"/>
                <a:cs typeface="+mn-cs"/>
              </a:rPr>
              <a:t>&lt;serial&gt;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&lt;/SENSOR&gt;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0070C0">
                  <a:lumMod val="50000"/>
                </a:srgbClr>
              </a:solidFill>
              <a:effectLst/>
              <a:uLnTx/>
              <a:uFillTx/>
              <a:latin typeface="Calibri"/>
              <a:ea typeface="+mn-ea"/>
              <a:cs typeface="+mn-cs"/>
            </a:endParaRPr>
          </a:p>
        </p:txBody>
      </p:sp>
      <p:sp useBgFill="1">
        <p:nvSpPr>
          <p:cNvPr id="34" name="Rounded Rectangle 6">
            <a:extLst>
              <a:ext uri="{FF2B5EF4-FFF2-40B4-BE49-F238E27FC236}">
                <a16:creationId xmlns:a16="http://schemas.microsoft.com/office/drawing/2014/main" id="{B1AE6246-DE37-71C2-6F5F-5209B55B7A4D}"/>
              </a:ext>
            </a:extLst>
          </p:cNvPr>
          <p:cNvSpPr/>
          <p:nvPr/>
        </p:nvSpPr>
        <p:spPr>
          <a:xfrm>
            <a:off x="3733800" y="4952998"/>
            <a:ext cx="2711339" cy="742149"/>
          </a:xfrm>
          <a:prstGeom prst="roundRect">
            <a:avLst>
              <a:gd name="adj" fmla="val 6953"/>
            </a:avLst>
          </a:prstGeom>
          <a:noFill/>
          <a:ln w="28575" cap="flat" cmpd="sng" algn="ctr">
            <a:solidFill>
              <a:srgbClr val="EC8B22"/>
            </a:solidFill>
            <a:prstDash val="solid"/>
            <a:round/>
            <a:headEnd type="none" w="med" len="med"/>
            <a:tailEnd type="non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977a9c7bcb77a212967edfc6c44839323ad12de7e45aa4282216221f293d2b0eeba82a8e8f45a82c</a:t>
            </a:r>
            <a:endParaRPr kumimoji="0" lang="en-US" sz="1467" b="0" i="0" u="none" strike="noStrike" kern="0" cap="none" spc="0" normalizeH="0" baseline="0" noProof="0" dirty="0">
              <a:ln>
                <a:noFill/>
              </a:ln>
              <a:solidFill>
                <a:srgbClr val="0070C0">
                  <a:lumMod val="50000"/>
                </a:srgbClr>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F414D367-FC2B-FFBA-41EA-A63087D688F4}"/>
              </a:ext>
            </a:extLst>
          </p:cNvPr>
          <p:cNvSpPr txBox="1"/>
          <p:nvPr/>
        </p:nvSpPr>
        <p:spPr>
          <a:xfrm>
            <a:off x="3566749" y="5769114"/>
            <a:ext cx="3045439" cy="707886"/>
          </a:xfrm>
          <a:prstGeom prst="rect">
            <a:avLst/>
          </a:prstGeom>
          <a:solidFill>
            <a:srgbClr val="EDEDED"/>
          </a:solidFill>
          <a:ln w="28575" cap="flat" cmpd="sng" algn="ctr">
            <a:noFill/>
            <a:prstDash val="solid"/>
            <a:round/>
            <a:headEnd type="none" w="med" len="med"/>
            <a:tailEnd type="none" w="med" len="me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Efficient Binary Representation</a:t>
            </a:r>
          </a:p>
        </p:txBody>
      </p:sp>
      <p:sp>
        <p:nvSpPr>
          <p:cNvPr id="36" name="Rounded Rectangle 8">
            <a:extLst>
              <a:ext uri="{FF2B5EF4-FFF2-40B4-BE49-F238E27FC236}">
                <a16:creationId xmlns:a16="http://schemas.microsoft.com/office/drawing/2014/main" id="{7CBD37AC-45F8-579C-37AA-3F4CB650B0E6}"/>
              </a:ext>
            </a:extLst>
          </p:cNvPr>
          <p:cNvSpPr/>
          <p:nvPr/>
        </p:nvSpPr>
        <p:spPr>
          <a:xfrm>
            <a:off x="285521" y="2326322"/>
            <a:ext cx="1228725" cy="762000"/>
          </a:xfrm>
          <a:prstGeom prst="roundRect">
            <a:avLst/>
          </a:prstGeom>
          <a:solidFill>
            <a:srgbClr val="00B0F0"/>
          </a:solidFill>
          <a:ln w="9525" cap="flat" cmpd="sng" algn="ctr">
            <a:solidFill>
              <a:srgbClr val="C32D2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Data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Writer</a:t>
            </a:r>
          </a:p>
        </p:txBody>
      </p:sp>
      <p:sp>
        <p:nvSpPr>
          <p:cNvPr id="37" name="Rounded Rectangle 10">
            <a:extLst>
              <a:ext uri="{FF2B5EF4-FFF2-40B4-BE49-F238E27FC236}">
                <a16:creationId xmlns:a16="http://schemas.microsoft.com/office/drawing/2014/main" id="{BD13288C-FB08-BAC3-34D2-63184F253B84}"/>
              </a:ext>
            </a:extLst>
          </p:cNvPr>
          <p:cNvSpPr/>
          <p:nvPr/>
        </p:nvSpPr>
        <p:spPr>
          <a:xfrm>
            <a:off x="10706099" y="1295400"/>
            <a:ext cx="1219200" cy="762000"/>
          </a:xfrm>
          <a:prstGeom prst="roundRect">
            <a:avLst/>
          </a:prstGeom>
          <a:solidFill>
            <a:srgbClr val="00B0F0"/>
          </a:solidFill>
          <a:ln w="9525" cap="flat" cmpd="sng" algn="ctr">
            <a:solidFill>
              <a:srgbClr val="0070C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Data Reader</a:t>
            </a:r>
          </a:p>
        </p:txBody>
      </p:sp>
      <p:sp>
        <p:nvSpPr>
          <p:cNvPr id="38" name="TextBox 37">
            <a:extLst>
              <a:ext uri="{FF2B5EF4-FFF2-40B4-BE49-F238E27FC236}">
                <a16:creationId xmlns:a16="http://schemas.microsoft.com/office/drawing/2014/main" id="{1FFBAA16-1353-5CEE-3CF3-098375EF8A44}"/>
              </a:ext>
            </a:extLst>
          </p:cNvPr>
          <p:cNvSpPr txBox="1"/>
          <p:nvPr/>
        </p:nvSpPr>
        <p:spPr>
          <a:xfrm>
            <a:off x="10409305" y="2099434"/>
            <a:ext cx="1706495" cy="707886"/>
          </a:xfrm>
          <a:prstGeom prst="rect">
            <a:avLst/>
          </a:prstGeom>
          <a:noFill/>
          <a:ln w="28575" cap="flat" cmpd="sng" algn="ctr">
            <a:noFill/>
            <a:prstDash val="solid"/>
            <a:round/>
            <a:headEnd type="none" w="med" len="med"/>
            <a:tailEnd type="none" w="med" len="me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Filter: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Value1 &gt; 20</a:t>
            </a:r>
          </a:p>
        </p:txBody>
      </p:sp>
      <p:sp>
        <p:nvSpPr>
          <p:cNvPr id="39" name="Rectangle 38">
            <a:extLst>
              <a:ext uri="{FF2B5EF4-FFF2-40B4-BE49-F238E27FC236}">
                <a16:creationId xmlns:a16="http://schemas.microsoft.com/office/drawing/2014/main" id="{7D496C22-F223-AD8E-6E3C-937F75E149DE}"/>
              </a:ext>
            </a:extLst>
          </p:cNvPr>
          <p:cNvSpPr/>
          <p:nvPr/>
        </p:nvSpPr>
        <p:spPr>
          <a:xfrm>
            <a:off x="7995242" y="2057400"/>
            <a:ext cx="1986958" cy="304800"/>
          </a:xfrm>
          <a:prstGeom prst="rect">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cxnSp>
        <p:nvCxnSpPr>
          <p:cNvPr id="40" name="Straight Arrow Connector 39">
            <a:extLst>
              <a:ext uri="{FF2B5EF4-FFF2-40B4-BE49-F238E27FC236}">
                <a16:creationId xmlns:a16="http://schemas.microsoft.com/office/drawing/2014/main" id="{10EEC6B7-91EE-B8C2-59E1-A41F3EA25BB0}"/>
              </a:ext>
            </a:extLst>
          </p:cNvPr>
          <p:cNvCxnSpPr>
            <a:cxnSpLocks/>
          </p:cNvCxnSpPr>
          <p:nvPr/>
        </p:nvCxnSpPr>
        <p:spPr>
          <a:xfrm flipH="1">
            <a:off x="10013119" y="1752600"/>
            <a:ext cx="654881" cy="393080"/>
          </a:xfrm>
          <a:prstGeom prst="straightConnector1">
            <a:avLst/>
          </a:prstGeom>
          <a:noFill/>
          <a:ln w="57150" cap="flat" cmpd="sng" algn="ctr">
            <a:solidFill>
              <a:srgbClr val="FF0000"/>
            </a:solidFill>
            <a:prstDash val="solid"/>
            <a:tailEnd type="triangle"/>
          </a:ln>
          <a:effectLst>
            <a:outerShdw blurRad="40000" dist="20000" dir="5400000" rotWithShape="0">
              <a:srgbClr val="000000">
                <a:alpha val="38000"/>
              </a:srgbClr>
            </a:outerShdw>
          </a:effectLst>
        </p:spPr>
      </p:cxnSp>
      <p:sp useBgFill="1">
        <p:nvSpPr>
          <p:cNvPr id="41" name="Rounded Rectangle 6">
            <a:extLst>
              <a:ext uri="{FF2B5EF4-FFF2-40B4-BE49-F238E27FC236}">
                <a16:creationId xmlns:a16="http://schemas.microsoft.com/office/drawing/2014/main" id="{8E62CB0D-5D78-BB3C-04B3-049B89DD6B4F}"/>
              </a:ext>
            </a:extLst>
          </p:cNvPr>
          <p:cNvSpPr/>
          <p:nvPr/>
        </p:nvSpPr>
        <p:spPr>
          <a:xfrm>
            <a:off x="6995748" y="4952998"/>
            <a:ext cx="2711339" cy="742149"/>
          </a:xfrm>
          <a:prstGeom prst="roundRect">
            <a:avLst>
              <a:gd name="adj" fmla="val 6953"/>
            </a:avLst>
          </a:prstGeom>
          <a:noFill/>
          <a:ln w="28575" cap="flat" cmpd="sng" algn="ctr">
            <a:solidFill>
              <a:srgbClr val="EC8B22"/>
            </a:solidFill>
            <a:prstDash val="solid"/>
            <a:round/>
            <a:headEnd type="none" w="med" len="med"/>
            <a:tailEnd type="none" w="med" len="me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Calibri"/>
                <a:ea typeface="+mn-ea"/>
                <a:cs typeface="+mn-cs"/>
              </a:rPr>
              <a:t>977a9c7bcb77a212967edfc6c44839323ad12de7e45aa4282216221f293d2b0eeba82a8e8f45a82c</a:t>
            </a:r>
            <a:endParaRPr kumimoji="0" lang="en-US" sz="1467" b="0" i="0" u="none" strike="noStrike" kern="0" cap="none" spc="0" normalizeH="0" baseline="0" noProof="0" dirty="0">
              <a:ln>
                <a:noFill/>
              </a:ln>
              <a:solidFill>
                <a:srgbClr val="0070C0">
                  <a:lumMod val="50000"/>
                </a:srgbClr>
              </a:solidFill>
              <a:effectLst/>
              <a:uLnTx/>
              <a:uFillTx/>
              <a:latin typeface="Calibri"/>
              <a:ea typeface="+mn-ea"/>
              <a:cs typeface="+mn-cs"/>
            </a:endParaRPr>
          </a:p>
        </p:txBody>
      </p:sp>
      <p:sp>
        <p:nvSpPr>
          <p:cNvPr id="42" name="Rounded Rectangle 10">
            <a:extLst>
              <a:ext uri="{FF2B5EF4-FFF2-40B4-BE49-F238E27FC236}">
                <a16:creationId xmlns:a16="http://schemas.microsoft.com/office/drawing/2014/main" id="{24429EDB-8114-B17C-6D20-C68B7B83BBBC}"/>
              </a:ext>
            </a:extLst>
          </p:cNvPr>
          <p:cNvSpPr/>
          <p:nvPr/>
        </p:nvSpPr>
        <p:spPr>
          <a:xfrm>
            <a:off x="10706099" y="4572000"/>
            <a:ext cx="1219200" cy="762000"/>
          </a:xfrm>
          <a:prstGeom prst="roundRect">
            <a:avLst/>
          </a:prstGeom>
          <a:solidFill>
            <a:srgbClr val="00B0F0"/>
          </a:solidFill>
          <a:ln w="9525" cap="flat" cmpd="sng" algn="ctr">
            <a:solidFill>
              <a:srgbClr val="0070C0">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mn-cs"/>
              </a:rPr>
              <a:t>Data Reader</a:t>
            </a:r>
          </a:p>
        </p:txBody>
      </p:sp>
      <p:sp>
        <p:nvSpPr>
          <p:cNvPr id="43" name="TextBox 42">
            <a:extLst>
              <a:ext uri="{FF2B5EF4-FFF2-40B4-BE49-F238E27FC236}">
                <a16:creationId xmlns:a16="http://schemas.microsoft.com/office/drawing/2014/main" id="{8F458CA7-D38F-E737-C1E0-D610CF4B2762}"/>
              </a:ext>
            </a:extLst>
          </p:cNvPr>
          <p:cNvSpPr txBox="1"/>
          <p:nvPr/>
        </p:nvSpPr>
        <p:spPr>
          <a:xfrm>
            <a:off x="10462451" y="5341204"/>
            <a:ext cx="1706495" cy="707886"/>
          </a:xfrm>
          <a:prstGeom prst="rect">
            <a:avLst/>
          </a:prstGeom>
          <a:noFill/>
          <a:ln w="28575" cap="flat" cmpd="sng" algn="ctr">
            <a:noFill/>
            <a:prstDash val="solid"/>
            <a:round/>
            <a:headEnd type="none" w="med" len="med"/>
            <a:tailEnd type="none" w="med" len="me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Filter: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rPr>
              <a:t>Value1 &gt; 20</a:t>
            </a:r>
          </a:p>
        </p:txBody>
      </p:sp>
      <p:cxnSp>
        <p:nvCxnSpPr>
          <p:cNvPr id="44" name="Straight Arrow Connector 43">
            <a:extLst>
              <a:ext uri="{FF2B5EF4-FFF2-40B4-BE49-F238E27FC236}">
                <a16:creationId xmlns:a16="http://schemas.microsoft.com/office/drawing/2014/main" id="{F8777C3D-8F2E-C10A-4E82-118050ACFC4E}"/>
              </a:ext>
            </a:extLst>
          </p:cNvPr>
          <p:cNvCxnSpPr>
            <a:cxnSpLocks/>
          </p:cNvCxnSpPr>
          <p:nvPr/>
        </p:nvCxnSpPr>
        <p:spPr>
          <a:xfrm flipH="1">
            <a:off x="9296400" y="5055506"/>
            <a:ext cx="1340682" cy="278494"/>
          </a:xfrm>
          <a:prstGeom prst="straightConnector1">
            <a:avLst/>
          </a:prstGeom>
          <a:noFill/>
          <a:ln w="57150" cap="flat" cmpd="sng" algn="ctr">
            <a:solidFill>
              <a:srgbClr val="FF0000"/>
            </a:solidFill>
            <a:prstDash val="solid"/>
            <a:tailEnd type="triangle"/>
          </a:ln>
          <a:effectLst>
            <a:outerShdw blurRad="40000" dist="20000" dir="5400000" rotWithShape="0">
              <a:srgbClr val="000000">
                <a:alpha val="38000"/>
              </a:srgbClr>
            </a:outerShdw>
          </a:effectLst>
        </p:spPr>
      </p:cxnSp>
      <p:sp>
        <p:nvSpPr>
          <p:cNvPr id="45" name="Rectangle 44">
            <a:extLst>
              <a:ext uri="{FF2B5EF4-FFF2-40B4-BE49-F238E27FC236}">
                <a16:creationId xmlns:a16="http://schemas.microsoft.com/office/drawing/2014/main" id="{A84F40EA-FA31-0503-772D-F5954985333C}"/>
              </a:ext>
            </a:extLst>
          </p:cNvPr>
          <p:cNvSpPr/>
          <p:nvPr/>
        </p:nvSpPr>
        <p:spPr>
          <a:xfrm>
            <a:off x="8381999" y="5243570"/>
            <a:ext cx="816417" cy="242830"/>
          </a:xfrm>
          <a:prstGeom prst="rect">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8320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p:bldP spid="31" grpId="0"/>
      <p:bldP spid="32" grpId="0" animBg="1"/>
      <p:bldP spid="33" grpId="0" animBg="1"/>
      <p:bldP spid="34" grpId="0" animBg="1"/>
      <p:bldP spid="35" grpId="0" animBg="1"/>
      <p:bldP spid="37" grpId="0" animBg="1"/>
      <p:bldP spid="38" grpId="0"/>
      <p:bldP spid="39" grpId="0" animBg="1"/>
      <p:bldP spid="41" grpId="0" animBg="1"/>
      <p:bldP spid="42" grpId="0" animBg="1"/>
      <p:bldP spid="43" grpId="0"/>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a:bodyPr>
          <a:lstStyle/>
          <a:p>
            <a:r>
              <a:rPr lang="en-US" sz="2800" dirty="0">
                <a:ea typeface="ＭＳ Ｐゴシック" charset="0"/>
                <a:cs typeface="ＭＳ Ｐゴシック" charset="0"/>
              </a:rPr>
              <a:t>Data Type Extensibility</a:t>
            </a:r>
          </a:p>
        </p:txBody>
      </p:sp>
      <p:sp>
        <p:nvSpPr>
          <p:cNvPr id="4" name="Rounded Rectangle 3"/>
          <p:cNvSpPr/>
          <p:nvPr/>
        </p:nvSpPr>
        <p:spPr>
          <a:xfrm>
            <a:off x="7924800" y="2463890"/>
            <a:ext cx="2336800" cy="1051575"/>
          </a:xfrm>
          <a:prstGeom prst="roundRect">
            <a:avLst/>
          </a:prstGeom>
          <a:solidFill>
            <a:srgbClr val="FFFFFF"/>
          </a:solidFill>
          <a:ln>
            <a:solidFill>
              <a:srgbClr val="000000"/>
            </a:solid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21917" tIns="60959" rIns="121917" bIns="60959" anchor="t"/>
          <a:lstStyle>
            <a:lvl1pPr eaLnBrk="0" hangingPunct="0">
              <a:defRPr sz="2400">
                <a:solidFill>
                  <a:srgbClr val="000000"/>
                </a:solidFill>
                <a:latin typeface="Arial" charset="0"/>
                <a:ea typeface="ＭＳ Ｐゴシック" charset="0"/>
                <a:cs typeface="ＭＳ Ｐゴシック" charset="0"/>
              </a:defRPr>
            </a:lvl1pPr>
            <a:lvl2pPr marL="37931725" indent="-37474525" eaLnBrk="0" hangingPunct="0">
              <a:defRPr sz="2400">
                <a:solidFill>
                  <a:srgbClr val="000000"/>
                </a:solidFill>
                <a:latin typeface="Arial" charset="0"/>
                <a:ea typeface="ＭＳ Ｐゴシック" charset="0"/>
              </a:defRPr>
            </a:lvl2pPr>
            <a:lvl3pPr eaLnBrk="0" hangingPunct="0">
              <a:defRPr sz="2400">
                <a:solidFill>
                  <a:srgbClr val="000000"/>
                </a:solidFill>
                <a:latin typeface="Arial" charset="0"/>
                <a:ea typeface="ＭＳ Ｐゴシック" charset="0"/>
              </a:defRPr>
            </a:lvl3pPr>
            <a:lvl4pPr eaLnBrk="0" hangingPunct="0">
              <a:defRPr sz="2400">
                <a:solidFill>
                  <a:srgbClr val="000000"/>
                </a:solidFill>
                <a:latin typeface="Arial" charset="0"/>
                <a:ea typeface="ＭＳ Ｐゴシック" charset="0"/>
              </a:defRPr>
            </a:lvl4pPr>
            <a:lvl5pPr eaLnBrk="0" hangingPunct="0">
              <a:defRPr sz="2400">
                <a:solidFill>
                  <a:srgbClr val="000000"/>
                </a:solidFill>
                <a:latin typeface="Arial" charset="0"/>
                <a:ea typeface="ＭＳ Ｐゴシック" charset="0"/>
              </a:defRPr>
            </a:lvl5pPr>
            <a:lvl6pPr marL="457200" eaLnBrk="0" fontAlgn="base" hangingPunct="0">
              <a:spcBef>
                <a:spcPct val="0"/>
              </a:spcBef>
              <a:spcAft>
                <a:spcPct val="0"/>
              </a:spcAft>
              <a:defRPr sz="2400">
                <a:solidFill>
                  <a:srgbClr val="000000"/>
                </a:solidFill>
                <a:latin typeface="Arial" charset="0"/>
                <a:ea typeface="ＭＳ Ｐゴシック" charset="0"/>
              </a:defRPr>
            </a:lvl6pPr>
            <a:lvl7pPr marL="914400" eaLnBrk="0" fontAlgn="base" hangingPunct="0">
              <a:spcBef>
                <a:spcPct val="0"/>
              </a:spcBef>
              <a:spcAft>
                <a:spcPct val="0"/>
              </a:spcAft>
              <a:defRPr sz="2400">
                <a:solidFill>
                  <a:srgbClr val="000000"/>
                </a:solidFill>
                <a:latin typeface="Arial" charset="0"/>
                <a:ea typeface="ＭＳ Ｐゴシック" charset="0"/>
              </a:defRPr>
            </a:lvl7pPr>
            <a:lvl8pPr marL="1371600" eaLnBrk="0" fontAlgn="base" hangingPunct="0">
              <a:spcBef>
                <a:spcPct val="0"/>
              </a:spcBef>
              <a:spcAft>
                <a:spcPct val="0"/>
              </a:spcAft>
              <a:defRPr sz="2400">
                <a:solidFill>
                  <a:srgbClr val="000000"/>
                </a:solidFill>
                <a:latin typeface="Arial" charset="0"/>
                <a:ea typeface="ＭＳ Ｐゴシック" charset="0"/>
              </a:defRPr>
            </a:lvl8pPr>
            <a:lvl9pPr marL="1828800" eaLnBrk="0" fontAlgn="base" hangingPunct="0">
              <a:spcBef>
                <a:spcPct val="0"/>
              </a:spcBef>
              <a:spcAft>
                <a:spcPct val="0"/>
              </a:spcAft>
              <a:defRPr sz="2400">
                <a:solidFill>
                  <a:srgbClr val="000000"/>
                </a:solidFill>
                <a:latin typeface="Arial" charset="0"/>
                <a:ea typeface="ＭＳ Ｐゴシック" charset="0"/>
              </a:defRPr>
            </a:lvl9pPr>
          </a:lstStyle>
          <a:p>
            <a:pPr eaLnBrk="1" hangingPunct="1">
              <a:lnSpc>
                <a:spcPct val="80000"/>
              </a:lnSpc>
            </a:pPr>
            <a:r>
              <a:rPr lang="en-US" sz="1467" dirty="0">
                <a:solidFill>
                  <a:srgbClr val="FF6600"/>
                </a:solidFill>
                <a:latin typeface="Helvetica" charset="0"/>
                <a:cs typeface="Helvetica" charset="0"/>
              </a:rPr>
              <a:t>struct </a:t>
            </a:r>
            <a:r>
              <a:rPr lang="en-US" sz="1467" dirty="0">
                <a:latin typeface="Helvetica" charset="0"/>
                <a:cs typeface="Helvetica" charset="0"/>
              </a:rPr>
              <a:t>Track {</a:t>
            </a:r>
          </a:p>
          <a:p>
            <a:pPr eaLnBrk="1" hangingPunct="1">
              <a:lnSpc>
                <a:spcPct val="80000"/>
              </a:lnSpc>
            </a:pPr>
            <a:r>
              <a:rPr lang="en-US" sz="1467" dirty="0">
                <a:latin typeface="Helvetica" charset="0"/>
                <a:cs typeface="Helvetica" charset="0"/>
              </a:rPr>
              <a:t>   </a:t>
            </a:r>
            <a:r>
              <a:rPr lang="en-US" sz="1467" dirty="0">
                <a:solidFill>
                  <a:srgbClr val="FFFFFF"/>
                </a:solidFill>
                <a:latin typeface="Helvetica" charset="0"/>
                <a:cs typeface="Helvetica" charset="0"/>
              </a:rPr>
              <a:t> </a:t>
            </a:r>
            <a:r>
              <a:rPr lang="en-US" sz="1467" dirty="0">
                <a:solidFill>
                  <a:srgbClr val="95BE54"/>
                </a:solidFill>
                <a:latin typeface="Helvetica" charset="0"/>
                <a:cs typeface="Helvetica" charset="0"/>
              </a:rPr>
              <a:t>long </a:t>
            </a:r>
            <a:r>
              <a:rPr lang="en-US" sz="1467" dirty="0">
                <a:latin typeface="Helvetica" charset="0"/>
                <a:cs typeface="Helvetica" charset="0"/>
              </a:rPr>
              <a:t>id; </a:t>
            </a:r>
            <a:r>
              <a:rPr lang="en-US" sz="1467" dirty="0">
                <a:solidFill>
                  <a:srgbClr val="3366FF"/>
                </a:solidFill>
                <a:latin typeface="Helvetica" charset="0"/>
                <a:cs typeface="Helvetica" charset="0"/>
              </a:rPr>
              <a:t>//@key</a:t>
            </a:r>
          </a:p>
          <a:p>
            <a:pPr eaLnBrk="1" hangingPunct="1">
              <a:lnSpc>
                <a:spcPct val="80000"/>
              </a:lnSpc>
            </a:pPr>
            <a:r>
              <a:rPr lang="en-US" sz="1467" dirty="0">
                <a:solidFill>
                  <a:srgbClr val="3366FF"/>
                </a:solidFill>
                <a:latin typeface="Helvetica" charset="0"/>
                <a:cs typeface="Helvetica" charset="0"/>
              </a:rPr>
              <a:t>  </a:t>
            </a:r>
            <a:r>
              <a:rPr lang="en-US" sz="1467" dirty="0">
                <a:latin typeface="Helvetica" charset="0"/>
                <a:cs typeface="Helvetica" charset="0"/>
              </a:rPr>
              <a:t>  </a:t>
            </a:r>
            <a:r>
              <a:rPr lang="en-US" sz="1467" dirty="0">
                <a:solidFill>
                  <a:srgbClr val="95BE54"/>
                </a:solidFill>
                <a:latin typeface="Helvetica" charset="0"/>
                <a:cs typeface="Helvetica" charset="0"/>
              </a:rPr>
              <a:t>float </a:t>
            </a:r>
            <a:r>
              <a:rPr lang="en-US" sz="1467" dirty="0">
                <a:latin typeface="Helvetica" charset="0"/>
                <a:cs typeface="Helvetica" charset="0"/>
              </a:rPr>
              <a:t>range;</a:t>
            </a:r>
          </a:p>
          <a:p>
            <a:pPr eaLnBrk="1" hangingPunct="1">
              <a:lnSpc>
                <a:spcPct val="80000"/>
              </a:lnSpc>
            </a:pPr>
            <a:r>
              <a:rPr lang="en-US" sz="1467" dirty="0">
                <a:latin typeface="Helvetica" charset="0"/>
                <a:cs typeface="Helvetica" charset="0"/>
              </a:rPr>
              <a:t>    </a:t>
            </a:r>
            <a:r>
              <a:rPr lang="en-US" sz="1467" dirty="0">
                <a:solidFill>
                  <a:srgbClr val="95BE54"/>
                </a:solidFill>
                <a:latin typeface="Helvetica" charset="0"/>
                <a:cs typeface="Helvetica" charset="0"/>
              </a:rPr>
              <a:t>float </a:t>
            </a:r>
            <a:r>
              <a:rPr lang="en-US" sz="1467" dirty="0">
                <a:latin typeface="Helvetica" charset="0"/>
                <a:cs typeface="Helvetica" charset="0"/>
              </a:rPr>
              <a:t>bearing;</a:t>
            </a:r>
          </a:p>
          <a:p>
            <a:pPr eaLnBrk="1" hangingPunct="1">
              <a:lnSpc>
                <a:spcPct val="80000"/>
              </a:lnSpc>
            </a:pPr>
            <a:r>
              <a:rPr lang="en-US" sz="1467" dirty="0">
                <a:latin typeface="Helvetica" charset="0"/>
                <a:cs typeface="Helvetica" charset="0"/>
              </a:rPr>
              <a:t>}</a:t>
            </a:r>
          </a:p>
        </p:txBody>
      </p:sp>
      <p:sp>
        <p:nvSpPr>
          <p:cNvPr id="5" name="Rounded Rectangle 4"/>
          <p:cNvSpPr/>
          <p:nvPr/>
        </p:nvSpPr>
        <p:spPr>
          <a:xfrm>
            <a:off x="9550400" y="2911500"/>
            <a:ext cx="2336800" cy="1207925"/>
          </a:xfrm>
          <a:prstGeom prst="roundRect">
            <a:avLst/>
          </a:prstGeom>
          <a:solidFill>
            <a:srgbClr val="FFFFFF"/>
          </a:solidFill>
          <a:ln>
            <a:solidFill>
              <a:srgbClr val="000000"/>
            </a:solid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21917" tIns="60959" rIns="121917" bIns="60959" anchor="t"/>
          <a:lstStyle>
            <a:lvl1pPr eaLnBrk="0" hangingPunct="0">
              <a:defRPr sz="2400">
                <a:solidFill>
                  <a:srgbClr val="000000"/>
                </a:solidFill>
                <a:latin typeface="Arial" charset="0"/>
                <a:ea typeface="ＭＳ Ｐゴシック" charset="0"/>
                <a:cs typeface="ＭＳ Ｐゴシック" charset="0"/>
              </a:defRPr>
            </a:lvl1pPr>
            <a:lvl2pPr marL="37931725" indent="-37474525" eaLnBrk="0" hangingPunct="0">
              <a:defRPr sz="2400">
                <a:solidFill>
                  <a:srgbClr val="000000"/>
                </a:solidFill>
                <a:latin typeface="Arial" charset="0"/>
                <a:ea typeface="ＭＳ Ｐゴシック" charset="0"/>
              </a:defRPr>
            </a:lvl2pPr>
            <a:lvl3pPr eaLnBrk="0" hangingPunct="0">
              <a:defRPr sz="2400">
                <a:solidFill>
                  <a:srgbClr val="000000"/>
                </a:solidFill>
                <a:latin typeface="Arial" charset="0"/>
                <a:ea typeface="ＭＳ Ｐゴシック" charset="0"/>
              </a:defRPr>
            </a:lvl3pPr>
            <a:lvl4pPr eaLnBrk="0" hangingPunct="0">
              <a:defRPr sz="2400">
                <a:solidFill>
                  <a:srgbClr val="000000"/>
                </a:solidFill>
                <a:latin typeface="Arial" charset="0"/>
                <a:ea typeface="ＭＳ Ｐゴシック" charset="0"/>
              </a:defRPr>
            </a:lvl4pPr>
            <a:lvl5pPr eaLnBrk="0" hangingPunct="0">
              <a:defRPr sz="2400">
                <a:solidFill>
                  <a:srgbClr val="000000"/>
                </a:solidFill>
                <a:latin typeface="Arial" charset="0"/>
                <a:ea typeface="ＭＳ Ｐゴシック" charset="0"/>
              </a:defRPr>
            </a:lvl5pPr>
            <a:lvl6pPr marL="457200" eaLnBrk="0" fontAlgn="base" hangingPunct="0">
              <a:spcBef>
                <a:spcPct val="0"/>
              </a:spcBef>
              <a:spcAft>
                <a:spcPct val="0"/>
              </a:spcAft>
              <a:defRPr sz="2400">
                <a:solidFill>
                  <a:srgbClr val="000000"/>
                </a:solidFill>
                <a:latin typeface="Arial" charset="0"/>
                <a:ea typeface="ＭＳ Ｐゴシック" charset="0"/>
              </a:defRPr>
            </a:lvl6pPr>
            <a:lvl7pPr marL="914400" eaLnBrk="0" fontAlgn="base" hangingPunct="0">
              <a:spcBef>
                <a:spcPct val="0"/>
              </a:spcBef>
              <a:spcAft>
                <a:spcPct val="0"/>
              </a:spcAft>
              <a:defRPr sz="2400">
                <a:solidFill>
                  <a:srgbClr val="000000"/>
                </a:solidFill>
                <a:latin typeface="Arial" charset="0"/>
                <a:ea typeface="ＭＳ Ｐゴシック" charset="0"/>
              </a:defRPr>
            </a:lvl7pPr>
            <a:lvl8pPr marL="1371600" eaLnBrk="0" fontAlgn="base" hangingPunct="0">
              <a:spcBef>
                <a:spcPct val="0"/>
              </a:spcBef>
              <a:spcAft>
                <a:spcPct val="0"/>
              </a:spcAft>
              <a:defRPr sz="2400">
                <a:solidFill>
                  <a:srgbClr val="000000"/>
                </a:solidFill>
                <a:latin typeface="Arial" charset="0"/>
                <a:ea typeface="ＭＳ Ｐゴシック" charset="0"/>
              </a:defRPr>
            </a:lvl8pPr>
            <a:lvl9pPr marL="1828800" eaLnBrk="0" fontAlgn="base" hangingPunct="0">
              <a:spcBef>
                <a:spcPct val="0"/>
              </a:spcBef>
              <a:spcAft>
                <a:spcPct val="0"/>
              </a:spcAft>
              <a:defRPr sz="2400">
                <a:solidFill>
                  <a:srgbClr val="000000"/>
                </a:solidFill>
                <a:latin typeface="Arial" charset="0"/>
                <a:ea typeface="ＭＳ Ｐゴシック" charset="0"/>
              </a:defRPr>
            </a:lvl9pPr>
          </a:lstStyle>
          <a:p>
            <a:pPr eaLnBrk="1" hangingPunct="1">
              <a:lnSpc>
                <a:spcPct val="80000"/>
              </a:lnSpc>
            </a:pPr>
            <a:r>
              <a:rPr lang="en-US" sz="1467">
                <a:solidFill>
                  <a:srgbClr val="FF6600"/>
                </a:solidFill>
                <a:latin typeface="Helvetica" charset="0"/>
                <a:cs typeface="Helvetica" charset="0"/>
              </a:rPr>
              <a:t>struct </a:t>
            </a:r>
            <a:r>
              <a:rPr lang="en-US" sz="1467">
                <a:latin typeface="Helvetica" charset="0"/>
                <a:cs typeface="Helvetica" charset="0"/>
              </a:rPr>
              <a:t>AirTrack {</a:t>
            </a:r>
          </a:p>
          <a:p>
            <a:pPr eaLnBrk="1" hangingPunct="1">
              <a:lnSpc>
                <a:spcPct val="80000"/>
              </a:lnSpc>
            </a:pPr>
            <a:r>
              <a:rPr lang="en-US" sz="1467">
                <a:latin typeface="Helvetica" charset="0"/>
                <a:cs typeface="Helvetica" charset="0"/>
              </a:rPr>
              <a:t>   </a:t>
            </a:r>
            <a:r>
              <a:rPr lang="en-US" sz="1467">
                <a:solidFill>
                  <a:srgbClr val="FFFFFF"/>
                </a:solidFill>
                <a:latin typeface="Helvetica" charset="0"/>
                <a:cs typeface="Helvetica" charset="0"/>
              </a:rPr>
              <a:t> </a:t>
            </a:r>
            <a:r>
              <a:rPr lang="en-US" sz="1467">
                <a:solidFill>
                  <a:srgbClr val="95BE54"/>
                </a:solidFill>
                <a:latin typeface="Helvetica" charset="0"/>
                <a:cs typeface="Helvetica" charset="0"/>
              </a:rPr>
              <a:t>long </a:t>
            </a:r>
            <a:r>
              <a:rPr lang="en-US" sz="1467">
                <a:latin typeface="Helvetica" charset="0"/>
                <a:cs typeface="Helvetica" charset="0"/>
              </a:rPr>
              <a:t>id; </a:t>
            </a:r>
            <a:r>
              <a:rPr lang="en-US" sz="1467">
                <a:solidFill>
                  <a:srgbClr val="3366FF"/>
                </a:solidFill>
                <a:latin typeface="Helvetica" charset="0"/>
                <a:cs typeface="Helvetica" charset="0"/>
              </a:rPr>
              <a:t>//@key</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range;</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bearing;</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elevation;</a:t>
            </a:r>
          </a:p>
          <a:p>
            <a:pPr eaLnBrk="1" hangingPunct="1">
              <a:lnSpc>
                <a:spcPct val="80000"/>
              </a:lnSpc>
            </a:pPr>
            <a:r>
              <a:rPr lang="en-US" sz="1467">
                <a:latin typeface="Helvetica" charset="0"/>
                <a:cs typeface="Helvetica" charset="0"/>
              </a:rPr>
              <a:t>}</a:t>
            </a:r>
          </a:p>
        </p:txBody>
      </p:sp>
      <p:sp>
        <p:nvSpPr>
          <p:cNvPr id="6" name="Rounded Rectangle 5"/>
          <p:cNvSpPr/>
          <p:nvPr/>
        </p:nvSpPr>
        <p:spPr>
          <a:xfrm>
            <a:off x="7923725" y="4216487"/>
            <a:ext cx="2336800" cy="1219200"/>
          </a:xfrm>
          <a:prstGeom prst="roundRect">
            <a:avLst/>
          </a:prstGeom>
          <a:solidFill>
            <a:srgbClr val="FFFFFF"/>
          </a:solidFill>
          <a:ln>
            <a:solidFill>
              <a:srgbClr val="000000"/>
            </a:solid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21917" tIns="60959" rIns="121917" bIns="60959" anchor="t"/>
          <a:lstStyle>
            <a:lvl1pPr eaLnBrk="0" hangingPunct="0">
              <a:defRPr sz="2400">
                <a:solidFill>
                  <a:srgbClr val="000000"/>
                </a:solidFill>
                <a:latin typeface="Arial" charset="0"/>
                <a:ea typeface="ＭＳ Ｐゴシック" charset="0"/>
                <a:cs typeface="ＭＳ Ｐゴシック" charset="0"/>
              </a:defRPr>
            </a:lvl1pPr>
            <a:lvl2pPr marL="37931725" indent="-37474525" eaLnBrk="0" hangingPunct="0">
              <a:defRPr sz="2400">
                <a:solidFill>
                  <a:srgbClr val="000000"/>
                </a:solidFill>
                <a:latin typeface="Arial" charset="0"/>
                <a:ea typeface="ＭＳ Ｐゴシック" charset="0"/>
              </a:defRPr>
            </a:lvl2pPr>
            <a:lvl3pPr eaLnBrk="0" hangingPunct="0">
              <a:defRPr sz="2400">
                <a:solidFill>
                  <a:srgbClr val="000000"/>
                </a:solidFill>
                <a:latin typeface="Arial" charset="0"/>
                <a:ea typeface="ＭＳ Ｐゴシック" charset="0"/>
              </a:defRPr>
            </a:lvl3pPr>
            <a:lvl4pPr eaLnBrk="0" hangingPunct="0">
              <a:defRPr sz="2400">
                <a:solidFill>
                  <a:srgbClr val="000000"/>
                </a:solidFill>
                <a:latin typeface="Arial" charset="0"/>
                <a:ea typeface="ＭＳ Ｐゴシック" charset="0"/>
              </a:defRPr>
            </a:lvl4pPr>
            <a:lvl5pPr eaLnBrk="0" hangingPunct="0">
              <a:defRPr sz="2400">
                <a:solidFill>
                  <a:srgbClr val="000000"/>
                </a:solidFill>
                <a:latin typeface="Arial" charset="0"/>
                <a:ea typeface="ＭＳ Ｐゴシック" charset="0"/>
              </a:defRPr>
            </a:lvl5pPr>
            <a:lvl6pPr marL="457200" eaLnBrk="0" fontAlgn="base" hangingPunct="0">
              <a:spcBef>
                <a:spcPct val="0"/>
              </a:spcBef>
              <a:spcAft>
                <a:spcPct val="0"/>
              </a:spcAft>
              <a:defRPr sz="2400">
                <a:solidFill>
                  <a:srgbClr val="000000"/>
                </a:solidFill>
                <a:latin typeface="Arial" charset="0"/>
                <a:ea typeface="ＭＳ Ｐゴシック" charset="0"/>
              </a:defRPr>
            </a:lvl6pPr>
            <a:lvl7pPr marL="914400" eaLnBrk="0" fontAlgn="base" hangingPunct="0">
              <a:spcBef>
                <a:spcPct val="0"/>
              </a:spcBef>
              <a:spcAft>
                <a:spcPct val="0"/>
              </a:spcAft>
              <a:defRPr sz="2400">
                <a:solidFill>
                  <a:srgbClr val="000000"/>
                </a:solidFill>
                <a:latin typeface="Arial" charset="0"/>
                <a:ea typeface="ＭＳ Ｐゴシック" charset="0"/>
              </a:defRPr>
            </a:lvl7pPr>
            <a:lvl8pPr marL="1371600" eaLnBrk="0" fontAlgn="base" hangingPunct="0">
              <a:spcBef>
                <a:spcPct val="0"/>
              </a:spcBef>
              <a:spcAft>
                <a:spcPct val="0"/>
              </a:spcAft>
              <a:defRPr sz="2400">
                <a:solidFill>
                  <a:srgbClr val="000000"/>
                </a:solidFill>
                <a:latin typeface="Arial" charset="0"/>
                <a:ea typeface="ＭＳ Ｐゴシック" charset="0"/>
              </a:defRPr>
            </a:lvl8pPr>
            <a:lvl9pPr marL="1828800" eaLnBrk="0" fontAlgn="base" hangingPunct="0">
              <a:spcBef>
                <a:spcPct val="0"/>
              </a:spcBef>
              <a:spcAft>
                <a:spcPct val="0"/>
              </a:spcAft>
              <a:defRPr sz="2400">
                <a:solidFill>
                  <a:srgbClr val="000000"/>
                </a:solidFill>
                <a:latin typeface="Arial" charset="0"/>
                <a:ea typeface="ＭＳ Ｐゴシック" charset="0"/>
              </a:defRPr>
            </a:lvl9pPr>
          </a:lstStyle>
          <a:p>
            <a:pPr eaLnBrk="1" hangingPunct="1">
              <a:lnSpc>
                <a:spcPct val="80000"/>
              </a:lnSpc>
            </a:pPr>
            <a:r>
              <a:rPr lang="en-US" sz="1467">
                <a:solidFill>
                  <a:srgbClr val="FF6600"/>
                </a:solidFill>
                <a:latin typeface="Helvetica" charset="0"/>
                <a:cs typeface="Helvetica" charset="0"/>
              </a:rPr>
              <a:t>struct </a:t>
            </a:r>
            <a:r>
              <a:rPr lang="en-US" sz="1467">
                <a:latin typeface="Helvetica" charset="0"/>
                <a:cs typeface="Helvetica" charset="0"/>
              </a:rPr>
              <a:t>Track {</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long </a:t>
            </a:r>
            <a:r>
              <a:rPr lang="en-US" sz="1467">
                <a:latin typeface="Helvetica" charset="0"/>
                <a:cs typeface="Helvetica" charset="0"/>
              </a:rPr>
              <a:t>id; </a:t>
            </a:r>
            <a:r>
              <a:rPr lang="en-US" sz="1467">
                <a:solidFill>
                  <a:srgbClr val="3366FF"/>
                </a:solidFill>
                <a:latin typeface="Helvetica" charset="0"/>
                <a:cs typeface="Helvetica" charset="0"/>
              </a:rPr>
              <a:t>//@key</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range;</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bearing;</a:t>
            </a:r>
          </a:p>
          <a:p>
            <a:pPr eaLnBrk="1" hangingPunct="1">
              <a:lnSpc>
                <a:spcPct val="80000"/>
              </a:lnSpc>
            </a:pPr>
            <a:r>
              <a:rPr lang="en-US" sz="1467">
                <a:latin typeface="Helvetica" charset="0"/>
                <a:cs typeface="Helvetica" charset="0"/>
              </a:rPr>
              <a:t>}</a:t>
            </a:r>
          </a:p>
        </p:txBody>
      </p:sp>
      <p:sp>
        <p:nvSpPr>
          <p:cNvPr id="7" name="Rounded Rectangle 6"/>
          <p:cNvSpPr/>
          <p:nvPr/>
        </p:nvSpPr>
        <p:spPr>
          <a:xfrm>
            <a:off x="9549325" y="4902287"/>
            <a:ext cx="2336800" cy="990600"/>
          </a:xfrm>
          <a:prstGeom prst="roundRect">
            <a:avLst/>
          </a:prstGeom>
          <a:solidFill>
            <a:srgbClr val="FFFFFF"/>
          </a:solidFill>
          <a:ln>
            <a:solidFill>
              <a:srgbClr val="000000"/>
            </a:solid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21917" tIns="60959" rIns="121917" bIns="60959" anchor="t"/>
          <a:lstStyle>
            <a:lvl1pPr eaLnBrk="0" hangingPunct="0">
              <a:defRPr sz="2400">
                <a:solidFill>
                  <a:srgbClr val="000000"/>
                </a:solidFill>
                <a:latin typeface="Arial" charset="0"/>
                <a:ea typeface="ＭＳ Ｐゴシック" charset="0"/>
                <a:cs typeface="ＭＳ Ｐゴシック" charset="0"/>
              </a:defRPr>
            </a:lvl1pPr>
            <a:lvl2pPr marL="37931725" indent="-37474525" eaLnBrk="0" hangingPunct="0">
              <a:defRPr sz="2400">
                <a:solidFill>
                  <a:srgbClr val="000000"/>
                </a:solidFill>
                <a:latin typeface="Arial" charset="0"/>
                <a:ea typeface="ＭＳ Ｐゴシック" charset="0"/>
              </a:defRPr>
            </a:lvl2pPr>
            <a:lvl3pPr eaLnBrk="0" hangingPunct="0">
              <a:defRPr sz="2400">
                <a:solidFill>
                  <a:srgbClr val="000000"/>
                </a:solidFill>
                <a:latin typeface="Arial" charset="0"/>
                <a:ea typeface="ＭＳ Ｐゴシック" charset="0"/>
              </a:defRPr>
            </a:lvl3pPr>
            <a:lvl4pPr eaLnBrk="0" hangingPunct="0">
              <a:defRPr sz="2400">
                <a:solidFill>
                  <a:srgbClr val="000000"/>
                </a:solidFill>
                <a:latin typeface="Arial" charset="0"/>
                <a:ea typeface="ＭＳ Ｐゴシック" charset="0"/>
              </a:defRPr>
            </a:lvl4pPr>
            <a:lvl5pPr eaLnBrk="0" hangingPunct="0">
              <a:defRPr sz="2400">
                <a:solidFill>
                  <a:srgbClr val="000000"/>
                </a:solidFill>
                <a:latin typeface="Arial" charset="0"/>
                <a:ea typeface="ＭＳ Ｐゴシック" charset="0"/>
              </a:defRPr>
            </a:lvl5pPr>
            <a:lvl6pPr marL="457200" eaLnBrk="0" fontAlgn="base" hangingPunct="0">
              <a:spcBef>
                <a:spcPct val="0"/>
              </a:spcBef>
              <a:spcAft>
                <a:spcPct val="0"/>
              </a:spcAft>
              <a:defRPr sz="2400">
                <a:solidFill>
                  <a:srgbClr val="000000"/>
                </a:solidFill>
                <a:latin typeface="Arial" charset="0"/>
                <a:ea typeface="ＭＳ Ｐゴシック" charset="0"/>
              </a:defRPr>
            </a:lvl6pPr>
            <a:lvl7pPr marL="914400" eaLnBrk="0" fontAlgn="base" hangingPunct="0">
              <a:spcBef>
                <a:spcPct val="0"/>
              </a:spcBef>
              <a:spcAft>
                <a:spcPct val="0"/>
              </a:spcAft>
              <a:defRPr sz="2400">
                <a:solidFill>
                  <a:srgbClr val="000000"/>
                </a:solidFill>
                <a:latin typeface="Arial" charset="0"/>
                <a:ea typeface="ＭＳ Ｐゴシック" charset="0"/>
              </a:defRPr>
            </a:lvl7pPr>
            <a:lvl8pPr marL="1371600" eaLnBrk="0" fontAlgn="base" hangingPunct="0">
              <a:spcBef>
                <a:spcPct val="0"/>
              </a:spcBef>
              <a:spcAft>
                <a:spcPct val="0"/>
              </a:spcAft>
              <a:defRPr sz="2400">
                <a:solidFill>
                  <a:srgbClr val="000000"/>
                </a:solidFill>
                <a:latin typeface="Arial" charset="0"/>
                <a:ea typeface="ＭＳ Ｐゴシック" charset="0"/>
              </a:defRPr>
            </a:lvl8pPr>
            <a:lvl9pPr marL="1828800" eaLnBrk="0" fontAlgn="base" hangingPunct="0">
              <a:spcBef>
                <a:spcPct val="0"/>
              </a:spcBef>
              <a:spcAft>
                <a:spcPct val="0"/>
              </a:spcAft>
              <a:defRPr sz="2400">
                <a:solidFill>
                  <a:srgbClr val="000000"/>
                </a:solidFill>
                <a:latin typeface="Arial" charset="0"/>
                <a:ea typeface="ＭＳ Ｐゴシック" charset="0"/>
              </a:defRPr>
            </a:lvl9pPr>
          </a:lstStyle>
          <a:p>
            <a:pPr eaLnBrk="1" hangingPunct="1">
              <a:lnSpc>
                <a:spcPct val="80000"/>
              </a:lnSpc>
            </a:pPr>
            <a:r>
              <a:rPr lang="en-US" sz="1467">
                <a:solidFill>
                  <a:srgbClr val="FF6600"/>
                </a:solidFill>
                <a:latin typeface="Helvetica" charset="0"/>
                <a:cs typeface="Helvetica" charset="0"/>
              </a:rPr>
              <a:t>struct </a:t>
            </a:r>
            <a:r>
              <a:rPr lang="en-US" sz="1467">
                <a:latin typeface="Helvetica" charset="0"/>
                <a:cs typeface="Helvetica" charset="0"/>
              </a:rPr>
              <a:t>AirTrack {</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long </a:t>
            </a:r>
            <a:r>
              <a:rPr lang="en-US" sz="1467">
                <a:latin typeface="Helvetica" charset="0"/>
                <a:cs typeface="Helvetica" charset="0"/>
              </a:rPr>
              <a:t>id; </a:t>
            </a:r>
            <a:r>
              <a:rPr lang="en-US" sz="1467">
                <a:solidFill>
                  <a:srgbClr val="3366FF"/>
                </a:solidFill>
                <a:latin typeface="Helvetica" charset="0"/>
                <a:cs typeface="Helvetica" charset="0"/>
              </a:rPr>
              <a:t>//@key</a:t>
            </a:r>
          </a:p>
          <a:p>
            <a:pPr eaLnBrk="1" hangingPunct="1">
              <a:lnSpc>
                <a:spcPct val="80000"/>
              </a:lnSpc>
            </a:pPr>
            <a:r>
              <a:rPr lang="en-US" sz="1467">
                <a:solidFill>
                  <a:srgbClr val="95BE54"/>
                </a:solidFill>
                <a:latin typeface="Helvetica" charset="0"/>
                <a:cs typeface="Helvetica" charset="0"/>
              </a:rPr>
              <a:t>    float </a:t>
            </a:r>
            <a:r>
              <a:rPr lang="en-US" sz="1467">
                <a:latin typeface="Helvetica" charset="0"/>
                <a:cs typeface="Helvetica" charset="0"/>
              </a:rPr>
              <a:t>elevation;</a:t>
            </a:r>
          </a:p>
          <a:p>
            <a:pPr eaLnBrk="1" hangingPunct="1">
              <a:lnSpc>
                <a:spcPct val="80000"/>
              </a:lnSpc>
            </a:pPr>
            <a:r>
              <a:rPr lang="en-US" sz="1467">
                <a:latin typeface="Helvetica" charset="0"/>
                <a:cs typeface="Helvetica" charset="0"/>
              </a:rPr>
              <a:t>}</a:t>
            </a:r>
          </a:p>
        </p:txBody>
      </p:sp>
      <p:cxnSp>
        <p:nvCxnSpPr>
          <p:cNvPr id="9" name="Straight Arrow Connector 8"/>
          <p:cNvCxnSpPr/>
          <p:nvPr/>
        </p:nvCxnSpPr>
        <p:spPr>
          <a:xfrm>
            <a:off x="9447725" y="4673687"/>
            <a:ext cx="1422400" cy="533400"/>
          </a:xfrm>
          <a:prstGeom prst="straightConnector1">
            <a:avLst/>
          </a:prstGeom>
          <a:ln>
            <a:solidFill>
              <a:srgbClr val="3366CC"/>
            </a:solidFill>
            <a:headEnd type="arrow"/>
            <a:tailEnd type="arrow"/>
          </a:ln>
        </p:spPr>
        <p:style>
          <a:lnRef idx="3">
            <a:schemeClr val="accent1"/>
          </a:lnRef>
          <a:fillRef idx="0">
            <a:schemeClr val="accent1"/>
          </a:fillRef>
          <a:effectRef idx="2">
            <a:schemeClr val="accent1"/>
          </a:effectRef>
          <a:fontRef idx="minor">
            <a:schemeClr val="tx1"/>
          </a:fontRef>
        </p:style>
      </p:cxnSp>
      <p:sp>
        <p:nvSpPr>
          <p:cNvPr id="11" name="Oval 10"/>
          <p:cNvSpPr/>
          <p:nvPr/>
        </p:nvSpPr>
        <p:spPr>
          <a:xfrm>
            <a:off x="8128000" y="2692487"/>
            <a:ext cx="1625600" cy="660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9" rIns="121917" bIns="60959" anchor="ctr"/>
          <a:lstStyle/>
          <a:p>
            <a:pPr algn="ctr"/>
            <a:endParaRPr lang="en-US" sz="4267">
              <a:solidFill>
                <a:srgbClr val="FFFFFF"/>
              </a:solidFill>
              <a:latin typeface="Arial" charset="0"/>
              <a:ea typeface="ＭＳ Ｐゴシック" charset="0"/>
              <a:cs typeface="ＭＳ Ｐゴシック" charset="0"/>
            </a:endParaRPr>
          </a:p>
        </p:txBody>
      </p:sp>
      <p:sp>
        <p:nvSpPr>
          <p:cNvPr id="12" name="Oval 11"/>
          <p:cNvSpPr/>
          <p:nvPr/>
        </p:nvSpPr>
        <p:spPr>
          <a:xfrm>
            <a:off x="9734551" y="3378289"/>
            <a:ext cx="1625600" cy="63976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121917" tIns="60959" rIns="121917" bIns="60959" anchor="ctr"/>
          <a:lstStyle/>
          <a:p>
            <a:pPr algn="ctr"/>
            <a:endParaRPr lang="en-US" sz="4267">
              <a:solidFill>
                <a:srgbClr val="FFFFFF"/>
              </a:solidFill>
              <a:latin typeface="Arial" charset="0"/>
              <a:ea typeface="ＭＳ Ｐゴシック" charset="0"/>
              <a:cs typeface="ＭＳ Ｐゴシック" charset="0"/>
            </a:endParaRPr>
          </a:p>
        </p:txBody>
      </p:sp>
      <p:sp>
        <p:nvSpPr>
          <p:cNvPr id="15" name="Rounded Rectangle 14"/>
          <p:cNvSpPr/>
          <p:nvPr/>
        </p:nvSpPr>
        <p:spPr>
          <a:xfrm>
            <a:off x="7767540" y="1139075"/>
            <a:ext cx="2336800" cy="1051575"/>
          </a:xfrm>
          <a:prstGeom prst="roundRect">
            <a:avLst/>
          </a:prstGeom>
          <a:solidFill>
            <a:srgbClr val="FFFFFF"/>
          </a:solidFill>
          <a:ln>
            <a:solidFill>
              <a:srgbClr val="000000"/>
            </a:solid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21917" tIns="60959" rIns="121917" bIns="60959" anchor="t"/>
          <a:lstStyle>
            <a:lvl1pPr eaLnBrk="0" hangingPunct="0">
              <a:defRPr sz="2400">
                <a:solidFill>
                  <a:srgbClr val="000000"/>
                </a:solidFill>
                <a:latin typeface="Arial" charset="0"/>
                <a:ea typeface="ＭＳ Ｐゴシック" charset="0"/>
                <a:cs typeface="ＭＳ Ｐゴシック" charset="0"/>
              </a:defRPr>
            </a:lvl1pPr>
            <a:lvl2pPr marL="37931725" indent="-37474525" eaLnBrk="0" hangingPunct="0">
              <a:defRPr sz="2400">
                <a:solidFill>
                  <a:srgbClr val="000000"/>
                </a:solidFill>
                <a:latin typeface="Arial" charset="0"/>
                <a:ea typeface="ＭＳ Ｐゴシック" charset="0"/>
              </a:defRPr>
            </a:lvl2pPr>
            <a:lvl3pPr eaLnBrk="0" hangingPunct="0">
              <a:defRPr sz="2400">
                <a:solidFill>
                  <a:srgbClr val="000000"/>
                </a:solidFill>
                <a:latin typeface="Arial" charset="0"/>
                <a:ea typeface="ＭＳ Ｐゴシック" charset="0"/>
              </a:defRPr>
            </a:lvl3pPr>
            <a:lvl4pPr eaLnBrk="0" hangingPunct="0">
              <a:defRPr sz="2400">
                <a:solidFill>
                  <a:srgbClr val="000000"/>
                </a:solidFill>
                <a:latin typeface="Arial" charset="0"/>
                <a:ea typeface="ＭＳ Ｐゴシック" charset="0"/>
              </a:defRPr>
            </a:lvl4pPr>
            <a:lvl5pPr eaLnBrk="0" hangingPunct="0">
              <a:defRPr sz="2400">
                <a:solidFill>
                  <a:srgbClr val="000000"/>
                </a:solidFill>
                <a:latin typeface="Arial" charset="0"/>
                <a:ea typeface="ＭＳ Ｐゴシック" charset="0"/>
              </a:defRPr>
            </a:lvl5pPr>
            <a:lvl6pPr marL="457200" eaLnBrk="0" fontAlgn="base" hangingPunct="0">
              <a:spcBef>
                <a:spcPct val="0"/>
              </a:spcBef>
              <a:spcAft>
                <a:spcPct val="0"/>
              </a:spcAft>
              <a:defRPr sz="2400">
                <a:solidFill>
                  <a:srgbClr val="000000"/>
                </a:solidFill>
                <a:latin typeface="Arial" charset="0"/>
                <a:ea typeface="ＭＳ Ｐゴシック" charset="0"/>
              </a:defRPr>
            </a:lvl6pPr>
            <a:lvl7pPr marL="914400" eaLnBrk="0" fontAlgn="base" hangingPunct="0">
              <a:spcBef>
                <a:spcPct val="0"/>
              </a:spcBef>
              <a:spcAft>
                <a:spcPct val="0"/>
              </a:spcAft>
              <a:defRPr sz="2400">
                <a:solidFill>
                  <a:srgbClr val="000000"/>
                </a:solidFill>
                <a:latin typeface="Arial" charset="0"/>
                <a:ea typeface="ＭＳ Ｐゴシック" charset="0"/>
              </a:defRPr>
            </a:lvl7pPr>
            <a:lvl8pPr marL="1371600" eaLnBrk="0" fontAlgn="base" hangingPunct="0">
              <a:spcBef>
                <a:spcPct val="0"/>
              </a:spcBef>
              <a:spcAft>
                <a:spcPct val="0"/>
              </a:spcAft>
              <a:defRPr sz="2400">
                <a:solidFill>
                  <a:srgbClr val="000000"/>
                </a:solidFill>
                <a:latin typeface="Arial" charset="0"/>
                <a:ea typeface="ＭＳ Ｐゴシック" charset="0"/>
              </a:defRPr>
            </a:lvl8pPr>
            <a:lvl9pPr marL="1828800" eaLnBrk="0" fontAlgn="base" hangingPunct="0">
              <a:spcBef>
                <a:spcPct val="0"/>
              </a:spcBef>
              <a:spcAft>
                <a:spcPct val="0"/>
              </a:spcAft>
              <a:defRPr sz="2400">
                <a:solidFill>
                  <a:srgbClr val="000000"/>
                </a:solidFill>
                <a:latin typeface="Arial" charset="0"/>
                <a:ea typeface="ＭＳ Ｐゴシック" charset="0"/>
              </a:defRPr>
            </a:lvl9pPr>
          </a:lstStyle>
          <a:p>
            <a:pPr eaLnBrk="1" hangingPunct="1">
              <a:lnSpc>
                <a:spcPct val="80000"/>
              </a:lnSpc>
            </a:pPr>
            <a:r>
              <a:rPr lang="en-US" sz="1467">
                <a:solidFill>
                  <a:srgbClr val="FF6600"/>
                </a:solidFill>
                <a:latin typeface="Helvetica" charset="0"/>
                <a:cs typeface="Helvetica" charset="0"/>
              </a:rPr>
              <a:t>struct </a:t>
            </a:r>
            <a:r>
              <a:rPr lang="en-US" sz="1467">
                <a:latin typeface="Helvetica" charset="0"/>
                <a:cs typeface="Helvetica" charset="0"/>
              </a:rPr>
              <a:t>Track {</a:t>
            </a:r>
          </a:p>
          <a:p>
            <a:pPr eaLnBrk="1" hangingPunct="1">
              <a:lnSpc>
                <a:spcPct val="80000"/>
              </a:lnSpc>
            </a:pPr>
            <a:r>
              <a:rPr lang="en-US" sz="1467">
                <a:latin typeface="Helvetica" charset="0"/>
                <a:cs typeface="Helvetica" charset="0"/>
              </a:rPr>
              <a:t>   </a:t>
            </a:r>
            <a:r>
              <a:rPr lang="en-US" sz="1467">
                <a:solidFill>
                  <a:srgbClr val="FFFFFF"/>
                </a:solidFill>
                <a:latin typeface="Helvetica" charset="0"/>
                <a:cs typeface="Helvetica" charset="0"/>
              </a:rPr>
              <a:t> </a:t>
            </a:r>
            <a:r>
              <a:rPr lang="en-US" sz="1467">
                <a:solidFill>
                  <a:srgbClr val="95BE54"/>
                </a:solidFill>
                <a:latin typeface="Helvetica" charset="0"/>
                <a:cs typeface="Helvetica" charset="0"/>
              </a:rPr>
              <a:t>long </a:t>
            </a:r>
            <a:r>
              <a:rPr lang="en-US" sz="1467">
                <a:latin typeface="Helvetica" charset="0"/>
                <a:cs typeface="Helvetica" charset="0"/>
              </a:rPr>
              <a:t>id; </a:t>
            </a:r>
            <a:r>
              <a:rPr lang="en-US" sz="1467">
                <a:solidFill>
                  <a:srgbClr val="3366FF"/>
                </a:solidFill>
                <a:latin typeface="Helvetica" charset="0"/>
                <a:cs typeface="Helvetica" charset="0"/>
              </a:rPr>
              <a:t>//@key</a:t>
            </a:r>
          </a:p>
          <a:p>
            <a:pPr eaLnBrk="1" hangingPunct="1">
              <a:lnSpc>
                <a:spcPct val="80000"/>
              </a:lnSpc>
            </a:pPr>
            <a:r>
              <a:rPr lang="en-US" sz="1467">
                <a:solidFill>
                  <a:srgbClr val="3366FF"/>
                </a:solidFill>
                <a:latin typeface="Helvetica" charset="0"/>
                <a:cs typeface="Helvetica" charset="0"/>
              </a:rPr>
              <a:t>  </a:t>
            </a: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range;</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bearing;</a:t>
            </a:r>
          </a:p>
          <a:p>
            <a:pPr eaLnBrk="1" hangingPunct="1">
              <a:lnSpc>
                <a:spcPct val="80000"/>
              </a:lnSpc>
            </a:pPr>
            <a:r>
              <a:rPr lang="en-US" sz="1467">
                <a:latin typeface="Helvetica" charset="0"/>
                <a:cs typeface="Helvetica" charset="0"/>
              </a:rPr>
              <a:t>}</a:t>
            </a:r>
          </a:p>
        </p:txBody>
      </p:sp>
      <p:sp>
        <p:nvSpPr>
          <p:cNvPr id="16" name="TextBox 15"/>
          <p:cNvSpPr txBox="1"/>
          <p:nvPr/>
        </p:nvSpPr>
        <p:spPr>
          <a:xfrm>
            <a:off x="432551" y="1018637"/>
            <a:ext cx="6755183" cy="4042195"/>
          </a:xfrm>
          <a:prstGeom prst="rect">
            <a:avLst/>
          </a:prstGeom>
          <a:noFill/>
        </p:spPr>
        <p:txBody>
          <a:bodyPr wrap="square" lIns="121917" tIns="60959" rIns="121917" bIns="60959" rtlCol="0">
            <a:spAutoFit/>
          </a:bodyPr>
          <a:lstStyle/>
          <a:p>
            <a:pPr marL="571500" indent="-571500">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Final Type</a:t>
            </a:r>
          </a:p>
          <a:p>
            <a:pPr marL="952485" lvl="1" indent="-342900">
              <a:buSzPct val="75000"/>
              <a:buFont typeface="Wingdings" panose="05000000000000000000" pitchFamily="2" charset="2"/>
              <a:buChar char="§"/>
            </a:pPr>
            <a:r>
              <a:rPr lang="en-US" sz="2000" dirty="0">
                <a:latin typeface="Arial" panose="020B0604020202020204" pitchFamily="34" charset="0"/>
                <a:cs typeface="Arial" panose="020B0604020202020204" pitchFamily="34" charset="0"/>
              </a:rPr>
              <a:t>Type definitions are strictly defined</a:t>
            </a:r>
          </a:p>
          <a:p>
            <a:endParaRPr lang="en-US" sz="1800" dirty="0">
              <a:latin typeface="Arial" panose="020B0604020202020204" pitchFamily="34" charset="0"/>
              <a:cs typeface="Arial" panose="020B0604020202020204" pitchFamily="34" charset="0"/>
            </a:endParaRPr>
          </a:p>
          <a:p>
            <a:pPr marL="571500" indent="-571500">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Extensible Type</a:t>
            </a:r>
          </a:p>
          <a:p>
            <a:pPr marL="952485" lvl="1" indent="-342900">
              <a:buSzPct val="75000"/>
              <a:buFont typeface="Wingdings" panose="05000000000000000000" pitchFamily="2" charset="2"/>
              <a:buChar char="§"/>
            </a:pPr>
            <a:r>
              <a:rPr lang="en-US" sz="2000" dirty="0">
                <a:latin typeface="Arial" panose="020B0604020202020204" pitchFamily="34" charset="0"/>
                <a:cs typeface="Arial" panose="020B0604020202020204" pitchFamily="34" charset="0"/>
              </a:rPr>
              <a:t>Newer applications can add fields to existing base types</a:t>
            </a:r>
          </a:p>
          <a:p>
            <a:endParaRPr lang="en-US" sz="1800" dirty="0">
              <a:latin typeface="Arial" panose="020B0604020202020204" pitchFamily="34" charset="0"/>
              <a:cs typeface="Arial" panose="020B0604020202020204" pitchFamily="34" charset="0"/>
            </a:endParaRPr>
          </a:p>
          <a:p>
            <a:pPr marL="571500" indent="-571500">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Mutable Type</a:t>
            </a:r>
          </a:p>
          <a:p>
            <a:pPr marL="1066763" lvl="1" indent="-457178">
              <a:buSzPct val="75000"/>
              <a:buFont typeface="Wingdings" panose="05000000000000000000" pitchFamily="2" charset="2"/>
              <a:buChar char="§"/>
            </a:pPr>
            <a:r>
              <a:rPr lang="en-US" sz="2000" dirty="0">
                <a:latin typeface="Arial" panose="020B0604020202020204" pitchFamily="34" charset="0"/>
                <a:cs typeface="Arial" panose="020B0604020202020204" pitchFamily="34" charset="0"/>
              </a:rPr>
              <a:t>Type representations can differ from each other with Additions, Deletions and Transpositions</a:t>
            </a:r>
          </a:p>
          <a:p>
            <a:pPr marL="1066763" lvl="1" indent="-457178">
              <a:buSzPct val="75000"/>
              <a:buFont typeface="Wingdings" panose="05000000000000000000" pitchFamily="2" charset="2"/>
              <a:buChar char="§"/>
            </a:pPr>
            <a:r>
              <a:rPr lang="en-US" sz="2000" dirty="0">
                <a:latin typeface="Arial" panose="020B0604020202020204" pitchFamily="34" charset="0"/>
                <a:cs typeface="Arial" panose="020B0604020202020204" pitchFamily="34" charset="0"/>
              </a:rPr>
              <a:t>Support for Optional Fields</a:t>
            </a:r>
          </a:p>
          <a:p>
            <a:endParaRPr lang="en-US" sz="2667" dirty="0">
              <a:latin typeface="Arial Narrow" panose="020B0606020202030204" pitchFamily="34" charset="0"/>
            </a:endParaRPr>
          </a:p>
        </p:txBody>
      </p:sp>
      <p:sp>
        <p:nvSpPr>
          <p:cNvPr id="17" name="Rounded Rectangle 16"/>
          <p:cNvSpPr/>
          <p:nvPr/>
        </p:nvSpPr>
        <p:spPr>
          <a:xfrm>
            <a:off x="9621543" y="1144054"/>
            <a:ext cx="2336800" cy="1051575"/>
          </a:xfrm>
          <a:prstGeom prst="roundRect">
            <a:avLst/>
          </a:prstGeom>
          <a:solidFill>
            <a:srgbClr val="FFFFFF"/>
          </a:solidFill>
          <a:ln>
            <a:solidFill>
              <a:srgbClr val="000000"/>
            </a:solidFill>
          </a:ln>
          <a:effectLst>
            <a:outerShdw blurRad="40005" dist="22987" dir="5400000" algn="tl"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121917" tIns="60959" rIns="121917" bIns="60959" anchor="t"/>
          <a:lstStyle>
            <a:lvl1pPr eaLnBrk="0" hangingPunct="0">
              <a:defRPr sz="2400">
                <a:solidFill>
                  <a:srgbClr val="000000"/>
                </a:solidFill>
                <a:latin typeface="Arial" charset="0"/>
                <a:ea typeface="ＭＳ Ｐゴシック" charset="0"/>
                <a:cs typeface="ＭＳ Ｐゴシック" charset="0"/>
              </a:defRPr>
            </a:lvl1pPr>
            <a:lvl2pPr marL="37931725" indent="-37474525" eaLnBrk="0" hangingPunct="0">
              <a:defRPr sz="2400">
                <a:solidFill>
                  <a:srgbClr val="000000"/>
                </a:solidFill>
                <a:latin typeface="Arial" charset="0"/>
                <a:ea typeface="ＭＳ Ｐゴシック" charset="0"/>
              </a:defRPr>
            </a:lvl2pPr>
            <a:lvl3pPr eaLnBrk="0" hangingPunct="0">
              <a:defRPr sz="2400">
                <a:solidFill>
                  <a:srgbClr val="000000"/>
                </a:solidFill>
                <a:latin typeface="Arial" charset="0"/>
                <a:ea typeface="ＭＳ Ｐゴシック" charset="0"/>
              </a:defRPr>
            </a:lvl3pPr>
            <a:lvl4pPr eaLnBrk="0" hangingPunct="0">
              <a:defRPr sz="2400">
                <a:solidFill>
                  <a:srgbClr val="000000"/>
                </a:solidFill>
                <a:latin typeface="Arial" charset="0"/>
                <a:ea typeface="ＭＳ Ｐゴシック" charset="0"/>
              </a:defRPr>
            </a:lvl4pPr>
            <a:lvl5pPr eaLnBrk="0" hangingPunct="0">
              <a:defRPr sz="2400">
                <a:solidFill>
                  <a:srgbClr val="000000"/>
                </a:solidFill>
                <a:latin typeface="Arial" charset="0"/>
                <a:ea typeface="ＭＳ Ｐゴシック" charset="0"/>
              </a:defRPr>
            </a:lvl5pPr>
            <a:lvl6pPr marL="457200" eaLnBrk="0" fontAlgn="base" hangingPunct="0">
              <a:spcBef>
                <a:spcPct val="0"/>
              </a:spcBef>
              <a:spcAft>
                <a:spcPct val="0"/>
              </a:spcAft>
              <a:defRPr sz="2400">
                <a:solidFill>
                  <a:srgbClr val="000000"/>
                </a:solidFill>
                <a:latin typeface="Arial" charset="0"/>
                <a:ea typeface="ＭＳ Ｐゴシック" charset="0"/>
              </a:defRPr>
            </a:lvl6pPr>
            <a:lvl7pPr marL="914400" eaLnBrk="0" fontAlgn="base" hangingPunct="0">
              <a:spcBef>
                <a:spcPct val="0"/>
              </a:spcBef>
              <a:spcAft>
                <a:spcPct val="0"/>
              </a:spcAft>
              <a:defRPr sz="2400">
                <a:solidFill>
                  <a:srgbClr val="000000"/>
                </a:solidFill>
                <a:latin typeface="Arial" charset="0"/>
                <a:ea typeface="ＭＳ Ｐゴシック" charset="0"/>
              </a:defRPr>
            </a:lvl7pPr>
            <a:lvl8pPr marL="1371600" eaLnBrk="0" fontAlgn="base" hangingPunct="0">
              <a:spcBef>
                <a:spcPct val="0"/>
              </a:spcBef>
              <a:spcAft>
                <a:spcPct val="0"/>
              </a:spcAft>
              <a:defRPr sz="2400">
                <a:solidFill>
                  <a:srgbClr val="000000"/>
                </a:solidFill>
                <a:latin typeface="Arial" charset="0"/>
                <a:ea typeface="ＭＳ Ｐゴシック" charset="0"/>
              </a:defRPr>
            </a:lvl8pPr>
            <a:lvl9pPr marL="1828800" eaLnBrk="0" fontAlgn="base" hangingPunct="0">
              <a:spcBef>
                <a:spcPct val="0"/>
              </a:spcBef>
              <a:spcAft>
                <a:spcPct val="0"/>
              </a:spcAft>
              <a:defRPr sz="2400">
                <a:solidFill>
                  <a:srgbClr val="000000"/>
                </a:solidFill>
                <a:latin typeface="Arial" charset="0"/>
                <a:ea typeface="ＭＳ Ｐゴシック" charset="0"/>
              </a:defRPr>
            </a:lvl9pPr>
          </a:lstStyle>
          <a:p>
            <a:pPr eaLnBrk="1" hangingPunct="1">
              <a:lnSpc>
                <a:spcPct val="80000"/>
              </a:lnSpc>
            </a:pPr>
            <a:r>
              <a:rPr lang="en-US" sz="1467">
                <a:solidFill>
                  <a:srgbClr val="FF6600"/>
                </a:solidFill>
                <a:latin typeface="Helvetica" charset="0"/>
                <a:cs typeface="Helvetica" charset="0"/>
              </a:rPr>
              <a:t>struct </a:t>
            </a:r>
            <a:r>
              <a:rPr lang="en-US" sz="1467">
                <a:latin typeface="Helvetica" charset="0"/>
                <a:cs typeface="Helvetica" charset="0"/>
              </a:rPr>
              <a:t>Track {</a:t>
            </a:r>
          </a:p>
          <a:p>
            <a:pPr eaLnBrk="1" hangingPunct="1">
              <a:lnSpc>
                <a:spcPct val="80000"/>
              </a:lnSpc>
            </a:pPr>
            <a:r>
              <a:rPr lang="en-US" sz="1467">
                <a:latin typeface="Helvetica" charset="0"/>
                <a:cs typeface="Helvetica" charset="0"/>
              </a:rPr>
              <a:t>   </a:t>
            </a:r>
            <a:r>
              <a:rPr lang="en-US" sz="1467">
                <a:solidFill>
                  <a:srgbClr val="FFFFFF"/>
                </a:solidFill>
                <a:latin typeface="Helvetica" charset="0"/>
                <a:cs typeface="Helvetica" charset="0"/>
              </a:rPr>
              <a:t> </a:t>
            </a:r>
            <a:r>
              <a:rPr lang="en-US" sz="1467">
                <a:solidFill>
                  <a:srgbClr val="95BE54"/>
                </a:solidFill>
                <a:latin typeface="Helvetica" charset="0"/>
                <a:cs typeface="Helvetica" charset="0"/>
              </a:rPr>
              <a:t>long </a:t>
            </a:r>
            <a:r>
              <a:rPr lang="en-US" sz="1467">
                <a:latin typeface="Helvetica" charset="0"/>
                <a:cs typeface="Helvetica" charset="0"/>
              </a:rPr>
              <a:t>id; </a:t>
            </a:r>
            <a:r>
              <a:rPr lang="en-US" sz="1467">
                <a:solidFill>
                  <a:srgbClr val="3366FF"/>
                </a:solidFill>
                <a:latin typeface="Helvetica" charset="0"/>
                <a:cs typeface="Helvetica" charset="0"/>
              </a:rPr>
              <a:t>//@key</a:t>
            </a:r>
          </a:p>
          <a:p>
            <a:pPr eaLnBrk="1" hangingPunct="1">
              <a:lnSpc>
                <a:spcPct val="80000"/>
              </a:lnSpc>
            </a:pPr>
            <a:r>
              <a:rPr lang="en-US" sz="1467">
                <a:solidFill>
                  <a:srgbClr val="3366FF"/>
                </a:solidFill>
                <a:latin typeface="Helvetica" charset="0"/>
                <a:cs typeface="Helvetica" charset="0"/>
              </a:rPr>
              <a:t>  </a:t>
            </a: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range;</a:t>
            </a:r>
          </a:p>
          <a:p>
            <a:pPr eaLnBrk="1" hangingPunct="1">
              <a:lnSpc>
                <a:spcPct val="80000"/>
              </a:lnSpc>
            </a:pPr>
            <a:r>
              <a:rPr lang="en-US" sz="1467">
                <a:latin typeface="Helvetica" charset="0"/>
                <a:cs typeface="Helvetica" charset="0"/>
              </a:rPr>
              <a:t>    </a:t>
            </a:r>
            <a:r>
              <a:rPr lang="en-US" sz="1467">
                <a:solidFill>
                  <a:srgbClr val="95BE54"/>
                </a:solidFill>
                <a:latin typeface="Helvetica" charset="0"/>
                <a:cs typeface="Helvetica" charset="0"/>
              </a:rPr>
              <a:t>float </a:t>
            </a:r>
            <a:r>
              <a:rPr lang="en-US" sz="1467">
                <a:latin typeface="Helvetica" charset="0"/>
                <a:cs typeface="Helvetica" charset="0"/>
              </a:rPr>
              <a:t>bearing;</a:t>
            </a:r>
          </a:p>
          <a:p>
            <a:pPr eaLnBrk="1" hangingPunct="1">
              <a:lnSpc>
                <a:spcPct val="80000"/>
              </a:lnSpc>
            </a:pPr>
            <a:r>
              <a:rPr lang="en-US" sz="1467">
                <a:latin typeface="Helvetica" charset="0"/>
                <a:cs typeface="Helvetica" charset="0"/>
              </a:rPr>
              <a:t>}</a:t>
            </a:r>
          </a:p>
        </p:txBody>
      </p:sp>
      <p:pic>
        <p:nvPicPr>
          <p:cNvPr id="2" name="Picture 1">
            <a:extLst>
              <a:ext uri="{FF2B5EF4-FFF2-40B4-BE49-F238E27FC236}">
                <a16:creationId xmlns:a16="http://schemas.microsoft.com/office/drawing/2014/main" id="{B3B32B78-C7B4-40D5-ADAF-53545717E866}"/>
              </a:ext>
            </a:extLst>
          </p:cNvPr>
          <p:cNvPicPr>
            <a:picLocks noChangeAspect="1"/>
          </p:cNvPicPr>
          <p:nvPr/>
        </p:nvPicPr>
        <p:blipFill>
          <a:blip r:embed="rId3"/>
          <a:stretch>
            <a:fillRect/>
          </a:stretch>
        </p:blipFill>
        <p:spPr>
          <a:xfrm>
            <a:off x="919766" y="4673687"/>
            <a:ext cx="5913632" cy="1699407"/>
          </a:xfrm>
          <a:prstGeom prst="rect">
            <a:avLst/>
          </a:prstGeom>
        </p:spPr>
      </p:pic>
    </p:spTree>
    <p:extLst>
      <p:ext uri="{BB962C8B-B14F-4D97-AF65-F5344CB8AC3E}">
        <p14:creationId xmlns:p14="http://schemas.microsoft.com/office/powerpoint/2010/main" val="1911632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217107" y="4203145"/>
            <a:ext cx="7377830" cy="1654730"/>
          </a:xfrm>
          <a:prstGeom prst="roundRect">
            <a:avLst>
              <a:gd name="adj" fmla="val 5146"/>
            </a:avLst>
          </a:prstGeom>
          <a:solidFill>
            <a:schemeClr val="dk1">
              <a:alpha val="50000"/>
            </a:schemeClr>
          </a:solidFill>
          <a:ln>
            <a:solidFill>
              <a:srgbClr val="92D05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normAutofit fontScale="90000"/>
          </a:bodyPr>
          <a:lstStyle/>
          <a:p>
            <a:r>
              <a:rPr lang="en-US" sz="2800" dirty="0"/>
              <a:t>Common Distributed Application Challenges</a:t>
            </a:r>
          </a:p>
        </p:txBody>
      </p:sp>
      <p:sp>
        <p:nvSpPr>
          <p:cNvPr id="10" name="Rounded Rectangle 9"/>
          <p:cNvSpPr/>
          <p:nvPr/>
        </p:nvSpPr>
        <p:spPr>
          <a:xfrm>
            <a:off x="4208080" y="4831007"/>
            <a:ext cx="1263080" cy="249495"/>
          </a:xfrm>
          <a:prstGeom prst="round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lIns="121917" tIns="60959" rIns="121917" bIns="60959" rtlCol="0" anchor="ctr"/>
          <a:lstStyle/>
          <a:p>
            <a:pPr algn="ctr"/>
            <a:r>
              <a:rPr lang="en-US" sz="1200" b="1" dirty="0">
                <a:solidFill>
                  <a:schemeClr val="tx1"/>
                </a:solidFill>
              </a:rPr>
              <a:t>1-1, 1-Many</a:t>
            </a:r>
          </a:p>
        </p:txBody>
      </p:sp>
      <p:sp>
        <p:nvSpPr>
          <p:cNvPr id="34" name="Rounded Rectangle 33"/>
          <p:cNvSpPr/>
          <p:nvPr/>
        </p:nvSpPr>
        <p:spPr>
          <a:xfrm>
            <a:off x="4208080" y="5178779"/>
            <a:ext cx="1263080" cy="24949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121917" tIns="60959" rIns="121917" bIns="60959" rtlCol="0" anchor="ctr"/>
          <a:lstStyle/>
          <a:p>
            <a:pPr algn="ctr"/>
            <a:r>
              <a:rPr lang="en-US" sz="1333" dirty="0"/>
              <a:t>No Reliability</a:t>
            </a:r>
          </a:p>
        </p:txBody>
      </p:sp>
      <p:sp>
        <p:nvSpPr>
          <p:cNvPr id="36" name="Rounded Rectangle 35"/>
          <p:cNvSpPr/>
          <p:nvPr/>
        </p:nvSpPr>
        <p:spPr>
          <a:xfrm>
            <a:off x="6494173" y="4839125"/>
            <a:ext cx="1262461" cy="24949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121917" tIns="60959" rIns="121917" bIns="60959" rtlCol="0" anchor="ctr"/>
          <a:lstStyle/>
          <a:p>
            <a:pPr algn="ctr"/>
            <a:r>
              <a:rPr lang="en-US" sz="1333" dirty="0"/>
              <a:t>1 to 1</a:t>
            </a:r>
          </a:p>
        </p:txBody>
      </p:sp>
      <p:sp>
        <p:nvSpPr>
          <p:cNvPr id="38" name="Rounded Rectangle 37"/>
          <p:cNvSpPr/>
          <p:nvPr/>
        </p:nvSpPr>
        <p:spPr>
          <a:xfrm>
            <a:off x="6494173" y="5178779"/>
            <a:ext cx="1262461" cy="249495"/>
          </a:xfrm>
          <a:prstGeom prst="round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lIns="121917" tIns="60959" rIns="121917" bIns="60959" rtlCol="0" anchor="ctr"/>
          <a:lstStyle/>
          <a:p>
            <a:pPr algn="ctr"/>
            <a:r>
              <a:rPr lang="en-US" sz="1333" b="1" dirty="0">
                <a:solidFill>
                  <a:schemeClr val="tx1"/>
                </a:solidFill>
              </a:rPr>
              <a:t>Reliability</a:t>
            </a:r>
          </a:p>
        </p:txBody>
      </p:sp>
      <p:sp>
        <p:nvSpPr>
          <p:cNvPr id="46" name="TextBox 45"/>
          <p:cNvSpPr txBox="1"/>
          <p:nvPr/>
        </p:nvSpPr>
        <p:spPr>
          <a:xfrm>
            <a:off x="5215228" y="4200948"/>
            <a:ext cx="1481238" cy="492443"/>
          </a:xfrm>
          <a:prstGeom prst="rect">
            <a:avLst/>
          </a:prstGeom>
          <a:noFill/>
        </p:spPr>
        <p:txBody>
          <a:bodyPr wrap="none" rtlCol="0">
            <a:spAutoFit/>
          </a:bodyPr>
          <a:lstStyle/>
          <a:p>
            <a:pPr algn="ctr"/>
            <a:r>
              <a:rPr lang="en-US" sz="2600" dirty="0">
                <a:solidFill>
                  <a:schemeClr val="bg1"/>
                </a:solidFill>
              </a:rPr>
              <a:t>Transport</a:t>
            </a:r>
          </a:p>
        </p:txBody>
      </p:sp>
      <p:sp>
        <p:nvSpPr>
          <p:cNvPr id="49" name="Rounded Rectangle 48"/>
          <p:cNvSpPr/>
          <p:nvPr/>
        </p:nvSpPr>
        <p:spPr>
          <a:xfrm>
            <a:off x="6494173" y="5517992"/>
            <a:ext cx="1262461" cy="249495"/>
          </a:xfrm>
          <a:prstGeom prst="round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lIns="121917" tIns="60959" rIns="121917" bIns="60959" rtlCol="0" anchor="ctr"/>
          <a:lstStyle/>
          <a:p>
            <a:pPr algn="ctr"/>
            <a:r>
              <a:rPr lang="en-US" sz="1200" b="1" dirty="0">
                <a:solidFill>
                  <a:schemeClr val="tx1"/>
                </a:solidFill>
              </a:rPr>
              <a:t>Flow Control</a:t>
            </a:r>
          </a:p>
        </p:txBody>
      </p:sp>
      <p:sp>
        <p:nvSpPr>
          <p:cNvPr id="24" name="TextBox 23"/>
          <p:cNvSpPr txBox="1"/>
          <p:nvPr/>
        </p:nvSpPr>
        <p:spPr>
          <a:xfrm>
            <a:off x="4489134" y="4419472"/>
            <a:ext cx="639920" cy="400110"/>
          </a:xfrm>
          <a:prstGeom prst="rect">
            <a:avLst/>
          </a:prstGeom>
          <a:noFill/>
        </p:spPr>
        <p:txBody>
          <a:bodyPr wrap="none" rtlCol="0">
            <a:spAutoFit/>
          </a:bodyPr>
          <a:lstStyle/>
          <a:p>
            <a:pPr algn="ctr"/>
            <a:r>
              <a:rPr lang="en-US" sz="2000" dirty="0">
                <a:solidFill>
                  <a:schemeClr val="bg1"/>
                </a:solidFill>
              </a:rPr>
              <a:t>UDP</a:t>
            </a:r>
            <a:endParaRPr lang="en-US" sz="1600" dirty="0">
              <a:solidFill>
                <a:schemeClr val="bg1"/>
              </a:solidFill>
            </a:endParaRPr>
          </a:p>
        </p:txBody>
      </p:sp>
      <p:sp>
        <p:nvSpPr>
          <p:cNvPr id="25" name="TextBox 24"/>
          <p:cNvSpPr txBox="1"/>
          <p:nvPr/>
        </p:nvSpPr>
        <p:spPr>
          <a:xfrm>
            <a:off x="6808313" y="4419470"/>
            <a:ext cx="573748" cy="400110"/>
          </a:xfrm>
          <a:prstGeom prst="rect">
            <a:avLst/>
          </a:prstGeom>
          <a:noFill/>
        </p:spPr>
        <p:txBody>
          <a:bodyPr wrap="none" rtlCol="0">
            <a:spAutoFit/>
          </a:bodyPr>
          <a:lstStyle/>
          <a:p>
            <a:pPr algn="ctr"/>
            <a:r>
              <a:rPr lang="en-US" sz="2000" dirty="0">
                <a:solidFill>
                  <a:schemeClr val="bg1"/>
                </a:solidFill>
              </a:rPr>
              <a:t>TCP</a:t>
            </a:r>
            <a:endParaRPr lang="en-US" sz="1600" dirty="0">
              <a:solidFill>
                <a:schemeClr val="bg1"/>
              </a:solidFill>
            </a:endParaRPr>
          </a:p>
        </p:txBody>
      </p:sp>
      <p:sp>
        <p:nvSpPr>
          <p:cNvPr id="86" name="Rounded Rectangle 21">
            <a:extLst>
              <a:ext uri="{FF2B5EF4-FFF2-40B4-BE49-F238E27FC236}">
                <a16:creationId xmlns:a16="http://schemas.microsoft.com/office/drawing/2014/main" id="{F35234AF-880B-4450-9005-BDFAF17CAB71}"/>
              </a:ext>
            </a:extLst>
          </p:cNvPr>
          <p:cNvSpPr/>
          <p:nvPr/>
        </p:nvSpPr>
        <p:spPr>
          <a:xfrm>
            <a:off x="2217107" y="1159907"/>
            <a:ext cx="7377830" cy="2862515"/>
          </a:xfrm>
          <a:prstGeom prst="roundRect">
            <a:avLst>
              <a:gd name="adj" fmla="val 4143"/>
            </a:avLst>
          </a:prstGeom>
          <a:noFill/>
          <a:ln w="28575" cap="flat" cmpd="sng" algn="ctr">
            <a:solidFill>
              <a:srgbClr val="EC8B2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400"/>
          </a:p>
        </p:txBody>
      </p:sp>
      <p:sp>
        <p:nvSpPr>
          <p:cNvPr id="87" name="Rounded Rectangle 36">
            <a:extLst>
              <a:ext uri="{FF2B5EF4-FFF2-40B4-BE49-F238E27FC236}">
                <a16:creationId xmlns:a16="http://schemas.microsoft.com/office/drawing/2014/main" id="{261004B5-9F43-4E68-ADFB-790BFD343A5D}"/>
              </a:ext>
            </a:extLst>
          </p:cNvPr>
          <p:cNvSpPr/>
          <p:nvPr/>
        </p:nvSpPr>
        <p:spPr>
          <a:xfrm>
            <a:off x="3055276" y="2206796"/>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Deadline</a:t>
            </a:r>
          </a:p>
        </p:txBody>
      </p:sp>
      <p:sp>
        <p:nvSpPr>
          <p:cNvPr id="88" name="Rounded Rectangle 39">
            <a:extLst>
              <a:ext uri="{FF2B5EF4-FFF2-40B4-BE49-F238E27FC236}">
                <a16:creationId xmlns:a16="http://schemas.microsoft.com/office/drawing/2014/main" id="{D99EF49C-D3A6-4927-A677-A6B30CB53B38}"/>
              </a:ext>
            </a:extLst>
          </p:cNvPr>
          <p:cNvSpPr/>
          <p:nvPr/>
        </p:nvSpPr>
        <p:spPr>
          <a:xfrm>
            <a:off x="3055276" y="1634960"/>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Reliability</a:t>
            </a:r>
          </a:p>
        </p:txBody>
      </p:sp>
      <p:sp>
        <p:nvSpPr>
          <p:cNvPr id="89" name="Rounded Rectangle 43">
            <a:extLst>
              <a:ext uri="{FF2B5EF4-FFF2-40B4-BE49-F238E27FC236}">
                <a16:creationId xmlns:a16="http://schemas.microsoft.com/office/drawing/2014/main" id="{329A7D09-7A98-4338-BE64-3FAFBA3D02C1}"/>
              </a:ext>
            </a:extLst>
          </p:cNvPr>
          <p:cNvSpPr/>
          <p:nvPr/>
        </p:nvSpPr>
        <p:spPr>
          <a:xfrm>
            <a:off x="5916356" y="334569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History</a:t>
            </a:r>
          </a:p>
        </p:txBody>
      </p:sp>
      <p:sp>
        <p:nvSpPr>
          <p:cNvPr id="90" name="Rounded Rectangle 47">
            <a:extLst>
              <a:ext uri="{FF2B5EF4-FFF2-40B4-BE49-F238E27FC236}">
                <a16:creationId xmlns:a16="http://schemas.microsoft.com/office/drawing/2014/main" id="{FCEF1EE5-8D5B-4795-B399-CC721785E16E}"/>
              </a:ext>
            </a:extLst>
          </p:cNvPr>
          <p:cNvSpPr/>
          <p:nvPr/>
        </p:nvSpPr>
        <p:spPr>
          <a:xfrm>
            <a:off x="3055276" y="334569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Liveliness</a:t>
            </a:r>
          </a:p>
        </p:txBody>
      </p:sp>
      <p:sp>
        <p:nvSpPr>
          <p:cNvPr id="91" name="Rounded Rectangle 50">
            <a:extLst>
              <a:ext uri="{FF2B5EF4-FFF2-40B4-BE49-F238E27FC236}">
                <a16:creationId xmlns:a16="http://schemas.microsoft.com/office/drawing/2014/main" id="{671E32B9-85EA-461A-A5A3-95C1CE1194CC}"/>
              </a:ext>
            </a:extLst>
          </p:cNvPr>
          <p:cNvSpPr/>
          <p:nvPr/>
        </p:nvSpPr>
        <p:spPr>
          <a:xfrm>
            <a:off x="3055254" y="277863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400" dirty="0">
                <a:solidFill>
                  <a:schemeClr val="tx1"/>
                </a:solidFill>
              </a:rPr>
              <a:t>Time Based Filter</a:t>
            </a:r>
          </a:p>
        </p:txBody>
      </p:sp>
      <p:sp>
        <p:nvSpPr>
          <p:cNvPr id="92" name="Rounded Rectangle 51">
            <a:extLst>
              <a:ext uri="{FF2B5EF4-FFF2-40B4-BE49-F238E27FC236}">
                <a16:creationId xmlns:a16="http://schemas.microsoft.com/office/drawing/2014/main" id="{D39A94BE-F2F5-45F8-98D5-57BCB283023A}"/>
              </a:ext>
            </a:extLst>
          </p:cNvPr>
          <p:cNvSpPr/>
          <p:nvPr/>
        </p:nvSpPr>
        <p:spPr>
          <a:xfrm>
            <a:off x="4485816" y="2206796"/>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Partition</a:t>
            </a:r>
          </a:p>
        </p:txBody>
      </p:sp>
      <p:sp>
        <p:nvSpPr>
          <p:cNvPr id="93" name="Rounded Rectangle 52">
            <a:extLst>
              <a:ext uri="{FF2B5EF4-FFF2-40B4-BE49-F238E27FC236}">
                <a16:creationId xmlns:a16="http://schemas.microsoft.com/office/drawing/2014/main" id="{1A087CE0-C1B4-4BC1-A348-21A3537C5610}"/>
              </a:ext>
            </a:extLst>
          </p:cNvPr>
          <p:cNvSpPr/>
          <p:nvPr/>
        </p:nvSpPr>
        <p:spPr>
          <a:xfrm>
            <a:off x="4485816" y="277095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Durability</a:t>
            </a:r>
          </a:p>
        </p:txBody>
      </p:sp>
      <p:sp>
        <p:nvSpPr>
          <p:cNvPr id="94" name="Rounded Rectangle 53">
            <a:extLst>
              <a:ext uri="{FF2B5EF4-FFF2-40B4-BE49-F238E27FC236}">
                <a16:creationId xmlns:a16="http://schemas.microsoft.com/office/drawing/2014/main" id="{E781F3DE-1593-405D-AEBB-D9C9C8045210}"/>
              </a:ext>
            </a:extLst>
          </p:cNvPr>
          <p:cNvSpPr/>
          <p:nvPr/>
        </p:nvSpPr>
        <p:spPr>
          <a:xfrm>
            <a:off x="7346918" y="2215574"/>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Ownership</a:t>
            </a:r>
          </a:p>
        </p:txBody>
      </p:sp>
      <p:sp>
        <p:nvSpPr>
          <p:cNvPr id="96" name="Rounded Rectangle 55">
            <a:extLst>
              <a:ext uri="{FF2B5EF4-FFF2-40B4-BE49-F238E27FC236}">
                <a16:creationId xmlns:a16="http://schemas.microsoft.com/office/drawing/2014/main" id="{320E9F6D-D13F-465B-A280-4E28DCD4ADDC}"/>
              </a:ext>
            </a:extLst>
          </p:cNvPr>
          <p:cNvSpPr/>
          <p:nvPr/>
        </p:nvSpPr>
        <p:spPr>
          <a:xfrm>
            <a:off x="5916356" y="2206796"/>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467" dirty="0">
                <a:solidFill>
                  <a:schemeClr val="tx1"/>
                </a:solidFill>
              </a:rPr>
              <a:t>Presentation</a:t>
            </a:r>
          </a:p>
        </p:txBody>
      </p:sp>
      <p:sp>
        <p:nvSpPr>
          <p:cNvPr id="97" name="Rounded Rectangle 56">
            <a:extLst>
              <a:ext uri="{FF2B5EF4-FFF2-40B4-BE49-F238E27FC236}">
                <a16:creationId xmlns:a16="http://schemas.microsoft.com/office/drawing/2014/main" id="{635657F6-9795-4F7E-99A6-63F345EC7089}"/>
              </a:ext>
            </a:extLst>
          </p:cNvPr>
          <p:cNvSpPr/>
          <p:nvPr/>
        </p:nvSpPr>
        <p:spPr>
          <a:xfrm>
            <a:off x="5916356" y="277095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Lifespan</a:t>
            </a:r>
          </a:p>
        </p:txBody>
      </p:sp>
      <p:sp>
        <p:nvSpPr>
          <p:cNvPr id="98" name="Rounded Rectangle 57">
            <a:extLst>
              <a:ext uri="{FF2B5EF4-FFF2-40B4-BE49-F238E27FC236}">
                <a16:creationId xmlns:a16="http://schemas.microsoft.com/office/drawing/2014/main" id="{57EB47D6-1A16-418E-8F6D-152AF933EAF9}"/>
              </a:ext>
            </a:extLst>
          </p:cNvPr>
          <p:cNvSpPr/>
          <p:nvPr/>
        </p:nvSpPr>
        <p:spPr>
          <a:xfrm>
            <a:off x="4485794" y="165080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In-Order Delivery</a:t>
            </a:r>
          </a:p>
        </p:txBody>
      </p:sp>
      <p:sp>
        <p:nvSpPr>
          <p:cNvPr id="99" name="Rounded Rectangle 58">
            <a:extLst>
              <a:ext uri="{FF2B5EF4-FFF2-40B4-BE49-F238E27FC236}">
                <a16:creationId xmlns:a16="http://schemas.microsoft.com/office/drawing/2014/main" id="{F3303507-39A0-4055-8C22-AC2EEC89AF01}"/>
              </a:ext>
            </a:extLst>
          </p:cNvPr>
          <p:cNvSpPr/>
          <p:nvPr/>
        </p:nvSpPr>
        <p:spPr>
          <a:xfrm>
            <a:off x="7346918" y="1641103"/>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Resource Limits</a:t>
            </a:r>
          </a:p>
        </p:txBody>
      </p:sp>
      <p:sp>
        <p:nvSpPr>
          <p:cNvPr id="100" name="Rounded Rectangle 59">
            <a:extLst>
              <a:ext uri="{FF2B5EF4-FFF2-40B4-BE49-F238E27FC236}">
                <a16:creationId xmlns:a16="http://schemas.microsoft.com/office/drawing/2014/main" id="{6EBC54F9-670F-4DB6-A4FC-3785DC08E213}"/>
              </a:ext>
            </a:extLst>
          </p:cNvPr>
          <p:cNvSpPr/>
          <p:nvPr/>
        </p:nvSpPr>
        <p:spPr>
          <a:xfrm>
            <a:off x="4475346" y="334542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467" dirty="0">
                <a:solidFill>
                  <a:schemeClr val="tx1"/>
                </a:solidFill>
              </a:rPr>
              <a:t>Latency Budget</a:t>
            </a:r>
          </a:p>
        </p:txBody>
      </p:sp>
      <p:sp>
        <p:nvSpPr>
          <p:cNvPr id="101" name="Rounded Rectangle 60">
            <a:extLst>
              <a:ext uri="{FF2B5EF4-FFF2-40B4-BE49-F238E27FC236}">
                <a16:creationId xmlns:a16="http://schemas.microsoft.com/office/drawing/2014/main" id="{14DD0C6F-5BCB-49A0-B184-45880A0B2D8E}"/>
              </a:ext>
            </a:extLst>
          </p:cNvPr>
          <p:cNvSpPr/>
          <p:nvPr/>
        </p:nvSpPr>
        <p:spPr>
          <a:xfrm>
            <a:off x="7346918" y="277095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467" dirty="0">
                <a:solidFill>
                  <a:schemeClr val="tx1"/>
                </a:solidFill>
              </a:rPr>
              <a:t>Transports</a:t>
            </a:r>
          </a:p>
        </p:txBody>
      </p:sp>
      <p:sp>
        <p:nvSpPr>
          <p:cNvPr id="102" name="Rounded Rectangle 61">
            <a:extLst>
              <a:ext uri="{FF2B5EF4-FFF2-40B4-BE49-F238E27FC236}">
                <a16:creationId xmlns:a16="http://schemas.microsoft.com/office/drawing/2014/main" id="{E384C91C-9495-42D0-9CA8-E02A697A9A92}"/>
              </a:ext>
            </a:extLst>
          </p:cNvPr>
          <p:cNvSpPr/>
          <p:nvPr/>
        </p:nvSpPr>
        <p:spPr>
          <a:xfrm>
            <a:off x="7346918" y="3345692"/>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73152" tIns="60959" rIns="73152" bIns="60959" rtlCol="0" anchor="ctr"/>
          <a:lstStyle/>
          <a:p>
            <a:pPr algn="ctr"/>
            <a:r>
              <a:rPr lang="en-US" sz="1600" dirty="0">
                <a:solidFill>
                  <a:schemeClr val="tx1"/>
                </a:solidFill>
              </a:rPr>
              <a:t>User, Group, Topic Data</a:t>
            </a:r>
          </a:p>
        </p:txBody>
      </p:sp>
      <p:sp>
        <p:nvSpPr>
          <p:cNvPr id="103" name="Rounded Rectangle 62">
            <a:extLst>
              <a:ext uri="{FF2B5EF4-FFF2-40B4-BE49-F238E27FC236}">
                <a16:creationId xmlns:a16="http://schemas.microsoft.com/office/drawing/2014/main" id="{E3B08999-0629-464B-8823-B1E1E2CCC071}"/>
              </a:ext>
            </a:extLst>
          </p:cNvPr>
          <p:cNvSpPr/>
          <p:nvPr/>
        </p:nvSpPr>
        <p:spPr>
          <a:xfrm>
            <a:off x="5916356" y="1650710"/>
            <a:ext cx="1319656" cy="476193"/>
          </a:xfrm>
          <a:prstGeom prst="roundRect">
            <a:avLst/>
          </a:prstGeom>
          <a:solidFill>
            <a:srgbClr val="F4B978"/>
          </a:solidFill>
          <a:ln>
            <a:noFill/>
          </a:ln>
        </p:spPr>
        <p:style>
          <a:lnRef idx="2">
            <a:schemeClr val="accent2">
              <a:shade val="50000"/>
            </a:schemeClr>
          </a:lnRef>
          <a:fillRef idx="1">
            <a:schemeClr val="accent2"/>
          </a:fillRef>
          <a:effectRef idx="0">
            <a:schemeClr val="accent2"/>
          </a:effectRef>
          <a:fontRef idx="minor">
            <a:schemeClr val="lt1"/>
          </a:fontRef>
        </p:style>
        <p:txBody>
          <a:bodyPr lIns="121917" tIns="60959" rIns="121917" bIns="60959" rtlCol="0" anchor="ctr"/>
          <a:lstStyle/>
          <a:p>
            <a:pPr algn="ctr"/>
            <a:r>
              <a:rPr lang="en-US" sz="1600" dirty="0">
                <a:solidFill>
                  <a:schemeClr val="tx1"/>
                </a:solidFill>
              </a:rPr>
              <a:t>Content Filtering</a:t>
            </a:r>
          </a:p>
        </p:txBody>
      </p:sp>
      <p:sp>
        <p:nvSpPr>
          <p:cNvPr id="107" name="TextBox 106">
            <a:extLst>
              <a:ext uri="{FF2B5EF4-FFF2-40B4-BE49-F238E27FC236}">
                <a16:creationId xmlns:a16="http://schemas.microsoft.com/office/drawing/2014/main" id="{50B7393E-615C-4DFC-BA59-EF91457506AC}"/>
              </a:ext>
            </a:extLst>
          </p:cNvPr>
          <p:cNvSpPr txBox="1"/>
          <p:nvPr/>
        </p:nvSpPr>
        <p:spPr>
          <a:xfrm>
            <a:off x="3879031" y="1112649"/>
            <a:ext cx="3801170" cy="502766"/>
          </a:xfrm>
          <a:prstGeom prst="rect">
            <a:avLst/>
          </a:prstGeom>
          <a:noFill/>
        </p:spPr>
        <p:txBody>
          <a:bodyPr wrap="none" rtlCol="0">
            <a:spAutoFit/>
          </a:bodyPr>
          <a:lstStyle/>
          <a:p>
            <a:pPr algn="ctr"/>
            <a:r>
              <a:rPr lang="en-US" sz="2667" dirty="0"/>
              <a:t>OMG DDS QoS Features</a:t>
            </a:r>
          </a:p>
        </p:txBody>
      </p:sp>
    </p:spTree>
    <p:extLst>
      <p:ext uri="{BB962C8B-B14F-4D97-AF65-F5344CB8AC3E}">
        <p14:creationId xmlns:p14="http://schemas.microsoft.com/office/powerpoint/2010/main" val="612123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8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89"/>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91"/>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500"/>
                                  </p:stCondLst>
                                  <p:childTnLst>
                                    <p:set>
                                      <p:cBhvr>
                                        <p:cTn id="20" dur="1" fill="hold">
                                          <p:stCondLst>
                                            <p:cond delay="0"/>
                                          </p:stCondLst>
                                        </p:cTn>
                                        <p:tgtEl>
                                          <p:spTgt spid="10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P spid="92" grpId="0" animBg="1"/>
      <p:bldP spid="93" grpId="0" animBg="1"/>
      <p:bldP spid="94" grpId="0" animBg="1"/>
      <p:bldP spid="96" grpId="0" animBg="1"/>
      <p:bldP spid="97" grpId="0" animBg="1"/>
      <p:bldP spid="98" grpId="0" animBg="1"/>
      <p:bldP spid="99" grpId="0" animBg="1"/>
      <p:bldP spid="100" grpId="0" animBg="1"/>
      <p:bldP spid="101" grpId="0" animBg="1"/>
      <p:bldP spid="102" grpId="0" animBg="1"/>
      <p:bldP spid="103" grpId="0" animBg="1"/>
      <p:bldP spid="10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11952" y="0"/>
            <a:ext cx="7709736" cy="795130"/>
          </a:xfrm>
        </p:spPr>
        <p:txBody>
          <a:bodyPr/>
          <a:lstStyle/>
          <a:p>
            <a:pPr eaLnBrk="1" hangingPunct="1"/>
            <a:r>
              <a:rPr lang="en-US" sz="2800" dirty="0"/>
              <a:t>Using OMG DDS QoS to Shape Data Flow</a:t>
            </a:r>
            <a:endParaRPr lang="en-US" sz="2800" i="1" dirty="0"/>
          </a:p>
        </p:txBody>
      </p:sp>
      <p:sp>
        <p:nvSpPr>
          <p:cNvPr id="1454083" name="Rectangle 3"/>
          <p:cNvSpPr>
            <a:spLocks noGrp="1" noChangeArrowheads="1"/>
          </p:cNvSpPr>
          <p:nvPr>
            <p:ph sz="quarter" idx="11"/>
          </p:nvPr>
        </p:nvSpPr>
        <p:spPr>
          <a:xfrm>
            <a:off x="470693" y="3815905"/>
            <a:ext cx="11250613" cy="2611307"/>
          </a:xfrm>
        </p:spPr>
        <p:txBody>
          <a:bodyPr>
            <a:noAutofit/>
          </a:bodyPr>
          <a:lstStyle/>
          <a:p>
            <a:pPr eaLnBrk="1" hangingPunct="1">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Discovery matches publishers and subscribers of a topic</a:t>
            </a:r>
          </a:p>
          <a:p>
            <a:pPr eaLnBrk="1" hangingPunct="1">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Quality of Service describing application data needs must be compatible to communicate</a:t>
            </a:r>
          </a:p>
          <a:p>
            <a:pPr eaLnBrk="1" hangingPunct="1">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Specifying and relying only on these data properties enables decoupled, resilient systems</a:t>
            </a:r>
          </a:p>
        </p:txBody>
      </p:sp>
      <p:sp>
        <p:nvSpPr>
          <p:cNvPr id="41988" name="Rectangle 4"/>
          <p:cNvSpPr>
            <a:spLocks noChangeArrowheads="1"/>
          </p:cNvSpPr>
          <p:nvPr/>
        </p:nvSpPr>
        <p:spPr bwMode="auto">
          <a:xfrm>
            <a:off x="8023225" y="1370011"/>
            <a:ext cx="1371600" cy="457200"/>
          </a:xfrm>
          <a:prstGeom prst="rect">
            <a:avLst/>
          </a:prstGeom>
          <a:solidFill>
            <a:srgbClr val="00990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009900"/>
            </a:extrusionClr>
          </a:sp3d>
        </p:spPr>
        <p:txBody>
          <a:bodyPr wrap="none" lIns="121917" tIns="60959" rIns="121917" bIns="60959" anchor="ctr">
            <a:flatTx/>
          </a:bodyPr>
          <a:lstStyle/>
          <a:p>
            <a:r>
              <a:rPr lang="en-US" sz="1867" dirty="0">
                <a:solidFill>
                  <a:schemeClr val="bg1"/>
                </a:solidFill>
              </a:rPr>
              <a:t>Subscriber</a:t>
            </a:r>
            <a:endParaRPr lang="en-US" sz="1867" i="1" dirty="0">
              <a:solidFill>
                <a:schemeClr val="bg1"/>
              </a:solidFill>
            </a:endParaRPr>
          </a:p>
        </p:txBody>
      </p:sp>
      <p:sp>
        <p:nvSpPr>
          <p:cNvPr id="41989" name="Rectangle 5"/>
          <p:cNvSpPr>
            <a:spLocks noChangeArrowheads="1"/>
          </p:cNvSpPr>
          <p:nvPr/>
        </p:nvSpPr>
        <p:spPr bwMode="auto">
          <a:xfrm>
            <a:off x="8024813" y="2944815"/>
            <a:ext cx="1371600" cy="457200"/>
          </a:xfrm>
          <a:prstGeom prst="rect">
            <a:avLst/>
          </a:prstGeom>
          <a:solidFill>
            <a:srgbClr val="00990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009900"/>
            </a:extrusionClr>
          </a:sp3d>
        </p:spPr>
        <p:txBody>
          <a:bodyPr wrap="none" lIns="121917" tIns="60959" rIns="121917" bIns="60959" anchor="ctr">
            <a:flatTx/>
          </a:bodyPr>
          <a:lstStyle/>
          <a:p>
            <a:r>
              <a:rPr lang="en-US" sz="1867">
                <a:solidFill>
                  <a:schemeClr val="bg1"/>
                </a:solidFill>
              </a:rPr>
              <a:t>Subscriber</a:t>
            </a:r>
            <a:endParaRPr lang="en-US" sz="1867" i="1">
              <a:solidFill>
                <a:schemeClr val="bg1"/>
              </a:solidFill>
            </a:endParaRPr>
          </a:p>
        </p:txBody>
      </p:sp>
      <p:sp>
        <p:nvSpPr>
          <p:cNvPr id="41990" name="Rectangle 6"/>
          <p:cNvSpPr>
            <a:spLocks noChangeArrowheads="1"/>
          </p:cNvSpPr>
          <p:nvPr/>
        </p:nvSpPr>
        <p:spPr bwMode="auto">
          <a:xfrm>
            <a:off x="8024813" y="2136775"/>
            <a:ext cx="1371600" cy="457200"/>
          </a:xfrm>
          <a:prstGeom prst="rect">
            <a:avLst/>
          </a:prstGeom>
          <a:solidFill>
            <a:srgbClr val="00990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009900"/>
            </a:extrusionClr>
          </a:sp3d>
        </p:spPr>
        <p:txBody>
          <a:bodyPr wrap="none" lIns="121917" tIns="60959" rIns="121917" bIns="60959" anchor="ctr">
            <a:flatTx/>
          </a:bodyPr>
          <a:lstStyle/>
          <a:p>
            <a:r>
              <a:rPr lang="en-US" sz="1867">
                <a:solidFill>
                  <a:schemeClr val="bg1"/>
                </a:solidFill>
              </a:rPr>
              <a:t>Subscriber</a:t>
            </a:r>
            <a:endParaRPr lang="en-US" sz="1867" i="1">
              <a:solidFill>
                <a:schemeClr val="bg1"/>
              </a:solidFill>
            </a:endParaRPr>
          </a:p>
        </p:txBody>
      </p:sp>
      <p:pic>
        <p:nvPicPr>
          <p:cNvPr id="4199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574344" y="2745474"/>
            <a:ext cx="885825"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Text Box 8"/>
          <p:cNvSpPr txBox="1">
            <a:spLocks noChangeArrowheads="1"/>
          </p:cNvSpPr>
          <p:nvPr/>
        </p:nvSpPr>
        <p:spPr bwMode="auto">
          <a:xfrm>
            <a:off x="9467852" y="1138438"/>
            <a:ext cx="2114548" cy="861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algn="l"/>
            <a:r>
              <a:rPr lang="en-US" sz="1600" b="0" dirty="0"/>
              <a:t>Collision</a:t>
            </a:r>
            <a:br>
              <a:rPr lang="en-US" sz="1600" b="0" dirty="0"/>
            </a:br>
            <a:r>
              <a:rPr lang="en-US" sz="1600" b="0" dirty="0"/>
              <a:t>avoidance</a:t>
            </a:r>
            <a:br>
              <a:rPr lang="en-US" sz="1600" b="0" dirty="0"/>
            </a:br>
            <a:r>
              <a:rPr lang="en-US" sz="1600" b="0" dirty="0"/>
              <a:t>application</a:t>
            </a:r>
          </a:p>
        </p:txBody>
      </p:sp>
      <p:sp>
        <p:nvSpPr>
          <p:cNvPr id="1454097" name="Text Box 17"/>
          <p:cNvSpPr txBox="1">
            <a:spLocks noChangeArrowheads="1"/>
          </p:cNvSpPr>
          <p:nvPr/>
        </p:nvSpPr>
        <p:spPr bwMode="auto">
          <a:xfrm rot="21141936">
            <a:off x="4837563" y="1413946"/>
            <a:ext cx="2763560"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algn="l"/>
            <a:r>
              <a:rPr lang="en-US" sz="1600" b="0" dirty="0"/>
              <a:t>Reliable; 1 Hz; get history </a:t>
            </a:r>
          </a:p>
        </p:txBody>
      </p:sp>
      <p:sp>
        <p:nvSpPr>
          <p:cNvPr id="1454098" name="Text Box 18"/>
          <p:cNvSpPr txBox="1">
            <a:spLocks noChangeArrowheads="1"/>
          </p:cNvSpPr>
          <p:nvPr/>
        </p:nvSpPr>
        <p:spPr bwMode="auto">
          <a:xfrm>
            <a:off x="4863987" y="1965392"/>
            <a:ext cx="3063470"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r>
              <a:rPr lang="en-US" sz="1600" b="0" dirty="0"/>
              <a:t>Best effort; 0.2 HZ; get history</a:t>
            </a:r>
          </a:p>
        </p:txBody>
      </p:sp>
      <p:sp>
        <p:nvSpPr>
          <p:cNvPr id="42000" name="Text Box 19"/>
          <p:cNvSpPr txBox="1">
            <a:spLocks noChangeArrowheads="1"/>
          </p:cNvSpPr>
          <p:nvPr/>
        </p:nvSpPr>
        <p:spPr bwMode="auto">
          <a:xfrm>
            <a:off x="9457747" y="2832558"/>
            <a:ext cx="1116013"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algn="l"/>
            <a:r>
              <a:rPr lang="en-US" sz="1600" b="0" dirty="0"/>
              <a:t>ATC Sim</a:t>
            </a:r>
          </a:p>
        </p:txBody>
      </p:sp>
      <p:sp>
        <p:nvSpPr>
          <p:cNvPr id="1454100" name="Text Box 20"/>
          <p:cNvSpPr txBox="1">
            <a:spLocks noChangeArrowheads="1"/>
          </p:cNvSpPr>
          <p:nvPr/>
        </p:nvSpPr>
        <p:spPr bwMode="auto">
          <a:xfrm rot="378630">
            <a:off x="4497742" y="2490156"/>
            <a:ext cx="3862444"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algn="l"/>
            <a:r>
              <a:rPr lang="en-US" sz="1600" b="0" dirty="0"/>
              <a:t>Nearby tracks with altitude &lt; 5000m</a:t>
            </a:r>
          </a:p>
        </p:txBody>
      </p:sp>
      <p:sp>
        <p:nvSpPr>
          <p:cNvPr id="1454104" name="Text Box 24"/>
          <p:cNvSpPr txBox="1">
            <a:spLocks noChangeArrowheads="1"/>
          </p:cNvSpPr>
          <p:nvPr/>
        </p:nvSpPr>
        <p:spPr bwMode="auto">
          <a:xfrm>
            <a:off x="869861" y="1958530"/>
            <a:ext cx="1798183" cy="1354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marL="285750" indent="-285750" algn="l">
              <a:buFont typeface="Wingdings" panose="05000000000000000000" pitchFamily="2" charset="2"/>
              <a:buChar char="§"/>
            </a:pPr>
            <a:r>
              <a:rPr lang="en-US" sz="1600" b="0" dirty="0"/>
              <a:t> Publish reliably</a:t>
            </a:r>
          </a:p>
          <a:p>
            <a:pPr marL="285750" indent="-285750" algn="l">
              <a:buFont typeface="Wingdings" panose="05000000000000000000" pitchFamily="2" charset="2"/>
              <a:buChar char="§"/>
            </a:pPr>
            <a:r>
              <a:rPr lang="en-US" sz="1600" b="0" dirty="0"/>
              <a:t> 10 Hz</a:t>
            </a:r>
          </a:p>
          <a:p>
            <a:pPr marL="285750" indent="-285750" algn="l">
              <a:buFont typeface="Wingdings" panose="05000000000000000000" pitchFamily="2" charset="2"/>
              <a:buChar char="§"/>
            </a:pPr>
            <a:r>
              <a:rPr lang="en-US" sz="1600" b="0" dirty="0"/>
              <a:t> 600 sample history</a:t>
            </a:r>
          </a:p>
        </p:txBody>
      </p:sp>
      <p:pic>
        <p:nvPicPr>
          <p:cNvPr id="29" name="Picture 12" descr="RTI Arch No Tex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064" y="1983244"/>
            <a:ext cx="679451"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 Box 8"/>
          <p:cNvSpPr txBox="1">
            <a:spLocks noChangeArrowheads="1"/>
          </p:cNvSpPr>
          <p:nvPr/>
        </p:nvSpPr>
        <p:spPr bwMode="auto">
          <a:xfrm>
            <a:off x="9467852" y="2092310"/>
            <a:ext cx="1116013" cy="36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9" rIns="121917" bIns="60959">
            <a:spAutoFit/>
          </a:bodyPr>
          <a:lstStyle>
            <a:lvl1pPr eaLnBrk="0" hangingPunct="0">
              <a:defRPr sz="1400" b="1">
                <a:solidFill>
                  <a:schemeClr val="tx1"/>
                </a:solidFill>
                <a:latin typeface="Arial" pitchFamily="34" charset="0"/>
              </a:defRPr>
            </a:lvl1pPr>
            <a:lvl2pPr marL="742950" indent="-285750" eaLnBrk="0" hangingPunct="0">
              <a:defRPr sz="1400" b="1">
                <a:solidFill>
                  <a:schemeClr val="tx1"/>
                </a:solidFill>
                <a:latin typeface="Arial" pitchFamily="34" charset="0"/>
              </a:defRPr>
            </a:lvl2pPr>
            <a:lvl3pPr marL="1143000" indent="-228600" eaLnBrk="0" hangingPunct="0">
              <a:defRPr sz="1400" b="1">
                <a:solidFill>
                  <a:schemeClr val="tx1"/>
                </a:solidFill>
                <a:latin typeface="Arial" pitchFamily="34" charset="0"/>
              </a:defRPr>
            </a:lvl3pPr>
            <a:lvl4pPr marL="1600200" indent="-228600" eaLnBrk="0" hangingPunct="0">
              <a:defRPr sz="1400" b="1">
                <a:solidFill>
                  <a:schemeClr val="tx1"/>
                </a:solidFill>
                <a:latin typeface="Arial" pitchFamily="34" charset="0"/>
              </a:defRPr>
            </a:lvl4pPr>
            <a:lvl5pPr marL="2057400" indent="-228600" eaLnBrk="0" hangingPunct="0">
              <a:defRPr sz="1400" b="1">
                <a:solidFill>
                  <a:schemeClr val="tx1"/>
                </a:solidFill>
                <a:latin typeface="Arial" pitchFamily="34" charset="0"/>
              </a:defRPr>
            </a:lvl5pPr>
            <a:lvl6pPr marL="2514600" indent="-228600" algn="ctr" eaLnBrk="0" fontAlgn="base" hangingPunct="0">
              <a:spcBef>
                <a:spcPct val="0"/>
              </a:spcBef>
              <a:spcAft>
                <a:spcPct val="0"/>
              </a:spcAft>
              <a:defRPr sz="1400" b="1">
                <a:solidFill>
                  <a:schemeClr val="tx1"/>
                </a:solidFill>
                <a:latin typeface="Arial" pitchFamily="34" charset="0"/>
              </a:defRPr>
            </a:lvl6pPr>
            <a:lvl7pPr marL="2971800" indent="-228600" algn="ctr" eaLnBrk="0" fontAlgn="base" hangingPunct="0">
              <a:spcBef>
                <a:spcPct val="0"/>
              </a:spcBef>
              <a:spcAft>
                <a:spcPct val="0"/>
              </a:spcAft>
              <a:defRPr sz="1400" b="1">
                <a:solidFill>
                  <a:schemeClr val="tx1"/>
                </a:solidFill>
                <a:latin typeface="Arial" pitchFamily="34" charset="0"/>
              </a:defRPr>
            </a:lvl7pPr>
            <a:lvl8pPr marL="3429000" indent="-228600" algn="ctr" eaLnBrk="0" fontAlgn="base" hangingPunct="0">
              <a:spcBef>
                <a:spcPct val="0"/>
              </a:spcBef>
              <a:spcAft>
                <a:spcPct val="0"/>
              </a:spcAft>
              <a:defRPr sz="1400" b="1">
                <a:solidFill>
                  <a:schemeClr val="tx1"/>
                </a:solidFill>
                <a:latin typeface="Arial" pitchFamily="34" charset="0"/>
              </a:defRPr>
            </a:lvl8pPr>
            <a:lvl9pPr marL="3886200" indent="-228600" algn="ctr" eaLnBrk="0" fontAlgn="base" hangingPunct="0">
              <a:spcBef>
                <a:spcPct val="0"/>
              </a:spcBef>
              <a:spcAft>
                <a:spcPct val="0"/>
              </a:spcAft>
              <a:defRPr sz="1400" b="1">
                <a:solidFill>
                  <a:schemeClr val="tx1"/>
                </a:solidFill>
                <a:latin typeface="Arial" pitchFamily="34" charset="0"/>
              </a:defRPr>
            </a:lvl9pPr>
          </a:lstStyle>
          <a:p>
            <a:pPr algn="l"/>
            <a:r>
              <a:rPr lang="en-US" sz="1600" b="0" dirty="0"/>
              <a:t>NOC Sim</a:t>
            </a:r>
          </a:p>
        </p:txBody>
      </p:sp>
      <p:sp>
        <p:nvSpPr>
          <p:cNvPr id="3" name="Google Shape;637;gcd74285201_0_137">
            <a:extLst>
              <a:ext uri="{FF2B5EF4-FFF2-40B4-BE49-F238E27FC236}">
                <a16:creationId xmlns:a16="http://schemas.microsoft.com/office/drawing/2014/main" id="{BACB1DD7-A37D-7FD6-2D1F-950BD9CD70DF}"/>
              </a:ext>
            </a:extLst>
          </p:cNvPr>
          <p:cNvSpPr/>
          <p:nvPr/>
        </p:nvSpPr>
        <p:spPr>
          <a:xfrm>
            <a:off x="2611744" y="1803461"/>
            <a:ext cx="1941398" cy="103403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2000" dirty="0">
                <a:solidFill>
                  <a:schemeClr val="bg1"/>
                </a:solidFill>
                <a:latin typeface="Calibri"/>
                <a:ea typeface="Calibri"/>
                <a:cs typeface="Calibri"/>
                <a:sym typeface="Calibri"/>
              </a:rPr>
              <a:t>Radar Track Topic</a:t>
            </a:r>
            <a:endParaRPr sz="2000" b="0" i="0" u="none" strike="noStrike" cap="none" dirty="0">
              <a:solidFill>
                <a:schemeClr val="bg1"/>
              </a:solidFill>
              <a:latin typeface="Calibri"/>
              <a:ea typeface="Calibri"/>
              <a:cs typeface="Calibri"/>
              <a:sym typeface="Calibri"/>
            </a:endParaRPr>
          </a:p>
        </p:txBody>
      </p:sp>
      <p:sp>
        <p:nvSpPr>
          <p:cNvPr id="4" name="Google Shape;637;gcd74285201_0_137">
            <a:extLst>
              <a:ext uri="{FF2B5EF4-FFF2-40B4-BE49-F238E27FC236}">
                <a16:creationId xmlns:a16="http://schemas.microsoft.com/office/drawing/2014/main" id="{C4E9E7CF-A8BB-60D1-8347-95E06C3DE0AD}"/>
              </a:ext>
            </a:extLst>
          </p:cNvPr>
          <p:cNvSpPr/>
          <p:nvPr/>
        </p:nvSpPr>
        <p:spPr>
          <a:xfrm>
            <a:off x="776319" y="1080862"/>
            <a:ext cx="1435633" cy="673901"/>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2000" b="0" i="0" u="none" strike="noStrike" cap="none" dirty="0">
                <a:solidFill>
                  <a:srgbClr val="FFFFFF"/>
                </a:solidFill>
                <a:latin typeface="Calibri"/>
                <a:ea typeface="Calibri"/>
                <a:cs typeface="Calibri"/>
                <a:sym typeface="Calibri"/>
              </a:rPr>
              <a:t>Publisher</a:t>
            </a:r>
            <a:endParaRPr sz="2000" b="0" i="0" u="none" strike="noStrike" cap="none" dirty="0">
              <a:solidFill>
                <a:srgbClr val="FFFFFF"/>
              </a:solidFill>
              <a:latin typeface="Calibri"/>
              <a:ea typeface="Calibri"/>
              <a:cs typeface="Calibri"/>
              <a:sym typeface="Calibri"/>
            </a:endParaRPr>
          </a:p>
        </p:txBody>
      </p:sp>
      <p:cxnSp>
        <p:nvCxnSpPr>
          <p:cNvPr id="5" name="Straight Connector 4">
            <a:extLst>
              <a:ext uri="{FF2B5EF4-FFF2-40B4-BE49-F238E27FC236}">
                <a16:creationId xmlns:a16="http://schemas.microsoft.com/office/drawing/2014/main" id="{0BDDD9D1-75DF-CB75-135B-4D633AB7C7C0}"/>
              </a:ext>
            </a:extLst>
          </p:cNvPr>
          <p:cNvCxnSpPr>
            <a:cxnSpLocks/>
          </p:cNvCxnSpPr>
          <p:nvPr/>
        </p:nvCxnSpPr>
        <p:spPr bwMode="auto">
          <a:xfrm flipH="1" flipV="1">
            <a:off x="2211952" y="1698366"/>
            <a:ext cx="398052" cy="168394"/>
          </a:xfrm>
          <a:prstGeom prst="line">
            <a:avLst/>
          </a:prstGeom>
          <a:solidFill>
            <a:schemeClr val="accent1"/>
          </a:solidFill>
          <a:ln w="38100" cap="flat" cmpd="sng" algn="ctr">
            <a:solidFill>
              <a:schemeClr val="tx1"/>
            </a:solidFill>
            <a:prstDash val="solid"/>
            <a:miter lim="800000"/>
            <a:headEnd type="triangle" w="med" len="med"/>
            <a:tailEnd type="none" w="med" len="med"/>
          </a:ln>
          <a:effectLst/>
        </p:spPr>
      </p:cxnSp>
      <p:sp>
        <p:nvSpPr>
          <p:cNvPr id="7" name="Google Shape;637;gcd74285201_0_137">
            <a:extLst>
              <a:ext uri="{FF2B5EF4-FFF2-40B4-BE49-F238E27FC236}">
                <a16:creationId xmlns:a16="http://schemas.microsoft.com/office/drawing/2014/main" id="{250BCFDA-3163-FA0B-0AA3-6F6B34FA4E1B}"/>
              </a:ext>
            </a:extLst>
          </p:cNvPr>
          <p:cNvSpPr/>
          <p:nvPr/>
        </p:nvSpPr>
        <p:spPr>
          <a:xfrm>
            <a:off x="7959192" y="1202663"/>
            <a:ext cx="1508660" cy="673901"/>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2000" b="0" i="0" u="none" strike="noStrike" cap="none" dirty="0">
                <a:solidFill>
                  <a:srgbClr val="FFFFFF"/>
                </a:solidFill>
                <a:latin typeface="Calibri"/>
                <a:ea typeface="Calibri"/>
                <a:cs typeface="Calibri"/>
                <a:sym typeface="Calibri"/>
              </a:rPr>
              <a:t>Subscriber</a:t>
            </a:r>
            <a:endParaRPr sz="2000" b="0" i="0" u="none" strike="noStrike" cap="none" dirty="0">
              <a:solidFill>
                <a:srgbClr val="FFFFFF"/>
              </a:solidFill>
              <a:latin typeface="Calibri"/>
              <a:ea typeface="Calibri"/>
              <a:cs typeface="Calibri"/>
              <a:sym typeface="Calibri"/>
            </a:endParaRPr>
          </a:p>
        </p:txBody>
      </p:sp>
      <p:sp>
        <p:nvSpPr>
          <p:cNvPr id="8" name="Google Shape;637;gcd74285201_0_137">
            <a:extLst>
              <a:ext uri="{FF2B5EF4-FFF2-40B4-BE49-F238E27FC236}">
                <a16:creationId xmlns:a16="http://schemas.microsoft.com/office/drawing/2014/main" id="{F5C4E0C6-E0A6-C516-9503-8436079CEE42}"/>
              </a:ext>
            </a:extLst>
          </p:cNvPr>
          <p:cNvSpPr/>
          <p:nvPr/>
        </p:nvSpPr>
        <p:spPr>
          <a:xfrm>
            <a:off x="7976135" y="1983188"/>
            <a:ext cx="1508660" cy="673901"/>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2000" b="0" i="0" u="none" strike="noStrike" cap="none" dirty="0">
                <a:solidFill>
                  <a:srgbClr val="FFFFFF"/>
                </a:solidFill>
                <a:latin typeface="Calibri"/>
                <a:ea typeface="Calibri"/>
                <a:cs typeface="Calibri"/>
                <a:sym typeface="Calibri"/>
              </a:rPr>
              <a:t>Subscriber</a:t>
            </a:r>
            <a:endParaRPr sz="2000" b="0" i="0" u="none" strike="noStrike" cap="none" dirty="0">
              <a:solidFill>
                <a:srgbClr val="FFFFFF"/>
              </a:solidFill>
              <a:latin typeface="Calibri"/>
              <a:ea typeface="Calibri"/>
              <a:cs typeface="Calibri"/>
              <a:sym typeface="Calibri"/>
            </a:endParaRPr>
          </a:p>
        </p:txBody>
      </p:sp>
      <p:sp>
        <p:nvSpPr>
          <p:cNvPr id="9" name="Google Shape;637;gcd74285201_0_137">
            <a:extLst>
              <a:ext uri="{FF2B5EF4-FFF2-40B4-BE49-F238E27FC236}">
                <a16:creationId xmlns:a16="http://schemas.microsoft.com/office/drawing/2014/main" id="{A573FC3E-DFED-CE63-B4B4-E6213B27B0BD}"/>
              </a:ext>
            </a:extLst>
          </p:cNvPr>
          <p:cNvSpPr/>
          <p:nvPr/>
        </p:nvSpPr>
        <p:spPr>
          <a:xfrm>
            <a:off x="8003182" y="2778176"/>
            <a:ext cx="1508660" cy="673901"/>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2000" b="0" i="0" u="none" strike="noStrike" cap="none" dirty="0">
                <a:solidFill>
                  <a:srgbClr val="FFFFFF"/>
                </a:solidFill>
                <a:latin typeface="Calibri"/>
                <a:ea typeface="Calibri"/>
                <a:cs typeface="Calibri"/>
                <a:sym typeface="Calibri"/>
              </a:rPr>
              <a:t>Subscriber</a:t>
            </a:r>
            <a:endParaRPr sz="2000" b="0" i="0" u="none" strike="noStrike" cap="none" dirty="0">
              <a:solidFill>
                <a:srgbClr val="FFFFFF"/>
              </a:solidFill>
              <a:latin typeface="Calibri"/>
              <a:ea typeface="Calibri"/>
              <a:cs typeface="Calibri"/>
              <a:sym typeface="Calibri"/>
            </a:endParaRPr>
          </a:p>
        </p:txBody>
      </p:sp>
      <p:cxnSp>
        <p:nvCxnSpPr>
          <p:cNvPr id="10" name="Straight Connector 9">
            <a:extLst>
              <a:ext uri="{FF2B5EF4-FFF2-40B4-BE49-F238E27FC236}">
                <a16:creationId xmlns:a16="http://schemas.microsoft.com/office/drawing/2014/main" id="{41FDD94B-82AE-FB82-ACB1-E96E93E9F98F}"/>
              </a:ext>
            </a:extLst>
          </p:cNvPr>
          <p:cNvCxnSpPr>
            <a:cxnSpLocks/>
          </p:cNvCxnSpPr>
          <p:nvPr/>
        </p:nvCxnSpPr>
        <p:spPr bwMode="auto">
          <a:xfrm flipH="1">
            <a:off x="4566110" y="1560301"/>
            <a:ext cx="3384088" cy="385617"/>
          </a:xfrm>
          <a:prstGeom prst="line">
            <a:avLst/>
          </a:prstGeom>
          <a:solidFill>
            <a:schemeClr val="accent1"/>
          </a:solidFill>
          <a:ln w="38100" cap="flat" cmpd="sng" algn="ctr">
            <a:solidFill>
              <a:schemeClr val="tx1"/>
            </a:solidFill>
            <a:prstDash val="solid"/>
            <a:miter lim="800000"/>
            <a:headEnd type="triangle" w="med" len="med"/>
            <a:tailEnd type="none" w="med" len="med"/>
          </a:ln>
          <a:effectLst/>
        </p:spPr>
      </p:cxnSp>
      <p:cxnSp>
        <p:nvCxnSpPr>
          <p:cNvPr id="13" name="Straight Connector 12">
            <a:extLst>
              <a:ext uri="{FF2B5EF4-FFF2-40B4-BE49-F238E27FC236}">
                <a16:creationId xmlns:a16="http://schemas.microsoft.com/office/drawing/2014/main" id="{F0B3905E-F07A-E319-C1C2-3E86220580E2}"/>
              </a:ext>
            </a:extLst>
          </p:cNvPr>
          <p:cNvCxnSpPr>
            <a:cxnSpLocks/>
            <a:stCxn id="8" idx="1"/>
            <a:endCxn id="3" idx="3"/>
          </p:cNvCxnSpPr>
          <p:nvPr/>
        </p:nvCxnSpPr>
        <p:spPr bwMode="auto">
          <a:xfrm flipH="1">
            <a:off x="4553142" y="2320139"/>
            <a:ext cx="3422993" cy="337"/>
          </a:xfrm>
          <a:prstGeom prst="line">
            <a:avLst/>
          </a:prstGeom>
          <a:solidFill>
            <a:schemeClr val="accent1"/>
          </a:solidFill>
          <a:ln w="38100" cap="flat" cmpd="sng" algn="ctr">
            <a:solidFill>
              <a:schemeClr val="tx1"/>
            </a:solidFill>
            <a:prstDash val="solid"/>
            <a:miter lim="800000"/>
            <a:headEnd type="triangle" w="med" len="med"/>
            <a:tailEnd type="none" w="med" len="med"/>
          </a:ln>
          <a:effectLst/>
        </p:spPr>
      </p:cxnSp>
      <p:cxnSp>
        <p:nvCxnSpPr>
          <p:cNvPr id="15" name="Straight Connector 14">
            <a:extLst>
              <a:ext uri="{FF2B5EF4-FFF2-40B4-BE49-F238E27FC236}">
                <a16:creationId xmlns:a16="http://schemas.microsoft.com/office/drawing/2014/main" id="{5633120B-8FDE-5188-5E3F-8D28A6205F8F}"/>
              </a:ext>
            </a:extLst>
          </p:cNvPr>
          <p:cNvCxnSpPr>
            <a:cxnSpLocks/>
          </p:cNvCxnSpPr>
          <p:nvPr/>
        </p:nvCxnSpPr>
        <p:spPr bwMode="auto">
          <a:xfrm flipH="1" flipV="1">
            <a:off x="4524802" y="2667293"/>
            <a:ext cx="3434390" cy="377142"/>
          </a:xfrm>
          <a:prstGeom prst="line">
            <a:avLst/>
          </a:prstGeom>
          <a:solidFill>
            <a:schemeClr val="accent1"/>
          </a:solidFill>
          <a:ln w="38100" cap="flat" cmpd="sng" algn="ctr">
            <a:solidFill>
              <a:schemeClr val="tx1"/>
            </a:solidFill>
            <a:prstDash val="solid"/>
            <a:miter lim="800000"/>
            <a:headEnd type="triangle" w="med" len="med"/>
            <a:tailEnd type="none" w="med" len="med"/>
          </a:ln>
          <a:effectLst/>
        </p:spPr>
      </p:cxnSp>
    </p:spTree>
    <p:extLst>
      <p:ext uri="{BB962C8B-B14F-4D97-AF65-F5344CB8AC3E}">
        <p14:creationId xmlns:p14="http://schemas.microsoft.com/office/powerpoint/2010/main" val="569909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0">
            <a:extLst>
              <a:ext uri="{FF2B5EF4-FFF2-40B4-BE49-F238E27FC236}">
                <a16:creationId xmlns:a16="http://schemas.microsoft.com/office/drawing/2014/main" id="{BB5D34E6-B904-49D4-9ED0-E692C71F6BC7}"/>
              </a:ext>
            </a:extLst>
          </p:cNvPr>
          <p:cNvPicPr>
            <a:picLocks noGrp="1" noChangeAspect="1"/>
          </p:cNvPicPr>
          <p:nvPr>
            <p:ph idx="1"/>
          </p:nvPr>
        </p:nvPicPr>
        <p:blipFill>
          <a:blip r:embed="rId2"/>
          <a:stretch>
            <a:fillRect/>
          </a:stretch>
        </p:blipFill>
        <p:spPr>
          <a:xfrm>
            <a:off x="698162" y="994299"/>
            <a:ext cx="10809983" cy="5051394"/>
          </a:xfrm>
          <a:prstGeom prst="rect">
            <a:avLst/>
          </a:prstGeom>
        </p:spPr>
      </p:pic>
      <p:sp>
        <p:nvSpPr>
          <p:cNvPr id="32" name="Text Box 29">
            <a:extLst>
              <a:ext uri="{FF2B5EF4-FFF2-40B4-BE49-F238E27FC236}">
                <a16:creationId xmlns:a16="http://schemas.microsoft.com/office/drawing/2014/main" id="{C5F96407-D889-45F3-9FA9-ABA563BABF4A}"/>
              </a:ext>
            </a:extLst>
          </p:cNvPr>
          <p:cNvSpPr txBox="1">
            <a:spLocks noChangeArrowheads="1"/>
          </p:cNvSpPr>
          <p:nvPr/>
        </p:nvSpPr>
        <p:spPr bwMode="auto">
          <a:xfrm>
            <a:off x="6095999" y="5154194"/>
            <a:ext cx="6029325" cy="1231104"/>
          </a:xfrm>
          <a:prstGeom prst="rect">
            <a:avLst/>
          </a:prstGeom>
          <a:noFill/>
          <a:ln w="9525">
            <a:noFill/>
            <a:miter lim="800000"/>
            <a:headEnd/>
            <a:tailEnd/>
          </a:ln>
        </p:spPr>
        <p:txBody>
          <a:bodyPr wrap="square" lIns="121917" tIns="60959" rIns="121917" bIns="60959">
            <a:spAutoFit/>
          </a:bodyPr>
          <a:lstStyle/>
          <a:p>
            <a:pPr>
              <a:spcBef>
                <a:spcPct val="50000"/>
              </a:spcBef>
            </a:pPr>
            <a:r>
              <a:rPr lang="en-US" sz="2400" b="1" dirty="0">
                <a:latin typeface="Arial" panose="020B0604020202020204" pitchFamily="34" charset="0"/>
                <a:cs typeface="Arial" panose="020B0604020202020204" pitchFamily="34" charset="0"/>
              </a:rPr>
              <a:t>The Filter Expression and Arguments will determine which instances of the Topic will be received by the subscriber</a:t>
            </a:r>
          </a:p>
        </p:txBody>
      </p:sp>
      <p:sp>
        <p:nvSpPr>
          <p:cNvPr id="33" name="Rectangle 2">
            <a:extLst>
              <a:ext uri="{FF2B5EF4-FFF2-40B4-BE49-F238E27FC236}">
                <a16:creationId xmlns:a16="http://schemas.microsoft.com/office/drawing/2014/main" id="{9EDB003A-2EC5-4271-A4EF-B802D9A1CFE1}"/>
              </a:ext>
            </a:extLst>
          </p:cNvPr>
          <p:cNvSpPr>
            <a:spLocks noGrp="1" noChangeArrowheads="1"/>
          </p:cNvSpPr>
          <p:nvPr>
            <p:ph type="title"/>
          </p:nvPr>
        </p:nvSpPr>
        <p:spPr>
          <a:xfrm>
            <a:off x="914399" y="136524"/>
            <a:ext cx="10363200" cy="630923"/>
          </a:xfrm>
        </p:spPr>
        <p:txBody>
          <a:bodyPr anchor="ctr" anchorCtr="0">
            <a:normAutofit/>
          </a:bodyPr>
          <a:lstStyle/>
          <a:p>
            <a:pPr eaLnBrk="1" hangingPunct="1"/>
            <a:r>
              <a:rPr lang="en-US" sz="2800" dirty="0"/>
              <a:t>Content Filtered Topics</a:t>
            </a:r>
          </a:p>
        </p:txBody>
      </p:sp>
    </p:spTree>
    <p:extLst>
      <p:ext uri="{BB962C8B-B14F-4D97-AF65-F5344CB8AC3E}">
        <p14:creationId xmlns:p14="http://schemas.microsoft.com/office/powerpoint/2010/main" val="2586135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7" name="DataWriter"/>
          <p:cNvGrpSpPr/>
          <p:nvPr/>
        </p:nvGrpSpPr>
        <p:grpSpPr>
          <a:xfrm>
            <a:off x="2042631" y="4655777"/>
            <a:ext cx="2719375" cy="772238"/>
            <a:chOff x="0" y="0"/>
            <a:chExt cx="2719374" cy="772237"/>
          </a:xfrm>
        </p:grpSpPr>
        <p:sp>
          <p:nvSpPr>
            <p:cNvPr id="1055" name="Rectangle"/>
            <p:cNvSpPr/>
            <p:nvPr/>
          </p:nvSpPr>
          <p:spPr>
            <a:xfrm>
              <a:off x="0" y="-1"/>
              <a:ext cx="2719375"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1056" name="DataWriter"/>
            <p:cNvSpPr txBox="1"/>
            <p:nvPr/>
          </p:nvSpPr>
          <p:spPr>
            <a:xfrm>
              <a:off x="0" y="189885"/>
              <a:ext cx="2719375"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rPr dirty="0" err="1"/>
                <a:t>DataWriter</a:t>
              </a:r>
              <a:endParaRPr dirty="0"/>
            </a:p>
          </p:txBody>
        </p:sp>
      </p:grpSp>
      <p:sp>
        <p:nvSpPr>
          <p:cNvPr id="1058" name="Line"/>
          <p:cNvSpPr/>
          <p:nvPr/>
        </p:nvSpPr>
        <p:spPr>
          <a:xfrm>
            <a:off x="4796604" y="5082349"/>
            <a:ext cx="2481194" cy="345668"/>
          </a:xfrm>
          <a:prstGeom prst="line">
            <a:avLst/>
          </a:prstGeom>
          <a:ln w="50800">
            <a:solidFill>
              <a:srgbClr val="FF0000"/>
            </a:solidFill>
            <a:miter lim="400000"/>
            <a:tailEnd type="triangle"/>
          </a:ln>
          <a:effectLst/>
        </p:spPr>
        <p:txBody>
          <a:bodyPr lIns="45718" tIns="45718" rIns="45718" bIns="45718"/>
          <a:lstStyle/>
          <a:p>
            <a:endParaRPr/>
          </a:p>
        </p:txBody>
      </p:sp>
      <p:sp>
        <p:nvSpPr>
          <p:cNvPr id="1059" name="Shape 415"/>
          <p:cNvSpPr txBox="1">
            <a:spLocks noGrp="1"/>
          </p:cNvSpPr>
          <p:nvPr>
            <p:ph type="title"/>
          </p:nvPr>
        </p:nvSpPr>
        <p:spPr>
          <a:xfrm>
            <a:off x="1386221" y="61698"/>
            <a:ext cx="9379120" cy="795130"/>
          </a:xfrm>
          <a:prstGeom prst="rect">
            <a:avLst/>
          </a:prstGeom>
        </p:spPr>
        <p:txBody>
          <a:bodyPr lIns="0" tIns="0" rIns="0" bIns="0"/>
          <a:lstStyle/>
          <a:p>
            <a:r>
              <a:rPr lang="en-US" sz="2800" dirty="0"/>
              <a:t>OMG </a:t>
            </a:r>
            <a:r>
              <a:rPr sz="2800" dirty="0"/>
              <a:t>DDS Publish Subscribe API: QoS conflicts</a:t>
            </a:r>
          </a:p>
        </p:txBody>
      </p:sp>
      <p:sp>
        <p:nvSpPr>
          <p:cNvPr id="1063" name="Shape 416"/>
          <p:cNvSpPr txBox="1">
            <a:spLocks noGrp="1"/>
          </p:cNvSpPr>
          <p:nvPr>
            <p:ph sz="quarter" idx="11"/>
          </p:nvPr>
        </p:nvSpPr>
        <p:spPr>
          <a:prstGeom prst="rect">
            <a:avLst/>
          </a:prstGeom>
        </p:spPr>
        <p:txBody>
          <a:bodyPr lIns="0" tIns="0" rIns="0" bIns="0"/>
          <a:lstStyle/>
          <a:p>
            <a:pPr>
              <a:lnSpc>
                <a:spcPct val="80000"/>
              </a:lnSpc>
              <a:spcBef>
                <a:spcPts val="0"/>
              </a:spcBef>
              <a:buSzPct val="100000"/>
              <a:buFont typeface="Wingdings" panose="05000000000000000000" pitchFamily="2" charset="2"/>
              <a:buChar char="§"/>
              <a:defRPr sz="3000"/>
            </a:pPr>
            <a:r>
              <a:rPr sz="2400" b="1" dirty="0">
                <a:latin typeface="Arial" panose="020B0604020202020204" pitchFamily="34" charset="0"/>
                <a:cs typeface="Arial" panose="020B0604020202020204" pitchFamily="34" charset="0"/>
              </a:rPr>
              <a:t>The DataReader and DataWriter QoS must match if connectivity is to be established</a:t>
            </a:r>
            <a:endParaRPr lang="en-US" sz="2400" b="1" dirty="0">
              <a:latin typeface="Arial" panose="020B0604020202020204" pitchFamily="34" charset="0"/>
              <a:cs typeface="Arial" panose="020B0604020202020204" pitchFamily="34" charset="0"/>
            </a:endParaRPr>
          </a:p>
          <a:p>
            <a:pPr marL="0" indent="0">
              <a:lnSpc>
                <a:spcPct val="80000"/>
              </a:lnSpc>
              <a:spcBef>
                <a:spcPts val="0"/>
              </a:spcBef>
              <a:buSzPct val="100000"/>
              <a:buNone/>
              <a:defRPr sz="3000"/>
            </a:pPr>
            <a:endParaRPr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r>
              <a:rPr sz="2400" b="1" dirty="0">
                <a:latin typeface="Arial" panose="020B0604020202020204" pitchFamily="34" charset="0"/>
                <a:cs typeface="Arial" panose="020B0604020202020204" pitchFamily="34" charset="0"/>
              </a:rPr>
              <a:t>QoS does not need to be equal. It is ok </a:t>
            </a:r>
            <a:r>
              <a:rPr lang="en-US" sz="2400" b="1" dirty="0">
                <a:latin typeface="Arial" panose="020B0604020202020204" pitchFamily="34" charset="0"/>
                <a:cs typeface="Arial" panose="020B0604020202020204" pitchFamily="34" charset="0"/>
              </a:rPr>
              <a:t>i</a:t>
            </a:r>
            <a:r>
              <a:rPr sz="2400" b="1" dirty="0">
                <a:latin typeface="Arial" panose="020B0604020202020204" pitchFamily="34" charset="0"/>
                <a:cs typeface="Arial" panose="020B0604020202020204" pitchFamily="34" charset="0"/>
              </a:rPr>
              <a:t>f a DataWriter offers “more” than what a DataReader asks for</a:t>
            </a:r>
            <a:endParaRPr lang="en-US" sz="2400" b="1" dirty="0">
              <a:latin typeface="Arial" panose="020B0604020202020204" pitchFamily="34" charset="0"/>
              <a:cs typeface="Arial" panose="020B0604020202020204" pitchFamily="34" charset="0"/>
            </a:endParaRPr>
          </a:p>
          <a:p>
            <a:pPr marL="0" indent="0">
              <a:lnSpc>
                <a:spcPct val="80000"/>
              </a:lnSpc>
              <a:spcBef>
                <a:spcPts val="0"/>
              </a:spcBef>
              <a:buNone/>
              <a:defRPr sz="3000"/>
            </a:pPr>
            <a:endParaRPr lang="en-US" dirty="0"/>
          </a:p>
          <a:p>
            <a:pPr marL="0" indent="0">
              <a:lnSpc>
                <a:spcPct val="80000"/>
              </a:lnSpc>
              <a:spcBef>
                <a:spcPts val="0"/>
              </a:spcBef>
              <a:buNone/>
              <a:defRPr sz="3000"/>
            </a:pPr>
            <a:endParaRPr dirty="0"/>
          </a:p>
          <a:p>
            <a:pPr marL="1082026" lvl="2" indent="0">
              <a:lnSpc>
                <a:spcPct val="80000"/>
              </a:lnSpc>
              <a:spcBef>
                <a:spcPts val="0"/>
              </a:spcBef>
              <a:buSzPts val="3000"/>
              <a:buNone/>
              <a:defRPr sz="3000"/>
            </a:pPr>
            <a:r>
              <a:rPr sz="2800" b="1" dirty="0">
                <a:latin typeface="Arial" panose="020B0604020202020204" pitchFamily="34" charset="0"/>
                <a:cs typeface="Arial" panose="020B0604020202020204" pitchFamily="34" charset="0"/>
              </a:rPr>
              <a:t>Example: DW</a:t>
            </a:r>
            <a:r>
              <a:rPr lang="en-US" sz="2800" b="1"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Reliable, DR</a:t>
            </a:r>
            <a:r>
              <a:rPr lang="en-US" sz="2800" b="1"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Best</a:t>
            </a:r>
            <a:r>
              <a:rPr lang="en-US" sz="2800" b="1"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Effort</a:t>
            </a:r>
          </a:p>
        </p:txBody>
      </p:sp>
      <p:grpSp>
        <p:nvGrpSpPr>
          <p:cNvPr id="1062" name="DataReader"/>
          <p:cNvGrpSpPr/>
          <p:nvPr/>
        </p:nvGrpSpPr>
        <p:grpSpPr>
          <a:xfrm>
            <a:off x="7389556" y="5107916"/>
            <a:ext cx="2719377" cy="772238"/>
            <a:chOff x="0" y="0"/>
            <a:chExt cx="2719376" cy="772237"/>
          </a:xfrm>
        </p:grpSpPr>
        <p:sp>
          <p:nvSpPr>
            <p:cNvPr id="1060"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1061" name="DataReade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DataReader</a:t>
              </a:r>
            </a:p>
          </p:txBody>
        </p:sp>
      </p:grpSp>
      <p:grpSp>
        <p:nvGrpSpPr>
          <p:cNvPr id="1066" name="DataReader"/>
          <p:cNvGrpSpPr/>
          <p:nvPr/>
        </p:nvGrpSpPr>
        <p:grpSpPr>
          <a:xfrm>
            <a:off x="7389556" y="4091869"/>
            <a:ext cx="2719377" cy="772239"/>
            <a:chOff x="0" y="0"/>
            <a:chExt cx="2719376" cy="772237"/>
          </a:xfrm>
        </p:grpSpPr>
        <p:sp>
          <p:nvSpPr>
            <p:cNvPr id="1064" name="Rectangle"/>
            <p:cNvSpPr/>
            <p:nvPr/>
          </p:nvSpPr>
          <p:spPr>
            <a:xfrm>
              <a:off x="-1" y="-1"/>
              <a:ext cx="2719378" cy="772239"/>
            </a:xfrm>
            <a:prstGeom prst="rect">
              <a:avLst/>
            </a:prstGeom>
            <a:solidFill>
              <a:srgbClr val="086AAB"/>
            </a:solidFill>
            <a:ln w="12700" cap="flat">
              <a:noFill/>
              <a:miter lim="400000"/>
            </a:ln>
            <a:effectLst>
              <a:outerShdw dist="79024" dir="3600000" rotWithShape="0">
                <a:srgbClr val="000000">
                  <a:alpha val="12000"/>
                </a:srgbClr>
              </a:outerShdw>
            </a:effectLst>
          </p:spPr>
          <p:txBody>
            <a:bodyPr wrap="square" lIns="45718" tIns="45718" rIns="45718" bIns="45718" numCol="1" anchor="ctr">
              <a:noAutofit/>
            </a:bodyPr>
            <a:lstStyle/>
            <a:p>
              <a:pPr algn="ctr" defTabSz="457200">
                <a:lnSpc>
                  <a:spcPct val="200000"/>
                </a:lnSpc>
                <a:defRPr sz="2400">
                  <a:solidFill>
                    <a:srgbClr val="F7F2E3"/>
                  </a:solidFill>
                  <a:latin typeface="Calibri"/>
                  <a:ea typeface="Calibri"/>
                  <a:cs typeface="Calibri"/>
                  <a:sym typeface="Calibri"/>
                </a:defRPr>
              </a:pPr>
              <a:endParaRPr/>
            </a:p>
          </p:txBody>
        </p:sp>
        <p:sp>
          <p:nvSpPr>
            <p:cNvPr id="1065" name="DataReader"/>
            <p:cNvSpPr txBox="1"/>
            <p:nvPr/>
          </p:nvSpPr>
          <p:spPr>
            <a:xfrm>
              <a:off x="-1" y="189885"/>
              <a:ext cx="2719378" cy="3924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8" tIns="45718" rIns="45718" bIns="45718" numCol="1" anchor="ctr">
              <a:spAutoFit/>
            </a:bodyPr>
            <a:lstStyle>
              <a:lvl1pPr algn="ctr" defTabSz="457200">
                <a:lnSpc>
                  <a:spcPct val="200000"/>
                </a:lnSpc>
                <a:defRPr sz="2400">
                  <a:solidFill>
                    <a:srgbClr val="F7F2E3"/>
                  </a:solidFill>
                  <a:latin typeface="Calibri"/>
                  <a:ea typeface="Calibri"/>
                  <a:cs typeface="Calibri"/>
                  <a:sym typeface="Calibri"/>
                </a:defRPr>
              </a:lvl1pPr>
            </a:lstStyle>
            <a:p>
              <a:r>
                <a:t>DataReader</a:t>
              </a:r>
            </a:p>
          </p:txBody>
        </p:sp>
      </p:grpSp>
      <p:sp>
        <p:nvSpPr>
          <p:cNvPr id="1067" name="BEST EFFORT"/>
          <p:cNvSpPr txBox="1"/>
          <p:nvPr/>
        </p:nvSpPr>
        <p:spPr>
          <a:xfrm>
            <a:off x="631009" y="4856474"/>
            <a:ext cx="1340300"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b="1">
                <a:latin typeface="Calibri"/>
                <a:ea typeface="Calibri"/>
                <a:cs typeface="Calibri"/>
                <a:sym typeface="Calibri"/>
              </a:defRPr>
            </a:lvl1pPr>
          </a:lstStyle>
          <a:p>
            <a:r>
              <a:t>BEST EFFORT</a:t>
            </a:r>
          </a:p>
        </p:txBody>
      </p:sp>
      <p:sp>
        <p:nvSpPr>
          <p:cNvPr id="1068" name="BEST EFFORT"/>
          <p:cNvSpPr txBox="1"/>
          <p:nvPr/>
        </p:nvSpPr>
        <p:spPr>
          <a:xfrm>
            <a:off x="10324157" y="4292568"/>
            <a:ext cx="1340300"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b="1">
                <a:latin typeface="Calibri"/>
                <a:ea typeface="Calibri"/>
                <a:cs typeface="Calibri"/>
                <a:sym typeface="Calibri"/>
              </a:defRPr>
            </a:lvl1pPr>
          </a:lstStyle>
          <a:p>
            <a:r>
              <a:rPr dirty="0"/>
              <a:t>BEST EFFORT</a:t>
            </a:r>
          </a:p>
        </p:txBody>
      </p:sp>
      <p:sp>
        <p:nvSpPr>
          <p:cNvPr id="1069" name="RELIABLE"/>
          <p:cNvSpPr txBox="1"/>
          <p:nvPr/>
        </p:nvSpPr>
        <p:spPr>
          <a:xfrm>
            <a:off x="10404398" y="5308615"/>
            <a:ext cx="1340300" cy="3708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800" b="1">
                <a:latin typeface="Calibri"/>
                <a:ea typeface="Calibri"/>
                <a:cs typeface="Calibri"/>
                <a:sym typeface="Calibri"/>
              </a:defRPr>
            </a:lvl1pPr>
          </a:lstStyle>
          <a:p>
            <a:r>
              <a:rPr dirty="0"/>
              <a:t>RELIABLE</a:t>
            </a:r>
          </a:p>
        </p:txBody>
      </p:sp>
      <p:sp>
        <p:nvSpPr>
          <p:cNvPr id="1070" name="Line"/>
          <p:cNvSpPr/>
          <p:nvPr/>
        </p:nvSpPr>
        <p:spPr>
          <a:xfrm flipV="1">
            <a:off x="4796604" y="4537912"/>
            <a:ext cx="2526663" cy="453184"/>
          </a:xfrm>
          <a:prstGeom prst="line">
            <a:avLst/>
          </a:prstGeom>
          <a:ln w="50800">
            <a:solidFill>
              <a:srgbClr val="0BBF94"/>
            </a:solidFill>
            <a:tailEnd type="triangle"/>
          </a:ln>
          <a:effectLst/>
        </p:spPr>
        <p:txBody>
          <a:bodyPr lIns="45718" tIns="45718" rIns="45718" bIns="45718"/>
          <a:lstStyle/>
          <a:p>
            <a:endParaRPr/>
          </a:p>
        </p:txBody>
      </p:sp>
      <p:sp>
        <p:nvSpPr>
          <p:cNvPr id="1071" name="Shape 458"/>
          <p:cNvSpPr/>
          <p:nvPr/>
        </p:nvSpPr>
        <p:spPr>
          <a:xfrm>
            <a:off x="5841090" y="4969595"/>
            <a:ext cx="736976" cy="720674"/>
          </a:xfrm>
          <a:custGeom>
            <a:avLst/>
            <a:gdLst/>
            <a:ahLst/>
            <a:cxnLst>
              <a:cxn ang="0">
                <a:pos x="wd2" y="hd2"/>
              </a:cxn>
              <a:cxn ang="5400000">
                <a:pos x="wd2" y="hd2"/>
              </a:cxn>
              <a:cxn ang="10800000">
                <a:pos x="wd2" y="hd2"/>
              </a:cxn>
              <a:cxn ang="16200000">
                <a:pos x="wd2" y="hd2"/>
              </a:cxn>
            </a:cxnLst>
            <a:rect l="0" t="0" r="r" b="b"/>
            <a:pathLst>
              <a:path w="21600" h="21600" extrusionOk="0">
                <a:moveTo>
                  <a:pt x="0" y="5320"/>
                </a:moveTo>
                <a:lnTo>
                  <a:pt x="4985" y="0"/>
                </a:lnTo>
                <a:lnTo>
                  <a:pt x="10800" y="5698"/>
                </a:lnTo>
                <a:lnTo>
                  <a:pt x="16615" y="0"/>
                </a:lnTo>
                <a:lnTo>
                  <a:pt x="21600" y="5320"/>
                </a:lnTo>
                <a:lnTo>
                  <a:pt x="16007" y="10800"/>
                </a:lnTo>
                <a:lnTo>
                  <a:pt x="21600" y="16280"/>
                </a:lnTo>
                <a:lnTo>
                  <a:pt x="16615" y="21600"/>
                </a:lnTo>
                <a:lnTo>
                  <a:pt x="10800" y="15902"/>
                </a:lnTo>
                <a:lnTo>
                  <a:pt x="4985" y="21600"/>
                </a:lnTo>
                <a:lnTo>
                  <a:pt x="0" y="16280"/>
                </a:lnTo>
                <a:lnTo>
                  <a:pt x="5593" y="10800"/>
                </a:lnTo>
                <a:close/>
              </a:path>
            </a:pathLst>
          </a:custGeom>
          <a:solidFill>
            <a:srgbClr val="FF0000"/>
          </a:solidFill>
          <a:ln w="12700">
            <a:miter lim="400000"/>
          </a:ln>
          <a:effectLst>
            <a:outerShdw dist="76200" dir="3600000" rotWithShape="0">
              <a:srgbClr val="000000">
                <a:alpha val="12000"/>
              </a:srgbClr>
            </a:outerShdw>
          </a:effectLst>
        </p:spPr>
        <p:txBody>
          <a:bodyPr lIns="45718" tIns="45718" rIns="45718" bIns="45718" anchor="ctr"/>
          <a:lstStyle/>
          <a:p>
            <a:pPr algn="ctr">
              <a:defRPr sz="1800">
                <a:solidFill>
                  <a:srgbClr val="FFFFFF"/>
                </a:solidFill>
                <a:latin typeface="Calibri"/>
                <a:ea typeface="Calibri"/>
                <a:cs typeface="Calibri"/>
                <a:sym typeface="Calibri"/>
              </a:defRPr>
            </a:pPr>
            <a:endParaRPr/>
          </a:p>
        </p:txBody>
      </p:sp>
      <p:sp>
        <p:nvSpPr>
          <p:cNvPr id="2" name="Google Shape;637;gcd74285201_0_137">
            <a:extLst>
              <a:ext uri="{FF2B5EF4-FFF2-40B4-BE49-F238E27FC236}">
                <a16:creationId xmlns:a16="http://schemas.microsoft.com/office/drawing/2014/main" id="{9B9B8A47-7BCF-7570-5490-78BAB650EFDC}"/>
              </a:ext>
            </a:extLst>
          </p:cNvPr>
          <p:cNvSpPr/>
          <p:nvPr/>
        </p:nvSpPr>
        <p:spPr>
          <a:xfrm>
            <a:off x="1971309" y="4567200"/>
            <a:ext cx="2895703" cy="947563"/>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2000" b="0" i="0" u="none" strike="noStrike" cap="none" dirty="0" err="1">
                <a:solidFill>
                  <a:srgbClr val="FFFFFF"/>
                </a:solidFill>
                <a:latin typeface="Calibri"/>
                <a:ea typeface="Calibri"/>
                <a:cs typeface="Calibri"/>
                <a:sym typeface="Calibri"/>
              </a:rPr>
              <a:t>DataWriter</a:t>
            </a:r>
            <a:endParaRPr sz="2000" b="0" i="0" u="none" strike="noStrike" cap="none" dirty="0">
              <a:solidFill>
                <a:srgbClr val="FFFFFF"/>
              </a:solidFill>
              <a:latin typeface="Calibri"/>
              <a:ea typeface="Calibri"/>
              <a:cs typeface="Calibri"/>
              <a:sym typeface="Calibri"/>
            </a:endParaRPr>
          </a:p>
        </p:txBody>
      </p:sp>
      <p:sp>
        <p:nvSpPr>
          <p:cNvPr id="3" name="Google Shape;637;gcd74285201_0_137">
            <a:extLst>
              <a:ext uri="{FF2B5EF4-FFF2-40B4-BE49-F238E27FC236}">
                <a16:creationId xmlns:a16="http://schemas.microsoft.com/office/drawing/2014/main" id="{B234A0A7-757B-F701-5397-2794E8F52A73}"/>
              </a:ext>
            </a:extLst>
          </p:cNvPr>
          <p:cNvSpPr/>
          <p:nvPr/>
        </p:nvSpPr>
        <p:spPr>
          <a:xfrm>
            <a:off x="7368121" y="3996091"/>
            <a:ext cx="2895703" cy="947563"/>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2000" b="0" i="0" u="none" strike="noStrike" cap="none" dirty="0" err="1">
                <a:solidFill>
                  <a:srgbClr val="FFFFFF"/>
                </a:solidFill>
                <a:latin typeface="Calibri"/>
                <a:ea typeface="Calibri"/>
                <a:cs typeface="Calibri"/>
                <a:sym typeface="Calibri"/>
              </a:rPr>
              <a:t>DataReader</a:t>
            </a:r>
            <a:endParaRPr sz="2000" b="0" i="0" u="none" strike="noStrike" cap="none" dirty="0">
              <a:solidFill>
                <a:srgbClr val="FFFFFF"/>
              </a:solidFill>
              <a:latin typeface="Calibri"/>
              <a:ea typeface="Calibri"/>
              <a:cs typeface="Calibri"/>
              <a:sym typeface="Calibri"/>
            </a:endParaRPr>
          </a:p>
        </p:txBody>
      </p:sp>
      <p:sp>
        <p:nvSpPr>
          <p:cNvPr id="4" name="Google Shape;637;gcd74285201_0_137">
            <a:extLst>
              <a:ext uri="{FF2B5EF4-FFF2-40B4-BE49-F238E27FC236}">
                <a16:creationId xmlns:a16="http://schemas.microsoft.com/office/drawing/2014/main" id="{D3F7D68B-0584-8EC8-F0C5-00938ACE033E}"/>
              </a:ext>
            </a:extLst>
          </p:cNvPr>
          <p:cNvSpPr/>
          <p:nvPr/>
        </p:nvSpPr>
        <p:spPr>
          <a:xfrm>
            <a:off x="7368120" y="4990316"/>
            <a:ext cx="2895703" cy="947563"/>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2000" b="0" i="0" u="none" strike="noStrike" cap="none" dirty="0" err="1">
                <a:solidFill>
                  <a:srgbClr val="FFFFFF"/>
                </a:solidFill>
                <a:latin typeface="Calibri"/>
                <a:ea typeface="Calibri"/>
                <a:cs typeface="Calibri"/>
                <a:sym typeface="Calibri"/>
              </a:rPr>
              <a:t>DataReader</a:t>
            </a:r>
            <a:endParaRPr sz="200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88713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426508" y="785225"/>
            <a:ext cx="7488789" cy="5616592"/>
          </a:xfrm>
          <a:prstGeom prst="rect">
            <a:avLst/>
          </a:prstGeom>
        </p:spPr>
      </p:pic>
      <p:sp>
        <p:nvSpPr>
          <p:cNvPr id="5" name="Title 4"/>
          <p:cNvSpPr>
            <a:spLocks noGrp="1"/>
          </p:cNvSpPr>
          <p:nvPr>
            <p:ph type="title"/>
          </p:nvPr>
        </p:nvSpPr>
        <p:spPr/>
        <p:txBody>
          <a:bodyPr>
            <a:normAutofit/>
          </a:bodyPr>
          <a:lstStyle/>
          <a:p>
            <a:r>
              <a:rPr lang="en-US" dirty="0"/>
              <a:t>Levels of </a:t>
            </a:r>
            <a:r>
              <a:rPr lang="en-US" b="1" dirty="0"/>
              <a:t>Interoperability</a:t>
            </a:r>
          </a:p>
        </p:txBody>
      </p:sp>
      <p:sp>
        <p:nvSpPr>
          <p:cNvPr id="3" name="TextBox 2"/>
          <p:cNvSpPr txBox="1"/>
          <p:nvPr/>
        </p:nvSpPr>
        <p:spPr>
          <a:xfrm>
            <a:off x="10700271" y="3642698"/>
            <a:ext cx="25519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 </a:t>
            </a:r>
          </a:p>
        </p:txBody>
      </p:sp>
      <p:sp>
        <p:nvSpPr>
          <p:cNvPr id="2" name="Left Arrow 1"/>
          <p:cNvSpPr/>
          <p:nvPr/>
        </p:nvSpPr>
        <p:spPr>
          <a:xfrm>
            <a:off x="7676126" y="3223248"/>
            <a:ext cx="3263317" cy="664431"/>
          </a:xfrm>
          <a:prstGeom prst="leftArrow">
            <a:avLst/>
          </a:prstGeom>
          <a:solidFill>
            <a:srgbClr val="0066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ea typeface="Helvetica" charset="0"/>
                <a:cs typeface="Arial" panose="020B0604020202020204" pitchFamily="34" charset="0"/>
              </a:rPr>
              <a:t>Shared data context</a:t>
            </a:r>
          </a:p>
        </p:txBody>
      </p:sp>
      <p:sp>
        <p:nvSpPr>
          <p:cNvPr id="10" name="Left Arrow 9"/>
          <p:cNvSpPr/>
          <p:nvPr/>
        </p:nvSpPr>
        <p:spPr>
          <a:xfrm>
            <a:off x="7676126" y="3935312"/>
            <a:ext cx="3263317" cy="664431"/>
          </a:xfrm>
          <a:prstGeom prst="leftArrow">
            <a:avLst/>
          </a:prstGeom>
          <a:solidFill>
            <a:srgbClr val="3366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ea typeface="Helvetica" charset="0"/>
                <a:cs typeface="Arial" panose="020B0604020202020204" pitchFamily="34" charset="0"/>
              </a:rPr>
              <a:t>Shared data structure</a:t>
            </a:r>
          </a:p>
        </p:txBody>
      </p:sp>
      <p:sp>
        <p:nvSpPr>
          <p:cNvPr id="12" name="Left Arrow 11"/>
          <p:cNvSpPr/>
          <p:nvPr/>
        </p:nvSpPr>
        <p:spPr>
          <a:xfrm>
            <a:off x="7676126" y="4648393"/>
            <a:ext cx="3263317" cy="664431"/>
          </a:xfrm>
          <a:prstGeom prst="leftArrow">
            <a:avLst/>
          </a:prstGeom>
          <a:solidFill>
            <a:srgbClr val="3366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a:solidFill>
                  <a:schemeClr val="bg1"/>
                </a:solidFill>
                <a:latin typeface="Arial" panose="020B0604020202020204" pitchFamily="34" charset="0"/>
                <a:ea typeface="Helvetica" charset="0"/>
                <a:cs typeface="Arial" panose="020B0604020202020204" pitchFamily="34" charset="0"/>
              </a:rPr>
              <a:t>Shared opaque data</a:t>
            </a:r>
          </a:p>
        </p:txBody>
      </p:sp>
      <p:sp>
        <p:nvSpPr>
          <p:cNvPr id="4" name="TextBox 3">
            <a:extLst>
              <a:ext uri="{FF2B5EF4-FFF2-40B4-BE49-F238E27FC236}">
                <a16:creationId xmlns:a16="http://schemas.microsoft.com/office/drawing/2014/main" id="{4FAD9C13-DAEA-7DF2-BE0F-784B58DA440C}"/>
              </a:ext>
            </a:extLst>
          </p:cNvPr>
          <p:cNvSpPr txBox="1"/>
          <p:nvPr/>
        </p:nvSpPr>
        <p:spPr>
          <a:xfrm>
            <a:off x="3990975" y="6188839"/>
            <a:ext cx="4488729" cy="377026"/>
          </a:xfrm>
          <a:prstGeom prst="rect">
            <a:avLst/>
          </a:prstGeom>
          <a:noFill/>
        </p:spPr>
        <p:txBody>
          <a:bodyPr wrap="none" rtlCol="0">
            <a:spAutoFit/>
          </a:bodyPr>
          <a:lstStyle/>
          <a:p>
            <a:pPr algn="ctr"/>
            <a:r>
              <a:rPr lang="en-US" sz="800" dirty="0"/>
              <a:t>The Industrial Internet of Things Volume G5: Connectivity Framework</a:t>
            </a:r>
            <a:br>
              <a:rPr lang="en-US" sz="800" dirty="0"/>
            </a:br>
            <a:r>
              <a:rPr lang="en-US" sz="1050" dirty="0"/>
              <a:t>https://www.iiconsortium.org/pdf/IIC_PUB_G5_V1.01_PB_20180228.pdf</a:t>
            </a:r>
          </a:p>
        </p:txBody>
      </p:sp>
    </p:spTree>
    <p:extLst>
      <p:ext uri="{BB962C8B-B14F-4D97-AF65-F5344CB8AC3E}">
        <p14:creationId xmlns:p14="http://schemas.microsoft.com/office/powerpoint/2010/main" val="16608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Shape 415"/>
          <p:cNvSpPr txBox="1">
            <a:spLocks noGrp="1"/>
          </p:cNvSpPr>
          <p:nvPr>
            <p:ph type="title"/>
          </p:nvPr>
        </p:nvSpPr>
        <p:spPr>
          <a:xfrm>
            <a:off x="1386221" y="61698"/>
            <a:ext cx="9379120" cy="795130"/>
          </a:xfrm>
          <a:prstGeom prst="rect">
            <a:avLst/>
          </a:prstGeom>
        </p:spPr>
        <p:txBody>
          <a:bodyPr lIns="0" tIns="0" rIns="0" bIns="0"/>
          <a:lstStyle/>
          <a:p>
            <a:r>
              <a:rPr lang="en-US" sz="2800" dirty="0"/>
              <a:t>OMG </a:t>
            </a:r>
            <a:r>
              <a:rPr sz="2800" dirty="0"/>
              <a:t>DDS </a:t>
            </a:r>
            <a:r>
              <a:rPr lang="en-US" dirty="0" err="1"/>
              <a:t>Databus</a:t>
            </a:r>
            <a:endParaRPr sz="2800" dirty="0"/>
          </a:p>
        </p:txBody>
      </p:sp>
      <p:sp>
        <p:nvSpPr>
          <p:cNvPr id="1063" name="Shape 416"/>
          <p:cNvSpPr txBox="1">
            <a:spLocks noGrp="1"/>
          </p:cNvSpPr>
          <p:nvPr>
            <p:ph sz="quarter" idx="11"/>
          </p:nvPr>
        </p:nvSpPr>
        <p:spPr>
          <a:xfrm>
            <a:off x="480132" y="1032095"/>
            <a:ext cx="11250613" cy="5089857"/>
          </a:xfrm>
          <a:prstGeom prst="rect">
            <a:avLst/>
          </a:prstGeom>
        </p:spPr>
        <p:txBody>
          <a:bodyPr lIns="0" tIns="0" rIns="0" bIns="0"/>
          <a:lstStyle/>
          <a:p>
            <a:pPr>
              <a:lnSpc>
                <a:spcPct val="80000"/>
              </a:lnSpc>
              <a:spcBef>
                <a:spcPts val="0"/>
              </a:spcBef>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A DDS </a:t>
            </a:r>
            <a:r>
              <a:rPr lang="en-US" sz="2400" b="1" dirty="0" err="1">
                <a:latin typeface="Arial" panose="020B0604020202020204" pitchFamily="34" charset="0"/>
                <a:cs typeface="Arial" panose="020B0604020202020204" pitchFamily="34" charset="0"/>
              </a:rPr>
              <a:t>Databus</a:t>
            </a:r>
            <a:r>
              <a:rPr lang="en-US" sz="2400" b="1" dirty="0">
                <a:latin typeface="Arial" panose="020B0604020202020204" pitchFamily="34" charset="0"/>
                <a:cs typeface="Arial" panose="020B0604020202020204" pitchFamily="34" charset="0"/>
              </a:rPr>
              <a:t> is the concept where data is continuously flowing between any number of publishers and subscribers that share interest in the same collection of topics. This is visually represented as -</a:t>
            </a: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marL="0" indent="0">
              <a:lnSpc>
                <a:spcPct val="80000"/>
              </a:lnSpc>
              <a:spcBef>
                <a:spcPts val="0"/>
              </a:spcBef>
              <a:buSzPct val="100000"/>
              <a:buNone/>
              <a:defRPr sz="3000"/>
            </a:pPr>
            <a:endParaRPr lang="en-US"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a:lnSpc>
                <a:spcPct val="80000"/>
              </a:lnSpc>
              <a:spcBef>
                <a:spcPts val="0"/>
              </a:spcBef>
              <a:buSzPct val="100000"/>
              <a:buFont typeface="Wingdings" panose="05000000000000000000" pitchFamily="2" charset="2"/>
              <a:buChar char="§"/>
              <a:defRPr sz="3000"/>
            </a:pPr>
            <a:r>
              <a:rPr lang="en-US" sz="2400" b="1" dirty="0">
                <a:latin typeface="Arial" panose="020B0604020202020204" pitchFamily="34" charset="0"/>
                <a:cs typeface="Arial" panose="020B0604020202020204" pitchFamily="34" charset="0"/>
              </a:rPr>
              <a:t>There are multiple reasons a system may have multiple instances of a DDS </a:t>
            </a:r>
            <a:r>
              <a:rPr lang="en-US" sz="2400" b="1" dirty="0" err="1">
                <a:latin typeface="Arial" panose="020B0604020202020204" pitchFamily="34" charset="0"/>
                <a:cs typeface="Arial" panose="020B0604020202020204" pitchFamily="34" charset="0"/>
              </a:rPr>
              <a:t>Databus</a:t>
            </a:r>
            <a:r>
              <a:rPr lang="en-US" sz="2400" b="1" dirty="0">
                <a:latin typeface="Arial" panose="020B0604020202020204" pitchFamily="34" charset="0"/>
                <a:cs typeface="Arial" panose="020B0604020202020204" pitchFamily="34" charset="0"/>
              </a:rPr>
              <a:t>. For instance -</a:t>
            </a:r>
          </a:p>
          <a:p>
            <a:pPr>
              <a:lnSpc>
                <a:spcPct val="80000"/>
              </a:lnSpc>
              <a:spcBef>
                <a:spcPts val="0"/>
              </a:spcBef>
              <a:buSzPct val="100000"/>
              <a:buFont typeface="Wingdings" panose="05000000000000000000" pitchFamily="2" charset="2"/>
              <a:buChar char="§"/>
              <a:defRPr sz="3000"/>
            </a:pPr>
            <a:endParaRPr lang="en-US" sz="2400" b="1" dirty="0">
              <a:latin typeface="Arial" panose="020B0604020202020204" pitchFamily="34" charset="0"/>
              <a:cs typeface="Arial" panose="020B0604020202020204" pitchFamily="34" charset="0"/>
            </a:endParaRPr>
          </a:p>
          <a:p>
            <a:pPr lvl="1">
              <a:lnSpc>
                <a:spcPct val="80000"/>
              </a:lnSpc>
              <a:spcBef>
                <a:spcPts val="0"/>
              </a:spcBef>
              <a:buSzPct val="100000"/>
              <a:buFont typeface="Wingdings" panose="05000000000000000000" pitchFamily="2" charset="2"/>
              <a:buChar char="§"/>
              <a:defRPr sz="3000"/>
            </a:pPr>
            <a:r>
              <a:rPr lang="en-US" sz="2000" b="1" dirty="0">
                <a:latin typeface="Arial" panose="020B0604020202020204" pitchFamily="34" charset="0"/>
                <a:cs typeface="Arial" panose="020B0604020202020204" pitchFamily="34" charset="0"/>
              </a:rPr>
              <a:t>Different </a:t>
            </a:r>
            <a:r>
              <a:rPr lang="en-US" sz="2000" b="1" dirty="0" err="1">
                <a:latin typeface="Arial" panose="020B0604020202020204" pitchFamily="34" charset="0"/>
                <a:cs typeface="Arial" panose="020B0604020202020204" pitchFamily="34" charset="0"/>
              </a:rPr>
              <a:t>DomainParticipant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domain_id</a:t>
            </a:r>
            <a:r>
              <a:rPr lang="en-US" sz="2000" b="1" dirty="0">
                <a:latin typeface="Arial" panose="020B0604020202020204" pitchFamily="34" charset="0"/>
                <a:cs typeface="Arial" panose="020B0604020202020204" pitchFamily="34" charset="0"/>
              </a:rPr>
              <a:t> logically segment the network and limits the scope of discovery network traffic. Different </a:t>
            </a:r>
            <a:r>
              <a:rPr lang="en-US" sz="2000" b="1" dirty="0" err="1">
                <a:latin typeface="Arial" panose="020B0604020202020204" pitchFamily="34" charset="0"/>
                <a:cs typeface="Arial" panose="020B0604020202020204" pitchFamily="34" charset="0"/>
              </a:rPr>
              <a:t>domain_ids</a:t>
            </a:r>
            <a:r>
              <a:rPr lang="en-US" sz="2000" b="1" dirty="0">
                <a:latin typeface="Arial" panose="020B0604020202020204" pitchFamily="34" charset="0"/>
                <a:cs typeface="Arial" panose="020B0604020202020204" pitchFamily="34" charset="0"/>
              </a:rPr>
              <a:t> may be used for either performance reasons, or to logically separate topics by subsystem</a:t>
            </a:r>
          </a:p>
          <a:p>
            <a:pPr lvl="1">
              <a:lnSpc>
                <a:spcPct val="80000"/>
              </a:lnSpc>
              <a:spcBef>
                <a:spcPts val="0"/>
              </a:spcBef>
              <a:buSzPct val="100000"/>
              <a:buFont typeface="Wingdings" panose="05000000000000000000" pitchFamily="2" charset="2"/>
              <a:buChar char="§"/>
              <a:defRPr sz="3000"/>
            </a:pPr>
            <a:endParaRPr lang="en-US" sz="1600" b="1" dirty="0">
              <a:latin typeface="Arial" panose="020B0604020202020204" pitchFamily="34" charset="0"/>
              <a:cs typeface="Arial" panose="020B0604020202020204" pitchFamily="34" charset="0"/>
            </a:endParaRPr>
          </a:p>
          <a:p>
            <a:pPr lvl="1">
              <a:lnSpc>
                <a:spcPct val="80000"/>
              </a:lnSpc>
              <a:spcBef>
                <a:spcPts val="0"/>
              </a:spcBef>
              <a:buSzPct val="100000"/>
              <a:buFont typeface="Wingdings" panose="05000000000000000000" pitchFamily="2" charset="2"/>
              <a:buChar char="§"/>
              <a:defRPr sz="3000"/>
            </a:pPr>
            <a:r>
              <a:rPr lang="en-US" sz="2000" b="1" dirty="0">
                <a:latin typeface="Arial" panose="020B0604020202020204" pitchFamily="34" charset="0"/>
                <a:cs typeface="Arial" panose="020B0604020202020204" pitchFamily="34" charset="0"/>
              </a:rPr>
              <a:t>Different networks (UDPv4, UDPv6, TCP/IP, </a:t>
            </a:r>
            <a:r>
              <a:rPr lang="en-US" sz="2000" b="1" dirty="0" err="1">
                <a:latin typeface="Arial" panose="020B0604020202020204" pitchFamily="34" charset="0"/>
                <a:cs typeface="Arial" panose="020B0604020202020204" pitchFamily="34" charset="0"/>
              </a:rPr>
              <a:t>etc</a:t>
            </a:r>
            <a:r>
              <a:rPr lang="en-US" sz="2000" b="1" dirty="0">
                <a:latin typeface="Arial" panose="020B0604020202020204" pitchFamily="34" charset="0"/>
                <a:cs typeface="Arial" panose="020B0604020202020204" pitchFamily="34" charset="0"/>
              </a:rPr>
              <a:t>) that are part of the same system will each have at least one DDS </a:t>
            </a:r>
            <a:r>
              <a:rPr lang="en-US" sz="2000" b="1" dirty="0" err="1">
                <a:latin typeface="Arial" panose="020B0604020202020204" pitchFamily="34" charset="0"/>
                <a:cs typeface="Arial" panose="020B0604020202020204" pitchFamily="34" charset="0"/>
              </a:rPr>
              <a:t>Databus</a:t>
            </a:r>
            <a:r>
              <a:rPr lang="en-US" sz="2000" b="1" dirty="0">
                <a:latin typeface="Arial" panose="020B0604020202020204" pitchFamily="34" charset="0"/>
                <a:cs typeface="Arial" panose="020B0604020202020204" pitchFamily="34" charset="0"/>
              </a:rPr>
              <a:t> each</a:t>
            </a:r>
          </a:p>
          <a:p>
            <a:pPr lvl="1">
              <a:lnSpc>
                <a:spcPct val="80000"/>
              </a:lnSpc>
              <a:spcBef>
                <a:spcPts val="0"/>
              </a:spcBef>
              <a:buSzPct val="100000"/>
              <a:buFont typeface="Wingdings" panose="05000000000000000000" pitchFamily="2" charset="2"/>
              <a:buChar char="§"/>
              <a:defRPr sz="3000"/>
            </a:pPr>
            <a:endParaRPr lang="en-US" sz="2000" b="1" dirty="0">
              <a:latin typeface="Arial" panose="020B0604020202020204" pitchFamily="34" charset="0"/>
              <a:cs typeface="Arial" panose="020B0604020202020204" pitchFamily="34" charset="0"/>
            </a:endParaRPr>
          </a:p>
          <a:p>
            <a:pPr lvl="1">
              <a:lnSpc>
                <a:spcPct val="80000"/>
              </a:lnSpc>
              <a:spcBef>
                <a:spcPts val="0"/>
              </a:spcBef>
              <a:buSzPct val="100000"/>
              <a:buFont typeface="Wingdings" panose="05000000000000000000" pitchFamily="2" charset="2"/>
              <a:buChar char="§"/>
              <a:defRPr sz="3000"/>
            </a:pPr>
            <a:r>
              <a:rPr lang="en-US" sz="2000" b="1" dirty="0">
                <a:latin typeface="Arial" panose="020B0604020202020204" pitchFamily="34" charset="0"/>
                <a:cs typeface="Arial" panose="020B0604020202020204" pitchFamily="34" charset="0"/>
              </a:rPr>
              <a:t>Different OMG DDS security configurations (more on this later)</a:t>
            </a:r>
          </a:p>
          <a:p>
            <a:pPr marL="609585" lvl="1" indent="0">
              <a:lnSpc>
                <a:spcPct val="80000"/>
              </a:lnSpc>
              <a:spcBef>
                <a:spcPts val="0"/>
              </a:spcBef>
              <a:buSzPct val="100000"/>
              <a:buNone/>
              <a:defRPr sz="3000"/>
            </a:pPr>
            <a:endParaRPr lang="en-US" sz="2000" b="1" dirty="0">
              <a:latin typeface="Arial" panose="020B0604020202020204" pitchFamily="34" charset="0"/>
              <a:cs typeface="Arial" panose="020B0604020202020204" pitchFamily="34" charset="0"/>
            </a:endParaRPr>
          </a:p>
        </p:txBody>
      </p:sp>
      <p:sp>
        <p:nvSpPr>
          <p:cNvPr id="2" name="Arrow: Left-Right 1">
            <a:extLst>
              <a:ext uri="{FF2B5EF4-FFF2-40B4-BE49-F238E27FC236}">
                <a16:creationId xmlns:a16="http://schemas.microsoft.com/office/drawing/2014/main" id="{02FE2DFB-23EB-0571-EDD2-19969BFC45E5}"/>
              </a:ext>
            </a:extLst>
          </p:cNvPr>
          <p:cNvSpPr/>
          <p:nvPr/>
        </p:nvSpPr>
        <p:spPr bwMode="auto">
          <a:xfrm>
            <a:off x="891196" y="2146852"/>
            <a:ext cx="9147326" cy="725063"/>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OMG DDS </a:t>
            </a:r>
            <a:r>
              <a:rPr kumimoji="0" lang="en-US" sz="2000" b="0" i="0" u="none" strike="noStrike" cap="none" normalizeH="0" baseline="0" dirty="0" err="1">
                <a:ln>
                  <a:noFill/>
                </a:ln>
                <a:solidFill>
                  <a:schemeClr val="tx1"/>
                </a:solidFill>
                <a:effectLst/>
                <a:latin typeface="Tahoma" charset="0"/>
              </a:rPr>
              <a:t>Databus</a:t>
            </a:r>
            <a:endParaRPr kumimoji="0" lang="en-US" sz="2000" b="0" i="0" u="none" strike="noStrike" cap="none" normalizeH="0" baseline="0" dirty="0">
              <a:ln>
                <a:noFill/>
              </a:ln>
              <a:solidFill>
                <a:schemeClr val="tx1"/>
              </a:solidFill>
              <a:effectLst/>
              <a:latin typeface="Tahoma" charset="0"/>
            </a:endParaRPr>
          </a:p>
        </p:txBody>
      </p:sp>
    </p:spTree>
    <p:extLst>
      <p:ext uri="{BB962C8B-B14F-4D97-AF65-F5344CB8AC3E}">
        <p14:creationId xmlns:p14="http://schemas.microsoft.com/office/powerpoint/2010/main" val="2002591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1B275483-9035-948E-73A6-8CB8A90E3C6F}"/>
              </a:ext>
            </a:extLst>
          </p:cNvPr>
          <p:cNvSpPr/>
          <p:nvPr/>
        </p:nvSpPr>
        <p:spPr bwMode="auto">
          <a:xfrm>
            <a:off x="727364" y="1934154"/>
            <a:ext cx="10505209" cy="3010710"/>
          </a:xfrm>
          <a:prstGeom prst="roundRect">
            <a:avLst/>
          </a:prstGeom>
          <a:solidFill>
            <a:schemeClr val="accent3">
              <a:lumMod val="8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le 1">
            <a:extLst>
              <a:ext uri="{FF2B5EF4-FFF2-40B4-BE49-F238E27FC236}">
                <a16:creationId xmlns:a16="http://schemas.microsoft.com/office/drawing/2014/main" id="{CF213053-57E4-56E7-9B6B-45DB9CB654BF}"/>
              </a:ext>
            </a:extLst>
          </p:cNvPr>
          <p:cNvSpPr>
            <a:spLocks noGrp="1"/>
          </p:cNvSpPr>
          <p:nvPr>
            <p:ph type="title"/>
          </p:nvPr>
        </p:nvSpPr>
        <p:spPr/>
        <p:txBody>
          <a:bodyPr/>
          <a:lstStyle/>
          <a:p>
            <a:r>
              <a:rPr lang="en-US" sz="2800" dirty="0"/>
              <a:t>OMG DDS at </a:t>
            </a:r>
            <a:r>
              <a:rPr lang="en-US" dirty="0"/>
              <a:t>Scale - </a:t>
            </a:r>
            <a:r>
              <a:rPr lang="en-US" sz="2800" dirty="0"/>
              <a:t>Layered </a:t>
            </a:r>
            <a:r>
              <a:rPr lang="en-US" sz="2800" dirty="0" err="1"/>
              <a:t>Databus</a:t>
            </a:r>
            <a:endParaRPr lang="en-US" dirty="0"/>
          </a:p>
        </p:txBody>
      </p:sp>
      <p:sp>
        <p:nvSpPr>
          <p:cNvPr id="3" name="Content Placeholder 2">
            <a:extLst>
              <a:ext uri="{FF2B5EF4-FFF2-40B4-BE49-F238E27FC236}">
                <a16:creationId xmlns:a16="http://schemas.microsoft.com/office/drawing/2014/main" id="{8D7AA446-B1FE-AEDC-F0CC-8CB6E4463604}"/>
              </a:ext>
            </a:extLst>
          </p:cNvPr>
          <p:cNvSpPr>
            <a:spLocks noGrp="1"/>
          </p:cNvSpPr>
          <p:nvPr>
            <p:ph sz="quarter" idx="11"/>
          </p:nvPr>
        </p:nvSpPr>
        <p:spPr/>
        <p:txBody>
          <a:bodyPr/>
          <a:lstStyle/>
          <a:p>
            <a:pPr>
              <a:buFont typeface="Wingdings" panose="05000000000000000000" pitchFamily="2" charset="2"/>
              <a:buChar char="§"/>
            </a:pPr>
            <a:r>
              <a:rPr lang="en-US" sz="2200" b="1" dirty="0">
                <a:latin typeface="Arial" panose="020B0604020202020204" pitchFamily="34" charset="0"/>
                <a:cs typeface="Arial" panose="020B0604020202020204" pitchFamily="34" charset="0"/>
              </a:rPr>
              <a:t>A layered DDS </a:t>
            </a:r>
            <a:r>
              <a:rPr lang="en-US" sz="2200" b="1" dirty="0" err="1">
                <a:latin typeface="Arial" panose="020B0604020202020204" pitchFamily="34" charset="0"/>
                <a:cs typeface="Arial" panose="020B0604020202020204" pitchFamily="34" charset="0"/>
              </a:rPr>
              <a:t>Databus</a:t>
            </a:r>
            <a:r>
              <a:rPr lang="en-US" sz="2200" b="1" dirty="0">
                <a:latin typeface="Arial" panose="020B0604020202020204" pitchFamily="34" charset="0"/>
                <a:cs typeface="Arial" panose="020B0604020202020204" pitchFamily="34" charset="0"/>
              </a:rPr>
              <a:t> is an architecture where the various DDS </a:t>
            </a:r>
            <a:r>
              <a:rPr lang="en-US" sz="2200" b="1" dirty="0" err="1">
                <a:latin typeface="Arial" panose="020B0604020202020204" pitchFamily="34" charset="0"/>
                <a:cs typeface="Arial" panose="020B0604020202020204" pitchFamily="34" charset="0"/>
              </a:rPr>
              <a:t>Databuses</a:t>
            </a:r>
            <a:r>
              <a:rPr lang="en-US" sz="2200" b="1" dirty="0">
                <a:latin typeface="Arial" panose="020B0604020202020204" pitchFamily="34" charset="0"/>
                <a:cs typeface="Arial" panose="020B0604020202020204" pitchFamily="34" charset="0"/>
              </a:rPr>
              <a:t> are bridged so that data can still be shared between the logical segments</a:t>
            </a:r>
          </a:p>
          <a:p>
            <a:pPr marL="0" indent="0" algn="ctr">
              <a:buNone/>
            </a:pPr>
            <a:r>
              <a:rPr lang="en-US" sz="2200" b="1" dirty="0">
                <a:latin typeface="Arial" panose="020B0604020202020204" pitchFamily="34" charset="0"/>
                <a:cs typeface="Arial" panose="020B0604020202020204" pitchFamily="34" charset="0"/>
              </a:rPr>
              <a:t>						</a:t>
            </a:r>
          </a:p>
          <a:p>
            <a:pPr marL="0" indent="0" algn="ctr">
              <a:buNone/>
            </a:pPr>
            <a:endParaRPr lang="en-US" sz="2200" b="1" dirty="0">
              <a:latin typeface="Arial" panose="020B0604020202020204" pitchFamily="34" charset="0"/>
              <a:cs typeface="Arial" panose="020B0604020202020204" pitchFamily="34" charset="0"/>
            </a:endParaRPr>
          </a:p>
          <a:p>
            <a:pPr marL="0" indent="0" algn="ctr">
              <a:buNone/>
            </a:pPr>
            <a:r>
              <a:rPr lang="en-US" sz="2200" b="1" dirty="0">
                <a:latin typeface="Arial" panose="020B0604020202020204" pitchFamily="34" charset="0"/>
                <a:cs typeface="Arial" panose="020B0604020202020204" pitchFamily="34" charset="0"/>
              </a:rPr>
              <a:t>		</a:t>
            </a:r>
          </a:p>
          <a:p>
            <a:pPr>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marL="0" indent="0">
              <a:buNone/>
            </a:pPr>
            <a:endParaRPr lang="en-US" sz="22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200" b="1" dirty="0">
                <a:latin typeface="Arial" panose="020B0604020202020204" pitchFamily="34" charset="0"/>
                <a:cs typeface="Arial" panose="020B0604020202020204" pitchFamily="34" charset="0"/>
              </a:rPr>
              <a:t>This enables OMG DDS to be applied at essentially unlimited scale since you mitigate performance issues and the complexity of dealing with large amounts of topics </a:t>
            </a:r>
          </a:p>
        </p:txBody>
      </p:sp>
      <p:sp>
        <p:nvSpPr>
          <p:cNvPr id="8" name="Arrow: Left-Right 7">
            <a:extLst>
              <a:ext uri="{FF2B5EF4-FFF2-40B4-BE49-F238E27FC236}">
                <a16:creationId xmlns:a16="http://schemas.microsoft.com/office/drawing/2014/main" id="{A95DB733-9930-1F45-6BDD-2452C6CBA454}"/>
              </a:ext>
            </a:extLst>
          </p:cNvPr>
          <p:cNvSpPr/>
          <p:nvPr/>
        </p:nvSpPr>
        <p:spPr bwMode="auto">
          <a:xfrm>
            <a:off x="841501" y="2199503"/>
            <a:ext cx="5486563" cy="615635"/>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DDS Sensor </a:t>
            </a:r>
            <a:r>
              <a:rPr kumimoji="0" lang="en-US" sz="2000" b="0" i="0" u="none" strike="noStrike" cap="none" normalizeH="0" baseline="0" dirty="0" err="1">
                <a:ln>
                  <a:noFill/>
                </a:ln>
                <a:solidFill>
                  <a:schemeClr val="tx1"/>
                </a:solidFill>
                <a:effectLst/>
                <a:latin typeface="Tahoma" charset="0"/>
              </a:rPr>
              <a:t>Databus</a:t>
            </a:r>
            <a:endParaRPr kumimoji="0" lang="en-US" sz="2000" b="0" i="0" u="none" strike="noStrike" cap="none" normalizeH="0" baseline="0" dirty="0">
              <a:ln>
                <a:noFill/>
              </a:ln>
              <a:solidFill>
                <a:schemeClr val="tx1"/>
              </a:solidFill>
              <a:effectLst/>
              <a:latin typeface="Tahoma" charset="0"/>
            </a:endParaRPr>
          </a:p>
        </p:txBody>
      </p:sp>
      <p:sp>
        <p:nvSpPr>
          <p:cNvPr id="9" name="Arrow: Left-Right 8">
            <a:extLst>
              <a:ext uri="{FF2B5EF4-FFF2-40B4-BE49-F238E27FC236}">
                <a16:creationId xmlns:a16="http://schemas.microsoft.com/office/drawing/2014/main" id="{31CF4497-28B9-40F6-8575-BA4FFEDC3A62}"/>
              </a:ext>
            </a:extLst>
          </p:cNvPr>
          <p:cNvSpPr/>
          <p:nvPr/>
        </p:nvSpPr>
        <p:spPr bwMode="auto">
          <a:xfrm>
            <a:off x="841500" y="3142293"/>
            <a:ext cx="5029364" cy="615635"/>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DDS Command </a:t>
            </a:r>
            <a:r>
              <a:rPr kumimoji="0" lang="en-US" sz="2000" b="0" i="0" u="none" strike="noStrike" cap="none" normalizeH="0" baseline="0" dirty="0" err="1">
                <a:ln>
                  <a:noFill/>
                </a:ln>
                <a:solidFill>
                  <a:schemeClr val="tx1"/>
                </a:solidFill>
                <a:effectLst/>
                <a:latin typeface="Tahoma" charset="0"/>
              </a:rPr>
              <a:t>Databus</a:t>
            </a:r>
            <a:endParaRPr kumimoji="0" lang="en-US" sz="2000" b="0" i="0" u="none" strike="noStrike" cap="none" normalizeH="0" baseline="0" dirty="0">
              <a:ln>
                <a:noFill/>
              </a:ln>
              <a:solidFill>
                <a:schemeClr val="tx1"/>
              </a:solidFill>
              <a:effectLst/>
              <a:latin typeface="Tahoma" charset="0"/>
            </a:endParaRPr>
          </a:p>
        </p:txBody>
      </p:sp>
      <p:sp>
        <p:nvSpPr>
          <p:cNvPr id="10" name="Arrow: Left-Right 9">
            <a:extLst>
              <a:ext uri="{FF2B5EF4-FFF2-40B4-BE49-F238E27FC236}">
                <a16:creationId xmlns:a16="http://schemas.microsoft.com/office/drawing/2014/main" id="{EB9C232A-3FA6-E4B1-3A32-0677FA90E132}"/>
              </a:ext>
            </a:extLst>
          </p:cNvPr>
          <p:cNvSpPr/>
          <p:nvPr/>
        </p:nvSpPr>
        <p:spPr bwMode="auto">
          <a:xfrm>
            <a:off x="841499" y="4085083"/>
            <a:ext cx="4437083" cy="615635"/>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DDS </a:t>
            </a:r>
            <a:r>
              <a:rPr lang="en-US" sz="2000" dirty="0"/>
              <a:t>Status </a:t>
            </a:r>
            <a:r>
              <a:rPr kumimoji="0" lang="en-US" sz="2000" b="0" i="0" u="none" strike="noStrike" cap="none" normalizeH="0" baseline="0" dirty="0" err="1">
                <a:ln>
                  <a:noFill/>
                </a:ln>
                <a:solidFill>
                  <a:schemeClr val="tx1"/>
                </a:solidFill>
                <a:effectLst/>
                <a:latin typeface="Tahoma" charset="0"/>
              </a:rPr>
              <a:t>Databus</a:t>
            </a:r>
            <a:endParaRPr kumimoji="0" lang="en-US" sz="2000" b="0" i="0" u="none" strike="noStrike" cap="none" normalizeH="0" baseline="0" dirty="0">
              <a:ln>
                <a:noFill/>
              </a:ln>
              <a:solidFill>
                <a:schemeClr val="tx1"/>
              </a:solidFill>
              <a:effectLst/>
              <a:latin typeface="Tahoma" charset="0"/>
            </a:endParaRPr>
          </a:p>
        </p:txBody>
      </p:sp>
      <p:grpSp>
        <p:nvGrpSpPr>
          <p:cNvPr id="11" name="Google Shape;1922;p34">
            <a:extLst>
              <a:ext uri="{FF2B5EF4-FFF2-40B4-BE49-F238E27FC236}">
                <a16:creationId xmlns:a16="http://schemas.microsoft.com/office/drawing/2014/main" id="{9F083779-B3C2-BE47-BD89-9BFDBA84E77B}"/>
              </a:ext>
            </a:extLst>
          </p:cNvPr>
          <p:cNvGrpSpPr/>
          <p:nvPr/>
        </p:nvGrpSpPr>
        <p:grpSpPr>
          <a:xfrm>
            <a:off x="2892574" y="2777630"/>
            <a:ext cx="407794" cy="410023"/>
            <a:chOff x="1655075" y="3392325"/>
            <a:chExt cx="548700" cy="551700"/>
          </a:xfrm>
        </p:grpSpPr>
        <p:sp>
          <p:nvSpPr>
            <p:cNvPr id="12" name="Google Shape;1923;p34">
              <a:extLst>
                <a:ext uri="{FF2B5EF4-FFF2-40B4-BE49-F238E27FC236}">
                  <a16:creationId xmlns:a16="http://schemas.microsoft.com/office/drawing/2014/main" id="{8906F612-28D6-D9F3-6D6A-DE9899124168}"/>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3" name="Google Shape;1924;p34">
              <a:extLst>
                <a:ext uri="{FF2B5EF4-FFF2-40B4-BE49-F238E27FC236}">
                  <a16:creationId xmlns:a16="http://schemas.microsoft.com/office/drawing/2014/main" id="{0DF09B8C-BBE8-60DC-5505-18E6D150364B}"/>
                </a:ext>
              </a:extLst>
            </p:cNvPr>
            <p:cNvPicPr preferRelativeResize="0"/>
            <p:nvPr/>
          </p:nvPicPr>
          <p:blipFill rotWithShape="1">
            <a:blip r:embed="rId2">
              <a:alphaModFix/>
            </a:blip>
            <a:srcRect/>
            <a:stretch/>
          </p:blipFill>
          <p:spPr>
            <a:xfrm>
              <a:off x="1677300" y="3405800"/>
              <a:ext cx="495300" cy="533400"/>
            </a:xfrm>
            <a:prstGeom prst="rect">
              <a:avLst/>
            </a:prstGeom>
            <a:noFill/>
            <a:ln>
              <a:noFill/>
            </a:ln>
          </p:spPr>
        </p:pic>
      </p:grpSp>
      <p:grpSp>
        <p:nvGrpSpPr>
          <p:cNvPr id="14" name="Google Shape;1922;p34">
            <a:extLst>
              <a:ext uri="{FF2B5EF4-FFF2-40B4-BE49-F238E27FC236}">
                <a16:creationId xmlns:a16="http://schemas.microsoft.com/office/drawing/2014/main" id="{4214BB19-038D-2DA8-FE6A-E851F80641D1}"/>
              </a:ext>
            </a:extLst>
          </p:cNvPr>
          <p:cNvGrpSpPr/>
          <p:nvPr/>
        </p:nvGrpSpPr>
        <p:grpSpPr>
          <a:xfrm>
            <a:off x="2889248" y="3735827"/>
            <a:ext cx="407794" cy="410023"/>
            <a:chOff x="1655075" y="3392325"/>
            <a:chExt cx="548700" cy="551700"/>
          </a:xfrm>
        </p:grpSpPr>
        <p:sp>
          <p:nvSpPr>
            <p:cNvPr id="15" name="Google Shape;1923;p34">
              <a:extLst>
                <a:ext uri="{FF2B5EF4-FFF2-40B4-BE49-F238E27FC236}">
                  <a16:creationId xmlns:a16="http://schemas.microsoft.com/office/drawing/2014/main" id="{98CA99D5-C3D3-CAAC-C2CA-9C619C48CB49}"/>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6" name="Google Shape;1924;p34">
              <a:extLst>
                <a:ext uri="{FF2B5EF4-FFF2-40B4-BE49-F238E27FC236}">
                  <a16:creationId xmlns:a16="http://schemas.microsoft.com/office/drawing/2014/main" id="{1DD37DD3-B52C-15DE-A028-5CA9C4FE5E58}"/>
                </a:ext>
              </a:extLst>
            </p:cNvPr>
            <p:cNvPicPr preferRelativeResize="0"/>
            <p:nvPr/>
          </p:nvPicPr>
          <p:blipFill rotWithShape="1">
            <a:blip r:embed="rId2">
              <a:alphaModFix/>
            </a:blip>
            <a:srcRect/>
            <a:stretch/>
          </p:blipFill>
          <p:spPr>
            <a:xfrm>
              <a:off x="1677300" y="3405800"/>
              <a:ext cx="495300" cy="533400"/>
            </a:xfrm>
            <a:prstGeom prst="rect">
              <a:avLst/>
            </a:prstGeom>
            <a:noFill/>
            <a:ln>
              <a:noFill/>
            </a:ln>
          </p:spPr>
        </p:pic>
      </p:grpSp>
      <p:cxnSp>
        <p:nvCxnSpPr>
          <p:cNvPr id="18" name="Straight Connector 17">
            <a:extLst>
              <a:ext uri="{FF2B5EF4-FFF2-40B4-BE49-F238E27FC236}">
                <a16:creationId xmlns:a16="http://schemas.microsoft.com/office/drawing/2014/main" id="{124AE782-231B-E16D-2CDA-4AB78A09ACD9}"/>
              </a:ext>
            </a:extLst>
          </p:cNvPr>
          <p:cNvCxnSpPr>
            <a:cxnSpLocks/>
          </p:cNvCxnSpPr>
          <p:nvPr/>
        </p:nvCxnSpPr>
        <p:spPr bwMode="auto">
          <a:xfrm>
            <a:off x="3356182" y="2937210"/>
            <a:ext cx="3214660" cy="6424"/>
          </a:xfrm>
          <a:prstGeom prst="line">
            <a:avLst/>
          </a:prstGeom>
          <a:solidFill>
            <a:schemeClr val="accent1"/>
          </a:solidFill>
          <a:ln w="38100" cap="flat" cmpd="sng" algn="ctr">
            <a:solidFill>
              <a:schemeClr val="tx1"/>
            </a:solidFill>
            <a:prstDash val="solid"/>
            <a:miter lim="800000"/>
            <a:headEnd type="triangle" w="med" len="med"/>
            <a:tailEnd type="none" w="med" len="med"/>
          </a:ln>
          <a:effectLst/>
        </p:spPr>
      </p:cxnSp>
      <p:cxnSp>
        <p:nvCxnSpPr>
          <p:cNvPr id="19" name="Straight Connector 18">
            <a:extLst>
              <a:ext uri="{FF2B5EF4-FFF2-40B4-BE49-F238E27FC236}">
                <a16:creationId xmlns:a16="http://schemas.microsoft.com/office/drawing/2014/main" id="{B81DF8A1-9718-8DE4-6C73-CA37A7E8B3E3}"/>
              </a:ext>
            </a:extLst>
          </p:cNvPr>
          <p:cNvCxnSpPr>
            <a:cxnSpLocks/>
          </p:cNvCxnSpPr>
          <p:nvPr/>
        </p:nvCxnSpPr>
        <p:spPr bwMode="auto">
          <a:xfrm>
            <a:off x="3410363" y="3940838"/>
            <a:ext cx="3098319" cy="18452"/>
          </a:xfrm>
          <a:prstGeom prst="line">
            <a:avLst/>
          </a:prstGeom>
          <a:solidFill>
            <a:schemeClr val="accent1"/>
          </a:solidFill>
          <a:ln w="38100" cap="flat" cmpd="sng" algn="ctr">
            <a:solidFill>
              <a:schemeClr val="tx1"/>
            </a:solidFill>
            <a:prstDash val="solid"/>
            <a:miter lim="800000"/>
            <a:headEnd type="triangle" w="med" len="med"/>
            <a:tailEnd type="none" w="med" len="med"/>
          </a:ln>
          <a:effectLst/>
        </p:spPr>
      </p:cxnSp>
      <p:sp>
        <p:nvSpPr>
          <p:cNvPr id="25" name="TextBox 24">
            <a:extLst>
              <a:ext uri="{FF2B5EF4-FFF2-40B4-BE49-F238E27FC236}">
                <a16:creationId xmlns:a16="http://schemas.microsoft.com/office/drawing/2014/main" id="{BFD70BD0-FDEA-D077-D5EC-936F0467AEAD}"/>
              </a:ext>
            </a:extLst>
          </p:cNvPr>
          <p:cNvSpPr txBox="1"/>
          <p:nvPr/>
        </p:nvSpPr>
        <p:spPr>
          <a:xfrm>
            <a:off x="6845623" y="2480469"/>
            <a:ext cx="3688773" cy="2031325"/>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Applications can join multiple domains and bridge data as needed</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Data can also be transformed during bridging as needed to align data models, </a:t>
            </a:r>
            <a:r>
              <a:rPr lang="en-US" sz="1800" dirty="0" err="1">
                <a:latin typeface="Arial" panose="020B0604020202020204" pitchFamily="34" charset="0"/>
                <a:cs typeface="Arial" panose="020B0604020202020204" pitchFamily="34" charset="0"/>
              </a:rPr>
              <a:t>etc</a:t>
            </a:r>
            <a:endParaRPr lang="en-US" sz="1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5D02F77-4437-5293-DAA3-E2211A27FE7E}"/>
              </a:ext>
            </a:extLst>
          </p:cNvPr>
          <p:cNvSpPr txBox="1"/>
          <p:nvPr/>
        </p:nvSpPr>
        <p:spPr>
          <a:xfrm>
            <a:off x="8369878" y="2035499"/>
            <a:ext cx="6104658"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Shared Global Dataspace</a:t>
            </a:r>
            <a:endParaRPr lang="en-US" sz="1600" dirty="0"/>
          </a:p>
        </p:txBody>
      </p:sp>
      <p:sp>
        <p:nvSpPr>
          <p:cNvPr id="31" name="Rectangle: Rounded Corners 30">
            <a:extLst>
              <a:ext uri="{FF2B5EF4-FFF2-40B4-BE49-F238E27FC236}">
                <a16:creationId xmlns:a16="http://schemas.microsoft.com/office/drawing/2014/main" id="{084FE778-EB15-4B38-EDE8-EC7CF76E1267}"/>
              </a:ext>
            </a:extLst>
          </p:cNvPr>
          <p:cNvSpPr/>
          <p:nvPr/>
        </p:nvSpPr>
        <p:spPr bwMode="auto">
          <a:xfrm>
            <a:off x="6611612" y="2408182"/>
            <a:ext cx="3914564" cy="2175898"/>
          </a:xfrm>
          <a:prstGeom prst="roundRect">
            <a:avLst/>
          </a:prstGeom>
          <a:solidFill>
            <a:schemeClr val="accent1">
              <a:alpha val="0"/>
            </a:schemeClr>
          </a:solidFill>
          <a:ln w="127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361101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92" name="Google Shape;892;gca4d506b65_0_74"/>
          <p:cNvSpPr txBox="1">
            <a:spLocks noGrp="1"/>
          </p:cNvSpPr>
          <p:nvPr>
            <p:ph type="title"/>
          </p:nvPr>
        </p:nvSpPr>
        <p:spPr>
          <a:xfrm>
            <a:off x="2397039" y="0"/>
            <a:ext cx="7416800" cy="652886"/>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ct val="26829"/>
              <a:buFont typeface="Arial"/>
              <a:buNone/>
            </a:pPr>
            <a:r>
              <a:rPr lang="en-US" dirty="0"/>
              <a:t>Wide Area Distributed Applications</a:t>
            </a:r>
            <a:endParaRPr b="0" dirty="0"/>
          </a:p>
        </p:txBody>
      </p:sp>
      <p:grpSp>
        <p:nvGrpSpPr>
          <p:cNvPr id="3" name="Group 2">
            <a:extLst>
              <a:ext uri="{FF2B5EF4-FFF2-40B4-BE49-F238E27FC236}">
                <a16:creationId xmlns:a16="http://schemas.microsoft.com/office/drawing/2014/main" id="{263D2D44-A6DC-4E83-A610-4BE1BC882A34}"/>
              </a:ext>
            </a:extLst>
          </p:cNvPr>
          <p:cNvGrpSpPr/>
          <p:nvPr/>
        </p:nvGrpSpPr>
        <p:grpSpPr>
          <a:xfrm>
            <a:off x="260201" y="838115"/>
            <a:ext cx="8643903" cy="5324009"/>
            <a:chOff x="260201" y="838115"/>
            <a:chExt cx="8643903" cy="5324009"/>
          </a:xfrm>
        </p:grpSpPr>
        <p:sp>
          <p:nvSpPr>
            <p:cNvPr id="863" name="Google Shape;863;gca4d506b65_0_74"/>
            <p:cNvSpPr/>
            <p:nvPr/>
          </p:nvSpPr>
          <p:spPr>
            <a:xfrm>
              <a:off x="3338862" y="2285714"/>
              <a:ext cx="1168200" cy="918300"/>
            </a:xfrm>
            <a:prstGeom prst="rect">
              <a:avLst/>
            </a:prstGeom>
            <a:solidFill>
              <a:srgbClr val="EBA5A6">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sp>
          <p:nvSpPr>
            <p:cNvPr id="864" name="Google Shape;864;gca4d506b65_0_74"/>
            <p:cNvSpPr/>
            <p:nvPr/>
          </p:nvSpPr>
          <p:spPr>
            <a:xfrm>
              <a:off x="3671682" y="3873706"/>
              <a:ext cx="2553000" cy="2212500"/>
            </a:xfrm>
            <a:prstGeom prst="rect">
              <a:avLst/>
            </a:prstGeom>
            <a:solidFill>
              <a:srgbClr val="AFBAD6">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grpSp>
          <p:nvGrpSpPr>
            <p:cNvPr id="866" name="Google Shape;866;gca4d506b65_0_74"/>
            <p:cNvGrpSpPr/>
            <p:nvPr/>
          </p:nvGrpSpPr>
          <p:grpSpPr>
            <a:xfrm>
              <a:off x="5929275" y="838115"/>
              <a:ext cx="2568972" cy="2362323"/>
              <a:chOff x="4610407" y="1029066"/>
              <a:chExt cx="2875500" cy="2628600"/>
            </a:xfrm>
          </p:grpSpPr>
          <p:sp>
            <p:nvSpPr>
              <p:cNvPr id="867" name="Google Shape;867;gca4d506b65_0_74"/>
              <p:cNvSpPr/>
              <p:nvPr/>
            </p:nvSpPr>
            <p:spPr>
              <a:xfrm>
                <a:off x="4610407" y="1029066"/>
                <a:ext cx="2875500" cy="2628600"/>
              </a:xfrm>
              <a:prstGeom prst="rect">
                <a:avLst/>
              </a:prstGeom>
              <a:solidFill>
                <a:srgbClr val="CFE4A5">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sp>
            <p:nvSpPr>
              <p:cNvPr id="868" name="Google Shape;868;gca4d506b65_0_74"/>
              <p:cNvSpPr/>
              <p:nvPr/>
            </p:nvSpPr>
            <p:spPr>
              <a:xfrm>
                <a:off x="5963782" y="3291312"/>
                <a:ext cx="219300" cy="2043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869" name="Google Shape;869;gca4d506b65_0_74"/>
            <p:cNvGrpSpPr/>
            <p:nvPr/>
          </p:nvGrpSpPr>
          <p:grpSpPr>
            <a:xfrm>
              <a:off x="602409" y="853828"/>
              <a:ext cx="2568972" cy="2585567"/>
              <a:chOff x="1171798" y="1029066"/>
              <a:chExt cx="2875500" cy="2877008"/>
            </a:xfrm>
          </p:grpSpPr>
          <p:sp>
            <p:nvSpPr>
              <p:cNvPr id="870" name="Google Shape;870;gca4d506b65_0_74"/>
              <p:cNvSpPr/>
              <p:nvPr/>
            </p:nvSpPr>
            <p:spPr>
              <a:xfrm>
                <a:off x="1171798" y="1029066"/>
                <a:ext cx="2875500" cy="2628600"/>
              </a:xfrm>
              <a:prstGeom prst="rect">
                <a:avLst/>
              </a:prstGeom>
              <a:solidFill>
                <a:srgbClr val="EBA5A6">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sp>
            <p:nvSpPr>
              <p:cNvPr id="871" name="Google Shape;871;gca4d506b65_0_74"/>
              <p:cNvSpPr/>
              <p:nvPr/>
            </p:nvSpPr>
            <p:spPr>
              <a:xfrm>
                <a:off x="2490427" y="3281929"/>
                <a:ext cx="219300" cy="2043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cxnSp>
            <p:nvCxnSpPr>
              <p:cNvPr id="872" name="Google Shape;872;gca4d506b65_0_74"/>
              <p:cNvCxnSpPr/>
              <p:nvPr/>
            </p:nvCxnSpPr>
            <p:spPr>
              <a:xfrm>
                <a:off x="2599420" y="3391574"/>
                <a:ext cx="6300" cy="514500"/>
              </a:xfrm>
              <a:prstGeom prst="straightConnector1">
                <a:avLst/>
              </a:prstGeom>
              <a:noFill/>
              <a:ln w="28575" cap="flat" cmpd="sng">
                <a:solidFill>
                  <a:schemeClr val="accent2"/>
                </a:solidFill>
                <a:prstDash val="solid"/>
                <a:miter lim="800000"/>
                <a:headEnd type="none" w="sm" len="sm"/>
                <a:tailEnd type="none" w="sm" len="sm"/>
              </a:ln>
            </p:spPr>
          </p:cxnSp>
        </p:grpSp>
        <p:cxnSp>
          <p:nvCxnSpPr>
            <p:cNvPr id="873" name="Google Shape;873;gca4d506b65_0_74"/>
            <p:cNvCxnSpPr>
              <a:stCxn id="868" idx="4"/>
            </p:cNvCxnSpPr>
            <p:nvPr/>
          </p:nvCxnSpPr>
          <p:spPr>
            <a:xfrm>
              <a:off x="7236342" y="3054800"/>
              <a:ext cx="0" cy="430800"/>
            </a:xfrm>
            <a:prstGeom prst="straightConnector1">
              <a:avLst/>
            </a:prstGeom>
            <a:noFill/>
            <a:ln w="28575" cap="flat" cmpd="sng">
              <a:solidFill>
                <a:schemeClr val="accent2"/>
              </a:solidFill>
              <a:prstDash val="solid"/>
              <a:miter lim="800000"/>
              <a:headEnd type="none" w="sm" len="sm"/>
              <a:tailEnd type="none" w="sm" len="sm"/>
            </a:ln>
          </p:spPr>
        </p:cxnSp>
        <p:pic>
          <p:nvPicPr>
            <p:cNvPr id="874" name="Google Shape;874;gca4d506b65_0_74" descr="Cloud"/>
            <p:cNvPicPr preferRelativeResize="0"/>
            <p:nvPr/>
          </p:nvPicPr>
          <p:blipFill rotWithShape="1">
            <a:blip r:embed="rId3">
              <a:alphaModFix/>
            </a:blip>
            <a:srcRect/>
            <a:stretch/>
          </p:blipFill>
          <p:spPr>
            <a:xfrm>
              <a:off x="3656857" y="3579457"/>
              <a:ext cx="2582667" cy="2582667"/>
            </a:xfrm>
            <a:prstGeom prst="rect">
              <a:avLst/>
            </a:prstGeom>
            <a:noFill/>
            <a:ln>
              <a:noFill/>
            </a:ln>
          </p:spPr>
        </p:pic>
        <p:sp>
          <p:nvSpPr>
            <p:cNvPr id="875" name="Google Shape;875;gca4d506b65_0_74"/>
            <p:cNvSpPr/>
            <p:nvPr/>
          </p:nvSpPr>
          <p:spPr>
            <a:xfrm>
              <a:off x="4533739" y="4346172"/>
              <a:ext cx="195900" cy="183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cxnSp>
          <p:nvCxnSpPr>
            <p:cNvPr id="876" name="Google Shape;876;gca4d506b65_0_74"/>
            <p:cNvCxnSpPr/>
            <p:nvPr/>
          </p:nvCxnSpPr>
          <p:spPr>
            <a:xfrm flipH="1">
              <a:off x="4629741" y="3625757"/>
              <a:ext cx="3900" cy="774600"/>
            </a:xfrm>
            <a:prstGeom prst="straightConnector1">
              <a:avLst/>
            </a:prstGeom>
            <a:noFill/>
            <a:ln w="28575" cap="flat" cmpd="sng">
              <a:solidFill>
                <a:schemeClr val="accent2"/>
              </a:solidFill>
              <a:prstDash val="solid"/>
              <a:miter lim="800000"/>
              <a:headEnd type="none" w="sm" len="sm"/>
              <a:tailEnd type="none" w="sm" len="sm"/>
            </a:ln>
          </p:spPr>
        </p:cxnSp>
        <p:pic>
          <p:nvPicPr>
            <p:cNvPr id="877" name="Google Shape;877;gca4d506b65_0_74" descr="Helicopter outline"/>
            <p:cNvPicPr preferRelativeResize="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74672" y="1291213"/>
              <a:ext cx="774600" cy="774600"/>
            </a:xfrm>
            <a:prstGeom prst="rect">
              <a:avLst/>
            </a:prstGeom>
            <a:noFill/>
            <a:ln>
              <a:noFill/>
            </a:ln>
          </p:spPr>
        </p:pic>
        <p:sp>
          <p:nvSpPr>
            <p:cNvPr id="878" name="Google Shape;878;gca4d506b65_0_74"/>
            <p:cNvSpPr/>
            <p:nvPr/>
          </p:nvSpPr>
          <p:spPr>
            <a:xfrm>
              <a:off x="900830" y="864131"/>
              <a:ext cx="19722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Asset at the Edge</a:t>
              </a:r>
              <a:endParaRPr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79" name="Google Shape;879;gca4d506b65_0_74"/>
            <p:cNvSpPr/>
            <p:nvPr/>
          </p:nvSpPr>
          <p:spPr>
            <a:xfrm>
              <a:off x="5964866" y="850063"/>
              <a:ext cx="25431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On-site Operation Center</a:t>
              </a:r>
              <a:endParaRPr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80" name="Google Shape;880;gca4d506b65_0_74"/>
            <p:cNvSpPr txBox="1"/>
            <p:nvPr/>
          </p:nvSpPr>
          <p:spPr>
            <a:xfrm>
              <a:off x="759912" y="2091853"/>
              <a:ext cx="22041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1" u="none" strike="noStrike" cap="none" dirty="0">
                  <a:solidFill>
                    <a:schemeClr val="dk1"/>
                  </a:solidFill>
                  <a:latin typeface="Arial" panose="020B0604020202020204" pitchFamily="34" charset="0"/>
                  <a:ea typeface="Calibri"/>
                  <a:cs typeface="Arial" panose="020B0604020202020204" pitchFamily="34" charset="0"/>
                  <a:sym typeface="Calibri"/>
                </a:rPr>
                <a:t>INTELLIGENT LOGGING AND ANALYTICS, ASSISTANCE</a:t>
              </a:r>
              <a:endParaRPr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81" name="Google Shape;881;gca4d506b65_0_74"/>
            <p:cNvSpPr txBox="1"/>
            <p:nvPr/>
          </p:nvSpPr>
          <p:spPr>
            <a:xfrm>
              <a:off x="5973256" y="1984177"/>
              <a:ext cx="2526300" cy="738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1" u="none" strike="noStrike" cap="none" dirty="0">
                  <a:solidFill>
                    <a:schemeClr val="dk1"/>
                  </a:solidFill>
                  <a:latin typeface="Arial" panose="020B0604020202020204" pitchFamily="34" charset="0"/>
                  <a:ea typeface="Calibri"/>
                  <a:cs typeface="Arial" panose="020B0604020202020204" pitchFamily="34" charset="0"/>
                  <a:sym typeface="Calibri"/>
                </a:rPr>
                <a:t>MULTI-VEHICLE ANALYTICS,  ASSIST, STORE &amp; FORWARD LOGGING</a:t>
              </a:r>
              <a:endParaRPr sz="12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82" name="Google Shape;882;gca4d506b65_0_74"/>
            <p:cNvSpPr/>
            <p:nvPr/>
          </p:nvSpPr>
          <p:spPr>
            <a:xfrm>
              <a:off x="3591557" y="3851309"/>
              <a:ext cx="1023342"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panose="020B0604020202020204" pitchFamily="34" charset="0"/>
                  <a:ea typeface="Calibri"/>
                  <a:cs typeface="Arial" panose="020B0604020202020204" pitchFamily="34" charset="0"/>
                  <a:sym typeface="Calibri"/>
                </a:rPr>
                <a:t>Cloud</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883" name="Google Shape;883;gca4d506b65_0_74"/>
            <p:cNvSpPr txBox="1"/>
            <p:nvPr/>
          </p:nvSpPr>
          <p:spPr>
            <a:xfrm>
              <a:off x="3482382" y="5571451"/>
              <a:ext cx="2526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Arial" panose="020B0604020202020204" pitchFamily="34" charset="0"/>
                  <a:ea typeface="Calibri"/>
                  <a:cs typeface="Arial" panose="020B0604020202020204" pitchFamily="34" charset="0"/>
                  <a:sym typeface="Calibri"/>
                </a:rPr>
                <a:t>MULTI-SITE ANALYTICS &amp; ML, STORE LOGGING</a:t>
              </a:r>
              <a:endParaRPr sz="1400"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884" name="Google Shape;884;gca4d506b65_0_74"/>
            <p:cNvSpPr/>
            <p:nvPr/>
          </p:nvSpPr>
          <p:spPr>
            <a:xfrm>
              <a:off x="3844057" y="2919386"/>
              <a:ext cx="195900" cy="183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pic>
          <p:nvPicPr>
            <p:cNvPr id="885" name="Google Shape;885;gca4d506b65_0_74" descr="Helicopter outline"/>
            <p:cNvPicPr preferRelativeResize="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06897" y="2400951"/>
              <a:ext cx="440092" cy="440092"/>
            </a:xfrm>
            <a:prstGeom prst="rect">
              <a:avLst/>
            </a:prstGeom>
            <a:noFill/>
            <a:ln>
              <a:noFill/>
            </a:ln>
          </p:spPr>
        </p:pic>
        <p:sp>
          <p:nvSpPr>
            <p:cNvPr id="886" name="Google Shape;886;gca4d506b65_0_74"/>
            <p:cNvSpPr txBox="1"/>
            <p:nvPr/>
          </p:nvSpPr>
          <p:spPr>
            <a:xfrm>
              <a:off x="3455685" y="5571451"/>
              <a:ext cx="33309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Arial"/>
                <a:cs typeface="Arial" panose="020B0604020202020204" pitchFamily="34" charset="0"/>
                <a:sym typeface="Arial"/>
              </a:endParaRPr>
            </a:p>
          </p:txBody>
        </p:sp>
        <p:sp>
          <p:nvSpPr>
            <p:cNvPr id="887" name="Google Shape;887;gca4d506b65_0_74"/>
            <p:cNvSpPr/>
            <p:nvPr/>
          </p:nvSpPr>
          <p:spPr>
            <a:xfrm>
              <a:off x="4629026" y="2270538"/>
              <a:ext cx="1168200" cy="918300"/>
            </a:xfrm>
            <a:prstGeom prst="rect">
              <a:avLst/>
            </a:prstGeom>
            <a:solidFill>
              <a:srgbClr val="EBA5A6">
                <a:alpha val="60000"/>
              </a:srgbClr>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panose="020B0604020202020204" pitchFamily="34" charset="0"/>
                <a:ea typeface="Calibri"/>
                <a:cs typeface="Arial" panose="020B0604020202020204" pitchFamily="34" charset="0"/>
                <a:sym typeface="Calibri"/>
              </a:endParaRPr>
            </a:p>
          </p:txBody>
        </p:sp>
        <p:pic>
          <p:nvPicPr>
            <p:cNvPr id="888" name="Google Shape;888;gca4d506b65_0_74" descr="Helicopter outline"/>
            <p:cNvPicPr preferRelativeResize="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997061" y="2385775"/>
              <a:ext cx="440092" cy="440092"/>
            </a:xfrm>
            <a:prstGeom prst="rect">
              <a:avLst/>
            </a:prstGeom>
            <a:noFill/>
            <a:ln>
              <a:noFill/>
            </a:ln>
          </p:spPr>
        </p:pic>
        <p:sp>
          <p:nvSpPr>
            <p:cNvPr id="889" name="Google Shape;889;gca4d506b65_0_74"/>
            <p:cNvSpPr/>
            <p:nvPr/>
          </p:nvSpPr>
          <p:spPr>
            <a:xfrm>
              <a:off x="5095854" y="2896688"/>
              <a:ext cx="195900" cy="183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cxnSp>
          <p:nvCxnSpPr>
            <p:cNvPr id="890" name="Google Shape;890;gca4d506b65_0_74"/>
            <p:cNvCxnSpPr/>
            <p:nvPr/>
          </p:nvCxnSpPr>
          <p:spPr>
            <a:xfrm>
              <a:off x="5193759" y="3068681"/>
              <a:ext cx="0" cy="370800"/>
            </a:xfrm>
            <a:prstGeom prst="straightConnector1">
              <a:avLst/>
            </a:prstGeom>
            <a:noFill/>
            <a:ln w="28575" cap="flat" cmpd="sng">
              <a:solidFill>
                <a:schemeClr val="accent2"/>
              </a:solidFill>
              <a:prstDash val="solid"/>
              <a:miter lim="800000"/>
              <a:headEnd type="none" w="sm" len="sm"/>
              <a:tailEnd type="none" w="sm" len="sm"/>
            </a:ln>
          </p:spPr>
        </p:cxnSp>
        <p:cxnSp>
          <p:nvCxnSpPr>
            <p:cNvPr id="891" name="Google Shape;891;gca4d506b65_0_74"/>
            <p:cNvCxnSpPr/>
            <p:nvPr/>
          </p:nvCxnSpPr>
          <p:spPr>
            <a:xfrm>
              <a:off x="3941962" y="3080186"/>
              <a:ext cx="0" cy="370800"/>
            </a:xfrm>
            <a:prstGeom prst="straightConnector1">
              <a:avLst/>
            </a:prstGeom>
            <a:noFill/>
            <a:ln w="28575" cap="flat" cmpd="sng">
              <a:solidFill>
                <a:schemeClr val="accent2"/>
              </a:solidFill>
              <a:prstDash val="solid"/>
              <a:miter lim="800000"/>
              <a:headEnd type="none" w="sm" len="sm"/>
              <a:tailEnd type="none" w="sm" len="sm"/>
            </a:ln>
          </p:spPr>
        </p:cxnSp>
        <p:sp>
          <p:nvSpPr>
            <p:cNvPr id="893" name="Google Shape;893;gca4d506b65_0_74"/>
            <p:cNvSpPr/>
            <p:nvPr/>
          </p:nvSpPr>
          <p:spPr>
            <a:xfrm>
              <a:off x="260201" y="3311024"/>
              <a:ext cx="8584541" cy="455700"/>
            </a:xfrm>
            <a:prstGeom prst="leftRightArrow">
              <a:avLst>
                <a:gd name="adj1" fmla="val 55303"/>
                <a:gd name="adj2" fmla="val 50000"/>
              </a:avLst>
            </a:prstGeom>
            <a:solidFill>
              <a:srgbClr val="F88C2A"/>
            </a:solidFill>
            <a:ln w="28575" cap="flat" cmpd="sng">
              <a:solidFill>
                <a:srgbClr val="F88C2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latin typeface="Arial" panose="020B0604020202020204" pitchFamily="34" charset="0"/>
                  <a:ea typeface="Calibri"/>
                  <a:cs typeface="Arial" panose="020B0604020202020204" pitchFamily="34" charset="0"/>
                  <a:sym typeface="Calibri"/>
                </a:rPr>
                <a:t>OMG DDS WAN Databus</a:t>
              </a:r>
              <a:endParaRPr sz="1400" b="0" i="0" u="none" strike="noStrike" cap="none" dirty="0">
                <a:latin typeface="Arial" panose="020B0604020202020204" pitchFamily="34" charset="0"/>
                <a:ea typeface="Arial"/>
                <a:cs typeface="Arial" panose="020B0604020202020204" pitchFamily="34" charset="0"/>
                <a:sym typeface="Arial"/>
              </a:endParaRPr>
            </a:p>
          </p:txBody>
        </p:sp>
        <p:pic>
          <p:nvPicPr>
            <p:cNvPr id="894" name="Google Shape;894;gca4d506b65_0_74" descr="A picture containing toy&#10;&#10;Description automatically generated"/>
            <p:cNvPicPr preferRelativeResize="0"/>
            <p:nvPr/>
          </p:nvPicPr>
          <p:blipFill rotWithShape="1">
            <a:blip r:embed="rId6">
              <a:alphaModFix/>
            </a:blip>
            <a:srcRect/>
            <a:stretch/>
          </p:blipFill>
          <p:spPr>
            <a:xfrm>
              <a:off x="6629655" y="1219365"/>
              <a:ext cx="1168200" cy="813527"/>
            </a:xfrm>
            <a:prstGeom prst="rect">
              <a:avLst/>
            </a:prstGeom>
            <a:noFill/>
            <a:ln>
              <a:noFill/>
            </a:ln>
          </p:spPr>
        </p:pic>
        <p:pic>
          <p:nvPicPr>
            <p:cNvPr id="895" name="Google Shape;895;gca4d506b65_0_74"/>
            <p:cNvPicPr preferRelativeResize="0"/>
            <p:nvPr/>
          </p:nvPicPr>
          <p:blipFill rotWithShape="1">
            <a:blip r:embed="rId7">
              <a:alphaModFix/>
            </a:blip>
            <a:srcRect/>
            <a:stretch/>
          </p:blipFill>
          <p:spPr>
            <a:xfrm>
              <a:off x="1992354" y="2650017"/>
              <a:ext cx="561350" cy="403476"/>
            </a:xfrm>
            <a:prstGeom prst="rect">
              <a:avLst/>
            </a:prstGeom>
            <a:noFill/>
            <a:ln>
              <a:noFill/>
            </a:ln>
          </p:spPr>
        </p:pic>
        <p:sp>
          <p:nvSpPr>
            <p:cNvPr id="896" name="Google Shape;896;gca4d506b65_0_74"/>
            <p:cNvSpPr txBox="1"/>
            <p:nvPr/>
          </p:nvSpPr>
          <p:spPr>
            <a:xfrm>
              <a:off x="2076092" y="2962278"/>
              <a:ext cx="477600" cy="20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panose="020B0604020202020204" pitchFamily="34" charset="0"/>
                  <a:ea typeface="Calibri"/>
                  <a:cs typeface="Arial" panose="020B0604020202020204" pitchFamily="34" charset="0"/>
                  <a:sym typeface="Calibri"/>
                </a:rPr>
                <a:t>NAT</a:t>
              </a:r>
              <a:endParaRPr sz="900" b="0" i="0" u="none" strike="noStrike" cap="none">
                <a:solidFill>
                  <a:srgbClr val="000000"/>
                </a:solidFill>
                <a:latin typeface="Arial" panose="020B0604020202020204" pitchFamily="34" charset="0"/>
                <a:ea typeface="Calibri"/>
                <a:cs typeface="Arial" panose="020B0604020202020204" pitchFamily="34" charset="0"/>
                <a:sym typeface="Calibri"/>
              </a:endParaRPr>
            </a:p>
          </p:txBody>
        </p:sp>
        <p:pic>
          <p:nvPicPr>
            <p:cNvPr id="897" name="Google Shape;897;gca4d506b65_0_74"/>
            <p:cNvPicPr preferRelativeResize="0"/>
            <p:nvPr/>
          </p:nvPicPr>
          <p:blipFill rotWithShape="1">
            <a:blip r:embed="rId7">
              <a:alphaModFix/>
            </a:blip>
            <a:srcRect/>
            <a:stretch/>
          </p:blipFill>
          <p:spPr>
            <a:xfrm>
              <a:off x="7351879" y="2669467"/>
              <a:ext cx="561350" cy="403476"/>
            </a:xfrm>
            <a:prstGeom prst="rect">
              <a:avLst/>
            </a:prstGeom>
            <a:noFill/>
            <a:ln>
              <a:noFill/>
            </a:ln>
          </p:spPr>
        </p:pic>
        <p:sp>
          <p:nvSpPr>
            <p:cNvPr id="898" name="Google Shape;898;gca4d506b65_0_74"/>
            <p:cNvSpPr txBox="1"/>
            <p:nvPr/>
          </p:nvSpPr>
          <p:spPr>
            <a:xfrm>
              <a:off x="7435617" y="2981728"/>
              <a:ext cx="477600" cy="20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panose="020B0604020202020204" pitchFamily="34" charset="0"/>
                  <a:ea typeface="Calibri"/>
                  <a:cs typeface="Arial" panose="020B0604020202020204" pitchFamily="34" charset="0"/>
                  <a:sym typeface="Calibri"/>
                </a:rPr>
                <a:t>NAT</a:t>
              </a:r>
              <a:endParaRPr sz="900" b="0" i="0" u="none" strike="noStrike" cap="none">
                <a:solidFill>
                  <a:srgbClr val="000000"/>
                </a:solidFill>
                <a:latin typeface="Arial" panose="020B0604020202020204" pitchFamily="34" charset="0"/>
                <a:ea typeface="Calibri"/>
                <a:cs typeface="Arial" panose="020B0604020202020204" pitchFamily="34" charset="0"/>
                <a:sym typeface="Calibri"/>
              </a:endParaRPr>
            </a:p>
          </p:txBody>
        </p:sp>
        <p:pic>
          <p:nvPicPr>
            <p:cNvPr id="899" name="Google Shape;899;gca4d506b65_0_74"/>
            <p:cNvPicPr preferRelativeResize="0"/>
            <p:nvPr/>
          </p:nvPicPr>
          <p:blipFill rotWithShape="1">
            <a:blip r:embed="rId7">
              <a:alphaModFix/>
            </a:blip>
            <a:srcRect/>
            <a:stretch/>
          </p:blipFill>
          <p:spPr>
            <a:xfrm>
              <a:off x="4629029" y="4571492"/>
              <a:ext cx="561350" cy="403476"/>
            </a:xfrm>
            <a:prstGeom prst="rect">
              <a:avLst/>
            </a:prstGeom>
            <a:noFill/>
            <a:ln>
              <a:noFill/>
            </a:ln>
          </p:spPr>
        </p:pic>
        <p:sp>
          <p:nvSpPr>
            <p:cNvPr id="900" name="Google Shape;900;gca4d506b65_0_74"/>
            <p:cNvSpPr txBox="1"/>
            <p:nvPr/>
          </p:nvSpPr>
          <p:spPr>
            <a:xfrm>
              <a:off x="4712767" y="4883753"/>
              <a:ext cx="477600" cy="20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panose="020B0604020202020204" pitchFamily="34" charset="0"/>
                  <a:ea typeface="Calibri"/>
                  <a:cs typeface="Arial" panose="020B0604020202020204" pitchFamily="34" charset="0"/>
                  <a:sym typeface="Calibri"/>
                </a:rPr>
                <a:t>NAT</a:t>
              </a:r>
              <a:endParaRPr sz="900" b="0" i="0" u="none" strike="noStrike" cap="none">
                <a:solidFill>
                  <a:srgbClr val="FFFFFF"/>
                </a:solidFill>
                <a:latin typeface="Arial" panose="020B0604020202020204" pitchFamily="34" charset="0"/>
                <a:ea typeface="Calibri"/>
                <a:cs typeface="Arial" panose="020B0604020202020204" pitchFamily="34" charset="0"/>
                <a:sym typeface="Calibri"/>
              </a:endParaRPr>
            </a:p>
          </p:txBody>
        </p:sp>
        <p:sp>
          <p:nvSpPr>
            <p:cNvPr id="901" name="Google Shape;901;gca4d506b65_0_74"/>
            <p:cNvSpPr txBox="1"/>
            <p:nvPr/>
          </p:nvSpPr>
          <p:spPr>
            <a:xfrm>
              <a:off x="6361004" y="3834003"/>
              <a:ext cx="2543100" cy="974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900"/>
                <a:buFont typeface="Arial"/>
                <a:buNone/>
              </a:pPr>
              <a:r>
                <a:rPr lang="en-US" sz="1900" b="0" i="0" u="none" strike="noStrike" cap="none" dirty="0">
                  <a:solidFill>
                    <a:srgbClr val="3F3F3F"/>
                  </a:solidFill>
                  <a:latin typeface="Arial" panose="020B0604020202020204" pitchFamily="34" charset="0"/>
                  <a:ea typeface="Calibri"/>
                  <a:cs typeface="Arial" panose="020B0604020202020204" pitchFamily="34" charset="0"/>
                  <a:sym typeface="Calibri"/>
                </a:rPr>
                <a:t>Remote Monitoring, Analytics and Assistance</a:t>
              </a:r>
              <a:endParaRPr sz="19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grpSp>
      <p:sp>
        <p:nvSpPr>
          <p:cNvPr id="4" name="TextBox 3">
            <a:extLst>
              <a:ext uri="{FF2B5EF4-FFF2-40B4-BE49-F238E27FC236}">
                <a16:creationId xmlns:a16="http://schemas.microsoft.com/office/drawing/2014/main" id="{82892ADA-0B75-4124-9230-46DBCD791DA9}"/>
              </a:ext>
            </a:extLst>
          </p:cNvPr>
          <p:cNvSpPr txBox="1"/>
          <p:nvPr/>
        </p:nvSpPr>
        <p:spPr>
          <a:xfrm>
            <a:off x="8904104" y="1120877"/>
            <a:ext cx="3235015" cy="378565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Wide area distributed applications have more technical challenges</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Network changes over time (ex. Wi-Fi to Cellular)</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Scalability of data transport and cloud services</a:t>
            </a:r>
          </a:p>
          <a:p>
            <a:pPr marL="342900" indent="-342900">
              <a:buFont typeface="Wingdings" panose="05000000000000000000" pitchFamily="2" charset="2"/>
              <a:buChar char="§"/>
            </a:pPr>
            <a:r>
              <a:rPr lang="en-US" sz="2000" b="1" dirty="0">
                <a:latin typeface="Arial" panose="020B0604020202020204" pitchFamily="34" charset="0"/>
                <a:cs typeface="Arial" panose="020B0604020202020204" pitchFamily="34" charset="0"/>
              </a:rPr>
              <a:t>Edge device authentication and data security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cd74285201_0_137"/>
          <p:cNvSpPr txBox="1">
            <a:spLocks noGrp="1"/>
          </p:cNvSpPr>
          <p:nvPr>
            <p:ph type="title"/>
          </p:nvPr>
        </p:nvSpPr>
        <p:spPr>
          <a:xfrm>
            <a:off x="2387600" y="7912"/>
            <a:ext cx="7416800" cy="694798"/>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SzPct val="111111"/>
              <a:buNone/>
            </a:pPr>
            <a:r>
              <a:rPr lang="en-US" dirty="0"/>
              <a:t>OMG DDS real-time WAN Transport</a:t>
            </a:r>
            <a:endParaRPr dirty="0"/>
          </a:p>
        </p:txBody>
      </p:sp>
      <p:sp>
        <p:nvSpPr>
          <p:cNvPr id="610" name="Google Shape;610;gcd74285201_0_137"/>
          <p:cNvSpPr txBox="1">
            <a:spLocks noGrp="1"/>
          </p:cNvSpPr>
          <p:nvPr>
            <p:ph type="body" sz="quarter" idx="12"/>
          </p:nvPr>
        </p:nvSpPr>
        <p:spPr>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SzPts val="3200"/>
              <a:buNone/>
            </a:pPr>
            <a:r>
              <a:rPr lang="en-US" sz="2400" b="1" dirty="0">
                <a:latin typeface="Arial" panose="020B0604020202020204" pitchFamily="34" charset="0"/>
                <a:cs typeface="Arial" panose="020B0604020202020204" pitchFamily="34" charset="0"/>
              </a:rPr>
              <a:t>Smart transport enabling secure, scalable, and high-performance communication over WANs, including public networks </a:t>
            </a:r>
            <a:endParaRPr sz="2400" b="1" dirty="0">
              <a:latin typeface="Arial" panose="020B0604020202020204" pitchFamily="34" charset="0"/>
              <a:cs typeface="Arial" panose="020B0604020202020204" pitchFamily="34" charset="0"/>
            </a:endParaRPr>
          </a:p>
          <a:p>
            <a:pPr marL="0" lvl="0" indent="0" algn="l" rtl="0">
              <a:lnSpc>
                <a:spcPct val="80000"/>
              </a:lnSpc>
              <a:spcBef>
                <a:spcPts val="1000"/>
              </a:spcBef>
              <a:spcAft>
                <a:spcPts val="0"/>
              </a:spcAft>
              <a:buSzPts val="3200"/>
              <a:buNone/>
            </a:pPr>
            <a:endParaRPr sz="2400" b="1" dirty="0">
              <a:latin typeface="Arial" panose="020B0604020202020204" pitchFamily="34" charset="0"/>
              <a:cs typeface="Arial" panose="020B0604020202020204" pitchFamily="34" charset="0"/>
            </a:endParaRPr>
          </a:p>
          <a:p>
            <a:pPr marL="0" lvl="0" indent="0" algn="l" rtl="0">
              <a:lnSpc>
                <a:spcPct val="80000"/>
              </a:lnSpc>
              <a:spcBef>
                <a:spcPts val="1000"/>
              </a:spcBef>
              <a:spcAft>
                <a:spcPts val="0"/>
              </a:spcAft>
              <a:buSzPts val="3200"/>
              <a:buNone/>
            </a:pPr>
            <a:r>
              <a:rPr lang="en-US" sz="2200" b="1" dirty="0">
                <a:latin typeface="Arial" panose="020B0604020202020204" pitchFamily="34" charset="0"/>
                <a:cs typeface="Arial" panose="020B0604020202020204" pitchFamily="34" charset="0"/>
              </a:rPr>
              <a:t>Features include:</a:t>
            </a:r>
            <a:endParaRPr sz="2200" b="1" dirty="0">
              <a:latin typeface="Arial" panose="020B0604020202020204" pitchFamily="34" charset="0"/>
              <a:cs typeface="Arial" panose="020B0604020202020204" pitchFamily="34" charset="0"/>
            </a:endParaRPr>
          </a:p>
          <a:p>
            <a:pPr marL="431800" indent="-342900">
              <a:lnSpc>
                <a:spcPct val="80000"/>
              </a:lnSpc>
              <a:spcBef>
                <a:spcPts val="100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UDP based WAN connectivity</a:t>
            </a:r>
            <a:endParaRPr sz="2200" b="1" dirty="0">
              <a:latin typeface="Arial" panose="020B0604020202020204" pitchFamily="34" charset="0"/>
              <a:cs typeface="Arial" panose="020B0604020202020204" pitchFamily="34" charset="0"/>
            </a:endParaRPr>
          </a:p>
          <a:p>
            <a:pPr marL="431800" indent="-342900">
              <a:lnSpc>
                <a:spcPct val="80000"/>
              </a:lnSpc>
              <a:spcBef>
                <a:spcPts val="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Network Address Translator (NAT) traversal</a:t>
            </a:r>
            <a:endParaRPr sz="2200" b="1" dirty="0">
              <a:latin typeface="Arial" panose="020B0604020202020204" pitchFamily="34" charset="0"/>
              <a:cs typeface="Arial" panose="020B0604020202020204" pitchFamily="34" charset="0"/>
            </a:endParaRPr>
          </a:p>
          <a:p>
            <a:pPr marL="431800" lvl="0" indent="-342900" algn="l" rtl="0">
              <a:lnSpc>
                <a:spcPct val="80000"/>
              </a:lnSpc>
              <a:spcBef>
                <a:spcPts val="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Support for IP mobility </a:t>
            </a:r>
            <a:endParaRPr sz="2200" b="1" dirty="0">
              <a:latin typeface="Arial" panose="020B0604020202020204" pitchFamily="34" charset="0"/>
              <a:cs typeface="Arial" panose="020B0604020202020204" pitchFamily="34" charset="0"/>
            </a:endParaRPr>
          </a:p>
          <a:p>
            <a:pPr marL="431800" lvl="0" indent="-342900" algn="l" rtl="0">
              <a:lnSpc>
                <a:spcPct val="80000"/>
              </a:lnSpc>
              <a:spcBef>
                <a:spcPts val="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No third-party system dependence, such as STUN servers</a:t>
            </a:r>
          </a:p>
          <a:p>
            <a:pPr marL="431800" lvl="0" indent="-342900" algn="l" rtl="0">
              <a:lnSpc>
                <a:spcPct val="80000"/>
              </a:lnSpc>
              <a:spcBef>
                <a:spcPts val="0"/>
              </a:spcBef>
              <a:spcAft>
                <a:spcPts val="0"/>
              </a:spcAft>
              <a:buSzPts val="2200"/>
              <a:buFont typeface="Wingdings" panose="05000000000000000000" pitchFamily="2" charset="2"/>
              <a:buChar char="§"/>
            </a:pPr>
            <a:r>
              <a:rPr lang="en-US" sz="2200" b="1" dirty="0">
                <a:latin typeface="Arial" panose="020B0604020202020204" pitchFamily="34" charset="0"/>
                <a:cs typeface="Arial" panose="020B0604020202020204" pitchFamily="34" charset="0"/>
              </a:rPr>
              <a:t>Direct Edge-Edge communication</a:t>
            </a:r>
            <a:endParaRPr sz="2200" b="1" dirty="0">
              <a:latin typeface="Arial" panose="020B0604020202020204" pitchFamily="34" charset="0"/>
              <a:cs typeface="Arial" panose="020B0604020202020204" pitchFamily="34" charset="0"/>
            </a:endParaRPr>
          </a:p>
          <a:p>
            <a:pPr marL="457200" lvl="0" indent="0" algn="l" rtl="0">
              <a:lnSpc>
                <a:spcPct val="80000"/>
              </a:lnSpc>
              <a:spcBef>
                <a:spcPts val="0"/>
              </a:spcBef>
              <a:spcAft>
                <a:spcPts val="0"/>
              </a:spcAft>
              <a:buSzPts val="3200"/>
              <a:buNone/>
            </a:pPr>
            <a:endParaRPr sz="2200" dirty="0">
              <a:latin typeface="Arial" panose="020B0604020202020204" pitchFamily="34" charset="0"/>
              <a:cs typeface="Arial" panose="020B0604020202020204" pitchFamily="34" charset="0"/>
            </a:endParaRPr>
          </a:p>
        </p:txBody>
      </p:sp>
      <p:grpSp>
        <p:nvGrpSpPr>
          <p:cNvPr id="611" name="Google Shape;611;gcd74285201_0_137"/>
          <p:cNvGrpSpPr/>
          <p:nvPr/>
        </p:nvGrpSpPr>
        <p:grpSpPr>
          <a:xfrm>
            <a:off x="6473125" y="1093161"/>
            <a:ext cx="5394900" cy="4274914"/>
            <a:chOff x="6473125" y="331161"/>
            <a:chExt cx="5394900" cy="4274914"/>
          </a:xfrm>
        </p:grpSpPr>
        <p:sp>
          <p:nvSpPr>
            <p:cNvPr id="612" name="Google Shape;612;gcd74285201_0_137"/>
            <p:cNvSpPr/>
            <p:nvPr/>
          </p:nvSpPr>
          <p:spPr>
            <a:xfrm rot="10800000">
              <a:off x="10170975" y="1701938"/>
              <a:ext cx="726900" cy="3189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13" name="Google Shape;613;gcd74285201_0_137"/>
            <p:cNvSpPr/>
            <p:nvPr/>
          </p:nvSpPr>
          <p:spPr>
            <a:xfrm rot="10800000">
              <a:off x="10290400" y="1763175"/>
              <a:ext cx="527400" cy="1692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14" name="Google Shape;614;gcd74285201_0_137"/>
            <p:cNvSpPr/>
            <p:nvPr/>
          </p:nvSpPr>
          <p:spPr>
            <a:xfrm rot="10800000">
              <a:off x="10634850" y="331161"/>
              <a:ext cx="726900" cy="3189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15" name="Google Shape;615;gcd74285201_0_137"/>
            <p:cNvSpPr/>
            <p:nvPr/>
          </p:nvSpPr>
          <p:spPr>
            <a:xfrm rot="10800000">
              <a:off x="10739000" y="419625"/>
              <a:ext cx="527400" cy="1692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16" name="Google Shape;616;gcd74285201_0_137"/>
            <p:cNvSpPr/>
            <p:nvPr/>
          </p:nvSpPr>
          <p:spPr>
            <a:xfrm rot="10800000">
              <a:off x="9779075" y="331161"/>
              <a:ext cx="726900" cy="3189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17" name="Google Shape;617;gcd74285201_0_137"/>
            <p:cNvSpPr/>
            <p:nvPr/>
          </p:nvSpPr>
          <p:spPr>
            <a:xfrm rot="10800000">
              <a:off x="9878825" y="402325"/>
              <a:ext cx="527400" cy="1692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18" name="Google Shape;618;gcd74285201_0_137"/>
            <p:cNvSpPr/>
            <p:nvPr/>
          </p:nvSpPr>
          <p:spPr>
            <a:xfrm rot="10800000">
              <a:off x="8923300" y="331161"/>
              <a:ext cx="726900" cy="3189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19" name="Google Shape;619;gcd74285201_0_137"/>
            <p:cNvSpPr/>
            <p:nvPr/>
          </p:nvSpPr>
          <p:spPr>
            <a:xfrm rot="10800000">
              <a:off x="9018650" y="402325"/>
              <a:ext cx="527400" cy="169200"/>
            </a:xfrm>
            <a:prstGeom prst="roundRect">
              <a:avLst>
                <a:gd name="adj" fmla="val 16667"/>
              </a:avLst>
            </a:prstGeom>
            <a:solidFill>
              <a:srgbClr val="99999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20" name="Google Shape;620;gcd74285201_0_137"/>
            <p:cNvSpPr/>
            <p:nvPr/>
          </p:nvSpPr>
          <p:spPr>
            <a:xfrm>
              <a:off x="7814050" y="1611025"/>
              <a:ext cx="2254500" cy="1392300"/>
            </a:xfrm>
            <a:prstGeom prst="roundRect">
              <a:avLst>
                <a:gd name="adj" fmla="val 16667"/>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21" name="Google Shape;621;gcd74285201_0_137"/>
            <p:cNvSpPr txBox="1"/>
            <p:nvPr/>
          </p:nvSpPr>
          <p:spPr>
            <a:xfrm>
              <a:off x="8211950" y="2629588"/>
              <a:ext cx="95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Gateway</a:t>
              </a:r>
              <a:endParaRPr sz="1400" b="1" i="0" u="none" strike="noStrike" cap="none">
                <a:solidFill>
                  <a:srgbClr val="FFFFFF"/>
                </a:solidFill>
                <a:latin typeface="Calibri"/>
                <a:ea typeface="Calibri"/>
                <a:cs typeface="Calibri"/>
                <a:sym typeface="Calibri"/>
              </a:endParaRPr>
            </a:p>
          </p:txBody>
        </p:sp>
        <p:sp>
          <p:nvSpPr>
            <p:cNvPr id="622" name="Google Shape;622;gcd74285201_0_137"/>
            <p:cNvSpPr/>
            <p:nvPr/>
          </p:nvSpPr>
          <p:spPr>
            <a:xfrm>
              <a:off x="6473125" y="3005025"/>
              <a:ext cx="5394900" cy="475200"/>
            </a:xfrm>
            <a:prstGeom prst="leftRightArrow">
              <a:avLst>
                <a:gd name="adj1" fmla="val 55303"/>
                <a:gd name="adj2" fmla="val 50000"/>
              </a:avLst>
            </a:prstGeom>
            <a:solidFill>
              <a:srgbClr val="F77B0B"/>
            </a:solidFill>
            <a:ln w="28575" cap="flat" cmpd="sng">
              <a:solidFill>
                <a:srgbClr val="F77B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400" b="1" i="0" u="none" strike="noStrike" cap="none" dirty="0">
                  <a:latin typeface="Calibri"/>
                  <a:ea typeface="Calibri"/>
                  <a:cs typeface="Calibri"/>
                  <a:sym typeface="Calibri"/>
                </a:rPr>
                <a:t>OMG DDS Databus @ WAN</a:t>
              </a:r>
              <a:endParaRPr sz="1200" b="1" i="0" u="none" strike="noStrike" cap="none" dirty="0">
                <a:latin typeface="Arial"/>
                <a:ea typeface="Arial"/>
                <a:cs typeface="Arial"/>
                <a:sym typeface="Arial"/>
              </a:endParaRPr>
            </a:p>
          </p:txBody>
        </p:sp>
        <p:sp>
          <p:nvSpPr>
            <p:cNvPr id="624" name="Google Shape;624;gcd74285201_0_137"/>
            <p:cNvSpPr/>
            <p:nvPr/>
          </p:nvSpPr>
          <p:spPr>
            <a:xfrm rot="10800000">
              <a:off x="10490629" y="1752162"/>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25" name="Google Shape;625;gcd74285201_0_137"/>
            <p:cNvCxnSpPr>
              <a:stCxn id="624" idx="4"/>
            </p:cNvCxnSpPr>
            <p:nvPr/>
          </p:nvCxnSpPr>
          <p:spPr>
            <a:xfrm rot="10800000">
              <a:off x="10556029" y="1231662"/>
              <a:ext cx="3600" cy="520500"/>
            </a:xfrm>
            <a:prstGeom prst="straightConnector1">
              <a:avLst/>
            </a:prstGeom>
            <a:noFill/>
            <a:ln w="28575" cap="flat" cmpd="sng">
              <a:solidFill>
                <a:schemeClr val="accent2"/>
              </a:solidFill>
              <a:prstDash val="solid"/>
              <a:miter lim="800000"/>
              <a:headEnd type="none" w="sm" len="sm"/>
              <a:tailEnd type="none" w="sm" len="sm"/>
            </a:ln>
          </p:spPr>
        </p:cxnSp>
        <p:sp>
          <p:nvSpPr>
            <p:cNvPr id="626" name="Google Shape;626;gcd74285201_0_137"/>
            <p:cNvSpPr/>
            <p:nvPr/>
          </p:nvSpPr>
          <p:spPr>
            <a:xfrm>
              <a:off x="10929304" y="427135"/>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27" name="Google Shape;627;gcd74285201_0_137"/>
            <p:cNvCxnSpPr>
              <a:stCxn id="626" idx="4"/>
            </p:cNvCxnSpPr>
            <p:nvPr/>
          </p:nvCxnSpPr>
          <p:spPr>
            <a:xfrm>
              <a:off x="10998304" y="555835"/>
              <a:ext cx="3600" cy="520500"/>
            </a:xfrm>
            <a:prstGeom prst="straightConnector1">
              <a:avLst/>
            </a:prstGeom>
            <a:noFill/>
            <a:ln w="28575" cap="flat" cmpd="sng">
              <a:solidFill>
                <a:schemeClr val="accent2"/>
              </a:solidFill>
              <a:prstDash val="solid"/>
              <a:miter lim="800000"/>
              <a:headEnd type="none" w="sm" len="sm"/>
              <a:tailEnd type="none" w="sm" len="sm"/>
            </a:ln>
          </p:spPr>
        </p:cxnSp>
        <p:sp>
          <p:nvSpPr>
            <p:cNvPr id="628" name="Google Shape;628;gcd74285201_0_137"/>
            <p:cNvSpPr/>
            <p:nvPr/>
          </p:nvSpPr>
          <p:spPr>
            <a:xfrm>
              <a:off x="10073529" y="427135"/>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29" name="Google Shape;629;gcd74285201_0_137"/>
            <p:cNvCxnSpPr>
              <a:stCxn id="628" idx="4"/>
            </p:cNvCxnSpPr>
            <p:nvPr/>
          </p:nvCxnSpPr>
          <p:spPr>
            <a:xfrm>
              <a:off x="10142529" y="555835"/>
              <a:ext cx="3600" cy="520500"/>
            </a:xfrm>
            <a:prstGeom prst="straightConnector1">
              <a:avLst/>
            </a:prstGeom>
            <a:noFill/>
            <a:ln w="28575" cap="flat" cmpd="sng">
              <a:solidFill>
                <a:schemeClr val="accent2"/>
              </a:solidFill>
              <a:prstDash val="solid"/>
              <a:miter lim="800000"/>
              <a:headEnd type="none" w="sm" len="sm"/>
              <a:tailEnd type="none" w="sm" len="sm"/>
            </a:ln>
          </p:spPr>
        </p:cxnSp>
        <p:sp>
          <p:nvSpPr>
            <p:cNvPr id="630" name="Google Shape;630;gcd74285201_0_137"/>
            <p:cNvSpPr/>
            <p:nvPr/>
          </p:nvSpPr>
          <p:spPr>
            <a:xfrm>
              <a:off x="9217754" y="427135"/>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31" name="Google Shape;631;gcd74285201_0_137"/>
            <p:cNvCxnSpPr>
              <a:stCxn id="630" idx="4"/>
            </p:cNvCxnSpPr>
            <p:nvPr/>
          </p:nvCxnSpPr>
          <p:spPr>
            <a:xfrm>
              <a:off x="9286754" y="555835"/>
              <a:ext cx="3600" cy="520500"/>
            </a:xfrm>
            <a:prstGeom prst="straightConnector1">
              <a:avLst/>
            </a:prstGeom>
            <a:noFill/>
            <a:ln w="28575" cap="flat" cmpd="sng">
              <a:solidFill>
                <a:schemeClr val="accent2"/>
              </a:solidFill>
              <a:prstDash val="solid"/>
              <a:miter lim="800000"/>
              <a:headEnd type="none" w="sm" len="sm"/>
              <a:tailEnd type="none" w="sm" len="sm"/>
            </a:ln>
          </p:spPr>
        </p:cxnSp>
        <p:sp>
          <p:nvSpPr>
            <p:cNvPr id="632" name="Google Shape;632;gcd74285201_0_137"/>
            <p:cNvSpPr/>
            <p:nvPr/>
          </p:nvSpPr>
          <p:spPr>
            <a:xfrm rot="10800000">
              <a:off x="7872700" y="2210062"/>
              <a:ext cx="2137200" cy="4641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33" name="Google Shape;633;gcd74285201_0_137"/>
            <p:cNvSpPr/>
            <p:nvPr/>
          </p:nvSpPr>
          <p:spPr>
            <a:xfrm>
              <a:off x="9314129" y="2589862"/>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34" name="Google Shape;634;gcd74285201_0_137"/>
            <p:cNvCxnSpPr>
              <a:stCxn id="633" idx="4"/>
            </p:cNvCxnSpPr>
            <p:nvPr/>
          </p:nvCxnSpPr>
          <p:spPr>
            <a:xfrm>
              <a:off x="9383129" y="2718562"/>
              <a:ext cx="0" cy="363300"/>
            </a:xfrm>
            <a:prstGeom prst="straightConnector1">
              <a:avLst/>
            </a:prstGeom>
            <a:noFill/>
            <a:ln w="28575" cap="flat" cmpd="sng">
              <a:solidFill>
                <a:schemeClr val="accent2"/>
              </a:solidFill>
              <a:prstDash val="solid"/>
              <a:miter lim="800000"/>
              <a:headEnd type="none" w="sm" len="sm"/>
              <a:tailEnd type="none" w="sm" len="sm"/>
            </a:ln>
          </p:spPr>
        </p:cxnSp>
        <p:grpSp>
          <p:nvGrpSpPr>
            <p:cNvPr id="636" name="Google Shape;636;gcd74285201_0_137"/>
            <p:cNvGrpSpPr/>
            <p:nvPr/>
          </p:nvGrpSpPr>
          <p:grpSpPr>
            <a:xfrm>
              <a:off x="6764150" y="3370401"/>
              <a:ext cx="2254500" cy="1235674"/>
              <a:chOff x="8211950" y="3370401"/>
              <a:chExt cx="2254500" cy="1235674"/>
            </a:xfrm>
          </p:grpSpPr>
          <p:sp>
            <p:nvSpPr>
              <p:cNvPr id="637" name="Google Shape;637;gcd74285201_0_137"/>
              <p:cNvSpPr/>
              <p:nvPr/>
            </p:nvSpPr>
            <p:spPr>
              <a:xfrm>
                <a:off x="8211950" y="3620875"/>
                <a:ext cx="2254500" cy="9852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38" name="Google Shape;638;gcd74285201_0_137"/>
              <p:cNvSpPr/>
              <p:nvPr/>
            </p:nvSpPr>
            <p:spPr>
              <a:xfrm>
                <a:off x="8270600" y="3722475"/>
                <a:ext cx="2137200" cy="5205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latin typeface="Arial"/>
                    <a:ea typeface="Arial"/>
                    <a:cs typeface="Arial"/>
                    <a:sym typeface="Arial"/>
                  </a:rPr>
                  <a:t>Real-Time WAN Transport</a:t>
                </a:r>
                <a:endParaRPr sz="1200" b="1" i="0" u="none" strike="noStrike" cap="none" dirty="0">
                  <a:latin typeface="Arial"/>
                  <a:ea typeface="Arial"/>
                  <a:cs typeface="Arial"/>
                  <a:sym typeface="Arial"/>
                </a:endParaRPr>
              </a:p>
            </p:txBody>
          </p:sp>
          <p:sp>
            <p:nvSpPr>
              <p:cNvPr id="639" name="Google Shape;639;gcd74285201_0_137"/>
              <p:cNvSpPr/>
              <p:nvPr/>
            </p:nvSpPr>
            <p:spPr>
              <a:xfrm rot="10800000">
                <a:off x="8852546" y="373370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40" name="Google Shape;640;gcd74285201_0_137"/>
              <p:cNvCxnSpPr>
                <a:stCxn id="639" idx="4"/>
              </p:cNvCxnSpPr>
              <p:nvPr/>
            </p:nvCxnSpPr>
            <p:spPr>
              <a:xfrm rot="10800000">
                <a:off x="8921546" y="3370401"/>
                <a:ext cx="0" cy="363300"/>
              </a:xfrm>
              <a:prstGeom prst="straightConnector1">
                <a:avLst/>
              </a:prstGeom>
              <a:noFill/>
              <a:ln w="28575" cap="flat" cmpd="sng">
                <a:solidFill>
                  <a:schemeClr val="accent2"/>
                </a:solidFill>
                <a:prstDash val="solid"/>
                <a:miter lim="800000"/>
                <a:headEnd type="none" w="sm" len="sm"/>
                <a:tailEnd type="none" w="sm" len="sm"/>
              </a:ln>
            </p:spPr>
          </p:cxnSp>
          <p:sp>
            <p:nvSpPr>
              <p:cNvPr id="641" name="Google Shape;641;gcd74285201_0_137"/>
              <p:cNvSpPr txBox="1"/>
              <p:nvPr/>
            </p:nvSpPr>
            <p:spPr>
              <a:xfrm>
                <a:off x="8485231" y="4205875"/>
                <a:ext cx="189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OMG DDS Application</a:t>
                </a:r>
                <a:endParaRPr sz="1400" b="1" i="0" u="none" strike="noStrike" cap="none" dirty="0">
                  <a:solidFill>
                    <a:srgbClr val="FFFFFF"/>
                  </a:solidFill>
                  <a:latin typeface="Calibri"/>
                  <a:ea typeface="Calibri"/>
                  <a:cs typeface="Calibri"/>
                  <a:sym typeface="Calibri"/>
                </a:endParaRPr>
              </a:p>
            </p:txBody>
          </p:sp>
        </p:grpSp>
        <p:sp>
          <p:nvSpPr>
            <p:cNvPr id="642" name="Google Shape;642;gcd74285201_0_137"/>
            <p:cNvSpPr/>
            <p:nvPr/>
          </p:nvSpPr>
          <p:spPr>
            <a:xfrm>
              <a:off x="9094725" y="3646775"/>
              <a:ext cx="823500" cy="4752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43" name="Google Shape;643;gcd74285201_0_137"/>
            <p:cNvSpPr/>
            <p:nvPr/>
          </p:nvSpPr>
          <p:spPr>
            <a:xfrm>
              <a:off x="9238275" y="3705775"/>
              <a:ext cx="536400" cy="2562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44" name="Google Shape;644;gcd74285201_0_137"/>
            <p:cNvSpPr/>
            <p:nvPr/>
          </p:nvSpPr>
          <p:spPr>
            <a:xfrm>
              <a:off x="9994300" y="3646775"/>
              <a:ext cx="823500" cy="4752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45" name="Google Shape;645;gcd74285201_0_137"/>
            <p:cNvSpPr/>
            <p:nvPr/>
          </p:nvSpPr>
          <p:spPr>
            <a:xfrm>
              <a:off x="10137850" y="3705775"/>
              <a:ext cx="536400" cy="2562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sp>
          <p:nvSpPr>
            <p:cNvPr id="646" name="Google Shape;646;gcd74285201_0_137"/>
            <p:cNvSpPr/>
            <p:nvPr/>
          </p:nvSpPr>
          <p:spPr>
            <a:xfrm>
              <a:off x="10893875" y="3646775"/>
              <a:ext cx="823500" cy="475200"/>
            </a:xfrm>
            <a:prstGeom prst="roundRect">
              <a:avLst>
                <a:gd name="adj" fmla="val 16667"/>
              </a:avLst>
            </a:prstGeom>
            <a:solidFill>
              <a:srgbClr val="0944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
          <p:nvSpPr>
            <p:cNvPr id="647" name="Google Shape;647;gcd74285201_0_137"/>
            <p:cNvSpPr/>
            <p:nvPr/>
          </p:nvSpPr>
          <p:spPr>
            <a:xfrm>
              <a:off x="11037425" y="3705775"/>
              <a:ext cx="536400" cy="256200"/>
            </a:xfrm>
            <a:prstGeom prst="roundRect">
              <a:avLst>
                <a:gd name="adj" fmla="val 16667"/>
              </a:avLst>
            </a:prstGeom>
            <a:solidFill>
              <a:srgbClr val="05B5E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p:txBody>
        </p:sp>
        <p:grpSp>
          <p:nvGrpSpPr>
            <p:cNvPr id="648" name="Google Shape;648;gcd74285201_0_137"/>
            <p:cNvGrpSpPr/>
            <p:nvPr/>
          </p:nvGrpSpPr>
          <p:grpSpPr>
            <a:xfrm>
              <a:off x="9437471" y="3370401"/>
              <a:ext cx="138000" cy="492000"/>
              <a:chOff x="8852546" y="3370401"/>
              <a:chExt cx="138000" cy="492000"/>
            </a:xfrm>
          </p:grpSpPr>
          <p:sp>
            <p:nvSpPr>
              <p:cNvPr id="649" name="Google Shape;649;gcd74285201_0_137"/>
              <p:cNvSpPr/>
              <p:nvPr/>
            </p:nvSpPr>
            <p:spPr>
              <a:xfrm rot="10800000">
                <a:off x="8852546" y="373370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50" name="Google Shape;650;gcd74285201_0_137"/>
              <p:cNvCxnSpPr>
                <a:stCxn id="649" idx="4"/>
              </p:cNvCxnSpPr>
              <p:nvPr/>
            </p:nvCxnSpPr>
            <p:spPr>
              <a:xfrm rot="10800000">
                <a:off x="8921546" y="3370401"/>
                <a:ext cx="0" cy="363300"/>
              </a:xfrm>
              <a:prstGeom prst="straightConnector1">
                <a:avLst/>
              </a:prstGeom>
              <a:noFill/>
              <a:ln w="28575" cap="flat" cmpd="sng">
                <a:solidFill>
                  <a:schemeClr val="accent2"/>
                </a:solidFill>
                <a:prstDash val="solid"/>
                <a:miter lim="800000"/>
                <a:headEnd type="none" w="sm" len="sm"/>
                <a:tailEnd type="none" w="sm" len="sm"/>
              </a:ln>
            </p:spPr>
          </p:cxnSp>
        </p:grpSp>
        <p:grpSp>
          <p:nvGrpSpPr>
            <p:cNvPr id="651" name="Google Shape;651;gcd74285201_0_137"/>
            <p:cNvGrpSpPr/>
            <p:nvPr/>
          </p:nvGrpSpPr>
          <p:grpSpPr>
            <a:xfrm>
              <a:off x="10337046" y="3370401"/>
              <a:ext cx="138000" cy="492000"/>
              <a:chOff x="8852546" y="3370401"/>
              <a:chExt cx="138000" cy="492000"/>
            </a:xfrm>
          </p:grpSpPr>
          <p:sp>
            <p:nvSpPr>
              <p:cNvPr id="652" name="Google Shape;652;gcd74285201_0_137"/>
              <p:cNvSpPr/>
              <p:nvPr/>
            </p:nvSpPr>
            <p:spPr>
              <a:xfrm rot="10800000">
                <a:off x="8852546" y="373370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53" name="Google Shape;653;gcd74285201_0_137"/>
              <p:cNvCxnSpPr>
                <a:stCxn id="652" idx="4"/>
              </p:cNvCxnSpPr>
              <p:nvPr/>
            </p:nvCxnSpPr>
            <p:spPr>
              <a:xfrm rot="10800000">
                <a:off x="8921546" y="3370401"/>
                <a:ext cx="0" cy="363300"/>
              </a:xfrm>
              <a:prstGeom prst="straightConnector1">
                <a:avLst/>
              </a:prstGeom>
              <a:noFill/>
              <a:ln w="28575" cap="flat" cmpd="sng">
                <a:solidFill>
                  <a:schemeClr val="accent2"/>
                </a:solidFill>
                <a:prstDash val="solid"/>
                <a:miter lim="800000"/>
                <a:headEnd type="none" w="sm" len="sm"/>
                <a:tailEnd type="none" w="sm" len="sm"/>
              </a:ln>
            </p:spPr>
          </p:cxnSp>
        </p:grpSp>
        <p:sp>
          <p:nvSpPr>
            <p:cNvPr id="654" name="Google Shape;654;gcd74285201_0_137"/>
            <p:cNvSpPr txBox="1"/>
            <p:nvPr/>
          </p:nvSpPr>
          <p:spPr>
            <a:xfrm>
              <a:off x="7441300" y="2252822"/>
              <a:ext cx="3000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dirty="0">
                  <a:latin typeface="Arial"/>
                  <a:ea typeface="Arial"/>
                  <a:cs typeface="Arial"/>
                  <a:sym typeface="Arial"/>
                </a:rPr>
                <a:t>Real-Time WAN Transport</a:t>
              </a:r>
              <a:endParaRPr sz="1200" b="1" i="0" u="none" strike="noStrike" cap="none" dirty="0">
                <a:latin typeface="Arial"/>
                <a:ea typeface="Arial"/>
                <a:cs typeface="Arial"/>
                <a:sym typeface="Arial"/>
              </a:endParaRPr>
            </a:p>
          </p:txBody>
        </p:sp>
        <p:grpSp>
          <p:nvGrpSpPr>
            <p:cNvPr id="655" name="Google Shape;655;gcd74285201_0_137"/>
            <p:cNvGrpSpPr/>
            <p:nvPr/>
          </p:nvGrpSpPr>
          <p:grpSpPr>
            <a:xfrm flipH="1">
              <a:off x="9314124" y="1301609"/>
              <a:ext cx="138000" cy="555105"/>
              <a:chOff x="7743046" y="3902551"/>
              <a:chExt cx="138000" cy="482700"/>
            </a:xfrm>
          </p:grpSpPr>
          <p:sp>
            <p:nvSpPr>
              <p:cNvPr id="656" name="Google Shape;656;gcd74285201_0_137"/>
              <p:cNvSpPr/>
              <p:nvPr/>
            </p:nvSpPr>
            <p:spPr>
              <a:xfrm>
                <a:off x="7743046" y="425655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57" name="Google Shape;657;gcd74285201_0_137"/>
              <p:cNvCxnSpPr>
                <a:stCxn id="656" idx="4"/>
              </p:cNvCxnSpPr>
              <p:nvPr/>
            </p:nvCxnSpPr>
            <p:spPr>
              <a:xfrm rot="10800000">
                <a:off x="7812046" y="3902551"/>
                <a:ext cx="0" cy="482700"/>
              </a:xfrm>
              <a:prstGeom prst="straightConnector1">
                <a:avLst/>
              </a:prstGeom>
              <a:noFill/>
              <a:ln w="28575" cap="flat" cmpd="sng">
                <a:solidFill>
                  <a:schemeClr val="accent2"/>
                </a:solidFill>
                <a:prstDash val="solid"/>
                <a:miter lim="800000"/>
                <a:headEnd type="none" w="sm" len="sm"/>
                <a:tailEnd type="none" w="sm" len="sm"/>
              </a:ln>
            </p:spPr>
          </p:cxnSp>
        </p:grpSp>
        <p:grpSp>
          <p:nvGrpSpPr>
            <p:cNvPr id="658" name="Google Shape;658;gcd74285201_0_137"/>
            <p:cNvGrpSpPr/>
            <p:nvPr/>
          </p:nvGrpSpPr>
          <p:grpSpPr>
            <a:xfrm>
              <a:off x="11236621" y="3370401"/>
              <a:ext cx="138000" cy="492000"/>
              <a:chOff x="8852546" y="3370401"/>
              <a:chExt cx="138000" cy="492000"/>
            </a:xfrm>
          </p:grpSpPr>
          <p:sp>
            <p:nvSpPr>
              <p:cNvPr id="659" name="Google Shape;659;gcd74285201_0_137"/>
              <p:cNvSpPr/>
              <p:nvPr/>
            </p:nvSpPr>
            <p:spPr>
              <a:xfrm rot="10800000">
                <a:off x="8852546" y="3733701"/>
                <a:ext cx="138000" cy="1287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60" name="Google Shape;660;gcd74285201_0_137"/>
              <p:cNvCxnSpPr>
                <a:stCxn id="659" idx="4"/>
              </p:cNvCxnSpPr>
              <p:nvPr/>
            </p:nvCxnSpPr>
            <p:spPr>
              <a:xfrm rot="10800000">
                <a:off x="8921546" y="3370401"/>
                <a:ext cx="0" cy="363300"/>
              </a:xfrm>
              <a:prstGeom prst="straightConnector1">
                <a:avLst/>
              </a:prstGeom>
              <a:noFill/>
              <a:ln w="28575" cap="flat" cmpd="sng">
                <a:solidFill>
                  <a:schemeClr val="accent2"/>
                </a:solidFill>
                <a:prstDash val="solid"/>
                <a:miter lim="800000"/>
                <a:headEnd type="none" w="sm" len="sm"/>
                <a:tailEnd type="none" w="sm" len="sm"/>
              </a:ln>
            </p:spPr>
          </p:cxnSp>
        </p:grpSp>
      </p:grpSp>
      <p:grpSp>
        <p:nvGrpSpPr>
          <p:cNvPr id="662" name="Google Shape;662;gcd74285201_0_137"/>
          <p:cNvGrpSpPr/>
          <p:nvPr/>
        </p:nvGrpSpPr>
        <p:grpSpPr>
          <a:xfrm>
            <a:off x="9197185" y="2430220"/>
            <a:ext cx="381024" cy="381024"/>
            <a:chOff x="6836825" y="1551725"/>
            <a:chExt cx="529200" cy="529200"/>
          </a:xfrm>
        </p:grpSpPr>
        <p:sp>
          <p:nvSpPr>
            <p:cNvPr id="663" name="Google Shape;663;gcd74285201_0_137"/>
            <p:cNvSpPr/>
            <p:nvPr/>
          </p:nvSpPr>
          <p:spPr>
            <a:xfrm>
              <a:off x="6836825" y="1551725"/>
              <a:ext cx="529200" cy="529200"/>
            </a:xfrm>
            <a:prstGeom prst="roundRect">
              <a:avLst>
                <a:gd name="adj" fmla="val 16667"/>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gcd74285201_0_137"/>
            <p:cNvSpPr/>
            <p:nvPr/>
          </p:nvSpPr>
          <p:spPr>
            <a:xfrm>
              <a:off x="6836825" y="1551725"/>
              <a:ext cx="529200" cy="529200"/>
            </a:xfrm>
            <a:prstGeom prst="quadArrow">
              <a:avLst>
                <a:gd name="adj1" fmla="val 22500"/>
                <a:gd name="adj2" fmla="val 22500"/>
                <a:gd name="adj3" fmla="val 225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65" name="Google Shape;665;gcd74285201_0_137"/>
          <p:cNvCxnSpPr>
            <a:stCxn id="664" idx="2"/>
          </p:cNvCxnSpPr>
          <p:nvPr/>
        </p:nvCxnSpPr>
        <p:spPr>
          <a:xfrm>
            <a:off x="9387697" y="2811244"/>
            <a:ext cx="0" cy="173400"/>
          </a:xfrm>
          <a:prstGeom prst="straightConnector1">
            <a:avLst/>
          </a:prstGeom>
          <a:noFill/>
          <a:ln w="28575" cap="flat" cmpd="sng">
            <a:solidFill>
              <a:schemeClr val="accent2"/>
            </a:solidFill>
            <a:prstDash val="solid"/>
            <a:round/>
            <a:headEnd type="none" w="sm" len="sm"/>
            <a:tailEnd type="none" w="sm" len="sm"/>
          </a:ln>
        </p:spPr>
      </p:cxnSp>
      <p:sp>
        <p:nvSpPr>
          <p:cNvPr id="2" name="Google Shape;622;gcd74285201_0_137">
            <a:extLst>
              <a:ext uri="{FF2B5EF4-FFF2-40B4-BE49-F238E27FC236}">
                <a16:creationId xmlns:a16="http://schemas.microsoft.com/office/drawing/2014/main" id="{4F18220E-F520-CAAD-5B13-CC7BA7013216}"/>
              </a:ext>
            </a:extLst>
          </p:cNvPr>
          <p:cNvSpPr/>
          <p:nvPr/>
        </p:nvSpPr>
        <p:spPr>
          <a:xfrm>
            <a:off x="8211950" y="1742424"/>
            <a:ext cx="3569233" cy="405601"/>
          </a:xfrm>
          <a:prstGeom prst="leftRightArrow">
            <a:avLst>
              <a:gd name="adj1" fmla="val 55303"/>
              <a:gd name="adj2" fmla="val 50000"/>
            </a:avLst>
          </a:prstGeom>
          <a:solidFill>
            <a:srgbClr val="F77B0B"/>
          </a:solidFill>
          <a:ln w="28575" cap="flat" cmpd="sng">
            <a:solidFill>
              <a:srgbClr val="F77B0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Arial"/>
              <a:buNone/>
            </a:pPr>
            <a:r>
              <a:rPr lang="en-US" sz="1200" b="1" i="0" u="none" strike="noStrike" cap="none" dirty="0">
                <a:latin typeface="Calibri"/>
                <a:ea typeface="Calibri"/>
                <a:cs typeface="Calibri"/>
                <a:sym typeface="Calibri"/>
              </a:rPr>
              <a:t>OMG DDS Databus @ Edge</a:t>
            </a:r>
            <a:endParaRPr sz="1200" b="1" i="0" u="none" strike="noStrike" cap="none" dirty="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8C38-E7C4-4DE1-A30D-876A50C1BC8B}"/>
              </a:ext>
            </a:extLst>
          </p:cNvPr>
          <p:cNvSpPr>
            <a:spLocks noGrp="1"/>
          </p:cNvSpPr>
          <p:nvPr>
            <p:ph type="title"/>
          </p:nvPr>
        </p:nvSpPr>
        <p:spPr/>
        <p:txBody>
          <a:bodyPr/>
          <a:lstStyle/>
          <a:p>
            <a:r>
              <a:rPr lang="en-US" dirty="0"/>
              <a:t>OMG DDS Across a WAN</a:t>
            </a:r>
          </a:p>
        </p:txBody>
      </p:sp>
      <p:sp>
        <p:nvSpPr>
          <p:cNvPr id="6" name="Rectangle: Rounded Corners 5">
            <a:extLst>
              <a:ext uri="{FF2B5EF4-FFF2-40B4-BE49-F238E27FC236}">
                <a16:creationId xmlns:a16="http://schemas.microsoft.com/office/drawing/2014/main" id="{F1D79329-A770-4781-81D1-BE1AE611BF1C}"/>
              </a:ext>
            </a:extLst>
          </p:cNvPr>
          <p:cNvSpPr/>
          <p:nvPr/>
        </p:nvSpPr>
        <p:spPr bwMode="auto">
          <a:xfrm>
            <a:off x="1395412" y="4120292"/>
            <a:ext cx="8972705" cy="2250345"/>
          </a:xfrm>
          <a:prstGeom prst="roundRect">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Edge</a:t>
            </a:r>
          </a:p>
          <a:p>
            <a:pPr marL="0" marR="0" indent="0" algn="l" defTabSz="914400" rtl="0" eaLnBrk="1" fontAlgn="base" latinLnBrk="0" hangingPunct="1">
              <a:lnSpc>
                <a:spcPct val="100000"/>
              </a:lnSpc>
              <a:spcBef>
                <a:spcPct val="0"/>
              </a:spcBef>
              <a:spcAft>
                <a:spcPct val="0"/>
              </a:spcAft>
              <a:buClrTx/>
              <a:buSzTx/>
              <a:buFontTx/>
              <a:buNone/>
              <a:tabLst/>
            </a:pPr>
            <a:r>
              <a:rPr lang="en-US" sz="2400" dirty="0"/>
              <a:t>Systems</a:t>
            </a:r>
            <a:endParaRPr kumimoji="0" lang="en-US" sz="2400" b="0" i="0" u="none" strike="noStrike" cap="none" normalizeH="0" baseline="0" dirty="0">
              <a:ln>
                <a:noFill/>
              </a:ln>
              <a:solidFill>
                <a:schemeClr val="tx1"/>
              </a:solidFill>
              <a:effectLst/>
              <a:latin typeface="Tahoma" charset="0"/>
            </a:endParaRPr>
          </a:p>
        </p:txBody>
      </p:sp>
      <p:sp>
        <p:nvSpPr>
          <p:cNvPr id="7" name="Rectangle: Rounded Corners 6">
            <a:extLst>
              <a:ext uri="{FF2B5EF4-FFF2-40B4-BE49-F238E27FC236}">
                <a16:creationId xmlns:a16="http://schemas.microsoft.com/office/drawing/2014/main" id="{34929A86-C7A9-4FED-BCF8-A12DE2F261E9}"/>
              </a:ext>
            </a:extLst>
          </p:cNvPr>
          <p:cNvSpPr/>
          <p:nvPr/>
        </p:nvSpPr>
        <p:spPr bwMode="auto">
          <a:xfrm>
            <a:off x="2880851" y="4302215"/>
            <a:ext cx="5742040" cy="189210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9" name="Graphic 8" descr="Computer">
            <a:extLst>
              <a:ext uri="{FF2B5EF4-FFF2-40B4-BE49-F238E27FC236}">
                <a16:creationId xmlns:a16="http://schemas.microsoft.com/office/drawing/2014/main" id="{AC4B920B-9A52-48CB-AE83-D62F764177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3083" y="4302215"/>
            <a:ext cx="545691" cy="545691"/>
          </a:xfrm>
          <a:prstGeom prst="rect">
            <a:avLst/>
          </a:prstGeom>
        </p:spPr>
      </p:pic>
      <p:sp>
        <p:nvSpPr>
          <p:cNvPr id="12" name="Rectangle: Rounded Corners 11">
            <a:extLst>
              <a:ext uri="{FF2B5EF4-FFF2-40B4-BE49-F238E27FC236}">
                <a16:creationId xmlns:a16="http://schemas.microsoft.com/office/drawing/2014/main" id="{657E173B-1146-401F-B775-CB439D60E58F}"/>
              </a:ext>
            </a:extLst>
          </p:cNvPr>
          <p:cNvSpPr/>
          <p:nvPr/>
        </p:nvSpPr>
        <p:spPr bwMode="auto">
          <a:xfrm>
            <a:off x="3315928" y="4302215"/>
            <a:ext cx="5896721" cy="189210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3" name="Graphic 12" descr="Computer">
            <a:extLst>
              <a:ext uri="{FF2B5EF4-FFF2-40B4-BE49-F238E27FC236}">
                <a16:creationId xmlns:a16="http://schemas.microsoft.com/office/drawing/2014/main" id="{1AE40C8C-2CF3-4B9D-8029-DB5EEDBC6B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8161" y="4302215"/>
            <a:ext cx="545691" cy="545691"/>
          </a:xfrm>
          <a:prstGeom prst="rect">
            <a:avLst/>
          </a:prstGeom>
        </p:spPr>
      </p:pic>
      <p:sp>
        <p:nvSpPr>
          <p:cNvPr id="15" name="Rectangle: Rounded Corners 14">
            <a:extLst>
              <a:ext uri="{FF2B5EF4-FFF2-40B4-BE49-F238E27FC236}">
                <a16:creationId xmlns:a16="http://schemas.microsoft.com/office/drawing/2014/main" id="{A497B370-94F1-4150-A707-01973F42007B}"/>
              </a:ext>
            </a:extLst>
          </p:cNvPr>
          <p:cNvSpPr/>
          <p:nvPr/>
        </p:nvSpPr>
        <p:spPr bwMode="auto">
          <a:xfrm>
            <a:off x="3751006" y="4302215"/>
            <a:ext cx="5805949" cy="189210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6" name="Graphic 15" descr="Computer">
            <a:extLst>
              <a:ext uri="{FF2B5EF4-FFF2-40B4-BE49-F238E27FC236}">
                <a16:creationId xmlns:a16="http://schemas.microsoft.com/office/drawing/2014/main" id="{D5DFC587-59A0-4F1D-BB25-B86C090907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13239" y="4302215"/>
            <a:ext cx="545691" cy="545691"/>
          </a:xfrm>
          <a:prstGeom prst="rect">
            <a:avLst/>
          </a:prstGeom>
        </p:spPr>
      </p:pic>
      <p:sp>
        <p:nvSpPr>
          <p:cNvPr id="18" name="Rectangle: Rounded Corners 17">
            <a:extLst>
              <a:ext uri="{FF2B5EF4-FFF2-40B4-BE49-F238E27FC236}">
                <a16:creationId xmlns:a16="http://schemas.microsoft.com/office/drawing/2014/main" id="{0DC31E95-1001-45CF-8807-D74E496B5C0E}"/>
              </a:ext>
            </a:extLst>
          </p:cNvPr>
          <p:cNvSpPr/>
          <p:nvPr/>
        </p:nvSpPr>
        <p:spPr bwMode="auto">
          <a:xfrm>
            <a:off x="4186084" y="4302215"/>
            <a:ext cx="5922246" cy="189210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Graphic 18" descr="Computer">
            <a:extLst>
              <a:ext uri="{FF2B5EF4-FFF2-40B4-BE49-F238E27FC236}">
                <a16:creationId xmlns:a16="http://schemas.microsoft.com/office/drawing/2014/main" id="{528AC223-B6BF-4A61-AF46-4AA9FDD8B2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2530" y="4302215"/>
            <a:ext cx="526227" cy="545691"/>
          </a:xfrm>
          <a:prstGeom prst="rect">
            <a:avLst/>
          </a:prstGeom>
        </p:spPr>
      </p:pic>
      <p:grpSp>
        <p:nvGrpSpPr>
          <p:cNvPr id="55" name="Group 54">
            <a:extLst>
              <a:ext uri="{FF2B5EF4-FFF2-40B4-BE49-F238E27FC236}">
                <a16:creationId xmlns:a16="http://schemas.microsoft.com/office/drawing/2014/main" id="{CB8F4595-8947-47BA-9ED6-D0FCF29E1EF1}"/>
              </a:ext>
            </a:extLst>
          </p:cNvPr>
          <p:cNvGrpSpPr/>
          <p:nvPr/>
        </p:nvGrpSpPr>
        <p:grpSpPr>
          <a:xfrm>
            <a:off x="7170987" y="4688455"/>
            <a:ext cx="2468667" cy="1069989"/>
            <a:chOff x="6352798" y="4670322"/>
            <a:chExt cx="2468667" cy="1069989"/>
          </a:xfrm>
        </p:grpSpPr>
        <p:sp>
          <p:nvSpPr>
            <p:cNvPr id="29" name="Rectangle: Rounded Corners 28">
              <a:extLst>
                <a:ext uri="{FF2B5EF4-FFF2-40B4-BE49-F238E27FC236}">
                  <a16:creationId xmlns:a16="http://schemas.microsoft.com/office/drawing/2014/main" id="{CEAA0173-ED0A-4488-A470-348073F1365B}"/>
                </a:ext>
              </a:extLst>
            </p:cNvPr>
            <p:cNvSpPr/>
            <p:nvPr/>
          </p:nvSpPr>
          <p:spPr bwMode="auto">
            <a:xfrm>
              <a:off x="7184784" y="5071718"/>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cxnSp>
          <p:nvCxnSpPr>
            <p:cNvPr id="31" name="Straight Arrow Connector 30">
              <a:extLst>
                <a:ext uri="{FF2B5EF4-FFF2-40B4-BE49-F238E27FC236}">
                  <a16:creationId xmlns:a16="http://schemas.microsoft.com/office/drawing/2014/main" id="{342C865A-14B8-42CC-B3B2-0F1FEFADCB5A}"/>
                </a:ext>
              </a:extLst>
            </p:cNvPr>
            <p:cNvCxnSpPr>
              <a:cxnSpLocks/>
            </p:cNvCxnSpPr>
            <p:nvPr/>
          </p:nvCxnSpPr>
          <p:spPr bwMode="auto">
            <a:xfrm flipH="1">
              <a:off x="6352798" y="4960375"/>
              <a:ext cx="382728" cy="0"/>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cxnSp>
          <p:nvCxnSpPr>
            <p:cNvPr id="33" name="Straight Arrow Connector 32">
              <a:extLst>
                <a:ext uri="{FF2B5EF4-FFF2-40B4-BE49-F238E27FC236}">
                  <a16:creationId xmlns:a16="http://schemas.microsoft.com/office/drawing/2014/main" id="{4BD6E9F8-5D6A-4436-AEDA-3BC7F8911B68}"/>
                </a:ext>
              </a:extLst>
            </p:cNvPr>
            <p:cNvCxnSpPr>
              <a:cxnSpLocks/>
            </p:cNvCxnSpPr>
            <p:nvPr/>
          </p:nvCxnSpPr>
          <p:spPr bwMode="auto">
            <a:xfrm flipH="1">
              <a:off x="6352798" y="5102339"/>
              <a:ext cx="493144" cy="0"/>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cxnSp>
          <p:nvCxnSpPr>
            <p:cNvPr id="35" name="Straight Arrow Connector 34">
              <a:extLst>
                <a:ext uri="{FF2B5EF4-FFF2-40B4-BE49-F238E27FC236}">
                  <a16:creationId xmlns:a16="http://schemas.microsoft.com/office/drawing/2014/main" id="{1A920E94-759E-4622-8177-EEF04FB40827}"/>
                </a:ext>
              </a:extLst>
            </p:cNvPr>
            <p:cNvCxnSpPr>
              <a:cxnSpLocks/>
            </p:cNvCxnSpPr>
            <p:nvPr/>
          </p:nvCxnSpPr>
          <p:spPr bwMode="auto">
            <a:xfrm flipH="1">
              <a:off x="6360172" y="5255342"/>
              <a:ext cx="1304110" cy="1"/>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cxnSp>
          <p:nvCxnSpPr>
            <p:cNvPr id="38" name="Straight Arrow Connector 37">
              <a:extLst>
                <a:ext uri="{FF2B5EF4-FFF2-40B4-BE49-F238E27FC236}">
                  <a16:creationId xmlns:a16="http://schemas.microsoft.com/office/drawing/2014/main" id="{C9AC94B8-3CED-4A3A-8BA9-DB0894C4EE12}"/>
                </a:ext>
              </a:extLst>
            </p:cNvPr>
            <p:cNvCxnSpPr>
              <a:cxnSpLocks/>
            </p:cNvCxnSpPr>
            <p:nvPr/>
          </p:nvCxnSpPr>
          <p:spPr bwMode="auto">
            <a:xfrm flipH="1">
              <a:off x="6371607" y="5406014"/>
              <a:ext cx="1304110" cy="1"/>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cxnSp>
          <p:nvCxnSpPr>
            <p:cNvPr id="39" name="Straight Arrow Connector 38">
              <a:extLst>
                <a:ext uri="{FF2B5EF4-FFF2-40B4-BE49-F238E27FC236}">
                  <a16:creationId xmlns:a16="http://schemas.microsoft.com/office/drawing/2014/main" id="{2BEF5116-75BB-4CB0-8DC5-BAAA9651C8E5}"/>
                </a:ext>
              </a:extLst>
            </p:cNvPr>
            <p:cNvCxnSpPr>
              <a:cxnSpLocks/>
            </p:cNvCxnSpPr>
            <p:nvPr/>
          </p:nvCxnSpPr>
          <p:spPr bwMode="auto">
            <a:xfrm flipH="1">
              <a:off x="6371607" y="5540865"/>
              <a:ext cx="1304110" cy="1"/>
            </a:xfrm>
            <a:prstGeom prst="straightConnector1">
              <a:avLst/>
            </a:prstGeom>
            <a:solidFill>
              <a:schemeClr val="accent1"/>
            </a:solidFill>
            <a:ln w="38100" cap="flat" cmpd="sng" algn="ctr">
              <a:solidFill>
                <a:schemeClr val="bg1"/>
              </a:solidFill>
              <a:prstDash val="solid"/>
              <a:miter lim="800000"/>
              <a:headEnd type="triangle" w="med" len="med"/>
              <a:tailEnd type="triangle"/>
            </a:ln>
            <a:effectLst/>
          </p:spPr>
        </p:cxnSp>
        <p:sp>
          <p:nvSpPr>
            <p:cNvPr id="28" name="Rectangle: Rounded Corners 27">
              <a:extLst>
                <a:ext uri="{FF2B5EF4-FFF2-40B4-BE49-F238E27FC236}">
                  <a16:creationId xmlns:a16="http://schemas.microsoft.com/office/drawing/2014/main" id="{8FF7877C-2FC7-4AEB-8E84-EC7FE69FFD4F}"/>
                </a:ext>
              </a:extLst>
            </p:cNvPr>
            <p:cNvSpPr/>
            <p:nvPr/>
          </p:nvSpPr>
          <p:spPr bwMode="auto">
            <a:xfrm>
              <a:off x="7075576" y="4965942"/>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7" name="Rectangle: Rounded Corners 26">
              <a:extLst>
                <a:ext uri="{FF2B5EF4-FFF2-40B4-BE49-F238E27FC236}">
                  <a16:creationId xmlns:a16="http://schemas.microsoft.com/office/drawing/2014/main" id="{1AA4416B-7804-496A-9D9A-B02731310203}"/>
                </a:ext>
              </a:extLst>
            </p:cNvPr>
            <p:cNvSpPr/>
            <p:nvPr/>
          </p:nvSpPr>
          <p:spPr bwMode="auto">
            <a:xfrm>
              <a:off x="6966368" y="4865764"/>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6" name="Rectangle: Rounded Corners 25">
              <a:extLst>
                <a:ext uri="{FF2B5EF4-FFF2-40B4-BE49-F238E27FC236}">
                  <a16:creationId xmlns:a16="http://schemas.microsoft.com/office/drawing/2014/main" id="{A03F8989-5C0F-49AD-920C-AEC4B5B2E9B7}"/>
                </a:ext>
              </a:extLst>
            </p:cNvPr>
            <p:cNvSpPr/>
            <p:nvPr/>
          </p:nvSpPr>
          <p:spPr bwMode="auto">
            <a:xfrm>
              <a:off x="6845942" y="4768043"/>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5" name="Rectangle: Rounded Corners 24">
              <a:extLst>
                <a:ext uri="{FF2B5EF4-FFF2-40B4-BE49-F238E27FC236}">
                  <a16:creationId xmlns:a16="http://schemas.microsoft.com/office/drawing/2014/main" id="{3ACF241B-6D7B-46E2-9466-6BEE82545EDA}"/>
                </a:ext>
              </a:extLst>
            </p:cNvPr>
            <p:cNvSpPr/>
            <p:nvPr/>
          </p:nvSpPr>
          <p:spPr bwMode="auto">
            <a:xfrm>
              <a:off x="6735526" y="4670322"/>
              <a:ext cx="1636681" cy="668593"/>
            </a:xfrm>
            <a:prstGeom prst="roundRect">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fontScale="85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System Component</a:t>
              </a:r>
            </a:p>
          </p:txBody>
        </p:sp>
      </p:grpSp>
      <p:grpSp>
        <p:nvGrpSpPr>
          <p:cNvPr id="46" name="Group 45">
            <a:extLst>
              <a:ext uri="{FF2B5EF4-FFF2-40B4-BE49-F238E27FC236}">
                <a16:creationId xmlns:a16="http://schemas.microsoft.com/office/drawing/2014/main" id="{8713C665-5A1A-4E89-A397-622DD4948442}"/>
              </a:ext>
            </a:extLst>
          </p:cNvPr>
          <p:cNvGrpSpPr/>
          <p:nvPr/>
        </p:nvGrpSpPr>
        <p:grpSpPr>
          <a:xfrm>
            <a:off x="5053657" y="4452208"/>
            <a:ext cx="1300539" cy="362557"/>
            <a:chOff x="4461885" y="4574660"/>
            <a:chExt cx="1300539" cy="362557"/>
          </a:xfrm>
        </p:grpSpPr>
        <p:grpSp>
          <p:nvGrpSpPr>
            <p:cNvPr id="44" name="Group 43">
              <a:extLst>
                <a:ext uri="{FF2B5EF4-FFF2-40B4-BE49-F238E27FC236}">
                  <a16:creationId xmlns:a16="http://schemas.microsoft.com/office/drawing/2014/main" id="{32216ABB-F993-4847-981E-2772BE178249}"/>
                </a:ext>
              </a:extLst>
            </p:cNvPr>
            <p:cNvGrpSpPr>
              <a:grpSpLocks noChangeAspect="1"/>
            </p:cNvGrpSpPr>
            <p:nvPr/>
          </p:nvGrpSpPr>
          <p:grpSpPr>
            <a:xfrm>
              <a:off x="4461885" y="4574660"/>
              <a:ext cx="362557" cy="362557"/>
              <a:chOff x="1432979" y="1279430"/>
              <a:chExt cx="595504" cy="595504"/>
            </a:xfrm>
          </p:grpSpPr>
          <p:sp>
            <p:nvSpPr>
              <p:cNvPr id="42" name="Rectangle: Rounded Corners 41">
                <a:extLst>
                  <a:ext uri="{FF2B5EF4-FFF2-40B4-BE49-F238E27FC236}">
                    <a16:creationId xmlns:a16="http://schemas.microsoft.com/office/drawing/2014/main" id="{C3FEA245-B1F9-4A02-974D-0D1C28A363D8}"/>
                  </a:ext>
                </a:extLst>
              </p:cNvPr>
              <p:cNvSpPr/>
              <p:nvPr/>
            </p:nvSpPr>
            <p:spPr bwMode="auto">
              <a:xfrm>
                <a:off x="1432979" y="1279431"/>
                <a:ext cx="595504" cy="595503"/>
              </a:xfrm>
              <a:prstGeom prst="roundRect">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1" name="Graphic 40" descr="Network with solid fill">
                <a:extLst>
                  <a:ext uri="{FF2B5EF4-FFF2-40B4-BE49-F238E27FC236}">
                    <a16:creationId xmlns:a16="http://schemas.microsoft.com/office/drawing/2014/main" id="{351C20D6-9EB6-4C93-86CF-CC0C9C79E8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2979" y="1279430"/>
                <a:ext cx="595504" cy="595504"/>
              </a:xfrm>
              <a:prstGeom prst="rect">
                <a:avLst/>
              </a:prstGeom>
            </p:spPr>
          </p:pic>
        </p:grpSp>
        <p:sp>
          <p:nvSpPr>
            <p:cNvPr id="45" name="TextBox 44">
              <a:extLst>
                <a:ext uri="{FF2B5EF4-FFF2-40B4-BE49-F238E27FC236}">
                  <a16:creationId xmlns:a16="http://schemas.microsoft.com/office/drawing/2014/main" id="{56025FB9-36A3-4B13-AD9D-B84A5518AECD}"/>
                </a:ext>
              </a:extLst>
            </p:cNvPr>
            <p:cNvSpPr txBox="1"/>
            <p:nvPr/>
          </p:nvSpPr>
          <p:spPr>
            <a:xfrm>
              <a:off x="4756614" y="4586661"/>
              <a:ext cx="1005810" cy="338554"/>
            </a:xfrm>
            <a:prstGeom prst="rect">
              <a:avLst/>
            </a:prstGeom>
            <a:noFill/>
          </p:spPr>
          <p:txBody>
            <a:bodyPr wrap="square" rtlCol="0">
              <a:spAutoFit/>
            </a:bodyPr>
            <a:lstStyle/>
            <a:p>
              <a:r>
                <a:rPr lang="en-US" sz="1600" dirty="0">
                  <a:solidFill>
                    <a:schemeClr val="bg1"/>
                  </a:solidFill>
                </a:rPr>
                <a:t>NAT</a:t>
              </a:r>
            </a:p>
          </p:txBody>
        </p:sp>
      </p:grpSp>
      <p:cxnSp>
        <p:nvCxnSpPr>
          <p:cNvPr id="48" name="Straight Connector 47">
            <a:extLst>
              <a:ext uri="{FF2B5EF4-FFF2-40B4-BE49-F238E27FC236}">
                <a16:creationId xmlns:a16="http://schemas.microsoft.com/office/drawing/2014/main" id="{5B984CB9-F531-4179-B408-DDAB5DE465FD}"/>
              </a:ext>
            </a:extLst>
          </p:cNvPr>
          <p:cNvCxnSpPr>
            <a:cxnSpLocks/>
            <a:endCxn id="22" idx="1"/>
          </p:cNvCxnSpPr>
          <p:nvPr/>
        </p:nvCxnSpPr>
        <p:spPr bwMode="auto">
          <a:xfrm>
            <a:off x="5575942" y="5296761"/>
            <a:ext cx="560101" cy="0"/>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cxnSp>
        <p:nvCxnSpPr>
          <p:cNvPr id="50" name="Straight Connector 49">
            <a:extLst>
              <a:ext uri="{FF2B5EF4-FFF2-40B4-BE49-F238E27FC236}">
                <a16:creationId xmlns:a16="http://schemas.microsoft.com/office/drawing/2014/main" id="{C420403C-73E1-4D4B-8549-11C9420A9D6E}"/>
              </a:ext>
            </a:extLst>
          </p:cNvPr>
          <p:cNvCxnSpPr>
            <a:cxnSpLocks/>
            <a:endCxn id="41" idx="2"/>
          </p:cNvCxnSpPr>
          <p:nvPr/>
        </p:nvCxnSpPr>
        <p:spPr bwMode="auto">
          <a:xfrm flipV="1">
            <a:off x="5234936" y="4814765"/>
            <a:ext cx="0" cy="283785"/>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sp>
        <p:nvSpPr>
          <p:cNvPr id="23" name="Rectangle: Rounded Corners 22">
            <a:extLst>
              <a:ext uri="{FF2B5EF4-FFF2-40B4-BE49-F238E27FC236}">
                <a16:creationId xmlns:a16="http://schemas.microsoft.com/office/drawing/2014/main" id="{46DFF30F-55C4-470D-9A7B-AF817E53A0A4}"/>
              </a:ext>
            </a:extLst>
          </p:cNvPr>
          <p:cNvSpPr/>
          <p:nvPr/>
        </p:nvSpPr>
        <p:spPr bwMode="auto">
          <a:xfrm>
            <a:off x="4621162" y="4937861"/>
            <a:ext cx="1235147" cy="711373"/>
          </a:xfrm>
          <a:prstGeom prst="roundRect">
            <a:avLst/>
          </a:prstGeom>
          <a:solidFill>
            <a:srgbClr val="00B0F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fontScale="850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ahoma" charset="0"/>
              </a:rPr>
              <a:t>Real-Time WAN Transport</a:t>
            </a:r>
          </a:p>
        </p:txBody>
      </p:sp>
      <p:cxnSp>
        <p:nvCxnSpPr>
          <p:cNvPr id="54" name="Straight Connector 53">
            <a:extLst>
              <a:ext uri="{FF2B5EF4-FFF2-40B4-BE49-F238E27FC236}">
                <a16:creationId xmlns:a16="http://schemas.microsoft.com/office/drawing/2014/main" id="{AC93E334-3FD5-4AC2-8707-2B450F4E08F0}"/>
              </a:ext>
            </a:extLst>
          </p:cNvPr>
          <p:cNvCxnSpPr/>
          <p:nvPr/>
        </p:nvCxnSpPr>
        <p:spPr bwMode="auto">
          <a:xfrm>
            <a:off x="6354196" y="5293545"/>
            <a:ext cx="513442" cy="0"/>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sp>
        <p:nvSpPr>
          <p:cNvPr id="24" name="Arrow: Up-Down 23">
            <a:extLst>
              <a:ext uri="{FF2B5EF4-FFF2-40B4-BE49-F238E27FC236}">
                <a16:creationId xmlns:a16="http://schemas.microsoft.com/office/drawing/2014/main" id="{65B270B9-BCF5-4309-943C-E8815893F0B0}"/>
              </a:ext>
            </a:extLst>
          </p:cNvPr>
          <p:cNvSpPr/>
          <p:nvPr/>
        </p:nvSpPr>
        <p:spPr bwMode="auto">
          <a:xfrm>
            <a:off x="6663740" y="4452208"/>
            <a:ext cx="673051" cy="1643788"/>
          </a:xfrm>
          <a:prstGeom prst="upDownArrow">
            <a:avLst/>
          </a:prstGeom>
          <a:solidFill>
            <a:srgbClr val="F77B0B"/>
          </a:solidFill>
          <a:ln w="9525" cap="flat" cmpd="sng" algn="ctr">
            <a:solidFill>
              <a:srgbClr val="F77B0B"/>
            </a:solidFill>
            <a:prstDash val="solid"/>
            <a:miter lim="800000"/>
            <a:headEnd type="none" w="med" len="med"/>
            <a:tailEnd type="none" w="med" len="med"/>
          </a:ln>
          <a:effectLst/>
        </p:spPr>
        <p:txBody>
          <a:bodyPr vert="vert270" wrap="none" lIns="91440" tIns="45720" rIns="91440" bIns="45720" numCol="1" rtlCol="0" anchor="ctr" anchorCtr="1"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Databus</a:t>
            </a:r>
            <a:endParaRPr kumimoji="0" lang="en-US" sz="2400" b="0" i="0" u="none" strike="noStrike" cap="none" normalizeH="0" baseline="0" dirty="0">
              <a:ln>
                <a:noFill/>
              </a:ln>
              <a:solidFill>
                <a:schemeClr val="tx1"/>
              </a:solidFill>
              <a:effectLst/>
              <a:latin typeface="Tahoma" charset="0"/>
            </a:endParaRPr>
          </a:p>
        </p:txBody>
      </p:sp>
      <p:grpSp>
        <p:nvGrpSpPr>
          <p:cNvPr id="20" name="Google Shape;1922;p34">
            <a:extLst>
              <a:ext uri="{FF2B5EF4-FFF2-40B4-BE49-F238E27FC236}">
                <a16:creationId xmlns:a16="http://schemas.microsoft.com/office/drawing/2014/main" id="{3229E039-311D-4AD1-9286-BB1943694293}"/>
              </a:ext>
            </a:extLst>
          </p:cNvPr>
          <p:cNvGrpSpPr/>
          <p:nvPr/>
        </p:nvGrpSpPr>
        <p:grpSpPr>
          <a:xfrm>
            <a:off x="6119525" y="5088535"/>
            <a:ext cx="407794" cy="410023"/>
            <a:chOff x="1655075" y="3392325"/>
            <a:chExt cx="548700" cy="551700"/>
          </a:xfrm>
        </p:grpSpPr>
        <p:sp>
          <p:nvSpPr>
            <p:cNvPr id="21" name="Google Shape;1923;p34">
              <a:extLst>
                <a:ext uri="{FF2B5EF4-FFF2-40B4-BE49-F238E27FC236}">
                  <a16:creationId xmlns:a16="http://schemas.microsoft.com/office/drawing/2014/main" id="{5BCBB283-8E97-4D7D-AE93-BF8CB1175E87}"/>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 name="Google Shape;1924;p34">
              <a:extLst>
                <a:ext uri="{FF2B5EF4-FFF2-40B4-BE49-F238E27FC236}">
                  <a16:creationId xmlns:a16="http://schemas.microsoft.com/office/drawing/2014/main" id="{61F5D518-27D4-49B1-8727-63E19CFD97DA}"/>
                </a:ext>
              </a:extLst>
            </p:cNvPr>
            <p:cNvPicPr preferRelativeResize="0"/>
            <p:nvPr/>
          </p:nvPicPr>
          <p:blipFill rotWithShape="1">
            <a:blip r:embed="rId7">
              <a:alphaModFix/>
            </a:blip>
            <a:srcRect/>
            <a:stretch/>
          </p:blipFill>
          <p:spPr>
            <a:xfrm>
              <a:off x="1677300" y="3405800"/>
              <a:ext cx="495300" cy="533400"/>
            </a:xfrm>
            <a:prstGeom prst="rect">
              <a:avLst/>
            </a:prstGeom>
            <a:noFill/>
            <a:ln>
              <a:noFill/>
            </a:ln>
          </p:spPr>
        </p:pic>
      </p:grpSp>
      <p:cxnSp>
        <p:nvCxnSpPr>
          <p:cNvPr id="57" name="Straight Connector 56">
            <a:extLst>
              <a:ext uri="{FF2B5EF4-FFF2-40B4-BE49-F238E27FC236}">
                <a16:creationId xmlns:a16="http://schemas.microsoft.com/office/drawing/2014/main" id="{9DDC6E8D-1431-444B-9523-3E3B481C22A2}"/>
              </a:ext>
            </a:extLst>
          </p:cNvPr>
          <p:cNvCxnSpPr>
            <a:cxnSpLocks/>
            <a:endCxn id="41" idx="0"/>
          </p:cNvCxnSpPr>
          <p:nvPr/>
        </p:nvCxnSpPr>
        <p:spPr bwMode="auto">
          <a:xfrm>
            <a:off x="5234935" y="3778100"/>
            <a:ext cx="1" cy="674108"/>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sp>
        <p:nvSpPr>
          <p:cNvPr id="59" name="Rectangle: Rounded Corners 58">
            <a:extLst>
              <a:ext uri="{FF2B5EF4-FFF2-40B4-BE49-F238E27FC236}">
                <a16:creationId xmlns:a16="http://schemas.microsoft.com/office/drawing/2014/main" id="{3CAB630D-0C73-43D5-9E86-76DDFC76CBCD}"/>
              </a:ext>
            </a:extLst>
          </p:cNvPr>
          <p:cNvSpPr/>
          <p:nvPr/>
        </p:nvSpPr>
        <p:spPr bwMode="auto">
          <a:xfrm>
            <a:off x="4975125" y="938969"/>
            <a:ext cx="5865423" cy="2250345"/>
          </a:xfrm>
          <a:prstGeom prst="roundRect">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Data</a:t>
            </a:r>
          </a:p>
          <a:p>
            <a:pPr marL="0" marR="0" indent="0" algn="l" defTabSz="914400" rtl="0" eaLnBrk="1" fontAlgn="base" latinLnBrk="0" hangingPunct="1">
              <a:lnSpc>
                <a:spcPct val="100000"/>
              </a:lnSpc>
              <a:spcBef>
                <a:spcPct val="0"/>
              </a:spcBef>
              <a:spcAft>
                <a:spcPct val="0"/>
              </a:spcAft>
              <a:buClrTx/>
              <a:buSzTx/>
              <a:buFontTx/>
              <a:buNone/>
              <a:tabLst/>
            </a:pPr>
            <a:r>
              <a:rPr lang="en-US" sz="2400" dirty="0"/>
              <a:t>Center</a:t>
            </a:r>
            <a:endParaRPr kumimoji="0" lang="en-US" sz="2400" b="0" i="0" u="none" strike="noStrike" cap="none" normalizeH="0" baseline="0" dirty="0">
              <a:ln>
                <a:noFill/>
              </a:ln>
              <a:solidFill>
                <a:schemeClr val="tx1"/>
              </a:solidFill>
              <a:effectLst/>
              <a:latin typeface="Tahoma" charset="0"/>
            </a:endParaRPr>
          </a:p>
        </p:txBody>
      </p:sp>
      <p:sp>
        <p:nvSpPr>
          <p:cNvPr id="60" name="Rectangle: Rounded Corners 59">
            <a:extLst>
              <a:ext uri="{FF2B5EF4-FFF2-40B4-BE49-F238E27FC236}">
                <a16:creationId xmlns:a16="http://schemas.microsoft.com/office/drawing/2014/main" id="{B6F84900-2711-48A4-A8CB-00455A0E3BF1}"/>
              </a:ext>
            </a:extLst>
          </p:cNvPr>
          <p:cNvSpPr/>
          <p:nvPr/>
        </p:nvSpPr>
        <p:spPr bwMode="auto">
          <a:xfrm>
            <a:off x="6136043" y="1054554"/>
            <a:ext cx="4590951" cy="2006418"/>
          </a:xfrm>
          <a:prstGeom prst="roundRect">
            <a:avLst/>
          </a:prstGeom>
          <a:solidFill>
            <a:srgbClr val="22458A"/>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76" name="Google Shape;1922;p34">
            <a:extLst>
              <a:ext uri="{FF2B5EF4-FFF2-40B4-BE49-F238E27FC236}">
                <a16:creationId xmlns:a16="http://schemas.microsoft.com/office/drawing/2014/main" id="{2F812865-0BB0-4186-9E23-F8C273046489}"/>
              </a:ext>
            </a:extLst>
          </p:cNvPr>
          <p:cNvGrpSpPr/>
          <p:nvPr/>
        </p:nvGrpSpPr>
        <p:grpSpPr>
          <a:xfrm>
            <a:off x="9673484" y="2476824"/>
            <a:ext cx="407794" cy="410023"/>
            <a:chOff x="1655075" y="3392325"/>
            <a:chExt cx="548700" cy="551700"/>
          </a:xfrm>
        </p:grpSpPr>
        <p:sp>
          <p:nvSpPr>
            <p:cNvPr id="77" name="Google Shape;1923;p34">
              <a:extLst>
                <a:ext uri="{FF2B5EF4-FFF2-40B4-BE49-F238E27FC236}">
                  <a16:creationId xmlns:a16="http://schemas.microsoft.com/office/drawing/2014/main" id="{378A8596-6E45-40A3-B708-27D614E1F161}"/>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8" name="Google Shape;1924;p34">
              <a:extLst>
                <a:ext uri="{FF2B5EF4-FFF2-40B4-BE49-F238E27FC236}">
                  <a16:creationId xmlns:a16="http://schemas.microsoft.com/office/drawing/2014/main" id="{C23003BF-B8AB-45EB-9BC0-AB914552D8C2}"/>
                </a:ext>
              </a:extLst>
            </p:cNvPr>
            <p:cNvPicPr preferRelativeResize="0"/>
            <p:nvPr/>
          </p:nvPicPr>
          <p:blipFill rotWithShape="1">
            <a:blip r:embed="rId7">
              <a:alphaModFix/>
            </a:blip>
            <a:srcRect/>
            <a:stretch/>
          </p:blipFill>
          <p:spPr>
            <a:xfrm>
              <a:off x="1677300" y="3405800"/>
              <a:ext cx="495300" cy="533400"/>
            </a:xfrm>
            <a:prstGeom prst="rect">
              <a:avLst/>
            </a:prstGeom>
            <a:noFill/>
            <a:ln>
              <a:noFill/>
            </a:ln>
          </p:spPr>
        </p:pic>
      </p:grpSp>
      <p:cxnSp>
        <p:nvCxnSpPr>
          <p:cNvPr id="80" name="Straight Connector 79">
            <a:extLst>
              <a:ext uri="{FF2B5EF4-FFF2-40B4-BE49-F238E27FC236}">
                <a16:creationId xmlns:a16="http://schemas.microsoft.com/office/drawing/2014/main" id="{C1958038-A01F-49D4-BC41-25B630792BD7}"/>
              </a:ext>
            </a:extLst>
          </p:cNvPr>
          <p:cNvCxnSpPr>
            <a:stCxn id="78" idx="0"/>
          </p:cNvCxnSpPr>
          <p:nvPr/>
        </p:nvCxnSpPr>
        <p:spPr bwMode="auto">
          <a:xfrm flipH="1" flipV="1">
            <a:off x="9874055" y="2064141"/>
            <a:ext cx="1" cy="422698"/>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cxnSp>
        <p:nvCxnSpPr>
          <p:cNvPr id="82" name="Straight Connector 81">
            <a:extLst>
              <a:ext uri="{FF2B5EF4-FFF2-40B4-BE49-F238E27FC236}">
                <a16:creationId xmlns:a16="http://schemas.microsoft.com/office/drawing/2014/main" id="{C1AB0A7D-5C63-4063-9F7A-C96065CFCDF2}"/>
              </a:ext>
            </a:extLst>
          </p:cNvPr>
          <p:cNvCxnSpPr>
            <a:stCxn id="78" idx="1"/>
          </p:cNvCxnSpPr>
          <p:nvPr/>
        </p:nvCxnSpPr>
        <p:spPr bwMode="auto">
          <a:xfrm flipH="1" flipV="1">
            <a:off x="9212649" y="2681835"/>
            <a:ext cx="477353" cy="3215"/>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cxnSp>
        <p:nvCxnSpPr>
          <p:cNvPr id="84" name="Straight Connector 83">
            <a:extLst>
              <a:ext uri="{FF2B5EF4-FFF2-40B4-BE49-F238E27FC236}">
                <a16:creationId xmlns:a16="http://schemas.microsoft.com/office/drawing/2014/main" id="{2A432432-12ED-48A9-9E56-CC6416016B49}"/>
              </a:ext>
            </a:extLst>
          </p:cNvPr>
          <p:cNvCxnSpPr/>
          <p:nvPr/>
        </p:nvCxnSpPr>
        <p:spPr bwMode="auto">
          <a:xfrm flipH="1">
            <a:off x="6934225" y="2696718"/>
            <a:ext cx="483334" cy="0"/>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cxnSp>
        <p:nvCxnSpPr>
          <p:cNvPr id="86" name="Straight Connector 85">
            <a:extLst>
              <a:ext uri="{FF2B5EF4-FFF2-40B4-BE49-F238E27FC236}">
                <a16:creationId xmlns:a16="http://schemas.microsoft.com/office/drawing/2014/main" id="{4E9AFCB5-3DDC-4EBD-A613-0334C94AB260}"/>
              </a:ext>
            </a:extLst>
          </p:cNvPr>
          <p:cNvCxnSpPr/>
          <p:nvPr/>
        </p:nvCxnSpPr>
        <p:spPr bwMode="auto">
          <a:xfrm>
            <a:off x="6934225" y="2854297"/>
            <a:ext cx="0" cy="665651"/>
          </a:xfrm>
          <a:prstGeom prst="line">
            <a:avLst/>
          </a:prstGeom>
          <a:solidFill>
            <a:schemeClr val="accent1"/>
          </a:solidFill>
          <a:ln w="28575" cap="flat" cmpd="sng" algn="ctr">
            <a:solidFill>
              <a:srgbClr val="00B0F0"/>
            </a:solidFill>
            <a:prstDash val="solid"/>
            <a:miter lim="800000"/>
            <a:headEnd type="none" w="med" len="med"/>
            <a:tailEnd type="none" w="med" len="med"/>
          </a:ln>
          <a:effectLst/>
        </p:spPr>
      </p:cxnSp>
      <p:sp>
        <p:nvSpPr>
          <p:cNvPr id="74" name="Rectangle: Rounded Corners 73">
            <a:extLst>
              <a:ext uri="{FF2B5EF4-FFF2-40B4-BE49-F238E27FC236}">
                <a16:creationId xmlns:a16="http://schemas.microsoft.com/office/drawing/2014/main" id="{AA0969FD-48A4-4A62-9B51-E33046C02D50}"/>
              </a:ext>
            </a:extLst>
          </p:cNvPr>
          <p:cNvSpPr/>
          <p:nvPr/>
        </p:nvSpPr>
        <p:spPr bwMode="auto">
          <a:xfrm>
            <a:off x="7258542" y="2514849"/>
            <a:ext cx="2271904" cy="363739"/>
          </a:xfrm>
          <a:prstGeom prst="roundRect">
            <a:avLst/>
          </a:prstGeom>
          <a:solidFill>
            <a:srgbClr val="00B0F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ctr" anchorCtr="1" compatLnSpc="1">
            <a:prstTxWarp prst="textNoShape">
              <a:avLst/>
            </a:prstTxWarp>
            <a:normAutofit fontScale="85000" lnSpcReduction="1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ahoma" charset="0"/>
              </a:rPr>
              <a:t>Real-Time WAN Transport</a:t>
            </a:r>
          </a:p>
        </p:txBody>
      </p:sp>
      <p:grpSp>
        <p:nvGrpSpPr>
          <p:cNvPr id="68" name="Group 67">
            <a:extLst>
              <a:ext uri="{FF2B5EF4-FFF2-40B4-BE49-F238E27FC236}">
                <a16:creationId xmlns:a16="http://schemas.microsoft.com/office/drawing/2014/main" id="{E6DD9A23-E0F1-442D-89D3-FF222C132400}"/>
              </a:ext>
            </a:extLst>
          </p:cNvPr>
          <p:cNvGrpSpPr/>
          <p:nvPr/>
        </p:nvGrpSpPr>
        <p:grpSpPr>
          <a:xfrm>
            <a:off x="6280094" y="2505886"/>
            <a:ext cx="1005810" cy="362557"/>
            <a:chOff x="6394785" y="2576034"/>
            <a:chExt cx="1005810" cy="362557"/>
          </a:xfrm>
        </p:grpSpPr>
        <p:grpSp>
          <p:nvGrpSpPr>
            <p:cNvPr id="64" name="Group 63">
              <a:extLst>
                <a:ext uri="{FF2B5EF4-FFF2-40B4-BE49-F238E27FC236}">
                  <a16:creationId xmlns:a16="http://schemas.microsoft.com/office/drawing/2014/main" id="{48045707-43FB-42AC-801F-9DFC3A81308D}"/>
                </a:ext>
              </a:extLst>
            </p:cNvPr>
            <p:cNvGrpSpPr>
              <a:grpSpLocks noChangeAspect="1"/>
            </p:cNvGrpSpPr>
            <p:nvPr/>
          </p:nvGrpSpPr>
          <p:grpSpPr>
            <a:xfrm>
              <a:off x="6867638" y="2576034"/>
              <a:ext cx="362557" cy="362557"/>
              <a:chOff x="1432979" y="1279430"/>
              <a:chExt cx="595504" cy="595504"/>
            </a:xfrm>
          </p:grpSpPr>
          <p:sp>
            <p:nvSpPr>
              <p:cNvPr id="66" name="Rectangle: Rounded Corners 65">
                <a:extLst>
                  <a:ext uri="{FF2B5EF4-FFF2-40B4-BE49-F238E27FC236}">
                    <a16:creationId xmlns:a16="http://schemas.microsoft.com/office/drawing/2014/main" id="{1CBE2CF4-1B17-4C8B-AED3-FCD5F3123FBF}"/>
                  </a:ext>
                </a:extLst>
              </p:cNvPr>
              <p:cNvSpPr/>
              <p:nvPr/>
            </p:nvSpPr>
            <p:spPr bwMode="auto">
              <a:xfrm>
                <a:off x="1432979" y="1279431"/>
                <a:ext cx="595504" cy="595503"/>
              </a:xfrm>
              <a:prstGeom prst="roundRect">
                <a:avLst/>
              </a:prstGeom>
              <a:solidFill>
                <a:schemeClr val="bg1">
                  <a:lumMod val="95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67" name="Graphic 66" descr="Network with solid fill">
                <a:extLst>
                  <a:ext uri="{FF2B5EF4-FFF2-40B4-BE49-F238E27FC236}">
                    <a16:creationId xmlns:a16="http://schemas.microsoft.com/office/drawing/2014/main" id="{4AC00D7A-973A-4243-ADC9-9CD4D761A1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2979" y="1279430"/>
                <a:ext cx="595504" cy="595504"/>
              </a:xfrm>
              <a:prstGeom prst="rect">
                <a:avLst/>
              </a:prstGeom>
            </p:spPr>
          </p:pic>
        </p:grpSp>
        <p:sp>
          <p:nvSpPr>
            <p:cNvPr id="65" name="TextBox 64">
              <a:extLst>
                <a:ext uri="{FF2B5EF4-FFF2-40B4-BE49-F238E27FC236}">
                  <a16:creationId xmlns:a16="http://schemas.microsoft.com/office/drawing/2014/main" id="{6F138323-DBE5-4779-8F9E-E342E6F7E0F3}"/>
                </a:ext>
              </a:extLst>
            </p:cNvPr>
            <p:cNvSpPr txBox="1"/>
            <p:nvPr/>
          </p:nvSpPr>
          <p:spPr>
            <a:xfrm>
              <a:off x="6394785" y="2585891"/>
              <a:ext cx="1005810" cy="338554"/>
            </a:xfrm>
            <a:prstGeom prst="rect">
              <a:avLst/>
            </a:prstGeom>
            <a:noFill/>
          </p:spPr>
          <p:txBody>
            <a:bodyPr wrap="square" rtlCol="0">
              <a:spAutoFit/>
            </a:bodyPr>
            <a:lstStyle/>
            <a:p>
              <a:r>
                <a:rPr lang="en-US" sz="1600" dirty="0">
                  <a:solidFill>
                    <a:schemeClr val="bg1"/>
                  </a:solidFill>
                </a:rPr>
                <a:t>NAT</a:t>
              </a:r>
            </a:p>
          </p:txBody>
        </p:sp>
      </p:grpSp>
      <p:sp>
        <p:nvSpPr>
          <p:cNvPr id="5" name="Arrow: Left-Right 4">
            <a:extLst>
              <a:ext uri="{FF2B5EF4-FFF2-40B4-BE49-F238E27FC236}">
                <a16:creationId xmlns:a16="http://schemas.microsoft.com/office/drawing/2014/main" id="{1C6E2D65-F24F-415C-A45B-B0BA1274E27B}"/>
              </a:ext>
            </a:extLst>
          </p:cNvPr>
          <p:cNvSpPr/>
          <p:nvPr/>
        </p:nvSpPr>
        <p:spPr bwMode="auto">
          <a:xfrm>
            <a:off x="506458" y="3091593"/>
            <a:ext cx="11095366" cy="1028700"/>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10058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OMG DDS WAN Databus</a:t>
            </a:r>
          </a:p>
        </p:txBody>
      </p:sp>
      <p:cxnSp>
        <p:nvCxnSpPr>
          <p:cNvPr id="96" name="Straight Connector 95">
            <a:extLst>
              <a:ext uri="{FF2B5EF4-FFF2-40B4-BE49-F238E27FC236}">
                <a16:creationId xmlns:a16="http://schemas.microsoft.com/office/drawing/2014/main" id="{979F93F9-0246-4CCB-82F4-7D0ACB27B390}"/>
              </a:ext>
            </a:extLst>
          </p:cNvPr>
          <p:cNvCxnSpPr/>
          <p:nvPr/>
        </p:nvCxnSpPr>
        <p:spPr bwMode="auto">
          <a:xfrm>
            <a:off x="9530446" y="1602658"/>
            <a:ext cx="0" cy="461483"/>
          </a:xfrm>
          <a:prstGeom prst="line">
            <a:avLst/>
          </a:prstGeom>
          <a:solidFill>
            <a:schemeClr val="accent1"/>
          </a:solidFill>
          <a:ln w="28575" cap="flat" cmpd="sng" algn="ctr">
            <a:solidFill>
              <a:srgbClr val="D1D1F0"/>
            </a:solidFill>
            <a:prstDash val="solid"/>
            <a:miter lim="800000"/>
            <a:headEnd type="none" w="med" len="med"/>
            <a:tailEnd type="none" w="med" len="med"/>
          </a:ln>
          <a:effectLst/>
        </p:spPr>
      </p:cxnSp>
      <p:cxnSp>
        <p:nvCxnSpPr>
          <p:cNvPr id="98" name="Straight Connector 97">
            <a:extLst>
              <a:ext uri="{FF2B5EF4-FFF2-40B4-BE49-F238E27FC236}">
                <a16:creationId xmlns:a16="http://schemas.microsoft.com/office/drawing/2014/main" id="{A6D19642-F811-41D4-ACA6-33682BD77491}"/>
              </a:ext>
            </a:extLst>
          </p:cNvPr>
          <p:cNvCxnSpPr/>
          <p:nvPr/>
        </p:nvCxnSpPr>
        <p:spPr bwMode="auto">
          <a:xfrm>
            <a:off x="8298426" y="1602658"/>
            <a:ext cx="0" cy="461483"/>
          </a:xfrm>
          <a:prstGeom prst="line">
            <a:avLst/>
          </a:prstGeom>
          <a:solidFill>
            <a:schemeClr val="accent1"/>
          </a:solidFill>
          <a:ln w="28575" cap="flat" cmpd="sng" algn="ctr">
            <a:solidFill>
              <a:srgbClr val="D1D1F0"/>
            </a:solidFill>
            <a:prstDash val="solid"/>
            <a:miter lim="800000"/>
            <a:headEnd type="none" w="med" len="med"/>
            <a:tailEnd type="none" w="med" len="med"/>
          </a:ln>
          <a:effectLst/>
        </p:spPr>
      </p:cxnSp>
      <p:cxnSp>
        <p:nvCxnSpPr>
          <p:cNvPr id="100" name="Straight Connector 99">
            <a:extLst>
              <a:ext uri="{FF2B5EF4-FFF2-40B4-BE49-F238E27FC236}">
                <a16:creationId xmlns:a16="http://schemas.microsoft.com/office/drawing/2014/main" id="{D7F305A5-1654-4FF8-965B-D8349C3FE1CA}"/>
              </a:ext>
            </a:extLst>
          </p:cNvPr>
          <p:cNvCxnSpPr/>
          <p:nvPr/>
        </p:nvCxnSpPr>
        <p:spPr bwMode="auto">
          <a:xfrm>
            <a:off x="7258542" y="1602658"/>
            <a:ext cx="0" cy="461483"/>
          </a:xfrm>
          <a:prstGeom prst="line">
            <a:avLst/>
          </a:prstGeom>
          <a:solidFill>
            <a:schemeClr val="accent1"/>
          </a:solidFill>
          <a:ln w="28575" cap="flat" cmpd="sng" algn="ctr">
            <a:solidFill>
              <a:srgbClr val="D1D1F0"/>
            </a:solidFill>
            <a:prstDash val="solid"/>
            <a:miter lim="800000"/>
            <a:headEnd type="none" w="med" len="med"/>
            <a:tailEnd type="none" w="med" len="med"/>
          </a:ln>
          <a:effectLst/>
        </p:spPr>
      </p:cxnSp>
      <p:sp>
        <p:nvSpPr>
          <p:cNvPr id="75" name="Arrow: Left-Right 74">
            <a:extLst>
              <a:ext uri="{FF2B5EF4-FFF2-40B4-BE49-F238E27FC236}">
                <a16:creationId xmlns:a16="http://schemas.microsoft.com/office/drawing/2014/main" id="{DF8CC5C9-43AF-410E-A737-9E79FF1A4E33}"/>
              </a:ext>
            </a:extLst>
          </p:cNvPr>
          <p:cNvSpPr/>
          <p:nvPr/>
        </p:nvSpPr>
        <p:spPr bwMode="auto">
          <a:xfrm>
            <a:off x="6280094" y="1752168"/>
            <a:ext cx="4358410" cy="611755"/>
          </a:xfrm>
          <a:prstGeom prst="leftRightArrow">
            <a:avLst/>
          </a:prstGeom>
          <a:solidFill>
            <a:srgbClr val="F88C2A"/>
          </a:solidFill>
          <a:ln w="9525" cap="flat" cmpd="sng" algn="ctr">
            <a:solidFill>
              <a:srgbClr val="F77B0B"/>
            </a:solidFill>
            <a:prstDash val="solid"/>
            <a:miter lim="800000"/>
            <a:headEnd type="none" w="med" len="med"/>
            <a:tailEnd type="none" w="med" len="med"/>
          </a:ln>
          <a:effectLst/>
        </p:spPr>
        <p:txBody>
          <a:bodyPr vert="horz" wrap="none" lIns="91440" tIns="45720" rIns="91440" bIns="45720" numCol="1" rtlCol="0" anchor="ctr" anchorCtr="1"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ahoma" charset="0"/>
              </a:rPr>
              <a:t>Databus</a:t>
            </a:r>
          </a:p>
        </p:txBody>
      </p:sp>
      <p:grpSp>
        <p:nvGrpSpPr>
          <p:cNvPr id="101" name="Group 100">
            <a:extLst>
              <a:ext uri="{FF2B5EF4-FFF2-40B4-BE49-F238E27FC236}">
                <a16:creationId xmlns:a16="http://schemas.microsoft.com/office/drawing/2014/main" id="{468E2FF8-1C99-4954-B439-1CB3979710F7}"/>
              </a:ext>
            </a:extLst>
          </p:cNvPr>
          <p:cNvGrpSpPr/>
          <p:nvPr/>
        </p:nvGrpSpPr>
        <p:grpSpPr>
          <a:xfrm>
            <a:off x="6653890" y="1188720"/>
            <a:ext cx="3610981" cy="569220"/>
            <a:chOff x="6653890" y="1188720"/>
            <a:chExt cx="3610981" cy="569220"/>
          </a:xfrm>
        </p:grpSpPr>
        <p:grpSp>
          <p:nvGrpSpPr>
            <p:cNvPr id="90" name="Group 89">
              <a:extLst>
                <a:ext uri="{FF2B5EF4-FFF2-40B4-BE49-F238E27FC236}">
                  <a16:creationId xmlns:a16="http://schemas.microsoft.com/office/drawing/2014/main" id="{1659C79B-2B16-4B3C-9F80-413E95CD63EF}"/>
                </a:ext>
              </a:extLst>
            </p:cNvPr>
            <p:cNvGrpSpPr/>
            <p:nvPr/>
          </p:nvGrpSpPr>
          <p:grpSpPr>
            <a:xfrm>
              <a:off x="6663740" y="1188720"/>
              <a:ext cx="3601131" cy="569220"/>
              <a:chOff x="6943813" y="1188720"/>
              <a:chExt cx="3041782" cy="569220"/>
            </a:xfrm>
          </p:grpSpPr>
          <p:sp>
            <p:nvSpPr>
              <p:cNvPr id="87" name="Rectangle: Rounded Corners 86">
                <a:extLst>
                  <a:ext uri="{FF2B5EF4-FFF2-40B4-BE49-F238E27FC236}">
                    <a16:creationId xmlns:a16="http://schemas.microsoft.com/office/drawing/2014/main" id="{202762C3-8EF9-421D-90D1-2B7A04216F26}"/>
                  </a:ext>
                </a:extLst>
              </p:cNvPr>
              <p:cNvSpPr/>
              <p:nvPr/>
            </p:nvSpPr>
            <p:spPr bwMode="auto">
              <a:xfrm>
                <a:off x="6943813" y="1188720"/>
                <a:ext cx="940432" cy="569220"/>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ahoma" charset="0"/>
                  </a:rPr>
                  <a:t>Analyze</a:t>
                </a:r>
              </a:p>
            </p:txBody>
          </p:sp>
          <p:sp>
            <p:nvSpPr>
              <p:cNvPr id="88" name="Rectangle: Rounded Corners 87">
                <a:extLst>
                  <a:ext uri="{FF2B5EF4-FFF2-40B4-BE49-F238E27FC236}">
                    <a16:creationId xmlns:a16="http://schemas.microsoft.com/office/drawing/2014/main" id="{F9F89F6C-753E-41EF-B6CB-53CE914FB054}"/>
                  </a:ext>
                </a:extLst>
              </p:cNvPr>
              <p:cNvSpPr/>
              <p:nvPr/>
            </p:nvSpPr>
            <p:spPr bwMode="auto">
              <a:xfrm>
                <a:off x="7928053" y="1188720"/>
                <a:ext cx="803490" cy="569220"/>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ahoma" charset="0"/>
                  </a:rPr>
                  <a:t>Store</a:t>
                </a:r>
              </a:p>
            </p:txBody>
          </p:sp>
          <p:sp>
            <p:nvSpPr>
              <p:cNvPr id="89" name="Rectangle: Rounded Corners 88">
                <a:extLst>
                  <a:ext uri="{FF2B5EF4-FFF2-40B4-BE49-F238E27FC236}">
                    <a16:creationId xmlns:a16="http://schemas.microsoft.com/office/drawing/2014/main" id="{79502201-1D47-444F-A9E7-40B79959A982}"/>
                  </a:ext>
                </a:extLst>
              </p:cNvPr>
              <p:cNvSpPr/>
              <p:nvPr/>
            </p:nvSpPr>
            <p:spPr bwMode="auto">
              <a:xfrm>
                <a:off x="8775352" y="1188720"/>
                <a:ext cx="1210243" cy="569220"/>
              </a:xfrm>
              <a:prstGeom prst="roundRect">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ahoma" charset="0"/>
                  </a:rPr>
                  <a:t>Aggregate</a:t>
                </a:r>
              </a:p>
            </p:txBody>
          </p:sp>
        </p:grpSp>
        <p:pic>
          <p:nvPicPr>
            <p:cNvPr id="62" name="Graphic 61" descr="Database with solid fill">
              <a:extLst>
                <a:ext uri="{FF2B5EF4-FFF2-40B4-BE49-F238E27FC236}">
                  <a16:creationId xmlns:a16="http://schemas.microsoft.com/office/drawing/2014/main" id="{B9579CE5-95A7-4A36-B7F0-0C55EB4B77FE}"/>
                </a:ext>
              </a:extLst>
            </p:cNvPr>
            <p:cNvPicPr preferRelativeResize="0">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95445" y="1280160"/>
              <a:ext cx="411480" cy="411480"/>
            </a:xfrm>
            <a:prstGeom prst="rect">
              <a:avLst/>
            </a:prstGeom>
          </p:spPr>
        </p:pic>
        <p:pic>
          <p:nvPicPr>
            <p:cNvPr id="92" name="Graphic 91" descr="Bar graph with upward trend with solid fill">
              <a:extLst>
                <a:ext uri="{FF2B5EF4-FFF2-40B4-BE49-F238E27FC236}">
                  <a16:creationId xmlns:a16="http://schemas.microsoft.com/office/drawing/2014/main" id="{A8485A78-26FF-4C9F-95CB-E0406D184063}"/>
                </a:ext>
              </a:extLst>
            </p:cNvPr>
            <p:cNvPicPr preferRelativeResize="0">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53890" y="1280160"/>
              <a:ext cx="411480" cy="411480"/>
            </a:xfrm>
            <a:prstGeom prst="rect">
              <a:avLst/>
            </a:prstGeom>
          </p:spPr>
        </p:pic>
        <p:pic>
          <p:nvPicPr>
            <p:cNvPr id="94" name="Graphic 93" descr="Badge Follow with solid fill">
              <a:extLst>
                <a:ext uri="{FF2B5EF4-FFF2-40B4-BE49-F238E27FC236}">
                  <a16:creationId xmlns:a16="http://schemas.microsoft.com/office/drawing/2014/main" id="{C2158579-80FF-4B1B-A78A-668A856CA894}"/>
                </a:ext>
              </a:extLst>
            </p:cNvPr>
            <p:cNvPicPr preferRelativeResize="0">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56542" y="1280160"/>
              <a:ext cx="411480" cy="411480"/>
            </a:xfrm>
            <a:prstGeom prst="rect">
              <a:avLst/>
            </a:prstGeom>
          </p:spPr>
        </p:pic>
      </p:grpSp>
      <p:cxnSp>
        <p:nvCxnSpPr>
          <p:cNvPr id="104" name="Connector: Elbow 103">
            <a:extLst>
              <a:ext uri="{FF2B5EF4-FFF2-40B4-BE49-F238E27FC236}">
                <a16:creationId xmlns:a16="http://schemas.microsoft.com/office/drawing/2014/main" id="{D3BA00FD-4B90-4D77-A1F0-F4BB43316CD9}"/>
              </a:ext>
            </a:extLst>
          </p:cNvPr>
          <p:cNvCxnSpPr>
            <a:cxnSpLocks/>
          </p:cNvCxnSpPr>
          <p:nvPr/>
        </p:nvCxnSpPr>
        <p:spPr bwMode="auto">
          <a:xfrm rot="5400000" flipH="1" flipV="1">
            <a:off x="4972719" y="3141783"/>
            <a:ext cx="2295591" cy="1510569"/>
          </a:xfrm>
          <a:prstGeom prst="bentConnector3">
            <a:avLst>
              <a:gd name="adj1" fmla="val 61993"/>
            </a:avLst>
          </a:prstGeom>
          <a:solidFill>
            <a:schemeClr val="accent1"/>
          </a:solidFill>
          <a:ln w="28575" cap="flat" cmpd="sng" algn="ctr">
            <a:solidFill>
              <a:schemeClr val="tx1"/>
            </a:solidFill>
            <a:prstDash val="dash"/>
            <a:miter lim="800000"/>
            <a:headEnd type="none" w="med" len="med"/>
            <a:tailEnd type="none"/>
          </a:ln>
          <a:effectLst/>
        </p:spPr>
      </p:cxnSp>
      <p:cxnSp>
        <p:nvCxnSpPr>
          <p:cNvPr id="127" name="Straight Arrow Connector 126">
            <a:extLst>
              <a:ext uri="{FF2B5EF4-FFF2-40B4-BE49-F238E27FC236}">
                <a16:creationId xmlns:a16="http://schemas.microsoft.com/office/drawing/2014/main" id="{42B1443A-BFE3-47CE-A8CF-59236BA15FAF}"/>
              </a:ext>
            </a:extLst>
          </p:cNvPr>
          <p:cNvCxnSpPr>
            <a:cxnSpLocks/>
          </p:cNvCxnSpPr>
          <p:nvPr/>
        </p:nvCxnSpPr>
        <p:spPr bwMode="auto">
          <a:xfrm>
            <a:off x="6875799" y="2749270"/>
            <a:ext cx="486552" cy="0"/>
          </a:xfrm>
          <a:prstGeom prst="straightConnector1">
            <a:avLst/>
          </a:prstGeom>
          <a:solidFill>
            <a:schemeClr val="accent1"/>
          </a:solidFill>
          <a:ln w="28575" cap="flat" cmpd="sng" algn="ctr">
            <a:solidFill>
              <a:schemeClr val="tx1"/>
            </a:solidFill>
            <a:prstDash val="dash"/>
            <a:miter lim="800000"/>
            <a:headEnd type="none" w="med" len="med"/>
            <a:tailEnd type="triangle"/>
          </a:ln>
          <a:effectLst/>
        </p:spPr>
      </p:cxnSp>
      <p:sp>
        <p:nvSpPr>
          <p:cNvPr id="131" name="TextBox 130">
            <a:extLst>
              <a:ext uri="{FF2B5EF4-FFF2-40B4-BE49-F238E27FC236}">
                <a16:creationId xmlns:a16="http://schemas.microsoft.com/office/drawing/2014/main" id="{BE0D8175-53EC-4C13-A43F-943FFBE4DCE2}"/>
              </a:ext>
            </a:extLst>
          </p:cNvPr>
          <p:cNvSpPr txBox="1"/>
          <p:nvPr/>
        </p:nvSpPr>
        <p:spPr>
          <a:xfrm>
            <a:off x="731520" y="938969"/>
            <a:ext cx="4031392"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Edge-to-Data Center connectivity across a WAN</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Edge-to-Edge connectivity across a WAN</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OMG DDS connectivity within Data Centers and Edge Systems</a:t>
            </a:r>
          </a:p>
        </p:txBody>
      </p:sp>
    </p:spTree>
    <p:extLst>
      <p:ext uri="{BB962C8B-B14F-4D97-AF65-F5344CB8AC3E}">
        <p14:creationId xmlns:p14="http://schemas.microsoft.com/office/powerpoint/2010/main" val="160116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47700"/>
          </a:xfrm>
        </p:spPr>
        <p:txBody>
          <a:bodyPr>
            <a:normAutofit/>
          </a:bodyPr>
          <a:lstStyle/>
          <a:p>
            <a:r>
              <a:rPr lang="en-US" sz="2800" dirty="0"/>
              <a:t>OMG DDS Security Standard</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81636" y="1175543"/>
            <a:ext cx="3876914" cy="4506913"/>
          </a:xfrm>
          <a:ln>
            <a:solidFill>
              <a:schemeClr val="tx1"/>
            </a:solidFill>
          </a:ln>
          <a:effectLst>
            <a:outerShdw blurRad="50800" dist="38100" algn="l" rotWithShape="0">
              <a:prstClr val="black">
                <a:alpha val="40000"/>
              </a:prstClr>
            </a:outerShdw>
          </a:effectLst>
        </p:spPr>
      </p:pic>
      <p:sp>
        <p:nvSpPr>
          <p:cNvPr id="7" name="Content Placeholder 3"/>
          <p:cNvSpPr txBox="1">
            <a:spLocks/>
          </p:cNvSpPr>
          <p:nvPr/>
        </p:nvSpPr>
        <p:spPr>
          <a:xfrm>
            <a:off x="752475" y="1010806"/>
            <a:ext cx="6350000" cy="4507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lnSpc>
                <a:spcPct val="90000"/>
              </a:lnSpc>
              <a:spcBef>
                <a:spcPts val="500"/>
              </a:spcBef>
              <a:buFont typeface=".AppleSystemUIFont" charset="-120"/>
              <a:buChar char="–"/>
              <a:tabLst/>
              <a:defRPr sz="28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ppleSystemUIFont" charset="-12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OMG released the DDS Security specification (v1.2) in March 2024</a:t>
            </a:r>
          </a:p>
          <a:p>
            <a:pPr marL="0" marR="0" lvl="0" indent="0" algn="l" defTabSz="914400" rtl="0" eaLnBrk="1" fontAlgn="auto" latinLnBrk="0" hangingPunct="1">
              <a:lnSpc>
                <a:spcPct val="90000"/>
              </a:lnSpc>
              <a:spcBef>
                <a:spcPts val="1000"/>
              </a:spcBef>
              <a:spcAft>
                <a:spcPts val="0"/>
              </a:spcAft>
              <a:buClrTx/>
              <a:buSzPct val="100000"/>
              <a:buNone/>
              <a:tabLst/>
              <a:defRPr/>
            </a:pP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Collaboratively developed by several OMG DDS vendors</a:t>
            </a:r>
          </a:p>
          <a:p>
            <a:pPr marL="0" marR="0" lvl="0" indent="0" algn="l" defTabSz="914400" rtl="0" eaLnBrk="1" fontAlgn="auto" latinLnBrk="0" hangingPunct="1">
              <a:lnSpc>
                <a:spcPct val="90000"/>
              </a:lnSpc>
              <a:spcBef>
                <a:spcPts val="1000"/>
              </a:spcBef>
              <a:spcAft>
                <a:spcPts val="0"/>
              </a:spcAft>
              <a:buClrTx/>
              <a:buSzPct val="100000"/>
              <a:buNone/>
              <a:tabLst/>
              <a:defRPr/>
            </a:pP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1000"/>
              </a:spcBef>
              <a:spcAft>
                <a:spcPts val="0"/>
              </a:spcAft>
              <a:buClrTx/>
              <a:buSzPct val="100000"/>
              <a:buFont typeface="Wingdings" panose="05000000000000000000" pitchFamily="2" charset="2"/>
              <a:buChar char="§"/>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Defines:</a:t>
            </a:r>
          </a:p>
          <a:p>
            <a:pPr marR="0" lvl="1" algn="l" defTabSz="914400" rtl="0" eaLnBrk="1" fontAlgn="auto" latinLnBrk="0" hangingPunct="1">
              <a:lnSpc>
                <a:spcPct val="90000"/>
              </a:lnSpc>
              <a:spcBef>
                <a:spcPts val="500"/>
              </a:spcBef>
              <a:spcAft>
                <a:spcPts val="0"/>
              </a:spcAft>
              <a:buClrTx/>
              <a:buSzPct val="7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OMG DDS Security Model</a:t>
            </a:r>
          </a:p>
          <a:p>
            <a:pPr marR="0" lvl="1" algn="l" defTabSz="914400" rtl="0" eaLnBrk="1" fontAlgn="auto" latinLnBrk="0" hangingPunct="1">
              <a:lnSpc>
                <a:spcPct val="90000"/>
              </a:lnSpc>
              <a:spcBef>
                <a:spcPts val="500"/>
              </a:spcBef>
              <a:spcAft>
                <a:spcPts val="0"/>
              </a:spcAft>
              <a:buClrTx/>
              <a:buSzPct val="75000"/>
              <a:buFont typeface="Wingdings" panose="05000000000000000000" pitchFamily="2" charset="2"/>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Service Plugin Interface (SPI) Architecture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3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88FC84E-8570-1D66-C37C-5477FD86FB3E}"/>
              </a:ext>
            </a:extLst>
          </p:cNvPr>
          <p:cNvPicPr>
            <a:picLocks noChangeAspect="1"/>
          </p:cNvPicPr>
          <p:nvPr/>
        </p:nvPicPr>
        <p:blipFill>
          <a:blip r:embed="rId4"/>
          <a:stretch>
            <a:fillRect/>
          </a:stretch>
        </p:blipFill>
        <p:spPr>
          <a:xfrm>
            <a:off x="7381637" y="1306742"/>
            <a:ext cx="3877080" cy="4288988"/>
          </a:xfrm>
          <a:prstGeom prst="rect">
            <a:avLst/>
          </a:prstGeom>
        </p:spPr>
      </p:pic>
      <p:pic>
        <p:nvPicPr>
          <p:cNvPr id="8" name="Picture 7" descr="dds_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2541" y="1879604"/>
            <a:ext cx="743818" cy="727434"/>
          </a:xfrm>
          <a:prstGeom prst="rect">
            <a:avLst/>
          </a:prstGeom>
        </p:spPr>
      </p:pic>
    </p:spTree>
    <p:extLst>
      <p:ext uri="{BB962C8B-B14F-4D97-AF65-F5344CB8AC3E}">
        <p14:creationId xmlns:p14="http://schemas.microsoft.com/office/powerpoint/2010/main" val="3683902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0000">
            <a:normAutofit/>
          </a:bodyPr>
          <a:lstStyle/>
          <a:p>
            <a:r>
              <a:rPr lang="en-US" sz="2800" dirty="0"/>
              <a:t>OMG DDS Security Standard</a:t>
            </a:r>
          </a:p>
        </p:txBody>
      </p:sp>
      <p:sp>
        <p:nvSpPr>
          <p:cNvPr id="3" name="Text Placeholder 2"/>
          <p:cNvSpPr>
            <a:spLocks noGrp="1"/>
          </p:cNvSpPr>
          <p:nvPr>
            <p:ph idx="1"/>
          </p:nvPr>
        </p:nvSpPr>
        <p:spPr>
          <a:xfrm>
            <a:off x="593061" y="1053389"/>
            <a:ext cx="10928351" cy="5423612"/>
          </a:xfrm>
        </p:spPr>
        <p:txBody>
          <a:bodyPr>
            <a:normAutofit fontScale="77500" lnSpcReduction="20000"/>
          </a:bodyPr>
          <a:lstStyle/>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Security Plugs into OMG DDS Middleware</a:t>
            </a:r>
          </a:p>
          <a:p>
            <a:pPr lvl="1">
              <a:buFont typeface="Wingdings" pitchFamily="2" charset="2"/>
              <a:buChar char="§"/>
            </a:pPr>
            <a:r>
              <a:rPr lang="en-US" sz="2200" dirty="0">
                <a:latin typeface="Arial" panose="020B0604020202020204" pitchFamily="34" charset="0"/>
                <a:cs typeface="Arial" panose="020B0604020202020204" pitchFamily="34" charset="0"/>
              </a:rPr>
              <a:t>Secures data-in-motion throughout the system</a:t>
            </a:r>
          </a:p>
          <a:p>
            <a:pPr lvl="1">
              <a:buFont typeface="Wingdings" pitchFamily="2" charset="2"/>
              <a:buChar char="§"/>
            </a:pPr>
            <a:r>
              <a:rPr lang="en-US" sz="2200" dirty="0">
                <a:latin typeface="Arial" panose="020B0604020202020204" pitchFamily="34" charset="0"/>
                <a:cs typeface="Arial" panose="020B0604020202020204" pitchFamily="34" charset="0"/>
              </a:rPr>
              <a:t>Can easily take DIS PDUs or TENA / HLA FOMs and convert them to Secure OMG DDS Topics</a:t>
            </a:r>
          </a:p>
          <a:p>
            <a:pPr lvl="1">
              <a:buFont typeface="Wingdings" pitchFamily="2" charset="2"/>
              <a:buChar char="§"/>
            </a:pPr>
            <a:r>
              <a:rPr lang="en-US" sz="2200" dirty="0">
                <a:latin typeface="Arial" panose="020B0604020202020204" pitchFamily="34" charset="0"/>
                <a:cs typeface="Arial" panose="020B0604020202020204" pitchFamily="34" charset="0"/>
              </a:rPr>
              <a:t>Programming language and Operating System interoperability</a:t>
            </a:r>
          </a:p>
          <a:p>
            <a:pPr marL="609585" lvl="1" indent="0">
              <a:buNone/>
            </a:pPr>
            <a:endParaRPr lang="en-US" sz="2000" dirty="0"/>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Decentralized, Peer-to-Peer, and Highly Configurable</a:t>
            </a:r>
          </a:p>
          <a:p>
            <a:pPr lvl="1">
              <a:buFont typeface="Wingdings" pitchFamily="2" charset="2"/>
              <a:buChar char="§"/>
            </a:pPr>
            <a:r>
              <a:rPr lang="en-US" sz="2200" dirty="0">
                <a:latin typeface="Arial" panose="020B0604020202020204" pitchFamily="34" charset="0"/>
                <a:cs typeface="Arial" panose="020B0604020202020204" pitchFamily="34" charset="0"/>
              </a:rPr>
              <a:t>Fine-grained access control and security levels for each topic and partition</a:t>
            </a:r>
          </a:p>
          <a:p>
            <a:pPr lvl="1">
              <a:buFont typeface="Wingdings" pitchFamily="2" charset="2"/>
              <a:buChar char="§"/>
            </a:pPr>
            <a:r>
              <a:rPr lang="en-US" sz="2200" dirty="0">
                <a:latin typeface="Arial" panose="020B0604020202020204" pitchFamily="34" charset="0"/>
                <a:cs typeface="Arial" panose="020B0604020202020204" pitchFamily="34" charset="0"/>
              </a:rPr>
              <a:t>Each participant separately authenticated through mutual authentication</a:t>
            </a:r>
          </a:p>
          <a:p>
            <a:pPr marL="609585" lvl="1" indent="0">
              <a:buNone/>
            </a:pPr>
            <a:endParaRPr lang="en-US" sz="2000" dirty="0"/>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OMG DDS Security has been vetted at the Cybersecurity Warfare ranges at Quantico, VA and Orlando, FL</a:t>
            </a:r>
          </a:p>
          <a:p>
            <a:pPr lvl="1">
              <a:buFont typeface="Wingdings" pitchFamily="2" charset="2"/>
              <a:buChar char="§"/>
            </a:pPr>
            <a:r>
              <a:rPr lang="en-US" sz="2200" dirty="0">
                <a:latin typeface="Arial" panose="020B0604020202020204" pitchFamily="34" charset="0"/>
                <a:cs typeface="Arial" panose="020B0604020202020204" pitchFamily="34" charset="0"/>
              </a:rPr>
              <a:t>USAF has funded a SBIR project for Multi-Level Security for LVC simulations</a:t>
            </a:r>
          </a:p>
          <a:p>
            <a:pPr marL="609585" lvl="1" indent="0">
              <a:buNone/>
            </a:pPr>
            <a:endParaRPr lang="en-US" sz="2000" dirty="0"/>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OMG DDS Security is a natural fit for Multi-Domain Operations systems</a:t>
            </a:r>
          </a:p>
          <a:p>
            <a:pPr lvl="1">
              <a:buFont typeface="Wingdings" pitchFamily="2" charset="2"/>
              <a:buChar char="§"/>
            </a:pPr>
            <a:r>
              <a:rPr lang="en-US" sz="2200" dirty="0">
                <a:latin typeface="Arial" panose="020B0604020202020204" pitchFamily="34" charset="0"/>
                <a:cs typeface="Arial" panose="020B0604020202020204" pitchFamily="34" charset="0"/>
              </a:rPr>
              <a:t>Joint Battle Command Platform JBC-P</a:t>
            </a:r>
          </a:p>
          <a:p>
            <a:pPr lvl="1">
              <a:buFont typeface="Wingdings" pitchFamily="2" charset="2"/>
              <a:buChar char="§"/>
            </a:pPr>
            <a:r>
              <a:rPr lang="en-US" sz="2200" dirty="0">
                <a:latin typeface="Arial" panose="020B0604020202020204" pitchFamily="34" charset="0"/>
                <a:cs typeface="Arial" panose="020B0604020202020204" pitchFamily="34" charset="0"/>
              </a:rPr>
              <a:t>Integrated Air and Missile Defense Battle Control System IBCS </a:t>
            </a:r>
          </a:p>
          <a:p>
            <a:pPr lvl="1">
              <a:buFont typeface="Wingdings" pitchFamily="2" charset="2"/>
              <a:buChar char="§"/>
            </a:pPr>
            <a:r>
              <a:rPr lang="en-US" sz="2200" dirty="0">
                <a:latin typeface="Arial" panose="020B0604020202020204" pitchFamily="34" charset="0"/>
                <a:cs typeface="Arial" panose="020B0604020202020204" pitchFamily="34" charset="0"/>
              </a:rPr>
              <a:t>Cooperative Engagement Capability CEC </a:t>
            </a:r>
          </a:p>
          <a:p>
            <a:pPr lvl="1">
              <a:buFont typeface="Wingdings" pitchFamily="2" charset="2"/>
              <a:buChar char="§"/>
            </a:pPr>
            <a:r>
              <a:rPr lang="en-US" sz="2200" dirty="0">
                <a:latin typeface="Arial" panose="020B0604020202020204" pitchFamily="34" charset="0"/>
                <a:cs typeface="Arial" panose="020B0604020202020204" pitchFamily="34" charset="0"/>
              </a:rPr>
              <a:t>Universal Ground Control Station UGCS</a:t>
            </a:r>
          </a:p>
          <a:p>
            <a:pPr lvl="1">
              <a:buFont typeface="Wingdings" pitchFamily="2" charset="2"/>
              <a:buChar char="§"/>
            </a:pPr>
            <a:r>
              <a:rPr lang="en-US" sz="2200" dirty="0">
                <a:latin typeface="Arial" panose="020B0604020202020204" pitchFamily="34" charset="0"/>
                <a:cs typeface="Arial" panose="020B0604020202020204" pitchFamily="34" charset="0"/>
              </a:rPr>
              <a:t>All branches of the military, including Space Force, use OMG DDS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070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466" name="Rectangle 2"/>
          <p:cNvSpPr>
            <a:spLocks noGrp="1" noChangeArrowheads="1"/>
          </p:cNvSpPr>
          <p:nvPr>
            <p:ph type="title"/>
          </p:nvPr>
        </p:nvSpPr>
        <p:spPr>
          <a:xfrm>
            <a:off x="2212257" y="16173"/>
            <a:ext cx="7767486" cy="696451"/>
          </a:xfrm>
        </p:spPr>
        <p:txBody>
          <a:bodyPr>
            <a:normAutofit fontScale="90000"/>
          </a:bodyPr>
          <a:lstStyle/>
          <a:p>
            <a:r>
              <a:rPr lang="en-US" sz="2800" dirty="0"/>
              <a:t>OMG DDS: Data-Centric, Fine-Grained Security</a:t>
            </a:r>
          </a:p>
        </p:txBody>
      </p:sp>
      <p:sp>
        <p:nvSpPr>
          <p:cNvPr id="201" name="Content Placeholder 200"/>
          <p:cNvSpPr>
            <a:spLocks noGrp="1"/>
          </p:cNvSpPr>
          <p:nvPr>
            <p:ph idx="1"/>
          </p:nvPr>
        </p:nvSpPr>
        <p:spPr/>
        <p:txBody>
          <a:bodyPr>
            <a:normAutofit fontScale="62500" lnSpcReduction="20000"/>
          </a:bodyPr>
          <a:lstStyle/>
          <a:p>
            <a:pPr>
              <a:lnSpc>
                <a:spcPct val="120000"/>
              </a:lnSpc>
              <a:buSzPct val="100000"/>
              <a:buFont typeface="Wingdings" panose="05000000000000000000" pitchFamily="2" charset="2"/>
              <a:buChar char="§"/>
            </a:pPr>
            <a:r>
              <a:rPr lang="en-US" sz="3800" b="1" dirty="0">
                <a:latin typeface="Arial" panose="020B0604020202020204" pitchFamily="34" charset="0"/>
                <a:cs typeface="Arial" panose="020B0604020202020204" pitchFamily="34" charset="0"/>
              </a:rPr>
              <a:t>Per-Data-Topic Security</a:t>
            </a:r>
          </a:p>
          <a:p>
            <a:pPr lvl="1">
              <a:lnSpc>
                <a:spcPct val="120000"/>
              </a:lnSpc>
              <a:buFont typeface="Wingdings" panose="05000000000000000000" pitchFamily="2" charset="2"/>
              <a:buChar char="§"/>
            </a:pPr>
            <a:r>
              <a:rPr lang="en-US" sz="3100" dirty="0">
                <a:latin typeface="Arial" panose="020B0604020202020204" pitchFamily="34" charset="0"/>
                <a:cs typeface="Arial" panose="020B0604020202020204" pitchFamily="34" charset="0"/>
              </a:rPr>
              <a:t>Control </a:t>
            </a:r>
            <a:r>
              <a:rPr lang="en-US" sz="3100" dirty="0" err="1">
                <a:latin typeface="Arial" panose="020B0604020202020204" pitchFamily="34" charset="0"/>
                <a:cs typeface="Arial" panose="020B0604020202020204" pitchFamily="34" charset="0"/>
              </a:rPr>
              <a:t>r,w</a:t>
            </a:r>
            <a:r>
              <a:rPr lang="en-US" sz="3100" dirty="0">
                <a:latin typeface="Arial" panose="020B0604020202020204" pitchFamily="34" charset="0"/>
                <a:cs typeface="Arial" panose="020B0604020202020204" pitchFamily="34" charset="0"/>
              </a:rPr>
              <a:t> access for each function</a:t>
            </a:r>
          </a:p>
          <a:p>
            <a:pPr lvl="1">
              <a:lnSpc>
                <a:spcPct val="120000"/>
              </a:lnSpc>
              <a:buFont typeface="Wingdings" panose="05000000000000000000" pitchFamily="2" charset="2"/>
              <a:buChar char="§"/>
            </a:pPr>
            <a:r>
              <a:rPr lang="en-US" sz="3100" dirty="0">
                <a:latin typeface="Arial" panose="020B0604020202020204" pitchFamily="34" charset="0"/>
                <a:cs typeface="Arial" panose="020B0604020202020204" pitchFamily="34" charset="0"/>
              </a:rPr>
              <a:t>Ensures proper dataflow operation</a:t>
            </a:r>
          </a:p>
          <a:p>
            <a:pPr>
              <a:lnSpc>
                <a:spcPct val="120000"/>
              </a:lnSpc>
              <a:buSzPct val="100000"/>
              <a:buFont typeface="Wingdings" panose="05000000000000000000" pitchFamily="2" charset="2"/>
              <a:buChar char="§"/>
            </a:pPr>
            <a:r>
              <a:rPr lang="en-US" sz="3800" b="1" dirty="0">
                <a:latin typeface="Arial" panose="020B0604020202020204" pitchFamily="34" charset="0"/>
                <a:cs typeface="Arial" panose="020B0604020202020204" pitchFamily="34" charset="0"/>
              </a:rPr>
              <a:t>Complete Protection</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Discovery authentication</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Data-centric access control</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Cryptography</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Tagging and logging</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Non-repudiation</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Secure multicast</a:t>
            </a:r>
          </a:p>
          <a:p>
            <a:pPr lvl="1">
              <a:lnSpc>
                <a:spcPct val="120000"/>
              </a:lnSpc>
              <a:buFont typeface="Wingdings" panose="05000000000000000000" pitchFamily="2" charset="2"/>
              <a:buChar char="§"/>
            </a:pPr>
            <a:r>
              <a:rPr lang="en-US" sz="3500" dirty="0">
                <a:latin typeface="Arial" panose="020B0604020202020204" pitchFamily="34" charset="0"/>
                <a:cs typeface="Arial" panose="020B0604020202020204" pitchFamily="34" charset="0"/>
              </a:rPr>
              <a:t>100% standards compliant</a:t>
            </a:r>
          </a:p>
          <a:p>
            <a:pPr lvl="1">
              <a:lnSpc>
                <a:spcPct val="120000"/>
              </a:lnSpc>
            </a:pPr>
            <a:endParaRPr lang="en-US" dirty="0"/>
          </a:p>
          <a:p>
            <a:pPr lvl="1">
              <a:lnSpc>
                <a:spcPct val="120000"/>
              </a:lnSpc>
            </a:pPr>
            <a:endParaRPr lang="en-US" dirty="0"/>
          </a:p>
        </p:txBody>
      </p:sp>
      <p:sp>
        <p:nvSpPr>
          <p:cNvPr id="53" name="Rounded Rectangle 5">
            <a:extLst>
              <a:ext uri="{FF2B5EF4-FFF2-40B4-BE49-F238E27FC236}">
                <a16:creationId xmlns:a16="http://schemas.microsoft.com/office/drawing/2014/main" id="{BEE53A28-0EA7-4583-853D-10E5A6E89D7D}"/>
              </a:ext>
            </a:extLst>
          </p:cNvPr>
          <p:cNvSpPr/>
          <p:nvPr/>
        </p:nvSpPr>
        <p:spPr>
          <a:xfrm>
            <a:off x="5751836" y="2517323"/>
            <a:ext cx="4403039" cy="1411781"/>
          </a:xfrm>
          <a:prstGeom prst="roundRect">
            <a:avLst/>
          </a:prstGeom>
          <a:solidFill>
            <a:srgbClr val="ED7D31">
              <a:lumMod val="40000"/>
              <a:lumOff val="60000"/>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68CF039C-89E0-4CB4-9663-E4C274DCEEEB}"/>
              </a:ext>
            </a:extLst>
          </p:cNvPr>
          <p:cNvSpPr/>
          <p:nvPr/>
        </p:nvSpPr>
        <p:spPr>
          <a:xfrm>
            <a:off x="9173873" y="1160079"/>
            <a:ext cx="1000250" cy="581324"/>
          </a:xfrm>
          <a:prstGeom prst="roundRect">
            <a:avLst/>
          </a:prstGeom>
          <a:solidFill>
            <a:srgbClr val="FFC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ea typeface="+mn-ea"/>
                <a:cs typeface="+mn-cs"/>
              </a:rPr>
              <a:t>Operator</a:t>
            </a:r>
          </a:p>
        </p:txBody>
      </p:sp>
      <p:sp>
        <p:nvSpPr>
          <p:cNvPr id="55" name="Rectangle 49">
            <a:extLst>
              <a:ext uri="{FF2B5EF4-FFF2-40B4-BE49-F238E27FC236}">
                <a16:creationId xmlns:a16="http://schemas.microsoft.com/office/drawing/2014/main" id="{E64AF9B2-34A1-4AB8-8CDB-715AA4CDA267}"/>
              </a:ext>
            </a:extLst>
          </p:cNvPr>
          <p:cNvSpPr>
            <a:spLocks noChangeArrowheads="1"/>
          </p:cNvSpPr>
          <p:nvPr/>
        </p:nvSpPr>
        <p:spPr bwMode="auto">
          <a:xfrm>
            <a:off x="8798361" y="2710743"/>
            <a:ext cx="890012" cy="916578"/>
          </a:xfrm>
          <a:prstGeom prst="rect">
            <a:avLst/>
          </a:prstGeom>
          <a:noFill/>
          <a:ln w="38100">
            <a:solidFill>
              <a:srgbClr val="ED7D31"/>
            </a:solidFill>
            <a:prstDash val="dash"/>
            <a:miter lim="800000"/>
            <a:headEnd/>
            <a:tailEnd/>
          </a:ln>
          <a:effectLst/>
        </p:spPr>
        <p:txBody>
          <a:bodyPr wrap="none" lIns="91067" tIns="45536" rIns="91067" bIns="45536"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cxnSp>
        <p:nvCxnSpPr>
          <p:cNvPr id="56" name="Straight Connector 55">
            <a:extLst>
              <a:ext uri="{FF2B5EF4-FFF2-40B4-BE49-F238E27FC236}">
                <a16:creationId xmlns:a16="http://schemas.microsoft.com/office/drawing/2014/main" id="{AEAE9D19-F923-40C8-8611-8840457CA38E}"/>
              </a:ext>
            </a:extLst>
          </p:cNvPr>
          <p:cNvCxnSpPr>
            <a:stCxn id="80" idx="2"/>
          </p:cNvCxnSpPr>
          <p:nvPr/>
        </p:nvCxnSpPr>
        <p:spPr>
          <a:xfrm>
            <a:off x="6206020" y="1741403"/>
            <a:ext cx="274012" cy="922322"/>
          </a:xfrm>
          <a:prstGeom prst="line">
            <a:avLst/>
          </a:prstGeom>
          <a:noFill/>
          <a:ln w="57150" cap="flat" cmpd="sng" algn="ctr">
            <a:solidFill>
              <a:srgbClr val="4472C4"/>
            </a:solidFill>
            <a:prstDash val="solid"/>
            <a:miter lim="800000"/>
            <a:headEnd type="none" w="med" len="med"/>
            <a:tailEnd type="triangle" w="med" len="med"/>
          </a:ln>
          <a:effectLst/>
        </p:spPr>
      </p:cxnSp>
      <p:cxnSp>
        <p:nvCxnSpPr>
          <p:cNvPr id="57" name="Straight Connector 56">
            <a:extLst>
              <a:ext uri="{FF2B5EF4-FFF2-40B4-BE49-F238E27FC236}">
                <a16:creationId xmlns:a16="http://schemas.microsoft.com/office/drawing/2014/main" id="{1373DBB5-649D-4A8E-969E-DA3E77484038}"/>
              </a:ext>
            </a:extLst>
          </p:cNvPr>
          <p:cNvCxnSpPr/>
          <p:nvPr/>
        </p:nvCxnSpPr>
        <p:spPr>
          <a:xfrm flipH="1">
            <a:off x="6576565" y="1776328"/>
            <a:ext cx="546629" cy="887397"/>
          </a:xfrm>
          <a:prstGeom prst="line">
            <a:avLst/>
          </a:prstGeom>
          <a:noFill/>
          <a:ln w="57150" cap="flat" cmpd="sng" algn="ctr">
            <a:solidFill>
              <a:srgbClr val="4472C4"/>
            </a:solidFill>
            <a:prstDash val="solid"/>
            <a:miter lim="800000"/>
            <a:headEnd type="triangle" w="med" len="med"/>
            <a:tailEnd type="none" w="med" len="med"/>
          </a:ln>
          <a:effectLst/>
        </p:spPr>
      </p:cxnSp>
      <p:cxnSp>
        <p:nvCxnSpPr>
          <p:cNvPr id="58" name="Straight Connector 57">
            <a:extLst>
              <a:ext uri="{FF2B5EF4-FFF2-40B4-BE49-F238E27FC236}">
                <a16:creationId xmlns:a16="http://schemas.microsoft.com/office/drawing/2014/main" id="{77A427C8-1886-498B-BF78-D94E93C5DD3D}"/>
              </a:ext>
            </a:extLst>
          </p:cNvPr>
          <p:cNvCxnSpPr/>
          <p:nvPr/>
        </p:nvCxnSpPr>
        <p:spPr>
          <a:xfrm flipH="1">
            <a:off x="9243367" y="1786369"/>
            <a:ext cx="407807" cy="887254"/>
          </a:xfrm>
          <a:prstGeom prst="line">
            <a:avLst/>
          </a:prstGeom>
          <a:noFill/>
          <a:ln w="57150" cap="flat" cmpd="sng" algn="ctr">
            <a:solidFill>
              <a:srgbClr val="70AD47"/>
            </a:solidFill>
            <a:prstDash val="solid"/>
            <a:miter lim="800000"/>
            <a:headEnd type="none" w="med" len="med"/>
            <a:tailEnd type="triangle" w="med" len="med"/>
          </a:ln>
          <a:effectLst/>
        </p:spPr>
      </p:cxnSp>
      <p:cxnSp>
        <p:nvCxnSpPr>
          <p:cNvPr id="59" name="Straight Connector 58">
            <a:extLst>
              <a:ext uri="{FF2B5EF4-FFF2-40B4-BE49-F238E27FC236}">
                <a16:creationId xmlns:a16="http://schemas.microsoft.com/office/drawing/2014/main" id="{D4A25D50-CC17-400E-B713-28981BC14B80}"/>
              </a:ext>
            </a:extLst>
          </p:cNvPr>
          <p:cNvCxnSpPr/>
          <p:nvPr/>
        </p:nvCxnSpPr>
        <p:spPr>
          <a:xfrm>
            <a:off x="8603770" y="1776328"/>
            <a:ext cx="549889" cy="897295"/>
          </a:xfrm>
          <a:prstGeom prst="line">
            <a:avLst/>
          </a:prstGeom>
          <a:noFill/>
          <a:ln w="57150" cap="flat" cmpd="sng" algn="ctr">
            <a:solidFill>
              <a:srgbClr val="70AD47"/>
            </a:solidFill>
            <a:prstDash val="solid"/>
            <a:miter lim="800000"/>
            <a:headEnd type="none" w="med" len="med"/>
            <a:tailEnd type="triangle" w="med" len="med"/>
          </a:ln>
          <a:effectLst/>
        </p:spPr>
      </p:cxnSp>
      <p:cxnSp>
        <p:nvCxnSpPr>
          <p:cNvPr id="60" name="Straight Connector 59">
            <a:extLst>
              <a:ext uri="{FF2B5EF4-FFF2-40B4-BE49-F238E27FC236}">
                <a16:creationId xmlns:a16="http://schemas.microsoft.com/office/drawing/2014/main" id="{3F95FCB8-87F7-4AE8-B6B6-6876DDA8F099}"/>
              </a:ext>
            </a:extLst>
          </p:cNvPr>
          <p:cNvCxnSpPr/>
          <p:nvPr/>
        </p:nvCxnSpPr>
        <p:spPr>
          <a:xfrm>
            <a:off x="7352391" y="1776328"/>
            <a:ext cx="626094" cy="887397"/>
          </a:xfrm>
          <a:prstGeom prst="line">
            <a:avLst/>
          </a:prstGeom>
          <a:noFill/>
          <a:ln w="57150" cap="flat" cmpd="sng" algn="ctr">
            <a:solidFill>
              <a:srgbClr val="FF0000"/>
            </a:solidFill>
            <a:prstDash val="solid"/>
            <a:miter lim="800000"/>
            <a:headEnd type="none" w="med" len="med"/>
            <a:tailEnd type="triangle" w="med" len="med"/>
          </a:ln>
          <a:effectLst/>
        </p:spPr>
      </p:cxnSp>
      <p:cxnSp>
        <p:nvCxnSpPr>
          <p:cNvPr id="61" name="Straight Connector 60">
            <a:extLst>
              <a:ext uri="{FF2B5EF4-FFF2-40B4-BE49-F238E27FC236}">
                <a16:creationId xmlns:a16="http://schemas.microsoft.com/office/drawing/2014/main" id="{AC25120C-4C9B-4766-B5D0-F419F430ED47}"/>
              </a:ext>
            </a:extLst>
          </p:cNvPr>
          <p:cNvCxnSpPr>
            <a:stCxn id="66" idx="2"/>
          </p:cNvCxnSpPr>
          <p:nvPr/>
        </p:nvCxnSpPr>
        <p:spPr>
          <a:xfrm flipH="1">
            <a:off x="6737198" y="1741403"/>
            <a:ext cx="1780808" cy="922322"/>
          </a:xfrm>
          <a:prstGeom prst="line">
            <a:avLst/>
          </a:prstGeom>
          <a:noFill/>
          <a:ln w="57150" cap="flat" cmpd="sng" algn="ctr">
            <a:solidFill>
              <a:srgbClr val="4472C4"/>
            </a:solidFill>
            <a:prstDash val="solid"/>
            <a:miter lim="800000"/>
            <a:headEnd type="triangle" w="med" len="med"/>
            <a:tailEnd type="none" w="med" len="med"/>
          </a:ln>
          <a:effectLst/>
        </p:spPr>
      </p:cxnSp>
      <p:sp>
        <p:nvSpPr>
          <p:cNvPr id="62" name="Rectangle 61">
            <a:extLst>
              <a:ext uri="{FF2B5EF4-FFF2-40B4-BE49-F238E27FC236}">
                <a16:creationId xmlns:a16="http://schemas.microsoft.com/office/drawing/2014/main" id="{415DA3EC-AEB9-498C-92C0-84100271E50F}"/>
              </a:ext>
            </a:extLst>
          </p:cNvPr>
          <p:cNvSpPr/>
          <p:nvPr/>
        </p:nvSpPr>
        <p:spPr>
          <a:xfrm>
            <a:off x="9028264" y="3618685"/>
            <a:ext cx="458011" cy="307777"/>
          </a:xfrm>
          <a:prstGeom prst="rect">
            <a:avLst/>
          </a:prstGeom>
        </p:spPr>
        <p:txBody>
          <a:bodyPr wrap="none">
            <a:spAutoFit/>
          </a:bodyPr>
          <a:lstStyle/>
          <a:p>
            <a:pPr algn="ctr" fontAlgn="auto">
              <a:spcBef>
                <a:spcPts val="0"/>
              </a:spcBef>
              <a:spcAft>
                <a:spcPts val="0"/>
              </a:spcAft>
            </a:pPr>
            <a:r>
              <a:rPr lang="en-US" sz="1400" dirty="0">
                <a:solidFill>
                  <a:prstClr val="black"/>
                </a:solidFill>
                <a:latin typeface="Calibri" panose="020F0502020204030204"/>
              </a:rPr>
              <a:t>Fire</a:t>
            </a:r>
          </a:p>
        </p:txBody>
      </p:sp>
      <p:cxnSp>
        <p:nvCxnSpPr>
          <p:cNvPr id="63" name="Straight Connector 62">
            <a:extLst>
              <a:ext uri="{FF2B5EF4-FFF2-40B4-BE49-F238E27FC236}">
                <a16:creationId xmlns:a16="http://schemas.microsoft.com/office/drawing/2014/main" id="{E06D017E-FA12-48C6-971E-9DCFDD34558B}"/>
              </a:ext>
            </a:extLst>
          </p:cNvPr>
          <p:cNvCxnSpPr/>
          <p:nvPr/>
        </p:nvCxnSpPr>
        <p:spPr>
          <a:xfrm flipV="1">
            <a:off x="9846311" y="1741403"/>
            <a:ext cx="0" cy="793545"/>
          </a:xfrm>
          <a:prstGeom prst="line">
            <a:avLst/>
          </a:prstGeom>
          <a:noFill/>
          <a:ln w="57150" cap="flat" cmpd="sng" algn="ctr">
            <a:solidFill>
              <a:srgbClr val="70AD47">
                <a:lumMod val="40000"/>
                <a:lumOff val="60000"/>
              </a:srgbClr>
            </a:solidFill>
            <a:prstDash val="solid"/>
            <a:miter lim="800000"/>
            <a:headEnd type="none" w="med" len="med"/>
            <a:tailEnd type="triangle" w="med" len="med"/>
          </a:ln>
          <a:effectLst/>
        </p:spPr>
      </p:cxnSp>
      <p:sp>
        <p:nvSpPr>
          <p:cNvPr id="64" name="TextBox 63">
            <a:extLst>
              <a:ext uri="{FF2B5EF4-FFF2-40B4-BE49-F238E27FC236}">
                <a16:creationId xmlns:a16="http://schemas.microsoft.com/office/drawing/2014/main" id="{F9E27B9C-2FAD-46C3-95A7-B0A8FB8F1835}"/>
              </a:ext>
            </a:extLst>
          </p:cNvPr>
          <p:cNvSpPr txBox="1"/>
          <p:nvPr/>
        </p:nvSpPr>
        <p:spPr>
          <a:xfrm>
            <a:off x="10299490" y="3030964"/>
            <a:ext cx="1393523" cy="400110"/>
          </a:xfrm>
          <a:prstGeom prst="rect">
            <a:avLst/>
          </a:prstGeom>
          <a:noFill/>
        </p:spPr>
        <p:txBody>
          <a:bodyPr wrap="none" rtlCol="0">
            <a:spAutoFit/>
          </a:bodyPr>
          <a:lstStyle/>
          <a:p>
            <a:pPr algn="ctr" fontAlgn="auto">
              <a:spcBef>
                <a:spcPts val="0"/>
              </a:spcBef>
              <a:spcAft>
                <a:spcPts val="0"/>
              </a:spcAft>
            </a:pPr>
            <a:r>
              <a:rPr lang="en-US" sz="2000" b="1" dirty="0">
                <a:solidFill>
                  <a:srgbClr val="ED7D31"/>
                </a:solidFill>
                <a:latin typeface="Calibri" panose="020F0502020204030204"/>
              </a:rPr>
              <a:t>Data Topics</a:t>
            </a:r>
          </a:p>
        </p:txBody>
      </p:sp>
      <p:sp>
        <p:nvSpPr>
          <p:cNvPr id="65" name="TextBox 64">
            <a:extLst>
              <a:ext uri="{FF2B5EF4-FFF2-40B4-BE49-F238E27FC236}">
                <a16:creationId xmlns:a16="http://schemas.microsoft.com/office/drawing/2014/main" id="{7101B34E-2B01-4E47-A340-69DC9E6AEE67}"/>
              </a:ext>
            </a:extLst>
          </p:cNvPr>
          <p:cNvSpPr txBox="1"/>
          <p:nvPr/>
        </p:nvSpPr>
        <p:spPr>
          <a:xfrm>
            <a:off x="10299490" y="1272401"/>
            <a:ext cx="1500091" cy="400110"/>
          </a:xfrm>
          <a:prstGeom prst="rect">
            <a:avLst/>
          </a:prstGeom>
          <a:noFill/>
        </p:spPr>
        <p:txBody>
          <a:bodyPr wrap="none" rtlCol="0">
            <a:spAutoFit/>
          </a:bodyPr>
          <a:lstStyle/>
          <a:p>
            <a:pPr algn="ctr" fontAlgn="auto">
              <a:spcBef>
                <a:spcPts val="0"/>
              </a:spcBef>
              <a:spcAft>
                <a:spcPts val="0"/>
              </a:spcAft>
            </a:pPr>
            <a:r>
              <a:rPr lang="en-US" sz="2000" b="1" dirty="0">
                <a:solidFill>
                  <a:srgbClr val="F77B0B"/>
                </a:solidFill>
                <a:latin typeface="Calibri" panose="020F0502020204030204"/>
              </a:rPr>
              <a:t>Applications</a:t>
            </a:r>
            <a:endParaRPr lang="en-US" sz="1600" b="1" dirty="0">
              <a:solidFill>
                <a:srgbClr val="F77B0B"/>
              </a:solidFill>
              <a:latin typeface="Calibri" panose="020F0502020204030204"/>
            </a:endParaRPr>
          </a:p>
        </p:txBody>
      </p:sp>
      <p:sp>
        <p:nvSpPr>
          <p:cNvPr id="66" name="Rectangle: Rounded Corners 67">
            <a:extLst>
              <a:ext uri="{FF2B5EF4-FFF2-40B4-BE49-F238E27FC236}">
                <a16:creationId xmlns:a16="http://schemas.microsoft.com/office/drawing/2014/main" id="{1559DB9D-A129-45E1-9B0F-0A8D86D93B95}"/>
              </a:ext>
            </a:extLst>
          </p:cNvPr>
          <p:cNvSpPr/>
          <p:nvPr/>
        </p:nvSpPr>
        <p:spPr>
          <a:xfrm>
            <a:off x="8017881" y="1160079"/>
            <a:ext cx="1000250" cy="581324"/>
          </a:xfrm>
          <a:prstGeom prst="roundRect">
            <a:avLst/>
          </a:prstGeom>
          <a:solidFill>
            <a:srgbClr val="FFC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ea typeface="+mn-ea"/>
                <a:cs typeface="+mn-cs"/>
              </a:rPr>
              <a:t>Control</a:t>
            </a:r>
          </a:p>
        </p:txBody>
      </p:sp>
      <p:sp>
        <p:nvSpPr>
          <p:cNvPr id="69" name="Rectangle: Rounded Corners 67">
            <a:extLst>
              <a:ext uri="{FF2B5EF4-FFF2-40B4-BE49-F238E27FC236}">
                <a16:creationId xmlns:a16="http://schemas.microsoft.com/office/drawing/2014/main" id="{7ABA9CB6-9417-4F38-B612-DADBEACB76BE}"/>
              </a:ext>
            </a:extLst>
          </p:cNvPr>
          <p:cNvSpPr/>
          <p:nvPr/>
        </p:nvSpPr>
        <p:spPr>
          <a:xfrm>
            <a:off x="6861888" y="1160079"/>
            <a:ext cx="1000250" cy="581324"/>
          </a:xfrm>
          <a:prstGeom prst="roundRect">
            <a:avLst/>
          </a:prstGeom>
          <a:solidFill>
            <a:srgbClr val="FFC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ea typeface="+mn-ea"/>
                <a:cs typeface="+mn-cs"/>
              </a:rPr>
              <a:t>Visualize</a:t>
            </a:r>
          </a:p>
        </p:txBody>
      </p:sp>
      <p:sp>
        <p:nvSpPr>
          <p:cNvPr id="80" name="Rectangle: Rounded Corners 67">
            <a:extLst>
              <a:ext uri="{FF2B5EF4-FFF2-40B4-BE49-F238E27FC236}">
                <a16:creationId xmlns:a16="http://schemas.microsoft.com/office/drawing/2014/main" id="{59F23056-5CD7-47DE-9C07-E1600920D1EC}"/>
              </a:ext>
            </a:extLst>
          </p:cNvPr>
          <p:cNvSpPr/>
          <p:nvPr/>
        </p:nvSpPr>
        <p:spPr>
          <a:xfrm>
            <a:off x="5705895" y="1160079"/>
            <a:ext cx="1000250" cy="581324"/>
          </a:xfrm>
          <a:prstGeom prst="roundRect">
            <a:avLst/>
          </a:prstGeom>
          <a:solidFill>
            <a:srgbClr val="FFC0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latin typeface="Calibri" panose="020F0502020204030204"/>
                <a:ea typeface="+mn-ea"/>
                <a:cs typeface="+mn-cs"/>
              </a:rPr>
              <a:t>Simulate</a:t>
            </a:r>
          </a:p>
        </p:txBody>
      </p:sp>
      <p:pic>
        <p:nvPicPr>
          <p:cNvPr id="82" name="Picture 81">
            <a:extLst>
              <a:ext uri="{FF2B5EF4-FFF2-40B4-BE49-F238E27FC236}">
                <a16:creationId xmlns:a16="http://schemas.microsoft.com/office/drawing/2014/main" id="{60B5E79A-2F04-4819-A901-382E37669E1D}"/>
              </a:ext>
            </a:extLst>
          </p:cNvPr>
          <p:cNvPicPr>
            <a:picLocks noChangeAspect="1"/>
          </p:cNvPicPr>
          <p:nvPr/>
        </p:nvPicPr>
        <p:blipFill>
          <a:blip r:embed="rId3"/>
          <a:stretch>
            <a:fillRect/>
          </a:stretch>
        </p:blipFill>
        <p:spPr>
          <a:xfrm>
            <a:off x="8958084" y="2828228"/>
            <a:ext cx="575216" cy="670030"/>
          </a:xfrm>
          <a:prstGeom prst="rect">
            <a:avLst/>
          </a:prstGeom>
        </p:spPr>
      </p:pic>
      <p:sp>
        <p:nvSpPr>
          <p:cNvPr id="83" name="Rectangle 49">
            <a:extLst>
              <a:ext uri="{FF2B5EF4-FFF2-40B4-BE49-F238E27FC236}">
                <a16:creationId xmlns:a16="http://schemas.microsoft.com/office/drawing/2014/main" id="{1B91F60B-6E2A-4582-A7D0-C860BC5B1E90}"/>
              </a:ext>
            </a:extLst>
          </p:cNvPr>
          <p:cNvSpPr>
            <a:spLocks noChangeArrowheads="1"/>
          </p:cNvSpPr>
          <p:nvPr/>
        </p:nvSpPr>
        <p:spPr bwMode="auto">
          <a:xfrm>
            <a:off x="6207949" y="2701430"/>
            <a:ext cx="890012" cy="916578"/>
          </a:xfrm>
          <a:prstGeom prst="rect">
            <a:avLst/>
          </a:prstGeom>
          <a:noFill/>
          <a:ln w="38100">
            <a:solidFill>
              <a:srgbClr val="ED7D31"/>
            </a:solidFill>
            <a:prstDash val="dash"/>
            <a:miter lim="800000"/>
            <a:headEnd/>
            <a:tailEnd/>
          </a:ln>
          <a:effectLst/>
        </p:spPr>
        <p:txBody>
          <a:bodyPr wrap="none" lIns="91067" tIns="45536" rIns="91067" bIns="45536"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84" name="Picture 83">
            <a:extLst>
              <a:ext uri="{FF2B5EF4-FFF2-40B4-BE49-F238E27FC236}">
                <a16:creationId xmlns:a16="http://schemas.microsoft.com/office/drawing/2014/main" id="{C7CAB199-ABC0-4B02-9BCA-DDEDF31D26CD}"/>
              </a:ext>
            </a:extLst>
          </p:cNvPr>
          <p:cNvPicPr>
            <a:picLocks noChangeAspect="1"/>
          </p:cNvPicPr>
          <p:nvPr/>
        </p:nvPicPr>
        <p:blipFill>
          <a:blip r:embed="rId3"/>
          <a:stretch>
            <a:fillRect/>
          </a:stretch>
        </p:blipFill>
        <p:spPr>
          <a:xfrm>
            <a:off x="6367672" y="2818915"/>
            <a:ext cx="575216" cy="670030"/>
          </a:xfrm>
          <a:prstGeom prst="rect">
            <a:avLst/>
          </a:prstGeom>
        </p:spPr>
      </p:pic>
      <p:sp>
        <p:nvSpPr>
          <p:cNvPr id="85" name="Rectangle 84">
            <a:extLst>
              <a:ext uri="{FF2B5EF4-FFF2-40B4-BE49-F238E27FC236}">
                <a16:creationId xmlns:a16="http://schemas.microsoft.com/office/drawing/2014/main" id="{F6B5C310-E301-4B86-A5B9-CC180AD5D4B4}"/>
              </a:ext>
            </a:extLst>
          </p:cNvPr>
          <p:cNvSpPr/>
          <p:nvPr/>
        </p:nvSpPr>
        <p:spPr>
          <a:xfrm>
            <a:off x="6178192" y="3621531"/>
            <a:ext cx="955646" cy="307777"/>
          </a:xfrm>
          <a:prstGeom prst="rect">
            <a:avLst/>
          </a:prstGeom>
        </p:spPr>
        <p:txBody>
          <a:bodyPr wrap="none">
            <a:spAutoFit/>
          </a:bodyPr>
          <a:lstStyle/>
          <a:p>
            <a:pPr algn="ctr" fontAlgn="auto">
              <a:spcBef>
                <a:spcPts val="0"/>
              </a:spcBef>
              <a:spcAft>
                <a:spcPts val="0"/>
              </a:spcAft>
            </a:pPr>
            <a:r>
              <a:rPr lang="en-US" sz="1400" dirty="0" err="1">
                <a:solidFill>
                  <a:prstClr val="black"/>
                </a:solidFill>
                <a:latin typeface="Calibri" panose="020F0502020204030204"/>
              </a:rPr>
              <a:t>BaseEntity</a:t>
            </a:r>
            <a:endParaRPr lang="en-US" sz="1400" dirty="0">
              <a:solidFill>
                <a:prstClr val="black"/>
              </a:solidFill>
              <a:latin typeface="Calibri" panose="020F0502020204030204"/>
            </a:endParaRPr>
          </a:p>
        </p:txBody>
      </p:sp>
      <p:sp>
        <p:nvSpPr>
          <p:cNvPr id="86" name="Rectangle 85">
            <a:extLst>
              <a:ext uri="{FF2B5EF4-FFF2-40B4-BE49-F238E27FC236}">
                <a16:creationId xmlns:a16="http://schemas.microsoft.com/office/drawing/2014/main" id="{719D1341-9719-4C93-8703-38BE6EDD3FC6}"/>
              </a:ext>
            </a:extLst>
          </p:cNvPr>
          <p:cNvSpPr/>
          <p:nvPr/>
        </p:nvSpPr>
        <p:spPr>
          <a:xfrm>
            <a:off x="7442428" y="3618685"/>
            <a:ext cx="1009058" cy="307777"/>
          </a:xfrm>
          <a:prstGeom prst="rect">
            <a:avLst/>
          </a:prstGeom>
        </p:spPr>
        <p:txBody>
          <a:bodyPr wrap="none">
            <a:spAutoFit/>
          </a:bodyPr>
          <a:lstStyle/>
          <a:p>
            <a:pPr algn="ctr" fontAlgn="auto">
              <a:spcBef>
                <a:spcPts val="0"/>
              </a:spcBef>
              <a:spcAft>
                <a:spcPts val="0"/>
              </a:spcAft>
            </a:pPr>
            <a:r>
              <a:rPr lang="en-US" sz="1400" dirty="0">
                <a:solidFill>
                  <a:prstClr val="black"/>
                </a:solidFill>
                <a:latin typeface="Calibri" panose="020F0502020204030204"/>
              </a:rPr>
              <a:t>Detonation</a:t>
            </a:r>
          </a:p>
        </p:txBody>
      </p:sp>
      <p:pic>
        <p:nvPicPr>
          <p:cNvPr id="87" name="Picture 86">
            <a:extLst>
              <a:ext uri="{FF2B5EF4-FFF2-40B4-BE49-F238E27FC236}">
                <a16:creationId xmlns:a16="http://schemas.microsoft.com/office/drawing/2014/main" id="{A2DF9B8B-B02D-4105-988C-FA4D7A402A42}"/>
              </a:ext>
            </a:extLst>
          </p:cNvPr>
          <p:cNvPicPr>
            <a:picLocks noChangeAspect="1"/>
          </p:cNvPicPr>
          <p:nvPr/>
        </p:nvPicPr>
        <p:blipFill>
          <a:blip r:embed="rId3"/>
          <a:stretch>
            <a:fillRect/>
          </a:stretch>
        </p:blipFill>
        <p:spPr>
          <a:xfrm>
            <a:off x="7647770" y="2828228"/>
            <a:ext cx="575216" cy="670030"/>
          </a:xfrm>
          <a:prstGeom prst="rect">
            <a:avLst/>
          </a:prstGeom>
        </p:spPr>
      </p:pic>
      <p:sp>
        <p:nvSpPr>
          <p:cNvPr id="88" name="Rectangle 49">
            <a:extLst>
              <a:ext uri="{FF2B5EF4-FFF2-40B4-BE49-F238E27FC236}">
                <a16:creationId xmlns:a16="http://schemas.microsoft.com/office/drawing/2014/main" id="{F99BFDE2-41C2-4913-8519-8CC80B33124C}"/>
              </a:ext>
            </a:extLst>
          </p:cNvPr>
          <p:cNvSpPr>
            <a:spLocks noChangeArrowheads="1"/>
          </p:cNvSpPr>
          <p:nvPr/>
        </p:nvSpPr>
        <p:spPr bwMode="auto">
          <a:xfrm>
            <a:off x="7488047" y="2688524"/>
            <a:ext cx="890012" cy="365152"/>
          </a:xfrm>
          <a:prstGeom prst="rect">
            <a:avLst/>
          </a:prstGeom>
          <a:noFill/>
          <a:ln w="38100">
            <a:solidFill>
              <a:srgbClr val="ED7D31"/>
            </a:solidFill>
            <a:prstDash val="dash"/>
            <a:miter lim="800000"/>
            <a:headEnd/>
            <a:tailEnd/>
          </a:ln>
          <a:effectLst/>
        </p:spPr>
        <p:txBody>
          <a:bodyPr wrap="none" lIns="91067" tIns="45536" rIns="91067" bIns="45536"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89" name="Rectangle 49">
            <a:extLst>
              <a:ext uri="{FF2B5EF4-FFF2-40B4-BE49-F238E27FC236}">
                <a16:creationId xmlns:a16="http://schemas.microsoft.com/office/drawing/2014/main" id="{4AF618A3-60B5-4C8D-B2B6-027E929C8C1E}"/>
              </a:ext>
            </a:extLst>
          </p:cNvPr>
          <p:cNvSpPr>
            <a:spLocks noChangeArrowheads="1"/>
          </p:cNvSpPr>
          <p:nvPr/>
        </p:nvSpPr>
        <p:spPr bwMode="auto">
          <a:xfrm>
            <a:off x="7503155" y="3231019"/>
            <a:ext cx="890012" cy="396301"/>
          </a:xfrm>
          <a:prstGeom prst="rect">
            <a:avLst/>
          </a:prstGeom>
          <a:noFill/>
          <a:ln w="38100">
            <a:solidFill>
              <a:srgbClr val="ED7D31"/>
            </a:solidFill>
            <a:prstDash val="dash"/>
            <a:miter lim="800000"/>
            <a:headEnd/>
            <a:tailEnd/>
          </a:ln>
          <a:effectLst/>
        </p:spPr>
        <p:txBody>
          <a:bodyPr wrap="none" lIns="91067" tIns="45536" rIns="91067" bIns="45536"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90" name="TextBox 89">
            <a:extLst>
              <a:ext uri="{FF2B5EF4-FFF2-40B4-BE49-F238E27FC236}">
                <a16:creationId xmlns:a16="http://schemas.microsoft.com/office/drawing/2014/main" id="{77D09E70-2A84-4427-80BD-A416978A9E3B}"/>
              </a:ext>
            </a:extLst>
          </p:cNvPr>
          <p:cNvSpPr txBox="1"/>
          <p:nvPr/>
        </p:nvSpPr>
        <p:spPr>
          <a:xfrm>
            <a:off x="6388455" y="4095583"/>
            <a:ext cx="4279545" cy="2215991"/>
          </a:xfrm>
          <a:prstGeom prst="rect">
            <a:avLst/>
          </a:prstGeom>
          <a:noFill/>
        </p:spPr>
        <p:txBody>
          <a:bodyPr wrap="square" rtlCol="0">
            <a:spAutoFit/>
          </a:bodyPr>
          <a:lstStyle/>
          <a:p>
            <a:pPr fontAlgn="auto">
              <a:spcBef>
                <a:spcPts val="0"/>
              </a:spcBef>
              <a:spcAft>
                <a:spcPts val="0"/>
              </a:spcAft>
            </a:pPr>
            <a:r>
              <a:rPr lang="en-US" sz="2000" i="1" dirty="0">
                <a:solidFill>
                  <a:srgbClr val="44546A"/>
                </a:solidFill>
                <a:latin typeface="Calibri" panose="020F0502020204030204"/>
              </a:rPr>
              <a:t>Data Topic Security model:</a:t>
            </a:r>
          </a:p>
          <a:p>
            <a:pPr marL="285750" indent="-285750" fontAlgn="auto">
              <a:spcBef>
                <a:spcPts val="0"/>
              </a:spcBef>
              <a:spcAft>
                <a:spcPts val="0"/>
              </a:spcAft>
              <a:buFont typeface="Arial" panose="020B0604020202020204" pitchFamily="34" charset="0"/>
              <a:buChar char="•"/>
            </a:pPr>
            <a:r>
              <a:rPr lang="en-US" sz="2000" i="1" dirty="0">
                <a:solidFill>
                  <a:srgbClr val="44546A"/>
                </a:solidFill>
                <a:latin typeface="Calibri" panose="020F0502020204030204"/>
              </a:rPr>
              <a:t>Simulate: Fire(r), </a:t>
            </a:r>
            <a:r>
              <a:rPr lang="en-US" sz="2000" i="1" dirty="0" err="1">
                <a:solidFill>
                  <a:srgbClr val="44546A"/>
                </a:solidFill>
                <a:latin typeface="Calibri" panose="020F0502020204030204"/>
              </a:rPr>
              <a:t>BaseEntity</a:t>
            </a:r>
            <a:r>
              <a:rPr lang="en-US" sz="2000" i="1" dirty="0">
                <a:solidFill>
                  <a:srgbClr val="44546A"/>
                </a:solidFill>
                <a:latin typeface="Calibri" panose="020F0502020204030204"/>
              </a:rPr>
              <a:t>(w)</a:t>
            </a:r>
          </a:p>
          <a:p>
            <a:pPr marL="285750" indent="-285750" fontAlgn="auto">
              <a:spcBef>
                <a:spcPts val="0"/>
              </a:spcBef>
              <a:spcAft>
                <a:spcPts val="0"/>
              </a:spcAft>
              <a:buFont typeface="Arial" panose="020B0604020202020204" pitchFamily="34" charset="0"/>
              <a:buChar char="•"/>
            </a:pPr>
            <a:r>
              <a:rPr lang="en-US" sz="2000" i="1" dirty="0">
                <a:solidFill>
                  <a:srgbClr val="44546A"/>
                </a:solidFill>
                <a:latin typeface="Calibri" panose="020F0502020204030204"/>
              </a:rPr>
              <a:t>Visualize: </a:t>
            </a:r>
            <a:r>
              <a:rPr lang="en-US" sz="2000" i="1" dirty="0" err="1">
                <a:solidFill>
                  <a:srgbClr val="44546A"/>
                </a:solidFill>
                <a:latin typeface="Calibri" panose="020F0502020204030204"/>
              </a:rPr>
              <a:t>BaseEntity</a:t>
            </a:r>
            <a:r>
              <a:rPr lang="en-US" sz="2000" i="1" dirty="0">
                <a:solidFill>
                  <a:srgbClr val="44546A"/>
                </a:solidFill>
                <a:latin typeface="Calibri" panose="020F0502020204030204"/>
              </a:rPr>
              <a:t>(r), Detonation(w)</a:t>
            </a:r>
          </a:p>
          <a:p>
            <a:pPr marL="285750" indent="-285750" fontAlgn="auto">
              <a:spcBef>
                <a:spcPts val="0"/>
              </a:spcBef>
              <a:spcAft>
                <a:spcPts val="0"/>
              </a:spcAft>
              <a:buFont typeface="Arial" panose="020B0604020202020204" pitchFamily="34" charset="0"/>
              <a:buChar char="•"/>
            </a:pPr>
            <a:r>
              <a:rPr lang="en-US" sz="2000" i="1" dirty="0">
                <a:solidFill>
                  <a:srgbClr val="44546A"/>
                </a:solidFill>
                <a:latin typeface="Calibri" panose="020F0502020204030204"/>
              </a:rPr>
              <a:t>Control: </a:t>
            </a:r>
            <a:r>
              <a:rPr lang="en-US" sz="2000" i="1" dirty="0" err="1">
                <a:solidFill>
                  <a:srgbClr val="44546A"/>
                </a:solidFill>
                <a:latin typeface="Calibri" panose="020F0502020204030204"/>
              </a:rPr>
              <a:t>BaseEntity</a:t>
            </a:r>
            <a:r>
              <a:rPr lang="en-US" sz="2000" i="1" dirty="0">
                <a:solidFill>
                  <a:srgbClr val="44546A"/>
                </a:solidFill>
                <a:latin typeface="Calibri" panose="020F0502020204030204"/>
              </a:rPr>
              <a:t>(r), Fire(w)</a:t>
            </a:r>
          </a:p>
          <a:p>
            <a:pPr marL="285750" indent="-285750" fontAlgn="auto">
              <a:spcBef>
                <a:spcPts val="0"/>
              </a:spcBef>
              <a:spcAft>
                <a:spcPts val="0"/>
              </a:spcAft>
              <a:buFont typeface="Arial" panose="020B0604020202020204" pitchFamily="34" charset="0"/>
              <a:buChar char="•"/>
            </a:pPr>
            <a:r>
              <a:rPr lang="en-US" sz="2000" i="1" dirty="0">
                <a:solidFill>
                  <a:srgbClr val="44546A"/>
                </a:solidFill>
                <a:latin typeface="Calibri" panose="020F0502020204030204"/>
              </a:rPr>
              <a:t>Operator: *(r), Fire(w)</a:t>
            </a:r>
          </a:p>
          <a:p>
            <a:pPr marL="285750" indent="-285750" fontAlgn="auto">
              <a:spcBef>
                <a:spcPts val="0"/>
              </a:spcBef>
              <a:spcAft>
                <a:spcPts val="0"/>
              </a:spcAft>
              <a:buFont typeface="Arial" panose="020B0604020202020204" pitchFamily="34" charset="0"/>
              <a:buChar char="•"/>
            </a:pPr>
            <a:endParaRPr lang="en-US" sz="1800" i="1" dirty="0">
              <a:solidFill>
                <a:srgbClr val="44546A"/>
              </a:solidFill>
              <a:latin typeface="Calibri" panose="020F0502020204030204"/>
            </a:endParaRPr>
          </a:p>
        </p:txBody>
      </p:sp>
      <p:cxnSp>
        <p:nvCxnSpPr>
          <p:cNvPr id="29" name="Straight Connector 28">
            <a:extLst>
              <a:ext uri="{FF2B5EF4-FFF2-40B4-BE49-F238E27FC236}">
                <a16:creationId xmlns:a16="http://schemas.microsoft.com/office/drawing/2014/main" id="{F649118E-D4EE-486E-8B34-FE362D968073}"/>
              </a:ext>
            </a:extLst>
          </p:cNvPr>
          <p:cNvCxnSpPr>
            <a:cxnSpLocks/>
          </p:cNvCxnSpPr>
          <p:nvPr/>
        </p:nvCxnSpPr>
        <p:spPr>
          <a:xfrm flipH="1" flipV="1">
            <a:off x="6411559" y="1785769"/>
            <a:ext cx="2592592" cy="871370"/>
          </a:xfrm>
          <a:prstGeom prst="line">
            <a:avLst/>
          </a:prstGeom>
          <a:noFill/>
          <a:ln w="57150" cap="flat" cmpd="sng" algn="ctr">
            <a:solidFill>
              <a:srgbClr val="4472C4"/>
            </a:solidFill>
            <a:prstDash val="solid"/>
            <a:miter lim="800000"/>
            <a:headEnd type="none" w="med" len="med"/>
            <a:tailEnd type="triangle" w="med" len="med"/>
          </a:ln>
          <a:effectLst/>
        </p:spPr>
      </p:cxnSp>
    </p:spTree>
    <p:extLst>
      <p:ext uri="{BB962C8B-B14F-4D97-AF65-F5344CB8AC3E}">
        <p14:creationId xmlns:p14="http://schemas.microsoft.com/office/powerpoint/2010/main" val="2316125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19125"/>
          </a:xfrm>
        </p:spPr>
        <p:txBody>
          <a:bodyPr>
            <a:normAutofit/>
          </a:bodyPr>
          <a:lstStyle/>
          <a:p>
            <a:r>
              <a:rPr lang="en-US" sz="2800" dirty="0"/>
              <a:t>Pluggable Architecture</a:t>
            </a:r>
          </a:p>
        </p:txBody>
      </p:sp>
      <p:sp>
        <p:nvSpPr>
          <p:cNvPr id="5" name="Content Placeholder 6"/>
          <p:cNvSpPr>
            <a:spLocks noGrp="1"/>
          </p:cNvSpPr>
          <p:nvPr>
            <p:ph idx="1"/>
          </p:nvPr>
        </p:nvSpPr>
        <p:spPr>
          <a:xfrm>
            <a:off x="438150" y="1073151"/>
            <a:ext cx="7467600" cy="4584699"/>
          </a:xfrm>
        </p:spPr>
        <p:txBody>
          <a:bodyPr>
            <a:normAutofit/>
          </a:bodyPr>
          <a:lstStyle/>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Requires trivial or no change to existing OMG DDS apps and adapters</a:t>
            </a:r>
          </a:p>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Includes default plugins; customizable</a:t>
            </a:r>
          </a:p>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Runs over any transport</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Including low bandwidth, unreliable</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Does not require TCP or IP</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Multicast for scalability, low latency</a:t>
            </a:r>
          </a:p>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Completely decentralized</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High performance and scalability</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No single point of failure</a:t>
            </a:r>
          </a:p>
        </p:txBody>
      </p:sp>
      <p:sp>
        <p:nvSpPr>
          <p:cNvPr id="16" name="Rectangle 15">
            <a:extLst>
              <a:ext uri="{FF2B5EF4-FFF2-40B4-BE49-F238E27FC236}">
                <a16:creationId xmlns:a16="http://schemas.microsoft.com/office/drawing/2014/main" id="{D2AF9597-09E1-416A-996C-B35F7C3ED2B9}"/>
              </a:ext>
            </a:extLst>
          </p:cNvPr>
          <p:cNvSpPr/>
          <p:nvPr/>
        </p:nvSpPr>
        <p:spPr>
          <a:xfrm>
            <a:off x="8896327" y="2159758"/>
            <a:ext cx="2624668" cy="2116417"/>
          </a:xfrm>
          <a:prstGeom prst="rect">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OMG DDS Security Library</a:t>
            </a:r>
          </a:p>
        </p:txBody>
      </p:sp>
      <p:sp>
        <p:nvSpPr>
          <p:cNvPr id="17" name="Pentagon 6">
            <a:extLst>
              <a:ext uri="{FF2B5EF4-FFF2-40B4-BE49-F238E27FC236}">
                <a16:creationId xmlns:a16="http://schemas.microsoft.com/office/drawing/2014/main" id="{C0AB15B5-5F04-49C3-9793-E994513C5EC0}"/>
              </a:ext>
            </a:extLst>
          </p:cNvPr>
          <p:cNvSpPr/>
          <p:nvPr/>
        </p:nvSpPr>
        <p:spPr>
          <a:xfrm>
            <a:off x="7306770" y="2243586"/>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33" b="0" i="0" u="none" strike="noStrike" kern="0" cap="none" spc="0" normalizeH="0" baseline="0" noProof="0" dirty="0">
                <a:ln>
                  <a:noFill/>
                </a:ln>
                <a:solidFill>
                  <a:prstClr val="white"/>
                </a:solidFill>
                <a:effectLst/>
                <a:uLnTx/>
                <a:uFillTx/>
                <a:latin typeface="Calibri" panose="020F0502020204030204"/>
                <a:ea typeface="+mn-ea"/>
                <a:cs typeface="+mn-cs"/>
              </a:rPr>
              <a:t>Authentication</a:t>
            </a:r>
          </a:p>
        </p:txBody>
      </p:sp>
      <p:sp>
        <p:nvSpPr>
          <p:cNvPr id="18" name="Pentagon 7">
            <a:extLst>
              <a:ext uri="{FF2B5EF4-FFF2-40B4-BE49-F238E27FC236}">
                <a16:creationId xmlns:a16="http://schemas.microsoft.com/office/drawing/2014/main" id="{7A92905D-4BF4-4CE3-9B96-927CC2B42F2F}"/>
              </a:ext>
            </a:extLst>
          </p:cNvPr>
          <p:cNvSpPr/>
          <p:nvPr/>
        </p:nvSpPr>
        <p:spPr>
          <a:xfrm>
            <a:off x="7306770" y="2652531"/>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white"/>
                </a:solidFill>
                <a:effectLst/>
                <a:uLnTx/>
                <a:uFillTx/>
                <a:latin typeface="Calibri" panose="020F0502020204030204"/>
                <a:ea typeface="+mn-ea"/>
                <a:cs typeface="+mn-cs"/>
              </a:rPr>
              <a:t>Access Control</a:t>
            </a:r>
          </a:p>
        </p:txBody>
      </p:sp>
      <p:sp>
        <p:nvSpPr>
          <p:cNvPr id="19" name="Pentagon 8">
            <a:extLst>
              <a:ext uri="{FF2B5EF4-FFF2-40B4-BE49-F238E27FC236}">
                <a16:creationId xmlns:a16="http://schemas.microsoft.com/office/drawing/2014/main" id="{5B2779F4-EBC8-49F0-AE01-1F90037F2C6D}"/>
              </a:ext>
            </a:extLst>
          </p:cNvPr>
          <p:cNvSpPr/>
          <p:nvPr/>
        </p:nvSpPr>
        <p:spPr>
          <a:xfrm>
            <a:off x="7306770" y="3061480"/>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white"/>
                </a:solidFill>
                <a:effectLst/>
                <a:uLnTx/>
                <a:uFillTx/>
                <a:latin typeface="Calibri" panose="020F0502020204030204"/>
                <a:ea typeface="+mn-ea"/>
                <a:cs typeface="+mn-cs"/>
              </a:rPr>
              <a:t>Encryption</a:t>
            </a:r>
          </a:p>
        </p:txBody>
      </p:sp>
      <p:sp>
        <p:nvSpPr>
          <p:cNvPr id="21" name="Pentagon 10">
            <a:extLst>
              <a:ext uri="{FF2B5EF4-FFF2-40B4-BE49-F238E27FC236}">
                <a16:creationId xmlns:a16="http://schemas.microsoft.com/office/drawing/2014/main" id="{F0C9B5B3-BF75-4C31-9977-F1B4544ADD71}"/>
              </a:ext>
            </a:extLst>
          </p:cNvPr>
          <p:cNvSpPr/>
          <p:nvPr/>
        </p:nvSpPr>
        <p:spPr>
          <a:xfrm>
            <a:off x="7303177" y="3466861"/>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white"/>
                </a:solidFill>
                <a:effectLst/>
                <a:uLnTx/>
                <a:uFillTx/>
                <a:latin typeface="Calibri" panose="020F0502020204030204"/>
                <a:ea typeface="+mn-ea"/>
                <a:cs typeface="+mn-cs"/>
              </a:rPr>
              <a:t>Logging</a:t>
            </a:r>
          </a:p>
        </p:txBody>
      </p:sp>
      <p:sp>
        <p:nvSpPr>
          <p:cNvPr id="22" name="Rectangle 21">
            <a:extLst>
              <a:ext uri="{FF2B5EF4-FFF2-40B4-BE49-F238E27FC236}">
                <a16:creationId xmlns:a16="http://schemas.microsoft.com/office/drawing/2014/main" id="{815838E5-A820-4646-87DF-D6D057F2C84E}"/>
              </a:ext>
            </a:extLst>
          </p:cNvPr>
          <p:cNvSpPr/>
          <p:nvPr/>
        </p:nvSpPr>
        <p:spPr>
          <a:xfrm>
            <a:off x="8918051" y="1672134"/>
            <a:ext cx="2624668" cy="381381"/>
          </a:xfrm>
          <a:prstGeom prst="rect">
            <a:avLst/>
          </a:prstGeom>
          <a:solidFill>
            <a:srgbClr val="F77B0B"/>
          </a:solidFill>
          <a:ln w="6350" cap="flat" cmpd="sng" algn="ctr">
            <a:solidFill>
              <a:srgbClr val="FFC000"/>
            </a:solidFill>
            <a:prstDash val="solid"/>
            <a:miter lim="800000"/>
          </a:ln>
          <a:effectLst/>
        </p:spPr>
        <p:txBody>
          <a:bodyPr lIns="121915" tIns="60957" rIns="121915" bIns="60957" rtlCol="0" anchor="ctr">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Calibri" panose="020F0502020204030204"/>
                <a:ea typeface="+mn-ea"/>
                <a:cs typeface="+mn-cs"/>
              </a:rPr>
              <a:t>Application</a:t>
            </a:r>
          </a:p>
        </p:txBody>
      </p:sp>
      <p:sp>
        <p:nvSpPr>
          <p:cNvPr id="23" name="Rectangle 22">
            <a:extLst>
              <a:ext uri="{FF2B5EF4-FFF2-40B4-BE49-F238E27FC236}">
                <a16:creationId xmlns:a16="http://schemas.microsoft.com/office/drawing/2014/main" id="{29B5450A-A105-4500-95A4-F0A3CBC2E5FE}"/>
              </a:ext>
            </a:extLst>
          </p:cNvPr>
          <p:cNvSpPr/>
          <p:nvPr/>
        </p:nvSpPr>
        <p:spPr>
          <a:xfrm>
            <a:off x="8896358" y="4377422"/>
            <a:ext cx="2624671" cy="728701"/>
          </a:xfrm>
          <a:prstGeom prst="rect">
            <a:avLst/>
          </a:prstGeom>
          <a:solidFill>
            <a:srgbClr val="F77B0B"/>
          </a:solidFill>
          <a:ln w="6350" cap="flat" cmpd="sng" algn="ctr">
            <a:solidFill>
              <a:srgbClr val="FFC000"/>
            </a:solidFill>
            <a:prstDash val="solid"/>
            <a:miter lim="800000"/>
          </a:ln>
          <a:effectLst/>
        </p:spPr>
        <p:txBody>
          <a:bodyPr lIns="121915" tIns="60957" rIns="121915" bIns="60957" rtlCol="0" anchor="ctr">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rPr>
              <a:t>Any Transport</a:t>
            </a:r>
            <a:br>
              <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rPr>
            </a:br>
            <a:r>
              <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rPr>
              <a:t>(e.g., TCP, UDP, multicast, RT-WAN, shared memory</a:t>
            </a:r>
            <a:r>
              <a:rPr kumimoji="0" lang="is-IS" sz="1867" b="0" i="0" u="none" strike="noStrike" kern="0" cap="none" spc="0" normalizeH="0" baseline="0" noProof="0" dirty="0">
                <a:ln>
                  <a:noFill/>
                </a:ln>
                <a:solidFill>
                  <a:srgbClr val="000000"/>
                </a:solidFill>
                <a:effectLst/>
                <a:uLnTx/>
                <a:uFillTx/>
                <a:latin typeface="Calibri" panose="020F0502020204030204"/>
                <a:ea typeface="+mn-ea"/>
                <a:cs typeface="+mn-cs"/>
              </a:rPr>
              <a:t>…</a:t>
            </a:r>
            <a:r>
              <a:rPr kumimoji="0" lang="en-US" sz="1867" b="0" i="0" u="none" strike="noStrike" kern="0" cap="none" spc="0" normalizeH="0" baseline="0" noProof="0" dirty="0">
                <a:ln>
                  <a:noFill/>
                </a:ln>
                <a:solidFill>
                  <a:srgbClr val="000000"/>
                </a:solidFill>
                <a:effectLst/>
                <a:uLnTx/>
                <a:uFillTx/>
                <a:latin typeface="Calibri" panose="020F0502020204030204"/>
                <a:ea typeface="+mn-ea"/>
                <a:cs typeface="+mn-cs"/>
              </a:rPr>
              <a:t>)</a:t>
            </a:r>
          </a:p>
        </p:txBody>
      </p:sp>
      <p:cxnSp>
        <p:nvCxnSpPr>
          <p:cNvPr id="24" name="Straight Connector 23">
            <a:extLst>
              <a:ext uri="{FF2B5EF4-FFF2-40B4-BE49-F238E27FC236}">
                <a16:creationId xmlns:a16="http://schemas.microsoft.com/office/drawing/2014/main" id="{52669EAD-9786-47C3-8C41-DCF4254E6D50}"/>
              </a:ext>
            </a:extLst>
          </p:cNvPr>
          <p:cNvCxnSpPr/>
          <p:nvPr/>
        </p:nvCxnSpPr>
        <p:spPr>
          <a:xfrm>
            <a:off x="10208654" y="5106144"/>
            <a:ext cx="0" cy="477231"/>
          </a:xfrm>
          <a:prstGeom prst="line">
            <a:avLst/>
          </a:prstGeom>
          <a:noFill/>
          <a:ln w="3810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71B42486-6013-446F-82BA-8BC00F984FE9}"/>
              </a:ext>
            </a:extLst>
          </p:cNvPr>
          <p:cNvCxnSpPr/>
          <p:nvPr/>
        </p:nvCxnSpPr>
        <p:spPr>
          <a:xfrm>
            <a:off x="9640277" y="5568462"/>
            <a:ext cx="1117600" cy="0"/>
          </a:xfrm>
          <a:prstGeom prst="line">
            <a:avLst/>
          </a:prstGeom>
          <a:noFill/>
          <a:ln w="38100" cap="flat" cmpd="sng" algn="ctr">
            <a:solidFill>
              <a:sysClr val="windowText" lastClr="000000"/>
            </a:solidFill>
            <a:prstDash val="solid"/>
            <a:miter lim="800000"/>
            <a:headEnd type="triangle"/>
            <a:tailEnd type="triangle"/>
          </a:ln>
          <a:effectLst/>
        </p:spPr>
      </p:cxnSp>
      <p:sp>
        <p:nvSpPr>
          <p:cNvPr id="15" name="Pentagon 10">
            <a:extLst>
              <a:ext uri="{FF2B5EF4-FFF2-40B4-BE49-F238E27FC236}">
                <a16:creationId xmlns:a16="http://schemas.microsoft.com/office/drawing/2014/main" id="{C62A70F5-8DB7-49C8-AA8D-4DB50DA36C71}"/>
              </a:ext>
            </a:extLst>
          </p:cNvPr>
          <p:cNvSpPr/>
          <p:nvPr/>
        </p:nvSpPr>
        <p:spPr>
          <a:xfrm>
            <a:off x="7303177" y="3890789"/>
            <a:ext cx="1774423" cy="342363"/>
          </a:xfrm>
          <a:prstGeom prst="homePlate">
            <a:avLst/>
          </a:prstGeom>
          <a:solidFill>
            <a:srgbClr val="002060"/>
          </a:solidFill>
          <a:ln w="6350" cap="flat" cmpd="sng" algn="ctr">
            <a:solidFill>
              <a:srgbClr val="FFC000"/>
            </a:solidFill>
            <a:prstDash val="solid"/>
            <a:miter lim="800000"/>
          </a:ln>
          <a:effectLst/>
        </p:spPr>
        <p:txBody>
          <a:bodyPr lIns="121915" tIns="60957" rIns="121915" bIns="60957" rtlCol="0" anchor="ct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33" b="0" i="0" u="none" strike="noStrike" kern="0" cap="none" spc="0" normalizeH="0" baseline="0" noProof="0" dirty="0">
                <a:ln>
                  <a:noFill/>
                </a:ln>
                <a:solidFill>
                  <a:prstClr val="white"/>
                </a:solidFill>
                <a:effectLst/>
                <a:uLnTx/>
                <a:uFillTx/>
                <a:latin typeface="Calibri" panose="020F0502020204030204"/>
                <a:ea typeface="+mn-ea"/>
                <a:cs typeface="+mn-cs"/>
              </a:rPr>
              <a:t>Data Tagging</a:t>
            </a:r>
          </a:p>
        </p:txBody>
      </p:sp>
    </p:spTree>
    <p:extLst>
      <p:ext uri="{BB962C8B-B14F-4D97-AF65-F5344CB8AC3E}">
        <p14:creationId xmlns:p14="http://schemas.microsoft.com/office/powerpoint/2010/main" val="118142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590550"/>
          </a:xfrm>
        </p:spPr>
        <p:txBody>
          <a:bodyPr>
            <a:normAutofit/>
          </a:bodyPr>
          <a:lstStyle/>
          <a:p>
            <a:r>
              <a:rPr lang="en-US" sz="2800" dirty="0"/>
              <a:t>Domain Governance File</a:t>
            </a:r>
          </a:p>
        </p:txBody>
      </p:sp>
      <p:sp>
        <p:nvSpPr>
          <p:cNvPr id="3" name="Content Placeholder 2"/>
          <p:cNvSpPr>
            <a:spLocks noGrp="1"/>
          </p:cNvSpPr>
          <p:nvPr>
            <p:ph idx="1"/>
          </p:nvPr>
        </p:nvSpPr>
        <p:spPr/>
        <p:txBody>
          <a:bodyPr/>
          <a:lstStyle/>
          <a:p>
            <a:endParaRPr lang="en-US" dirty="0"/>
          </a:p>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The domain governance document is an XML document that specifies which OMG DDS domain IDs shall be protected and the details of the protection</a:t>
            </a:r>
          </a:p>
          <a:p>
            <a:pPr>
              <a:buSzPct val="100000"/>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It is signed by the permissions CA</a:t>
            </a:r>
          </a:p>
          <a:p>
            <a:endParaRPr lang="en-US" dirty="0"/>
          </a:p>
        </p:txBody>
      </p:sp>
    </p:spTree>
    <p:extLst>
      <p:ext uri="{BB962C8B-B14F-4D97-AF65-F5344CB8AC3E}">
        <p14:creationId xmlns:p14="http://schemas.microsoft.com/office/powerpoint/2010/main" val="134303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IIoT Connectivity Stack Model </a:t>
            </a:r>
          </a:p>
        </p:txBody>
      </p:sp>
      <p:sp>
        <p:nvSpPr>
          <p:cNvPr id="50" name="TextBox 49"/>
          <p:cNvSpPr txBox="1"/>
          <p:nvPr/>
        </p:nvSpPr>
        <p:spPr>
          <a:xfrm>
            <a:off x="457200" y="2633695"/>
            <a:ext cx="1288814" cy="246221"/>
          </a:xfrm>
          <a:prstGeom prst="rect">
            <a:avLst/>
          </a:prstGeom>
          <a:noFill/>
        </p:spPr>
        <p:txBody>
          <a:bodyPr wrap="none" lIns="0" tIns="0" rIns="0" bIns="0" rtlCol="0">
            <a:spAutoFit/>
          </a:bodyPr>
          <a:lstStyle>
            <a:defPPr>
              <a:defRPr lang="en-US"/>
            </a:defPPr>
            <a:lvl1pPr>
              <a:defRPr sz="1600" b="1">
                <a:solidFill>
                  <a:schemeClr val="dk1"/>
                </a:solidFill>
                <a:latin typeface="Helvetica" charset="0"/>
                <a:ea typeface="+mn-ea"/>
                <a:cs typeface="Helvetica" charset="0"/>
              </a:defRPr>
            </a:lvl1pPr>
          </a:lstStyle>
          <a:p>
            <a:r>
              <a:rPr lang="en-US" dirty="0">
                <a:latin typeface="Arial" panose="020B0604020202020204" pitchFamily="34" charset="0"/>
                <a:cs typeface="Arial" panose="020B0604020202020204" pitchFamily="34" charset="0"/>
              </a:rPr>
              <a:t>Connectivity </a:t>
            </a:r>
          </a:p>
        </p:txBody>
      </p:sp>
      <p:sp>
        <p:nvSpPr>
          <p:cNvPr id="51" name="TextBox 50"/>
          <p:cNvSpPr txBox="1"/>
          <p:nvPr/>
        </p:nvSpPr>
        <p:spPr>
          <a:xfrm>
            <a:off x="457200" y="1260512"/>
            <a:ext cx="1130118" cy="246221"/>
          </a:xfrm>
          <a:prstGeom prst="rect">
            <a:avLst/>
          </a:prstGeom>
          <a:noFill/>
        </p:spPr>
        <p:txBody>
          <a:bodyPr wrap="none" lIns="0" tIns="0" rIns="0" bIns="0" rtlCol="0">
            <a:spAutoFit/>
          </a:bodyPr>
          <a:lstStyle/>
          <a:p>
            <a:r>
              <a:rPr lang="en-US" sz="1600" b="1" dirty="0">
                <a:solidFill>
                  <a:schemeClr val="dk1"/>
                </a:solidFill>
                <a:latin typeface="Arial" panose="020B0604020202020204" pitchFamily="34" charset="0"/>
                <a:cs typeface="Arial" panose="020B0604020202020204" pitchFamily="34" charset="0"/>
              </a:rPr>
              <a:t>Information</a:t>
            </a:r>
          </a:p>
        </p:txBody>
      </p:sp>
      <p:sp>
        <p:nvSpPr>
          <p:cNvPr id="52" name="TextBox 51"/>
          <p:cNvSpPr txBox="1"/>
          <p:nvPr/>
        </p:nvSpPr>
        <p:spPr>
          <a:xfrm>
            <a:off x="457200" y="4309521"/>
            <a:ext cx="1175002" cy="246221"/>
          </a:xfrm>
          <a:prstGeom prst="rect">
            <a:avLst/>
          </a:prstGeom>
          <a:noFill/>
        </p:spPr>
        <p:txBody>
          <a:bodyPr wrap="none" lIns="0" tIns="0" rIns="0" bIns="0" rtlCol="0">
            <a:spAutoFit/>
          </a:bodyPr>
          <a:lstStyle>
            <a:defPPr>
              <a:defRPr lang="en-US"/>
            </a:defPPr>
            <a:lvl1pPr>
              <a:defRPr sz="1600" b="1">
                <a:solidFill>
                  <a:schemeClr val="dk1"/>
                </a:solidFill>
                <a:latin typeface="Helvetica" charset="0"/>
                <a:ea typeface="+mn-ea"/>
                <a:cs typeface="Helvetica" charset="0"/>
              </a:defRPr>
            </a:lvl1pPr>
          </a:lstStyle>
          <a:p>
            <a:r>
              <a:rPr lang="en-US" dirty="0">
                <a:latin typeface="Arial" panose="020B0604020202020204" pitchFamily="34" charset="0"/>
                <a:cs typeface="Arial" panose="020B0604020202020204" pitchFamily="34" charset="0"/>
              </a:rPr>
              <a:t>Networking </a:t>
            </a:r>
          </a:p>
        </p:txBody>
      </p:sp>
      <p:cxnSp>
        <p:nvCxnSpPr>
          <p:cNvPr id="54" name="Straight Connector 53"/>
          <p:cNvCxnSpPr>
            <a:cxnSpLocks/>
          </p:cNvCxnSpPr>
          <p:nvPr/>
        </p:nvCxnSpPr>
        <p:spPr>
          <a:xfrm>
            <a:off x="457200" y="1886989"/>
            <a:ext cx="10058400" cy="0"/>
          </a:xfrm>
          <a:prstGeom prst="line">
            <a:avLst/>
          </a:prstGeom>
          <a:ln w="2857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cxnSpLocks/>
          </p:cNvCxnSpPr>
          <p:nvPr/>
        </p:nvCxnSpPr>
        <p:spPr>
          <a:xfrm>
            <a:off x="457200" y="3715789"/>
            <a:ext cx="10058400" cy="0"/>
          </a:xfrm>
          <a:prstGeom prst="line">
            <a:avLst/>
          </a:prstGeom>
          <a:ln w="28575">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57200" y="3027755"/>
            <a:ext cx="1138525" cy="307777"/>
          </a:xfrm>
          <a:prstGeom prst="rect">
            <a:avLst/>
          </a:prstGeom>
          <a:noFill/>
        </p:spPr>
        <p:txBody>
          <a:bodyPr wrap="square" rtlCol="0">
            <a:spAutoFit/>
          </a:bodyPr>
          <a:lstStyle/>
          <a:p>
            <a:r>
              <a:rPr lang="en-US" sz="1400" i="1" dirty="0">
                <a:solidFill>
                  <a:srgbClr val="000000"/>
                </a:solidFill>
                <a:latin typeface="Arial" panose="020B0604020202020204" pitchFamily="34" charset="0"/>
                <a:ea typeface="Helvetica" charset="0"/>
                <a:cs typeface="Arial" panose="020B0604020202020204" pitchFamily="34" charset="0"/>
              </a:rPr>
              <a:t>IICF Focus</a:t>
            </a:r>
            <a:endParaRPr lang="en-US" sz="1400" b="1" i="1" dirty="0">
              <a:solidFill>
                <a:srgbClr val="000000"/>
              </a:solidFill>
              <a:latin typeface="Arial" panose="020B0604020202020204" pitchFamily="34" charset="0"/>
              <a:ea typeface="Helvetica" charset="0"/>
              <a:cs typeface="Arial" panose="020B0604020202020204" pitchFamily="34" charset="0"/>
            </a:endParaRPr>
          </a:p>
        </p:txBody>
      </p:sp>
      <p:grpSp>
        <p:nvGrpSpPr>
          <p:cNvPr id="43" name="Group 42"/>
          <p:cNvGrpSpPr/>
          <p:nvPr/>
        </p:nvGrpSpPr>
        <p:grpSpPr>
          <a:xfrm>
            <a:off x="1641727" y="707988"/>
            <a:ext cx="8801177" cy="5693678"/>
            <a:chOff x="1632202" y="1078424"/>
            <a:chExt cx="8801177" cy="5693678"/>
          </a:xfrm>
        </p:grpSpPr>
        <p:sp>
          <p:nvSpPr>
            <p:cNvPr id="44" name="Left-Right Arrow 43"/>
            <p:cNvSpPr/>
            <p:nvPr/>
          </p:nvSpPr>
          <p:spPr>
            <a:xfrm>
              <a:off x="4705280" y="1463041"/>
              <a:ext cx="2791927" cy="710194"/>
            </a:xfrm>
            <a:prstGeom prst="leftRightArrow">
              <a:avLst/>
            </a:prstGeom>
            <a:solidFill>
              <a:srgbClr val="7030A0">
                <a:alpha val="25098"/>
              </a:srgb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dk1"/>
                  </a:solidFill>
                  <a:latin typeface="Arial" panose="020B0604020202020204" pitchFamily="34" charset="0"/>
                  <a:cs typeface="Arial" panose="020B0604020202020204" pitchFamily="34" charset="0"/>
                </a:rPr>
                <a:t>Information (Data in Context)</a:t>
              </a:r>
            </a:p>
          </p:txBody>
        </p:sp>
        <p:sp>
          <p:nvSpPr>
            <p:cNvPr id="45" name="TextBox 44"/>
            <p:cNvSpPr txBox="1"/>
            <p:nvPr/>
          </p:nvSpPr>
          <p:spPr>
            <a:xfrm>
              <a:off x="1632202" y="1078424"/>
              <a:ext cx="1439818" cy="338554"/>
            </a:xfrm>
            <a:prstGeom prst="rect">
              <a:avLst/>
            </a:prstGeom>
            <a:noFill/>
          </p:spPr>
          <p:txBody>
            <a:bodyPr wrap="none" rtlCol="0">
              <a:spAutoFit/>
            </a:bodyPr>
            <a:lstStyle/>
            <a:p>
              <a:r>
                <a:rPr lang="en-US" sz="1600" b="1" dirty="0">
                  <a:latin typeface="Arial" panose="020B0604020202020204" pitchFamily="34" charset="0"/>
                  <a:ea typeface="Helvetica" charset="0"/>
                  <a:cs typeface="Arial" panose="020B0604020202020204" pitchFamily="34" charset="0"/>
                </a:rPr>
                <a:t>Participant X</a:t>
              </a:r>
            </a:p>
          </p:txBody>
        </p:sp>
        <p:grpSp>
          <p:nvGrpSpPr>
            <p:cNvPr id="46" name="Group 45"/>
            <p:cNvGrpSpPr/>
            <p:nvPr/>
          </p:nvGrpSpPr>
          <p:grpSpPr>
            <a:xfrm>
              <a:off x="1778286" y="1463040"/>
              <a:ext cx="2843347" cy="5303519"/>
              <a:chOff x="1778286" y="1280160"/>
              <a:chExt cx="2843347" cy="5303519"/>
            </a:xfrm>
          </p:grpSpPr>
          <p:sp>
            <p:nvSpPr>
              <p:cNvPr id="68" name="직사각형 50"/>
              <p:cNvSpPr/>
              <p:nvPr/>
            </p:nvSpPr>
            <p:spPr>
              <a:xfrm>
                <a:off x="2010032" y="3111537"/>
                <a:ext cx="2397211" cy="736562"/>
              </a:xfrm>
              <a:custGeom>
                <a:avLst/>
                <a:gdLst>
                  <a:gd name="connsiteX0" fmla="*/ 0 w 2456687"/>
                  <a:gd name="connsiteY0" fmla="*/ 0 h 755982"/>
                  <a:gd name="connsiteX1" fmla="*/ 2456687 w 2456687"/>
                  <a:gd name="connsiteY1" fmla="*/ 0 h 755982"/>
                  <a:gd name="connsiteX2" fmla="*/ 2456687 w 2456687"/>
                  <a:gd name="connsiteY2" fmla="*/ 755982 h 755982"/>
                  <a:gd name="connsiteX3" fmla="*/ 0 w 2456687"/>
                  <a:gd name="connsiteY3" fmla="*/ 755982 h 755982"/>
                  <a:gd name="connsiteX4" fmla="*/ 0 w 2456687"/>
                  <a:gd name="connsiteY4" fmla="*/ 0 h 755982"/>
                  <a:gd name="connsiteX0" fmla="*/ 0 w 2456687"/>
                  <a:gd name="connsiteY0" fmla="*/ 0 h 755982"/>
                  <a:gd name="connsiteX1" fmla="*/ 2456687 w 2456687"/>
                  <a:gd name="connsiteY1" fmla="*/ 0 h 755982"/>
                  <a:gd name="connsiteX2" fmla="*/ 2456687 w 2456687"/>
                  <a:gd name="connsiteY2" fmla="*/ 755982 h 755982"/>
                  <a:gd name="connsiteX3" fmla="*/ 766119 w 2456687"/>
                  <a:gd name="connsiteY3" fmla="*/ 755982 h 755982"/>
                  <a:gd name="connsiteX4" fmla="*/ 0 w 2456687"/>
                  <a:gd name="connsiteY4" fmla="*/ 0 h 755982"/>
                  <a:gd name="connsiteX0" fmla="*/ 0 w 2456687"/>
                  <a:gd name="connsiteY0" fmla="*/ 0 h 759512"/>
                  <a:gd name="connsiteX1" fmla="*/ 2456687 w 2456687"/>
                  <a:gd name="connsiteY1" fmla="*/ 0 h 759512"/>
                  <a:gd name="connsiteX2" fmla="*/ 1676446 w 2456687"/>
                  <a:gd name="connsiteY2" fmla="*/ 759512 h 759512"/>
                  <a:gd name="connsiteX3" fmla="*/ 766119 w 2456687"/>
                  <a:gd name="connsiteY3" fmla="*/ 755982 h 759512"/>
                  <a:gd name="connsiteX4" fmla="*/ 0 w 2456687"/>
                  <a:gd name="connsiteY4" fmla="*/ 0 h 759512"/>
                  <a:gd name="connsiteX0" fmla="*/ 0 w 2082453"/>
                  <a:gd name="connsiteY0" fmla="*/ 0 h 759512"/>
                  <a:gd name="connsiteX1" fmla="*/ 2082453 w 2082453"/>
                  <a:gd name="connsiteY1" fmla="*/ 0 h 759512"/>
                  <a:gd name="connsiteX2" fmla="*/ 1676446 w 2082453"/>
                  <a:gd name="connsiteY2" fmla="*/ 759512 h 759512"/>
                  <a:gd name="connsiteX3" fmla="*/ 766119 w 2082453"/>
                  <a:gd name="connsiteY3" fmla="*/ 755982 h 759512"/>
                  <a:gd name="connsiteX4" fmla="*/ 0 w 2082453"/>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565311 w 1715281"/>
                  <a:gd name="connsiteY3" fmla="*/ 755982 h 759512"/>
                  <a:gd name="connsiteX4" fmla="*/ 0 w 1715281"/>
                  <a:gd name="connsiteY4" fmla="*/ 0 h 759512"/>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64746"/>
                  <a:gd name="connsiteX1" fmla="*/ 1732492 w 1732492"/>
                  <a:gd name="connsiteY1" fmla="*/ 0 h 764746"/>
                  <a:gd name="connsiteX2" fmla="*/ 1156295 w 1732492"/>
                  <a:gd name="connsiteY2" fmla="*/ 759512 h 764746"/>
                  <a:gd name="connsiteX3" fmla="*/ 566482 w 1732492"/>
                  <a:gd name="connsiteY3" fmla="*/ 764746 h 764746"/>
                  <a:gd name="connsiteX4" fmla="*/ 0 w 1732492"/>
                  <a:gd name="connsiteY4" fmla="*/ 0 h 764746"/>
                  <a:gd name="connsiteX0" fmla="*/ 0 w 1732492"/>
                  <a:gd name="connsiteY0" fmla="*/ 0 h 772372"/>
                  <a:gd name="connsiteX1" fmla="*/ 1732492 w 1732492"/>
                  <a:gd name="connsiteY1" fmla="*/ 0 h 772372"/>
                  <a:gd name="connsiteX2" fmla="*/ 1156295 w 1732492"/>
                  <a:gd name="connsiteY2" fmla="*/ 759512 h 772372"/>
                  <a:gd name="connsiteX3" fmla="*/ 473592 w 1732492"/>
                  <a:gd name="connsiteY3" fmla="*/ 772372 h 772372"/>
                  <a:gd name="connsiteX4" fmla="*/ 0 w 1732492"/>
                  <a:gd name="connsiteY4" fmla="*/ 0 h 772372"/>
                  <a:gd name="connsiteX0" fmla="*/ 0 w 1732492"/>
                  <a:gd name="connsiteY0" fmla="*/ 0 h 764747"/>
                  <a:gd name="connsiteX1" fmla="*/ 1732492 w 1732492"/>
                  <a:gd name="connsiteY1" fmla="*/ 0 h 764747"/>
                  <a:gd name="connsiteX2" fmla="*/ 1156295 w 1732492"/>
                  <a:gd name="connsiteY2" fmla="*/ 759512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51840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492" h="764747">
                    <a:moveTo>
                      <a:pt x="0" y="0"/>
                    </a:moveTo>
                    <a:lnTo>
                      <a:pt x="1732492" y="0"/>
                    </a:lnTo>
                    <a:cubicBezTo>
                      <a:pt x="1519622" y="529491"/>
                      <a:pt x="1363507" y="448257"/>
                      <a:pt x="1262456" y="763325"/>
                    </a:cubicBezTo>
                    <a:lnTo>
                      <a:pt x="468284" y="764747"/>
                    </a:lnTo>
                    <a:cubicBezTo>
                      <a:pt x="374982" y="462419"/>
                      <a:pt x="204822" y="552161"/>
                      <a:pt x="0" y="0"/>
                    </a:cubicBezTo>
                    <a:close/>
                  </a:path>
                </a:pathLst>
              </a:custGeom>
              <a:solidFill>
                <a:srgbClr val="92D050">
                  <a:alpha val="25098"/>
                </a:srgbClr>
              </a:solidFill>
              <a:ln w="38100">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200" b="1" dirty="0">
                    <a:latin typeface="Arial" panose="020B0604020202020204" pitchFamily="34" charset="0"/>
                    <a:cs typeface="Arial" panose="020B0604020202020204" pitchFamily="34" charset="0"/>
                  </a:rPr>
                  <a:t>Transport</a:t>
                </a:r>
                <a:endParaRPr lang="ko-KR" altLang="en-US" sz="1200" b="1" dirty="0">
                  <a:latin typeface="Arial" panose="020B0604020202020204" pitchFamily="34" charset="0"/>
                  <a:cs typeface="Arial" panose="020B0604020202020204" pitchFamily="34" charset="0"/>
                </a:endParaRPr>
              </a:p>
            </p:txBody>
          </p:sp>
          <p:sp>
            <p:nvSpPr>
              <p:cNvPr id="74" name="직사각형 52"/>
              <p:cNvSpPr/>
              <p:nvPr/>
            </p:nvSpPr>
            <p:spPr>
              <a:xfrm>
                <a:off x="1909590" y="4934088"/>
                <a:ext cx="2574276" cy="737768"/>
              </a:xfrm>
              <a:custGeom>
                <a:avLst/>
                <a:gdLst>
                  <a:gd name="connsiteX0" fmla="*/ 0 w 2456687"/>
                  <a:gd name="connsiteY0" fmla="*/ 0 h 755981"/>
                  <a:gd name="connsiteX1" fmla="*/ 2456687 w 2456687"/>
                  <a:gd name="connsiteY1" fmla="*/ 0 h 755981"/>
                  <a:gd name="connsiteX2" fmla="*/ 2456687 w 2456687"/>
                  <a:gd name="connsiteY2" fmla="*/ 755981 h 755981"/>
                  <a:gd name="connsiteX3" fmla="*/ 0 w 2456687"/>
                  <a:gd name="connsiteY3" fmla="*/ 755981 h 755981"/>
                  <a:gd name="connsiteX4" fmla="*/ 0 w 2456687"/>
                  <a:gd name="connsiteY4" fmla="*/ 0 h 755981"/>
                  <a:gd name="connsiteX0" fmla="*/ 208299 w 2664986"/>
                  <a:gd name="connsiteY0" fmla="*/ 0 h 759512"/>
                  <a:gd name="connsiteX1" fmla="*/ 2664986 w 2664986"/>
                  <a:gd name="connsiteY1" fmla="*/ 0 h 759512"/>
                  <a:gd name="connsiteX2" fmla="*/ 2664986 w 2664986"/>
                  <a:gd name="connsiteY2" fmla="*/ 755981 h 759512"/>
                  <a:gd name="connsiteX3" fmla="*/ 0 w 2664986"/>
                  <a:gd name="connsiteY3" fmla="*/ 759512 h 759512"/>
                  <a:gd name="connsiteX4" fmla="*/ 208299 w 2664986"/>
                  <a:gd name="connsiteY4" fmla="*/ 0 h 759512"/>
                  <a:gd name="connsiteX0" fmla="*/ 208299 w 2862694"/>
                  <a:gd name="connsiteY0" fmla="*/ 0 h 759512"/>
                  <a:gd name="connsiteX1" fmla="*/ 2664986 w 2862694"/>
                  <a:gd name="connsiteY1" fmla="*/ 0 h 759512"/>
                  <a:gd name="connsiteX2" fmla="*/ 2862694 w 2862694"/>
                  <a:gd name="connsiteY2" fmla="*/ 759512 h 759512"/>
                  <a:gd name="connsiteX3" fmla="*/ 0 w 2862694"/>
                  <a:gd name="connsiteY3" fmla="*/ 759512 h 759512"/>
                  <a:gd name="connsiteX4" fmla="*/ 208299 w 2862694"/>
                  <a:gd name="connsiteY4" fmla="*/ 0 h 759512"/>
                  <a:gd name="connsiteX0" fmla="*/ 187693 w 2862694"/>
                  <a:gd name="connsiteY0" fmla="*/ 0 h 759512"/>
                  <a:gd name="connsiteX1" fmla="*/ 2664986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684630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5663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700804 w 2834360"/>
                  <a:gd name="connsiteY0" fmla="*/ 0 h 762187"/>
                  <a:gd name="connsiteX1" fmla="*/ 2156637 w 2834360"/>
                  <a:gd name="connsiteY1" fmla="*/ 0 h 762187"/>
                  <a:gd name="connsiteX2" fmla="*/ 2834360 w 2834360"/>
                  <a:gd name="connsiteY2" fmla="*/ 759512 h 762187"/>
                  <a:gd name="connsiteX3" fmla="*/ 0 w 2834360"/>
                  <a:gd name="connsiteY3" fmla="*/ 762187 h 762187"/>
                  <a:gd name="connsiteX4" fmla="*/ 700804 w 2834360"/>
                  <a:gd name="connsiteY4" fmla="*/ 0 h 762187"/>
                  <a:gd name="connsiteX0" fmla="*/ 704848 w 2834360"/>
                  <a:gd name="connsiteY0" fmla="*/ 3814 h 762187"/>
                  <a:gd name="connsiteX1" fmla="*/ 2156637 w 2834360"/>
                  <a:gd name="connsiteY1" fmla="*/ 0 h 762187"/>
                  <a:gd name="connsiteX2" fmla="*/ 2834360 w 2834360"/>
                  <a:gd name="connsiteY2" fmla="*/ 759512 h 762187"/>
                  <a:gd name="connsiteX3" fmla="*/ 0 w 2834360"/>
                  <a:gd name="connsiteY3" fmla="*/ 762187 h 762187"/>
                  <a:gd name="connsiteX4" fmla="*/ 704848 w 2834360"/>
                  <a:gd name="connsiteY4" fmla="*/ 3814 h 762187"/>
                  <a:gd name="connsiteX0" fmla="*/ 704848 w 2834360"/>
                  <a:gd name="connsiteY0" fmla="*/ 7627 h 766000"/>
                  <a:gd name="connsiteX1" fmla="*/ 2148551 w 2834360"/>
                  <a:gd name="connsiteY1" fmla="*/ 0 h 766000"/>
                  <a:gd name="connsiteX2" fmla="*/ 2834360 w 2834360"/>
                  <a:gd name="connsiteY2" fmla="*/ 763325 h 766000"/>
                  <a:gd name="connsiteX3" fmla="*/ 0 w 2834360"/>
                  <a:gd name="connsiteY3" fmla="*/ 766000 h 766000"/>
                  <a:gd name="connsiteX4" fmla="*/ 704848 w 2834360"/>
                  <a:gd name="connsiteY4" fmla="*/ 7627 h 766000"/>
                  <a:gd name="connsiteX0" fmla="*/ 704848 w 2834360"/>
                  <a:gd name="connsiteY0" fmla="*/ 7627 h 766000"/>
                  <a:gd name="connsiteX1" fmla="*/ 2148551 w 2834360"/>
                  <a:gd name="connsiteY1" fmla="*/ 0 h 766000"/>
                  <a:gd name="connsiteX2" fmla="*/ 2834360 w 2834360"/>
                  <a:gd name="connsiteY2" fmla="*/ 763325 h 766000"/>
                  <a:gd name="connsiteX3" fmla="*/ 0 w 2834360"/>
                  <a:gd name="connsiteY3" fmla="*/ 766000 h 766000"/>
                  <a:gd name="connsiteX4" fmla="*/ 704848 w 2834360"/>
                  <a:gd name="connsiteY4" fmla="*/ 7627 h 7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360" h="766000">
                    <a:moveTo>
                      <a:pt x="704848" y="7627"/>
                    </a:moveTo>
                    <a:lnTo>
                      <a:pt x="2148551" y="0"/>
                    </a:lnTo>
                    <a:cubicBezTo>
                      <a:pt x="2502497" y="337688"/>
                      <a:pt x="2597340" y="347633"/>
                      <a:pt x="2834360" y="763325"/>
                    </a:cubicBezTo>
                    <a:lnTo>
                      <a:pt x="0" y="766000"/>
                    </a:lnTo>
                    <a:cubicBezTo>
                      <a:pt x="245202" y="324412"/>
                      <a:pt x="350416" y="353734"/>
                      <a:pt x="704848" y="7627"/>
                    </a:cubicBezTo>
                    <a:close/>
                  </a:path>
                </a:pathLst>
              </a:custGeom>
              <a:solidFill>
                <a:srgbClr val="002060">
                  <a:alpha val="25098"/>
                </a:srgbClr>
              </a:solidFill>
              <a:ln w="3810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Link</a:t>
                </a:r>
                <a:endParaRPr lang="ko-KR" altLang="en-US" sz="1200" dirty="0">
                  <a:latin typeface="Arial" panose="020B0604020202020204" pitchFamily="34" charset="0"/>
                  <a:cs typeface="Arial" panose="020B0604020202020204" pitchFamily="34" charset="0"/>
                </a:endParaRPr>
              </a:p>
            </p:txBody>
          </p:sp>
          <p:sp>
            <p:nvSpPr>
              <p:cNvPr id="76" name="Rectangle 9"/>
              <p:cNvSpPr/>
              <p:nvPr/>
            </p:nvSpPr>
            <p:spPr>
              <a:xfrm>
                <a:off x="1778286" y="2194560"/>
                <a:ext cx="2840043" cy="731520"/>
              </a:xfrm>
              <a:custGeom>
                <a:avLst/>
                <a:gdLst>
                  <a:gd name="connsiteX0" fmla="*/ 0 w 2831279"/>
                  <a:gd name="connsiteY0" fmla="*/ 0 h 731520"/>
                  <a:gd name="connsiteX1" fmla="*/ 2831279 w 2831279"/>
                  <a:gd name="connsiteY1" fmla="*/ 0 h 731520"/>
                  <a:gd name="connsiteX2" fmla="*/ 2831279 w 2831279"/>
                  <a:gd name="connsiteY2" fmla="*/ 731520 h 731520"/>
                  <a:gd name="connsiteX3" fmla="*/ 0 w 2831279"/>
                  <a:gd name="connsiteY3" fmla="*/ 731520 h 731520"/>
                  <a:gd name="connsiteX4" fmla="*/ 0 w 2831279"/>
                  <a:gd name="connsiteY4" fmla="*/ 0 h 731520"/>
                  <a:gd name="connsiteX0" fmla="*/ 0 w 2831279"/>
                  <a:gd name="connsiteY0" fmla="*/ 0 h 734096"/>
                  <a:gd name="connsiteX1" fmla="*/ 2831279 w 2831279"/>
                  <a:gd name="connsiteY1" fmla="*/ 0 h 734096"/>
                  <a:gd name="connsiteX2" fmla="*/ 2831279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5468"/>
                  <a:gd name="connsiteY0" fmla="*/ 0 h 734096"/>
                  <a:gd name="connsiteX1" fmla="*/ 2831279 w 2835468"/>
                  <a:gd name="connsiteY1" fmla="*/ 0 h 734096"/>
                  <a:gd name="connsiteX2" fmla="*/ 2684460 w 2835468"/>
                  <a:gd name="connsiteY2" fmla="*/ 731520 h 734096"/>
                  <a:gd name="connsiteX3" fmla="*/ 149395 w 2835468"/>
                  <a:gd name="connsiteY3" fmla="*/ 734096 h 734096"/>
                  <a:gd name="connsiteX4" fmla="*/ 0 w 2835468"/>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47100"/>
                  <a:gd name="connsiteY0" fmla="*/ 0 h 734096"/>
                  <a:gd name="connsiteX1" fmla="*/ 2831279 w 2847100"/>
                  <a:gd name="connsiteY1" fmla="*/ 0 h 734096"/>
                  <a:gd name="connsiteX2" fmla="*/ 2684460 w 2847100"/>
                  <a:gd name="connsiteY2" fmla="*/ 731520 h 734096"/>
                  <a:gd name="connsiteX3" fmla="*/ 149395 w 2847100"/>
                  <a:gd name="connsiteY3" fmla="*/ 734096 h 734096"/>
                  <a:gd name="connsiteX4" fmla="*/ 0 w 2847100"/>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76000"/>
                  <a:gd name="connsiteY0" fmla="*/ 0 h 734096"/>
                  <a:gd name="connsiteX1" fmla="*/ 2831279 w 2876000"/>
                  <a:gd name="connsiteY1" fmla="*/ 0 h 734096"/>
                  <a:gd name="connsiteX2" fmla="*/ 2684460 w 2876000"/>
                  <a:gd name="connsiteY2" fmla="*/ 731520 h 734096"/>
                  <a:gd name="connsiteX3" fmla="*/ 149395 w 2876000"/>
                  <a:gd name="connsiteY3" fmla="*/ 734096 h 734096"/>
                  <a:gd name="connsiteX4" fmla="*/ 0 w 2876000"/>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9355"/>
                  <a:gd name="connsiteY0" fmla="*/ 0 h 734096"/>
                  <a:gd name="connsiteX1" fmla="*/ 2831279 w 2839355"/>
                  <a:gd name="connsiteY1" fmla="*/ 0 h 734096"/>
                  <a:gd name="connsiteX2" fmla="*/ 2684460 w 2839355"/>
                  <a:gd name="connsiteY2" fmla="*/ 731520 h 734096"/>
                  <a:gd name="connsiteX3" fmla="*/ 149395 w 2839355"/>
                  <a:gd name="connsiteY3" fmla="*/ 734096 h 734096"/>
                  <a:gd name="connsiteX4" fmla="*/ 0 w 2839355"/>
                  <a:gd name="connsiteY4" fmla="*/ 0 h 734096"/>
                  <a:gd name="connsiteX0" fmla="*/ 0 w 2839355"/>
                  <a:gd name="connsiteY0" fmla="*/ 0 h 734096"/>
                  <a:gd name="connsiteX1" fmla="*/ 2831279 w 2839355"/>
                  <a:gd name="connsiteY1" fmla="*/ 0 h 734096"/>
                  <a:gd name="connsiteX2" fmla="*/ 2684460 w 2839355"/>
                  <a:gd name="connsiteY2" fmla="*/ 731520 h 734096"/>
                  <a:gd name="connsiteX3" fmla="*/ 149395 w 2839355"/>
                  <a:gd name="connsiteY3" fmla="*/ 734096 h 734096"/>
                  <a:gd name="connsiteX4" fmla="*/ 0 w 2839355"/>
                  <a:gd name="connsiteY4" fmla="*/ 0 h 734096"/>
                  <a:gd name="connsiteX0" fmla="*/ 0 w 2844707"/>
                  <a:gd name="connsiteY0" fmla="*/ 0 h 734096"/>
                  <a:gd name="connsiteX1" fmla="*/ 2831279 w 2844707"/>
                  <a:gd name="connsiteY1" fmla="*/ 0 h 734096"/>
                  <a:gd name="connsiteX2" fmla="*/ 2684460 w 2844707"/>
                  <a:gd name="connsiteY2" fmla="*/ 731520 h 734096"/>
                  <a:gd name="connsiteX3" fmla="*/ 149395 w 2844707"/>
                  <a:gd name="connsiteY3" fmla="*/ 734096 h 734096"/>
                  <a:gd name="connsiteX4" fmla="*/ 0 w 2844707"/>
                  <a:gd name="connsiteY4" fmla="*/ 0 h 734096"/>
                  <a:gd name="connsiteX0" fmla="*/ 0 w 2844707"/>
                  <a:gd name="connsiteY0" fmla="*/ 0 h 734096"/>
                  <a:gd name="connsiteX1" fmla="*/ 2831279 w 2844707"/>
                  <a:gd name="connsiteY1" fmla="*/ 0 h 734096"/>
                  <a:gd name="connsiteX2" fmla="*/ 2684460 w 2844707"/>
                  <a:gd name="connsiteY2" fmla="*/ 731520 h 734096"/>
                  <a:gd name="connsiteX3" fmla="*/ 149395 w 2844707"/>
                  <a:gd name="connsiteY3" fmla="*/ 734096 h 734096"/>
                  <a:gd name="connsiteX4" fmla="*/ 0 w 2844707"/>
                  <a:gd name="connsiteY4" fmla="*/ 0 h 734096"/>
                  <a:gd name="connsiteX0" fmla="*/ 0 w 2860220"/>
                  <a:gd name="connsiteY0" fmla="*/ 0 h 734096"/>
                  <a:gd name="connsiteX1" fmla="*/ 2831279 w 2860220"/>
                  <a:gd name="connsiteY1" fmla="*/ 0 h 734096"/>
                  <a:gd name="connsiteX2" fmla="*/ 2721530 w 2860220"/>
                  <a:gd name="connsiteY2" fmla="*/ 731520 h 734096"/>
                  <a:gd name="connsiteX3" fmla="*/ 149395 w 2860220"/>
                  <a:gd name="connsiteY3" fmla="*/ 734096 h 734096"/>
                  <a:gd name="connsiteX4" fmla="*/ 0 w 2860220"/>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1520"/>
                  <a:gd name="connsiteX1" fmla="*/ 2831279 w 2837154"/>
                  <a:gd name="connsiteY1" fmla="*/ 0 h 731520"/>
                  <a:gd name="connsiteX2" fmla="*/ 2721530 w 2837154"/>
                  <a:gd name="connsiteY2" fmla="*/ 731520 h 731520"/>
                  <a:gd name="connsiteX3" fmla="*/ 137038 w 2837154"/>
                  <a:gd name="connsiteY3" fmla="*/ 729977 h 731520"/>
                  <a:gd name="connsiteX4" fmla="*/ 0 w 2837154"/>
                  <a:gd name="connsiteY4" fmla="*/ 0 h 731520"/>
                  <a:gd name="connsiteX0" fmla="*/ 2889 w 2840043"/>
                  <a:gd name="connsiteY0" fmla="*/ 0 h 731520"/>
                  <a:gd name="connsiteX1" fmla="*/ 2834168 w 2840043"/>
                  <a:gd name="connsiteY1" fmla="*/ 0 h 731520"/>
                  <a:gd name="connsiteX2" fmla="*/ 2724419 w 2840043"/>
                  <a:gd name="connsiteY2" fmla="*/ 731520 h 731520"/>
                  <a:gd name="connsiteX3" fmla="*/ 139927 w 2840043"/>
                  <a:gd name="connsiteY3" fmla="*/ 729977 h 731520"/>
                  <a:gd name="connsiteX4" fmla="*/ 2889 w 2840043"/>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043" h="731520">
                    <a:moveTo>
                      <a:pt x="2889" y="0"/>
                    </a:moveTo>
                    <a:lnTo>
                      <a:pt x="2834168" y="0"/>
                    </a:lnTo>
                    <a:cubicBezTo>
                      <a:pt x="2839284" y="164710"/>
                      <a:pt x="2868628" y="438209"/>
                      <a:pt x="2724419" y="731520"/>
                    </a:cubicBezTo>
                    <a:lnTo>
                      <a:pt x="139927" y="729977"/>
                    </a:lnTo>
                    <a:cubicBezTo>
                      <a:pt x="12357" y="408005"/>
                      <a:pt x="-9086" y="304592"/>
                      <a:pt x="2889" y="0"/>
                    </a:cubicBezTo>
                    <a:close/>
                  </a:path>
                </a:pathLst>
              </a:custGeom>
              <a:solidFill>
                <a:srgbClr val="FFC000">
                  <a:alpha val="25098"/>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dk1"/>
                    </a:solidFill>
                    <a:latin typeface="Arial" panose="020B0604020202020204" pitchFamily="34" charset="0"/>
                    <a:cs typeface="Arial" panose="020B0604020202020204" pitchFamily="34" charset="0"/>
                  </a:rPr>
                  <a:t>Framework</a:t>
                </a:r>
              </a:p>
            </p:txBody>
          </p:sp>
          <p:sp>
            <p:nvSpPr>
              <p:cNvPr id="77" name="직사각형 53"/>
              <p:cNvSpPr/>
              <p:nvPr/>
            </p:nvSpPr>
            <p:spPr>
              <a:xfrm>
                <a:off x="1781175" y="1280160"/>
                <a:ext cx="2831279" cy="731520"/>
              </a:xfrm>
              <a:prstGeom prst="rect">
                <a:avLst/>
              </a:prstGeom>
              <a:solidFill>
                <a:srgbClr val="7030A0">
                  <a:alpha val="25098"/>
                </a:srgb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Distributed Data </a:t>
                </a:r>
              </a:p>
              <a:p>
                <a:pPr algn="ctr"/>
                <a:r>
                  <a:rPr lang="en-US" altLang="ko-KR" sz="1200" dirty="0">
                    <a:latin typeface="Arial" panose="020B0604020202020204" pitchFamily="34" charset="0"/>
                    <a:cs typeface="Arial" panose="020B0604020202020204" pitchFamily="34" charset="0"/>
                  </a:rPr>
                  <a:t>Interoperability and Management</a:t>
                </a:r>
                <a:endParaRPr lang="ko-KR" altLang="en-US" sz="1200" dirty="0">
                  <a:latin typeface="Arial" panose="020B0604020202020204" pitchFamily="34" charset="0"/>
                  <a:cs typeface="Arial" panose="020B0604020202020204" pitchFamily="34" charset="0"/>
                </a:endParaRPr>
              </a:p>
            </p:txBody>
          </p:sp>
          <p:sp>
            <p:nvSpPr>
              <p:cNvPr id="78" name="직사각형 52"/>
              <p:cNvSpPr/>
              <p:nvPr/>
            </p:nvSpPr>
            <p:spPr>
              <a:xfrm>
                <a:off x="1780241" y="5844814"/>
                <a:ext cx="2841392" cy="738865"/>
              </a:xfrm>
              <a:custGeom>
                <a:avLst/>
                <a:gdLst>
                  <a:gd name="connsiteX0" fmla="*/ 0 w 2834360"/>
                  <a:gd name="connsiteY0" fmla="*/ 0 h 731520"/>
                  <a:gd name="connsiteX1" fmla="*/ 2834360 w 2834360"/>
                  <a:gd name="connsiteY1" fmla="*/ 0 h 731520"/>
                  <a:gd name="connsiteX2" fmla="*/ 2834360 w 2834360"/>
                  <a:gd name="connsiteY2" fmla="*/ 731520 h 731520"/>
                  <a:gd name="connsiteX3" fmla="*/ 0 w 2834360"/>
                  <a:gd name="connsiteY3" fmla="*/ 731520 h 731520"/>
                  <a:gd name="connsiteX4" fmla="*/ 0 w 2834360"/>
                  <a:gd name="connsiteY4" fmla="*/ 0 h 731520"/>
                  <a:gd name="connsiteX0" fmla="*/ 0 w 2834360"/>
                  <a:gd name="connsiteY0" fmla="*/ 0 h 731520"/>
                  <a:gd name="connsiteX1" fmla="*/ 2790293 w 2834360"/>
                  <a:gd name="connsiteY1" fmla="*/ 3672 h 731520"/>
                  <a:gd name="connsiteX2" fmla="*/ 2834360 w 2834360"/>
                  <a:gd name="connsiteY2" fmla="*/ 731520 h 731520"/>
                  <a:gd name="connsiteX3" fmla="*/ 0 w 2834360"/>
                  <a:gd name="connsiteY3" fmla="*/ 731520 h 731520"/>
                  <a:gd name="connsiteX4" fmla="*/ 0 w 2834360"/>
                  <a:gd name="connsiteY4" fmla="*/ 0 h 731520"/>
                  <a:gd name="connsiteX0" fmla="*/ 40395 w 2834360"/>
                  <a:gd name="connsiteY0" fmla="*/ 0 h 735192"/>
                  <a:gd name="connsiteX1" fmla="*/ 2790293 w 2834360"/>
                  <a:gd name="connsiteY1" fmla="*/ 7344 h 735192"/>
                  <a:gd name="connsiteX2" fmla="*/ 2834360 w 2834360"/>
                  <a:gd name="connsiteY2" fmla="*/ 735192 h 735192"/>
                  <a:gd name="connsiteX3" fmla="*/ 0 w 2834360"/>
                  <a:gd name="connsiteY3" fmla="*/ 735192 h 735192"/>
                  <a:gd name="connsiteX4" fmla="*/ 40395 w 2834360"/>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83410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51412 w 2834360"/>
                  <a:gd name="connsiteY0" fmla="*/ 0 h 735192"/>
                  <a:gd name="connsiteX1" fmla="*/ 2782949 w 2834360"/>
                  <a:gd name="connsiteY1" fmla="*/ 7344 h 735192"/>
                  <a:gd name="connsiteX2" fmla="*/ 2834360 w 2834360"/>
                  <a:gd name="connsiteY2" fmla="*/ 735192 h 735192"/>
                  <a:gd name="connsiteX3" fmla="*/ 0 w 2834360"/>
                  <a:gd name="connsiteY3" fmla="*/ 735192 h 735192"/>
                  <a:gd name="connsiteX4" fmla="*/ 51412 w 2834360"/>
                  <a:gd name="connsiteY4" fmla="*/ 0 h 735192"/>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79277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7693 w 2835952"/>
                  <a:gd name="connsiteY0" fmla="*/ 0 h 738865"/>
                  <a:gd name="connsiteX1" fmla="*/ 2780869 w 2835952"/>
                  <a:gd name="connsiteY1" fmla="*/ 11017 h 738865"/>
                  <a:gd name="connsiteX2" fmla="*/ 2835952 w 2835952"/>
                  <a:gd name="connsiteY2" fmla="*/ 738865 h 738865"/>
                  <a:gd name="connsiteX3" fmla="*/ 1592 w 2835952"/>
                  <a:gd name="connsiteY3" fmla="*/ 738865 h 738865"/>
                  <a:gd name="connsiteX4" fmla="*/ 67693 w 2835952"/>
                  <a:gd name="connsiteY4" fmla="*/ 0 h 738865"/>
                  <a:gd name="connsiteX0" fmla="*/ 67693 w 2843027"/>
                  <a:gd name="connsiteY0" fmla="*/ 0 h 738865"/>
                  <a:gd name="connsiteX1" fmla="*/ 2780869 w 2843027"/>
                  <a:gd name="connsiteY1" fmla="*/ 11017 h 738865"/>
                  <a:gd name="connsiteX2" fmla="*/ 2835952 w 2843027"/>
                  <a:gd name="connsiteY2" fmla="*/ 738865 h 738865"/>
                  <a:gd name="connsiteX3" fmla="*/ 1592 w 2843027"/>
                  <a:gd name="connsiteY3" fmla="*/ 738865 h 738865"/>
                  <a:gd name="connsiteX4" fmla="*/ 67693 w 2843027"/>
                  <a:gd name="connsiteY4" fmla="*/ 0 h 738865"/>
                  <a:gd name="connsiteX0" fmla="*/ 67693 w 2842049"/>
                  <a:gd name="connsiteY0" fmla="*/ 0 h 738865"/>
                  <a:gd name="connsiteX1" fmla="*/ 2775718 w 2842049"/>
                  <a:gd name="connsiteY1" fmla="*/ 11017 h 738865"/>
                  <a:gd name="connsiteX2" fmla="*/ 2835952 w 2842049"/>
                  <a:gd name="connsiteY2" fmla="*/ 738865 h 738865"/>
                  <a:gd name="connsiteX3" fmla="*/ 1592 w 2842049"/>
                  <a:gd name="connsiteY3" fmla="*/ 738865 h 738865"/>
                  <a:gd name="connsiteX4" fmla="*/ 67693 w 2842049"/>
                  <a:gd name="connsiteY4" fmla="*/ 0 h 738865"/>
                  <a:gd name="connsiteX0" fmla="*/ 77339 w 2841392"/>
                  <a:gd name="connsiteY0" fmla="*/ 0 h 738865"/>
                  <a:gd name="connsiteX1" fmla="*/ 2775061 w 2841392"/>
                  <a:gd name="connsiteY1" fmla="*/ 11017 h 738865"/>
                  <a:gd name="connsiteX2" fmla="*/ 2835295 w 2841392"/>
                  <a:gd name="connsiteY2" fmla="*/ 738865 h 738865"/>
                  <a:gd name="connsiteX3" fmla="*/ 935 w 2841392"/>
                  <a:gd name="connsiteY3" fmla="*/ 738865 h 738865"/>
                  <a:gd name="connsiteX4" fmla="*/ 77339 w 2841392"/>
                  <a:gd name="connsiteY4" fmla="*/ 0 h 73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392" h="738865">
                    <a:moveTo>
                      <a:pt x="77339" y="0"/>
                    </a:moveTo>
                    <a:lnTo>
                      <a:pt x="2775061" y="11017"/>
                    </a:lnTo>
                    <a:cubicBezTo>
                      <a:pt x="2841163" y="352785"/>
                      <a:pt x="2849985" y="345685"/>
                      <a:pt x="2835295" y="738865"/>
                    </a:cubicBezTo>
                    <a:lnTo>
                      <a:pt x="935" y="738865"/>
                    </a:lnTo>
                    <a:cubicBezTo>
                      <a:pt x="-3962" y="346910"/>
                      <a:pt x="8790" y="340543"/>
                      <a:pt x="77339" y="0"/>
                    </a:cubicBezTo>
                    <a:close/>
                  </a:path>
                </a:pathLst>
              </a:custGeom>
              <a:solidFill>
                <a:srgbClr val="000000">
                  <a:alpha val="25098"/>
                </a:srgbClr>
              </a:solid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Physical</a:t>
                </a:r>
                <a:endParaRPr lang="ko-KR" altLang="en-US" sz="1200" dirty="0">
                  <a:latin typeface="Arial" panose="020B0604020202020204" pitchFamily="34" charset="0"/>
                  <a:cs typeface="Arial" panose="020B0604020202020204" pitchFamily="34" charset="0"/>
                </a:endParaRPr>
              </a:p>
            </p:txBody>
          </p:sp>
          <p:sp>
            <p:nvSpPr>
              <p:cNvPr id="79" name="직사각형 50"/>
              <p:cNvSpPr/>
              <p:nvPr/>
            </p:nvSpPr>
            <p:spPr>
              <a:xfrm>
                <a:off x="2647721" y="4020960"/>
                <a:ext cx="1100134" cy="737887"/>
              </a:xfrm>
              <a:custGeom>
                <a:avLst/>
                <a:gdLst>
                  <a:gd name="connsiteX0" fmla="*/ 0 w 2456687"/>
                  <a:gd name="connsiteY0" fmla="*/ 0 h 755982"/>
                  <a:gd name="connsiteX1" fmla="*/ 2456687 w 2456687"/>
                  <a:gd name="connsiteY1" fmla="*/ 0 h 755982"/>
                  <a:gd name="connsiteX2" fmla="*/ 2456687 w 2456687"/>
                  <a:gd name="connsiteY2" fmla="*/ 755982 h 755982"/>
                  <a:gd name="connsiteX3" fmla="*/ 0 w 2456687"/>
                  <a:gd name="connsiteY3" fmla="*/ 755982 h 755982"/>
                  <a:gd name="connsiteX4" fmla="*/ 0 w 2456687"/>
                  <a:gd name="connsiteY4" fmla="*/ 0 h 755982"/>
                  <a:gd name="connsiteX0" fmla="*/ 0 w 2456687"/>
                  <a:gd name="connsiteY0" fmla="*/ 0 h 755982"/>
                  <a:gd name="connsiteX1" fmla="*/ 2456687 w 2456687"/>
                  <a:gd name="connsiteY1" fmla="*/ 0 h 755982"/>
                  <a:gd name="connsiteX2" fmla="*/ 2456687 w 2456687"/>
                  <a:gd name="connsiteY2" fmla="*/ 755982 h 755982"/>
                  <a:gd name="connsiteX3" fmla="*/ 766119 w 2456687"/>
                  <a:gd name="connsiteY3" fmla="*/ 755982 h 755982"/>
                  <a:gd name="connsiteX4" fmla="*/ 0 w 2456687"/>
                  <a:gd name="connsiteY4" fmla="*/ 0 h 755982"/>
                  <a:gd name="connsiteX0" fmla="*/ 0 w 2456687"/>
                  <a:gd name="connsiteY0" fmla="*/ 0 h 759512"/>
                  <a:gd name="connsiteX1" fmla="*/ 2456687 w 2456687"/>
                  <a:gd name="connsiteY1" fmla="*/ 0 h 759512"/>
                  <a:gd name="connsiteX2" fmla="*/ 1676446 w 2456687"/>
                  <a:gd name="connsiteY2" fmla="*/ 759512 h 759512"/>
                  <a:gd name="connsiteX3" fmla="*/ 766119 w 2456687"/>
                  <a:gd name="connsiteY3" fmla="*/ 755982 h 759512"/>
                  <a:gd name="connsiteX4" fmla="*/ 0 w 2456687"/>
                  <a:gd name="connsiteY4" fmla="*/ 0 h 759512"/>
                  <a:gd name="connsiteX0" fmla="*/ 0 w 2082453"/>
                  <a:gd name="connsiteY0" fmla="*/ 0 h 759512"/>
                  <a:gd name="connsiteX1" fmla="*/ 2082453 w 2082453"/>
                  <a:gd name="connsiteY1" fmla="*/ 0 h 759512"/>
                  <a:gd name="connsiteX2" fmla="*/ 1676446 w 2082453"/>
                  <a:gd name="connsiteY2" fmla="*/ 759512 h 759512"/>
                  <a:gd name="connsiteX3" fmla="*/ 766119 w 2082453"/>
                  <a:gd name="connsiteY3" fmla="*/ 755982 h 759512"/>
                  <a:gd name="connsiteX4" fmla="*/ 0 w 2082453"/>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310073"/>
                  <a:gd name="connsiteY0" fmla="*/ 0 h 759512"/>
                  <a:gd name="connsiteX1" fmla="*/ 1119695 w 1310073"/>
                  <a:gd name="connsiteY1" fmla="*/ 0 h 759512"/>
                  <a:gd name="connsiteX2" fmla="*/ 1309274 w 1310073"/>
                  <a:gd name="connsiteY2" fmla="*/ 759512 h 759512"/>
                  <a:gd name="connsiteX3" fmla="*/ 398947 w 1310073"/>
                  <a:gd name="connsiteY3" fmla="*/ 755982 h 759512"/>
                  <a:gd name="connsiteX4" fmla="*/ 0 w 1310073"/>
                  <a:gd name="connsiteY4" fmla="*/ 0 h 759512"/>
                  <a:gd name="connsiteX0" fmla="*/ 0 w 1316077"/>
                  <a:gd name="connsiteY0" fmla="*/ 0 h 759512"/>
                  <a:gd name="connsiteX1" fmla="*/ 1119695 w 1316077"/>
                  <a:gd name="connsiteY1" fmla="*/ 0 h 759512"/>
                  <a:gd name="connsiteX2" fmla="*/ 1309274 w 1316077"/>
                  <a:gd name="connsiteY2" fmla="*/ 759512 h 759512"/>
                  <a:gd name="connsiteX3" fmla="*/ 398947 w 1316077"/>
                  <a:gd name="connsiteY3" fmla="*/ 755982 h 759512"/>
                  <a:gd name="connsiteX4" fmla="*/ 0 w 1316077"/>
                  <a:gd name="connsiteY4" fmla="*/ 0 h 759512"/>
                  <a:gd name="connsiteX0" fmla="*/ 0 w 1309274"/>
                  <a:gd name="connsiteY0" fmla="*/ 0 h 759512"/>
                  <a:gd name="connsiteX1" fmla="*/ 1119695 w 1309274"/>
                  <a:gd name="connsiteY1" fmla="*/ 0 h 759512"/>
                  <a:gd name="connsiteX2" fmla="*/ 1309274 w 1309274"/>
                  <a:gd name="connsiteY2" fmla="*/ 759512 h 759512"/>
                  <a:gd name="connsiteX3" fmla="*/ 398947 w 1309274"/>
                  <a:gd name="connsiteY3" fmla="*/ 755982 h 759512"/>
                  <a:gd name="connsiteX4" fmla="*/ 0 w 1309274"/>
                  <a:gd name="connsiteY4" fmla="*/ 0 h 759512"/>
                  <a:gd name="connsiteX0" fmla="*/ 185692 w 911796"/>
                  <a:gd name="connsiteY0" fmla="*/ 0 h 764682"/>
                  <a:gd name="connsiteX1" fmla="*/ 722217 w 911796"/>
                  <a:gd name="connsiteY1" fmla="*/ 5170 h 764682"/>
                  <a:gd name="connsiteX2" fmla="*/ 911796 w 911796"/>
                  <a:gd name="connsiteY2" fmla="*/ 764682 h 764682"/>
                  <a:gd name="connsiteX3" fmla="*/ 1469 w 911796"/>
                  <a:gd name="connsiteY3" fmla="*/ 761152 h 764682"/>
                  <a:gd name="connsiteX4" fmla="*/ 185692 w 911796"/>
                  <a:gd name="connsiteY4" fmla="*/ 0 h 764682"/>
                  <a:gd name="connsiteX0" fmla="*/ 206393 w 932497"/>
                  <a:gd name="connsiteY0" fmla="*/ 0 h 764682"/>
                  <a:gd name="connsiteX1" fmla="*/ 742918 w 932497"/>
                  <a:gd name="connsiteY1" fmla="*/ 5170 h 764682"/>
                  <a:gd name="connsiteX2" fmla="*/ 932497 w 932497"/>
                  <a:gd name="connsiteY2" fmla="*/ 764682 h 764682"/>
                  <a:gd name="connsiteX3" fmla="*/ 22170 w 932497"/>
                  <a:gd name="connsiteY3" fmla="*/ 761152 h 764682"/>
                  <a:gd name="connsiteX4" fmla="*/ 206393 w 932497"/>
                  <a:gd name="connsiteY4" fmla="*/ 0 h 764682"/>
                  <a:gd name="connsiteX0" fmla="*/ 196490 w 922594"/>
                  <a:gd name="connsiteY0" fmla="*/ 0 h 764682"/>
                  <a:gd name="connsiteX1" fmla="*/ 733015 w 922594"/>
                  <a:gd name="connsiteY1" fmla="*/ 5170 h 764682"/>
                  <a:gd name="connsiteX2" fmla="*/ 922594 w 922594"/>
                  <a:gd name="connsiteY2" fmla="*/ 764682 h 764682"/>
                  <a:gd name="connsiteX3" fmla="*/ 12267 w 922594"/>
                  <a:gd name="connsiteY3" fmla="*/ 761152 h 764682"/>
                  <a:gd name="connsiteX4" fmla="*/ 196490 w 922594"/>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304783 w 910327"/>
                  <a:gd name="connsiteY0" fmla="*/ 0 h 761989"/>
                  <a:gd name="connsiteX1" fmla="*/ 720748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5436"/>
                  <a:gd name="connsiteY0" fmla="*/ 0 h 761989"/>
                  <a:gd name="connsiteX1" fmla="*/ 605297 w 915436"/>
                  <a:gd name="connsiteY1" fmla="*/ 2477 h 761989"/>
                  <a:gd name="connsiteX2" fmla="*/ 915436 w 915436"/>
                  <a:gd name="connsiteY2" fmla="*/ 761989 h 761989"/>
                  <a:gd name="connsiteX3" fmla="*/ 0 w 915436"/>
                  <a:gd name="connsiteY3" fmla="*/ 758459 h 761989"/>
                  <a:gd name="connsiteX4" fmla="*/ 304783 w 915436"/>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258758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258758 w 917480"/>
                  <a:gd name="connsiteY4" fmla="*/ 0 h 761989"/>
                  <a:gd name="connsiteX0" fmla="*/ 258758 w 917480"/>
                  <a:gd name="connsiteY0" fmla="*/ 0 h 761989"/>
                  <a:gd name="connsiteX1" fmla="*/ 667063 w 917480"/>
                  <a:gd name="connsiteY1" fmla="*/ 2477 h 761989"/>
                  <a:gd name="connsiteX2" fmla="*/ 917480 w 917480"/>
                  <a:gd name="connsiteY2" fmla="*/ 761989 h 761989"/>
                  <a:gd name="connsiteX3" fmla="*/ 0 w 917480"/>
                  <a:gd name="connsiteY3" fmla="*/ 758459 h 761989"/>
                  <a:gd name="connsiteX4" fmla="*/ 258758 w 917480"/>
                  <a:gd name="connsiteY4" fmla="*/ 0 h 761989"/>
                  <a:gd name="connsiteX0" fmla="*/ 258758 w 917480"/>
                  <a:gd name="connsiteY0" fmla="*/ 5201 h 767190"/>
                  <a:gd name="connsiteX1" fmla="*/ 655410 w 917480"/>
                  <a:gd name="connsiteY1" fmla="*/ 0 h 767190"/>
                  <a:gd name="connsiteX2" fmla="*/ 917480 w 917480"/>
                  <a:gd name="connsiteY2" fmla="*/ 767190 h 767190"/>
                  <a:gd name="connsiteX3" fmla="*/ 0 w 917480"/>
                  <a:gd name="connsiteY3" fmla="*/ 763660 h 767190"/>
                  <a:gd name="connsiteX4" fmla="*/ 258758 w 917480"/>
                  <a:gd name="connsiteY4" fmla="*/ 5201 h 767190"/>
                  <a:gd name="connsiteX0" fmla="*/ 18414 w 677136"/>
                  <a:gd name="connsiteY0" fmla="*/ 5201 h 771338"/>
                  <a:gd name="connsiteX1" fmla="*/ 415066 w 677136"/>
                  <a:gd name="connsiteY1" fmla="*/ 0 h 771338"/>
                  <a:gd name="connsiteX2" fmla="*/ 677136 w 677136"/>
                  <a:gd name="connsiteY2" fmla="*/ 767190 h 771338"/>
                  <a:gd name="connsiteX3" fmla="*/ 0 w 677136"/>
                  <a:gd name="connsiteY3" fmla="*/ 771338 h 771338"/>
                  <a:gd name="connsiteX4" fmla="*/ 18414 w 6771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22350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9856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9856 w 435336"/>
                  <a:gd name="connsiteY4" fmla="*/ 1362 h 771338"/>
                  <a:gd name="connsiteX0" fmla="*/ 19856 w 435336"/>
                  <a:gd name="connsiteY0" fmla="*/ 1362 h 771338"/>
                  <a:gd name="connsiteX1" fmla="*/ 420896 w 435336"/>
                  <a:gd name="connsiteY1" fmla="*/ 0 h 771338"/>
                  <a:gd name="connsiteX2" fmla="*/ 435336 w 435336"/>
                  <a:gd name="connsiteY2" fmla="*/ 771029 h 771338"/>
                  <a:gd name="connsiteX3" fmla="*/ 0 w 435336"/>
                  <a:gd name="connsiteY3" fmla="*/ 771338 h 771338"/>
                  <a:gd name="connsiteX4" fmla="*/ 19856 w 435336"/>
                  <a:gd name="connsiteY4" fmla="*/ 1362 h 7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36" h="771338">
                    <a:moveTo>
                      <a:pt x="19856" y="1362"/>
                    </a:moveTo>
                    <a:lnTo>
                      <a:pt x="420896" y="0"/>
                    </a:lnTo>
                    <a:cubicBezTo>
                      <a:pt x="407694" y="348577"/>
                      <a:pt x="398006" y="348232"/>
                      <a:pt x="435336" y="771029"/>
                    </a:cubicBezTo>
                    <a:lnTo>
                      <a:pt x="0" y="771338"/>
                    </a:lnTo>
                    <a:cubicBezTo>
                      <a:pt x="36189" y="331976"/>
                      <a:pt x="38629" y="329709"/>
                      <a:pt x="19856" y="1362"/>
                    </a:cubicBezTo>
                    <a:close/>
                  </a:path>
                </a:pathLst>
              </a:custGeom>
              <a:solidFill>
                <a:srgbClr val="00B0F0">
                  <a:alpha val="25098"/>
                </a:srgbClr>
              </a:solidFill>
              <a:ln w="38100">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Network</a:t>
                </a:r>
                <a:endParaRPr lang="ko-KR" altLang="en-US" sz="1200" dirty="0">
                  <a:latin typeface="Arial" panose="020B0604020202020204" pitchFamily="34" charset="0"/>
                  <a:cs typeface="Arial" panose="020B0604020202020204" pitchFamily="34" charset="0"/>
                </a:endParaRPr>
              </a:p>
            </p:txBody>
          </p:sp>
        </p:grpSp>
        <p:sp>
          <p:nvSpPr>
            <p:cNvPr id="47" name="TextBox 46"/>
            <p:cNvSpPr txBox="1"/>
            <p:nvPr/>
          </p:nvSpPr>
          <p:spPr>
            <a:xfrm>
              <a:off x="7497206" y="1113968"/>
              <a:ext cx="1436099" cy="338554"/>
            </a:xfrm>
            <a:prstGeom prst="rect">
              <a:avLst/>
            </a:prstGeom>
            <a:noFill/>
          </p:spPr>
          <p:txBody>
            <a:bodyPr wrap="none" rtlCol="0">
              <a:spAutoFit/>
            </a:bodyPr>
            <a:lstStyle/>
            <a:p>
              <a:r>
                <a:rPr lang="en-US" sz="1600" b="1" dirty="0">
                  <a:latin typeface="Arial" panose="020B0604020202020204" pitchFamily="34" charset="0"/>
                  <a:ea typeface="Helvetica" charset="0"/>
                  <a:cs typeface="Arial" panose="020B0604020202020204" pitchFamily="34" charset="0"/>
                </a:rPr>
                <a:t>Participant Y</a:t>
              </a:r>
            </a:p>
          </p:txBody>
        </p:sp>
        <p:sp>
          <p:nvSpPr>
            <p:cNvPr id="48" name="Left-Right Arrow 29"/>
            <p:cNvSpPr/>
            <p:nvPr/>
          </p:nvSpPr>
          <p:spPr>
            <a:xfrm>
              <a:off x="4705279" y="2426000"/>
              <a:ext cx="2791927" cy="710194"/>
            </a:xfrm>
            <a:prstGeom prst="leftRightArrow">
              <a:avLst/>
            </a:prstGeom>
            <a:solidFill>
              <a:srgbClr val="FFC000">
                <a:alpha val="25098"/>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dk1"/>
                  </a:solidFill>
                  <a:latin typeface="Arial" panose="020B0604020202020204" pitchFamily="34" charset="0"/>
                  <a:cs typeface="Arial" panose="020B0604020202020204" pitchFamily="34" charset="0"/>
                </a:rPr>
                <a:t>Data (State, Events, Streams)</a:t>
              </a:r>
            </a:p>
          </p:txBody>
        </p:sp>
        <p:sp>
          <p:nvSpPr>
            <p:cNvPr id="49" name="Left-Right Arrow 29"/>
            <p:cNvSpPr/>
            <p:nvPr/>
          </p:nvSpPr>
          <p:spPr>
            <a:xfrm>
              <a:off x="4705279" y="3309298"/>
              <a:ext cx="2791927" cy="710194"/>
            </a:xfrm>
            <a:prstGeom prst="leftRightArrow">
              <a:avLst/>
            </a:prstGeom>
            <a:solidFill>
              <a:srgbClr val="92D050">
                <a:alpha val="25098"/>
              </a:srgbClr>
            </a:solidFill>
            <a:ln w="38100">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200" b="1" dirty="0">
                  <a:latin typeface="Arial" panose="020B0604020202020204" pitchFamily="34" charset="0"/>
                  <a:cs typeface="Arial" panose="020B0604020202020204" pitchFamily="34" charset="0"/>
                </a:rPr>
                <a:t>Messages</a:t>
              </a:r>
            </a:p>
          </p:txBody>
        </p:sp>
        <p:sp>
          <p:nvSpPr>
            <p:cNvPr id="55" name="Left-Right Arrow 29"/>
            <p:cNvSpPr/>
            <p:nvPr/>
          </p:nvSpPr>
          <p:spPr>
            <a:xfrm>
              <a:off x="4705279" y="4218191"/>
              <a:ext cx="2791927" cy="710194"/>
            </a:xfrm>
            <a:prstGeom prst="leftRightArrow">
              <a:avLst/>
            </a:prstGeom>
            <a:solidFill>
              <a:srgbClr val="00B0F0">
                <a:alpha val="25098"/>
              </a:srgbClr>
            </a:solid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Packets</a:t>
              </a:r>
            </a:p>
          </p:txBody>
        </p:sp>
        <p:sp>
          <p:nvSpPr>
            <p:cNvPr id="56" name="Left-Right Arrow 29"/>
            <p:cNvSpPr/>
            <p:nvPr/>
          </p:nvSpPr>
          <p:spPr>
            <a:xfrm>
              <a:off x="4705279" y="5137872"/>
              <a:ext cx="2791927" cy="710194"/>
            </a:xfrm>
            <a:prstGeom prst="leftRightArrow">
              <a:avLst/>
            </a:prstGeom>
            <a:solidFill>
              <a:srgbClr val="002060">
                <a:alpha val="25098"/>
              </a:srgbClr>
            </a:solidFill>
            <a:ln w="3810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Frames</a:t>
              </a:r>
            </a:p>
          </p:txBody>
        </p:sp>
        <p:sp>
          <p:nvSpPr>
            <p:cNvPr id="57" name="Left-Right Arrow 29"/>
            <p:cNvSpPr/>
            <p:nvPr/>
          </p:nvSpPr>
          <p:spPr>
            <a:xfrm>
              <a:off x="4705279" y="6045703"/>
              <a:ext cx="2791927" cy="710194"/>
            </a:xfrm>
            <a:prstGeom prst="leftRightArrow">
              <a:avLst/>
            </a:prstGeom>
            <a:solidFill>
              <a:srgbClr val="000000">
                <a:alpha val="25098"/>
              </a:srgbClr>
            </a:solid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latin typeface="Arial" panose="020B0604020202020204" pitchFamily="34" charset="0"/>
                  <a:cs typeface="Arial" panose="020B0604020202020204" pitchFamily="34" charset="0"/>
                </a:rPr>
                <a:t>Bits</a:t>
              </a:r>
            </a:p>
          </p:txBody>
        </p:sp>
        <p:grpSp>
          <p:nvGrpSpPr>
            <p:cNvPr id="59" name="Group 58"/>
            <p:cNvGrpSpPr/>
            <p:nvPr/>
          </p:nvGrpSpPr>
          <p:grpSpPr>
            <a:xfrm>
              <a:off x="7590032" y="1468583"/>
              <a:ext cx="2843347" cy="5303519"/>
              <a:chOff x="1778286" y="1280160"/>
              <a:chExt cx="2843347" cy="5303519"/>
            </a:xfrm>
          </p:grpSpPr>
          <p:sp>
            <p:nvSpPr>
              <p:cNvPr id="62" name="직사각형 50"/>
              <p:cNvSpPr/>
              <p:nvPr/>
            </p:nvSpPr>
            <p:spPr>
              <a:xfrm>
                <a:off x="2010032" y="3111537"/>
                <a:ext cx="2397211" cy="736562"/>
              </a:xfrm>
              <a:custGeom>
                <a:avLst/>
                <a:gdLst>
                  <a:gd name="connsiteX0" fmla="*/ 0 w 2456687"/>
                  <a:gd name="connsiteY0" fmla="*/ 0 h 755982"/>
                  <a:gd name="connsiteX1" fmla="*/ 2456687 w 2456687"/>
                  <a:gd name="connsiteY1" fmla="*/ 0 h 755982"/>
                  <a:gd name="connsiteX2" fmla="*/ 2456687 w 2456687"/>
                  <a:gd name="connsiteY2" fmla="*/ 755982 h 755982"/>
                  <a:gd name="connsiteX3" fmla="*/ 0 w 2456687"/>
                  <a:gd name="connsiteY3" fmla="*/ 755982 h 755982"/>
                  <a:gd name="connsiteX4" fmla="*/ 0 w 2456687"/>
                  <a:gd name="connsiteY4" fmla="*/ 0 h 755982"/>
                  <a:gd name="connsiteX0" fmla="*/ 0 w 2456687"/>
                  <a:gd name="connsiteY0" fmla="*/ 0 h 755982"/>
                  <a:gd name="connsiteX1" fmla="*/ 2456687 w 2456687"/>
                  <a:gd name="connsiteY1" fmla="*/ 0 h 755982"/>
                  <a:gd name="connsiteX2" fmla="*/ 2456687 w 2456687"/>
                  <a:gd name="connsiteY2" fmla="*/ 755982 h 755982"/>
                  <a:gd name="connsiteX3" fmla="*/ 766119 w 2456687"/>
                  <a:gd name="connsiteY3" fmla="*/ 755982 h 755982"/>
                  <a:gd name="connsiteX4" fmla="*/ 0 w 2456687"/>
                  <a:gd name="connsiteY4" fmla="*/ 0 h 755982"/>
                  <a:gd name="connsiteX0" fmla="*/ 0 w 2456687"/>
                  <a:gd name="connsiteY0" fmla="*/ 0 h 759512"/>
                  <a:gd name="connsiteX1" fmla="*/ 2456687 w 2456687"/>
                  <a:gd name="connsiteY1" fmla="*/ 0 h 759512"/>
                  <a:gd name="connsiteX2" fmla="*/ 1676446 w 2456687"/>
                  <a:gd name="connsiteY2" fmla="*/ 759512 h 759512"/>
                  <a:gd name="connsiteX3" fmla="*/ 766119 w 2456687"/>
                  <a:gd name="connsiteY3" fmla="*/ 755982 h 759512"/>
                  <a:gd name="connsiteX4" fmla="*/ 0 w 2456687"/>
                  <a:gd name="connsiteY4" fmla="*/ 0 h 759512"/>
                  <a:gd name="connsiteX0" fmla="*/ 0 w 2082453"/>
                  <a:gd name="connsiteY0" fmla="*/ 0 h 759512"/>
                  <a:gd name="connsiteX1" fmla="*/ 2082453 w 2082453"/>
                  <a:gd name="connsiteY1" fmla="*/ 0 h 759512"/>
                  <a:gd name="connsiteX2" fmla="*/ 1676446 w 2082453"/>
                  <a:gd name="connsiteY2" fmla="*/ 759512 h 759512"/>
                  <a:gd name="connsiteX3" fmla="*/ 766119 w 2082453"/>
                  <a:gd name="connsiteY3" fmla="*/ 755982 h 759512"/>
                  <a:gd name="connsiteX4" fmla="*/ 0 w 2082453"/>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565311 w 1715281"/>
                  <a:gd name="connsiteY3" fmla="*/ 755982 h 759512"/>
                  <a:gd name="connsiteX4" fmla="*/ 0 w 1715281"/>
                  <a:gd name="connsiteY4" fmla="*/ 0 h 759512"/>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5281"/>
                  <a:gd name="connsiteY0" fmla="*/ 0 h 762187"/>
                  <a:gd name="connsiteX1" fmla="*/ 1715281 w 1715281"/>
                  <a:gd name="connsiteY1" fmla="*/ 0 h 762187"/>
                  <a:gd name="connsiteX2" fmla="*/ 1152470 w 1715281"/>
                  <a:gd name="connsiteY2" fmla="*/ 762187 h 762187"/>
                  <a:gd name="connsiteX3" fmla="*/ 565311 w 1715281"/>
                  <a:gd name="connsiteY3" fmla="*/ 755982 h 762187"/>
                  <a:gd name="connsiteX4" fmla="*/ 0 w 1715281"/>
                  <a:gd name="connsiteY4" fmla="*/ 0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19106"/>
                  <a:gd name="connsiteY0" fmla="*/ 2675 h 762187"/>
                  <a:gd name="connsiteX1" fmla="*/ 1719106 w 1719106"/>
                  <a:gd name="connsiteY1" fmla="*/ 0 h 762187"/>
                  <a:gd name="connsiteX2" fmla="*/ 1156295 w 1719106"/>
                  <a:gd name="connsiteY2" fmla="*/ 762187 h 762187"/>
                  <a:gd name="connsiteX3" fmla="*/ 569136 w 1719106"/>
                  <a:gd name="connsiteY3" fmla="*/ 755982 h 762187"/>
                  <a:gd name="connsiteX4" fmla="*/ 0 w 1719106"/>
                  <a:gd name="connsiteY4" fmla="*/ 2675 h 762187"/>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59512"/>
                  <a:gd name="connsiteX1" fmla="*/ 1732492 w 1732492"/>
                  <a:gd name="connsiteY1" fmla="*/ 0 h 759512"/>
                  <a:gd name="connsiteX2" fmla="*/ 1156295 w 1732492"/>
                  <a:gd name="connsiteY2" fmla="*/ 759512 h 759512"/>
                  <a:gd name="connsiteX3" fmla="*/ 569136 w 1732492"/>
                  <a:gd name="connsiteY3" fmla="*/ 753307 h 759512"/>
                  <a:gd name="connsiteX4" fmla="*/ 0 w 1732492"/>
                  <a:gd name="connsiteY4" fmla="*/ 0 h 759512"/>
                  <a:gd name="connsiteX0" fmla="*/ 0 w 1732492"/>
                  <a:gd name="connsiteY0" fmla="*/ 0 h 764746"/>
                  <a:gd name="connsiteX1" fmla="*/ 1732492 w 1732492"/>
                  <a:gd name="connsiteY1" fmla="*/ 0 h 764746"/>
                  <a:gd name="connsiteX2" fmla="*/ 1156295 w 1732492"/>
                  <a:gd name="connsiteY2" fmla="*/ 759512 h 764746"/>
                  <a:gd name="connsiteX3" fmla="*/ 566482 w 1732492"/>
                  <a:gd name="connsiteY3" fmla="*/ 764746 h 764746"/>
                  <a:gd name="connsiteX4" fmla="*/ 0 w 1732492"/>
                  <a:gd name="connsiteY4" fmla="*/ 0 h 764746"/>
                  <a:gd name="connsiteX0" fmla="*/ 0 w 1732492"/>
                  <a:gd name="connsiteY0" fmla="*/ 0 h 772372"/>
                  <a:gd name="connsiteX1" fmla="*/ 1732492 w 1732492"/>
                  <a:gd name="connsiteY1" fmla="*/ 0 h 772372"/>
                  <a:gd name="connsiteX2" fmla="*/ 1156295 w 1732492"/>
                  <a:gd name="connsiteY2" fmla="*/ 759512 h 772372"/>
                  <a:gd name="connsiteX3" fmla="*/ 473592 w 1732492"/>
                  <a:gd name="connsiteY3" fmla="*/ 772372 h 772372"/>
                  <a:gd name="connsiteX4" fmla="*/ 0 w 1732492"/>
                  <a:gd name="connsiteY4" fmla="*/ 0 h 772372"/>
                  <a:gd name="connsiteX0" fmla="*/ 0 w 1732492"/>
                  <a:gd name="connsiteY0" fmla="*/ 0 h 764747"/>
                  <a:gd name="connsiteX1" fmla="*/ 1732492 w 1732492"/>
                  <a:gd name="connsiteY1" fmla="*/ 0 h 764747"/>
                  <a:gd name="connsiteX2" fmla="*/ 1156295 w 1732492"/>
                  <a:gd name="connsiteY2" fmla="*/ 759512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51840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 name="connsiteX0" fmla="*/ 0 w 1732492"/>
                  <a:gd name="connsiteY0" fmla="*/ 0 h 764747"/>
                  <a:gd name="connsiteX1" fmla="*/ 1732492 w 1732492"/>
                  <a:gd name="connsiteY1" fmla="*/ 0 h 764747"/>
                  <a:gd name="connsiteX2" fmla="*/ 1262456 w 1732492"/>
                  <a:gd name="connsiteY2" fmla="*/ 763325 h 764747"/>
                  <a:gd name="connsiteX3" fmla="*/ 468284 w 1732492"/>
                  <a:gd name="connsiteY3" fmla="*/ 764747 h 764747"/>
                  <a:gd name="connsiteX4" fmla="*/ 0 w 1732492"/>
                  <a:gd name="connsiteY4" fmla="*/ 0 h 76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492" h="764747">
                    <a:moveTo>
                      <a:pt x="0" y="0"/>
                    </a:moveTo>
                    <a:lnTo>
                      <a:pt x="1732492" y="0"/>
                    </a:lnTo>
                    <a:cubicBezTo>
                      <a:pt x="1519622" y="529491"/>
                      <a:pt x="1363507" y="448257"/>
                      <a:pt x="1262456" y="763325"/>
                    </a:cubicBezTo>
                    <a:lnTo>
                      <a:pt x="468284" y="764747"/>
                    </a:lnTo>
                    <a:cubicBezTo>
                      <a:pt x="374982" y="462419"/>
                      <a:pt x="204822" y="552161"/>
                      <a:pt x="0" y="0"/>
                    </a:cubicBezTo>
                    <a:close/>
                  </a:path>
                </a:pathLst>
              </a:custGeom>
              <a:solidFill>
                <a:srgbClr val="92D050">
                  <a:alpha val="25098"/>
                </a:srgbClr>
              </a:solidFill>
              <a:ln w="38100">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200" b="1" dirty="0">
                    <a:latin typeface="Arial" panose="020B0604020202020204" pitchFamily="34" charset="0"/>
                    <a:cs typeface="Arial" panose="020B0604020202020204" pitchFamily="34" charset="0"/>
                  </a:rPr>
                  <a:t>Transport</a:t>
                </a:r>
                <a:endParaRPr lang="ko-KR" altLang="en-US" sz="1200" b="1" dirty="0">
                  <a:latin typeface="Arial" panose="020B0604020202020204" pitchFamily="34" charset="0"/>
                  <a:cs typeface="Arial" panose="020B0604020202020204" pitchFamily="34" charset="0"/>
                </a:endParaRPr>
              </a:p>
            </p:txBody>
          </p:sp>
          <p:sp>
            <p:nvSpPr>
              <p:cNvPr id="63" name="직사각형 52"/>
              <p:cNvSpPr/>
              <p:nvPr/>
            </p:nvSpPr>
            <p:spPr>
              <a:xfrm>
                <a:off x="1909590" y="4934088"/>
                <a:ext cx="2574276" cy="737768"/>
              </a:xfrm>
              <a:custGeom>
                <a:avLst/>
                <a:gdLst>
                  <a:gd name="connsiteX0" fmla="*/ 0 w 2456687"/>
                  <a:gd name="connsiteY0" fmla="*/ 0 h 755981"/>
                  <a:gd name="connsiteX1" fmla="*/ 2456687 w 2456687"/>
                  <a:gd name="connsiteY1" fmla="*/ 0 h 755981"/>
                  <a:gd name="connsiteX2" fmla="*/ 2456687 w 2456687"/>
                  <a:gd name="connsiteY2" fmla="*/ 755981 h 755981"/>
                  <a:gd name="connsiteX3" fmla="*/ 0 w 2456687"/>
                  <a:gd name="connsiteY3" fmla="*/ 755981 h 755981"/>
                  <a:gd name="connsiteX4" fmla="*/ 0 w 2456687"/>
                  <a:gd name="connsiteY4" fmla="*/ 0 h 755981"/>
                  <a:gd name="connsiteX0" fmla="*/ 208299 w 2664986"/>
                  <a:gd name="connsiteY0" fmla="*/ 0 h 759512"/>
                  <a:gd name="connsiteX1" fmla="*/ 2664986 w 2664986"/>
                  <a:gd name="connsiteY1" fmla="*/ 0 h 759512"/>
                  <a:gd name="connsiteX2" fmla="*/ 2664986 w 2664986"/>
                  <a:gd name="connsiteY2" fmla="*/ 755981 h 759512"/>
                  <a:gd name="connsiteX3" fmla="*/ 0 w 2664986"/>
                  <a:gd name="connsiteY3" fmla="*/ 759512 h 759512"/>
                  <a:gd name="connsiteX4" fmla="*/ 208299 w 2664986"/>
                  <a:gd name="connsiteY4" fmla="*/ 0 h 759512"/>
                  <a:gd name="connsiteX0" fmla="*/ 208299 w 2862694"/>
                  <a:gd name="connsiteY0" fmla="*/ 0 h 759512"/>
                  <a:gd name="connsiteX1" fmla="*/ 2664986 w 2862694"/>
                  <a:gd name="connsiteY1" fmla="*/ 0 h 759512"/>
                  <a:gd name="connsiteX2" fmla="*/ 2862694 w 2862694"/>
                  <a:gd name="connsiteY2" fmla="*/ 759512 h 759512"/>
                  <a:gd name="connsiteX3" fmla="*/ 0 w 2862694"/>
                  <a:gd name="connsiteY3" fmla="*/ 759512 h 759512"/>
                  <a:gd name="connsiteX4" fmla="*/ 208299 w 2862694"/>
                  <a:gd name="connsiteY4" fmla="*/ 0 h 759512"/>
                  <a:gd name="connsiteX0" fmla="*/ 187693 w 2862694"/>
                  <a:gd name="connsiteY0" fmla="*/ 0 h 759512"/>
                  <a:gd name="connsiteX1" fmla="*/ 2664986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62694"/>
                  <a:gd name="connsiteY0" fmla="*/ 0 h 759512"/>
                  <a:gd name="connsiteX1" fmla="*/ 2690744 w 2862694"/>
                  <a:gd name="connsiteY1" fmla="*/ 0 h 759512"/>
                  <a:gd name="connsiteX2" fmla="*/ 2862694 w 2862694"/>
                  <a:gd name="connsiteY2" fmla="*/ 759512 h 759512"/>
                  <a:gd name="connsiteX3" fmla="*/ 0 w 2862694"/>
                  <a:gd name="connsiteY3" fmla="*/ 759512 h 759512"/>
                  <a:gd name="connsiteX4" fmla="*/ 187693 w 2862694"/>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87693 w 2854966"/>
                  <a:gd name="connsiteY0" fmla="*/ 0 h 759512"/>
                  <a:gd name="connsiteX1" fmla="*/ 2690744 w 2854966"/>
                  <a:gd name="connsiteY1" fmla="*/ 0 h 759512"/>
                  <a:gd name="connsiteX2" fmla="*/ 2854966 w 2854966"/>
                  <a:gd name="connsiteY2" fmla="*/ 759512 h 759512"/>
                  <a:gd name="connsiteX3" fmla="*/ 0 w 2854966"/>
                  <a:gd name="connsiteY3" fmla="*/ 759512 h 759512"/>
                  <a:gd name="connsiteX4" fmla="*/ 187693 w 2854966"/>
                  <a:gd name="connsiteY4" fmla="*/ 0 h 759512"/>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167087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167087 w 2834360"/>
                  <a:gd name="connsiteY4" fmla="*/ 0 h 762187"/>
                  <a:gd name="connsiteX0" fmla="*/ 684630 w 2834360"/>
                  <a:gd name="connsiteY0" fmla="*/ 0 h 762187"/>
                  <a:gd name="connsiteX1" fmla="*/ 2670138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6876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684630 w 2834360"/>
                  <a:gd name="connsiteY0" fmla="*/ 0 h 762187"/>
                  <a:gd name="connsiteX1" fmla="*/ 2156637 w 2834360"/>
                  <a:gd name="connsiteY1" fmla="*/ 0 h 762187"/>
                  <a:gd name="connsiteX2" fmla="*/ 2834360 w 2834360"/>
                  <a:gd name="connsiteY2" fmla="*/ 759512 h 762187"/>
                  <a:gd name="connsiteX3" fmla="*/ 0 w 2834360"/>
                  <a:gd name="connsiteY3" fmla="*/ 762187 h 762187"/>
                  <a:gd name="connsiteX4" fmla="*/ 684630 w 2834360"/>
                  <a:gd name="connsiteY4" fmla="*/ 0 h 762187"/>
                  <a:gd name="connsiteX0" fmla="*/ 700804 w 2834360"/>
                  <a:gd name="connsiteY0" fmla="*/ 0 h 762187"/>
                  <a:gd name="connsiteX1" fmla="*/ 2156637 w 2834360"/>
                  <a:gd name="connsiteY1" fmla="*/ 0 h 762187"/>
                  <a:gd name="connsiteX2" fmla="*/ 2834360 w 2834360"/>
                  <a:gd name="connsiteY2" fmla="*/ 759512 h 762187"/>
                  <a:gd name="connsiteX3" fmla="*/ 0 w 2834360"/>
                  <a:gd name="connsiteY3" fmla="*/ 762187 h 762187"/>
                  <a:gd name="connsiteX4" fmla="*/ 700804 w 2834360"/>
                  <a:gd name="connsiteY4" fmla="*/ 0 h 762187"/>
                  <a:gd name="connsiteX0" fmla="*/ 704848 w 2834360"/>
                  <a:gd name="connsiteY0" fmla="*/ 3814 h 762187"/>
                  <a:gd name="connsiteX1" fmla="*/ 2156637 w 2834360"/>
                  <a:gd name="connsiteY1" fmla="*/ 0 h 762187"/>
                  <a:gd name="connsiteX2" fmla="*/ 2834360 w 2834360"/>
                  <a:gd name="connsiteY2" fmla="*/ 759512 h 762187"/>
                  <a:gd name="connsiteX3" fmla="*/ 0 w 2834360"/>
                  <a:gd name="connsiteY3" fmla="*/ 762187 h 762187"/>
                  <a:gd name="connsiteX4" fmla="*/ 704848 w 2834360"/>
                  <a:gd name="connsiteY4" fmla="*/ 3814 h 762187"/>
                  <a:gd name="connsiteX0" fmla="*/ 704848 w 2834360"/>
                  <a:gd name="connsiteY0" fmla="*/ 7627 h 766000"/>
                  <a:gd name="connsiteX1" fmla="*/ 2148551 w 2834360"/>
                  <a:gd name="connsiteY1" fmla="*/ 0 h 766000"/>
                  <a:gd name="connsiteX2" fmla="*/ 2834360 w 2834360"/>
                  <a:gd name="connsiteY2" fmla="*/ 763325 h 766000"/>
                  <a:gd name="connsiteX3" fmla="*/ 0 w 2834360"/>
                  <a:gd name="connsiteY3" fmla="*/ 766000 h 766000"/>
                  <a:gd name="connsiteX4" fmla="*/ 704848 w 2834360"/>
                  <a:gd name="connsiteY4" fmla="*/ 7627 h 766000"/>
                  <a:gd name="connsiteX0" fmla="*/ 704848 w 2834360"/>
                  <a:gd name="connsiteY0" fmla="*/ 7627 h 766000"/>
                  <a:gd name="connsiteX1" fmla="*/ 2148551 w 2834360"/>
                  <a:gd name="connsiteY1" fmla="*/ 0 h 766000"/>
                  <a:gd name="connsiteX2" fmla="*/ 2834360 w 2834360"/>
                  <a:gd name="connsiteY2" fmla="*/ 763325 h 766000"/>
                  <a:gd name="connsiteX3" fmla="*/ 0 w 2834360"/>
                  <a:gd name="connsiteY3" fmla="*/ 766000 h 766000"/>
                  <a:gd name="connsiteX4" fmla="*/ 704848 w 2834360"/>
                  <a:gd name="connsiteY4" fmla="*/ 7627 h 76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360" h="766000">
                    <a:moveTo>
                      <a:pt x="704848" y="7627"/>
                    </a:moveTo>
                    <a:lnTo>
                      <a:pt x="2148551" y="0"/>
                    </a:lnTo>
                    <a:cubicBezTo>
                      <a:pt x="2502497" y="337688"/>
                      <a:pt x="2597340" y="347633"/>
                      <a:pt x="2834360" y="763325"/>
                    </a:cubicBezTo>
                    <a:lnTo>
                      <a:pt x="0" y="766000"/>
                    </a:lnTo>
                    <a:cubicBezTo>
                      <a:pt x="245202" y="324412"/>
                      <a:pt x="350416" y="353734"/>
                      <a:pt x="704848" y="7627"/>
                    </a:cubicBezTo>
                    <a:close/>
                  </a:path>
                </a:pathLst>
              </a:custGeom>
              <a:solidFill>
                <a:srgbClr val="002060">
                  <a:alpha val="25098"/>
                </a:srgbClr>
              </a:solidFill>
              <a:ln w="3810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Link</a:t>
                </a:r>
                <a:endParaRPr lang="ko-KR" altLang="en-US" sz="1200" dirty="0">
                  <a:latin typeface="Arial" panose="020B0604020202020204" pitchFamily="34" charset="0"/>
                  <a:cs typeface="Arial" panose="020B0604020202020204" pitchFamily="34" charset="0"/>
                </a:endParaRPr>
              </a:p>
            </p:txBody>
          </p:sp>
          <p:sp>
            <p:nvSpPr>
              <p:cNvPr id="64" name="Rectangle 9"/>
              <p:cNvSpPr/>
              <p:nvPr/>
            </p:nvSpPr>
            <p:spPr>
              <a:xfrm>
                <a:off x="1778286" y="2194560"/>
                <a:ext cx="2840043" cy="731520"/>
              </a:xfrm>
              <a:custGeom>
                <a:avLst/>
                <a:gdLst>
                  <a:gd name="connsiteX0" fmla="*/ 0 w 2831279"/>
                  <a:gd name="connsiteY0" fmla="*/ 0 h 731520"/>
                  <a:gd name="connsiteX1" fmla="*/ 2831279 w 2831279"/>
                  <a:gd name="connsiteY1" fmla="*/ 0 h 731520"/>
                  <a:gd name="connsiteX2" fmla="*/ 2831279 w 2831279"/>
                  <a:gd name="connsiteY2" fmla="*/ 731520 h 731520"/>
                  <a:gd name="connsiteX3" fmla="*/ 0 w 2831279"/>
                  <a:gd name="connsiteY3" fmla="*/ 731520 h 731520"/>
                  <a:gd name="connsiteX4" fmla="*/ 0 w 2831279"/>
                  <a:gd name="connsiteY4" fmla="*/ 0 h 731520"/>
                  <a:gd name="connsiteX0" fmla="*/ 0 w 2831279"/>
                  <a:gd name="connsiteY0" fmla="*/ 0 h 734096"/>
                  <a:gd name="connsiteX1" fmla="*/ 2831279 w 2831279"/>
                  <a:gd name="connsiteY1" fmla="*/ 0 h 734096"/>
                  <a:gd name="connsiteX2" fmla="*/ 2831279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5468"/>
                  <a:gd name="connsiteY0" fmla="*/ 0 h 734096"/>
                  <a:gd name="connsiteX1" fmla="*/ 2831279 w 2835468"/>
                  <a:gd name="connsiteY1" fmla="*/ 0 h 734096"/>
                  <a:gd name="connsiteX2" fmla="*/ 2684460 w 2835468"/>
                  <a:gd name="connsiteY2" fmla="*/ 731520 h 734096"/>
                  <a:gd name="connsiteX3" fmla="*/ 149395 w 2835468"/>
                  <a:gd name="connsiteY3" fmla="*/ 734096 h 734096"/>
                  <a:gd name="connsiteX4" fmla="*/ 0 w 2835468"/>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47100"/>
                  <a:gd name="connsiteY0" fmla="*/ 0 h 734096"/>
                  <a:gd name="connsiteX1" fmla="*/ 2831279 w 2847100"/>
                  <a:gd name="connsiteY1" fmla="*/ 0 h 734096"/>
                  <a:gd name="connsiteX2" fmla="*/ 2684460 w 2847100"/>
                  <a:gd name="connsiteY2" fmla="*/ 731520 h 734096"/>
                  <a:gd name="connsiteX3" fmla="*/ 149395 w 2847100"/>
                  <a:gd name="connsiteY3" fmla="*/ 734096 h 734096"/>
                  <a:gd name="connsiteX4" fmla="*/ 0 w 2847100"/>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76000"/>
                  <a:gd name="connsiteY0" fmla="*/ 0 h 734096"/>
                  <a:gd name="connsiteX1" fmla="*/ 2831279 w 2876000"/>
                  <a:gd name="connsiteY1" fmla="*/ 0 h 734096"/>
                  <a:gd name="connsiteX2" fmla="*/ 2684460 w 2876000"/>
                  <a:gd name="connsiteY2" fmla="*/ 731520 h 734096"/>
                  <a:gd name="connsiteX3" fmla="*/ 149395 w 2876000"/>
                  <a:gd name="connsiteY3" fmla="*/ 734096 h 734096"/>
                  <a:gd name="connsiteX4" fmla="*/ 0 w 2876000"/>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1279"/>
                  <a:gd name="connsiteY0" fmla="*/ 0 h 734096"/>
                  <a:gd name="connsiteX1" fmla="*/ 2831279 w 2831279"/>
                  <a:gd name="connsiteY1" fmla="*/ 0 h 734096"/>
                  <a:gd name="connsiteX2" fmla="*/ 2684460 w 2831279"/>
                  <a:gd name="connsiteY2" fmla="*/ 731520 h 734096"/>
                  <a:gd name="connsiteX3" fmla="*/ 149395 w 2831279"/>
                  <a:gd name="connsiteY3" fmla="*/ 734096 h 734096"/>
                  <a:gd name="connsiteX4" fmla="*/ 0 w 2831279"/>
                  <a:gd name="connsiteY4" fmla="*/ 0 h 734096"/>
                  <a:gd name="connsiteX0" fmla="*/ 0 w 2839355"/>
                  <a:gd name="connsiteY0" fmla="*/ 0 h 734096"/>
                  <a:gd name="connsiteX1" fmla="*/ 2831279 w 2839355"/>
                  <a:gd name="connsiteY1" fmla="*/ 0 h 734096"/>
                  <a:gd name="connsiteX2" fmla="*/ 2684460 w 2839355"/>
                  <a:gd name="connsiteY2" fmla="*/ 731520 h 734096"/>
                  <a:gd name="connsiteX3" fmla="*/ 149395 w 2839355"/>
                  <a:gd name="connsiteY3" fmla="*/ 734096 h 734096"/>
                  <a:gd name="connsiteX4" fmla="*/ 0 w 2839355"/>
                  <a:gd name="connsiteY4" fmla="*/ 0 h 734096"/>
                  <a:gd name="connsiteX0" fmla="*/ 0 w 2839355"/>
                  <a:gd name="connsiteY0" fmla="*/ 0 h 734096"/>
                  <a:gd name="connsiteX1" fmla="*/ 2831279 w 2839355"/>
                  <a:gd name="connsiteY1" fmla="*/ 0 h 734096"/>
                  <a:gd name="connsiteX2" fmla="*/ 2684460 w 2839355"/>
                  <a:gd name="connsiteY2" fmla="*/ 731520 h 734096"/>
                  <a:gd name="connsiteX3" fmla="*/ 149395 w 2839355"/>
                  <a:gd name="connsiteY3" fmla="*/ 734096 h 734096"/>
                  <a:gd name="connsiteX4" fmla="*/ 0 w 2839355"/>
                  <a:gd name="connsiteY4" fmla="*/ 0 h 734096"/>
                  <a:gd name="connsiteX0" fmla="*/ 0 w 2844707"/>
                  <a:gd name="connsiteY0" fmla="*/ 0 h 734096"/>
                  <a:gd name="connsiteX1" fmla="*/ 2831279 w 2844707"/>
                  <a:gd name="connsiteY1" fmla="*/ 0 h 734096"/>
                  <a:gd name="connsiteX2" fmla="*/ 2684460 w 2844707"/>
                  <a:gd name="connsiteY2" fmla="*/ 731520 h 734096"/>
                  <a:gd name="connsiteX3" fmla="*/ 149395 w 2844707"/>
                  <a:gd name="connsiteY3" fmla="*/ 734096 h 734096"/>
                  <a:gd name="connsiteX4" fmla="*/ 0 w 2844707"/>
                  <a:gd name="connsiteY4" fmla="*/ 0 h 734096"/>
                  <a:gd name="connsiteX0" fmla="*/ 0 w 2844707"/>
                  <a:gd name="connsiteY0" fmla="*/ 0 h 734096"/>
                  <a:gd name="connsiteX1" fmla="*/ 2831279 w 2844707"/>
                  <a:gd name="connsiteY1" fmla="*/ 0 h 734096"/>
                  <a:gd name="connsiteX2" fmla="*/ 2684460 w 2844707"/>
                  <a:gd name="connsiteY2" fmla="*/ 731520 h 734096"/>
                  <a:gd name="connsiteX3" fmla="*/ 149395 w 2844707"/>
                  <a:gd name="connsiteY3" fmla="*/ 734096 h 734096"/>
                  <a:gd name="connsiteX4" fmla="*/ 0 w 2844707"/>
                  <a:gd name="connsiteY4" fmla="*/ 0 h 734096"/>
                  <a:gd name="connsiteX0" fmla="*/ 0 w 2860220"/>
                  <a:gd name="connsiteY0" fmla="*/ 0 h 734096"/>
                  <a:gd name="connsiteX1" fmla="*/ 2831279 w 2860220"/>
                  <a:gd name="connsiteY1" fmla="*/ 0 h 734096"/>
                  <a:gd name="connsiteX2" fmla="*/ 2721530 w 2860220"/>
                  <a:gd name="connsiteY2" fmla="*/ 731520 h 734096"/>
                  <a:gd name="connsiteX3" fmla="*/ 149395 w 2860220"/>
                  <a:gd name="connsiteY3" fmla="*/ 734096 h 734096"/>
                  <a:gd name="connsiteX4" fmla="*/ 0 w 2860220"/>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4096"/>
                  <a:gd name="connsiteX1" fmla="*/ 2831279 w 2837154"/>
                  <a:gd name="connsiteY1" fmla="*/ 0 h 734096"/>
                  <a:gd name="connsiteX2" fmla="*/ 2721530 w 2837154"/>
                  <a:gd name="connsiteY2" fmla="*/ 731520 h 734096"/>
                  <a:gd name="connsiteX3" fmla="*/ 149395 w 2837154"/>
                  <a:gd name="connsiteY3" fmla="*/ 734096 h 734096"/>
                  <a:gd name="connsiteX4" fmla="*/ 0 w 2837154"/>
                  <a:gd name="connsiteY4" fmla="*/ 0 h 734096"/>
                  <a:gd name="connsiteX0" fmla="*/ 0 w 2837154"/>
                  <a:gd name="connsiteY0" fmla="*/ 0 h 731520"/>
                  <a:gd name="connsiteX1" fmla="*/ 2831279 w 2837154"/>
                  <a:gd name="connsiteY1" fmla="*/ 0 h 731520"/>
                  <a:gd name="connsiteX2" fmla="*/ 2721530 w 2837154"/>
                  <a:gd name="connsiteY2" fmla="*/ 731520 h 731520"/>
                  <a:gd name="connsiteX3" fmla="*/ 137038 w 2837154"/>
                  <a:gd name="connsiteY3" fmla="*/ 729977 h 731520"/>
                  <a:gd name="connsiteX4" fmla="*/ 0 w 2837154"/>
                  <a:gd name="connsiteY4" fmla="*/ 0 h 731520"/>
                  <a:gd name="connsiteX0" fmla="*/ 2889 w 2840043"/>
                  <a:gd name="connsiteY0" fmla="*/ 0 h 731520"/>
                  <a:gd name="connsiteX1" fmla="*/ 2834168 w 2840043"/>
                  <a:gd name="connsiteY1" fmla="*/ 0 h 731520"/>
                  <a:gd name="connsiteX2" fmla="*/ 2724419 w 2840043"/>
                  <a:gd name="connsiteY2" fmla="*/ 731520 h 731520"/>
                  <a:gd name="connsiteX3" fmla="*/ 139927 w 2840043"/>
                  <a:gd name="connsiteY3" fmla="*/ 729977 h 731520"/>
                  <a:gd name="connsiteX4" fmla="*/ 2889 w 2840043"/>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0043" h="731520">
                    <a:moveTo>
                      <a:pt x="2889" y="0"/>
                    </a:moveTo>
                    <a:lnTo>
                      <a:pt x="2834168" y="0"/>
                    </a:lnTo>
                    <a:cubicBezTo>
                      <a:pt x="2839284" y="164710"/>
                      <a:pt x="2868628" y="438209"/>
                      <a:pt x="2724419" y="731520"/>
                    </a:cubicBezTo>
                    <a:lnTo>
                      <a:pt x="139927" y="729977"/>
                    </a:lnTo>
                    <a:cubicBezTo>
                      <a:pt x="12357" y="408005"/>
                      <a:pt x="-9086" y="304592"/>
                      <a:pt x="2889" y="0"/>
                    </a:cubicBezTo>
                    <a:close/>
                  </a:path>
                </a:pathLst>
              </a:custGeom>
              <a:solidFill>
                <a:srgbClr val="FFC000">
                  <a:alpha val="25098"/>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dk1"/>
                    </a:solidFill>
                    <a:latin typeface="Arial" panose="020B0604020202020204" pitchFamily="34" charset="0"/>
                    <a:cs typeface="Arial" panose="020B0604020202020204" pitchFamily="34" charset="0"/>
                  </a:rPr>
                  <a:t>Framework</a:t>
                </a:r>
              </a:p>
            </p:txBody>
          </p:sp>
          <p:sp>
            <p:nvSpPr>
              <p:cNvPr id="65" name="직사각형 53"/>
              <p:cNvSpPr/>
              <p:nvPr/>
            </p:nvSpPr>
            <p:spPr>
              <a:xfrm>
                <a:off x="1781175" y="1280160"/>
                <a:ext cx="2831279" cy="731520"/>
              </a:xfrm>
              <a:prstGeom prst="rect">
                <a:avLst/>
              </a:prstGeom>
              <a:solidFill>
                <a:srgbClr val="7030A0">
                  <a:alpha val="25098"/>
                </a:srgb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Distributed Data </a:t>
                </a:r>
              </a:p>
              <a:p>
                <a:pPr algn="ctr"/>
                <a:r>
                  <a:rPr lang="en-US" altLang="ko-KR" sz="1200" dirty="0">
                    <a:latin typeface="Arial" panose="020B0604020202020204" pitchFamily="34" charset="0"/>
                    <a:cs typeface="Arial" panose="020B0604020202020204" pitchFamily="34" charset="0"/>
                  </a:rPr>
                  <a:t>Interoperability and Management</a:t>
                </a:r>
                <a:endParaRPr lang="ko-KR" altLang="en-US" sz="1200" dirty="0">
                  <a:latin typeface="Arial" panose="020B0604020202020204" pitchFamily="34" charset="0"/>
                  <a:cs typeface="Arial" panose="020B0604020202020204" pitchFamily="34" charset="0"/>
                </a:endParaRPr>
              </a:p>
            </p:txBody>
          </p:sp>
          <p:sp>
            <p:nvSpPr>
              <p:cNvPr id="66" name="직사각형 52"/>
              <p:cNvSpPr/>
              <p:nvPr/>
            </p:nvSpPr>
            <p:spPr>
              <a:xfrm>
                <a:off x="1780241" y="5844814"/>
                <a:ext cx="2841392" cy="738865"/>
              </a:xfrm>
              <a:custGeom>
                <a:avLst/>
                <a:gdLst>
                  <a:gd name="connsiteX0" fmla="*/ 0 w 2834360"/>
                  <a:gd name="connsiteY0" fmla="*/ 0 h 731520"/>
                  <a:gd name="connsiteX1" fmla="*/ 2834360 w 2834360"/>
                  <a:gd name="connsiteY1" fmla="*/ 0 h 731520"/>
                  <a:gd name="connsiteX2" fmla="*/ 2834360 w 2834360"/>
                  <a:gd name="connsiteY2" fmla="*/ 731520 h 731520"/>
                  <a:gd name="connsiteX3" fmla="*/ 0 w 2834360"/>
                  <a:gd name="connsiteY3" fmla="*/ 731520 h 731520"/>
                  <a:gd name="connsiteX4" fmla="*/ 0 w 2834360"/>
                  <a:gd name="connsiteY4" fmla="*/ 0 h 731520"/>
                  <a:gd name="connsiteX0" fmla="*/ 0 w 2834360"/>
                  <a:gd name="connsiteY0" fmla="*/ 0 h 731520"/>
                  <a:gd name="connsiteX1" fmla="*/ 2790293 w 2834360"/>
                  <a:gd name="connsiteY1" fmla="*/ 3672 h 731520"/>
                  <a:gd name="connsiteX2" fmla="*/ 2834360 w 2834360"/>
                  <a:gd name="connsiteY2" fmla="*/ 731520 h 731520"/>
                  <a:gd name="connsiteX3" fmla="*/ 0 w 2834360"/>
                  <a:gd name="connsiteY3" fmla="*/ 731520 h 731520"/>
                  <a:gd name="connsiteX4" fmla="*/ 0 w 2834360"/>
                  <a:gd name="connsiteY4" fmla="*/ 0 h 731520"/>
                  <a:gd name="connsiteX0" fmla="*/ 40395 w 2834360"/>
                  <a:gd name="connsiteY0" fmla="*/ 0 h 735192"/>
                  <a:gd name="connsiteX1" fmla="*/ 2790293 w 2834360"/>
                  <a:gd name="connsiteY1" fmla="*/ 7344 h 735192"/>
                  <a:gd name="connsiteX2" fmla="*/ 2834360 w 2834360"/>
                  <a:gd name="connsiteY2" fmla="*/ 735192 h 735192"/>
                  <a:gd name="connsiteX3" fmla="*/ 0 w 2834360"/>
                  <a:gd name="connsiteY3" fmla="*/ 735192 h 735192"/>
                  <a:gd name="connsiteX4" fmla="*/ 40395 w 2834360"/>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90754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40856 w 2834821"/>
                  <a:gd name="connsiteY0" fmla="*/ 0 h 735192"/>
                  <a:gd name="connsiteX1" fmla="*/ 2783410 w 2834821"/>
                  <a:gd name="connsiteY1" fmla="*/ 7344 h 735192"/>
                  <a:gd name="connsiteX2" fmla="*/ 2834821 w 2834821"/>
                  <a:gd name="connsiteY2" fmla="*/ 735192 h 735192"/>
                  <a:gd name="connsiteX3" fmla="*/ 461 w 2834821"/>
                  <a:gd name="connsiteY3" fmla="*/ 735192 h 735192"/>
                  <a:gd name="connsiteX4" fmla="*/ 40856 w 2834821"/>
                  <a:gd name="connsiteY4" fmla="*/ 0 h 735192"/>
                  <a:gd name="connsiteX0" fmla="*/ 51412 w 2834360"/>
                  <a:gd name="connsiteY0" fmla="*/ 0 h 735192"/>
                  <a:gd name="connsiteX1" fmla="*/ 2782949 w 2834360"/>
                  <a:gd name="connsiteY1" fmla="*/ 7344 h 735192"/>
                  <a:gd name="connsiteX2" fmla="*/ 2834360 w 2834360"/>
                  <a:gd name="connsiteY2" fmla="*/ 735192 h 735192"/>
                  <a:gd name="connsiteX3" fmla="*/ 0 w 2834360"/>
                  <a:gd name="connsiteY3" fmla="*/ 735192 h 735192"/>
                  <a:gd name="connsiteX4" fmla="*/ 51412 w 2834360"/>
                  <a:gd name="connsiteY4" fmla="*/ 0 h 735192"/>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82949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6101 w 2834360"/>
                  <a:gd name="connsiteY0" fmla="*/ 0 h 738865"/>
                  <a:gd name="connsiteX1" fmla="*/ 2779277 w 2834360"/>
                  <a:gd name="connsiteY1" fmla="*/ 11017 h 738865"/>
                  <a:gd name="connsiteX2" fmla="*/ 2834360 w 2834360"/>
                  <a:gd name="connsiteY2" fmla="*/ 738865 h 738865"/>
                  <a:gd name="connsiteX3" fmla="*/ 0 w 2834360"/>
                  <a:gd name="connsiteY3" fmla="*/ 738865 h 738865"/>
                  <a:gd name="connsiteX4" fmla="*/ 66101 w 2834360"/>
                  <a:gd name="connsiteY4" fmla="*/ 0 h 738865"/>
                  <a:gd name="connsiteX0" fmla="*/ 67693 w 2835952"/>
                  <a:gd name="connsiteY0" fmla="*/ 0 h 738865"/>
                  <a:gd name="connsiteX1" fmla="*/ 2780869 w 2835952"/>
                  <a:gd name="connsiteY1" fmla="*/ 11017 h 738865"/>
                  <a:gd name="connsiteX2" fmla="*/ 2835952 w 2835952"/>
                  <a:gd name="connsiteY2" fmla="*/ 738865 h 738865"/>
                  <a:gd name="connsiteX3" fmla="*/ 1592 w 2835952"/>
                  <a:gd name="connsiteY3" fmla="*/ 738865 h 738865"/>
                  <a:gd name="connsiteX4" fmla="*/ 67693 w 2835952"/>
                  <a:gd name="connsiteY4" fmla="*/ 0 h 738865"/>
                  <a:gd name="connsiteX0" fmla="*/ 67693 w 2843027"/>
                  <a:gd name="connsiteY0" fmla="*/ 0 h 738865"/>
                  <a:gd name="connsiteX1" fmla="*/ 2780869 w 2843027"/>
                  <a:gd name="connsiteY1" fmla="*/ 11017 h 738865"/>
                  <a:gd name="connsiteX2" fmla="*/ 2835952 w 2843027"/>
                  <a:gd name="connsiteY2" fmla="*/ 738865 h 738865"/>
                  <a:gd name="connsiteX3" fmla="*/ 1592 w 2843027"/>
                  <a:gd name="connsiteY3" fmla="*/ 738865 h 738865"/>
                  <a:gd name="connsiteX4" fmla="*/ 67693 w 2843027"/>
                  <a:gd name="connsiteY4" fmla="*/ 0 h 738865"/>
                  <a:gd name="connsiteX0" fmla="*/ 67693 w 2842049"/>
                  <a:gd name="connsiteY0" fmla="*/ 0 h 738865"/>
                  <a:gd name="connsiteX1" fmla="*/ 2775718 w 2842049"/>
                  <a:gd name="connsiteY1" fmla="*/ 11017 h 738865"/>
                  <a:gd name="connsiteX2" fmla="*/ 2835952 w 2842049"/>
                  <a:gd name="connsiteY2" fmla="*/ 738865 h 738865"/>
                  <a:gd name="connsiteX3" fmla="*/ 1592 w 2842049"/>
                  <a:gd name="connsiteY3" fmla="*/ 738865 h 738865"/>
                  <a:gd name="connsiteX4" fmla="*/ 67693 w 2842049"/>
                  <a:gd name="connsiteY4" fmla="*/ 0 h 738865"/>
                  <a:gd name="connsiteX0" fmla="*/ 77339 w 2841392"/>
                  <a:gd name="connsiteY0" fmla="*/ 0 h 738865"/>
                  <a:gd name="connsiteX1" fmla="*/ 2775061 w 2841392"/>
                  <a:gd name="connsiteY1" fmla="*/ 11017 h 738865"/>
                  <a:gd name="connsiteX2" fmla="*/ 2835295 w 2841392"/>
                  <a:gd name="connsiteY2" fmla="*/ 738865 h 738865"/>
                  <a:gd name="connsiteX3" fmla="*/ 935 w 2841392"/>
                  <a:gd name="connsiteY3" fmla="*/ 738865 h 738865"/>
                  <a:gd name="connsiteX4" fmla="*/ 77339 w 2841392"/>
                  <a:gd name="connsiteY4" fmla="*/ 0 h 73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392" h="738865">
                    <a:moveTo>
                      <a:pt x="77339" y="0"/>
                    </a:moveTo>
                    <a:lnTo>
                      <a:pt x="2775061" y="11017"/>
                    </a:lnTo>
                    <a:cubicBezTo>
                      <a:pt x="2841163" y="352785"/>
                      <a:pt x="2849985" y="345685"/>
                      <a:pt x="2835295" y="738865"/>
                    </a:cubicBezTo>
                    <a:lnTo>
                      <a:pt x="935" y="738865"/>
                    </a:lnTo>
                    <a:cubicBezTo>
                      <a:pt x="-3962" y="346910"/>
                      <a:pt x="8790" y="340543"/>
                      <a:pt x="77339" y="0"/>
                    </a:cubicBezTo>
                    <a:close/>
                  </a:path>
                </a:pathLst>
              </a:custGeom>
              <a:solidFill>
                <a:srgbClr val="000000">
                  <a:alpha val="25098"/>
                </a:srgbClr>
              </a:solidFill>
              <a:ln w="38100">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Physical</a:t>
                </a:r>
                <a:endParaRPr lang="ko-KR" altLang="en-US" sz="1200" dirty="0">
                  <a:latin typeface="Arial" panose="020B0604020202020204" pitchFamily="34" charset="0"/>
                  <a:cs typeface="Arial" panose="020B0604020202020204" pitchFamily="34" charset="0"/>
                </a:endParaRPr>
              </a:p>
            </p:txBody>
          </p:sp>
          <p:sp>
            <p:nvSpPr>
              <p:cNvPr id="67" name="직사각형 50"/>
              <p:cNvSpPr/>
              <p:nvPr/>
            </p:nvSpPr>
            <p:spPr>
              <a:xfrm>
                <a:off x="2647721" y="4020960"/>
                <a:ext cx="1100134" cy="737887"/>
              </a:xfrm>
              <a:custGeom>
                <a:avLst/>
                <a:gdLst>
                  <a:gd name="connsiteX0" fmla="*/ 0 w 2456687"/>
                  <a:gd name="connsiteY0" fmla="*/ 0 h 755982"/>
                  <a:gd name="connsiteX1" fmla="*/ 2456687 w 2456687"/>
                  <a:gd name="connsiteY1" fmla="*/ 0 h 755982"/>
                  <a:gd name="connsiteX2" fmla="*/ 2456687 w 2456687"/>
                  <a:gd name="connsiteY2" fmla="*/ 755982 h 755982"/>
                  <a:gd name="connsiteX3" fmla="*/ 0 w 2456687"/>
                  <a:gd name="connsiteY3" fmla="*/ 755982 h 755982"/>
                  <a:gd name="connsiteX4" fmla="*/ 0 w 2456687"/>
                  <a:gd name="connsiteY4" fmla="*/ 0 h 755982"/>
                  <a:gd name="connsiteX0" fmla="*/ 0 w 2456687"/>
                  <a:gd name="connsiteY0" fmla="*/ 0 h 755982"/>
                  <a:gd name="connsiteX1" fmla="*/ 2456687 w 2456687"/>
                  <a:gd name="connsiteY1" fmla="*/ 0 h 755982"/>
                  <a:gd name="connsiteX2" fmla="*/ 2456687 w 2456687"/>
                  <a:gd name="connsiteY2" fmla="*/ 755982 h 755982"/>
                  <a:gd name="connsiteX3" fmla="*/ 766119 w 2456687"/>
                  <a:gd name="connsiteY3" fmla="*/ 755982 h 755982"/>
                  <a:gd name="connsiteX4" fmla="*/ 0 w 2456687"/>
                  <a:gd name="connsiteY4" fmla="*/ 0 h 755982"/>
                  <a:gd name="connsiteX0" fmla="*/ 0 w 2456687"/>
                  <a:gd name="connsiteY0" fmla="*/ 0 h 759512"/>
                  <a:gd name="connsiteX1" fmla="*/ 2456687 w 2456687"/>
                  <a:gd name="connsiteY1" fmla="*/ 0 h 759512"/>
                  <a:gd name="connsiteX2" fmla="*/ 1676446 w 2456687"/>
                  <a:gd name="connsiteY2" fmla="*/ 759512 h 759512"/>
                  <a:gd name="connsiteX3" fmla="*/ 766119 w 2456687"/>
                  <a:gd name="connsiteY3" fmla="*/ 755982 h 759512"/>
                  <a:gd name="connsiteX4" fmla="*/ 0 w 2456687"/>
                  <a:gd name="connsiteY4" fmla="*/ 0 h 759512"/>
                  <a:gd name="connsiteX0" fmla="*/ 0 w 2082453"/>
                  <a:gd name="connsiteY0" fmla="*/ 0 h 759512"/>
                  <a:gd name="connsiteX1" fmla="*/ 2082453 w 2082453"/>
                  <a:gd name="connsiteY1" fmla="*/ 0 h 759512"/>
                  <a:gd name="connsiteX2" fmla="*/ 1676446 w 2082453"/>
                  <a:gd name="connsiteY2" fmla="*/ 759512 h 759512"/>
                  <a:gd name="connsiteX3" fmla="*/ 766119 w 2082453"/>
                  <a:gd name="connsiteY3" fmla="*/ 755982 h 759512"/>
                  <a:gd name="connsiteX4" fmla="*/ 0 w 2082453"/>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715281"/>
                  <a:gd name="connsiteY0" fmla="*/ 0 h 759512"/>
                  <a:gd name="connsiteX1" fmla="*/ 1715281 w 1715281"/>
                  <a:gd name="connsiteY1" fmla="*/ 0 h 759512"/>
                  <a:gd name="connsiteX2" fmla="*/ 1309274 w 1715281"/>
                  <a:gd name="connsiteY2" fmla="*/ 759512 h 759512"/>
                  <a:gd name="connsiteX3" fmla="*/ 398947 w 1715281"/>
                  <a:gd name="connsiteY3" fmla="*/ 755982 h 759512"/>
                  <a:gd name="connsiteX4" fmla="*/ 0 w 1715281"/>
                  <a:gd name="connsiteY4" fmla="*/ 0 h 759512"/>
                  <a:gd name="connsiteX0" fmla="*/ 0 w 1310073"/>
                  <a:gd name="connsiteY0" fmla="*/ 0 h 759512"/>
                  <a:gd name="connsiteX1" fmla="*/ 1119695 w 1310073"/>
                  <a:gd name="connsiteY1" fmla="*/ 0 h 759512"/>
                  <a:gd name="connsiteX2" fmla="*/ 1309274 w 1310073"/>
                  <a:gd name="connsiteY2" fmla="*/ 759512 h 759512"/>
                  <a:gd name="connsiteX3" fmla="*/ 398947 w 1310073"/>
                  <a:gd name="connsiteY3" fmla="*/ 755982 h 759512"/>
                  <a:gd name="connsiteX4" fmla="*/ 0 w 1310073"/>
                  <a:gd name="connsiteY4" fmla="*/ 0 h 759512"/>
                  <a:gd name="connsiteX0" fmla="*/ 0 w 1316077"/>
                  <a:gd name="connsiteY0" fmla="*/ 0 h 759512"/>
                  <a:gd name="connsiteX1" fmla="*/ 1119695 w 1316077"/>
                  <a:gd name="connsiteY1" fmla="*/ 0 h 759512"/>
                  <a:gd name="connsiteX2" fmla="*/ 1309274 w 1316077"/>
                  <a:gd name="connsiteY2" fmla="*/ 759512 h 759512"/>
                  <a:gd name="connsiteX3" fmla="*/ 398947 w 1316077"/>
                  <a:gd name="connsiteY3" fmla="*/ 755982 h 759512"/>
                  <a:gd name="connsiteX4" fmla="*/ 0 w 1316077"/>
                  <a:gd name="connsiteY4" fmla="*/ 0 h 759512"/>
                  <a:gd name="connsiteX0" fmla="*/ 0 w 1309274"/>
                  <a:gd name="connsiteY0" fmla="*/ 0 h 759512"/>
                  <a:gd name="connsiteX1" fmla="*/ 1119695 w 1309274"/>
                  <a:gd name="connsiteY1" fmla="*/ 0 h 759512"/>
                  <a:gd name="connsiteX2" fmla="*/ 1309274 w 1309274"/>
                  <a:gd name="connsiteY2" fmla="*/ 759512 h 759512"/>
                  <a:gd name="connsiteX3" fmla="*/ 398947 w 1309274"/>
                  <a:gd name="connsiteY3" fmla="*/ 755982 h 759512"/>
                  <a:gd name="connsiteX4" fmla="*/ 0 w 1309274"/>
                  <a:gd name="connsiteY4" fmla="*/ 0 h 759512"/>
                  <a:gd name="connsiteX0" fmla="*/ 185692 w 911796"/>
                  <a:gd name="connsiteY0" fmla="*/ 0 h 764682"/>
                  <a:gd name="connsiteX1" fmla="*/ 722217 w 911796"/>
                  <a:gd name="connsiteY1" fmla="*/ 5170 h 764682"/>
                  <a:gd name="connsiteX2" fmla="*/ 911796 w 911796"/>
                  <a:gd name="connsiteY2" fmla="*/ 764682 h 764682"/>
                  <a:gd name="connsiteX3" fmla="*/ 1469 w 911796"/>
                  <a:gd name="connsiteY3" fmla="*/ 761152 h 764682"/>
                  <a:gd name="connsiteX4" fmla="*/ 185692 w 911796"/>
                  <a:gd name="connsiteY4" fmla="*/ 0 h 764682"/>
                  <a:gd name="connsiteX0" fmla="*/ 206393 w 932497"/>
                  <a:gd name="connsiteY0" fmla="*/ 0 h 764682"/>
                  <a:gd name="connsiteX1" fmla="*/ 742918 w 932497"/>
                  <a:gd name="connsiteY1" fmla="*/ 5170 h 764682"/>
                  <a:gd name="connsiteX2" fmla="*/ 932497 w 932497"/>
                  <a:gd name="connsiteY2" fmla="*/ 764682 h 764682"/>
                  <a:gd name="connsiteX3" fmla="*/ 22170 w 932497"/>
                  <a:gd name="connsiteY3" fmla="*/ 761152 h 764682"/>
                  <a:gd name="connsiteX4" fmla="*/ 206393 w 932497"/>
                  <a:gd name="connsiteY4" fmla="*/ 0 h 764682"/>
                  <a:gd name="connsiteX0" fmla="*/ 196490 w 922594"/>
                  <a:gd name="connsiteY0" fmla="*/ 0 h 764682"/>
                  <a:gd name="connsiteX1" fmla="*/ 733015 w 922594"/>
                  <a:gd name="connsiteY1" fmla="*/ 5170 h 764682"/>
                  <a:gd name="connsiteX2" fmla="*/ 922594 w 922594"/>
                  <a:gd name="connsiteY2" fmla="*/ 764682 h 764682"/>
                  <a:gd name="connsiteX3" fmla="*/ 12267 w 922594"/>
                  <a:gd name="connsiteY3" fmla="*/ 761152 h 764682"/>
                  <a:gd name="connsiteX4" fmla="*/ 196490 w 922594"/>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184223 w 910327"/>
                  <a:gd name="connsiteY0" fmla="*/ 0 h 764682"/>
                  <a:gd name="connsiteX1" fmla="*/ 720748 w 910327"/>
                  <a:gd name="connsiteY1" fmla="*/ 5170 h 764682"/>
                  <a:gd name="connsiteX2" fmla="*/ 910327 w 910327"/>
                  <a:gd name="connsiteY2" fmla="*/ 764682 h 764682"/>
                  <a:gd name="connsiteX3" fmla="*/ 0 w 910327"/>
                  <a:gd name="connsiteY3" fmla="*/ 761152 h 764682"/>
                  <a:gd name="connsiteX4" fmla="*/ 184223 w 910327"/>
                  <a:gd name="connsiteY4" fmla="*/ 0 h 764682"/>
                  <a:gd name="connsiteX0" fmla="*/ 304783 w 910327"/>
                  <a:gd name="connsiteY0" fmla="*/ 0 h 761989"/>
                  <a:gd name="connsiteX1" fmla="*/ 720748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0327"/>
                  <a:gd name="connsiteY0" fmla="*/ 0 h 761989"/>
                  <a:gd name="connsiteX1" fmla="*/ 605297 w 910327"/>
                  <a:gd name="connsiteY1" fmla="*/ 2477 h 761989"/>
                  <a:gd name="connsiteX2" fmla="*/ 910327 w 910327"/>
                  <a:gd name="connsiteY2" fmla="*/ 761989 h 761989"/>
                  <a:gd name="connsiteX3" fmla="*/ 0 w 910327"/>
                  <a:gd name="connsiteY3" fmla="*/ 758459 h 761989"/>
                  <a:gd name="connsiteX4" fmla="*/ 304783 w 910327"/>
                  <a:gd name="connsiteY4" fmla="*/ 0 h 761989"/>
                  <a:gd name="connsiteX0" fmla="*/ 304783 w 915436"/>
                  <a:gd name="connsiteY0" fmla="*/ 0 h 761989"/>
                  <a:gd name="connsiteX1" fmla="*/ 605297 w 915436"/>
                  <a:gd name="connsiteY1" fmla="*/ 2477 h 761989"/>
                  <a:gd name="connsiteX2" fmla="*/ 915436 w 915436"/>
                  <a:gd name="connsiteY2" fmla="*/ 761989 h 761989"/>
                  <a:gd name="connsiteX3" fmla="*/ 0 w 915436"/>
                  <a:gd name="connsiteY3" fmla="*/ 758459 h 761989"/>
                  <a:gd name="connsiteX4" fmla="*/ 304783 w 915436"/>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306827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306827 w 917480"/>
                  <a:gd name="connsiteY4" fmla="*/ 0 h 761989"/>
                  <a:gd name="connsiteX0" fmla="*/ 258758 w 917480"/>
                  <a:gd name="connsiteY0" fmla="*/ 0 h 761989"/>
                  <a:gd name="connsiteX1" fmla="*/ 607341 w 917480"/>
                  <a:gd name="connsiteY1" fmla="*/ 2477 h 761989"/>
                  <a:gd name="connsiteX2" fmla="*/ 917480 w 917480"/>
                  <a:gd name="connsiteY2" fmla="*/ 761989 h 761989"/>
                  <a:gd name="connsiteX3" fmla="*/ 0 w 917480"/>
                  <a:gd name="connsiteY3" fmla="*/ 758459 h 761989"/>
                  <a:gd name="connsiteX4" fmla="*/ 258758 w 917480"/>
                  <a:gd name="connsiteY4" fmla="*/ 0 h 761989"/>
                  <a:gd name="connsiteX0" fmla="*/ 258758 w 917480"/>
                  <a:gd name="connsiteY0" fmla="*/ 0 h 761989"/>
                  <a:gd name="connsiteX1" fmla="*/ 667063 w 917480"/>
                  <a:gd name="connsiteY1" fmla="*/ 2477 h 761989"/>
                  <a:gd name="connsiteX2" fmla="*/ 917480 w 917480"/>
                  <a:gd name="connsiteY2" fmla="*/ 761989 h 761989"/>
                  <a:gd name="connsiteX3" fmla="*/ 0 w 917480"/>
                  <a:gd name="connsiteY3" fmla="*/ 758459 h 761989"/>
                  <a:gd name="connsiteX4" fmla="*/ 258758 w 917480"/>
                  <a:gd name="connsiteY4" fmla="*/ 0 h 761989"/>
                  <a:gd name="connsiteX0" fmla="*/ 258758 w 917480"/>
                  <a:gd name="connsiteY0" fmla="*/ 5201 h 767190"/>
                  <a:gd name="connsiteX1" fmla="*/ 655410 w 917480"/>
                  <a:gd name="connsiteY1" fmla="*/ 0 h 767190"/>
                  <a:gd name="connsiteX2" fmla="*/ 917480 w 917480"/>
                  <a:gd name="connsiteY2" fmla="*/ 767190 h 767190"/>
                  <a:gd name="connsiteX3" fmla="*/ 0 w 917480"/>
                  <a:gd name="connsiteY3" fmla="*/ 763660 h 767190"/>
                  <a:gd name="connsiteX4" fmla="*/ 258758 w 917480"/>
                  <a:gd name="connsiteY4" fmla="*/ 5201 h 767190"/>
                  <a:gd name="connsiteX0" fmla="*/ 18414 w 677136"/>
                  <a:gd name="connsiteY0" fmla="*/ 5201 h 771338"/>
                  <a:gd name="connsiteX1" fmla="*/ 415066 w 677136"/>
                  <a:gd name="connsiteY1" fmla="*/ 0 h 771338"/>
                  <a:gd name="connsiteX2" fmla="*/ 677136 w 677136"/>
                  <a:gd name="connsiteY2" fmla="*/ 767190 h 771338"/>
                  <a:gd name="connsiteX3" fmla="*/ 0 w 677136"/>
                  <a:gd name="connsiteY3" fmla="*/ 771338 h 771338"/>
                  <a:gd name="connsiteX4" fmla="*/ 18414 w 6771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15066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8414 w 435336"/>
                  <a:gd name="connsiteY0" fmla="*/ 5201 h 771338"/>
                  <a:gd name="connsiteX1" fmla="*/ 422350 w 435336"/>
                  <a:gd name="connsiteY1" fmla="*/ 0 h 771338"/>
                  <a:gd name="connsiteX2" fmla="*/ 435336 w 435336"/>
                  <a:gd name="connsiteY2" fmla="*/ 771029 h 771338"/>
                  <a:gd name="connsiteX3" fmla="*/ 0 w 435336"/>
                  <a:gd name="connsiteY3" fmla="*/ 771338 h 771338"/>
                  <a:gd name="connsiteX4" fmla="*/ 18414 w 435336"/>
                  <a:gd name="connsiteY4" fmla="*/ 5201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4044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4044 w 435336"/>
                  <a:gd name="connsiteY4" fmla="*/ 1362 h 771338"/>
                  <a:gd name="connsiteX0" fmla="*/ 19856 w 435336"/>
                  <a:gd name="connsiteY0" fmla="*/ 1362 h 771338"/>
                  <a:gd name="connsiteX1" fmla="*/ 422350 w 435336"/>
                  <a:gd name="connsiteY1" fmla="*/ 0 h 771338"/>
                  <a:gd name="connsiteX2" fmla="*/ 435336 w 435336"/>
                  <a:gd name="connsiteY2" fmla="*/ 771029 h 771338"/>
                  <a:gd name="connsiteX3" fmla="*/ 0 w 435336"/>
                  <a:gd name="connsiteY3" fmla="*/ 771338 h 771338"/>
                  <a:gd name="connsiteX4" fmla="*/ 19856 w 435336"/>
                  <a:gd name="connsiteY4" fmla="*/ 1362 h 771338"/>
                  <a:gd name="connsiteX0" fmla="*/ 19856 w 435336"/>
                  <a:gd name="connsiteY0" fmla="*/ 1362 h 771338"/>
                  <a:gd name="connsiteX1" fmla="*/ 420896 w 435336"/>
                  <a:gd name="connsiteY1" fmla="*/ 0 h 771338"/>
                  <a:gd name="connsiteX2" fmla="*/ 435336 w 435336"/>
                  <a:gd name="connsiteY2" fmla="*/ 771029 h 771338"/>
                  <a:gd name="connsiteX3" fmla="*/ 0 w 435336"/>
                  <a:gd name="connsiteY3" fmla="*/ 771338 h 771338"/>
                  <a:gd name="connsiteX4" fmla="*/ 19856 w 435336"/>
                  <a:gd name="connsiteY4" fmla="*/ 1362 h 77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36" h="771338">
                    <a:moveTo>
                      <a:pt x="19856" y="1362"/>
                    </a:moveTo>
                    <a:lnTo>
                      <a:pt x="420896" y="0"/>
                    </a:lnTo>
                    <a:cubicBezTo>
                      <a:pt x="407694" y="348577"/>
                      <a:pt x="398006" y="348232"/>
                      <a:pt x="435336" y="771029"/>
                    </a:cubicBezTo>
                    <a:lnTo>
                      <a:pt x="0" y="771338"/>
                    </a:lnTo>
                    <a:cubicBezTo>
                      <a:pt x="36189" y="331976"/>
                      <a:pt x="38629" y="329709"/>
                      <a:pt x="19856" y="1362"/>
                    </a:cubicBezTo>
                    <a:close/>
                  </a:path>
                </a:pathLst>
              </a:custGeom>
              <a:solidFill>
                <a:srgbClr val="00B0F0">
                  <a:alpha val="25098"/>
                </a:srgbClr>
              </a:solidFill>
              <a:ln w="38100">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200" dirty="0">
                    <a:latin typeface="Arial" panose="020B0604020202020204" pitchFamily="34" charset="0"/>
                    <a:cs typeface="Arial" panose="020B0604020202020204" pitchFamily="34" charset="0"/>
                  </a:rPr>
                  <a:t>Network</a:t>
                </a:r>
                <a:endParaRPr lang="ko-KR" altLang="en-US" sz="1200" dirty="0">
                  <a:latin typeface="Arial" panose="020B0604020202020204" pitchFamily="34" charset="0"/>
                  <a:cs typeface="Arial" panose="020B0604020202020204" pitchFamily="34" charset="0"/>
                </a:endParaRPr>
              </a:p>
            </p:txBody>
          </p:sp>
        </p:grpSp>
        <p:pic>
          <p:nvPicPr>
            <p:cNvPr id="60" name="Picture 59"/>
            <p:cNvPicPr>
              <a:picLocks noChangeAspect="1"/>
            </p:cNvPicPr>
            <p:nvPr/>
          </p:nvPicPr>
          <p:blipFill>
            <a:blip r:embed="rId3">
              <a:clrChange>
                <a:clrFrom>
                  <a:srgbClr val="FFFFFF"/>
                </a:clrFrom>
                <a:clrTo>
                  <a:srgbClr val="FFFFFF">
                    <a:alpha val="0"/>
                  </a:srgbClr>
                </a:clrTo>
              </a:clrChange>
            </a:blip>
            <a:stretch>
              <a:fillRect/>
            </a:stretch>
          </p:blipFill>
          <p:spPr>
            <a:xfrm>
              <a:off x="3039572" y="1114015"/>
              <a:ext cx="314312" cy="310107"/>
            </a:xfrm>
            <a:prstGeom prst="rect">
              <a:avLst/>
            </a:prstGeom>
          </p:spPr>
        </p:pic>
        <p:pic>
          <p:nvPicPr>
            <p:cNvPr id="61" name="Picture 60"/>
            <p:cNvPicPr>
              <a:picLocks noChangeAspect="1"/>
            </p:cNvPicPr>
            <p:nvPr/>
          </p:nvPicPr>
          <p:blipFill>
            <a:blip r:embed="rId3">
              <a:clrChange>
                <a:clrFrom>
                  <a:srgbClr val="FFFFFF"/>
                </a:clrFrom>
                <a:clrTo>
                  <a:srgbClr val="FFFFFF">
                    <a:alpha val="0"/>
                  </a:srgbClr>
                </a:clrTo>
              </a:clrChange>
            </a:blip>
            <a:stretch>
              <a:fillRect/>
            </a:stretch>
          </p:blipFill>
          <p:spPr>
            <a:xfrm>
              <a:off x="8863227" y="1130649"/>
              <a:ext cx="314312" cy="310107"/>
            </a:xfrm>
            <a:prstGeom prst="rect">
              <a:avLst/>
            </a:prstGeom>
          </p:spPr>
        </p:pic>
      </p:grpSp>
      <p:sp>
        <p:nvSpPr>
          <p:cNvPr id="42" name="TextBox 41"/>
          <p:cNvSpPr txBox="1"/>
          <p:nvPr/>
        </p:nvSpPr>
        <p:spPr>
          <a:xfrm>
            <a:off x="10596912" y="2879916"/>
            <a:ext cx="1407758" cy="738664"/>
          </a:xfrm>
          <a:prstGeom prst="rect">
            <a:avLst/>
          </a:prstGeom>
          <a:noFill/>
        </p:spPr>
        <p:txBody>
          <a:bodyPr wrap="none" rtlCol="0">
            <a:spAutoFit/>
          </a:bodyPr>
          <a:lstStyle/>
          <a:p>
            <a:pPr algn="ctr"/>
            <a:r>
              <a:rPr lang="en-US" sz="1400" i="1" dirty="0">
                <a:latin typeface="Arial" panose="020B0604020202020204" pitchFamily="34" charset="0"/>
                <a:cs typeface="Arial" panose="020B0604020202020204" pitchFamily="34" charset="0"/>
              </a:rPr>
              <a:t>Technical </a:t>
            </a:r>
          </a:p>
          <a:p>
            <a:pPr algn="ctr"/>
            <a:r>
              <a:rPr lang="en-US" sz="1400" i="1" dirty="0">
                <a:latin typeface="Arial" panose="020B0604020202020204" pitchFamily="34" charset="0"/>
                <a:cs typeface="Arial" panose="020B0604020202020204" pitchFamily="34" charset="0"/>
              </a:rPr>
              <a:t>Interoperability </a:t>
            </a:r>
          </a:p>
          <a:p>
            <a:pPr algn="ctr"/>
            <a:r>
              <a:rPr lang="en-US" sz="1400" i="1" dirty="0">
                <a:latin typeface="Arial" panose="020B0604020202020204" pitchFamily="34" charset="0"/>
                <a:cs typeface="Arial" panose="020B0604020202020204" pitchFamily="34" charset="0"/>
              </a:rPr>
              <a:t>(bytes)</a:t>
            </a:r>
          </a:p>
        </p:txBody>
      </p:sp>
      <p:sp>
        <p:nvSpPr>
          <p:cNvPr id="53" name="TextBox 52"/>
          <p:cNvSpPr txBox="1"/>
          <p:nvPr/>
        </p:nvSpPr>
        <p:spPr>
          <a:xfrm>
            <a:off x="10577676" y="2026989"/>
            <a:ext cx="1486305" cy="738664"/>
          </a:xfrm>
          <a:prstGeom prst="rect">
            <a:avLst/>
          </a:prstGeom>
          <a:noFill/>
        </p:spPr>
        <p:txBody>
          <a:bodyPr wrap="none" rtlCol="0">
            <a:spAutoFit/>
          </a:bodyPr>
          <a:lstStyle/>
          <a:p>
            <a:pPr algn="ctr"/>
            <a:r>
              <a:rPr lang="en-US" sz="1400" i="1" dirty="0">
                <a:latin typeface="Arial" panose="020B0604020202020204" pitchFamily="34" charset="0"/>
                <a:cs typeface="Arial" panose="020B0604020202020204" pitchFamily="34" charset="0"/>
              </a:rPr>
              <a:t>Syntactic</a:t>
            </a:r>
          </a:p>
          <a:p>
            <a:pPr algn="ctr"/>
            <a:r>
              <a:rPr lang="en-US" sz="1400" i="1" dirty="0">
                <a:latin typeface="Arial" panose="020B0604020202020204" pitchFamily="34" charset="0"/>
                <a:cs typeface="Arial" panose="020B0604020202020204" pitchFamily="34" charset="0"/>
              </a:rPr>
              <a:t> Interoperability </a:t>
            </a:r>
          </a:p>
          <a:p>
            <a:pPr algn="ctr"/>
            <a:r>
              <a:rPr lang="en-US" sz="1400" i="1" dirty="0">
                <a:latin typeface="Arial" panose="020B0604020202020204" pitchFamily="34" charset="0"/>
                <a:cs typeface="Arial" panose="020B0604020202020204" pitchFamily="34" charset="0"/>
              </a:rPr>
              <a:t>(data structures)</a:t>
            </a:r>
          </a:p>
        </p:txBody>
      </p:sp>
      <p:sp>
        <p:nvSpPr>
          <p:cNvPr id="58" name="TextBox 57"/>
          <p:cNvSpPr txBox="1"/>
          <p:nvPr/>
        </p:nvSpPr>
        <p:spPr>
          <a:xfrm>
            <a:off x="10596912" y="1064029"/>
            <a:ext cx="1407758" cy="738664"/>
          </a:xfrm>
          <a:prstGeom prst="rect">
            <a:avLst/>
          </a:prstGeom>
          <a:noFill/>
        </p:spPr>
        <p:txBody>
          <a:bodyPr wrap="none" rtlCol="0">
            <a:spAutoFit/>
          </a:bodyPr>
          <a:lstStyle/>
          <a:p>
            <a:pPr algn="ctr"/>
            <a:r>
              <a:rPr lang="en-US" sz="1400" i="1" dirty="0">
                <a:latin typeface="Arial" panose="020B0604020202020204" pitchFamily="34" charset="0"/>
                <a:cs typeface="Arial" panose="020B0604020202020204" pitchFamily="34" charset="0"/>
              </a:rPr>
              <a:t>Semantic </a:t>
            </a:r>
          </a:p>
          <a:p>
            <a:pPr algn="ctr"/>
            <a:r>
              <a:rPr lang="en-US" sz="1400" i="1" dirty="0">
                <a:latin typeface="Arial" panose="020B0604020202020204" pitchFamily="34" charset="0"/>
                <a:cs typeface="Arial" panose="020B0604020202020204" pitchFamily="34" charset="0"/>
              </a:rPr>
              <a:t>Interoperability </a:t>
            </a:r>
          </a:p>
          <a:p>
            <a:pPr algn="ctr"/>
            <a:r>
              <a:rPr lang="en-US" sz="1400" i="1" dirty="0">
                <a:latin typeface="Arial" panose="020B0604020202020204" pitchFamily="34" charset="0"/>
                <a:cs typeface="Arial" panose="020B0604020202020204" pitchFamily="34" charset="0"/>
              </a:rPr>
              <a:t>(data context)</a:t>
            </a:r>
          </a:p>
        </p:txBody>
      </p:sp>
      <p:sp>
        <p:nvSpPr>
          <p:cNvPr id="39" name="Rounded Rectangle 38"/>
          <p:cNvSpPr/>
          <p:nvPr/>
        </p:nvSpPr>
        <p:spPr>
          <a:xfrm>
            <a:off x="171108" y="1909812"/>
            <a:ext cx="11923910" cy="984739"/>
          </a:xfrm>
          <a:prstGeom prst="roundRect">
            <a:avLst>
              <a:gd name="adj" fmla="val 31702"/>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9A8196C-31F4-09DA-147F-D26771271530}"/>
              </a:ext>
            </a:extLst>
          </p:cNvPr>
          <p:cNvSpPr txBox="1"/>
          <p:nvPr/>
        </p:nvSpPr>
        <p:spPr>
          <a:xfrm>
            <a:off x="3851635" y="6376672"/>
            <a:ext cx="4488729" cy="377026"/>
          </a:xfrm>
          <a:prstGeom prst="rect">
            <a:avLst/>
          </a:prstGeom>
          <a:noFill/>
        </p:spPr>
        <p:txBody>
          <a:bodyPr wrap="none" rtlCol="0">
            <a:spAutoFit/>
          </a:bodyPr>
          <a:lstStyle/>
          <a:p>
            <a:pPr algn="ctr"/>
            <a:r>
              <a:rPr lang="en-US" sz="800" dirty="0"/>
              <a:t>The Industrial Internet of Things Volume G5: Connectivity Framework</a:t>
            </a:r>
            <a:br>
              <a:rPr lang="en-US" sz="800" dirty="0"/>
            </a:br>
            <a:r>
              <a:rPr lang="en-US" sz="1050" dirty="0"/>
              <a:t>https://www.iiconsortium.org/pdf/IIC_PUB_G5_V1.01_PB_20180228.pdf</a:t>
            </a:r>
          </a:p>
        </p:txBody>
      </p:sp>
    </p:spTree>
    <p:extLst>
      <p:ext uri="{BB962C8B-B14F-4D97-AF65-F5344CB8AC3E}">
        <p14:creationId xmlns:p14="http://schemas.microsoft.com/office/powerpoint/2010/main" val="29459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1+#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1+#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1+#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P spid="53" grpId="0"/>
      <p:bldP spid="58" grpId="0"/>
      <p:bldP spid="3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1810" y="727480"/>
            <a:ext cx="11349487" cy="5315511"/>
            <a:chOff x="990600" y="965200"/>
            <a:chExt cx="8022395" cy="3768787"/>
          </a:xfrm>
        </p:grpSpPr>
        <p:pic>
          <p:nvPicPr>
            <p:cNvPr id="20" name="Picture 19"/>
            <p:cNvPicPr>
              <a:picLocks noChangeAspect="1"/>
            </p:cNvPicPr>
            <p:nvPr/>
          </p:nvPicPr>
          <p:blipFill>
            <a:blip r:embed="rId3"/>
            <a:stretch>
              <a:fillRect/>
            </a:stretch>
          </p:blipFill>
          <p:spPr>
            <a:xfrm>
              <a:off x="990600" y="965200"/>
              <a:ext cx="8022395" cy="3768787"/>
            </a:xfrm>
            <a:prstGeom prst="rect">
              <a:avLst/>
            </a:prstGeom>
          </p:spPr>
        </p:pic>
        <p:sp>
          <p:nvSpPr>
            <p:cNvPr id="3" name="Rectangle 2"/>
            <p:cNvSpPr/>
            <p:nvPr/>
          </p:nvSpPr>
          <p:spPr>
            <a:xfrm>
              <a:off x="990600" y="965201"/>
              <a:ext cx="254000" cy="376878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2" name="Title 1"/>
          <p:cNvSpPr>
            <a:spLocks noGrp="1"/>
          </p:cNvSpPr>
          <p:nvPr>
            <p:ph type="title"/>
          </p:nvPr>
        </p:nvSpPr>
        <p:spPr>
          <a:xfrm>
            <a:off x="2345741" y="0"/>
            <a:ext cx="7416800" cy="671084"/>
          </a:xfrm>
        </p:spPr>
        <p:txBody>
          <a:bodyPr>
            <a:normAutofit/>
          </a:bodyPr>
          <a:lstStyle/>
          <a:p>
            <a:r>
              <a:rPr lang="en-US" sz="2800" dirty="0"/>
              <a:t>A Sample Governance File</a:t>
            </a:r>
          </a:p>
        </p:txBody>
      </p:sp>
    </p:spTree>
    <p:extLst>
      <p:ext uri="{BB962C8B-B14F-4D97-AF65-F5344CB8AC3E}">
        <p14:creationId xmlns:p14="http://schemas.microsoft.com/office/powerpoint/2010/main" val="230048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09600"/>
          </a:xfrm>
        </p:spPr>
        <p:txBody>
          <a:bodyPr>
            <a:normAutofit/>
          </a:bodyPr>
          <a:lstStyle/>
          <a:p>
            <a:r>
              <a:rPr lang="en-US" sz="2800" dirty="0"/>
              <a:t>Configuration Possibilities</a:t>
            </a:r>
          </a:p>
        </p:txBody>
      </p:sp>
      <p:sp>
        <p:nvSpPr>
          <p:cNvPr id="3" name="Content Placeholder 2"/>
          <p:cNvSpPr>
            <a:spLocks noGrp="1"/>
          </p:cNvSpPr>
          <p:nvPr>
            <p:ph idx="1"/>
          </p:nvPr>
        </p:nvSpPr>
        <p:spPr>
          <a:xfrm>
            <a:off x="593061" y="1053389"/>
            <a:ext cx="10928351" cy="5318836"/>
          </a:xfrm>
        </p:spPr>
        <p:txBody>
          <a:bodyPr>
            <a:normAutofit fontScale="92500"/>
          </a:bodyPr>
          <a:lstStyle/>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Are “legacy” or un-identified applications allowed in the Domain?</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yes, an unauthenticated application will: </a:t>
            </a:r>
          </a:p>
          <a:p>
            <a:pPr lvl="2">
              <a:buFont typeface="Wingdings" panose="05000000000000000000" pitchFamily="2" charset="2"/>
              <a:buChar char="§"/>
            </a:pPr>
            <a:r>
              <a:rPr lang="en-US" sz="2200" dirty="0">
                <a:latin typeface="Arial" panose="020B0604020202020204" pitchFamily="34" charset="0"/>
                <a:cs typeface="Arial" panose="020B0604020202020204" pitchFamily="34" charset="0"/>
              </a:rPr>
              <a:t>See the “unsecured” discovery Topics</a:t>
            </a:r>
          </a:p>
          <a:p>
            <a:pPr lvl="2">
              <a:buFont typeface="Wingdings" panose="05000000000000000000" pitchFamily="2" charset="2"/>
              <a:buChar char="§"/>
            </a:pPr>
            <a:r>
              <a:rPr lang="en-US" sz="2200" dirty="0">
                <a:latin typeface="Arial" panose="020B0604020202020204" pitchFamily="34" charset="0"/>
                <a:cs typeface="Arial" panose="020B0604020202020204" pitchFamily="34" charset="0"/>
              </a:rPr>
              <a:t>Be allowed to read/write the “unsecured” Topics</a:t>
            </a:r>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Is a particular Topic discovered over protected discovery?</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so, it can only be seen by “authenticated applications”</a:t>
            </a:r>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Is access to a particular Topic protected?</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so, only authenticated applications with the correct permissions can read/write</a:t>
            </a:r>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Is data on a particular Topic protected? How?	</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so, data will be sent signed or encrypted then signed</a:t>
            </a:r>
          </a:p>
          <a:p>
            <a:pPr>
              <a:buSzPct val="100000"/>
              <a:buFont typeface="Wingdings" panose="05000000000000000000" pitchFamily="2" charset="2"/>
              <a:buChar char="§"/>
            </a:pPr>
            <a:r>
              <a:rPr lang="en-US" sz="2600" b="1" dirty="0">
                <a:latin typeface="Arial" panose="020B0604020202020204" pitchFamily="34" charset="0"/>
                <a:cs typeface="Arial" panose="020B0604020202020204" pitchFamily="34" charset="0"/>
              </a:rPr>
              <a:t>Are all protocol messages signed? Encrypted?</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If so, only authenticated and authorized applications will see anything</a:t>
            </a:r>
          </a:p>
          <a:p>
            <a:pPr lvl="1"/>
            <a:endParaRPr lang="en-US" dirty="0"/>
          </a:p>
        </p:txBody>
      </p:sp>
    </p:spTree>
    <p:extLst>
      <p:ext uri="{BB962C8B-B14F-4D97-AF65-F5344CB8AC3E}">
        <p14:creationId xmlns:p14="http://schemas.microsoft.com/office/powerpoint/2010/main" val="953213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00075"/>
          </a:xfrm>
        </p:spPr>
        <p:txBody>
          <a:bodyPr>
            <a:normAutofit/>
          </a:bodyPr>
          <a:lstStyle/>
          <a:p>
            <a:r>
              <a:rPr lang="en-US" sz="2800" dirty="0"/>
              <a:t>Permissions Document</a:t>
            </a:r>
          </a:p>
        </p:txBody>
      </p:sp>
      <p:sp>
        <p:nvSpPr>
          <p:cNvPr id="4" name="Content Placeholder 3"/>
          <p:cNvSpPr>
            <a:spLocks noGrp="1"/>
          </p:cNvSpPr>
          <p:nvPr>
            <p:ph idx="1"/>
          </p:nvPr>
        </p:nvSpPr>
        <p:spPr/>
        <p:txBody>
          <a:bodyPr/>
          <a:lstStyle/>
          <a:p>
            <a:endParaRPr lang="en-US" dirty="0"/>
          </a:p>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For each participant, specifies:</a:t>
            </a: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What domains it can join</a:t>
            </a: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What Topics it can read/write</a:t>
            </a: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What Partitions allowed for publish and subscribe</a:t>
            </a: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What Tags are associated with Readers &amp; Writers</a:t>
            </a:r>
          </a:p>
          <a:p>
            <a:pPr lvl="1"/>
            <a:endParaRPr lang="en-US" dirty="0"/>
          </a:p>
        </p:txBody>
      </p:sp>
    </p:spTree>
    <p:extLst>
      <p:ext uri="{BB962C8B-B14F-4D97-AF65-F5344CB8AC3E}">
        <p14:creationId xmlns:p14="http://schemas.microsoft.com/office/powerpoint/2010/main" val="1629839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628650"/>
          </a:xfrm>
        </p:spPr>
        <p:txBody>
          <a:bodyPr>
            <a:normAutofit/>
          </a:bodyPr>
          <a:lstStyle/>
          <a:p>
            <a:r>
              <a:rPr lang="en-US" sz="2800" dirty="0"/>
              <a:t>A Sample Permissions File</a:t>
            </a:r>
          </a:p>
        </p:txBody>
      </p:sp>
      <p:pic>
        <p:nvPicPr>
          <p:cNvPr id="8" name="Picture 7">
            <a:extLst>
              <a:ext uri="{FF2B5EF4-FFF2-40B4-BE49-F238E27FC236}">
                <a16:creationId xmlns:a16="http://schemas.microsoft.com/office/drawing/2014/main" id="{A9EAE78C-AEAB-4AFD-B548-6BF55BC7B873}"/>
              </a:ext>
            </a:extLst>
          </p:cNvPr>
          <p:cNvPicPr>
            <a:picLocks noChangeAspect="1"/>
          </p:cNvPicPr>
          <p:nvPr/>
        </p:nvPicPr>
        <p:blipFill>
          <a:blip r:embed="rId2"/>
          <a:stretch>
            <a:fillRect/>
          </a:stretch>
        </p:blipFill>
        <p:spPr>
          <a:xfrm>
            <a:off x="380264" y="833075"/>
            <a:ext cx="9672342" cy="5643926"/>
          </a:xfrm>
          <a:prstGeom prst="rect">
            <a:avLst/>
          </a:prstGeom>
        </p:spPr>
      </p:pic>
    </p:spTree>
    <p:extLst>
      <p:ext uri="{BB962C8B-B14F-4D97-AF65-F5344CB8AC3E}">
        <p14:creationId xmlns:p14="http://schemas.microsoft.com/office/powerpoint/2010/main" val="431842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Configuring &amp; Deploying OMG DDS Security</a:t>
            </a:r>
          </a:p>
        </p:txBody>
      </p:sp>
      <p:grpSp>
        <p:nvGrpSpPr>
          <p:cNvPr id="4" name="Group 3">
            <a:extLst>
              <a:ext uri="{FF2B5EF4-FFF2-40B4-BE49-F238E27FC236}">
                <a16:creationId xmlns:a16="http://schemas.microsoft.com/office/drawing/2014/main" id="{68C84CED-F5B2-4E0D-80B5-CED5392B63C9}"/>
              </a:ext>
            </a:extLst>
          </p:cNvPr>
          <p:cNvGrpSpPr/>
          <p:nvPr/>
        </p:nvGrpSpPr>
        <p:grpSpPr>
          <a:xfrm>
            <a:off x="3374568" y="5087957"/>
            <a:ext cx="5359146" cy="1389044"/>
            <a:chOff x="3509551" y="5087957"/>
            <a:chExt cx="4683644" cy="1389044"/>
          </a:xfrm>
        </p:grpSpPr>
        <p:sp>
          <p:nvSpPr>
            <p:cNvPr id="68" name="Rounded Rectangle 36">
              <a:extLst>
                <a:ext uri="{FF2B5EF4-FFF2-40B4-BE49-F238E27FC236}">
                  <a16:creationId xmlns:a16="http://schemas.microsoft.com/office/drawing/2014/main" id="{FF4CEB08-1C74-4F71-836C-AD1687224DE4}"/>
                </a:ext>
              </a:extLst>
            </p:cNvPr>
            <p:cNvSpPr/>
            <p:nvPr/>
          </p:nvSpPr>
          <p:spPr>
            <a:xfrm>
              <a:off x="3509551" y="5087957"/>
              <a:ext cx="4683644" cy="1389044"/>
            </a:xfrm>
            <a:prstGeom prst="roundRect">
              <a:avLst/>
            </a:prstGeom>
            <a:gradFill flip="none" rotWithShape="1">
              <a:gsLst>
                <a:gs pos="0">
                  <a:srgbClr val="4472C4">
                    <a:tint val="100000"/>
                    <a:shade val="100000"/>
                    <a:satMod val="130000"/>
                    <a:alpha val="19000"/>
                  </a:srgbClr>
                </a:gs>
                <a:gs pos="100000">
                  <a:srgbClr val="4472C4">
                    <a:tint val="50000"/>
                    <a:shade val="100000"/>
                    <a:satMod val="350000"/>
                    <a:alpha val="19000"/>
                  </a:srgbClr>
                </a:gs>
              </a:gsLst>
              <a:lin ang="16200000" scaled="0"/>
              <a:tileRect/>
            </a:gradFill>
            <a:ln w="6350" cap="flat" cmpd="sng" algn="ctr">
              <a:solidFill>
                <a:srgbClr val="4472C4"/>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latin typeface="Arial" panose="020B0604020202020204" pitchFamily="34" charset="0"/>
                  <a:cs typeface="Arial" panose="020B0604020202020204" pitchFamily="34" charset="0"/>
                </a:rPr>
                <a:t>Shared By All Participants</a:t>
              </a:r>
              <a:endParaRPr kumimoji="0" lang="en-US" sz="20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6" name="Document 6">
              <a:extLst>
                <a:ext uri="{FF2B5EF4-FFF2-40B4-BE49-F238E27FC236}">
                  <a16:creationId xmlns:a16="http://schemas.microsoft.com/office/drawing/2014/main" id="{947DB99F-82E6-428E-93BE-054987BB6BD8}"/>
                </a:ext>
              </a:extLst>
            </p:cNvPr>
            <p:cNvSpPr/>
            <p:nvPr/>
          </p:nvSpPr>
          <p:spPr>
            <a:xfrm>
              <a:off x="3697783" y="5198560"/>
              <a:ext cx="1114595" cy="828858"/>
            </a:xfrm>
            <a:prstGeom prst="flowChartDocument">
              <a:avLst/>
            </a:prstGeom>
            <a:solidFill>
              <a:srgbClr val="ED7D31"/>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Domain Governance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Document</a:t>
              </a:r>
            </a:p>
          </p:txBody>
        </p:sp>
        <p:sp>
          <p:nvSpPr>
            <p:cNvPr id="40" name="Document 7">
              <a:extLst>
                <a:ext uri="{FF2B5EF4-FFF2-40B4-BE49-F238E27FC236}">
                  <a16:creationId xmlns:a16="http://schemas.microsoft.com/office/drawing/2014/main" id="{A5CDD383-5BD8-4963-9E49-E18CA4C6805F}"/>
                </a:ext>
              </a:extLst>
            </p:cNvPr>
            <p:cNvSpPr/>
            <p:nvPr/>
          </p:nvSpPr>
          <p:spPr>
            <a:xfrm>
              <a:off x="5296686" y="5193346"/>
              <a:ext cx="1114595" cy="828858"/>
            </a:xfrm>
            <a:prstGeom prst="flowChartDocument">
              <a:avLst/>
            </a:prstGeom>
            <a:solidFill>
              <a:srgbClr val="92D050"/>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Identity CA Public Certificate</a:t>
              </a:r>
            </a:p>
          </p:txBody>
        </p:sp>
        <p:sp>
          <p:nvSpPr>
            <p:cNvPr id="41" name="Document 8">
              <a:extLst>
                <a:ext uri="{FF2B5EF4-FFF2-40B4-BE49-F238E27FC236}">
                  <a16:creationId xmlns:a16="http://schemas.microsoft.com/office/drawing/2014/main" id="{72D704DA-F16C-4250-ABD9-75BE9E83744D}"/>
                </a:ext>
              </a:extLst>
            </p:cNvPr>
            <p:cNvSpPr/>
            <p:nvPr/>
          </p:nvSpPr>
          <p:spPr>
            <a:xfrm>
              <a:off x="6881424" y="5196830"/>
              <a:ext cx="1114595" cy="828858"/>
            </a:xfrm>
            <a:prstGeom prst="flowChartDocument">
              <a:avLst/>
            </a:prstGeom>
            <a:solidFill>
              <a:srgbClr val="ED7D31"/>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Permissions CA Public Certificate</a:t>
              </a:r>
            </a:p>
          </p:txBody>
        </p:sp>
      </p:grpSp>
      <p:grpSp>
        <p:nvGrpSpPr>
          <p:cNvPr id="64" name="Group 63">
            <a:extLst>
              <a:ext uri="{FF2B5EF4-FFF2-40B4-BE49-F238E27FC236}">
                <a16:creationId xmlns:a16="http://schemas.microsoft.com/office/drawing/2014/main" id="{0E015B9F-5016-4001-922E-B626A0BAFA9B}"/>
              </a:ext>
            </a:extLst>
          </p:cNvPr>
          <p:cNvGrpSpPr/>
          <p:nvPr/>
        </p:nvGrpSpPr>
        <p:grpSpPr>
          <a:xfrm>
            <a:off x="7515392" y="2054942"/>
            <a:ext cx="3516823" cy="2614302"/>
            <a:chOff x="7515393" y="2409854"/>
            <a:chExt cx="2995320" cy="2259390"/>
          </a:xfrm>
        </p:grpSpPr>
        <p:sp>
          <p:nvSpPr>
            <p:cNvPr id="66" name="Rounded Rectangle 32">
              <a:extLst>
                <a:ext uri="{FF2B5EF4-FFF2-40B4-BE49-F238E27FC236}">
                  <a16:creationId xmlns:a16="http://schemas.microsoft.com/office/drawing/2014/main" id="{D39AC967-B67F-4EE9-8577-55EE43907C31}"/>
                </a:ext>
              </a:extLst>
            </p:cNvPr>
            <p:cNvSpPr/>
            <p:nvPr/>
          </p:nvSpPr>
          <p:spPr>
            <a:xfrm>
              <a:off x="7515393" y="2409854"/>
              <a:ext cx="2995320" cy="2259390"/>
            </a:xfrm>
            <a:prstGeom prst="roundRect">
              <a:avLst/>
            </a:prstGeom>
            <a:gradFill flip="none" rotWithShape="1">
              <a:gsLst>
                <a:gs pos="0">
                  <a:srgbClr val="4472C4">
                    <a:tint val="100000"/>
                    <a:shade val="100000"/>
                    <a:satMod val="130000"/>
                    <a:alpha val="19000"/>
                  </a:srgbClr>
                </a:gs>
                <a:gs pos="100000">
                  <a:srgbClr val="4472C4">
                    <a:tint val="50000"/>
                    <a:shade val="100000"/>
                    <a:satMod val="350000"/>
                    <a:alpha val="19000"/>
                  </a:srgbClr>
                </a:gs>
              </a:gsLst>
              <a:lin ang="16200000" scaled="0"/>
              <a:tileRect/>
            </a:gradFill>
            <a:ln w="6350" cap="flat" cmpd="sng" algn="ctr">
              <a:solidFill>
                <a:srgbClr val="4472C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Participant 2</a:t>
              </a:r>
            </a:p>
          </p:txBody>
        </p:sp>
        <p:grpSp>
          <p:nvGrpSpPr>
            <p:cNvPr id="42" name="Group 41">
              <a:extLst>
                <a:ext uri="{FF2B5EF4-FFF2-40B4-BE49-F238E27FC236}">
                  <a16:creationId xmlns:a16="http://schemas.microsoft.com/office/drawing/2014/main" id="{6A32954E-BCD9-47D0-8F25-DFF6944AB67A}"/>
                </a:ext>
              </a:extLst>
            </p:cNvPr>
            <p:cNvGrpSpPr/>
            <p:nvPr/>
          </p:nvGrpSpPr>
          <p:grpSpPr>
            <a:xfrm>
              <a:off x="7635444" y="3049161"/>
              <a:ext cx="2633025" cy="1510948"/>
              <a:chOff x="1231630" y="4503553"/>
              <a:chExt cx="2437808" cy="1575312"/>
            </a:xfrm>
          </p:grpSpPr>
          <p:sp>
            <p:nvSpPr>
              <p:cNvPr id="57" name="Document 24">
                <a:extLst>
                  <a:ext uri="{FF2B5EF4-FFF2-40B4-BE49-F238E27FC236}">
                    <a16:creationId xmlns:a16="http://schemas.microsoft.com/office/drawing/2014/main" id="{3987BBE1-89B0-49B5-A651-5DEF4F0733F4}"/>
                  </a:ext>
                </a:extLst>
              </p:cNvPr>
              <p:cNvSpPr/>
              <p:nvPr/>
            </p:nvSpPr>
            <p:spPr>
              <a:xfrm>
                <a:off x="2601979" y="4681455"/>
                <a:ext cx="951265" cy="670189"/>
              </a:xfrm>
              <a:prstGeom prst="flowChartDocument">
                <a:avLst/>
              </a:prstGeom>
              <a:solidFill>
                <a:srgbClr val="92D050"/>
              </a:solidFill>
              <a:ln w="6350" cap="flat" cmpd="sng" algn="ctr">
                <a:solidFill>
                  <a:srgbClr val="4472C4"/>
                </a:solidFill>
                <a:prstDash val="solid"/>
                <a:miter lim="800000"/>
              </a:ln>
              <a:effectLst/>
            </p:spPr>
            <p:txBody>
              <a:bodyPr lIns="77017" tIns="38508" rIns="77017" bIns="38508"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P2 Identity Certificate</a:t>
                </a:r>
              </a:p>
            </p:txBody>
          </p:sp>
          <p:sp>
            <p:nvSpPr>
              <p:cNvPr id="58" name="Document 25">
                <a:extLst>
                  <a:ext uri="{FF2B5EF4-FFF2-40B4-BE49-F238E27FC236}">
                    <a16:creationId xmlns:a16="http://schemas.microsoft.com/office/drawing/2014/main" id="{82FFDF7A-E5B6-4CB0-82D7-80AA671B2BDD}"/>
                  </a:ext>
                </a:extLst>
              </p:cNvPr>
              <p:cNvSpPr/>
              <p:nvPr/>
            </p:nvSpPr>
            <p:spPr>
              <a:xfrm>
                <a:off x="2718173" y="5490892"/>
                <a:ext cx="951265" cy="587973"/>
              </a:xfrm>
              <a:prstGeom prst="flowChartDocument">
                <a:avLst/>
              </a:prstGeom>
              <a:solidFill>
                <a:sysClr val="window" lastClr="FFFFFF"/>
              </a:solidFill>
              <a:ln w="6350" cap="flat" cmpd="sng" algn="ctr">
                <a:solidFill>
                  <a:srgbClr val="4472C4"/>
                </a:solidFill>
                <a:prstDash val="solid"/>
                <a:miter lim="800000"/>
              </a:ln>
              <a:effectLst/>
            </p:spPr>
            <p:txBody>
              <a:bodyPr lIns="77017" tIns="38508" rIns="77017" bIns="38508"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P2 Private Key</a:t>
                </a:r>
              </a:p>
            </p:txBody>
          </p:sp>
          <p:sp>
            <p:nvSpPr>
              <p:cNvPr id="59" name="Shape 73">
                <a:extLst>
                  <a:ext uri="{FF2B5EF4-FFF2-40B4-BE49-F238E27FC236}">
                    <a16:creationId xmlns:a16="http://schemas.microsoft.com/office/drawing/2014/main" id="{5E812A66-5688-4D7B-A0B8-E0925E4ECFEA}"/>
                  </a:ext>
                </a:extLst>
              </p:cNvPr>
              <p:cNvSpPr txBox="1"/>
              <p:nvPr/>
            </p:nvSpPr>
            <p:spPr>
              <a:xfrm>
                <a:off x="1421031" y="5367534"/>
                <a:ext cx="1024908" cy="610616"/>
              </a:xfrm>
              <a:prstGeom prst="rect">
                <a:avLst/>
              </a:prstGeom>
              <a:solidFill>
                <a:srgbClr val="70AD47">
                  <a:lumMod val="40000"/>
                  <a:lumOff val="60000"/>
                </a:srgbClr>
              </a:solidFill>
              <a:ln w="9525" cap="flat">
                <a:solidFill>
                  <a:sysClr val="windowText" lastClr="000000"/>
                </a:solidFill>
                <a:prstDash val="solid"/>
                <a:round/>
                <a:headEnd type="none" w="med" len="med"/>
                <a:tailEnd type="none" w="med" len="med"/>
              </a:ln>
            </p:spPr>
            <p:txBody>
              <a:bodyPr lIns="77004" tIns="77004" rIns="77004" bIns="77004"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P2 App</a:t>
                </a:r>
                <a:endParaRPr kumimoji="0" lang="en"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60" name="Shape 26">
                <a:extLst>
                  <a:ext uri="{FF2B5EF4-FFF2-40B4-BE49-F238E27FC236}">
                    <a16:creationId xmlns:a16="http://schemas.microsoft.com/office/drawing/2014/main" id="{8D230130-3E91-411F-8FF3-B4FC46B49F71}"/>
                  </a:ext>
                </a:extLst>
              </p:cNvPr>
              <p:cNvCxnSpPr>
                <a:cxnSpLocks/>
                <a:stCxn id="59" idx="3"/>
                <a:endCxn id="57" idx="2"/>
              </p:cNvCxnSpPr>
              <p:nvPr/>
            </p:nvCxnSpPr>
            <p:spPr>
              <a:xfrm flipV="1">
                <a:off x="2445938" y="5307337"/>
                <a:ext cx="631673" cy="365506"/>
              </a:xfrm>
              <a:prstGeom prst="straightConnector1">
                <a:avLst/>
              </a:prstGeom>
              <a:noFill/>
              <a:ln w="9525" cap="flat">
                <a:solidFill>
                  <a:srgbClr val="000000"/>
                </a:solidFill>
                <a:prstDash val="dash"/>
                <a:round/>
                <a:headEnd type="none" w="lg" len="lg"/>
                <a:tailEnd type="none" w="lg" len="lg"/>
              </a:ln>
            </p:spPr>
          </p:cxnSp>
          <p:cxnSp>
            <p:nvCxnSpPr>
              <p:cNvPr id="61" name="Shape 26">
                <a:extLst>
                  <a:ext uri="{FF2B5EF4-FFF2-40B4-BE49-F238E27FC236}">
                    <a16:creationId xmlns:a16="http://schemas.microsoft.com/office/drawing/2014/main" id="{C3720E76-3519-435A-B3D3-09585240B806}"/>
                  </a:ext>
                </a:extLst>
              </p:cNvPr>
              <p:cNvCxnSpPr>
                <a:cxnSpLocks/>
                <a:stCxn id="59" idx="3"/>
                <a:endCxn id="58" idx="1"/>
              </p:cNvCxnSpPr>
              <p:nvPr/>
            </p:nvCxnSpPr>
            <p:spPr>
              <a:xfrm>
                <a:off x="2445938" y="5672842"/>
                <a:ext cx="272235" cy="112037"/>
              </a:xfrm>
              <a:prstGeom prst="straightConnector1">
                <a:avLst/>
              </a:prstGeom>
              <a:noFill/>
              <a:ln w="9525" cap="flat">
                <a:solidFill>
                  <a:srgbClr val="000000"/>
                </a:solidFill>
                <a:prstDash val="dash"/>
                <a:round/>
                <a:headEnd type="none" w="lg" len="lg"/>
                <a:tailEnd type="none" w="lg" len="lg"/>
              </a:ln>
            </p:spPr>
          </p:cxnSp>
          <p:sp>
            <p:nvSpPr>
              <p:cNvPr id="62" name="Document 29">
                <a:extLst>
                  <a:ext uri="{FF2B5EF4-FFF2-40B4-BE49-F238E27FC236}">
                    <a16:creationId xmlns:a16="http://schemas.microsoft.com/office/drawing/2014/main" id="{D36CDAA3-75C7-47E2-BE7F-B8B912A1FE04}"/>
                  </a:ext>
                </a:extLst>
              </p:cNvPr>
              <p:cNvSpPr/>
              <p:nvPr/>
            </p:nvSpPr>
            <p:spPr>
              <a:xfrm>
                <a:off x="1231630" y="4503553"/>
                <a:ext cx="1292329" cy="589285"/>
              </a:xfrm>
              <a:prstGeom prst="flowChartDocument">
                <a:avLst/>
              </a:prstGeom>
              <a:solidFill>
                <a:srgbClr val="ED7D31"/>
              </a:solidFill>
              <a:ln w="6350" cap="flat" cmpd="sng" algn="ctr">
                <a:solidFill>
                  <a:srgbClr val="4472C4"/>
                </a:solidFill>
                <a:prstDash val="solid"/>
                <a:miter lim="800000"/>
              </a:ln>
              <a:effectLst/>
            </p:spPr>
            <p:txBody>
              <a:bodyPr lIns="77017" tIns="38508" rIns="77017" bIns="38508"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P2 Permissions File</a:t>
                </a:r>
              </a:p>
            </p:txBody>
          </p:sp>
          <p:cxnSp>
            <p:nvCxnSpPr>
              <p:cNvPr id="63" name="Shape 26">
                <a:extLst>
                  <a:ext uri="{FF2B5EF4-FFF2-40B4-BE49-F238E27FC236}">
                    <a16:creationId xmlns:a16="http://schemas.microsoft.com/office/drawing/2014/main" id="{EECA9B3E-C056-42A7-B89C-B2C3C3264BCF}"/>
                  </a:ext>
                </a:extLst>
              </p:cNvPr>
              <p:cNvCxnSpPr>
                <a:cxnSpLocks/>
                <a:stCxn id="59" idx="0"/>
                <a:endCxn id="62" idx="2"/>
              </p:cNvCxnSpPr>
              <p:nvPr/>
            </p:nvCxnSpPr>
            <p:spPr>
              <a:xfrm flipH="1" flipV="1">
                <a:off x="1877795" y="5053879"/>
                <a:ext cx="55690" cy="313655"/>
              </a:xfrm>
              <a:prstGeom prst="straightConnector1">
                <a:avLst/>
              </a:prstGeom>
              <a:noFill/>
              <a:ln w="9525" cap="flat">
                <a:solidFill>
                  <a:srgbClr val="000000"/>
                </a:solidFill>
                <a:prstDash val="dash"/>
                <a:round/>
                <a:headEnd type="none" w="lg" len="lg"/>
                <a:tailEnd type="none" w="lg" len="lg"/>
              </a:ln>
            </p:spPr>
          </p:cxnSp>
        </p:grpSp>
      </p:grpSp>
      <p:grpSp>
        <p:nvGrpSpPr>
          <p:cNvPr id="67" name="Group 66">
            <a:extLst>
              <a:ext uri="{FF2B5EF4-FFF2-40B4-BE49-F238E27FC236}">
                <a16:creationId xmlns:a16="http://schemas.microsoft.com/office/drawing/2014/main" id="{2C08FECD-3D38-40E0-A9F6-0B6AB5161321}"/>
              </a:ext>
            </a:extLst>
          </p:cNvPr>
          <p:cNvGrpSpPr/>
          <p:nvPr/>
        </p:nvGrpSpPr>
        <p:grpSpPr>
          <a:xfrm>
            <a:off x="806245" y="2054942"/>
            <a:ext cx="3372165" cy="2614301"/>
            <a:chOff x="1183090" y="2409853"/>
            <a:chExt cx="2995320" cy="2259390"/>
          </a:xfrm>
        </p:grpSpPr>
        <p:sp>
          <p:nvSpPr>
            <p:cNvPr id="65" name="Rounded Rectangle 31">
              <a:extLst>
                <a:ext uri="{FF2B5EF4-FFF2-40B4-BE49-F238E27FC236}">
                  <a16:creationId xmlns:a16="http://schemas.microsoft.com/office/drawing/2014/main" id="{9FB50D42-6C11-4EFE-ABBC-D5263DD71901}"/>
                </a:ext>
              </a:extLst>
            </p:cNvPr>
            <p:cNvSpPr/>
            <p:nvPr/>
          </p:nvSpPr>
          <p:spPr>
            <a:xfrm>
              <a:off x="1183090" y="2409853"/>
              <a:ext cx="2995320" cy="2259390"/>
            </a:xfrm>
            <a:prstGeom prst="roundRect">
              <a:avLst/>
            </a:prstGeom>
            <a:gradFill flip="none" rotWithShape="1">
              <a:gsLst>
                <a:gs pos="0">
                  <a:srgbClr val="4472C4">
                    <a:tint val="100000"/>
                    <a:shade val="100000"/>
                    <a:satMod val="130000"/>
                    <a:alpha val="19000"/>
                  </a:srgbClr>
                </a:gs>
                <a:gs pos="100000">
                  <a:srgbClr val="4472C4">
                    <a:tint val="50000"/>
                    <a:shade val="100000"/>
                    <a:satMod val="350000"/>
                    <a:alpha val="19000"/>
                  </a:srgbClr>
                </a:gs>
              </a:gsLst>
              <a:lin ang="16200000" scaled="0"/>
              <a:tileRect/>
            </a:gradFill>
            <a:ln w="6350" cap="flat" cmpd="sng" algn="ctr">
              <a:solidFill>
                <a:srgbClr val="4472C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Participant 1</a:t>
              </a:r>
            </a:p>
          </p:txBody>
        </p:sp>
        <p:grpSp>
          <p:nvGrpSpPr>
            <p:cNvPr id="43" name="Group 42">
              <a:extLst>
                <a:ext uri="{FF2B5EF4-FFF2-40B4-BE49-F238E27FC236}">
                  <a16:creationId xmlns:a16="http://schemas.microsoft.com/office/drawing/2014/main" id="{206FC348-0BEB-4607-8339-E76E09D69317}"/>
                </a:ext>
              </a:extLst>
            </p:cNvPr>
            <p:cNvGrpSpPr/>
            <p:nvPr/>
          </p:nvGrpSpPr>
          <p:grpSpPr>
            <a:xfrm>
              <a:off x="1497120" y="3049162"/>
              <a:ext cx="2499671" cy="1510947"/>
              <a:chOff x="366345" y="4411557"/>
              <a:chExt cx="2314342" cy="1575310"/>
            </a:xfrm>
          </p:grpSpPr>
          <p:sp>
            <p:nvSpPr>
              <p:cNvPr id="50" name="Document 17">
                <a:extLst>
                  <a:ext uri="{FF2B5EF4-FFF2-40B4-BE49-F238E27FC236}">
                    <a16:creationId xmlns:a16="http://schemas.microsoft.com/office/drawing/2014/main" id="{36E1EB62-8C90-40E3-9C86-2C4B4FCEE271}"/>
                  </a:ext>
                </a:extLst>
              </p:cNvPr>
              <p:cNvSpPr/>
              <p:nvPr/>
            </p:nvSpPr>
            <p:spPr>
              <a:xfrm>
                <a:off x="366345" y="4589461"/>
                <a:ext cx="951265" cy="626244"/>
              </a:xfrm>
              <a:prstGeom prst="flowChartDocument">
                <a:avLst/>
              </a:prstGeom>
              <a:solidFill>
                <a:srgbClr val="92D050"/>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P1 Identity Certificate</a:t>
                </a:r>
              </a:p>
            </p:txBody>
          </p:sp>
          <p:sp>
            <p:nvSpPr>
              <p:cNvPr id="51" name="Document 18">
                <a:extLst>
                  <a:ext uri="{FF2B5EF4-FFF2-40B4-BE49-F238E27FC236}">
                    <a16:creationId xmlns:a16="http://schemas.microsoft.com/office/drawing/2014/main" id="{A4604F84-E025-4F4F-B031-F833202A37FB}"/>
                  </a:ext>
                </a:extLst>
              </p:cNvPr>
              <p:cNvSpPr/>
              <p:nvPr/>
            </p:nvSpPr>
            <p:spPr>
              <a:xfrm>
                <a:off x="366345" y="5398895"/>
                <a:ext cx="951265" cy="587972"/>
              </a:xfrm>
              <a:prstGeom prst="flowChartDocument">
                <a:avLst/>
              </a:prstGeom>
              <a:solidFill>
                <a:sysClr val="window" lastClr="FFFFFF"/>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P1 Private Key</a:t>
                </a:r>
              </a:p>
            </p:txBody>
          </p:sp>
          <p:sp>
            <p:nvSpPr>
              <p:cNvPr id="52" name="Shape 73">
                <a:extLst>
                  <a:ext uri="{FF2B5EF4-FFF2-40B4-BE49-F238E27FC236}">
                    <a16:creationId xmlns:a16="http://schemas.microsoft.com/office/drawing/2014/main" id="{472AF784-0FD7-4B6C-A590-A8F14AEB48A0}"/>
                  </a:ext>
                </a:extLst>
              </p:cNvPr>
              <p:cNvSpPr txBox="1"/>
              <p:nvPr/>
            </p:nvSpPr>
            <p:spPr>
              <a:xfrm>
                <a:off x="1534714" y="5180543"/>
                <a:ext cx="1024908" cy="610616"/>
              </a:xfrm>
              <a:prstGeom prst="rect">
                <a:avLst/>
              </a:prstGeom>
              <a:solidFill>
                <a:srgbClr val="70AD47">
                  <a:lumMod val="40000"/>
                  <a:lumOff val="60000"/>
                </a:srgbClr>
              </a:solidFill>
              <a:ln w="9525" cap="flat">
                <a:solidFill>
                  <a:sysClr val="windowText" lastClr="000000"/>
                </a:solidFill>
                <a:prstDash val="solid"/>
                <a:round/>
                <a:headEnd type="none" w="med" len="med"/>
                <a:tailEnd type="none" w="med" len="med"/>
              </a:ln>
            </p:spPr>
            <p:txBody>
              <a:bodyPr lIns="77004" tIns="77004" rIns="77004" bIns="77004"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P1 App</a:t>
                </a:r>
                <a:endParaRPr kumimoji="0" lang="en"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53" name="Shape 26">
                <a:extLst>
                  <a:ext uri="{FF2B5EF4-FFF2-40B4-BE49-F238E27FC236}">
                    <a16:creationId xmlns:a16="http://schemas.microsoft.com/office/drawing/2014/main" id="{BA9F4616-5B2C-4E95-A57B-C91D76EEBCA4}"/>
                  </a:ext>
                </a:extLst>
              </p:cNvPr>
              <p:cNvCxnSpPr>
                <a:cxnSpLocks/>
                <a:stCxn id="52" idx="1"/>
                <a:endCxn id="50" idx="2"/>
              </p:cNvCxnSpPr>
              <p:nvPr/>
            </p:nvCxnSpPr>
            <p:spPr>
              <a:xfrm flipH="1" flipV="1">
                <a:off x="841978" y="5174303"/>
                <a:ext cx="692736" cy="311548"/>
              </a:xfrm>
              <a:prstGeom prst="straightConnector1">
                <a:avLst/>
              </a:prstGeom>
              <a:noFill/>
              <a:ln w="9525" cap="flat">
                <a:solidFill>
                  <a:srgbClr val="000000"/>
                </a:solidFill>
                <a:prstDash val="dash"/>
                <a:round/>
                <a:headEnd type="none" w="lg" len="lg"/>
                <a:tailEnd type="none" w="lg" len="lg"/>
              </a:ln>
            </p:spPr>
          </p:cxnSp>
          <p:cxnSp>
            <p:nvCxnSpPr>
              <p:cNvPr id="54" name="Shape 26">
                <a:extLst>
                  <a:ext uri="{FF2B5EF4-FFF2-40B4-BE49-F238E27FC236}">
                    <a16:creationId xmlns:a16="http://schemas.microsoft.com/office/drawing/2014/main" id="{7784FD31-B9F9-4667-91E0-6C82B2DCF834}"/>
                  </a:ext>
                </a:extLst>
              </p:cNvPr>
              <p:cNvCxnSpPr>
                <a:cxnSpLocks/>
                <a:stCxn id="52" idx="1"/>
                <a:endCxn id="51" idx="3"/>
              </p:cNvCxnSpPr>
              <p:nvPr/>
            </p:nvCxnSpPr>
            <p:spPr>
              <a:xfrm flipH="1">
                <a:off x="1317610" y="5485851"/>
                <a:ext cx="217104" cy="207031"/>
              </a:xfrm>
              <a:prstGeom prst="straightConnector1">
                <a:avLst/>
              </a:prstGeom>
              <a:noFill/>
              <a:ln w="9525" cap="flat">
                <a:solidFill>
                  <a:srgbClr val="000000"/>
                </a:solidFill>
                <a:prstDash val="dash"/>
                <a:round/>
                <a:headEnd type="none" w="lg" len="lg"/>
                <a:tailEnd type="none" w="lg" len="lg"/>
              </a:ln>
            </p:spPr>
          </p:cxnSp>
          <p:sp>
            <p:nvSpPr>
              <p:cNvPr id="55" name="Document 22">
                <a:extLst>
                  <a:ext uri="{FF2B5EF4-FFF2-40B4-BE49-F238E27FC236}">
                    <a16:creationId xmlns:a16="http://schemas.microsoft.com/office/drawing/2014/main" id="{76F10498-F34A-4C31-AA0E-D6665B69C14C}"/>
                  </a:ext>
                </a:extLst>
              </p:cNvPr>
              <p:cNvSpPr/>
              <p:nvPr/>
            </p:nvSpPr>
            <p:spPr>
              <a:xfrm>
                <a:off x="1388358" y="4411557"/>
                <a:ext cx="1292329" cy="550324"/>
              </a:xfrm>
              <a:prstGeom prst="flowChartDocument">
                <a:avLst/>
              </a:prstGeom>
              <a:solidFill>
                <a:srgbClr val="ED7D31"/>
              </a:solidFill>
              <a:ln w="6350" cap="flat" cmpd="sng" algn="ctr">
                <a:solidFill>
                  <a:srgbClr val="4472C4"/>
                </a:solidFill>
                <a:prstDash val="solid"/>
                <a:miter lim="800000"/>
              </a:ln>
              <a:effectLst/>
            </p:spPr>
            <p:txBody>
              <a:bodyPr lIns="77017" tIns="38508" rIns="77017" bIns="38508"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P1 Permissions File</a:t>
                </a:r>
              </a:p>
            </p:txBody>
          </p:sp>
          <p:cxnSp>
            <p:nvCxnSpPr>
              <p:cNvPr id="56" name="Shape 26">
                <a:extLst>
                  <a:ext uri="{FF2B5EF4-FFF2-40B4-BE49-F238E27FC236}">
                    <a16:creationId xmlns:a16="http://schemas.microsoft.com/office/drawing/2014/main" id="{DD07DFD1-9F93-4A56-B92B-7D382FD786B4}"/>
                  </a:ext>
                </a:extLst>
              </p:cNvPr>
              <p:cNvCxnSpPr>
                <a:cxnSpLocks/>
                <a:stCxn id="52" idx="0"/>
                <a:endCxn id="55" idx="2"/>
              </p:cNvCxnSpPr>
              <p:nvPr/>
            </p:nvCxnSpPr>
            <p:spPr>
              <a:xfrm flipH="1" flipV="1">
                <a:off x="2034523" y="4925498"/>
                <a:ext cx="12645" cy="255044"/>
              </a:xfrm>
              <a:prstGeom prst="straightConnector1">
                <a:avLst/>
              </a:prstGeom>
              <a:noFill/>
              <a:ln w="9525" cap="flat">
                <a:solidFill>
                  <a:srgbClr val="000000"/>
                </a:solidFill>
                <a:prstDash val="dash"/>
                <a:round/>
                <a:headEnd type="none" w="lg" len="lg"/>
                <a:tailEnd type="none" w="lg" len="lg"/>
              </a:ln>
            </p:spPr>
          </p:cxnSp>
        </p:grpSp>
      </p:grpSp>
      <p:cxnSp>
        <p:nvCxnSpPr>
          <p:cNvPr id="44" name="Shape 26">
            <a:extLst>
              <a:ext uri="{FF2B5EF4-FFF2-40B4-BE49-F238E27FC236}">
                <a16:creationId xmlns:a16="http://schemas.microsoft.com/office/drawing/2014/main" id="{9FB54035-B605-4B93-A288-0E79502E440E}"/>
              </a:ext>
            </a:extLst>
          </p:cNvPr>
          <p:cNvCxnSpPr>
            <a:cxnSpLocks/>
            <a:stCxn id="52" idx="3"/>
            <a:endCxn id="36" idx="0"/>
          </p:cNvCxnSpPr>
          <p:nvPr/>
        </p:nvCxnSpPr>
        <p:spPr>
          <a:xfrm>
            <a:off x="3826731" y="3986935"/>
            <a:ext cx="400891" cy="1211625"/>
          </a:xfrm>
          <a:prstGeom prst="straightConnector1">
            <a:avLst/>
          </a:prstGeom>
          <a:noFill/>
          <a:ln w="9525" cap="flat">
            <a:solidFill>
              <a:srgbClr val="000000"/>
            </a:solidFill>
            <a:prstDash val="dash"/>
            <a:round/>
            <a:headEnd type="none" w="lg" len="lg"/>
            <a:tailEnd type="none" w="lg" len="lg"/>
          </a:ln>
        </p:spPr>
      </p:cxnSp>
      <p:cxnSp>
        <p:nvCxnSpPr>
          <p:cNvPr id="45" name="Shape 26">
            <a:extLst>
              <a:ext uri="{FF2B5EF4-FFF2-40B4-BE49-F238E27FC236}">
                <a16:creationId xmlns:a16="http://schemas.microsoft.com/office/drawing/2014/main" id="{93DC901A-2D24-4424-B768-E6A558CCCB9B}"/>
              </a:ext>
            </a:extLst>
          </p:cNvPr>
          <p:cNvCxnSpPr>
            <a:cxnSpLocks/>
            <a:stCxn id="52" idx="3"/>
            <a:endCxn id="40" idx="0"/>
          </p:cNvCxnSpPr>
          <p:nvPr/>
        </p:nvCxnSpPr>
        <p:spPr>
          <a:xfrm>
            <a:off x="3826731" y="3986935"/>
            <a:ext cx="2230397" cy="1206411"/>
          </a:xfrm>
          <a:prstGeom prst="straightConnector1">
            <a:avLst/>
          </a:prstGeom>
          <a:noFill/>
          <a:ln w="9525" cap="flat">
            <a:solidFill>
              <a:srgbClr val="000000"/>
            </a:solidFill>
            <a:prstDash val="dash"/>
            <a:round/>
            <a:headEnd type="none" w="lg" len="lg"/>
            <a:tailEnd type="none" w="lg" len="lg"/>
          </a:ln>
        </p:spPr>
      </p:cxnSp>
      <p:cxnSp>
        <p:nvCxnSpPr>
          <p:cNvPr id="46" name="Shape 26">
            <a:extLst>
              <a:ext uri="{FF2B5EF4-FFF2-40B4-BE49-F238E27FC236}">
                <a16:creationId xmlns:a16="http://schemas.microsoft.com/office/drawing/2014/main" id="{50F505F1-19E5-4D10-A60C-68AC881766CB}"/>
              </a:ext>
            </a:extLst>
          </p:cNvPr>
          <p:cNvCxnSpPr>
            <a:cxnSpLocks/>
            <a:stCxn id="52" idx="3"/>
            <a:endCxn id="41" idx="0"/>
          </p:cNvCxnSpPr>
          <p:nvPr/>
        </p:nvCxnSpPr>
        <p:spPr>
          <a:xfrm>
            <a:off x="3826731" y="3986935"/>
            <a:ext cx="4043695" cy="1209895"/>
          </a:xfrm>
          <a:prstGeom prst="straightConnector1">
            <a:avLst/>
          </a:prstGeom>
          <a:noFill/>
          <a:ln w="9525" cap="flat">
            <a:solidFill>
              <a:srgbClr val="000000"/>
            </a:solidFill>
            <a:prstDash val="dash"/>
            <a:round/>
            <a:headEnd type="none" w="lg" len="lg"/>
            <a:tailEnd type="none" w="lg" len="lg"/>
          </a:ln>
        </p:spPr>
      </p:cxnSp>
      <p:cxnSp>
        <p:nvCxnSpPr>
          <p:cNvPr id="47" name="Shape 26">
            <a:extLst>
              <a:ext uri="{FF2B5EF4-FFF2-40B4-BE49-F238E27FC236}">
                <a16:creationId xmlns:a16="http://schemas.microsoft.com/office/drawing/2014/main" id="{7720F14C-1116-4D5C-A0A5-B23018449FA5}"/>
              </a:ext>
            </a:extLst>
          </p:cNvPr>
          <p:cNvCxnSpPr>
            <a:cxnSpLocks/>
            <a:stCxn id="59" idx="1"/>
            <a:endCxn id="40" idx="0"/>
          </p:cNvCxnSpPr>
          <p:nvPr/>
        </p:nvCxnSpPr>
        <p:spPr>
          <a:xfrm flipH="1">
            <a:off x="6057128" y="4092358"/>
            <a:ext cx="1839402" cy="1100988"/>
          </a:xfrm>
          <a:prstGeom prst="straightConnector1">
            <a:avLst/>
          </a:prstGeom>
          <a:noFill/>
          <a:ln w="9525" cap="flat">
            <a:solidFill>
              <a:srgbClr val="000000"/>
            </a:solidFill>
            <a:prstDash val="dash"/>
            <a:round/>
            <a:headEnd type="none" w="lg" len="lg"/>
            <a:tailEnd type="none" w="lg" len="lg"/>
          </a:ln>
        </p:spPr>
      </p:cxnSp>
      <p:cxnSp>
        <p:nvCxnSpPr>
          <p:cNvPr id="48" name="Shape 26">
            <a:extLst>
              <a:ext uri="{FF2B5EF4-FFF2-40B4-BE49-F238E27FC236}">
                <a16:creationId xmlns:a16="http://schemas.microsoft.com/office/drawing/2014/main" id="{A01DE837-60B3-4582-87AB-FA2662F1D9D2}"/>
              </a:ext>
            </a:extLst>
          </p:cNvPr>
          <p:cNvCxnSpPr>
            <a:cxnSpLocks/>
            <a:stCxn id="59" idx="1"/>
            <a:endCxn id="41" idx="0"/>
          </p:cNvCxnSpPr>
          <p:nvPr/>
        </p:nvCxnSpPr>
        <p:spPr>
          <a:xfrm flipH="1">
            <a:off x="7870426" y="4092358"/>
            <a:ext cx="26104" cy="1104472"/>
          </a:xfrm>
          <a:prstGeom prst="straightConnector1">
            <a:avLst/>
          </a:prstGeom>
          <a:noFill/>
          <a:ln w="9525" cap="flat">
            <a:solidFill>
              <a:srgbClr val="000000"/>
            </a:solidFill>
            <a:prstDash val="dash"/>
            <a:round/>
            <a:headEnd type="none" w="lg" len="lg"/>
            <a:tailEnd type="none" w="lg" len="lg"/>
          </a:ln>
        </p:spPr>
      </p:cxnSp>
      <p:cxnSp>
        <p:nvCxnSpPr>
          <p:cNvPr id="49" name="Shape 26">
            <a:extLst>
              <a:ext uri="{FF2B5EF4-FFF2-40B4-BE49-F238E27FC236}">
                <a16:creationId xmlns:a16="http://schemas.microsoft.com/office/drawing/2014/main" id="{B4D8A6A4-4A88-4FB9-9EC3-5F73CB253AA0}"/>
              </a:ext>
            </a:extLst>
          </p:cNvPr>
          <p:cNvCxnSpPr>
            <a:cxnSpLocks/>
            <a:stCxn id="59" idx="1"/>
            <a:endCxn id="36" idx="0"/>
          </p:cNvCxnSpPr>
          <p:nvPr/>
        </p:nvCxnSpPr>
        <p:spPr>
          <a:xfrm flipH="1">
            <a:off x="4227622" y="4092358"/>
            <a:ext cx="3668908" cy="1106202"/>
          </a:xfrm>
          <a:prstGeom prst="straightConnector1">
            <a:avLst/>
          </a:prstGeom>
          <a:noFill/>
          <a:ln w="9525" cap="flat">
            <a:solidFill>
              <a:srgbClr val="000000"/>
            </a:solidFill>
            <a:prstDash val="dash"/>
            <a:round/>
            <a:headEnd type="none" w="lg" len="lg"/>
            <a:tailEnd type="none" w="lg" len="lg"/>
          </a:ln>
        </p:spPr>
      </p:cxnSp>
    </p:spTree>
    <p:extLst>
      <p:ext uri="{BB962C8B-B14F-4D97-AF65-F5344CB8AC3E}">
        <p14:creationId xmlns:p14="http://schemas.microsoft.com/office/powerpoint/2010/main" val="964838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5E8B-369F-430B-919B-B30A7B648DEC}"/>
              </a:ext>
            </a:extLst>
          </p:cNvPr>
          <p:cNvSpPr>
            <a:spLocks noGrp="1"/>
          </p:cNvSpPr>
          <p:nvPr>
            <p:ph type="title"/>
          </p:nvPr>
        </p:nvSpPr>
        <p:spPr>
          <a:xfrm>
            <a:off x="794523" y="11489"/>
            <a:ext cx="11006952" cy="638175"/>
          </a:xfrm>
        </p:spPr>
        <p:txBody>
          <a:bodyPr/>
          <a:lstStyle/>
          <a:p>
            <a:r>
              <a:rPr lang="en-US" sz="2800" dirty="0"/>
              <a:t>Using OMG DDS with distributed LVC simulations</a:t>
            </a:r>
          </a:p>
        </p:txBody>
      </p:sp>
      <p:sp>
        <p:nvSpPr>
          <p:cNvPr id="3" name="Content Placeholder 2">
            <a:extLst>
              <a:ext uri="{FF2B5EF4-FFF2-40B4-BE49-F238E27FC236}">
                <a16:creationId xmlns:a16="http://schemas.microsoft.com/office/drawing/2014/main" id="{E0338783-70B3-4A8F-BA4C-B6636546E6B6}"/>
              </a:ext>
            </a:extLst>
          </p:cNvPr>
          <p:cNvSpPr>
            <a:spLocks noGrp="1"/>
          </p:cNvSpPr>
          <p:nvPr>
            <p:ph idx="1"/>
          </p:nvPr>
        </p:nvSpPr>
        <p:spPr>
          <a:xfrm>
            <a:off x="375754" y="983894"/>
            <a:ext cx="10928351" cy="4890211"/>
          </a:xfrm>
        </p:spPr>
        <p:txBody>
          <a:bodyPr>
            <a:normAutofit/>
          </a:bodyPr>
          <a:lstStyle/>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Can leverage/ integrate existing system software</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Over one thousand separate DoD systems (Navy, Air, Army) use OMG DDS</a:t>
            </a: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OMG DDS is mandated by Navy OA for combat management systems</a:t>
            </a: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OMG DDS specified by US DoD for the unmanned vehicle control (OSD-UCS)</a:t>
            </a: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OMG DDS specified by UK-MOD for all Ground Vehicle Architectures</a:t>
            </a:r>
          </a:p>
          <a:p>
            <a:pPr lvl="2">
              <a:buFont typeface="Wingdings" panose="05000000000000000000" pitchFamily="2" charset="2"/>
              <a:buChar char="§"/>
            </a:pPr>
            <a:r>
              <a:rPr lang="en-US" dirty="0">
                <a:latin typeface="Arial" panose="020B0604020202020204" pitchFamily="34" charset="0"/>
                <a:cs typeface="Arial" panose="020B0604020202020204" pitchFamily="34" charset="0"/>
              </a:rPr>
              <a:t>OMG DDS is a transport for MOSA standards, FACE, SOSA, OMS, UCI</a:t>
            </a:r>
            <a:endParaRPr lang="en-US" sz="2400" dirty="0">
              <a:latin typeface="Arial" panose="020B0604020202020204" pitchFamily="34" charset="0"/>
              <a:cs typeface="Arial" panose="020B0604020202020204" pitchFamily="34" charset="0"/>
            </a:endParaRPr>
          </a:p>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With OMG DDS, simulation systems are able to reuse and integrate software components from actual systems</a:t>
            </a:r>
          </a:p>
          <a:p>
            <a:pPr lvl="1">
              <a:buFont typeface="Wingdings" panose="05000000000000000000" pitchFamily="2" charset="2"/>
              <a:buChar char="§"/>
            </a:pPr>
            <a:r>
              <a:rPr lang="en-US" sz="2200" dirty="0">
                <a:latin typeface="Arial" panose="020B0604020202020204" pitchFamily="34" charset="0"/>
                <a:cs typeface="Arial" panose="020B0604020202020204" pitchFamily="34" charset="0"/>
              </a:rPr>
              <a:t>This has already been happening for years</a:t>
            </a: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OMG DDS is the logical technology for integrating disparate data models in distributed LVC </a:t>
            </a:r>
          </a:p>
        </p:txBody>
      </p:sp>
    </p:spTree>
    <p:extLst>
      <p:ext uri="{BB962C8B-B14F-4D97-AF65-F5344CB8AC3E}">
        <p14:creationId xmlns:p14="http://schemas.microsoft.com/office/powerpoint/2010/main" val="936888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grey diagram with text&#10;&#10;Description automatically generated with medium confidence">
            <a:extLst>
              <a:ext uri="{FF2B5EF4-FFF2-40B4-BE49-F238E27FC236}">
                <a16:creationId xmlns:a16="http://schemas.microsoft.com/office/drawing/2014/main" id="{DF58B2AF-DB41-0F0D-3A6A-72B34A058E48}"/>
              </a:ext>
            </a:extLst>
          </p:cNvPr>
          <p:cNvPicPr>
            <a:picLocks noChangeAspect="1"/>
          </p:cNvPicPr>
          <p:nvPr/>
        </p:nvPicPr>
        <p:blipFill>
          <a:blip r:embed="rId2"/>
          <a:stretch>
            <a:fillRect/>
          </a:stretch>
        </p:blipFill>
        <p:spPr>
          <a:xfrm>
            <a:off x="479425" y="1752600"/>
            <a:ext cx="6596063" cy="3660775"/>
          </a:xfrm>
          <a:prstGeom prst="rect">
            <a:avLst/>
          </a:prstGeom>
        </p:spPr>
      </p:pic>
      <p:pic>
        <p:nvPicPr>
          <p:cNvPr id="1026" name="Picture 2" descr="Simulator Common Architecture Requirements Standards (SCARS ...">
            <a:extLst>
              <a:ext uri="{FF2B5EF4-FFF2-40B4-BE49-F238E27FC236}">
                <a16:creationId xmlns:a16="http://schemas.microsoft.com/office/drawing/2014/main" id="{70E99E16-69F0-B3BA-112E-4016E39912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1688" y="1752600"/>
            <a:ext cx="4578350" cy="1600200"/>
          </a:xfrm>
          <a:prstGeom prst="rect">
            <a:avLst/>
          </a:prstGeom>
          <a:extLst>
            <a:ext uri="{909E8E84-426E-40DD-AFC4-6F175D3DCCD1}">
              <a14:hiddenFill xmlns:a14="http://schemas.microsoft.com/office/drawing/2010/main">
                <a:solidFill>
                  <a:srgbClr val="FFFFFF"/>
                </a:solidFill>
              </a14:hiddenFill>
            </a:ext>
          </a:extLst>
        </p:spPr>
      </p:pic>
      <p:pic>
        <p:nvPicPr>
          <p:cNvPr id="5" name="Content Placeholder 4" descr="A cockpit of a jet fighter&#10;&#10;Description automatically generated">
            <a:extLst>
              <a:ext uri="{FF2B5EF4-FFF2-40B4-BE49-F238E27FC236}">
                <a16:creationId xmlns:a16="http://schemas.microsoft.com/office/drawing/2014/main" id="{E459FF9A-C577-4BBE-896A-DAD5DA057110}"/>
              </a:ext>
            </a:extLst>
          </p:cNvPr>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b="20448"/>
          <a:stretch/>
        </p:blipFill>
        <p:spPr>
          <a:xfrm>
            <a:off x="7151688" y="3429000"/>
            <a:ext cx="4578350" cy="1984375"/>
          </a:xfrm>
        </p:spPr>
      </p:pic>
      <p:sp>
        <p:nvSpPr>
          <p:cNvPr id="2" name="Title 1">
            <a:extLst>
              <a:ext uri="{FF2B5EF4-FFF2-40B4-BE49-F238E27FC236}">
                <a16:creationId xmlns:a16="http://schemas.microsoft.com/office/drawing/2014/main" id="{6115B281-3A78-4EED-96A0-5728DB92A102}"/>
              </a:ext>
            </a:extLst>
          </p:cNvPr>
          <p:cNvSpPr>
            <a:spLocks noGrp="1"/>
          </p:cNvSpPr>
          <p:nvPr>
            <p:ph type="title"/>
          </p:nvPr>
        </p:nvSpPr>
        <p:spPr>
          <a:xfrm>
            <a:off x="2397039" y="0"/>
            <a:ext cx="7416800" cy="795130"/>
          </a:xfrm>
        </p:spPr>
        <p:txBody>
          <a:bodyPr wrap="square" anchor="ctr">
            <a:normAutofit/>
          </a:bodyPr>
          <a:lstStyle/>
          <a:p>
            <a:pPr>
              <a:lnSpc>
                <a:spcPct val="90000"/>
              </a:lnSpc>
            </a:pPr>
            <a:r>
              <a:rPr lang="en-US" sz="2400"/>
              <a:t>Air Force’s Simulators Common Architecture Requirements and Standards (SCARS) program</a:t>
            </a:r>
          </a:p>
        </p:txBody>
      </p:sp>
    </p:spTree>
    <p:extLst>
      <p:ext uri="{BB962C8B-B14F-4D97-AF65-F5344CB8AC3E}">
        <p14:creationId xmlns:p14="http://schemas.microsoft.com/office/powerpoint/2010/main" val="33573234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b="1" dirty="0"/>
              <a:t>OMG DDS in Simulation: JMETC</a:t>
            </a:r>
            <a:endParaRPr lang="en-US" sz="2800" dirty="0"/>
          </a:p>
        </p:txBody>
      </p:sp>
      <p:pic>
        <p:nvPicPr>
          <p:cNvPr id="2" name="Picture 1">
            <a:extLst>
              <a:ext uri="{FF2B5EF4-FFF2-40B4-BE49-F238E27FC236}">
                <a16:creationId xmlns:a16="http://schemas.microsoft.com/office/drawing/2014/main" id="{45D5875F-8643-49BD-AC0F-C6A8C868C245}"/>
              </a:ext>
            </a:extLst>
          </p:cNvPr>
          <p:cNvPicPr>
            <a:picLocks noChangeAspect="1"/>
          </p:cNvPicPr>
          <p:nvPr/>
        </p:nvPicPr>
        <p:blipFill>
          <a:blip r:embed="rId2"/>
          <a:stretch>
            <a:fillRect/>
          </a:stretch>
        </p:blipFill>
        <p:spPr>
          <a:xfrm>
            <a:off x="638371" y="841248"/>
            <a:ext cx="9978829" cy="5621521"/>
          </a:xfrm>
          <a:prstGeom prst="rect">
            <a:avLst/>
          </a:prstGeom>
        </p:spPr>
      </p:pic>
      <p:sp>
        <p:nvSpPr>
          <p:cNvPr id="5" name="Oval 4">
            <a:extLst>
              <a:ext uri="{FF2B5EF4-FFF2-40B4-BE49-F238E27FC236}">
                <a16:creationId xmlns:a16="http://schemas.microsoft.com/office/drawing/2014/main" id="{D5E450A7-3060-423C-9137-B62CB2C02C2E}"/>
              </a:ext>
            </a:extLst>
          </p:cNvPr>
          <p:cNvSpPr/>
          <p:nvPr/>
        </p:nvSpPr>
        <p:spPr bwMode="auto">
          <a:xfrm>
            <a:off x="1362075" y="1701800"/>
            <a:ext cx="895350" cy="628650"/>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
        <p:nvSpPr>
          <p:cNvPr id="66" name="Oval 65">
            <a:extLst>
              <a:ext uri="{FF2B5EF4-FFF2-40B4-BE49-F238E27FC236}">
                <a16:creationId xmlns:a16="http://schemas.microsoft.com/office/drawing/2014/main" id="{08C8ECA0-A08B-47F2-A557-3CF1FA1A5573}"/>
              </a:ext>
            </a:extLst>
          </p:cNvPr>
          <p:cNvSpPr/>
          <p:nvPr/>
        </p:nvSpPr>
        <p:spPr bwMode="auto">
          <a:xfrm>
            <a:off x="1435100" y="2949575"/>
            <a:ext cx="2981326" cy="333375"/>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
        <p:nvSpPr>
          <p:cNvPr id="71" name="Oval 70">
            <a:extLst>
              <a:ext uri="{FF2B5EF4-FFF2-40B4-BE49-F238E27FC236}">
                <a16:creationId xmlns:a16="http://schemas.microsoft.com/office/drawing/2014/main" id="{DA21A899-A536-4576-857F-CB9621FE4861}"/>
              </a:ext>
            </a:extLst>
          </p:cNvPr>
          <p:cNvSpPr/>
          <p:nvPr/>
        </p:nvSpPr>
        <p:spPr bwMode="auto">
          <a:xfrm>
            <a:off x="5346700" y="2841625"/>
            <a:ext cx="752475" cy="457200"/>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
        <p:nvSpPr>
          <p:cNvPr id="72" name="Oval 71">
            <a:extLst>
              <a:ext uri="{FF2B5EF4-FFF2-40B4-BE49-F238E27FC236}">
                <a16:creationId xmlns:a16="http://schemas.microsoft.com/office/drawing/2014/main" id="{1972DAC0-A68C-44D9-BE06-FE98E76D3361}"/>
              </a:ext>
            </a:extLst>
          </p:cNvPr>
          <p:cNvSpPr/>
          <p:nvPr/>
        </p:nvSpPr>
        <p:spPr bwMode="auto">
          <a:xfrm>
            <a:off x="3025775" y="3403600"/>
            <a:ext cx="695325" cy="333375"/>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
        <p:nvSpPr>
          <p:cNvPr id="73" name="Oval 72">
            <a:extLst>
              <a:ext uri="{FF2B5EF4-FFF2-40B4-BE49-F238E27FC236}">
                <a16:creationId xmlns:a16="http://schemas.microsoft.com/office/drawing/2014/main" id="{D0F55D3A-8F13-485E-888E-6EC612FE9501}"/>
              </a:ext>
            </a:extLst>
          </p:cNvPr>
          <p:cNvSpPr/>
          <p:nvPr/>
        </p:nvSpPr>
        <p:spPr bwMode="auto">
          <a:xfrm>
            <a:off x="5661025" y="5245100"/>
            <a:ext cx="752475" cy="457200"/>
          </a:xfrm>
          <a:prstGeom prst="ellipse">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i="0" u="none" strike="noStrike" normalizeH="0" baseline="0">
              <a:ln w="0"/>
              <a:solidFill>
                <a:schemeClr val="tx1"/>
              </a:solidFill>
              <a:effectLst>
                <a:outerShdw blurRad="38100" dist="19050" dir="2700000" algn="tl" rotWithShape="0">
                  <a:schemeClr val="dk1">
                    <a:alpha val="40000"/>
                  </a:schemeClr>
                </a:outerShdw>
              </a:effectLst>
              <a:latin typeface="Tahoma" charset="0"/>
            </a:endParaRPr>
          </a:p>
        </p:txBody>
      </p:sp>
    </p:spTree>
    <p:extLst>
      <p:ext uri="{BB962C8B-B14F-4D97-AF65-F5344CB8AC3E}">
        <p14:creationId xmlns:p14="http://schemas.microsoft.com/office/powerpoint/2010/main" val="1647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fill="hold"/>
                                        <p:tgtEl>
                                          <p:spTgt spid="66"/>
                                        </p:tgtEl>
                                        <p:attrNameLst>
                                          <p:attrName>ppt_x</p:attrName>
                                        </p:attrNameLst>
                                      </p:cBhvr>
                                      <p:tavLst>
                                        <p:tav tm="0">
                                          <p:val>
                                            <p:strVal val="0-#ppt_w/2"/>
                                          </p:val>
                                        </p:tav>
                                        <p:tav tm="100000">
                                          <p:val>
                                            <p:strVal val="#ppt_x"/>
                                          </p:val>
                                        </p:tav>
                                      </p:tavLst>
                                    </p:anim>
                                    <p:anim calcmode="lin" valueType="num">
                                      <p:cBhvr additive="base">
                                        <p:cTn id="13" dur="500" fill="hold"/>
                                        <p:tgtEl>
                                          <p:spTgt spid="6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500" fill="hold"/>
                                        <p:tgtEl>
                                          <p:spTgt spid="71"/>
                                        </p:tgtEl>
                                        <p:attrNameLst>
                                          <p:attrName>ppt_x</p:attrName>
                                        </p:attrNameLst>
                                      </p:cBhvr>
                                      <p:tavLst>
                                        <p:tav tm="0">
                                          <p:val>
                                            <p:strVal val="1+#ppt_w/2"/>
                                          </p:val>
                                        </p:tav>
                                        <p:tav tm="100000">
                                          <p:val>
                                            <p:strVal val="#ppt_x"/>
                                          </p:val>
                                        </p:tav>
                                      </p:tavLst>
                                    </p:anim>
                                    <p:anim calcmode="lin" valueType="num">
                                      <p:cBhvr additive="base">
                                        <p:cTn id="18" dur="500" fill="hold"/>
                                        <p:tgtEl>
                                          <p:spTgt spid="7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additive="base">
                                        <p:cTn id="22" dur="500" fill="hold"/>
                                        <p:tgtEl>
                                          <p:spTgt spid="72"/>
                                        </p:tgtEl>
                                        <p:attrNameLst>
                                          <p:attrName>ppt_x</p:attrName>
                                        </p:attrNameLst>
                                      </p:cBhvr>
                                      <p:tavLst>
                                        <p:tav tm="0">
                                          <p:val>
                                            <p:strVal val="1+#ppt_w/2"/>
                                          </p:val>
                                        </p:tav>
                                        <p:tav tm="100000">
                                          <p:val>
                                            <p:strVal val="#ppt_x"/>
                                          </p:val>
                                        </p:tav>
                                      </p:tavLst>
                                    </p:anim>
                                    <p:anim calcmode="lin" valueType="num">
                                      <p:cBhvr additive="base">
                                        <p:cTn id="23" dur="500" fill="hold"/>
                                        <p:tgtEl>
                                          <p:spTgt spid="7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1+#ppt_w/2"/>
                                          </p:val>
                                        </p:tav>
                                        <p:tav tm="100000">
                                          <p:val>
                                            <p:strVal val="#ppt_x"/>
                                          </p:val>
                                        </p:tav>
                                      </p:tavLst>
                                    </p:anim>
                                    <p:anim calcmode="lin" valueType="num">
                                      <p:cBhvr additive="base">
                                        <p:cTn id="28"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6" grpId="0" animBg="1"/>
      <p:bldP spid="71" grpId="0" animBg="1"/>
      <p:bldP spid="72" grpId="0" animBg="1"/>
      <p:bldP spid="7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E5E8B-369F-430B-919B-B30A7B648DEC}"/>
              </a:ext>
            </a:extLst>
          </p:cNvPr>
          <p:cNvSpPr>
            <a:spLocks noGrp="1"/>
          </p:cNvSpPr>
          <p:nvPr>
            <p:ph type="title"/>
          </p:nvPr>
        </p:nvSpPr>
        <p:spPr>
          <a:xfrm>
            <a:off x="847630" y="0"/>
            <a:ext cx="10867292" cy="628650"/>
          </a:xfrm>
        </p:spPr>
        <p:txBody>
          <a:bodyPr/>
          <a:lstStyle/>
          <a:p>
            <a:r>
              <a:rPr lang="en-US" sz="2800" dirty="0"/>
              <a:t>Securing distributed LVC simulations with OMG DDS</a:t>
            </a:r>
          </a:p>
        </p:txBody>
      </p:sp>
      <p:sp>
        <p:nvSpPr>
          <p:cNvPr id="3" name="Content Placeholder 2">
            <a:extLst>
              <a:ext uri="{FF2B5EF4-FFF2-40B4-BE49-F238E27FC236}">
                <a16:creationId xmlns:a16="http://schemas.microsoft.com/office/drawing/2014/main" id="{E0338783-70B3-4A8F-BA4C-B6636546E6B6}"/>
              </a:ext>
            </a:extLst>
          </p:cNvPr>
          <p:cNvSpPr>
            <a:spLocks noGrp="1"/>
          </p:cNvSpPr>
          <p:nvPr>
            <p:ph idx="1"/>
          </p:nvPr>
        </p:nvSpPr>
        <p:spPr>
          <a:xfrm>
            <a:off x="375754" y="983894"/>
            <a:ext cx="10928351" cy="4890211"/>
          </a:xfrm>
        </p:spPr>
        <p:txBody>
          <a:bodyPr>
            <a:normAutofit fontScale="92500"/>
          </a:bodyPr>
          <a:lstStyle/>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Can leverage/integrate mission data</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Recorded data from actual mission execution could be combined with simulation data and be used for training</a:t>
            </a:r>
          </a:p>
          <a:p>
            <a:pPr lvl="2">
              <a:buFont typeface="Wingdings" panose="05000000000000000000" pitchFamily="2" charset="2"/>
              <a:buChar char="§"/>
            </a:pPr>
            <a:r>
              <a:rPr lang="en-US" sz="2200" dirty="0">
                <a:latin typeface="Arial" panose="020B0604020202020204" pitchFamily="34" charset="0"/>
                <a:cs typeface="Arial" panose="020B0604020202020204" pitchFamily="34" charset="0"/>
              </a:rPr>
              <a:t>This approach is already followed in the US Navy OATM</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Rapid feedback from mission to training is key to an agile and effective force.</a:t>
            </a:r>
          </a:p>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Can leverage/integrate OMG DDS Security into new distributed simulations</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Secure training and simulations over WAN/Cloud/RF/Lossy Networks/TDL</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Role-based access allow for joint Coalition forces to train alongside US forces</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Multiple SBIRs with different defense agencies for secure LVC simulations</a:t>
            </a:r>
          </a:p>
          <a:p>
            <a:endParaRPr lang="en-US" dirty="0"/>
          </a:p>
        </p:txBody>
      </p:sp>
    </p:spTree>
    <p:extLst>
      <p:ext uri="{BB962C8B-B14F-4D97-AF65-F5344CB8AC3E}">
        <p14:creationId xmlns:p14="http://schemas.microsoft.com/office/powerpoint/2010/main" val="96638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699AE07-6405-456E-A8D4-BAE82F000F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509" y="1003177"/>
            <a:ext cx="11821965" cy="5228947"/>
          </a:xfrm>
        </p:spPr>
      </p:pic>
      <p:sp>
        <p:nvSpPr>
          <p:cNvPr id="2" name="Title 1">
            <a:extLst>
              <a:ext uri="{FF2B5EF4-FFF2-40B4-BE49-F238E27FC236}">
                <a16:creationId xmlns:a16="http://schemas.microsoft.com/office/drawing/2014/main" id="{76587349-E769-49A5-A71C-DA932AD062F2}"/>
              </a:ext>
            </a:extLst>
          </p:cNvPr>
          <p:cNvSpPr>
            <a:spLocks noGrp="1"/>
          </p:cNvSpPr>
          <p:nvPr>
            <p:ph type="title"/>
          </p:nvPr>
        </p:nvSpPr>
        <p:spPr>
          <a:xfrm>
            <a:off x="612559" y="25154"/>
            <a:ext cx="10653204" cy="609600"/>
          </a:xfrm>
        </p:spPr>
        <p:txBody>
          <a:bodyPr/>
          <a:lstStyle/>
          <a:p>
            <a:r>
              <a:rPr lang="en-US" dirty="0"/>
              <a:t>Multi Level Secure MLS, Live Virtual Constructive LVC Simulations</a:t>
            </a:r>
          </a:p>
        </p:txBody>
      </p:sp>
    </p:spTree>
    <p:extLst>
      <p:ext uri="{BB962C8B-B14F-4D97-AF65-F5344CB8AC3E}">
        <p14:creationId xmlns:p14="http://schemas.microsoft.com/office/powerpoint/2010/main" val="589654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3A0B-7173-43AF-BB6D-0EF5B9E28142}"/>
              </a:ext>
            </a:extLst>
          </p:cNvPr>
          <p:cNvSpPr>
            <a:spLocks noGrp="1"/>
          </p:cNvSpPr>
          <p:nvPr>
            <p:ph type="title"/>
          </p:nvPr>
        </p:nvSpPr>
        <p:spPr>
          <a:xfrm>
            <a:off x="2387600" y="6351"/>
            <a:ext cx="7416800" cy="795130"/>
          </a:xfrm>
        </p:spPr>
        <p:txBody>
          <a:bodyPr/>
          <a:lstStyle/>
          <a:p>
            <a:r>
              <a:rPr lang="en-US" dirty="0"/>
              <a:t>IIC Interoperability Transport Layer</a:t>
            </a:r>
          </a:p>
        </p:txBody>
      </p:sp>
      <p:grpSp>
        <p:nvGrpSpPr>
          <p:cNvPr id="4" name="Group 3">
            <a:extLst>
              <a:ext uri="{FF2B5EF4-FFF2-40B4-BE49-F238E27FC236}">
                <a16:creationId xmlns:a16="http://schemas.microsoft.com/office/drawing/2014/main" id="{37A64D34-F166-4483-A8F2-C8249E2D9B90}"/>
              </a:ext>
            </a:extLst>
          </p:cNvPr>
          <p:cNvGrpSpPr/>
          <p:nvPr/>
        </p:nvGrpSpPr>
        <p:grpSpPr>
          <a:xfrm>
            <a:off x="170200" y="853697"/>
            <a:ext cx="11506940" cy="5424109"/>
            <a:chOff x="170200" y="1052737"/>
            <a:chExt cx="11506940" cy="5424109"/>
          </a:xfrm>
        </p:grpSpPr>
        <p:sp>
          <p:nvSpPr>
            <p:cNvPr id="5" name="직사각형 50">
              <a:extLst>
                <a:ext uri="{FF2B5EF4-FFF2-40B4-BE49-F238E27FC236}">
                  <a16:creationId xmlns:a16="http://schemas.microsoft.com/office/drawing/2014/main" id="{9588578B-D8E1-4828-8063-F7D3FE1FA564}"/>
                </a:ext>
              </a:extLst>
            </p:cNvPr>
            <p:cNvSpPr/>
            <p:nvPr/>
          </p:nvSpPr>
          <p:spPr>
            <a:xfrm>
              <a:off x="1504423" y="2334381"/>
              <a:ext cx="9222613" cy="2898725"/>
            </a:xfrm>
            <a:prstGeom prst="rect">
              <a:avLst/>
            </a:prstGeom>
            <a:solidFill>
              <a:srgbClr val="92D050">
                <a:alpha val="25000"/>
              </a:srgbClr>
            </a:solidFill>
            <a:ln w="38100">
              <a:solidFill>
                <a:srgbClr val="92D050"/>
              </a:solidFill>
            </a:ln>
          </p:spPr>
          <p:style>
            <a:lnRef idx="2">
              <a:schemeClr val="accent5"/>
            </a:lnRef>
            <a:fillRef idx="1">
              <a:schemeClr val="lt1"/>
            </a:fillRef>
            <a:effectRef idx="0">
              <a:schemeClr val="accent5"/>
            </a:effectRef>
            <a:fontRef idx="minor">
              <a:schemeClr val="dk1"/>
            </a:fontRef>
          </p:style>
          <p:txBody>
            <a:bodyPr lIns="121917" tIns="60958" rIns="121917" bIns="60958" rtlCol="0" anchor="t"/>
            <a:lstStyle/>
            <a:p>
              <a:pPr algn="ctr"/>
              <a:r>
                <a:rPr lang="en-US" altLang="ko-KR" sz="1200" b="1" dirty="0">
                  <a:latin typeface="Helvetica" charset="0"/>
                  <a:ea typeface="Helvetica" charset="0"/>
                  <a:cs typeface="Helvetica" charset="0"/>
                </a:rPr>
                <a:t>Transport</a:t>
              </a:r>
              <a:endParaRPr lang="ko-KR" altLang="en-US" sz="1200" b="1" dirty="0">
                <a:latin typeface="Helvetica" charset="0"/>
                <a:ea typeface="Helvetica" charset="0"/>
                <a:cs typeface="Helvetica" charset="0"/>
              </a:endParaRPr>
            </a:p>
          </p:txBody>
        </p:sp>
        <p:sp>
          <p:nvSpPr>
            <p:cNvPr id="6" name="직사각형 52">
              <a:extLst>
                <a:ext uri="{FF2B5EF4-FFF2-40B4-BE49-F238E27FC236}">
                  <a16:creationId xmlns:a16="http://schemas.microsoft.com/office/drawing/2014/main" id="{0960A600-9C30-4D5D-9B9A-0562E3AF71BD}"/>
                </a:ext>
              </a:extLst>
            </p:cNvPr>
            <p:cNvSpPr/>
            <p:nvPr/>
          </p:nvSpPr>
          <p:spPr>
            <a:xfrm>
              <a:off x="1504423" y="5800241"/>
              <a:ext cx="9222613" cy="282300"/>
            </a:xfrm>
            <a:prstGeom prst="rect">
              <a:avLst/>
            </a:prstGeom>
            <a:solidFill>
              <a:srgbClr val="002060">
                <a:alpha val="25000"/>
              </a:srgbClr>
            </a:solidFill>
            <a:ln w="38100">
              <a:solidFill>
                <a:srgbClr val="00206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Link</a:t>
              </a:r>
              <a:endParaRPr lang="ko-KR" altLang="en-US" sz="1200" dirty="0">
                <a:latin typeface="Helvetica" charset="0"/>
                <a:ea typeface="Helvetica" charset="0"/>
                <a:cs typeface="Helvetica" charset="0"/>
              </a:endParaRPr>
            </a:p>
          </p:txBody>
        </p:sp>
        <p:sp>
          <p:nvSpPr>
            <p:cNvPr id="7" name="직사각형 53">
              <a:extLst>
                <a:ext uri="{FF2B5EF4-FFF2-40B4-BE49-F238E27FC236}">
                  <a16:creationId xmlns:a16="http://schemas.microsoft.com/office/drawing/2014/main" id="{FCCFF121-449B-48FF-BAD6-DD1B0EFC039B}"/>
                </a:ext>
              </a:extLst>
            </p:cNvPr>
            <p:cNvSpPr/>
            <p:nvPr/>
          </p:nvSpPr>
          <p:spPr>
            <a:xfrm>
              <a:off x="1513061" y="1052737"/>
              <a:ext cx="9200091" cy="507551"/>
            </a:xfrm>
            <a:prstGeom prst="rect">
              <a:avLst/>
            </a:prstGeom>
            <a:solidFill>
              <a:srgbClr val="7030A0">
                <a:alpha val="25000"/>
              </a:srgb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Distributed Data Interoperability &amp; Management</a:t>
              </a:r>
              <a:endParaRPr lang="ko-KR" altLang="en-US" sz="1200" dirty="0">
                <a:latin typeface="Helvetica" charset="0"/>
                <a:ea typeface="Helvetica" charset="0"/>
                <a:cs typeface="Helvetica" charset="0"/>
              </a:endParaRPr>
            </a:p>
          </p:txBody>
        </p:sp>
        <p:sp>
          <p:nvSpPr>
            <p:cNvPr id="8" name="L 도형 16">
              <a:extLst>
                <a:ext uri="{FF2B5EF4-FFF2-40B4-BE49-F238E27FC236}">
                  <a16:creationId xmlns:a16="http://schemas.microsoft.com/office/drawing/2014/main" id="{F9CDA4CC-EB08-4FE9-9ED3-A9D60EBABE8D}"/>
                </a:ext>
              </a:extLst>
            </p:cNvPr>
            <p:cNvSpPr/>
            <p:nvPr/>
          </p:nvSpPr>
          <p:spPr>
            <a:xfrm rot="16200000" flipH="1">
              <a:off x="5925917" y="-2636069"/>
              <a:ext cx="379624" cy="9222613"/>
            </a:xfrm>
            <a:prstGeom prst="corner">
              <a:avLst>
                <a:gd name="adj1" fmla="val 42906"/>
                <a:gd name="adj2" fmla="val 100000"/>
              </a:avLst>
            </a:prstGeom>
            <a:solidFill>
              <a:srgbClr val="FFC000">
                <a:alpha val="25000"/>
              </a:srgbClr>
            </a:solidFill>
            <a:ln w="38100">
              <a:solidFill>
                <a:srgbClr val="FFC000"/>
              </a:solidFill>
            </a:ln>
          </p:spPr>
          <p:style>
            <a:lnRef idx="1">
              <a:schemeClr val="accent3"/>
            </a:lnRef>
            <a:fillRef idx="2">
              <a:schemeClr val="accent3"/>
            </a:fillRef>
            <a:effectRef idx="1">
              <a:schemeClr val="accent3"/>
            </a:effectRef>
            <a:fontRef idx="minor">
              <a:schemeClr val="dk1"/>
            </a:fontRef>
          </p:style>
          <p:txBody>
            <a:bodyPr vert="eaVert" lIns="121917" tIns="60958" rIns="121917" bIns="60958" rtlCol="0" anchor="ctr" anchorCtr="1"/>
            <a:lstStyle/>
            <a:p>
              <a:pPr algn="ctr"/>
              <a:r>
                <a:rPr lang="en-US" altLang="ko-KR" sz="1200" b="1" dirty="0">
                  <a:latin typeface="Helvetica" charset="0"/>
                  <a:ea typeface="Helvetica" charset="0"/>
                  <a:cs typeface="Helvetica" charset="0"/>
                </a:rPr>
                <a:t>Framework</a:t>
              </a:r>
              <a:endParaRPr lang="ko-KR" altLang="en-US" sz="1200" b="1" dirty="0">
                <a:latin typeface="Helvetica" charset="0"/>
                <a:ea typeface="Helvetica" charset="0"/>
                <a:cs typeface="Helvetica" charset="0"/>
              </a:endParaRPr>
            </a:p>
          </p:txBody>
        </p:sp>
        <p:cxnSp>
          <p:nvCxnSpPr>
            <p:cNvPr id="9" name="Straight Connector 8">
              <a:extLst>
                <a:ext uri="{FF2B5EF4-FFF2-40B4-BE49-F238E27FC236}">
                  <a16:creationId xmlns:a16="http://schemas.microsoft.com/office/drawing/2014/main" id="{9AED07D5-790E-4346-9DEA-089010BC82C1}"/>
                </a:ext>
              </a:extLst>
            </p:cNvPr>
            <p:cNvCxnSpPr/>
            <p:nvPr/>
          </p:nvCxnSpPr>
          <p:spPr>
            <a:xfrm>
              <a:off x="221569" y="1664721"/>
              <a:ext cx="1145557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FAEAC5E-E002-4F77-B3C7-2D164E4BBEF3}"/>
                </a:ext>
              </a:extLst>
            </p:cNvPr>
            <p:cNvSpPr txBox="1"/>
            <p:nvPr/>
          </p:nvSpPr>
          <p:spPr>
            <a:xfrm>
              <a:off x="170200" y="2815218"/>
              <a:ext cx="1272137" cy="769437"/>
            </a:xfrm>
            <a:prstGeom prst="rect">
              <a:avLst/>
            </a:prstGeom>
            <a:noFill/>
          </p:spPr>
          <p:txBody>
            <a:bodyPr wrap="none" lIns="121917" tIns="60958" rIns="121917" bIns="60958" rtlCol="0">
              <a:spAutoFit/>
            </a:bodyPr>
            <a:lstStyle/>
            <a:p>
              <a:r>
                <a:rPr lang="en-US" sz="1400" dirty="0">
                  <a:latin typeface="Helvetica" charset="0"/>
                  <a:ea typeface="Helvetica" charset="0"/>
                  <a:cs typeface="Helvetica" charset="0"/>
                </a:rPr>
                <a:t>Connectivity </a:t>
              </a:r>
            </a:p>
            <a:p>
              <a:r>
                <a:rPr lang="en-US" sz="1400" dirty="0">
                  <a:latin typeface="Helvetica" charset="0"/>
                  <a:ea typeface="Helvetica" charset="0"/>
                  <a:cs typeface="Helvetica" charset="0"/>
                </a:rPr>
                <a:t>Transport</a:t>
              </a:r>
            </a:p>
            <a:p>
              <a:r>
                <a:rPr lang="en-US" sz="1400" dirty="0">
                  <a:latin typeface="Helvetica" charset="0"/>
                  <a:ea typeface="Helvetica" charset="0"/>
                  <a:cs typeface="Helvetica" charset="0"/>
                </a:rPr>
                <a:t>Functions</a:t>
              </a:r>
            </a:p>
          </p:txBody>
        </p:sp>
        <p:sp>
          <p:nvSpPr>
            <p:cNvPr id="11" name="직사각형 52">
              <a:extLst>
                <a:ext uri="{FF2B5EF4-FFF2-40B4-BE49-F238E27FC236}">
                  <a16:creationId xmlns:a16="http://schemas.microsoft.com/office/drawing/2014/main" id="{E82BC071-1FFD-4E4D-B958-4685B730D0DA}"/>
                </a:ext>
              </a:extLst>
            </p:cNvPr>
            <p:cNvSpPr/>
            <p:nvPr/>
          </p:nvSpPr>
          <p:spPr>
            <a:xfrm>
              <a:off x="1511679" y="6194546"/>
              <a:ext cx="9222613" cy="282300"/>
            </a:xfrm>
            <a:prstGeom prst="rect">
              <a:avLst/>
            </a:prstGeom>
            <a:solidFill>
              <a:srgbClr val="000000">
                <a:alpha val="25000"/>
              </a:srgbClr>
            </a:solidFill>
            <a:ln w="38100">
              <a:solidFill>
                <a:srgbClr val="00000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Physical</a:t>
              </a:r>
              <a:endParaRPr lang="ko-KR" altLang="en-US" sz="1200" dirty="0">
                <a:latin typeface="Helvetica" charset="0"/>
                <a:ea typeface="Helvetica" charset="0"/>
                <a:cs typeface="Helvetica" charset="0"/>
              </a:endParaRPr>
            </a:p>
          </p:txBody>
        </p:sp>
        <p:sp>
          <p:nvSpPr>
            <p:cNvPr id="12" name="Rounded Rectangle 3">
              <a:extLst>
                <a:ext uri="{FF2B5EF4-FFF2-40B4-BE49-F238E27FC236}">
                  <a16:creationId xmlns:a16="http://schemas.microsoft.com/office/drawing/2014/main" id="{32251011-9AC4-48C4-B2C4-A3C8C46605FC}"/>
                </a:ext>
              </a:extLst>
            </p:cNvPr>
            <p:cNvSpPr/>
            <p:nvPr/>
          </p:nvSpPr>
          <p:spPr>
            <a:xfrm>
              <a:off x="1499809" y="5346097"/>
              <a:ext cx="9228667" cy="338667"/>
            </a:xfrm>
            <a:prstGeom prst="roundRect">
              <a:avLst/>
            </a:prstGeom>
            <a:solidFill>
              <a:srgbClr val="00B0F0">
                <a:alpha val="25000"/>
              </a:srgbClr>
            </a:solid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200" dirty="0">
                  <a:solidFill>
                    <a:srgbClr val="000000"/>
                  </a:solidFill>
                  <a:latin typeface="Helvetica" charset="0"/>
                  <a:ea typeface="Helvetica" charset="0"/>
                  <a:cs typeface="Helvetica" charset="0"/>
                </a:rPr>
                <a:t>Network</a:t>
              </a:r>
            </a:p>
          </p:txBody>
        </p:sp>
        <p:sp>
          <p:nvSpPr>
            <p:cNvPr id="13" name="직사각형 29">
              <a:extLst>
                <a:ext uri="{FF2B5EF4-FFF2-40B4-BE49-F238E27FC236}">
                  <a16:creationId xmlns:a16="http://schemas.microsoft.com/office/drawing/2014/main" id="{83BC89E1-0016-48C3-AB97-0B0039328C3C}"/>
                </a:ext>
              </a:extLst>
            </p:cNvPr>
            <p:cNvSpPr/>
            <p:nvPr/>
          </p:nvSpPr>
          <p:spPr>
            <a:xfrm>
              <a:off x="1871582" y="2747029"/>
              <a:ext cx="8542420" cy="554971"/>
            </a:xfrm>
            <a:prstGeom prst="rect">
              <a:avLst/>
            </a:prstGeom>
            <a:solidFill>
              <a:srgbClr val="92D050"/>
            </a:solidFill>
            <a:ln w="28575">
              <a:solidFill>
                <a:srgbClr val="92D05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Messaging Protocol</a:t>
              </a:r>
              <a:endParaRPr lang="ko-KR" altLang="en-US" sz="1200" dirty="0">
                <a:latin typeface="Helvetica" charset="0"/>
                <a:ea typeface="Helvetica" charset="0"/>
                <a:cs typeface="Helvetica" charset="0"/>
              </a:endParaRPr>
            </a:p>
          </p:txBody>
        </p:sp>
        <p:sp>
          <p:nvSpPr>
            <p:cNvPr id="14" name="직사각형 29">
              <a:extLst>
                <a:ext uri="{FF2B5EF4-FFF2-40B4-BE49-F238E27FC236}">
                  <a16:creationId xmlns:a16="http://schemas.microsoft.com/office/drawing/2014/main" id="{8D3781B5-2CD6-41B8-B4BC-2FEA8F0E816F}"/>
                </a:ext>
              </a:extLst>
            </p:cNvPr>
            <p:cNvSpPr/>
            <p:nvPr/>
          </p:nvSpPr>
          <p:spPr>
            <a:xfrm>
              <a:off x="1869850" y="4397937"/>
              <a:ext cx="1558636" cy="545919"/>
            </a:xfrm>
            <a:prstGeom prst="rect">
              <a:avLst/>
            </a:prstGeom>
            <a:solidFill>
              <a:srgbClr val="92D050"/>
            </a:solidFill>
            <a:ln w="28575">
              <a:solidFill>
                <a:srgbClr val="92D05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Endpoint</a:t>
              </a:r>
            </a:p>
            <a:p>
              <a:pPr algn="ctr"/>
              <a:r>
                <a:rPr lang="en-US" altLang="ko-KR" sz="1200" dirty="0">
                  <a:latin typeface="Helvetica" charset="0"/>
                  <a:ea typeface="Helvetica" charset="0"/>
                  <a:cs typeface="Helvetica" charset="0"/>
                </a:rPr>
                <a:t>Addressing</a:t>
              </a:r>
              <a:endParaRPr lang="ko-KR" altLang="en-US" sz="1200" dirty="0">
                <a:latin typeface="Helvetica" charset="0"/>
                <a:ea typeface="Helvetica" charset="0"/>
                <a:cs typeface="Helvetica" charset="0"/>
              </a:endParaRPr>
            </a:p>
          </p:txBody>
        </p:sp>
        <p:sp>
          <p:nvSpPr>
            <p:cNvPr id="15" name="직사각형 29">
              <a:extLst>
                <a:ext uri="{FF2B5EF4-FFF2-40B4-BE49-F238E27FC236}">
                  <a16:creationId xmlns:a16="http://schemas.microsoft.com/office/drawing/2014/main" id="{4E0A466D-9E71-4588-AD92-FEAFCEBABAC6}"/>
                </a:ext>
              </a:extLst>
            </p:cNvPr>
            <p:cNvSpPr/>
            <p:nvPr/>
          </p:nvSpPr>
          <p:spPr>
            <a:xfrm>
              <a:off x="3600582" y="4390059"/>
              <a:ext cx="1558636" cy="545919"/>
            </a:xfrm>
            <a:prstGeom prst="rect">
              <a:avLst/>
            </a:prstGeom>
            <a:solidFill>
              <a:srgbClr val="92D050"/>
            </a:solidFill>
            <a:ln w="28575">
              <a:solidFill>
                <a:srgbClr val="92D05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Connectedness</a:t>
              </a:r>
              <a:endParaRPr lang="ko-KR" altLang="en-US" sz="1200" dirty="0">
                <a:latin typeface="Helvetica" charset="0"/>
                <a:ea typeface="Helvetica" charset="0"/>
                <a:cs typeface="Helvetica" charset="0"/>
              </a:endParaRPr>
            </a:p>
          </p:txBody>
        </p:sp>
        <p:sp>
          <p:nvSpPr>
            <p:cNvPr id="16" name="직사각형 29">
              <a:extLst>
                <a:ext uri="{FF2B5EF4-FFF2-40B4-BE49-F238E27FC236}">
                  <a16:creationId xmlns:a16="http://schemas.microsoft.com/office/drawing/2014/main" id="{FC3EE37B-5E30-4E58-9674-4E9B27B544A9}"/>
                </a:ext>
              </a:extLst>
            </p:cNvPr>
            <p:cNvSpPr/>
            <p:nvPr/>
          </p:nvSpPr>
          <p:spPr>
            <a:xfrm>
              <a:off x="5331314" y="4382182"/>
              <a:ext cx="1558636" cy="545919"/>
            </a:xfrm>
            <a:prstGeom prst="rect">
              <a:avLst/>
            </a:prstGeom>
            <a:solidFill>
              <a:srgbClr val="92D050"/>
            </a:solidFill>
            <a:ln w="28575">
              <a:solidFill>
                <a:srgbClr val="92D05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Prioritization</a:t>
              </a:r>
              <a:endParaRPr lang="ko-KR" altLang="en-US" sz="1200" dirty="0">
                <a:latin typeface="Helvetica" charset="0"/>
                <a:ea typeface="Helvetica" charset="0"/>
                <a:cs typeface="Helvetica" charset="0"/>
              </a:endParaRPr>
            </a:p>
          </p:txBody>
        </p:sp>
        <p:sp>
          <p:nvSpPr>
            <p:cNvPr id="17" name="직사각형 29">
              <a:extLst>
                <a:ext uri="{FF2B5EF4-FFF2-40B4-BE49-F238E27FC236}">
                  <a16:creationId xmlns:a16="http://schemas.microsoft.com/office/drawing/2014/main" id="{D213726F-B379-493E-9F61-6FEB405AF146}"/>
                </a:ext>
              </a:extLst>
            </p:cNvPr>
            <p:cNvSpPr/>
            <p:nvPr/>
          </p:nvSpPr>
          <p:spPr>
            <a:xfrm>
              <a:off x="7074377" y="4386634"/>
              <a:ext cx="1612424" cy="545919"/>
            </a:xfrm>
            <a:prstGeom prst="rect">
              <a:avLst/>
            </a:prstGeom>
            <a:solidFill>
              <a:srgbClr val="92D050"/>
            </a:solidFill>
            <a:ln w="28575">
              <a:solidFill>
                <a:srgbClr val="92D05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Timing &amp; Synchronization</a:t>
              </a:r>
              <a:endParaRPr lang="ko-KR" altLang="en-US" sz="1200" dirty="0">
                <a:latin typeface="Helvetica" charset="0"/>
                <a:ea typeface="Helvetica" charset="0"/>
                <a:cs typeface="Helvetica" charset="0"/>
              </a:endParaRPr>
            </a:p>
          </p:txBody>
        </p:sp>
        <p:sp>
          <p:nvSpPr>
            <p:cNvPr id="18" name="직사각형 29">
              <a:extLst>
                <a:ext uri="{FF2B5EF4-FFF2-40B4-BE49-F238E27FC236}">
                  <a16:creationId xmlns:a16="http://schemas.microsoft.com/office/drawing/2014/main" id="{6AE89C38-B47F-44B2-9ED5-EE4164C40572}"/>
                </a:ext>
              </a:extLst>
            </p:cNvPr>
            <p:cNvSpPr/>
            <p:nvPr/>
          </p:nvSpPr>
          <p:spPr>
            <a:xfrm>
              <a:off x="8857725" y="4378614"/>
              <a:ext cx="1558636" cy="545919"/>
            </a:xfrm>
            <a:prstGeom prst="rect">
              <a:avLst/>
            </a:prstGeom>
            <a:solidFill>
              <a:srgbClr val="92D050"/>
            </a:solidFill>
            <a:ln w="28575">
              <a:solidFill>
                <a:srgbClr val="92D05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Security</a:t>
              </a:r>
              <a:endParaRPr lang="ko-KR" altLang="en-US" sz="1200" dirty="0">
                <a:latin typeface="Helvetica" charset="0"/>
                <a:ea typeface="Helvetica" charset="0"/>
                <a:cs typeface="Helvetica" charset="0"/>
              </a:endParaRPr>
            </a:p>
          </p:txBody>
        </p:sp>
        <p:sp>
          <p:nvSpPr>
            <p:cNvPr id="19" name="직사각형 29">
              <a:extLst>
                <a:ext uri="{FF2B5EF4-FFF2-40B4-BE49-F238E27FC236}">
                  <a16:creationId xmlns:a16="http://schemas.microsoft.com/office/drawing/2014/main" id="{EB004FAB-3582-4ED0-8076-7BDB1C7D09F3}"/>
                </a:ext>
              </a:extLst>
            </p:cNvPr>
            <p:cNvSpPr/>
            <p:nvPr/>
          </p:nvSpPr>
          <p:spPr>
            <a:xfrm>
              <a:off x="3171934" y="3534339"/>
              <a:ext cx="5985436" cy="545919"/>
            </a:xfrm>
            <a:prstGeom prst="rect">
              <a:avLst/>
            </a:prstGeom>
            <a:solidFill>
              <a:srgbClr val="92D050"/>
            </a:solidFill>
            <a:ln w="28575">
              <a:solidFill>
                <a:srgbClr val="92D05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Helvetica" charset="0"/>
                  <a:ea typeface="Helvetica" charset="0"/>
                  <a:cs typeface="Helvetica" charset="0"/>
                </a:rPr>
                <a:t>Communication Modes</a:t>
              </a:r>
              <a:endParaRPr lang="ko-KR" altLang="en-US" sz="1200" dirty="0">
                <a:latin typeface="Helvetica" charset="0"/>
                <a:ea typeface="Helvetica" charset="0"/>
                <a:cs typeface="Helvetica" charset="0"/>
              </a:endParaRPr>
            </a:p>
          </p:txBody>
        </p:sp>
      </p:grpSp>
      <p:sp>
        <p:nvSpPr>
          <p:cNvPr id="20" name="TextBox 19">
            <a:extLst>
              <a:ext uri="{FF2B5EF4-FFF2-40B4-BE49-F238E27FC236}">
                <a16:creationId xmlns:a16="http://schemas.microsoft.com/office/drawing/2014/main" id="{8E959F2C-DEC8-4129-BD47-FF41EF3217A4}"/>
              </a:ext>
            </a:extLst>
          </p:cNvPr>
          <p:cNvSpPr txBox="1"/>
          <p:nvPr/>
        </p:nvSpPr>
        <p:spPr>
          <a:xfrm>
            <a:off x="10813544" y="2937037"/>
            <a:ext cx="1189748" cy="461665"/>
          </a:xfrm>
          <a:prstGeom prst="rect">
            <a:avLst/>
          </a:prstGeom>
          <a:noFill/>
        </p:spPr>
        <p:txBody>
          <a:bodyPr wrap="none" rtlCol="0">
            <a:spAutoFit/>
          </a:bodyPr>
          <a:lstStyle/>
          <a:p>
            <a:pPr algn="ctr"/>
            <a:r>
              <a:rPr lang="en-US" sz="1200" i="1" dirty="0">
                <a:latin typeface="Helvetica" charset="0"/>
                <a:ea typeface="Helvetica" charset="0"/>
                <a:cs typeface="Helvetica" charset="0"/>
              </a:rPr>
              <a:t>Technical </a:t>
            </a:r>
          </a:p>
          <a:p>
            <a:pPr algn="ctr"/>
            <a:r>
              <a:rPr lang="en-US" sz="1200" i="1" dirty="0">
                <a:latin typeface="Helvetica" charset="0"/>
                <a:ea typeface="Helvetica" charset="0"/>
                <a:cs typeface="Helvetica" charset="0"/>
              </a:rPr>
              <a:t>Interoperability</a:t>
            </a:r>
          </a:p>
        </p:txBody>
      </p:sp>
      <p:sp>
        <p:nvSpPr>
          <p:cNvPr id="3" name="TextBox 2">
            <a:extLst>
              <a:ext uri="{FF2B5EF4-FFF2-40B4-BE49-F238E27FC236}">
                <a16:creationId xmlns:a16="http://schemas.microsoft.com/office/drawing/2014/main" id="{F2DBCE7A-1290-24A9-5D23-54DE500610B0}"/>
              </a:ext>
            </a:extLst>
          </p:cNvPr>
          <p:cNvSpPr txBox="1"/>
          <p:nvPr/>
        </p:nvSpPr>
        <p:spPr>
          <a:xfrm>
            <a:off x="3851635" y="6389811"/>
            <a:ext cx="4488729" cy="377026"/>
          </a:xfrm>
          <a:prstGeom prst="rect">
            <a:avLst/>
          </a:prstGeom>
          <a:noFill/>
        </p:spPr>
        <p:txBody>
          <a:bodyPr wrap="none" rtlCol="0">
            <a:spAutoFit/>
          </a:bodyPr>
          <a:lstStyle/>
          <a:p>
            <a:pPr algn="ctr"/>
            <a:r>
              <a:rPr lang="en-US" sz="800" dirty="0"/>
              <a:t>The Industrial Internet of Things Volume G5: Connectivity Framework</a:t>
            </a:r>
            <a:br>
              <a:rPr lang="en-US" sz="800" dirty="0"/>
            </a:br>
            <a:r>
              <a:rPr lang="en-US" sz="1050" dirty="0"/>
              <a:t>https://www.iiconsortium.org/pdf/IIC_PUB_G5_V1.01_PB_20180228.pdf</a:t>
            </a:r>
          </a:p>
        </p:txBody>
      </p:sp>
    </p:spTree>
    <p:extLst>
      <p:ext uri="{BB962C8B-B14F-4D97-AF65-F5344CB8AC3E}">
        <p14:creationId xmlns:p14="http://schemas.microsoft.com/office/powerpoint/2010/main" val="3383780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02;p10">
            <a:extLst>
              <a:ext uri="{FF2B5EF4-FFF2-40B4-BE49-F238E27FC236}">
                <a16:creationId xmlns:a16="http://schemas.microsoft.com/office/drawing/2014/main" id="{B5A23E44-E062-7907-4852-71D61E9C94C1}"/>
              </a:ext>
            </a:extLst>
          </p:cNvPr>
          <p:cNvSpPr txBox="1">
            <a:spLocks/>
          </p:cNvSpPr>
          <p:nvPr/>
        </p:nvSpPr>
        <p:spPr>
          <a:xfrm>
            <a:off x="515256" y="348865"/>
            <a:ext cx="11459029" cy="906621"/>
          </a:xfrm>
          <a:prstGeom prst="rect">
            <a:avLst/>
          </a:prstGeom>
        </p:spPr>
        <p:txBody>
          <a:bodyPr spcFirstLastPara="1"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
                <a:srgbClr val="3F3F3F"/>
              </a:buClr>
              <a:buSzPct val="100000"/>
              <a:buFontTx/>
              <a:buNone/>
              <a:tabLst/>
              <a:defRPr/>
            </a:pPr>
            <a:endParaRPr kumimoji="0" lang="en-US" sz="4400" b="1"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13" name="TextBox 12">
            <a:extLst>
              <a:ext uri="{FF2B5EF4-FFF2-40B4-BE49-F238E27FC236}">
                <a16:creationId xmlns:a16="http://schemas.microsoft.com/office/drawing/2014/main" id="{FC4D8599-AFF3-17BB-8159-4805A2B73ABC}"/>
              </a:ext>
            </a:extLst>
          </p:cNvPr>
          <p:cNvSpPr txBox="1"/>
          <p:nvPr/>
        </p:nvSpPr>
        <p:spPr>
          <a:xfrm>
            <a:off x="287031" y="5427896"/>
            <a:ext cx="11617929" cy="783193"/>
          </a:xfrm>
          <a:prstGeom prst="roundRect">
            <a:avLst/>
          </a:prstGeom>
          <a:solidFill>
            <a:srgbClr val="ED7D3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Hybrid solution enabling interoperation of existing TENA systems via TENA-DDS Gateway with a NextGen TENA that is fully DDS compliant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C393C7C-1920-2BC0-A2C6-701BD93CBD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7249" y="1061605"/>
            <a:ext cx="11200247" cy="4365800"/>
          </a:xfrm>
          <a:prstGeom prst="rect">
            <a:avLst/>
          </a:prstGeom>
        </p:spPr>
      </p:pic>
      <p:sp>
        <p:nvSpPr>
          <p:cNvPr id="2" name="Title 1">
            <a:extLst>
              <a:ext uri="{FF2B5EF4-FFF2-40B4-BE49-F238E27FC236}">
                <a16:creationId xmlns:a16="http://schemas.microsoft.com/office/drawing/2014/main" id="{C28BEF5A-420B-E74A-777A-137F56DB005E}"/>
              </a:ext>
            </a:extLst>
          </p:cNvPr>
          <p:cNvSpPr>
            <a:spLocks noGrp="1"/>
          </p:cNvSpPr>
          <p:nvPr>
            <p:ph type="title"/>
          </p:nvPr>
        </p:nvSpPr>
        <p:spPr/>
        <p:txBody>
          <a:bodyPr/>
          <a:lstStyle/>
          <a:p>
            <a:r>
              <a:rPr lang="en-US" sz="2400" b="1" dirty="0">
                <a:solidFill>
                  <a:schemeClr val="bg1"/>
                </a:solidFill>
              </a:rPr>
              <a:t>Multi Level Secure LVC Simulations</a:t>
            </a:r>
            <a:endParaRPr lang="en-US" dirty="0"/>
          </a:p>
        </p:txBody>
      </p:sp>
      <p:pic>
        <p:nvPicPr>
          <p:cNvPr id="10" name="Picture 9">
            <a:extLst>
              <a:ext uri="{FF2B5EF4-FFF2-40B4-BE49-F238E27FC236}">
                <a16:creationId xmlns:a16="http://schemas.microsoft.com/office/drawing/2014/main" id="{7D00F9E5-4C14-B86F-8EE8-98239148C4C7}"/>
              </a:ext>
            </a:extLst>
          </p:cNvPr>
          <p:cNvPicPr>
            <a:picLocks noChangeAspect="1"/>
          </p:cNvPicPr>
          <p:nvPr/>
        </p:nvPicPr>
        <p:blipFill>
          <a:blip r:embed="rId4"/>
          <a:stretch>
            <a:fillRect/>
          </a:stretch>
        </p:blipFill>
        <p:spPr>
          <a:xfrm>
            <a:off x="8218972" y="2151142"/>
            <a:ext cx="231280" cy="305464"/>
          </a:xfrm>
          <a:prstGeom prst="rect">
            <a:avLst/>
          </a:prstGeom>
        </p:spPr>
      </p:pic>
    </p:spTree>
    <p:extLst>
      <p:ext uri="{BB962C8B-B14F-4D97-AF65-F5344CB8AC3E}">
        <p14:creationId xmlns:p14="http://schemas.microsoft.com/office/powerpoint/2010/main" val="3148138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3"/>
          <p:cNvSpPr txBox="1">
            <a:spLocks noGrp="1"/>
          </p:cNvSpPr>
          <p:nvPr>
            <p:ph type="title"/>
          </p:nvPr>
        </p:nvSpPr>
        <p:spPr>
          <a:xfrm>
            <a:off x="254236" y="82303"/>
            <a:ext cx="11683527" cy="77482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sz="2800" dirty="0"/>
              <a:t>Multi Level Secure MLS, Live Virtual Constructive LVC Simulations</a:t>
            </a:r>
            <a:endParaRPr sz="2800" dirty="0"/>
          </a:p>
        </p:txBody>
      </p:sp>
      <p:pic>
        <p:nvPicPr>
          <p:cNvPr id="1721" name="Google Shape;1721;p13"/>
          <p:cNvPicPr preferRelativeResize="0"/>
          <p:nvPr/>
        </p:nvPicPr>
        <p:blipFill rotWithShape="1">
          <a:blip r:embed="rId3">
            <a:alphaModFix/>
          </a:blip>
          <a:srcRect/>
          <a:stretch/>
        </p:blipFill>
        <p:spPr>
          <a:xfrm>
            <a:off x="225592" y="915426"/>
            <a:ext cx="11740816" cy="529061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02;p10">
            <a:extLst>
              <a:ext uri="{FF2B5EF4-FFF2-40B4-BE49-F238E27FC236}">
                <a16:creationId xmlns:a16="http://schemas.microsoft.com/office/drawing/2014/main" id="{B5A23E44-E062-7907-4852-71D61E9C94C1}"/>
              </a:ext>
            </a:extLst>
          </p:cNvPr>
          <p:cNvSpPr txBox="1">
            <a:spLocks/>
          </p:cNvSpPr>
          <p:nvPr/>
        </p:nvSpPr>
        <p:spPr>
          <a:xfrm>
            <a:off x="515256" y="94865"/>
            <a:ext cx="11459029" cy="906621"/>
          </a:xfrm>
          <a:prstGeom prst="rect">
            <a:avLst/>
          </a:prstGeom>
        </p:spPr>
        <p:txBody>
          <a:bodyPr spcFirstLastPara="1"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
                <a:srgbClr val="3F3F3F"/>
              </a:buClr>
              <a:buSzPct val="100000"/>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mj-cs"/>
              </a:rPr>
              <a:t>Future Is Not That Far Off…</a:t>
            </a:r>
            <a:endParaRPr kumimoji="0" lang="en-US" sz="48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3" name="TextBox 12">
            <a:extLst>
              <a:ext uri="{FF2B5EF4-FFF2-40B4-BE49-F238E27FC236}">
                <a16:creationId xmlns:a16="http://schemas.microsoft.com/office/drawing/2014/main" id="{FC4D8599-AFF3-17BB-8159-4805A2B73ABC}"/>
              </a:ext>
            </a:extLst>
          </p:cNvPr>
          <p:cNvSpPr txBox="1"/>
          <p:nvPr/>
        </p:nvSpPr>
        <p:spPr>
          <a:xfrm>
            <a:off x="287032" y="5478039"/>
            <a:ext cx="11617929" cy="578882"/>
          </a:xfrm>
          <a:prstGeom prst="roundRect">
            <a:avLst/>
          </a:prstGeom>
          <a:solidFill>
            <a:srgbClr val="ED7D3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Secure DDS with Commercial Cloud Native Credential Management</a:t>
            </a:r>
          </a:p>
        </p:txBody>
      </p:sp>
      <p:pic>
        <p:nvPicPr>
          <p:cNvPr id="5" name="Picture 4" descr="A diagram of a data flow&#10;&#10;Description automatically generated">
            <a:extLst>
              <a:ext uri="{FF2B5EF4-FFF2-40B4-BE49-F238E27FC236}">
                <a16:creationId xmlns:a16="http://schemas.microsoft.com/office/drawing/2014/main" id="{EE5C70E6-1ADF-2E90-1C9F-36D27EF83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590" y="1102902"/>
            <a:ext cx="10272811" cy="4288899"/>
          </a:xfrm>
          <a:prstGeom prst="rect">
            <a:avLst/>
          </a:prstGeom>
        </p:spPr>
      </p:pic>
      <p:pic>
        <p:nvPicPr>
          <p:cNvPr id="4" name="Picture 3">
            <a:extLst>
              <a:ext uri="{FF2B5EF4-FFF2-40B4-BE49-F238E27FC236}">
                <a16:creationId xmlns:a16="http://schemas.microsoft.com/office/drawing/2014/main" id="{A5BC3268-A63B-4047-93ED-3F79B7DE7D12}"/>
              </a:ext>
            </a:extLst>
          </p:cNvPr>
          <p:cNvPicPr>
            <a:picLocks noChangeAspect="1"/>
          </p:cNvPicPr>
          <p:nvPr/>
        </p:nvPicPr>
        <p:blipFill>
          <a:blip r:embed="rId3"/>
          <a:stretch>
            <a:fillRect/>
          </a:stretch>
        </p:blipFill>
        <p:spPr>
          <a:xfrm>
            <a:off x="1068302" y="1328670"/>
            <a:ext cx="1228896" cy="962159"/>
          </a:xfrm>
          <a:prstGeom prst="rect">
            <a:avLst/>
          </a:prstGeom>
        </p:spPr>
      </p:pic>
    </p:spTree>
    <p:extLst>
      <p:ext uri="{BB962C8B-B14F-4D97-AF65-F5344CB8AC3E}">
        <p14:creationId xmlns:p14="http://schemas.microsoft.com/office/powerpoint/2010/main" val="1893706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8AF2-E44B-E22A-4138-ECBC64B8EDC9}"/>
              </a:ext>
            </a:extLst>
          </p:cNvPr>
          <p:cNvSpPr>
            <a:spLocks noGrp="1"/>
          </p:cNvSpPr>
          <p:nvPr>
            <p:ph type="title"/>
          </p:nvPr>
        </p:nvSpPr>
        <p:spPr>
          <a:xfrm>
            <a:off x="749300" y="0"/>
            <a:ext cx="9013241" cy="841248"/>
          </a:xfrm>
        </p:spPr>
        <p:txBody>
          <a:bodyPr/>
          <a:lstStyle/>
          <a:p>
            <a:pPr marL="0" marR="0" lvl="0" indent="0" defTabSz="914400" rtl="0" eaLnBrk="1" fontAlgn="auto" latinLnBrk="0" hangingPunct="1">
              <a:lnSpc>
                <a:spcPct val="100000"/>
              </a:lnSpc>
              <a:spcBef>
                <a:spcPts val="0"/>
              </a:spcBef>
              <a:spcAft>
                <a:spcPts val="0"/>
              </a:spcAft>
              <a:tabLst/>
              <a:defRPr/>
            </a:pPr>
            <a:r>
              <a:rPr kumimoji="0" lang="en-US" b="1" i="0" u="none" strike="noStrike" kern="0" cap="none" spc="0" normalizeH="0" baseline="0" noProof="0" dirty="0">
                <a:ln>
                  <a:noFill/>
                </a:ln>
                <a:solidFill>
                  <a:schemeClr val="accent3"/>
                </a:solidFill>
                <a:effectLst/>
                <a:uLnTx/>
                <a:uFillTx/>
                <a:latin typeface="Calibri"/>
                <a:ea typeface="Calibri"/>
                <a:cs typeface="Calibri"/>
                <a:sym typeface="Calibri"/>
              </a:rPr>
              <a:t>Secure DDS-Enabled HLA Federate-Based JLVC </a:t>
            </a:r>
            <a:br>
              <a:rPr kumimoji="0" lang="en-US" b="1" i="0" u="none" strike="noStrike" kern="0" cap="none" spc="0" normalizeH="0" baseline="0" noProof="0" dirty="0">
                <a:ln>
                  <a:noFill/>
                </a:ln>
                <a:solidFill>
                  <a:schemeClr val="accent3"/>
                </a:solidFill>
                <a:effectLst/>
                <a:uLnTx/>
                <a:uFillTx/>
                <a:latin typeface="Calibri"/>
                <a:ea typeface="Calibri"/>
                <a:cs typeface="Calibri"/>
                <a:sym typeface="Calibri"/>
              </a:rPr>
            </a:br>
            <a:r>
              <a:rPr kumimoji="0" lang="en-US" sz="1600" b="1" i="0" u="none" strike="noStrike" kern="0" cap="none" spc="0" normalizeH="0" baseline="0" noProof="0" dirty="0">
                <a:ln>
                  <a:noFill/>
                </a:ln>
                <a:solidFill>
                  <a:schemeClr val="accent3"/>
                </a:solidFill>
                <a:effectLst/>
                <a:uLnTx/>
                <a:uFillTx/>
                <a:latin typeface="Calibri"/>
                <a:ea typeface="Calibri"/>
                <a:cs typeface="Calibri"/>
                <a:sym typeface="Calibri"/>
              </a:rPr>
              <a:t>Could Also Integrate With Other Simulation Technologies</a:t>
            </a:r>
            <a:endParaRPr lang="en-US" sz="1600" dirty="0"/>
          </a:p>
        </p:txBody>
      </p:sp>
      <p:sp>
        <p:nvSpPr>
          <p:cNvPr id="4" name="Google Shape;218;p15">
            <a:extLst>
              <a:ext uri="{FF2B5EF4-FFF2-40B4-BE49-F238E27FC236}">
                <a16:creationId xmlns:a16="http://schemas.microsoft.com/office/drawing/2014/main" id="{8C2F5B98-C5DA-694B-F567-2786EABEB667}"/>
              </a:ext>
            </a:extLst>
          </p:cNvPr>
          <p:cNvSpPr/>
          <p:nvPr/>
        </p:nvSpPr>
        <p:spPr>
          <a:xfrm>
            <a:off x="4323275" y="1416700"/>
            <a:ext cx="1144200" cy="492000"/>
          </a:xfrm>
          <a:prstGeom prst="roundRect">
            <a:avLst>
              <a:gd name="adj" fmla="val 16667"/>
            </a:avLst>
          </a:prstGeom>
          <a:solidFill>
            <a:srgbClr val="A4C2F4"/>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Cameo / Ansible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 name="Google Shape;219;p15">
            <a:extLst>
              <a:ext uri="{FF2B5EF4-FFF2-40B4-BE49-F238E27FC236}">
                <a16:creationId xmlns:a16="http://schemas.microsoft.com/office/drawing/2014/main" id="{4F2434FA-ABB9-EFD7-4F67-27CE962720AB}"/>
              </a:ext>
            </a:extLst>
          </p:cNvPr>
          <p:cNvGrpSpPr/>
          <p:nvPr/>
        </p:nvGrpSpPr>
        <p:grpSpPr>
          <a:xfrm>
            <a:off x="8007829" y="2765548"/>
            <a:ext cx="2104200" cy="1316888"/>
            <a:chOff x="3059500" y="2915225"/>
            <a:chExt cx="2104200" cy="1316888"/>
          </a:xfrm>
        </p:grpSpPr>
        <p:sp>
          <p:nvSpPr>
            <p:cNvPr id="6" name="Google Shape;220;p15">
              <a:extLst>
                <a:ext uri="{FF2B5EF4-FFF2-40B4-BE49-F238E27FC236}">
                  <a16:creationId xmlns:a16="http://schemas.microsoft.com/office/drawing/2014/main" id="{5F759B44-E750-EBDF-5859-39F4DEDAE192}"/>
                </a:ext>
              </a:extLst>
            </p:cNvPr>
            <p:cNvSpPr/>
            <p:nvPr/>
          </p:nvSpPr>
          <p:spPr>
            <a:xfrm>
              <a:off x="3059500" y="3861913"/>
              <a:ext cx="2104200" cy="370200"/>
            </a:xfrm>
            <a:prstGeom prst="leftRightArrow">
              <a:avLst>
                <a:gd name="adj1" fmla="val 50000"/>
                <a:gd name="adj2" fmla="val 50000"/>
              </a:avLst>
            </a:prstGeom>
            <a:solidFill>
              <a:srgbClr val="ED7D3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 name="Google Shape;221;p15">
              <a:extLst>
                <a:ext uri="{FF2B5EF4-FFF2-40B4-BE49-F238E27FC236}">
                  <a16:creationId xmlns:a16="http://schemas.microsoft.com/office/drawing/2014/main" id="{5BDC734B-210F-813B-7857-70A4A55F2EE7}"/>
                </a:ext>
              </a:extLst>
            </p:cNvPr>
            <p:cNvPicPr preferRelativeResize="0"/>
            <p:nvPr/>
          </p:nvPicPr>
          <p:blipFill rotWithShape="1">
            <a:blip r:embed="rId2">
              <a:alphaModFix/>
            </a:blip>
            <a:srcRect/>
            <a:stretch/>
          </p:blipFill>
          <p:spPr>
            <a:xfrm>
              <a:off x="3388425" y="3061700"/>
              <a:ext cx="368400" cy="429789"/>
            </a:xfrm>
            <a:prstGeom prst="rect">
              <a:avLst/>
            </a:prstGeom>
            <a:noFill/>
            <a:ln>
              <a:noFill/>
            </a:ln>
          </p:spPr>
        </p:pic>
        <p:pic>
          <p:nvPicPr>
            <p:cNvPr id="8" name="Google Shape;222;p15">
              <a:extLst>
                <a:ext uri="{FF2B5EF4-FFF2-40B4-BE49-F238E27FC236}">
                  <a16:creationId xmlns:a16="http://schemas.microsoft.com/office/drawing/2014/main" id="{002830D3-99DD-8BBC-A68E-86D7B1A862E7}"/>
                </a:ext>
              </a:extLst>
            </p:cNvPr>
            <p:cNvPicPr preferRelativeResize="0"/>
            <p:nvPr/>
          </p:nvPicPr>
          <p:blipFill rotWithShape="1">
            <a:blip r:embed="rId2">
              <a:alphaModFix/>
            </a:blip>
            <a:srcRect/>
            <a:stretch/>
          </p:blipFill>
          <p:spPr>
            <a:xfrm>
              <a:off x="3912950" y="3061700"/>
              <a:ext cx="368400" cy="429789"/>
            </a:xfrm>
            <a:prstGeom prst="rect">
              <a:avLst/>
            </a:prstGeom>
            <a:noFill/>
            <a:ln>
              <a:noFill/>
            </a:ln>
          </p:spPr>
        </p:pic>
        <p:pic>
          <p:nvPicPr>
            <p:cNvPr id="9" name="Google Shape;223;p15">
              <a:extLst>
                <a:ext uri="{FF2B5EF4-FFF2-40B4-BE49-F238E27FC236}">
                  <a16:creationId xmlns:a16="http://schemas.microsoft.com/office/drawing/2014/main" id="{6B7FCE3F-9DCD-E54D-76DA-89391797C860}"/>
                </a:ext>
              </a:extLst>
            </p:cNvPr>
            <p:cNvPicPr preferRelativeResize="0"/>
            <p:nvPr/>
          </p:nvPicPr>
          <p:blipFill rotWithShape="1">
            <a:blip r:embed="rId2">
              <a:alphaModFix/>
            </a:blip>
            <a:srcRect/>
            <a:stretch/>
          </p:blipFill>
          <p:spPr>
            <a:xfrm>
              <a:off x="4437475" y="3061700"/>
              <a:ext cx="368400" cy="429789"/>
            </a:xfrm>
            <a:prstGeom prst="rect">
              <a:avLst/>
            </a:prstGeom>
            <a:noFill/>
            <a:ln>
              <a:noFill/>
            </a:ln>
          </p:spPr>
        </p:pic>
        <p:cxnSp>
          <p:nvCxnSpPr>
            <p:cNvPr id="10" name="Google Shape;224;p15">
              <a:extLst>
                <a:ext uri="{FF2B5EF4-FFF2-40B4-BE49-F238E27FC236}">
                  <a16:creationId xmlns:a16="http://schemas.microsoft.com/office/drawing/2014/main" id="{ED0DD392-84A2-C47E-963E-C6F4F2E7ADB7}"/>
                </a:ext>
              </a:extLst>
            </p:cNvPr>
            <p:cNvCxnSpPr>
              <a:stCxn id="7" idx="2"/>
            </p:cNvCxnSpPr>
            <p:nvPr/>
          </p:nvCxnSpPr>
          <p:spPr>
            <a:xfrm>
              <a:off x="3572625"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11" name="Google Shape;225;p15">
              <a:extLst>
                <a:ext uri="{FF2B5EF4-FFF2-40B4-BE49-F238E27FC236}">
                  <a16:creationId xmlns:a16="http://schemas.microsoft.com/office/drawing/2014/main" id="{6F99312B-C91E-43F4-17E6-13D7B49076C6}"/>
                </a:ext>
              </a:extLst>
            </p:cNvPr>
            <p:cNvCxnSpPr/>
            <p:nvPr/>
          </p:nvCxnSpPr>
          <p:spPr>
            <a:xfrm>
              <a:off x="4097150"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12" name="Google Shape;226;p15">
              <a:extLst>
                <a:ext uri="{FF2B5EF4-FFF2-40B4-BE49-F238E27FC236}">
                  <a16:creationId xmlns:a16="http://schemas.microsoft.com/office/drawing/2014/main" id="{879714A6-5C63-C7DA-E6BE-E5ACBAC99207}"/>
                </a:ext>
              </a:extLst>
            </p:cNvPr>
            <p:cNvCxnSpPr/>
            <p:nvPr/>
          </p:nvCxnSpPr>
          <p:spPr>
            <a:xfrm>
              <a:off x="4621675" y="3491489"/>
              <a:ext cx="0" cy="472500"/>
            </a:xfrm>
            <a:prstGeom prst="straightConnector1">
              <a:avLst/>
            </a:prstGeom>
            <a:noFill/>
            <a:ln w="9525" cap="flat" cmpd="sng">
              <a:solidFill>
                <a:srgbClr val="44546A"/>
              </a:solidFill>
              <a:prstDash val="solid"/>
              <a:round/>
              <a:headEnd type="none" w="sm" len="sm"/>
              <a:tailEnd type="none" w="sm" len="sm"/>
            </a:ln>
          </p:spPr>
        </p:cxnSp>
        <p:pic>
          <p:nvPicPr>
            <p:cNvPr id="13" name="Google Shape;227;p15">
              <a:extLst>
                <a:ext uri="{FF2B5EF4-FFF2-40B4-BE49-F238E27FC236}">
                  <a16:creationId xmlns:a16="http://schemas.microsoft.com/office/drawing/2014/main" id="{131828CA-1DD6-7F63-0BE1-19F3B85497EF}"/>
                </a:ext>
              </a:extLst>
            </p:cNvPr>
            <p:cNvPicPr preferRelativeResize="0"/>
            <p:nvPr/>
          </p:nvPicPr>
          <p:blipFill rotWithShape="1">
            <a:blip r:embed="rId3">
              <a:alphaModFix/>
            </a:blip>
            <a:srcRect/>
            <a:stretch/>
          </p:blipFill>
          <p:spPr>
            <a:xfrm>
              <a:off x="3466968" y="3597539"/>
              <a:ext cx="211311" cy="255465"/>
            </a:xfrm>
            <a:prstGeom prst="rect">
              <a:avLst/>
            </a:prstGeom>
            <a:noFill/>
            <a:ln>
              <a:noFill/>
            </a:ln>
          </p:spPr>
        </p:pic>
        <p:pic>
          <p:nvPicPr>
            <p:cNvPr id="14" name="Google Shape;228;p15">
              <a:extLst>
                <a:ext uri="{FF2B5EF4-FFF2-40B4-BE49-F238E27FC236}">
                  <a16:creationId xmlns:a16="http://schemas.microsoft.com/office/drawing/2014/main" id="{349F8077-0C0F-B4BF-0809-B479B318BFD2}"/>
                </a:ext>
              </a:extLst>
            </p:cNvPr>
            <p:cNvPicPr preferRelativeResize="0"/>
            <p:nvPr/>
          </p:nvPicPr>
          <p:blipFill rotWithShape="1">
            <a:blip r:embed="rId3">
              <a:alphaModFix/>
            </a:blip>
            <a:srcRect/>
            <a:stretch/>
          </p:blipFill>
          <p:spPr>
            <a:xfrm>
              <a:off x="3991494" y="3597539"/>
              <a:ext cx="211311" cy="255465"/>
            </a:xfrm>
            <a:prstGeom prst="rect">
              <a:avLst/>
            </a:prstGeom>
            <a:noFill/>
            <a:ln>
              <a:noFill/>
            </a:ln>
          </p:spPr>
        </p:pic>
        <p:pic>
          <p:nvPicPr>
            <p:cNvPr id="15" name="Google Shape;229;p15">
              <a:extLst>
                <a:ext uri="{FF2B5EF4-FFF2-40B4-BE49-F238E27FC236}">
                  <a16:creationId xmlns:a16="http://schemas.microsoft.com/office/drawing/2014/main" id="{73D20E6C-F68C-2081-DCC8-D415B7B0A72E}"/>
                </a:ext>
              </a:extLst>
            </p:cNvPr>
            <p:cNvPicPr preferRelativeResize="0"/>
            <p:nvPr/>
          </p:nvPicPr>
          <p:blipFill rotWithShape="1">
            <a:blip r:embed="rId3">
              <a:alphaModFix/>
            </a:blip>
            <a:srcRect/>
            <a:stretch/>
          </p:blipFill>
          <p:spPr>
            <a:xfrm>
              <a:off x="4516031" y="3597539"/>
              <a:ext cx="211311" cy="255465"/>
            </a:xfrm>
            <a:prstGeom prst="rect">
              <a:avLst/>
            </a:prstGeom>
            <a:noFill/>
            <a:ln>
              <a:noFill/>
            </a:ln>
          </p:spPr>
        </p:pic>
        <p:sp>
          <p:nvSpPr>
            <p:cNvPr id="16" name="Google Shape;230;p15">
              <a:extLst>
                <a:ext uri="{FF2B5EF4-FFF2-40B4-BE49-F238E27FC236}">
                  <a16:creationId xmlns:a16="http://schemas.microsoft.com/office/drawing/2014/main" id="{8FC7D91C-9B0B-8AF0-D6DF-95F8105E13AF}"/>
                </a:ext>
              </a:extLst>
            </p:cNvPr>
            <p:cNvSpPr/>
            <p:nvPr/>
          </p:nvSpPr>
          <p:spPr>
            <a:xfrm>
              <a:off x="3289550" y="2915225"/>
              <a:ext cx="514200" cy="6555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7" name="Google Shape;231;p15">
            <a:extLst>
              <a:ext uri="{FF2B5EF4-FFF2-40B4-BE49-F238E27FC236}">
                <a16:creationId xmlns:a16="http://schemas.microsoft.com/office/drawing/2014/main" id="{3EAD42B5-871F-2C92-1DF6-E8ADC878DF37}"/>
              </a:ext>
            </a:extLst>
          </p:cNvPr>
          <p:cNvGrpSpPr/>
          <p:nvPr/>
        </p:nvGrpSpPr>
        <p:grpSpPr>
          <a:xfrm>
            <a:off x="3201575" y="2756075"/>
            <a:ext cx="2104200" cy="1316888"/>
            <a:chOff x="3059500" y="2915225"/>
            <a:chExt cx="2104200" cy="1316888"/>
          </a:xfrm>
        </p:grpSpPr>
        <p:sp>
          <p:nvSpPr>
            <p:cNvPr id="18" name="Google Shape;232;p15">
              <a:extLst>
                <a:ext uri="{FF2B5EF4-FFF2-40B4-BE49-F238E27FC236}">
                  <a16:creationId xmlns:a16="http://schemas.microsoft.com/office/drawing/2014/main" id="{06124560-DF22-6222-D9CA-831413109C45}"/>
                </a:ext>
              </a:extLst>
            </p:cNvPr>
            <p:cNvSpPr/>
            <p:nvPr/>
          </p:nvSpPr>
          <p:spPr>
            <a:xfrm>
              <a:off x="3059500" y="3861913"/>
              <a:ext cx="2104200" cy="370200"/>
            </a:xfrm>
            <a:prstGeom prst="leftRightArrow">
              <a:avLst>
                <a:gd name="adj1" fmla="val 50000"/>
                <a:gd name="adj2" fmla="val 50000"/>
              </a:avLst>
            </a:prstGeom>
            <a:solidFill>
              <a:srgbClr val="ED7D3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 name="Google Shape;233;p15">
              <a:extLst>
                <a:ext uri="{FF2B5EF4-FFF2-40B4-BE49-F238E27FC236}">
                  <a16:creationId xmlns:a16="http://schemas.microsoft.com/office/drawing/2014/main" id="{108B8238-7E47-88EB-43D1-66CF71B1A9D4}"/>
                </a:ext>
              </a:extLst>
            </p:cNvPr>
            <p:cNvPicPr preferRelativeResize="0"/>
            <p:nvPr/>
          </p:nvPicPr>
          <p:blipFill rotWithShape="1">
            <a:blip r:embed="rId2">
              <a:alphaModFix/>
            </a:blip>
            <a:srcRect/>
            <a:stretch/>
          </p:blipFill>
          <p:spPr>
            <a:xfrm>
              <a:off x="3388425" y="3061700"/>
              <a:ext cx="368400" cy="429789"/>
            </a:xfrm>
            <a:prstGeom prst="rect">
              <a:avLst/>
            </a:prstGeom>
            <a:noFill/>
            <a:ln>
              <a:noFill/>
            </a:ln>
          </p:spPr>
        </p:pic>
        <p:pic>
          <p:nvPicPr>
            <p:cNvPr id="20" name="Google Shape;234;p15">
              <a:extLst>
                <a:ext uri="{FF2B5EF4-FFF2-40B4-BE49-F238E27FC236}">
                  <a16:creationId xmlns:a16="http://schemas.microsoft.com/office/drawing/2014/main" id="{94DEEAC7-8F87-8DFC-E9FA-E7042DF47617}"/>
                </a:ext>
              </a:extLst>
            </p:cNvPr>
            <p:cNvPicPr preferRelativeResize="0"/>
            <p:nvPr/>
          </p:nvPicPr>
          <p:blipFill rotWithShape="1">
            <a:blip r:embed="rId2">
              <a:alphaModFix/>
            </a:blip>
            <a:srcRect/>
            <a:stretch/>
          </p:blipFill>
          <p:spPr>
            <a:xfrm>
              <a:off x="3912950" y="3061700"/>
              <a:ext cx="368400" cy="429789"/>
            </a:xfrm>
            <a:prstGeom prst="rect">
              <a:avLst/>
            </a:prstGeom>
            <a:noFill/>
            <a:ln>
              <a:noFill/>
            </a:ln>
          </p:spPr>
        </p:pic>
        <p:pic>
          <p:nvPicPr>
            <p:cNvPr id="21" name="Google Shape;235;p15">
              <a:extLst>
                <a:ext uri="{FF2B5EF4-FFF2-40B4-BE49-F238E27FC236}">
                  <a16:creationId xmlns:a16="http://schemas.microsoft.com/office/drawing/2014/main" id="{2CE33D05-254A-9D7E-25CE-ACD1E2FC85B2}"/>
                </a:ext>
              </a:extLst>
            </p:cNvPr>
            <p:cNvPicPr preferRelativeResize="0"/>
            <p:nvPr/>
          </p:nvPicPr>
          <p:blipFill rotWithShape="1">
            <a:blip r:embed="rId2">
              <a:alphaModFix/>
            </a:blip>
            <a:srcRect/>
            <a:stretch/>
          </p:blipFill>
          <p:spPr>
            <a:xfrm>
              <a:off x="4437475" y="3061700"/>
              <a:ext cx="368400" cy="429789"/>
            </a:xfrm>
            <a:prstGeom prst="rect">
              <a:avLst/>
            </a:prstGeom>
            <a:noFill/>
            <a:ln>
              <a:noFill/>
            </a:ln>
          </p:spPr>
        </p:pic>
        <p:cxnSp>
          <p:nvCxnSpPr>
            <p:cNvPr id="22" name="Google Shape;236;p15">
              <a:extLst>
                <a:ext uri="{FF2B5EF4-FFF2-40B4-BE49-F238E27FC236}">
                  <a16:creationId xmlns:a16="http://schemas.microsoft.com/office/drawing/2014/main" id="{E9CDB74A-3E44-A01E-2B2A-DEE84227B3FD}"/>
                </a:ext>
              </a:extLst>
            </p:cNvPr>
            <p:cNvCxnSpPr>
              <a:stCxn id="19" idx="2"/>
            </p:cNvCxnSpPr>
            <p:nvPr/>
          </p:nvCxnSpPr>
          <p:spPr>
            <a:xfrm>
              <a:off x="3572625"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23" name="Google Shape;237;p15">
              <a:extLst>
                <a:ext uri="{FF2B5EF4-FFF2-40B4-BE49-F238E27FC236}">
                  <a16:creationId xmlns:a16="http://schemas.microsoft.com/office/drawing/2014/main" id="{1B44103B-3A88-1B4B-25EC-1602D3919703}"/>
                </a:ext>
              </a:extLst>
            </p:cNvPr>
            <p:cNvCxnSpPr/>
            <p:nvPr/>
          </p:nvCxnSpPr>
          <p:spPr>
            <a:xfrm>
              <a:off x="4097150"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24" name="Google Shape;238;p15">
              <a:extLst>
                <a:ext uri="{FF2B5EF4-FFF2-40B4-BE49-F238E27FC236}">
                  <a16:creationId xmlns:a16="http://schemas.microsoft.com/office/drawing/2014/main" id="{256FBD62-5EE0-FC4B-EB4E-4A3A07569F33}"/>
                </a:ext>
              </a:extLst>
            </p:cNvPr>
            <p:cNvCxnSpPr/>
            <p:nvPr/>
          </p:nvCxnSpPr>
          <p:spPr>
            <a:xfrm>
              <a:off x="4621675" y="3491489"/>
              <a:ext cx="0" cy="472500"/>
            </a:xfrm>
            <a:prstGeom prst="straightConnector1">
              <a:avLst/>
            </a:prstGeom>
            <a:noFill/>
            <a:ln w="9525" cap="flat" cmpd="sng">
              <a:solidFill>
                <a:srgbClr val="44546A"/>
              </a:solidFill>
              <a:prstDash val="solid"/>
              <a:round/>
              <a:headEnd type="none" w="sm" len="sm"/>
              <a:tailEnd type="none" w="sm" len="sm"/>
            </a:ln>
          </p:spPr>
        </p:cxnSp>
        <p:pic>
          <p:nvPicPr>
            <p:cNvPr id="25" name="Google Shape;239;p15">
              <a:extLst>
                <a:ext uri="{FF2B5EF4-FFF2-40B4-BE49-F238E27FC236}">
                  <a16:creationId xmlns:a16="http://schemas.microsoft.com/office/drawing/2014/main" id="{BEC431CD-EE09-9A3E-D745-9366D3543F0D}"/>
                </a:ext>
              </a:extLst>
            </p:cNvPr>
            <p:cNvPicPr preferRelativeResize="0"/>
            <p:nvPr/>
          </p:nvPicPr>
          <p:blipFill rotWithShape="1">
            <a:blip r:embed="rId3">
              <a:alphaModFix/>
            </a:blip>
            <a:srcRect/>
            <a:stretch/>
          </p:blipFill>
          <p:spPr>
            <a:xfrm>
              <a:off x="3466968" y="3597539"/>
              <a:ext cx="211311" cy="255465"/>
            </a:xfrm>
            <a:prstGeom prst="rect">
              <a:avLst/>
            </a:prstGeom>
            <a:noFill/>
            <a:ln>
              <a:noFill/>
            </a:ln>
          </p:spPr>
        </p:pic>
        <p:pic>
          <p:nvPicPr>
            <p:cNvPr id="26" name="Google Shape;240;p15">
              <a:extLst>
                <a:ext uri="{FF2B5EF4-FFF2-40B4-BE49-F238E27FC236}">
                  <a16:creationId xmlns:a16="http://schemas.microsoft.com/office/drawing/2014/main" id="{C88D6BA0-7418-56A6-5807-9ADADD050107}"/>
                </a:ext>
              </a:extLst>
            </p:cNvPr>
            <p:cNvPicPr preferRelativeResize="0"/>
            <p:nvPr/>
          </p:nvPicPr>
          <p:blipFill rotWithShape="1">
            <a:blip r:embed="rId3">
              <a:alphaModFix/>
            </a:blip>
            <a:srcRect/>
            <a:stretch/>
          </p:blipFill>
          <p:spPr>
            <a:xfrm>
              <a:off x="3991494" y="3597539"/>
              <a:ext cx="211311" cy="255465"/>
            </a:xfrm>
            <a:prstGeom prst="rect">
              <a:avLst/>
            </a:prstGeom>
            <a:noFill/>
            <a:ln>
              <a:noFill/>
            </a:ln>
          </p:spPr>
        </p:pic>
        <p:pic>
          <p:nvPicPr>
            <p:cNvPr id="27" name="Google Shape;241;p15">
              <a:extLst>
                <a:ext uri="{FF2B5EF4-FFF2-40B4-BE49-F238E27FC236}">
                  <a16:creationId xmlns:a16="http://schemas.microsoft.com/office/drawing/2014/main" id="{5096281F-022C-7E31-E989-C9861C9466CB}"/>
                </a:ext>
              </a:extLst>
            </p:cNvPr>
            <p:cNvPicPr preferRelativeResize="0"/>
            <p:nvPr/>
          </p:nvPicPr>
          <p:blipFill rotWithShape="1">
            <a:blip r:embed="rId3">
              <a:alphaModFix/>
            </a:blip>
            <a:srcRect/>
            <a:stretch/>
          </p:blipFill>
          <p:spPr>
            <a:xfrm>
              <a:off x="4516031" y="3597539"/>
              <a:ext cx="211311" cy="255465"/>
            </a:xfrm>
            <a:prstGeom prst="rect">
              <a:avLst/>
            </a:prstGeom>
            <a:noFill/>
            <a:ln>
              <a:noFill/>
            </a:ln>
          </p:spPr>
        </p:pic>
        <p:sp>
          <p:nvSpPr>
            <p:cNvPr id="28" name="Google Shape;242;p15">
              <a:extLst>
                <a:ext uri="{FF2B5EF4-FFF2-40B4-BE49-F238E27FC236}">
                  <a16:creationId xmlns:a16="http://schemas.microsoft.com/office/drawing/2014/main" id="{A46CA9D4-73D4-0ECC-E400-FD88D272A6F3}"/>
                </a:ext>
              </a:extLst>
            </p:cNvPr>
            <p:cNvSpPr/>
            <p:nvPr/>
          </p:nvSpPr>
          <p:spPr>
            <a:xfrm>
              <a:off x="3289550" y="2915225"/>
              <a:ext cx="514200" cy="6555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9" name="Google Shape;243;p15">
            <a:extLst>
              <a:ext uri="{FF2B5EF4-FFF2-40B4-BE49-F238E27FC236}">
                <a16:creationId xmlns:a16="http://schemas.microsoft.com/office/drawing/2014/main" id="{044A63A9-A994-CE44-978F-3E3765FDBFCF}"/>
              </a:ext>
            </a:extLst>
          </p:cNvPr>
          <p:cNvGrpSpPr/>
          <p:nvPr/>
        </p:nvGrpSpPr>
        <p:grpSpPr>
          <a:xfrm>
            <a:off x="5366851" y="2759757"/>
            <a:ext cx="2104200" cy="1316888"/>
            <a:chOff x="3059500" y="2915225"/>
            <a:chExt cx="2104200" cy="1316888"/>
          </a:xfrm>
        </p:grpSpPr>
        <p:sp>
          <p:nvSpPr>
            <p:cNvPr id="30" name="Google Shape;244;p15">
              <a:extLst>
                <a:ext uri="{FF2B5EF4-FFF2-40B4-BE49-F238E27FC236}">
                  <a16:creationId xmlns:a16="http://schemas.microsoft.com/office/drawing/2014/main" id="{8C74A60C-8FA3-3248-1457-70A9625BADA3}"/>
                </a:ext>
              </a:extLst>
            </p:cNvPr>
            <p:cNvSpPr/>
            <p:nvPr/>
          </p:nvSpPr>
          <p:spPr>
            <a:xfrm>
              <a:off x="3059500" y="3861913"/>
              <a:ext cx="2104200" cy="370200"/>
            </a:xfrm>
            <a:prstGeom prst="leftRightArrow">
              <a:avLst>
                <a:gd name="adj1" fmla="val 50000"/>
                <a:gd name="adj2" fmla="val 50000"/>
              </a:avLst>
            </a:prstGeom>
            <a:solidFill>
              <a:srgbClr val="ED7D3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900"/>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 name="Google Shape;245;p15">
              <a:extLst>
                <a:ext uri="{FF2B5EF4-FFF2-40B4-BE49-F238E27FC236}">
                  <a16:creationId xmlns:a16="http://schemas.microsoft.com/office/drawing/2014/main" id="{8AFBE5F3-5FC9-AC88-109E-E220F641B136}"/>
                </a:ext>
              </a:extLst>
            </p:cNvPr>
            <p:cNvPicPr preferRelativeResize="0"/>
            <p:nvPr/>
          </p:nvPicPr>
          <p:blipFill rotWithShape="1">
            <a:blip r:embed="rId2">
              <a:alphaModFix/>
            </a:blip>
            <a:srcRect/>
            <a:stretch/>
          </p:blipFill>
          <p:spPr>
            <a:xfrm>
              <a:off x="3388425" y="3061700"/>
              <a:ext cx="368400" cy="429789"/>
            </a:xfrm>
            <a:prstGeom prst="rect">
              <a:avLst/>
            </a:prstGeom>
            <a:noFill/>
            <a:ln>
              <a:noFill/>
            </a:ln>
          </p:spPr>
        </p:pic>
        <p:pic>
          <p:nvPicPr>
            <p:cNvPr id="32" name="Google Shape;246;p15">
              <a:extLst>
                <a:ext uri="{FF2B5EF4-FFF2-40B4-BE49-F238E27FC236}">
                  <a16:creationId xmlns:a16="http://schemas.microsoft.com/office/drawing/2014/main" id="{EB3F821D-4A35-63A0-64AF-104A8455672C}"/>
                </a:ext>
              </a:extLst>
            </p:cNvPr>
            <p:cNvPicPr preferRelativeResize="0"/>
            <p:nvPr/>
          </p:nvPicPr>
          <p:blipFill rotWithShape="1">
            <a:blip r:embed="rId2">
              <a:alphaModFix/>
            </a:blip>
            <a:srcRect/>
            <a:stretch/>
          </p:blipFill>
          <p:spPr>
            <a:xfrm>
              <a:off x="3912950" y="3061700"/>
              <a:ext cx="368400" cy="429789"/>
            </a:xfrm>
            <a:prstGeom prst="rect">
              <a:avLst/>
            </a:prstGeom>
            <a:noFill/>
            <a:ln>
              <a:noFill/>
            </a:ln>
          </p:spPr>
        </p:pic>
        <p:pic>
          <p:nvPicPr>
            <p:cNvPr id="33" name="Google Shape;247;p15">
              <a:extLst>
                <a:ext uri="{FF2B5EF4-FFF2-40B4-BE49-F238E27FC236}">
                  <a16:creationId xmlns:a16="http://schemas.microsoft.com/office/drawing/2014/main" id="{007CE475-40EB-3744-7B86-68C9300ABD3F}"/>
                </a:ext>
              </a:extLst>
            </p:cNvPr>
            <p:cNvPicPr preferRelativeResize="0"/>
            <p:nvPr/>
          </p:nvPicPr>
          <p:blipFill rotWithShape="1">
            <a:blip r:embed="rId2">
              <a:alphaModFix/>
            </a:blip>
            <a:srcRect/>
            <a:stretch/>
          </p:blipFill>
          <p:spPr>
            <a:xfrm>
              <a:off x="4437475" y="3061700"/>
              <a:ext cx="368400" cy="429789"/>
            </a:xfrm>
            <a:prstGeom prst="rect">
              <a:avLst/>
            </a:prstGeom>
            <a:noFill/>
            <a:ln>
              <a:noFill/>
            </a:ln>
          </p:spPr>
        </p:pic>
        <p:cxnSp>
          <p:nvCxnSpPr>
            <p:cNvPr id="34" name="Google Shape;248;p15">
              <a:extLst>
                <a:ext uri="{FF2B5EF4-FFF2-40B4-BE49-F238E27FC236}">
                  <a16:creationId xmlns:a16="http://schemas.microsoft.com/office/drawing/2014/main" id="{542A74D2-7E90-A302-493E-7CE8B61018B4}"/>
                </a:ext>
              </a:extLst>
            </p:cNvPr>
            <p:cNvCxnSpPr>
              <a:stCxn id="31" idx="2"/>
            </p:cNvCxnSpPr>
            <p:nvPr/>
          </p:nvCxnSpPr>
          <p:spPr>
            <a:xfrm>
              <a:off x="3572625"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35" name="Google Shape;249;p15">
              <a:extLst>
                <a:ext uri="{FF2B5EF4-FFF2-40B4-BE49-F238E27FC236}">
                  <a16:creationId xmlns:a16="http://schemas.microsoft.com/office/drawing/2014/main" id="{D1B77AB9-5C41-43A9-AB05-C21F5426A1D7}"/>
                </a:ext>
              </a:extLst>
            </p:cNvPr>
            <p:cNvCxnSpPr/>
            <p:nvPr/>
          </p:nvCxnSpPr>
          <p:spPr>
            <a:xfrm>
              <a:off x="4097150" y="3491489"/>
              <a:ext cx="0" cy="472500"/>
            </a:xfrm>
            <a:prstGeom prst="straightConnector1">
              <a:avLst/>
            </a:prstGeom>
            <a:noFill/>
            <a:ln w="9525" cap="flat" cmpd="sng">
              <a:solidFill>
                <a:srgbClr val="44546A"/>
              </a:solidFill>
              <a:prstDash val="solid"/>
              <a:round/>
              <a:headEnd type="none" w="sm" len="sm"/>
              <a:tailEnd type="none" w="sm" len="sm"/>
            </a:ln>
          </p:spPr>
        </p:cxnSp>
        <p:cxnSp>
          <p:nvCxnSpPr>
            <p:cNvPr id="36" name="Google Shape;250;p15">
              <a:extLst>
                <a:ext uri="{FF2B5EF4-FFF2-40B4-BE49-F238E27FC236}">
                  <a16:creationId xmlns:a16="http://schemas.microsoft.com/office/drawing/2014/main" id="{90E087E7-13CD-2B61-544F-FCA979DB2610}"/>
                </a:ext>
              </a:extLst>
            </p:cNvPr>
            <p:cNvCxnSpPr/>
            <p:nvPr/>
          </p:nvCxnSpPr>
          <p:spPr>
            <a:xfrm>
              <a:off x="4621675" y="3491489"/>
              <a:ext cx="0" cy="472500"/>
            </a:xfrm>
            <a:prstGeom prst="straightConnector1">
              <a:avLst/>
            </a:prstGeom>
            <a:noFill/>
            <a:ln w="9525" cap="flat" cmpd="sng">
              <a:solidFill>
                <a:srgbClr val="44546A"/>
              </a:solidFill>
              <a:prstDash val="solid"/>
              <a:round/>
              <a:headEnd type="none" w="sm" len="sm"/>
              <a:tailEnd type="none" w="sm" len="sm"/>
            </a:ln>
          </p:spPr>
        </p:cxnSp>
        <p:pic>
          <p:nvPicPr>
            <p:cNvPr id="37" name="Google Shape;251;p15">
              <a:extLst>
                <a:ext uri="{FF2B5EF4-FFF2-40B4-BE49-F238E27FC236}">
                  <a16:creationId xmlns:a16="http://schemas.microsoft.com/office/drawing/2014/main" id="{0D9A8B02-A544-0F80-F953-8E51A227961E}"/>
                </a:ext>
              </a:extLst>
            </p:cNvPr>
            <p:cNvPicPr preferRelativeResize="0"/>
            <p:nvPr/>
          </p:nvPicPr>
          <p:blipFill rotWithShape="1">
            <a:blip r:embed="rId3">
              <a:alphaModFix/>
            </a:blip>
            <a:srcRect/>
            <a:stretch/>
          </p:blipFill>
          <p:spPr>
            <a:xfrm>
              <a:off x="3466968" y="3597539"/>
              <a:ext cx="211311" cy="255465"/>
            </a:xfrm>
            <a:prstGeom prst="rect">
              <a:avLst/>
            </a:prstGeom>
            <a:noFill/>
            <a:ln>
              <a:noFill/>
            </a:ln>
          </p:spPr>
        </p:pic>
        <p:pic>
          <p:nvPicPr>
            <p:cNvPr id="38" name="Google Shape;252;p15">
              <a:extLst>
                <a:ext uri="{FF2B5EF4-FFF2-40B4-BE49-F238E27FC236}">
                  <a16:creationId xmlns:a16="http://schemas.microsoft.com/office/drawing/2014/main" id="{BDA0F20F-3DB2-068D-39B9-E88B4CAE393E}"/>
                </a:ext>
              </a:extLst>
            </p:cNvPr>
            <p:cNvPicPr preferRelativeResize="0"/>
            <p:nvPr/>
          </p:nvPicPr>
          <p:blipFill rotWithShape="1">
            <a:blip r:embed="rId3">
              <a:alphaModFix/>
            </a:blip>
            <a:srcRect/>
            <a:stretch/>
          </p:blipFill>
          <p:spPr>
            <a:xfrm>
              <a:off x="3991494" y="3597539"/>
              <a:ext cx="211311" cy="255465"/>
            </a:xfrm>
            <a:prstGeom prst="rect">
              <a:avLst/>
            </a:prstGeom>
            <a:noFill/>
            <a:ln>
              <a:noFill/>
            </a:ln>
          </p:spPr>
        </p:pic>
        <p:pic>
          <p:nvPicPr>
            <p:cNvPr id="39" name="Google Shape;253;p15">
              <a:extLst>
                <a:ext uri="{FF2B5EF4-FFF2-40B4-BE49-F238E27FC236}">
                  <a16:creationId xmlns:a16="http://schemas.microsoft.com/office/drawing/2014/main" id="{68D6B2F7-56C8-D4F5-92BD-F0004DC8AEA6}"/>
                </a:ext>
              </a:extLst>
            </p:cNvPr>
            <p:cNvPicPr preferRelativeResize="0"/>
            <p:nvPr/>
          </p:nvPicPr>
          <p:blipFill rotWithShape="1">
            <a:blip r:embed="rId3">
              <a:alphaModFix/>
            </a:blip>
            <a:srcRect/>
            <a:stretch/>
          </p:blipFill>
          <p:spPr>
            <a:xfrm>
              <a:off x="4516031" y="3597539"/>
              <a:ext cx="211311" cy="255465"/>
            </a:xfrm>
            <a:prstGeom prst="rect">
              <a:avLst/>
            </a:prstGeom>
            <a:noFill/>
            <a:ln>
              <a:noFill/>
            </a:ln>
          </p:spPr>
        </p:pic>
        <p:sp>
          <p:nvSpPr>
            <p:cNvPr id="40" name="Google Shape;254;p15">
              <a:extLst>
                <a:ext uri="{FF2B5EF4-FFF2-40B4-BE49-F238E27FC236}">
                  <a16:creationId xmlns:a16="http://schemas.microsoft.com/office/drawing/2014/main" id="{8250B1DC-3EB8-5C46-6D5D-5379354CBB81}"/>
                </a:ext>
              </a:extLst>
            </p:cNvPr>
            <p:cNvSpPr/>
            <p:nvPr/>
          </p:nvSpPr>
          <p:spPr>
            <a:xfrm>
              <a:off x="3289550" y="2915225"/>
              <a:ext cx="514200" cy="6555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41" name="Google Shape;255;p15">
            <a:extLst>
              <a:ext uri="{FF2B5EF4-FFF2-40B4-BE49-F238E27FC236}">
                <a16:creationId xmlns:a16="http://schemas.microsoft.com/office/drawing/2014/main" id="{18919311-7A68-4B7C-CB78-C43383677932}"/>
              </a:ext>
            </a:extLst>
          </p:cNvPr>
          <p:cNvSpPr/>
          <p:nvPr/>
        </p:nvSpPr>
        <p:spPr>
          <a:xfrm>
            <a:off x="3452183" y="3876111"/>
            <a:ext cx="1574100" cy="409200"/>
          </a:xfrm>
          <a:prstGeom prst="roundRect">
            <a:avLst>
              <a:gd name="adj" fmla="val 16667"/>
            </a:avLst>
          </a:prstGeom>
          <a:solidFill>
            <a:srgbClr val="AEABA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SzPts val="1800"/>
              <a:buFont typeface="Arial"/>
              <a:buNone/>
              <a:defRPr/>
            </a:pPr>
            <a:r>
              <a:rPr lang="en-US" sz="1800" b="1" kern="0">
                <a:solidFill>
                  <a:srgbClr val="000000"/>
                </a:solidFill>
                <a:latin typeface="Calibri"/>
                <a:ea typeface="Calibri"/>
                <a:cs typeface="Calibri"/>
                <a:sym typeface="Calibri"/>
              </a:rPr>
              <a:t>HLA Federate</a:t>
            </a:r>
            <a:endParaRPr sz="1400" kern="0">
              <a:solidFill>
                <a:srgbClr val="000000"/>
              </a:solidFill>
              <a:latin typeface="Arial"/>
              <a:ea typeface="Arial"/>
              <a:cs typeface="Arial"/>
              <a:sym typeface="Arial"/>
            </a:endParaRPr>
          </a:p>
        </p:txBody>
      </p:sp>
      <p:sp>
        <p:nvSpPr>
          <p:cNvPr id="42" name="Google Shape;256;p15">
            <a:extLst>
              <a:ext uri="{FF2B5EF4-FFF2-40B4-BE49-F238E27FC236}">
                <a16:creationId xmlns:a16="http://schemas.microsoft.com/office/drawing/2014/main" id="{F778FF41-1546-7AB0-75E8-9D574F3FB5EF}"/>
              </a:ext>
            </a:extLst>
          </p:cNvPr>
          <p:cNvSpPr/>
          <p:nvPr/>
        </p:nvSpPr>
        <p:spPr>
          <a:xfrm>
            <a:off x="5629721" y="3876111"/>
            <a:ext cx="1574100" cy="409200"/>
          </a:xfrm>
          <a:prstGeom prst="roundRect">
            <a:avLst>
              <a:gd name="adj" fmla="val 16667"/>
            </a:avLst>
          </a:prstGeom>
          <a:solidFill>
            <a:srgbClr val="AEABA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SzPts val="1800"/>
              <a:buFont typeface="Arial"/>
              <a:buNone/>
              <a:defRPr/>
            </a:pPr>
            <a:r>
              <a:rPr lang="en-US" sz="1800" b="1" kern="0">
                <a:solidFill>
                  <a:srgbClr val="000000"/>
                </a:solidFill>
                <a:latin typeface="Calibri"/>
                <a:ea typeface="Calibri"/>
                <a:cs typeface="Calibri"/>
                <a:sym typeface="Calibri"/>
              </a:rPr>
              <a:t>HLA Federate</a:t>
            </a:r>
            <a:endParaRPr sz="1400" kern="0">
              <a:solidFill>
                <a:srgbClr val="000000"/>
              </a:solidFill>
              <a:latin typeface="Arial"/>
              <a:ea typeface="Arial"/>
              <a:cs typeface="Arial"/>
              <a:sym typeface="Arial"/>
            </a:endParaRPr>
          </a:p>
        </p:txBody>
      </p:sp>
      <p:sp>
        <p:nvSpPr>
          <p:cNvPr id="43" name="Google Shape;257;p15">
            <a:extLst>
              <a:ext uri="{FF2B5EF4-FFF2-40B4-BE49-F238E27FC236}">
                <a16:creationId xmlns:a16="http://schemas.microsoft.com/office/drawing/2014/main" id="{6C80A1C3-551E-BB29-9931-A507CE64C761}"/>
              </a:ext>
            </a:extLst>
          </p:cNvPr>
          <p:cNvSpPr/>
          <p:nvPr/>
        </p:nvSpPr>
        <p:spPr>
          <a:xfrm>
            <a:off x="2650144" y="5282481"/>
            <a:ext cx="8157900" cy="679200"/>
          </a:xfrm>
          <a:prstGeom prst="leftRightArrow">
            <a:avLst>
              <a:gd name="adj1" fmla="val 50000"/>
              <a:gd name="adj2" fmla="val 50000"/>
            </a:avLst>
          </a:prstGeom>
          <a:solidFill>
            <a:srgbClr val="ED7D3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Secure DDS DataBus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 name="Google Shape;258;p15">
            <a:extLst>
              <a:ext uri="{FF2B5EF4-FFF2-40B4-BE49-F238E27FC236}">
                <a16:creationId xmlns:a16="http://schemas.microsoft.com/office/drawing/2014/main" id="{03154CC3-0D03-EF3B-F2F7-59FB33F75446}"/>
              </a:ext>
            </a:extLst>
          </p:cNvPr>
          <p:cNvSpPr/>
          <p:nvPr/>
        </p:nvSpPr>
        <p:spPr>
          <a:xfrm>
            <a:off x="8275954" y="3876111"/>
            <a:ext cx="1574100" cy="409200"/>
          </a:xfrm>
          <a:prstGeom prst="roundRect">
            <a:avLst>
              <a:gd name="adj" fmla="val 16667"/>
            </a:avLst>
          </a:prstGeom>
          <a:solidFill>
            <a:srgbClr val="AEABA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buClr>
                <a:srgbClr val="000000"/>
              </a:buClr>
              <a:buSzPts val="1800"/>
              <a:buFont typeface="Arial"/>
              <a:buNone/>
              <a:defRPr/>
            </a:pPr>
            <a:r>
              <a:rPr lang="en-US" sz="1800" b="1" kern="0">
                <a:solidFill>
                  <a:srgbClr val="000000"/>
                </a:solidFill>
                <a:latin typeface="Calibri"/>
                <a:ea typeface="Calibri"/>
                <a:cs typeface="Calibri"/>
                <a:sym typeface="Calibri"/>
              </a:rPr>
              <a:t>HLA Federate</a:t>
            </a:r>
            <a:endParaRPr sz="1400" kern="0">
              <a:solidFill>
                <a:srgbClr val="000000"/>
              </a:solidFill>
              <a:latin typeface="Arial"/>
              <a:ea typeface="Arial"/>
              <a:cs typeface="Arial"/>
              <a:sym typeface="Arial"/>
            </a:endParaRPr>
          </a:p>
        </p:txBody>
      </p:sp>
      <p:grpSp>
        <p:nvGrpSpPr>
          <p:cNvPr id="45" name="Google Shape;259;p15">
            <a:extLst>
              <a:ext uri="{FF2B5EF4-FFF2-40B4-BE49-F238E27FC236}">
                <a16:creationId xmlns:a16="http://schemas.microsoft.com/office/drawing/2014/main" id="{9D48F6A8-84C4-EF63-EE31-7E2FE9BF3489}"/>
              </a:ext>
            </a:extLst>
          </p:cNvPr>
          <p:cNvGrpSpPr/>
          <p:nvPr/>
        </p:nvGrpSpPr>
        <p:grpSpPr>
          <a:xfrm>
            <a:off x="7501815" y="4080715"/>
            <a:ext cx="368400" cy="67958"/>
            <a:chOff x="8007168" y="2264001"/>
            <a:chExt cx="368400" cy="67958"/>
          </a:xfrm>
        </p:grpSpPr>
        <p:sp>
          <p:nvSpPr>
            <p:cNvPr id="46" name="Google Shape;260;p15">
              <a:extLst>
                <a:ext uri="{FF2B5EF4-FFF2-40B4-BE49-F238E27FC236}">
                  <a16:creationId xmlns:a16="http://schemas.microsoft.com/office/drawing/2014/main" id="{8C8A86CD-61CB-315E-7976-C5BF6E34709A}"/>
                </a:ext>
              </a:extLst>
            </p:cNvPr>
            <p:cNvSpPr/>
            <p:nvPr/>
          </p:nvSpPr>
          <p:spPr>
            <a:xfrm>
              <a:off x="8007168" y="2264001"/>
              <a:ext cx="63600" cy="636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261;p15">
              <a:extLst>
                <a:ext uri="{FF2B5EF4-FFF2-40B4-BE49-F238E27FC236}">
                  <a16:creationId xmlns:a16="http://schemas.microsoft.com/office/drawing/2014/main" id="{CC0F13F4-9D87-5FC1-EB10-7A92D4220CA9}"/>
                </a:ext>
              </a:extLst>
            </p:cNvPr>
            <p:cNvSpPr/>
            <p:nvPr/>
          </p:nvSpPr>
          <p:spPr>
            <a:xfrm>
              <a:off x="8159568" y="2266180"/>
              <a:ext cx="63600" cy="636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262;p15">
              <a:extLst>
                <a:ext uri="{FF2B5EF4-FFF2-40B4-BE49-F238E27FC236}">
                  <a16:creationId xmlns:a16="http://schemas.microsoft.com/office/drawing/2014/main" id="{3D38FE0C-9F77-EACF-C19C-26CA1D8A3017}"/>
                </a:ext>
              </a:extLst>
            </p:cNvPr>
            <p:cNvSpPr/>
            <p:nvPr/>
          </p:nvSpPr>
          <p:spPr>
            <a:xfrm>
              <a:off x="8311968" y="2268359"/>
              <a:ext cx="63600" cy="63600"/>
            </a:xfrm>
            <a:prstGeom prst="ellipse">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9" name="Google Shape;263;p15">
            <a:extLst>
              <a:ext uri="{FF2B5EF4-FFF2-40B4-BE49-F238E27FC236}">
                <a16:creationId xmlns:a16="http://schemas.microsoft.com/office/drawing/2014/main" id="{0A3F7F69-0E6B-358B-B24F-36BA1E8BA22B}"/>
              </a:ext>
            </a:extLst>
          </p:cNvPr>
          <p:cNvSpPr txBox="1"/>
          <p:nvPr/>
        </p:nvSpPr>
        <p:spPr>
          <a:xfrm>
            <a:off x="10011625" y="4426350"/>
            <a:ext cx="2180400" cy="554100"/>
          </a:xfrm>
          <a:prstGeom prst="rect">
            <a:avLst/>
          </a:prstGeom>
          <a:noFill/>
          <a:ln>
            <a:noFill/>
          </a:ln>
        </p:spPr>
        <p:txBody>
          <a:bodyPr spcFirstLastPara="1" wrap="square" lIns="91425" tIns="45700" rIns="91425" bIns="45700" anchor="t" anchorCtr="0">
            <a:spAutoFit/>
          </a:bodyPr>
          <a:lstStyle/>
          <a:p>
            <a:pPr fontAlgn="auto">
              <a:spcBef>
                <a:spcPts val="0"/>
              </a:spcBef>
              <a:spcAft>
                <a:spcPts val="0"/>
              </a:spcAft>
              <a:buClr>
                <a:srgbClr val="000000"/>
              </a:buClr>
              <a:buSzPts val="1000"/>
              <a:buFont typeface="Arial"/>
              <a:buNone/>
              <a:defRPr/>
            </a:pPr>
            <a:r>
              <a:rPr lang="en-US" sz="1000" kern="0">
                <a:solidFill>
                  <a:srgbClr val="000000"/>
                </a:solidFill>
                <a:latin typeface="Calibri"/>
                <a:ea typeface="Calibri"/>
                <a:cs typeface="Calibri"/>
                <a:sym typeface="Calibri"/>
              </a:rPr>
              <a:t>Potentially a hardened router, remotely managed if US-based,</a:t>
            </a:r>
            <a:endParaRPr sz="1000" kern="0">
              <a:solidFill>
                <a:srgbClr val="000000"/>
              </a:solidFill>
              <a:latin typeface="Calibri"/>
              <a:ea typeface="Calibri"/>
              <a:cs typeface="Calibri"/>
              <a:sym typeface="Calibri"/>
            </a:endParaRPr>
          </a:p>
          <a:p>
            <a:pPr fontAlgn="auto">
              <a:spcBef>
                <a:spcPts val="0"/>
              </a:spcBef>
              <a:spcAft>
                <a:spcPts val="0"/>
              </a:spcAft>
              <a:buClr>
                <a:srgbClr val="000000"/>
              </a:buClr>
              <a:buSzPts val="1000"/>
              <a:buFont typeface="Arial"/>
              <a:buNone/>
              <a:defRPr/>
            </a:pPr>
            <a:r>
              <a:rPr lang="en-US" sz="1000" kern="0">
                <a:solidFill>
                  <a:srgbClr val="000000"/>
                </a:solidFill>
                <a:latin typeface="Calibri"/>
                <a:ea typeface="Calibri"/>
                <a:cs typeface="Calibri"/>
                <a:sym typeface="Calibri"/>
              </a:rPr>
              <a:t>locally managed if coalition partner</a:t>
            </a:r>
            <a:endParaRPr sz="1000" kern="0">
              <a:solidFill>
                <a:srgbClr val="000000"/>
              </a:solidFill>
              <a:latin typeface="Calibri"/>
              <a:ea typeface="Calibri"/>
              <a:cs typeface="Calibri"/>
              <a:sym typeface="Calibri"/>
            </a:endParaRPr>
          </a:p>
        </p:txBody>
      </p:sp>
      <p:grpSp>
        <p:nvGrpSpPr>
          <p:cNvPr id="50" name="Google Shape;265;p15">
            <a:extLst>
              <a:ext uri="{FF2B5EF4-FFF2-40B4-BE49-F238E27FC236}">
                <a16:creationId xmlns:a16="http://schemas.microsoft.com/office/drawing/2014/main" id="{43FE6005-D44C-F987-D2E5-AD082E62B0A3}"/>
              </a:ext>
            </a:extLst>
          </p:cNvPr>
          <p:cNvGrpSpPr/>
          <p:nvPr/>
        </p:nvGrpSpPr>
        <p:grpSpPr>
          <a:xfrm>
            <a:off x="3632150" y="4254013"/>
            <a:ext cx="1315800" cy="655500"/>
            <a:chOff x="7882575" y="2086275"/>
            <a:chExt cx="1315800" cy="655500"/>
          </a:xfrm>
        </p:grpSpPr>
        <p:sp>
          <p:nvSpPr>
            <p:cNvPr id="51" name="Google Shape;266;p15">
              <a:extLst>
                <a:ext uri="{FF2B5EF4-FFF2-40B4-BE49-F238E27FC236}">
                  <a16:creationId xmlns:a16="http://schemas.microsoft.com/office/drawing/2014/main" id="{64193B58-F072-3695-9470-99A19F0323CB}"/>
                </a:ext>
              </a:extLst>
            </p:cNvPr>
            <p:cNvSpPr/>
            <p:nvPr/>
          </p:nvSpPr>
          <p:spPr>
            <a:xfrm>
              <a:off x="7882575" y="2086275"/>
              <a:ext cx="1315800" cy="6555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0" rIns="0"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Trusted Gateway Device</a:t>
              </a:r>
              <a:endParaRPr kumimoji="0" sz="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267;p15">
              <a:extLst>
                <a:ext uri="{FF2B5EF4-FFF2-40B4-BE49-F238E27FC236}">
                  <a16:creationId xmlns:a16="http://schemas.microsoft.com/office/drawing/2014/main" id="{A6FE471F-F219-D374-8E8A-AB742E3A3597}"/>
                </a:ext>
              </a:extLst>
            </p:cNvPr>
            <p:cNvSpPr/>
            <p:nvPr/>
          </p:nvSpPr>
          <p:spPr>
            <a:xfrm>
              <a:off x="7905400" y="2563100"/>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Policy Engine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268;p15">
              <a:extLst>
                <a:ext uri="{FF2B5EF4-FFF2-40B4-BE49-F238E27FC236}">
                  <a16:creationId xmlns:a16="http://schemas.microsoft.com/office/drawing/2014/main" id="{0C69B7F7-3AF1-D0B4-7FE5-53A544E947F5}"/>
                </a:ext>
              </a:extLst>
            </p:cNvPr>
            <p:cNvSpPr/>
            <p:nvPr/>
          </p:nvSpPr>
          <p:spPr>
            <a:xfrm>
              <a:off x="7905400" y="2399056"/>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Pluggable Data Tagger</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269;p15">
              <a:extLst>
                <a:ext uri="{FF2B5EF4-FFF2-40B4-BE49-F238E27FC236}">
                  <a16:creationId xmlns:a16="http://schemas.microsoft.com/office/drawing/2014/main" id="{679E91C2-ACA4-8A6C-28ED-71B18BFF0902}"/>
                </a:ext>
              </a:extLst>
            </p:cNvPr>
            <p:cNvSpPr/>
            <p:nvPr/>
          </p:nvSpPr>
          <p:spPr>
            <a:xfrm>
              <a:off x="7905400" y="2237925"/>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HLA-DDS Gateway</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 name="Google Shape;270;p15">
            <a:extLst>
              <a:ext uri="{FF2B5EF4-FFF2-40B4-BE49-F238E27FC236}">
                <a16:creationId xmlns:a16="http://schemas.microsoft.com/office/drawing/2014/main" id="{89729916-9E1E-245A-0468-14B2DA40D52C}"/>
              </a:ext>
            </a:extLst>
          </p:cNvPr>
          <p:cNvSpPr/>
          <p:nvPr/>
        </p:nvSpPr>
        <p:spPr>
          <a:xfrm>
            <a:off x="9917690" y="4361520"/>
            <a:ext cx="130500" cy="558900"/>
          </a:xfrm>
          <a:prstGeom prst="rightBrace">
            <a:avLst>
              <a:gd name="adj1" fmla="val 8333"/>
              <a:gd name="adj2" fmla="val 48831"/>
            </a:avLst>
          </a:prstGeom>
          <a:noFill/>
          <a:ln w="28575" cap="flat" cmpd="sng">
            <a:solidFill>
              <a:srgbClr val="4472C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6" name="Google Shape;271;p15">
            <a:extLst>
              <a:ext uri="{FF2B5EF4-FFF2-40B4-BE49-F238E27FC236}">
                <a16:creationId xmlns:a16="http://schemas.microsoft.com/office/drawing/2014/main" id="{C8CE987A-404E-71D8-F157-BAA381B86B95}"/>
              </a:ext>
            </a:extLst>
          </p:cNvPr>
          <p:cNvGrpSpPr/>
          <p:nvPr/>
        </p:nvGrpSpPr>
        <p:grpSpPr>
          <a:xfrm>
            <a:off x="3798325" y="4920339"/>
            <a:ext cx="991500" cy="533300"/>
            <a:chOff x="3656250" y="5079489"/>
            <a:chExt cx="991500" cy="533300"/>
          </a:xfrm>
        </p:grpSpPr>
        <p:cxnSp>
          <p:nvCxnSpPr>
            <p:cNvPr id="57" name="Google Shape;272;p15">
              <a:extLst>
                <a:ext uri="{FF2B5EF4-FFF2-40B4-BE49-F238E27FC236}">
                  <a16:creationId xmlns:a16="http://schemas.microsoft.com/office/drawing/2014/main" id="{AFB1FF94-1302-6712-1737-AB2969DC4F30}"/>
                </a:ext>
              </a:extLst>
            </p:cNvPr>
            <p:cNvCxnSpPr/>
            <p:nvPr/>
          </p:nvCxnSpPr>
          <p:spPr>
            <a:xfrm>
              <a:off x="3931358" y="5090189"/>
              <a:ext cx="0" cy="522600"/>
            </a:xfrm>
            <a:prstGeom prst="straightConnector1">
              <a:avLst/>
            </a:prstGeom>
            <a:noFill/>
            <a:ln w="9525" cap="flat" cmpd="sng">
              <a:solidFill>
                <a:srgbClr val="4472C4"/>
              </a:solidFill>
              <a:prstDash val="solid"/>
              <a:miter lim="800000"/>
              <a:headEnd type="none" w="sm" len="sm"/>
              <a:tailEnd type="triangle" w="med" len="med"/>
            </a:ln>
          </p:spPr>
        </p:cxnSp>
        <p:cxnSp>
          <p:nvCxnSpPr>
            <p:cNvPr id="58" name="Google Shape;273;p15">
              <a:extLst>
                <a:ext uri="{FF2B5EF4-FFF2-40B4-BE49-F238E27FC236}">
                  <a16:creationId xmlns:a16="http://schemas.microsoft.com/office/drawing/2014/main" id="{60FFBDF5-A59C-501D-8A2F-1F4ED8BA352A}"/>
                </a:ext>
              </a:extLst>
            </p:cNvPr>
            <p:cNvCxnSpPr/>
            <p:nvPr/>
          </p:nvCxnSpPr>
          <p:spPr>
            <a:xfrm>
              <a:off x="4347883" y="5079489"/>
              <a:ext cx="0" cy="522600"/>
            </a:xfrm>
            <a:prstGeom prst="straightConnector1">
              <a:avLst/>
            </a:prstGeom>
            <a:noFill/>
            <a:ln w="9525" cap="flat" cmpd="sng">
              <a:solidFill>
                <a:srgbClr val="4472C4"/>
              </a:solidFill>
              <a:prstDash val="solid"/>
              <a:miter lim="800000"/>
              <a:headEnd type="triangle" w="med" len="med"/>
              <a:tailEnd type="none" w="sm" len="sm"/>
            </a:ln>
          </p:spPr>
        </p:cxnSp>
        <p:sp>
          <p:nvSpPr>
            <p:cNvPr id="59" name="Google Shape;274;p15">
              <a:extLst>
                <a:ext uri="{FF2B5EF4-FFF2-40B4-BE49-F238E27FC236}">
                  <a16:creationId xmlns:a16="http://schemas.microsoft.com/office/drawing/2014/main" id="{59F2F11E-A295-78CF-23DC-04E27F385753}"/>
                </a:ext>
              </a:extLst>
            </p:cNvPr>
            <p:cNvSpPr/>
            <p:nvPr/>
          </p:nvSpPr>
          <p:spPr>
            <a:xfrm>
              <a:off x="3656250" y="5227150"/>
              <a:ext cx="991500" cy="2541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91425" rIns="0"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Federate-Level DDS Permissions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0" name="Google Shape;275;p15">
            <a:extLst>
              <a:ext uri="{FF2B5EF4-FFF2-40B4-BE49-F238E27FC236}">
                <a16:creationId xmlns:a16="http://schemas.microsoft.com/office/drawing/2014/main" id="{1606E66C-218D-5C74-6502-FFDDD6D59E4E}"/>
              </a:ext>
            </a:extLst>
          </p:cNvPr>
          <p:cNvGrpSpPr/>
          <p:nvPr/>
        </p:nvGrpSpPr>
        <p:grpSpPr>
          <a:xfrm>
            <a:off x="5909604" y="4920339"/>
            <a:ext cx="991500" cy="533300"/>
            <a:chOff x="3656250" y="5079489"/>
            <a:chExt cx="991500" cy="533300"/>
          </a:xfrm>
        </p:grpSpPr>
        <p:cxnSp>
          <p:nvCxnSpPr>
            <p:cNvPr id="61" name="Google Shape;276;p15">
              <a:extLst>
                <a:ext uri="{FF2B5EF4-FFF2-40B4-BE49-F238E27FC236}">
                  <a16:creationId xmlns:a16="http://schemas.microsoft.com/office/drawing/2014/main" id="{5A6CDC4E-90F7-90C7-E1A4-A972D3136C05}"/>
                </a:ext>
              </a:extLst>
            </p:cNvPr>
            <p:cNvCxnSpPr/>
            <p:nvPr/>
          </p:nvCxnSpPr>
          <p:spPr>
            <a:xfrm>
              <a:off x="3931358" y="5090189"/>
              <a:ext cx="0" cy="522600"/>
            </a:xfrm>
            <a:prstGeom prst="straightConnector1">
              <a:avLst/>
            </a:prstGeom>
            <a:noFill/>
            <a:ln w="9525" cap="flat" cmpd="sng">
              <a:solidFill>
                <a:srgbClr val="4472C4"/>
              </a:solidFill>
              <a:prstDash val="solid"/>
              <a:miter lim="800000"/>
              <a:headEnd type="none" w="sm" len="sm"/>
              <a:tailEnd type="triangle" w="med" len="med"/>
            </a:ln>
          </p:spPr>
        </p:cxnSp>
        <p:cxnSp>
          <p:nvCxnSpPr>
            <p:cNvPr id="62" name="Google Shape;277;p15">
              <a:extLst>
                <a:ext uri="{FF2B5EF4-FFF2-40B4-BE49-F238E27FC236}">
                  <a16:creationId xmlns:a16="http://schemas.microsoft.com/office/drawing/2014/main" id="{CE2B9825-FC06-130F-EFC5-A200ACE14807}"/>
                </a:ext>
              </a:extLst>
            </p:cNvPr>
            <p:cNvCxnSpPr/>
            <p:nvPr/>
          </p:nvCxnSpPr>
          <p:spPr>
            <a:xfrm>
              <a:off x="4347883" y="5079489"/>
              <a:ext cx="0" cy="522600"/>
            </a:xfrm>
            <a:prstGeom prst="straightConnector1">
              <a:avLst/>
            </a:prstGeom>
            <a:noFill/>
            <a:ln w="9525" cap="flat" cmpd="sng">
              <a:solidFill>
                <a:srgbClr val="4472C4"/>
              </a:solidFill>
              <a:prstDash val="solid"/>
              <a:miter lim="800000"/>
              <a:headEnd type="triangle" w="med" len="med"/>
              <a:tailEnd type="none" w="sm" len="sm"/>
            </a:ln>
          </p:spPr>
        </p:cxnSp>
        <p:sp>
          <p:nvSpPr>
            <p:cNvPr id="63" name="Google Shape;278;p15">
              <a:extLst>
                <a:ext uri="{FF2B5EF4-FFF2-40B4-BE49-F238E27FC236}">
                  <a16:creationId xmlns:a16="http://schemas.microsoft.com/office/drawing/2014/main" id="{71F4D9B8-A8EB-471D-BC90-9EDDCE9D5171}"/>
                </a:ext>
              </a:extLst>
            </p:cNvPr>
            <p:cNvSpPr/>
            <p:nvPr/>
          </p:nvSpPr>
          <p:spPr>
            <a:xfrm>
              <a:off x="3656250" y="5227150"/>
              <a:ext cx="991500" cy="2541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91425" rIns="0"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Federate-Level DDS Permissions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4" name="Google Shape;279;p15">
            <a:extLst>
              <a:ext uri="{FF2B5EF4-FFF2-40B4-BE49-F238E27FC236}">
                <a16:creationId xmlns:a16="http://schemas.microsoft.com/office/drawing/2014/main" id="{65042814-4B47-EDCE-C5C4-1F0079AFF5BD}"/>
              </a:ext>
            </a:extLst>
          </p:cNvPr>
          <p:cNvGrpSpPr/>
          <p:nvPr/>
        </p:nvGrpSpPr>
        <p:grpSpPr>
          <a:xfrm>
            <a:off x="8618975" y="4920339"/>
            <a:ext cx="991500" cy="533300"/>
            <a:chOff x="3656250" y="5079489"/>
            <a:chExt cx="991500" cy="533300"/>
          </a:xfrm>
        </p:grpSpPr>
        <p:cxnSp>
          <p:nvCxnSpPr>
            <p:cNvPr id="65" name="Google Shape;280;p15">
              <a:extLst>
                <a:ext uri="{FF2B5EF4-FFF2-40B4-BE49-F238E27FC236}">
                  <a16:creationId xmlns:a16="http://schemas.microsoft.com/office/drawing/2014/main" id="{96A4DEF7-9684-653F-2FC1-D423F3B224B1}"/>
                </a:ext>
              </a:extLst>
            </p:cNvPr>
            <p:cNvCxnSpPr/>
            <p:nvPr/>
          </p:nvCxnSpPr>
          <p:spPr>
            <a:xfrm>
              <a:off x="3931358" y="5090189"/>
              <a:ext cx="0" cy="522600"/>
            </a:xfrm>
            <a:prstGeom prst="straightConnector1">
              <a:avLst/>
            </a:prstGeom>
            <a:noFill/>
            <a:ln w="9525" cap="flat" cmpd="sng">
              <a:solidFill>
                <a:srgbClr val="4472C4"/>
              </a:solidFill>
              <a:prstDash val="solid"/>
              <a:miter lim="800000"/>
              <a:headEnd type="none" w="sm" len="sm"/>
              <a:tailEnd type="triangle" w="med" len="med"/>
            </a:ln>
          </p:spPr>
        </p:cxnSp>
        <p:cxnSp>
          <p:nvCxnSpPr>
            <p:cNvPr id="66" name="Google Shape;281;p15">
              <a:extLst>
                <a:ext uri="{FF2B5EF4-FFF2-40B4-BE49-F238E27FC236}">
                  <a16:creationId xmlns:a16="http://schemas.microsoft.com/office/drawing/2014/main" id="{FD56C082-94C5-4576-01A7-6E940257C7D9}"/>
                </a:ext>
              </a:extLst>
            </p:cNvPr>
            <p:cNvCxnSpPr/>
            <p:nvPr/>
          </p:nvCxnSpPr>
          <p:spPr>
            <a:xfrm>
              <a:off x="4347883" y="5079489"/>
              <a:ext cx="0" cy="522600"/>
            </a:xfrm>
            <a:prstGeom prst="straightConnector1">
              <a:avLst/>
            </a:prstGeom>
            <a:noFill/>
            <a:ln w="9525" cap="flat" cmpd="sng">
              <a:solidFill>
                <a:srgbClr val="4472C4"/>
              </a:solidFill>
              <a:prstDash val="solid"/>
              <a:miter lim="800000"/>
              <a:headEnd type="triangle" w="med" len="med"/>
              <a:tailEnd type="none" w="sm" len="sm"/>
            </a:ln>
          </p:spPr>
        </p:cxnSp>
        <p:sp>
          <p:nvSpPr>
            <p:cNvPr id="67" name="Google Shape;282;p15">
              <a:extLst>
                <a:ext uri="{FF2B5EF4-FFF2-40B4-BE49-F238E27FC236}">
                  <a16:creationId xmlns:a16="http://schemas.microsoft.com/office/drawing/2014/main" id="{59716490-04BB-F348-7E6E-519D54DC9971}"/>
                </a:ext>
              </a:extLst>
            </p:cNvPr>
            <p:cNvSpPr/>
            <p:nvPr/>
          </p:nvSpPr>
          <p:spPr>
            <a:xfrm>
              <a:off x="3656250" y="5227150"/>
              <a:ext cx="991500" cy="2541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91425" rIns="0"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Arial"/>
                  <a:ea typeface="Arial"/>
                  <a:cs typeface="Arial"/>
                  <a:sym typeface="Arial"/>
                </a:rPr>
                <a:t>Federate-Level DDS Permissions</a:t>
              </a:r>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68" name="Google Shape;283;p15">
            <a:extLst>
              <a:ext uri="{FF2B5EF4-FFF2-40B4-BE49-F238E27FC236}">
                <a16:creationId xmlns:a16="http://schemas.microsoft.com/office/drawing/2014/main" id="{49275C22-F48C-6904-1D93-D37E798E0E4B}"/>
              </a:ext>
            </a:extLst>
          </p:cNvPr>
          <p:cNvPicPr preferRelativeResize="0"/>
          <p:nvPr/>
        </p:nvPicPr>
        <p:blipFill rotWithShape="1">
          <a:blip r:embed="rId3">
            <a:alphaModFix/>
          </a:blip>
          <a:srcRect/>
          <a:stretch/>
        </p:blipFill>
        <p:spPr>
          <a:xfrm>
            <a:off x="4748306" y="4968264"/>
            <a:ext cx="211311" cy="255465"/>
          </a:xfrm>
          <a:prstGeom prst="rect">
            <a:avLst/>
          </a:prstGeom>
          <a:noFill/>
          <a:ln>
            <a:noFill/>
          </a:ln>
        </p:spPr>
      </p:pic>
      <p:pic>
        <p:nvPicPr>
          <p:cNvPr id="69" name="Google Shape;284;p15">
            <a:extLst>
              <a:ext uri="{FF2B5EF4-FFF2-40B4-BE49-F238E27FC236}">
                <a16:creationId xmlns:a16="http://schemas.microsoft.com/office/drawing/2014/main" id="{99D6A992-7CB8-5EF7-1F19-30DF73A4B3B6}"/>
              </a:ext>
            </a:extLst>
          </p:cNvPr>
          <p:cNvPicPr preferRelativeResize="0"/>
          <p:nvPr/>
        </p:nvPicPr>
        <p:blipFill rotWithShape="1">
          <a:blip r:embed="rId3">
            <a:alphaModFix/>
          </a:blip>
          <a:srcRect/>
          <a:stretch/>
        </p:blipFill>
        <p:spPr>
          <a:xfrm>
            <a:off x="6854523" y="4954264"/>
            <a:ext cx="211311" cy="255465"/>
          </a:xfrm>
          <a:prstGeom prst="rect">
            <a:avLst/>
          </a:prstGeom>
          <a:noFill/>
          <a:ln>
            <a:noFill/>
          </a:ln>
        </p:spPr>
      </p:pic>
      <p:pic>
        <p:nvPicPr>
          <p:cNvPr id="70" name="Google Shape;285;p15">
            <a:extLst>
              <a:ext uri="{FF2B5EF4-FFF2-40B4-BE49-F238E27FC236}">
                <a16:creationId xmlns:a16="http://schemas.microsoft.com/office/drawing/2014/main" id="{4DC1A9BE-136C-37A8-796A-E897CAC4785F}"/>
              </a:ext>
            </a:extLst>
          </p:cNvPr>
          <p:cNvPicPr preferRelativeResize="0"/>
          <p:nvPr/>
        </p:nvPicPr>
        <p:blipFill rotWithShape="1">
          <a:blip r:embed="rId3">
            <a:alphaModFix/>
          </a:blip>
          <a:srcRect/>
          <a:stretch/>
        </p:blipFill>
        <p:spPr>
          <a:xfrm>
            <a:off x="9582181" y="4973714"/>
            <a:ext cx="211311" cy="255465"/>
          </a:xfrm>
          <a:prstGeom prst="rect">
            <a:avLst/>
          </a:prstGeom>
          <a:noFill/>
          <a:ln>
            <a:noFill/>
          </a:ln>
        </p:spPr>
      </p:pic>
      <p:grpSp>
        <p:nvGrpSpPr>
          <p:cNvPr id="71" name="Google Shape;286;p15">
            <a:extLst>
              <a:ext uri="{FF2B5EF4-FFF2-40B4-BE49-F238E27FC236}">
                <a16:creationId xmlns:a16="http://schemas.microsoft.com/office/drawing/2014/main" id="{C0788492-B1C2-D2F1-A622-8E1973B1CA49}"/>
              </a:ext>
            </a:extLst>
          </p:cNvPr>
          <p:cNvGrpSpPr/>
          <p:nvPr/>
        </p:nvGrpSpPr>
        <p:grpSpPr>
          <a:xfrm>
            <a:off x="5787229" y="4254013"/>
            <a:ext cx="1315800" cy="655500"/>
            <a:chOff x="7882575" y="2086275"/>
            <a:chExt cx="1315800" cy="655500"/>
          </a:xfrm>
        </p:grpSpPr>
        <p:sp>
          <p:nvSpPr>
            <p:cNvPr id="72" name="Google Shape;287;p15">
              <a:extLst>
                <a:ext uri="{FF2B5EF4-FFF2-40B4-BE49-F238E27FC236}">
                  <a16:creationId xmlns:a16="http://schemas.microsoft.com/office/drawing/2014/main" id="{CAB6B2B9-0BE6-60B4-4AC7-FDE0C7ED84BD}"/>
                </a:ext>
              </a:extLst>
            </p:cNvPr>
            <p:cNvSpPr/>
            <p:nvPr/>
          </p:nvSpPr>
          <p:spPr>
            <a:xfrm>
              <a:off x="7882575" y="2086275"/>
              <a:ext cx="1315800" cy="6555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0" rIns="0"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Trusted Gateway Device</a:t>
              </a:r>
              <a:endParaRPr kumimoji="0" sz="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288;p15">
              <a:extLst>
                <a:ext uri="{FF2B5EF4-FFF2-40B4-BE49-F238E27FC236}">
                  <a16:creationId xmlns:a16="http://schemas.microsoft.com/office/drawing/2014/main" id="{2626E023-8B6E-0F73-F9A9-B2BCDE0F44E5}"/>
                </a:ext>
              </a:extLst>
            </p:cNvPr>
            <p:cNvSpPr/>
            <p:nvPr/>
          </p:nvSpPr>
          <p:spPr>
            <a:xfrm>
              <a:off x="7905400" y="2563100"/>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Policy Engine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289;p15">
              <a:extLst>
                <a:ext uri="{FF2B5EF4-FFF2-40B4-BE49-F238E27FC236}">
                  <a16:creationId xmlns:a16="http://schemas.microsoft.com/office/drawing/2014/main" id="{19C4319A-79A8-0FF6-4674-355247A3C91C}"/>
                </a:ext>
              </a:extLst>
            </p:cNvPr>
            <p:cNvSpPr/>
            <p:nvPr/>
          </p:nvSpPr>
          <p:spPr>
            <a:xfrm>
              <a:off x="7905400" y="2399056"/>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Pluggable Data Tagger</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 name="Google Shape;290;p15">
              <a:extLst>
                <a:ext uri="{FF2B5EF4-FFF2-40B4-BE49-F238E27FC236}">
                  <a16:creationId xmlns:a16="http://schemas.microsoft.com/office/drawing/2014/main" id="{77478FFB-6FD9-ED6E-1E2D-2FB23056CBC6}"/>
                </a:ext>
              </a:extLst>
            </p:cNvPr>
            <p:cNvSpPr/>
            <p:nvPr/>
          </p:nvSpPr>
          <p:spPr>
            <a:xfrm>
              <a:off x="7905400" y="2237925"/>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HLA-DDS Gateway</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6" name="Google Shape;291;p15">
            <a:extLst>
              <a:ext uri="{FF2B5EF4-FFF2-40B4-BE49-F238E27FC236}">
                <a16:creationId xmlns:a16="http://schemas.microsoft.com/office/drawing/2014/main" id="{8BB9FE23-1934-503F-D69F-6B910E2DE627}"/>
              </a:ext>
            </a:extLst>
          </p:cNvPr>
          <p:cNvGrpSpPr/>
          <p:nvPr/>
        </p:nvGrpSpPr>
        <p:grpSpPr>
          <a:xfrm>
            <a:off x="8436225" y="4271699"/>
            <a:ext cx="1315800" cy="655500"/>
            <a:chOff x="7882575" y="2086275"/>
            <a:chExt cx="1315800" cy="655500"/>
          </a:xfrm>
        </p:grpSpPr>
        <p:sp>
          <p:nvSpPr>
            <p:cNvPr id="77" name="Google Shape;292;p15">
              <a:extLst>
                <a:ext uri="{FF2B5EF4-FFF2-40B4-BE49-F238E27FC236}">
                  <a16:creationId xmlns:a16="http://schemas.microsoft.com/office/drawing/2014/main" id="{DA49DA78-CB4E-C668-BBAA-5D4EF9AD9D6F}"/>
                </a:ext>
              </a:extLst>
            </p:cNvPr>
            <p:cNvSpPr/>
            <p:nvPr/>
          </p:nvSpPr>
          <p:spPr>
            <a:xfrm>
              <a:off x="7882575" y="2086275"/>
              <a:ext cx="1315800" cy="6555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0" tIns="0" rIns="0"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800"/>
                <a:buFont typeface="Arial"/>
                <a:buNone/>
                <a:tabLst/>
                <a:defRPr/>
              </a:pPr>
              <a:r>
                <a:rPr kumimoji="0" lang="en-US" sz="800" b="1" i="0" u="none" strike="noStrike" kern="0" cap="none" spc="0" normalizeH="0" baseline="0" noProof="0">
                  <a:ln>
                    <a:noFill/>
                  </a:ln>
                  <a:solidFill>
                    <a:srgbClr val="000000"/>
                  </a:solidFill>
                  <a:effectLst/>
                  <a:uLnTx/>
                  <a:uFillTx/>
                  <a:latin typeface="Arial"/>
                  <a:ea typeface="Arial"/>
                  <a:cs typeface="Arial"/>
                  <a:sym typeface="Arial"/>
                </a:rPr>
                <a:t>Trusted Gateway Device</a:t>
              </a:r>
              <a:endParaRPr kumimoji="0" sz="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 name="Google Shape;293;p15">
              <a:extLst>
                <a:ext uri="{FF2B5EF4-FFF2-40B4-BE49-F238E27FC236}">
                  <a16:creationId xmlns:a16="http://schemas.microsoft.com/office/drawing/2014/main" id="{401771DC-1038-C3B7-6440-C83A4680B483}"/>
                </a:ext>
              </a:extLst>
            </p:cNvPr>
            <p:cNvSpPr/>
            <p:nvPr/>
          </p:nvSpPr>
          <p:spPr>
            <a:xfrm>
              <a:off x="7905400" y="2563100"/>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Policy Engine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 name="Google Shape;294;p15">
              <a:extLst>
                <a:ext uri="{FF2B5EF4-FFF2-40B4-BE49-F238E27FC236}">
                  <a16:creationId xmlns:a16="http://schemas.microsoft.com/office/drawing/2014/main" id="{AE79ED43-F2D5-2B51-1E58-22255DB7AD65}"/>
                </a:ext>
              </a:extLst>
            </p:cNvPr>
            <p:cNvSpPr/>
            <p:nvPr/>
          </p:nvSpPr>
          <p:spPr>
            <a:xfrm>
              <a:off x="7905400" y="2399056"/>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Pluggable Data Tagger</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 name="Google Shape;295;p15">
              <a:extLst>
                <a:ext uri="{FF2B5EF4-FFF2-40B4-BE49-F238E27FC236}">
                  <a16:creationId xmlns:a16="http://schemas.microsoft.com/office/drawing/2014/main" id="{F6E992A3-4621-998E-52EF-F25F74B33173}"/>
                </a:ext>
              </a:extLst>
            </p:cNvPr>
            <p:cNvSpPr/>
            <p:nvPr/>
          </p:nvSpPr>
          <p:spPr>
            <a:xfrm>
              <a:off x="7905400" y="2237925"/>
              <a:ext cx="1258500" cy="147300"/>
            </a:xfrm>
            <a:prstGeom prst="roundRect">
              <a:avLst>
                <a:gd name="adj" fmla="val 16667"/>
              </a:avLst>
            </a:prstGeom>
            <a:solidFill>
              <a:srgbClr val="4472C4"/>
            </a:solidFill>
            <a:ln w="12700" cap="flat" cmpd="sng">
              <a:solidFill>
                <a:srgbClr val="31538F"/>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HLA-DDS Gateway</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grpSp>
      <p:cxnSp>
        <p:nvCxnSpPr>
          <p:cNvPr id="81" name="Google Shape;296;p15">
            <a:extLst>
              <a:ext uri="{FF2B5EF4-FFF2-40B4-BE49-F238E27FC236}">
                <a16:creationId xmlns:a16="http://schemas.microsoft.com/office/drawing/2014/main" id="{0B9C0FFD-8EAE-3600-4909-FC353EE496D6}"/>
              </a:ext>
            </a:extLst>
          </p:cNvPr>
          <p:cNvCxnSpPr/>
          <p:nvPr/>
        </p:nvCxnSpPr>
        <p:spPr>
          <a:xfrm>
            <a:off x="2741492" y="3233225"/>
            <a:ext cx="963000" cy="0"/>
          </a:xfrm>
          <a:prstGeom prst="straightConnector1">
            <a:avLst/>
          </a:prstGeom>
          <a:noFill/>
          <a:ln w="9525" cap="flat" cmpd="sng">
            <a:solidFill>
              <a:srgbClr val="FF0000"/>
            </a:solidFill>
            <a:prstDash val="solid"/>
            <a:round/>
            <a:headEnd type="none" w="sm" len="sm"/>
            <a:tailEnd type="triangle" w="med" len="med"/>
          </a:ln>
        </p:spPr>
      </p:cxnSp>
      <p:sp>
        <p:nvSpPr>
          <p:cNvPr id="82" name="Google Shape;297;p15">
            <a:extLst>
              <a:ext uri="{FF2B5EF4-FFF2-40B4-BE49-F238E27FC236}">
                <a16:creationId xmlns:a16="http://schemas.microsoft.com/office/drawing/2014/main" id="{F0717A80-D727-F373-65A4-AE59A4130FC1}"/>
              </a:ext>
            </a:extLst>
          </p:cNvPr>
          <p:cNvSpPr txBox="1"/>
          <p:nvPr/>
        </p:nvSpPr>
        <p:spPr>
          <a:xfrm>
            <a:off x="1286850" y="2933075"/>
            <a:ext cx="1502100" cy="738900"/>
          </a:xfrm>
          <a:prstGeom prst="rect">
            <a:avLst/>
          </a:prstGeom>
          <a:noFill/>
          <a:ln>
            <a:noFill/>
          </a:ln>
        </p:spPr>
        <p:txBody>
          <a:bodyPr spcFirstLastPara="1" wrap="square" lIns="91425" tIns="91425" rIns="91425" bIns="91425" anchor="t" anchorCtr="0">
            <a:spAutoFit/>
          </a:bodyPr>
          <a:lstStyle/>
          <a:p>
            <a:pPr fontAlgn="auto">
              <a:spcBef>
                <a:spcPts val="0"/>
              </a:spcBef>
              <a:spcAft>
                <a:spcPts val="0"/>
              </a:spcAft>
              <a:buClr>
                <a:srgbClr val="000000"/>
              </a:buClr>
              <a:buSzPts val="900"/>
              <a:buFont typeface="Arial"/>
              <a:buNone/>
              <a:defRPr/>
            </a:pPr>
            <a:r>
              <a:rPr lang="en-US" sz="900" kern="0">
                <a:solidFill>
                  <a:srgbClr val="000000"/>
                </a:solidFill>
                <a:latin typeface="Calibri"/>
                <a:ea typeface="Calibri"/>
                <a:cs typeface="Calibri"/>
                <a:sym typeface="Calibri"/>
              </a:rPr>
              <a:t>Provision user device with DDS Security Artifacts based upon CAC/Credentials</a:t>
            </a:r>
            <a:endParaRPr sz="900" kern="0">
              <a:solidFill>
                <a:srgbClr val="000000"/>
              </a:solidFill>
              <a:latin typeface="Calibri"/>
              <a:ea typeface="Calibri"/>
              <a:cs typeface="Calibri"/>
              <a:sym typeface="Calibri"/>
            </a:endParaRPr>
          </a:p>
          <a:p>
            <a:pPr fontAlgn="auto">
              <a:spcBef>
                <a:spcPts val="0"/>
              </a:spcBef>
              <a:spcAft>
                <a:spcPts val="0"/>
              </a:spcAft>
              <a:buClr>
                <a:srgbClr val="000000"/>
              </a:buClr>
              <a:buSzPts val="900"/>
              <a:buFont typeface="Arial"/>
              <a:buNone/>
              <a:defRPr/>
            </a:pPr>
            <a:r>
              <a:rPr lang="en-US" sz="900" kern="0">
                <a:solidFill>
                  <a:srgbClr val="000000"/>
                </a:solidFill>
                <a:latin typeface="Calibri"/>
                <a:ea typeface="Calibri"/>
                <a:cs typeface="Calibri"/>
                <a:sym typeface="Calibri"/>
              </a:rPr>
              <a:t>(Zero Trust Provisioning)</a:t>
            </a:r>
            <a:endParaRPr sz="900" kern="0">
              <a:solidFill>
                <a:srgbClr val="000000"/>
              </a:solidFill>
              <a:latin typeface="Calibri"/>
              <a:ea typeface="Calibri"/>
              <a:cs typeface="Calibri"/>
              <a:sym typeface="Calibri"/>
            </a:endParaRPr>
          </a:p>
        </p:txBody>
      </p:sp>
      <p:cxnSp>
        <p:nvCxnSpPr>
          <p:cNvPr id="83" name="Google Shape;298;p15">
            <a:extLst>
              <a:ext uri="{FF2B5EF4-FFF2-40B4-BE49-F238E27FC236}">
                <a16:creationId xmlns:a16="http://schemas.microsoft.com/office/drawing/2014/main" id="{24382658-D445-FD13-F7D2-A51F227C21ED}"/>
              </a:ext>
            </a:extLst>
          </p:cNvPr>
          <p:cNvCxnSpPr/>
          <p:nvPr/>
        </p:nvCxnSpPr>
        <p:spPr>
          <a:xfrm>
            <a:off x="2309500" y="4422575"/>
            <a:ext cx="1319700" cy="0"/>
          </a:xfrm>
          <a:prstGeom prst="straightConnector1">
            <a:avLst/>
          </a:prstGeom>
          <a:noFill/>
          <a:ln w="9525" cap="flat" cmpd="sng">
            <a:solidFill>
              <a:srgbClr val="FF0000"/>
            </a:solidFill>
            <a:prstDash val="solid"/>
            <a:round/>
            <a:headEnd type="none" w="sm" len="sm"/>
            <a:tailEnd type="triangle" w="med" len="med"/>
          </a:ln>
        </p:spPr>
      </p:cxnSp>
      <p:sp>
        <p:nvSpPr>
          <p:cNvPr id="84" name="Google Shape;299;p15">
            <a:extLst>
              <a:ext uri="{FF2B5EF4-FFF2-40B4-BE49-F238E27FC236}">
                <a16:creationId xmlns:a16="http://schemas.microsoft.com/office/drawing/2014/main" id="{FFE1A381-81F9-A6D5-53F0-B1CAF8E09705}"/>
              </a:ext>
            </a:extLst>
          </p:cNvPr>
          <p:cNvSpPr txBox="1"/>
          <p:nvPr/>
        </p:nvSpPr>
        <p:spPr>
          <a:xfrm>
            <a:off x="1025100" y="4526600"/>
            <a:ext cx="1502100" cy="600300"/>
          </a:xfrm>
          <a:prstGeom prst="rect">
            <a:avLst/>
          </a:prstGeom>
          <a:noFill/>
          <a:ln>
            <a:noFill/>
          </a:ln>
        </p:spPr>
        <p:txBody>
          <a:bodyPr spcFirstLastPara="1" wrap="square" lIns="91425" tIns="91425" rIns="91425" bIns="91425" anchor="t" anchorCtr="0">
            <a:spAutoFit/>
          </a:bodyPr>
          <a:lstStyle/>
          <a:p>
            <a:pPr fontAlgn="auto">
              <a:spcBef>
                <a:spcPts val="0"/>
              </a:spcBef>
              <a:spcAft>
                <a:spcPts val="0"/>
              </a:spcAft>
              <a:buClr>
                <a:srgbClr val="000000"/>
              </a:buClr>
              <a:buSzPts val="900"/>
              <a:buFont typeface="Arial"/>
              <a:buNone/>
              <a:defRPr/>
            </a:pPr>
            <a:r>
              <a:rPr lang="en-US" sz="900" kern="0">
                <a:solidFill>
                  <a:srgbClr val="000000"/>
                </a:solidFill>
                <a:latin typeface="Calibri"/>
                <a:ea typeface="Calibri"/>
                <a:cs typeface="Calibri"/>
                <a:sym typeface="Calibri"/>
              </a:rPr>
              <a:t>Provision device with DDS Security Artifacts based upon Federate Credentials</a:t>
            </a:r>
            <a:endParaRPr sz="900" kern="0">
              <a:solidFill>
                <a:srgbClr val="000000"/>
              </a:solidFill>
              <a:latin typeface="Calibri"/>
              <a:ea typeface="Calibri"/>
              <a:cs typeface="Calibri"/>
              <a:sym typeface="Calibri"/>
            </a:endParaRPr>
          </a:p>
        </p:txBody>
      </p:sp>
      <p:sp>
        <p:nvSpPr>
          <p:cNvPr id="85" name="Google Shape;300;p15">
            <a:extLst>
              <a:ext uri="{FF2B5EF4-FFF2-40B4-BE49-F238E27FC236}">
                <a16:creationId xmlns:a16="http://schemas.microsoft.com/office/drawing/2014/main" id="{6487BD01-2B48-104E-167A-5E63E02FFB5E}"/>
              </a:ext>
            </a:extLst>
          </p:cNvPr>
          <p:cNvSpPr txBox="1"/>
          <p:nvPr/>
        </p:nvSpPr>
        <p:spPr>
          <a:xfrm>
            <a:off x="1143425" y="2493050"/>
            <a:ext cx="1645500" cy="554100"/>
          </a:xfrm>
          <a:prstGeom prst="rect">
            <a:avLst/>
          </a:prstGeom>
          <a:noFill/>
          <a:ln>
            <a:noFill/>
          </a:ln>
        </p:spPr>
        <p:txBody>
          <a:bodyPr spcFirstLastPara="1" wrap="square" lIns="91425" tIns="91425" rIns="91425" bIns="91425" anchor="t" anchorCtr="0">
            <a:spAutoFit/>
          </a:bodyPr>
          <a:lstStyle/>
          <a:p>
            <a:pPr algn="ctr" fontAlgn="auto">
              <a:spcBef>
                <a:spcPts val="0"/>
              </a:spcBef>
              <a:spcAft>
                <a:spcPts val="0"/>
              </a:spcAft>
              <a:buClr>
                <a:srgbClr val="000000"/>
              </a:buClr>
              <a:buSzPts val="1200"/>
              <a:buFont typeface="Arial"/>
              <a:buNone/>
              <a:defRPr/>
            </a:pPr>
            <a:r>
              <a:rPr lang="en-US" sz="1200" b="1" kern="0">
                <a:solidFill>
                  <a:srgbClr val="000000"/>
                </a:solidFill>
                <a:latin typeface="Calibri"/>
                <a:ea typeface="Calibri"/>
                <a:cs typeface="Calibri"/>
                <a:sym typeface="Calibri"/>
              </a:rPr>
              <a:t>Federate User-Level </a:t>
            </a:r>
            <a:endParaRPr sz="1200" b="1" kern="0">
              <a:solidFill>
                <a:srgbClr val="000000"/>
              </a:solidFill>
              <a:latin typeface="Calibri"/>
              <a:ea typeface="Calibri"/>
              <a:cs typeface="Calibri"/>
              <a:sym typeface="Calibri"/>
            </a:endParaRPr>
          </a:p>
          <a:p>
            <a:pPr algn="ctr" fontAlgn="auto">
              <a:spcBef>
                <a:spcPts val="0"/>
              </a:spcBef>
              <a:spcAft>
                <a:spcPts val="0"/>
              </a:spcAft>
              <a:buClr>
                <a:srgbClr val="000000"/>
              </a:buClr>
              <a:buSzPts val="1200"/>
              <a:buFont typeface="Arial"/>
              <a:buNone/>
              <a:defRPr/>
            </a:pPr>
            <a:r>
              <a:rPr lang="en-US" sz="1200" b="1" kern="0">
                <a:solidFill>
                  <a:srgbClr val="000000"/>
                </a:solidFill>
                <a:latin typeface="Calibri"/>
                <a:ea typeface="Calibri"/>
                <a:cs typeface="Calibri"/>
                <a:sym typeface="Calibri"/>
              </a:rPr>
              <a:t>DDS Permissions</a:t>
            </a:r>
            <a:endParaRPr sz="1400" b="1" kern="0">
              <a:solidFill>
                <a:srgbClr val="000000"/>
              </a:solidFill>
              <a:latin typeface="Arial"/>
              <a:ea typeface="Arial"/>
              <a:cs typeface="Arial"/>
              <a:sym typeface="Arial"/>
            </a:endParaRPr>
          </a:p>
        </p:txBody>
      </p:sp>
      <p:sp>
        <p:nvSpPr>
          <p:cNvPr id="86" name="Google Shape;301;p15">
            <a:extLst>
              <a:ext uri="{FF2B5EF4-FFF2-40B4-BE49-F238E27FC236}">
                <a16:creationId xmlns:a16="http://schemas.microsoft.com/office/drawing/2014/main" id="{BDB7E266-5434-527F-E174-D8ABA6C3E578}"/>
              </a:ext>
            </a:extLst>
          </p:cNvPr>
          <p:cNvSpPr txBox="1"/>
          <p:nvPr/>
        </p:nvSpPr>
        <p:spPr>
          <a:xfrm>
            <a:off x="881700" y="4148675"/>
            <a:ext cx="1645500" cy="554100"/>
          </a:xfrm>
          <a:prstGeom prst="rect">
            <a:avLst/>
          </a:prstGeom>
          <a:noFill/>
          <a:ln>
            <a:noFill/>
          </a:ln>
        </p:spPr>
        <p:txBody>
          <a:bodyPr spcFirstLastPara="1" wrap="square" lIns="91425" tIns="91425" rIns="91425" bIns="91425" anchor="t" anchorCtr="0">
            <a:spAutoFit/>
          </a:bodyPr>
          <a:lstStyle/>
          <a:p>
            <a:pPr algn="ctr" fontAlgn="auto">
              <a:spcBef>
                <a:spcPts val="0"/>
              </a:spcBef>
              <a:spcAft>
                <a:spcPts val="0"/>
              </a:spcAft>
              <a:buClr>
                <a:srgbClr val="000000"/>
              </a:buClr>
              <a:buSzPts val="1200"/>
              <a:buFont typeface="Arial"/>
              <a:buNone/>
              <a:defRPr/>
            </a:pPr>
            <a:r>
              <a:rPr lang="en-US" sz="1200" b="1" kern="0">
                <a:solidFill>
                  <a:srgbClr val="000000"/>
                </a:solidFill>
                <a:latin typeface="Calibri"/>
                <a:ea typeface="Calibri"/>
                <a:cs typeface="Calibri"/>
                <a:sym typeface="Calibri"/>
              </a:rPr>
              <a:t>Federate-Level </a:t>
            </a:r>
            <a:endParaRPr sz="1200" b="1" kern="0">
              <a:solidFill>
                <a:srgbClr val="000000"/>
              </a:solidFill>
              <a:latin typeface="Calibri"/>
              <a:ea typeface="Calibri"/>
              <a:cs typeface="Calibri"/>
              <a:sym typeface="Calibri"/>
            </a:endParaRPr>
          </a:p>
          <a:p>
            <a:pPr algn="ctr" fontAlgn="auto">
              <a:spcBef>
                <a:spcPts val="0"/>
              </a:spcBef>
              <a:spcAft>
                <a:spcPts val="0"/>
              </a:spcAft>
              <a:buClr>
                <a:srgbClr val="000000"/>
              </a:buClr>
              <a:buSzPts val="1200"/>
              <a:buFont typeface="Arial"/>
              <a:buNone/>
              <a:defRPr/>
            </a:pPr>
            <a:r>
              <a:rPr lang="en-US" sz="1200" b="1" kern="0">
                <a:solidFill>
                  <a:srgbClr val="000000"/>
                </a:solidFill>
                <a:latin typeface="Calibri"/>
                <a:ea typeface="Calibri"/>
                <a:cs typeface="Calibri"/>
                <a:sym typeface="Calibri"/>
              </a:rPr>
              <a:t>DDS Permissions</a:t>
            </a:r>
            <a:endParaRPr sz="1400" b="1" kern="0">
              <a:solidFill>
                <a:srgbClr val="000000"/>
              </a:solidFill>
              <a:latin typeface="Arial"/>
              <a:ea typeface="Arial"/>
              <a:cs typeface="Arial"/>
              <a:sym typeface="Arial"/>
            </a:endParaRPr>
          </a:p>
        </p:txBody>
      </p:sp>
      <p:sp>
        <p:nvSpPr>
          <p:cNvPr id="87" name="Google Shape;302;p15">
            <a:extLst>
              <a:ext uri="{FF2B5EF4-FFF2-40B4-BE49-F238E27FC236}">
                <a16:creationId xmlns:a16="http://schemas.microsoft.com/office/drawing/2014/main" id="{27CB1D9C-3EEB-4B58-D9EC-980A8FC83D76}"/>
              </a:ext>
            </a:extLst>
          </p:cNvPr>
          <p:cNvSpPr/>
          <p:nvPr/>
        </p:nvSpPr>
        <p:spPr>
          <a:xfrm>
            <a:off x="2650144" y="1679444"/>
            <a:ext cx="1782900" cy="49200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MBSE + Deployment-Time Security Policy Models</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03;p15">
            <a:extLst>
              <a:ext uri="{FF2B5EF4-FFF2-40B4-BE49-F238E27FC236}">
                <a16:creationId xmlns:a16="http://schemas.microsoft.com/office/drawing/2014/main" id="{CC2EB1A7-6231-44B1-5191-79DB4E1AB90E}"/>
              </a:ext>
            </a:extLst>
          </p:cNvPr>
          <p:cNvSpPr/>
          <p:nvPr/>
        </p:nvSpPr>
        <p:spPr>
          <a:xfrm>
            <a:off x="366700" y="1600575"/>
            <a:ext cx="1645500" cy="800400"/>
          </a:xfrm>
          <a:prstGeom prst="roundRect">
            <a:avLst>
              <a:gd name="adj" fmla="val 16667"/>
            </a:avLst>
          </a:prstGeom>
          <a:solidFill>
            <a:srgbClr val="4A86E8"/>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FFFFFF"/>
                </a:solidFill>
                <a:effectLst/>
                <a:uLnTx/>
                <a:uFillTx/>
                <a:latin typeface="Arial"/>
                <a:ea typeface="Arial"/>
                <a:cs typeface="Arial"/>
                <a:sym typeface="Arial"/>
              </a:rPr>
              <a:t>Zero Trust Provisioning Solution</a:t>
            </a:r>
            <a:endParaRPr kumimoji="0" sz="11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FFFFFF"/>
                </a:solidFill>
                <a:effectLst/>
                <a:uLnTx/>
                <a:uFillTx/>
                <a:latin typeface="Arial"/>
                <a:ea typeface="Arial"/>
                <a:cs typeface="Arial"/>
                <a:sym typeface="Arial"/>
              </a:rPr>
              <a:t>([Apps], DDS QoS, Security Policies)</a:t>
            </a:r>
            <a:endParaRPr kumimoji="0" sz="900" b="0"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89" name="Google Shape;304;p15">
            <a:extLst>
              <a:ext uri="{FF2B5EF4-FFF2-40B4-BE49-F238E27FC236}">
                <a16:creationId xmlns:a16="http://schemas.microsoft.com/office/drawing/2014/main" id="{3E844C08-B50D-0DAD-B511-DEBEE5C06F33}"/>
              </a:ext>
            </a:extLst>
          </p:cNvPr>
          <p:cNvCxnSpPr>
            <a:stCxn id="87" idx="1"/>
            <a:endCxn id="88" idx="3"/>
          </p:cNvCxnSpPr>
          <p:nvPr/>
        </p:nvCxnSpPr>
        <p:spPr>
          <a:xfrm flipH="1">
            <a:off x="2012200" y="1925444"/>
            <a:ext cx="637944" cy="75331"/>
          </a:xfrm>
          <a:prstGeom prst="straightConnector1">
            <a:avLst/>
          </a:prstGeom>
          <a:noFill/>
          <a:ln w="9525" cap="flat" cmpd="sng">
            <a:solidFill>
              <a:srgbClr val="44546A"/>
            </a:solidFill>
            <a:prstDash val="solid"/>
            <a:round/>
            <a:headEnd type="none" w="sm" len="sm"/>
            <a:tailEnd type="triangle" w="med" len="med"/>
          </a:ln>
        </p:spPr>
      </p:cxnSp>
      <p:cxnSp>
        <p:nvCxnSpPr>
          <p:cNvPr id="90" name="Google Shape;305;p15">
            <a:extLst>
              <a:ext uri="{FF2B5EF4-FFF2-40B4-BE49-F238E27FC236}">
                <a16:creationId xmlns:a16="http://schemas.microsoft.com/office/drawing/2014/main" id="{23D8C5F3-93EA-70BB-462E-1F31824365B8}"/>
              </a:ext>
            </a:extLst>
          </p:cNvPr>
          <p:cNvCxnSpPr>
            <a:endCxn id="85" idx="1"/>
          </p:cNvCxnSpPr>
          <p:nvPr/>
        </p:nvCxnSpPr>
        <p:spPr>
          <a:xfrm rot="-5400000" flipH="1">
            <a:off x="830975" y="2457650"/>
            <a:ext cx="362400" cy="262500"/>
          </a:xfrm>
          <a:prstGeom prst="bentConnector2">
            <a:avLst/>
          </a:prstGeom>
          <a:noFill/>
          <a:ln w="9525" cap="flat" cmpd="sng">
            <a:solidFill>
              <a:srgbClr val="44546A"/>
            </a:solidFill>
            <a:prstDash val="solid"/>
            <a:round/>
            <a:headEnd type="none" w="sm" len="sm"/>
            <a:tailEnd type="triangle" w="med" len="med"/>
          </a:ln>
        </p:spPr>
      </p:cxnSp>
      <p:cxnSp>
        <p:nvCxnSpPr>
          <p:cNvPr id="91" name="Google Shape;306;p15">
            <a:extLst>
              <a:ext uri="{FF2B5EF4-FFF2-40B4-BE49-F238E27FC236}">
                <a16:creationId xmlns:a16="http://schemas.microsoft.com/office/drawing/2014/main" id="{ECCB7A07-DCC5-55FA-3C30-31E472F76DBB}"/>
              </a:ext>
            </a:extLst>
          </p:cNvPr>
          <p:cNvCxnSpPr/>
          <p:nvPr/>
        </p:nvCxnSpPr>
        <p:spPr>
          <a:xfrm rot="-5400000" flipH="1">
            <a:off x="-105150" y="3173975"/>
            <a:ext cx="2023200" cy="490500"/>
          </a:xfrm>
          <a:prstGeom prst="bentConnector3">
            <a:avLst>
              <a:gd name="adj1" fmla="val 99998"/>
            </a:avLst>
          </a:prstGeom>
          <a:noFill/>
          <a:ln w="9525" cap="flat" cmpd="sng">
            <a:solidFill>
              <a:srgbClr val="44546A"/>
            </a:solidFill>
            <a:prstDash val="solid"/>
            <a:round/>
            <a:headEnd type="none" w="sm" len="sm"/>
            <a:tailEnd type="triangle" w="med" len="med"/>
          </a:ln>
        </p:spPr>
      </p:cxnSp>
      <p:sp>
        <p:nvSpPr>
          <p:cNvPr id="92" name="Google Shape;307;p15">
            <a:extLst>
              <a:ext uri="{FF2B5EF4-FFF2-40B4-BE49-F238E27FC236}">
                <a16:creationId xmlns:a16="http://schemas.microsoft.com/office/drawing/2014/main" id="{A19EAE96-92CE-8741-3E0D-B1E26E1BAF9C}"/>
              </a:ext>
            </a:extLst>
          </p:cNvPr>
          <p:cNvSpPr/>
          <p:nvPr/>
        </p:nvSpPr>
        <p:spPr>
          <a:xfrm>
            <a:off x="3632150" y="6088700"/>
            <a:ext cx="1395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Live Platforms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08;p15">
            <a:extLst>
              <a:ext uri="{FF2B5EF4-FFF2-40B4-BE49-F238E27FC236}">
                <a16:creationId xmlns:a16="http://schemas.microsoft.com/office/drawing/2014/main" id="{2168C8A4-AC57-CAE7-A73A-92C80F5C6CDB}"/>
              </a:ext>
            </a:extLst>
          </p:cNvPr>
          <p:cNvSpPr/>
          <p:nvPr/>
        </p:nvSpPr>
        <p:spPr>
          <a:xfrm>
            <a:off x="5305775" y="6088700"/>
            <a:ext cx="918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Sensors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09;p15">
            <a:extLst>
              <a:ext uri="{FF2B5EF4-FFF2-40B4-BE49-F238E27FC236}">
                <a16:creationId xmlns:a16="http://schemas.microsoft.com/office/drawing/2014/main" id="{C8ABE47C-78C0-E669-C79D-953E00C1FD39}"/>
              </a:ext>
            </a:extLst>
          </p:cNvPr>
          <p:cNvSpPr/>
          <p:nvPr/>
        </p:nvSpPr>
        <p:spPr>
          <a:xfrm>
            <a:off x="6502400" y="6088700"/>
            <a:ext cx="918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DIS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 name="Google Shape;310;p15">
            <a:extLst>
              <a:ext uri="{FF2B5EF4-FFF2-40B4-BE49-F238E27FC236}">
                <a16:creationId xmlns:a16="http://schemas.microsoft.com/office/drawing/2014/main" id="{E1FBD454-F900-F2AB-D75F-D9E542BC8810}"/>
              </a:ext>
            </a:extLst>
          </p:cNvPr>
          <p:cNvSpPr/>
          <p:nvPr/>
        </p:nvSpPr>
        <p:spPr>
          <a:xfrm>
            <a:off x="7699025" y="6088700"/>
            <a:ext cx="918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C4I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11;p15">
            <a:extLst>
              <a:ext uri="{FF2B5EF4-FFF2-40B4-BE49-F238E27FC236}">
                <a16:creationId xmlns:a16="http://schemas.microsoft.com/office/drawing/2014/main" id="{F5825D79-07E4-7A9D-243F-C9BD7A19D7BE}"/>
              </a:ext>
            </a:extLst>
          </p:cNvPr>
          <p:cNvSpPr/>
          <p:nvPr/>
        </p:nvSpPr>
        <p:spPr>
          <a:xfrm>
            <a:off x="8895650" y="6088700"/>
            <a:ext cx="918000" cy="362400"/>
          </a:xfrm>
          <a:prstGeom prst="roundRect">
            <a:avLst>
              <a:gd name="adj" fmla="val 16667"/>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Etc.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12;p15">
            <a:extLst>
              <a:ext uri="{FF2B5EF4-FFF2-40B4-BE49-F238E27FC236}">
                <a16:creationId xmlns:a16="http://schemas.microsoft.com/office/drawing/2014/main" id="{9F8E1ACB-25A5-00A7-8EA6-C4ED19A896A2}"/>
              </a:ext>
            </a:extLst>
          </p:cNvPr>
          <p:cNvSpPr txBox="1"/>
          <p:nvPr/>
        </p:nvSpPr>
        <p:spPr>
          <a:xfrm>
            <a:off x="5027150" y="6443100"/>
            <a:ext cx="3031500" cy="292500"/>
          </a:xfrm>
          <a:prstGeom prst="rect">
            <a:avLst/>
          </a:prstGeom>
          <a:noFill/>
          <a:ln>
            <a:noFill/>
          </a:ln>
        </p:spPr>
        <p:txBody>
          <a:bodyPr spcFirstLastPara="1" wrap="square" lIns="91425" tIns="91425" rIns="91425" bIns="91425" anchor="t" anchorCtr="0">
            <a:spAutoFit/>
          </a:bodyPr>
          <a:lstStyle/>
          <a:p>
            <a:pPr algn="ctr" fontAlgn="auto">
              <a:lnSpc>
                <a:spcPct val="70000"/>
              </a:lnSpc>
              <a:spcBef>
                <a:spcPts val="0"/>
              </a:spcBef>
              <a:spcAft>
                <a:spcPts val="0"/>
              </a:spcAft>
              <a:buClr>
                <a:srgbClr val="000000"/>
              </a:buClr>
              <a:buSzPts val="1000"/>
              <a:buFont typeface="Arial"/>
              <a:buNone/>
              <a:defRPr/>
            </a:pPr>
            <a:r>
              <a:rPr lang="en-US" sz="1000" b="1" kern="0">
                <a:solidFill>
                  <a:srgbClr val="000000"/>
                </a:solidFill>
                <a:latin typeface="Calibri"/>
                <a:ea typeface="Calibri"/>
                <a:cs typeface="Calibri"/>
                <a:sym typeface="Calibri"/>
              </a:rPr>
              <a:t>Pathway to Integration with Broad Ecosystem</a:t>
            </a:r>
            <a:endParaRPr sz="1000" b="1" kern="0">
              <a:solidFill>
                <a:srgbClr val="000000"/>
              </a:solidFill>
              <a:latin typeface="Calibri"/>
              <a:ea typeface="Calibri"/>
              <a:cs typeface="Calibri"/>
              <a:sym typeface="Calibri"/>
            </a:endParaRPr>
          </a:p>
        </p:txBody>
      </p:sp>
      <p:cxnSp>
        <p:nvCxnSpPr>
          <p:cNvPr id="98" name="Google Shape;313;p15">
            <a:extLst>
              <a:ext uri="{FF2B5EF4-FFF2-40B4-BE49-F238E27FC236}">
                <a16:creationId xmlns:a16="http://schemas.microsoft.com/office/drawing/2014/main" id="{36A5E1C4-BF63-CAE5-C09D-CFDD816D49CA}"/>
              </a:ext>
            </a:extLst>
          </p:cNvPr>
          <p:cNvCxnSpPr/>
          <p:nvPr/>
        </p:nvCxnSpPr>
        <p:spPr>
          <a:xfrm>
            <a:off x="4297850" y="5792900"/>
            <a:ext cx="0" cy="298800"/>
          </a:xfrm>
          <a:prstGeom prst="straightConnector1">
            <a:avLst/>
          </a:prstGeom>
          <a:noFill/>
          <a:ln w="9525" cap="flat" cmpd="sng">
            <a:solidFill>
              <a:srgbClr val="44546A"/>
            </a:solidFill>
            <a:prstDash val="solid"/>
            <a:round/>
            <a:headEnd type="triangle" w="med" len="med"/>
            <a:tailEnd type="triangle" w="med" len="med"/>
          </a:ln>
        </p:spPr>
      </p:cxnSp>
      <p:cxnSp>
        <p:nvCxnSpPr>
          <p:cNvPr id="99" name="Google Shape;314;p15">
            <a:extLst>
              <a:ext uri="{FF2B5EF4-FFF2-40B4-BE49-F238E27FC236}">
                <a16:creationId xmlns:a16="http://schemas.microsoft.com/office/drawing/2014/main" id="{3008B02D-02F6-CDF7-0A85-301E86880FD9}"/>
              </a:ext>
            </a:extLst>
          </p:cNvPr>
          <p:cNvCxnSpPr/>
          <p:nvPr/>
        </p:nvCxnSpPr>
        <p:spPr>
          <a:xfrm>
            <a:off x="5629725" y="5792900"/>
            <a:ext cx="0" cy="298800"/>
          </a:xfrm>
          <a:prstGeom prst="straightConnector1">
            <a:avLst/>
          </a:prstGeom>
          <a:noFill/>
          <a:ln w="9525" cap="flat" cmpd="sng">
            <a:solidFill>
              <a:srgbClr val="44546A"/>
            </a:solidFill>
            <a:prstDash val="solid"/>
            <a:round/>
            <a:headEnd type="triangle" w="med" len="med"/>
            <a:tailEnd type="triangle" w="med" len="med"/>
          </a:ln>
        </p:spPr>
      </p:cxnSp>
      <p:cxnSp>
        <p:nvCxnSpPr>
          <p:cNvPr id="100" name="Google Shape;315;p15">
            <a:extLst>
              <a:ext uri="{FF2B5EF4-FFF2-40B4-BE49-F238E27FC236}">
                <a16:creationId xmlns:a16="http://schemas.microsoft.com/office/drawing/2014/main" id="{6CBCDFEB-870E-E1FC-8E61-99B7DECD8CDA}"/>
              </a:ext>
            </a:extLst>
          </p:cNvPr>
          <p:cNvCxnSpPr/>
          <p:nvPr/>
        </p:nvCxnSpPr>
        <p:spPr>
          <a:xfrm>
            <a:off x="8230275" y="5792900"/>
            <a:ext cx="0" cy="298800"/>
          </a:xfrm>
          <a:prstGeom prst="straightConnector1">
            <a:avLst/>
          </a:prstGeom>
          <a:noFill/>
          <a:ln w="9525" cap="flat" cmpd="sng">
            <a:solidFill>
              <a:srgbClr val="44546A"/>
            </a:solidFill>
            <a:prstDash val="solid"/>
            <a:round/>
            <a:headEnd type="triangle" w="med" len="med"/>
            <a:tailEnd type="triangle" w="med" len="med"/>
          </a:ln>
        </p:spPr>
      </p:cxnSp>
      <p:cxnSp>
        <p:nvCxnSpPr>
          <p:cNvPr id="101" name="Google Shape;316;p15">
            <a:extLst>
              <a:ext uri="{FF2B5EF4-FFF2-40B4-BE49-F238E27FC236}">
                <a16:creationId xmlns:a16="http://schemas.microsoft.com/office/drawing/2014/main" id="{77E06752-3978-FC83-8ECC-8BE166BDB1AA}"/>
              </a:ext>
            </a:extLst>
          </p:cNvPr>
          <p:cNvCxnSpPr/>
          <p:nvPr/>
        </p:nvCxnSpPr>
        <p:spPr>
          <a:xfrm>
            <a:off x="9339700" y="5792900"/>
            <a:ext cx="0" cy="298800"/>
          </a:xfrm>
          <a:prstGeom prst="straightConnector1">
            <a:avLst/>
          </a:prstGeom>
          <a:noFill/>
          <a:ln w="9525" cap="flat" cmpd="sng">
            <a:solidFill>
              <a:srgbClr val="44546A"/>
            </a:solidFill>
            <a:prstDash val="solid"/>
            <a:round/>
            <a:headEnd type="triangle" w="med" len="med"/>
            <a:tailEnd type="triangle" w="med" len="med"/>
          </a:ln>
        </p:spPr>
      </p:cxnSp>
      <p:cxnSp>
        <p:nvCxnSpPr>
          <p:cNvPr id="102" name="Google Shape;317;p15">
            <a:extLst>
              <a:ext uri="{FF2B5EF4-FFF2-40B4-BE49-F238E27FC236}">
                <a16:creationId xmlns:a16="http://schemas.microsoft.com/office/drawing/2014/main" id="{007BEF4B-2CFC-F749-4F1C-14ADB722642D}"/>
              </a:ext>
            </a:extLst>
          </p:cNvPr>
          <p:cNvCxnSpPr/>
          <p:nvPr/>
        </p:nvCxnSpPr>
        <p:spPr>
          <a:xfrm>
            <a:off x="6903800" y="5792900"/>
            <a:ext cx="0" cy="298800"/>
          </a:xfrm>
          <a:prstGeom prst="straightConnector1">
            <a:avLst/>
          </a:prstGeom>
          <a:noFill/>
          <a:ln w="9525" cap="flat" cmpd="sng">
            <a:solidFill>
              <a:srgbClr val="44546A"/>
            </a:solidFill>
            <a:prstDash val="solid"/>
            <a:round/>
            <a:headEnd type="triangle" w="med" len="med"/>
            <a:tailEnd type="triangle" w="med" len="med"/>
          </a:ln>
        </p:spPr>
      </p:cxnSp>
    </p:spTree>
    <p:extLst>
      <p:ext uri="{BB962C8B-B14F-4D97-AF65-F5344CB8AC3E}">
        <p14:creationId xmlns:p14="http://schemas.microsoft.com/office/powerpoint/2010/main" val="2564949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AAAE-CE36-482F-9350-8424417D8034}"/>
              </a:ext>
            </a:extLst>
          </p:cNvPr>
          <p:cNvSpPr>
            <a:spLocks noGrp="1"/>
          </p:cNvSpPr>
          <p:nvPr>
            <p:ph type="title"/>
          </p:nvPr>
        </p:nvSpPr>
        <p:spPr>
          <a:xfrm>
            <a:off x="1009650" y="11239"/>
            <a:ext cx="10172700" cy="626936"/>
          </a:xfrm>
        </p:spPr>
        <p:txBody>
          <a:bodyPr/>
          <a:lstStyle/>
          <a:p>
            <a:r>
              <a:rPr lang="en" sz="2800" dirty="0"/>
              <a:t>Global Connectivity for USAF Training Simulations</a:t>
            </a:r>
            <a:endParaRPr lang="en-US" sz="2800" dirty="0"/>
          </a:p>
        </p:txBody>
      </p:sp>
      <p:pic>
        <p:nvPicPr>
          <p:cNvPr id="4" name="Google Shape;357;p46">
            <a:extLst>
              <a:ext uri="{FF2B5EF4-FFF2-40B4-BE49-F238E27FC236}">
                <a16:creationId xmlns:a16="http://schemas.microsoft.com/office/drawing/2014/main" id="{6F111C0A-7711-4889-95F1-72CA36ADA263}"/>
              </a:ext>
            </a:extLst>
          </p:cNvPr>
          <p:cNvPicPr preferRelativeResize="0">
            <a:picLocks noGrp="1"/>
          </p:cNvPicPr>
          <p:nvPr>
            <p:ph idx="1"/>
          </p:nvPr>
        </p:nvPicPr>
        <p:blipFill>
          <a:blip r:embed="rId2">
            <a:alphaModFix/>
          </a:blip>
          <a:stretch>
            <a:fillRect/>
          </a:stretch>
        </p:blipFill>
        <p:spPr>
          <a:xfrm>
            <a:off x="185784" y="1085618"/>
            <a:ext cx="11328554" cy="5412836"/>
          </a:xfrm>
          <a:prstGeom prst="rect">
            <a:avLst/>
          </a:prstGeom>
          <a:noFill/>
          <a:ln>
            <a:noFill/>
          </a:ln>
        </p:spPr>
      </p:pic>
    </p:spTree>
    <p:extLst>
      <p:ext uri="{BB962C8B-B14F-4D97-AF65-F5344CB8AC3E}">
        <p14:creationId xmlns:p14="http://schemas.microsoft.com/office/powerpoint/2010/main" val="4179899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2"/>
          <p:cNvSpPr txBox="1">
            <a:spLocks noGrp="1"/>
          </p:cNvSpPr>
          <p:nvPr>
            <p:ph type="title"/>
          </p:nvPr>
        </p:nvSpPr>
        <p:spPr>
          <a:xfrm>
            <a:off x="1375146" y="0"/>
            <a:ext cx="9441706" cy="841248"/>
          </a:xfrm>
          <a:prstGeom prst="rect">
            <a:avLst/>
          </a:prstGeom>
        </p:spPr>
        <p:txBody>
          <a:bodyPr spcFirstLastPara="1" vert="horz" wrap="square" lIns="91433" tIns="91433" rIns="91433" bIns="91433" numCol="1" anchor="ctr" anchorCtr="0" compatLnSpc="1">
            <a:prstTxWarp prst="textNoShape">
              <a:avLst/>
            </a:prstTxWarp>
            <a:noAutofit/>
          </a:bodyPr>
          <a:lstStyle/>
          <a:p>
            <a:pPr>
              <a:spcBef>
                <a:spcPts val="0"/>
              </a:spcBef>
              <a:spcAft>
                <a:spcPts val="0"/>
              </a:spcAft>
            </a:pPr>
            <a:r>
              <a:rPr lang="en-US" dirty="0"/>
              <a:t>Missile Defense Agency – Objective Simulation Framework</a:t>
            </a:r>
            <a:endParaRPr dirty="0"/>
          </a:p>
        </p:txBody>
      </p:sp>
      <p:pic>
        <p:nvPicPr>
          <p:cNvPr id="399" name="Google Shape;399;p52"/>
          <p:cNvPicPr preferRelativeResize="0"/>
          <p:nvPr/>
        </p:nvPicPr>
        <p:blipFill>
          <a:blip r:embed="rId3">
            <a:alphaModFix/>
          </a:blip>
          <a:stretch>
            <a:fillRect/>
          </a:stretch>
        </p:blipFill>
        <p:spPr>
          <a:xfrm>
            <a:off x="2908323" y="1708267"/>
            <a:ext cx="8989067" cy="4377632"/>
          </a:xfrm>
          <a:prstGeom prst="rect">
            <a:avLst/>
          </a:prstGeom>
          <a:noFill/>
          <a:ln w="28575" cap="flat" cmpd="sng">
            <a:solidFill>
              <a:srgbClr val="3C78D8"/>
            </a:solidFill>
            <a:prstDash val="solid"/>
            <a:round/>
            <a:headEnd type="none" w="sm" len="sm"/>
            <a:tailEnd type="none" w="sm" len="sm"/>
          </a:ln>
        </p:spPr>
      </p:pic>
      <p:pic>
        <p:nvPicPr>
          <p:cNvPr id="2" name="Picture 1">
            <a:extLst>
              <a:ext uri="{FF2B5EF4-FFF2-40B4-BE49-F238E27FC236}">
                <a16:creationId xmlns:a16="http://schemas.microsoft.com/office/drawing/2014/main" id="{C9122757-4B2C-4D8D-AE4E-77A6CC52172A}"/>
              </a:ext>
            </a:extLst>
          </p:cNvPr>
          <p:cNvPicPr>
            <a:picLocks noChangeAspect="1"/>
          </p:cNvPicPr>
          <p:nvPr/>
        </p:nvPicPr>
        <p:blipFill>
          <a:blip r:embed="rId4"/>
          <a:stretch>
            <a:fillRect/>
          </a:stretch>
        </p:blipFill>
        <p:spPr>
          <a:xfrm>
            <a:off x="171958" y="2060312"/>
            <a:ext cx="2858722" cy="3673542"/>
          </a:xfrm>
          <a:prstGeom prst="rect">
            <a:avLst/>
          </a:prstGeom>
          <a:ln>
            <a:solidFill>
              <a:schemeClr val="tx1"/>
            </a:solidFill>
          </a:ln>
        </p:spPr>
      </p:pic>
      <p:sp>
        <p:nvSpPr>
          <p:cNvPr id="3" name="TextBox 2">
            <a:extLst>
              <a:ext uri="{FF2B5EF4-FFF2-40B4-BE49-F238E27FC236}">
                <a16:creationId xmlns:a16="http://schemas.microsoft.com/office/drawing/2014/main" id="{17CDC543-6A4F-4220-AF5C-CBEA46B6C866}"/>
              </a:ext>
            </a:extLst>
          </p:cNvPr>
          <p:cNvSpPr txBox="1"/>
          <p:nvPr/>
        </p:nvSpPr>
        <p:spPr>
          <a:xfrm>
            <a:off x="936811" y="754160"/>
            <a:ext cx="10318377"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Fully Distributed, Real-Time, </a:t>
            </a:r>
          </a:p>
          <a:p>
            <a:pPr algn="ctr"/>
            <a:r>
              <a:rPr lang="en-US" sz="2800" b="1" dirty="0">
                <a:latin typeface="Arial" panose="020B0604020202020204" pitchFamily="34" charset="0"/>
                <a:cs typeface="Arial" panose="020B0604020202020204" pitchFamily="34" charset="0"/>
              </a:rPr>
              <a:t>Secure Cyber Situational Awareness for MDA OSF</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1999;p34">
            <a:extLst>
              <a:ext uri="{FF2B5EF4-FFF2-40B4-BE49-F238E27FC236}">
                <a16:creationId xmlns:a16="http://schemas.microsoft.com/office/drawing/2014/main" id="{E9833E2C-B870-4B83-8640-B72213F7FED8}"/>
              </a:ext>
            </a:extLst>
          </p:cNvPr>
          <p:cNvSpPr txBox="1"/>
          <p:nvPr/>
        </p:nvSpPr>
        <p:spPr>
          <a:xfrm rot="-5400000">
            <a:off x="47400" y="1119450"/>
            <a:ext cx="849900" cy="359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a:ea typeface="Calibri"/>
                <a:cs typeface="Calibri"/>
                <a:sym typeface="Calibri"/>
              </a:rPr>
              <a:t>Cloud</a:t>
            </a:r>
            <a:endParaRPr kumimoji="0" sz="1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7" name="Google Shape;1851;p34">
            <a:extLst>
              <a:ext uri="{FF2B5EF4-FFF2-40B4-BE49-F238E27FC236}">
                <a16:creationId xmlns:a16="http://schemas.microsoft.com/office/drawing/2014/main" id="{E129B03A-51C5-4A00-AE92-39557DC0EFD0}"/>
              </a:ext>
            </a:extLst>
          </p:cNvPr>
          <p:cNvSpPr txBox="1">
            <a:spLocks noGrp="1"/>
          </p:cNvSpPr>
          <p:nvPr>
            <p:ph type="title"/>
          </p:nvPr>
        </p:nvSpPr>
        <p:spPr>
          <a:xfrm>
            <a:off x="1429421" y="111451"/>
            <a:ext cx="9333158" cy="611251"/>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SzPts val="1500"/>
              <a:buNone/>
            </a:pPr>
            <a:r>
              <a:rPr lang="en-US" sz="2800" dirty="0">
                <a:latin typeface="Tahoma" panose="020B0604030504040204" pitchFamily="34" charset="0"/>
                <a:ea typeface="Tahoma" panose="020B0604030504040204" pitchFamily="34" charset="0"/>
                <a:cs typeface="Tahoma" panose="020B0604030504040204" pitchFamily="34" charset="0"/>
                <a:sym typeface="Calibri"/>
              </a:rPr>
              <a:t>Mixed-Reality Wargaming Platform</a:t>
            </a:r>
            <a:endParaRPr sz="2800" dirty="0">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8" name="Google Shape;1850;p34">
            <a:extLst>
              <a:ext uri="{FF2B5EF4-FFF2-40B4-BE49-F238E27FC236}">
                <a16:creationId xmlns:a16="http://schemas.microsoft.com/office/drawing/2014/main" id="{C8EA514C-0ED7-4B5A-B716-7D37855357C0}"/>
              </a:ext>
            </a:extLst>
          </p:cNvPr>
          <p:cNvSpPr/>
          <p:nvPr/>
        </p:nvSpPr>
        <p:spPr>
          <a:xfrm>
            <a:off x="9907000" y="4170150"/>
            <a:ext cx="1830000" cy="1334700"/>
          </a:xfrm>
          <a:prstGeom prst="rect">
            <a:avLst/>
          </a:prstGeom>
          <a:solidFill>
            <a:srgbClr val="D8E2F3"/>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Real World Twin </a:t>
            </a:r>
            <a:endParaRPr kumimoji="0" sz="10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cxnSp>
        <p:nvCxnSpPr>
          <p:cNvPr id="199" name="Google Shape;1852;p34">
            <a:extLst>
              <a:ext uri="{FF2B5EF4-FFF2-40B4-BE49-F238E27FC236}">
                <a16:creationId xmlns:a16="http://schemas.microsoft.com/office/drawing/2014/main" id="{3A6C52E1-9D40-4773-9047-F1762DAED903}"/>
              </a:ext>
            </a:extLst>
          </p:cNvPr>
          <p:cNvCxnSpPr>
            <a:cxnSpLocks/>
          </p:cNvCxnSpPr>
          <p:nvPr/>
        </p:nvCxnSpPr>
        <p:spPr>
          <a:xfrm rot="10800000">
            <a:off x="2485842" y="1546733"/>
            <a:ext cx="0" cy="298500"/>
          </a:xfrm>
          <a:prstGeom prst="straightConnector1">
            <a:avLst/>
          </a:prstGeom>
          <a:noFill/>
          <a:ln w="9525" cap="flat" cmpd="sng">
            <a:solidFill>
              <a:srgbClr val="7F7F7F"/>
            </a:solidFill>
            <a:prstDash val="solid"/>
            <a:round/>
            <a:headEnd type="none" w="sm" len="sm"/>
            <a:tailEnd type="none" w="sm" len="sm"/>
          </a:ln>
        </p:spPr>
      </p:cxnSp>
      <p:cxnSp>
        <p:nvCxnSpPr>
          <p:cNvPr id="200" name="Google Shape;1853;p34">
            <a:extLst>
              <a:ext uri="{FF2B5EF4-FFF2-40B4-BE49-F238E27FC236}">
                <a16:creationId xmlns:a16="http://schemas.microsoft.com/office/drawing/2014/main" id="{206BADFC-D355-4CF7-8F0E-C00F2A64B711}"/>
              </a:ext>
            </a:extLst>
          </p:cNvPr>
          <p:cNvCxnSpPr>
            <a:cxnSpLocks/>
          </p:cNvCxnSpPr>
          <p:nvPr/>
        </p:nvCxnSpPr>
        <p:spPr>
          <a:xfrm rot="10800000">
            <a:off x="4883635" y="1546733"/>
            <a:ext cx="0" cy="298500"/>
          </a:xfrm>
          <a:prstGeom prst="straightConnector1">
            <a:avLst/>
          </a:prstGeom>
          <a:noFill/>
          <a:ln w="9525" cap="flat" cmpd="sng">
            <a:solidFill>
              <a:srgbClr val="7F7F7F"/>
            </a:solidFill>
            <a:prstDash val="solid"/>
            <a:round/>
            <a:headEnd type="none" w="sm" len="sm"/>
            <a:tailEnd type="none" w="sm" len="sm"/>
          </a:ln>
        </p:spPr>
      </p:cxnSp>
      <p:cxnSp>
        <p:nvCxnSpPr>
          <p:cNvPr id="201" name="Google Shape;1854;p34">
            <a:extLst>
              <a:ext uri="{FF2B5EF4-FFF2-40B4-BE49-F238E27FC236}">
                <a16:creationId xmlns:a16="http://schemas.microsoft.com/office/drawing/2014/main" id="{B58101CB-567E-4335-BDEB-6096EFDFA421}"/>
              </a:ext>
            </a:extLst>
          </p:cNvPr>
          <p:cNvCxnSpPr>
            <a:cxnSpLocks/>
          </p:cNvCxnSpPr>
          <p:nvPr/>
        </p:nvCxnSpPr>
        <p:spPr>
          <a:xfrm rot="10800000">
            <a:off x="3684733" y="1546733"/>
            <a:ext cx="0" cy="298500"/>
          </a:xfrm>
          <a:prstGeom prst="straightConnector1">
            <a:avLst/>
          </a:prstGeom>
          <a:noFill/>
          <a:ln w="9525" cap="flat" cmpd="sng">
            <a:solidFill>
              <a:srgbClr val="7F7F7F"/>
            </a:solidFill>
            <a:prstDash val="solid"/>
            <a:round/>
            <a:headEnd type="none" w="sm" len="sm"/>
            <a:tailEnd type="none" w="sm" len="sm"/>
          </a:ln>
        </p:spPr>
      </p:cxnSp>
      <p:sp>
        <p:nvSpPr>
          <p:cNvPr id="202" name="Google Shape;1855;p34">
            <a:extLst>
              <a:ext uri="{FF2B5EF4-FFF2-40B4-BE49-F238E27FC236}">
                <a16:creationId xmlns:a16="http://schemas.microsoft.com/office/drawing/2014/main" id="{39DAB8FB-682F-46CB-8258-F6A466C3C6AE}"/>
              </a:ext>
            </a:extLst>
          </p:cNvPr>
          <p:cNvSpPr/>
          <p:nvPr/>
        </p:nvSpPr>
        <p:spPr>
          <a:xfrm>
            <a:off x="2006042" y="1235233"/>
            <a:ext cx="959700" cy="311700"/>
          </a:xfrm>
          <a:prstGeom prst="rect">
            <a:avLst/>
          </a:prstGeom>
          <a:solidFill>
            <a:srgbClr val="D2D2D2"/>
          </a:solidFill>
          <a:ln w="28575" cap="flat" cmpd="sng">
            <a:solidFill>
              <a:srgbClr val="0000FF"/>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Management</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3" name="Google Shape;1856;p34">
            <a:extLst>
              <a:ext uri="{FF2B5EF4-FFF2-40B4-BE49-F238E27FC236}">
                <a16:creationId xmlns:a16="http://schemas.microsoft.com/office/drawing/2014/main" id="{72881DD5-1098-45C3-8FB3-F97F9A6D6918}"/>
              </a:ext>
            </a:extLst>
          </p:cNvPr>
          <p:cNvSpPr/>
          <p:nvPr/>
        </p:nvSpPr>
        <p:spPr>
          <a:xfrm>
            <a:off x="3204933" y="1235233"/>
            <a:ext cx="959700" cy="311700"/>
          </a:xfrm>
          <a:prstGeom prst="rect">
            <a:avLst/>
          </a:prstGeom>
          <a:solidFill>
            <a:srgbClr val="D2D2D2"/>
          </a:solidFill>
          <a:ln w="28575" cap="flat" cmpd="sng">
            <a:solidFill>
              <a:srgbClr val="990000"/>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Logging</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4" name="Google Shape;1857;p34">
            <a:extLst>
              <a:ext uri="{FF2B5EF4-FFF2-40B4-BE49-F238E27FC236}">
                <a16:creationId xmlns:a16="http://schemas.microsoft.com/office/drawing/2014/main" id="{55A85A64-322C-4BE6-8808-7C7E960043A8}"/>
              </a:ext>
            </a:extLst>
          </p:cNvPr>
          <p:cNvSpPr/>
          <p:nvPr/>
        </p:nvSpPr>
        <p:spPr>
          <a:xfrm>
            <a:off x="4403835" y="1235233"/>
            <a:ext cx="959700" cy="311700"/>
          </a:xfrm>
          <a:prstGeom prst="rect">
            <a:avLst/>
          </a:prstGeom>
          <a:solidFill>
            <a:srgbClr val="D2D2D2"/>
          </a:solidFill>
          <a:ln w="28575" cap="flat" cmpd="sng">
            <a:solidFill>
              <a:srgbClr val="F1C232"/>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Analytics</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5" name="Google Shape;1860;p34">
            <a:extLst>
              <a:ext uri="{FF2B5EF4-FFF2-40B4-BE49-F238E27FC236}">
                <a16:creationId xmlns:a16="http://schemas.microsoft.com/office/drawing/2014/main" id="{026DBCD8-F604-499F-8DC8-A5EF287FF3C7}"/>
              </a:ext>
            </a:extLst>
          </p:cNvPr>
          <p:cNvSpPr/>
          <p:nvPr/>
        </p:nvSpPr>
        <p:spPr>
          <a:xfrm>
            <a:off x="1431200" y="1724100"/>
            <a:ext cx="7190400" cy="4101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Secure Global OMG DDS Databus</a:t>
            </a:r>
            <a:endParaRPr kumimoji="0" sz="16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cxnSp>
        <p:nvCxnSpPr>
          <p:cNvPr id="206" name="Google Shape;1861;p34">
            <a:extLst>
              <a:ext uri="{FF2B5EF4-FFF2-40B4-BE49-F238E27FC236}">
                <a16:creationId xmlns:a16="http://schemas.microsoft.com/office/drawing/2014/main" id="{782EF9D2-3EC4-4DB6-BBBE-332B130C39B7}"/>
              </a:ext>
            </a:extLst>
          </p:cNvPr>
          <p:cNvCxnSpPr>
            <a:cxnSpLocks/>
          </p:cNvCxnSpPr>
          <p:nvPr/>
        </p:nvCxnSpPr>
        <p:spPr>
          <a:xfrm>
            <a:off x="4126475" y="2025333"/>
            <a:ext cx="0" cy="1085700"/>
          </a:xfrm>
          <a:prstGeom prst="straightConnector1">
            <a:avLst/>
          </a:prstGeom>
          <a:noFill/>
          <a:ln w="28575" cap="flat" cmpd="sng">
            <a:solidFill>
              <a:srgbClr val="999999"/>
            </a:solidFill>
            <a:prstDash val="solid"/>
            <a:round/>
            <a:headEnd type="none" w="sm" len="sm"/>
            <a:tailEnd type="none" w="sm" len="sm"/>
          </a:ln>
        </p:spPr>
      </p:cxnSp>
      <p:sp>
        <p:nvSpPr>
          <p:cNvPr id="207" name="Google Shape;1862;p34">
            <a:extLst>
              <a:ext uri="{FF2B5EF4-FFF2-40B4-BE49-F238E27FC236}">
                <a16:creationId xmlns:a16="http://schemas.microsoft.com/office/drawing/2014/main" id="{137DC81B-D9AA-46E4-999C-4503B0A449A6}"/>
              </a:ext>
            </a:extLst>
          </p:cNvPr>
          <p:cNvSpPr txBox="1"/>
          <p:nvPr/>
        </p:nvSpPr>
        <p:spPr>
          <a:xfrm>
            <a:off x="3169740" y="2219692"/>
            <a:ext cx="819600" cy="627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Secure</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Gateway</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208" name="Google Shape;1863;p34">
            <a:extLst>
              <a:ext uri="{FF2B5EF4-FFF2-40B4-BE49-F238E27FC236}">
                <a16:creationId xmlns:a16="http://schemas.microsoft.com/office/drawing/2014/main" id="{6B94646A-A60C-475D-B27E-7FD14EFB7068}"/>
              </a:ext>
            </a:extLst>
          </p:cNvPr>
          <p:cNvSpPr/>
          <p:nvPr/>
        </p:nvSpPr>
        <p:spPr>
          <a:xfrm>
            <a:off x="1042925" y="2996425"/>
            <a:ext cx="10409700" cy="4101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Secure Cross-System OMG DDS Databus (Local/Regional)</a:t>
            </a:r>
            <a:endParaRPr kumimoji="0"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09" name="Google Shape;1864;p34">
            <a:extLst>
              <a:ext uri="{FF2B5EF4-FFF2-40B4-BE49-F238E27FC236}">
                <a16:creationId xmlns:a16="http://schemas.microsoft.com/office/drawing/2014/main" id="{E1DE3428-F91F-4487-ADB7-EFCA4FDF9176}"/>
              </a:ext>
            </a:extLst>
          </p:cNvPr>
          <p:cNvGrpSpPr/>
          <p:nvPr/>
        </p:nvGrpSpPr>
        <p:grpSpPr>
          <a:xfrm>
            <a:off x="1442808" y="4046592"/>
            <a:ext cx="4523087" cy="1800848"/>
            <a:chOff x="3568400" y="3544925"/>
            <a:chExt cx="3392400" cy="1118400"/>
          </a:xfrm>
        </p:grpSpPr>
        <p:sp>
          <p:nvSpPr>
            <p:cNvPr id="210" name="Google Shape;1865;p34">
              <a:extLst>
                <a:ext uri="{FF2B5EF4-FFF2-40B4-BE49-F238E27FC236}">
                  <a16:creationId xmlns:a16="http://schemas.microsoft.com/office/drawing/2014/main" id="{07155B87-0F2D-4126-A00E-0F73EEB6F3F9}"/>
                </a:ext>
              </a:extLst>
            </p:cNvPr>
            <p:cNvSpPr/>
            <p:nvPr/>
          </p:nvSpPr>
          <p:spPr>
            <a:xfrm>
              <a:off x="3568400" y="3544925"/>
              <a:ext cx="3392400" cy="1118400"/>
            </a:xfrm>
            <a:prstGeom prst="rect">
              <a:avLst/>
            </a:prstGeom>
            <a:solidFill>
              <a:srgbClr val="6D9EEB"/>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11" name="Google Shape;1866;p34">
              <a:extLst>
                <a:ext uri="{FF2B5EF4-FFF2-40B4-BE49-F238E27FC236}">
                  <a16:creationId xmlns:a16="http://schemas.microsoft.com/office/drawing/2014/main" id="{FD6A3B3A-6650-4A23-9622-DFA6207C20DC}"/>
                </a:ext>
              </a:extLst>
            </p:cNvPr>
            <p:cNvPicPr preferRelativeResize="0"/>
            <p:nvPr/>
          </p:nvPicPr>
          <p:blipFill rotWithShape="1">
            <a:blip r:embed="rId3">
              <a:alphaModFix/>
            </a:blip>
            <a:srcRect/>
            <a:stretch/>
          </p:blipFill>
          <p:spPr>
            <a:xfrm>
              <a:off x="5054438" y="4388725"/>
              <a:ext cx="548681" cy="238675"/>
            </a:xfrm>
            <a:prstGeom prst="rect">
              <a:avLst/>
            </a:prstGeom>
            <a:noFill/>
            <a:ln>
              <a:noFill/>
            </a:ln>
          </p:spPr>
        </p:pic>
        <p:grpSp>
          <p:nvGrpSpPr>
            <p:cNvPr id="212" name="Google Shape;1867;p34">
              <a:extLst>
                <a:ext uri="{FF2B5EF4-FFF2-40B4-BE49-F238E27FC236}">
                  <a16:creationId xmlns:a16="http://schemas.microsoft.com/office/drawing/2014/main" id="{5309110D-6FA2-44ED-975D-7AB404D7887E}"/>
                </a:ext>
              </a:extLst>
            </p:cNvPr>
            <p:cNvGrpSpPr/>
            <p:nvPr/>
          </p:nvGrpSpPr>
          <p:grpSpPr>
            <a:xfrm>
              <a:off x="3625500" y="3642889"/>
              <a:ext cx="3257400" cy="669643"/>
              <a:chOff x="4012850" y="3703889"/>
              <a:chExt cx="3257400" cy="669643"/>
            </a:xfrm>
          </p:grpSpPr>
          <p:pic>
            <p:nvPicPr>
              <p:cNvPr id="213" name="Google Shape;1868;p34">
                <a:extLst>
                  <a:ext uri="{FF2B5EF4-FFF2-40B4-BE49-F238E27FC236}">
                    <a16:creationId xmlns:a16="http://schemas.microsoft.com/office/drawing/2014/main" id="{F545FA09-3C7E-404E-BEF2-80D5AF171EA2}"/>
                  </a:ext>
                </a:extLst>
              </p:cNvPr>
              <p:cNvPicPr preferRelativeResize="0"/>
              <p:nvPr/>
            </p:nvPicPr>
            <p:blipFill rotWithShape="1">
              <a:blip r:embed="rId4">
                <a:alphaModFix/>
              </a:blip>
              <a:srcRect/>
              <a:stretch/>
            </p:blipFill>
            <p:spPr>
              <a:xfrm>
                <a:off x="4319923" y="3707776"/>
                <a:ext cx="841686" cy="233719"/>
              </a:xfrm>
              <a:prstGeom prst="rect">
                <a:avLst/>
              </a:prstGeom>
              <a:noFill/>
              <a:ln>
                <a:noFill/>
              </a:ln>
            </p:spPr>
          </p:pic>
          <p:pic>
            <p:nvPicPr>
              <p:cNvPr id="214" name="Google Shape;1869;p34">
                <a:extLst>
                  <a:ext uri="{FF2B5EF4-FFF2-40B4-BE49-F238E27FC236}">
                    <a16:creationId xmlns:a16="http://schemas.microsoft.com/office/drawing/2014/main" id="{EC3EEDC9-D49C-44B3-975F-CFAE67FF9E8B}"/>
                  </a:ext>
                </a:extLst>
              </p:cNvPr>
              <p:cNvPicPr preferRelativeResize="0"/>
              <p:nvPr/>
            </p:nvPicPr>
            <p:blipFill rotWithShape="1">
              <a:blip r:embed="rId4">
                <a:alphaModFix/>
              </a:blip>
              <a:srcRect/>
              <a:stretch/>
            </p:blipFill>
            <p:spPr>
              <a:xfrm>
                <a:off x="4253842" y="4139813"/>
                <a:ext cx="841686" cy="233719"/>
              </a:xfrm>
              <a:prstGeom prst="rect">
                <a:avLst/>
              </a:prstGeom>
              <a:noFill/>
              <a:ln>
                <a:noFill/>
              </a:ln>
            </p:spPr>
          </p:pic>
          <p:pic>
            <p:nvPicPr>
              <p:cNvPr id="215" name="Google Shape;1870;p34">
                <a:extLst>
                  <a:ext uri="{FF2B5EF4-FFF2-40B4-BE49-F238E27FC236}">
                    <a16:creationId xmlns:a16="http://schemas.microsoft.com/office/drawing/2014/main" id="{D329D003-FB57-42EA-86DE-96F189725126}"/>
                  </a:ext>
                </a:extLst>
              </p:cNvPr>
              <p:cNvPicPr preferRelativeResize="0"/>
              <p:nvPr/>
            </p:nvPicPr>
            <p:blipFill rotWithShape="1">
              <a:blip r:embed="rId4">
                <a:alphaModFix/>
              </a:blip>
              <a:srcRect/>
              <a:stretch/>
            </p:blipFill>
            <p:spPr>
              <a:xfrm>
                <a:off x="5311147" y="4139813"/>
                <a:ext cx="841686" cy="233719"/>
              </a:xfrm>
              <a:prstGeom prst="rect">
                <a:avLst/>
              </a:prstGeom>
              <a:noFill/>
              <a:ln>
                <a:noFill/>
              </a:ln>
            </p:spPr>
          </p:pic>
          <p:pic>
            <p:nvPicPr>
              <p:cNvPr id="216" name="Google Shape;1871;p34">
                <a:extLst>
                  <a:ext uri="{FF2B5EF4-FFF2-40B4-BE49-F238E27FC236}">
                    <a16:creationId xmlns:a16="http://schemas.microsoft.com/office/drawing/2014/main" id="{EBB6CF80-1504-4160-85CD-3D9B5B694642}"/>
                  </a:ext>
                </a:extLst>
              </p:cNvPr>
              <p:cNvPicPr preferRelativeResize="0"/>
              <p:nvPr/>
            </p:nvPicPr>
            <p:blipFill rotWithShape="1">
              <a:blip r:embed="rId4">
                <a:alphaModFix/>
              </a:blip>
              <a:srcRect/>
              <a:stretch/>
            </p:blipFill>
            <p:spPr>
              <a:xfrm>
                <a:off x="6368453" y="4139813"/>
                <a:ext cx="841686" cy="233719"/>
              </a:xfrm>
              <a:prstGeom prst="rect">
                <a:avLst/>
              </a:prstGeom>
              <a:noFill/>
              <a:ln>
                <a:noFill/>
              </a:ln>
            </p:spPr>
          </p:pic>
          <p:pic>
            <p:nvPicPr>
              <p:cNvPr id="217" name="Google Shape;1872;p34">
                <a:extLst>
                  <a:ext uri="{FF2B5EF4-FFF2-40B4-BE49-F238E27FC236}">
                    <a16:creationId xmlns:a16="http://schemas.microsoft.com/office/drawing/2014/main" id="{3A2F3E05-A91C-4C13-90D0-0D2103BC9B95}"/>
                  </a:ext>
                </a:extLst>
              </p:cNvPr>
              <p:cNvPicPr preferRelativeResize="0"/>
              <p:nvPr/>
            </p:nvPicPr>
            <p:blipFill rotWithShape="1">
              <a:blip r:embed="rId4">
                <a:alphaModFix/>
              </a:blip>
              <a:srcRect/>
              <a:stretch/>
            </p:blipFill>
            <p:spPr>
              <a:xfrm>
                <a:off x="5772688" y="3703889"/>
                <a:ext cx="841686" cy="233719"/>
              </a:xfrm>
              <a:prstGeom prst="rect">
                <a:avLst/>
              </a:prstGeom>
              <a:noFill/>
              <a:ln>
                <a:noFill/>
              </a:ln>
            </p:spPr>
          </p:pic>
          <p:sp>
            <p:nvSpPr>
              <p:cNvPr id="218" name="Google Shape;1873;p34">
                <a:extLst>
                  <a:ext uri="{FF2B5EF4-FFF2-40B4-BE49-F238E27FC236}">
                    <a16:creationId xmlns:a16="http://schemas.microsoft.com/office/drawing/2014/main" id="{26CD0CB0-CA5D-435C-8B0B-41981691984C}"/>
                  </a:ext>
                </a:extLst>
              </p:cNvPr>
              <p:cNvSpPr/>
              <p:nvPr/>
            </p:nvSpPr>
            <p:spPr>
              <a:xfrm>
                <a:off x="4012850" y="3971107"/>
                <a:ext cx="3257400" cy="1215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Simulation DataBus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19" name="Google Shape;1874;p34">
                <a:extLst>
                  <a:ext uri="{FF2B5EF4-FFF2-40B4-BE49-F238E27FC236}">
                    <a16:creationId xmlns:a16="http://schemas.microsoft.com/office/drawing/2014/main" id="{B41054DA-0714-4706-8535-E06582554ED1}"/>
                  </a:ext>
                </a:extLst>
              </p:cNvPr>
              <p:cNvCxnSpPr/>
              <p:nvPr/>
            </p:nvCxnSpPr>
            <p:spPr>
              <a:xfrm rot="10800000">
                <a:off x="4674685"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20" name="Google Shape;1875;p34">
                <a:extLst>
                  <a:ext uri="{FF2B5EF4-FFF2-40B4-BE49-F238E27FC236}">
                    <a16:creationId xmlns:a16="http://schemas.microsoft.com/office/drawing/2014/main" id="{607EC51A-27D2-4AD3-8882-DE9EB2EBBBD1}"/>
                  </a:ext>
                </a:extLst>
              </p:cNvPr>
              <p:cNvCxnSpPr/>
              <p:nvPr/>
            </p:nvCxnSpPr>
            <p:spPr>
              <a:xfrm rot="10800000">
                <a:off x="5731991"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21" name="Google Shape;1876;p34">
                <a:extLst>
                  <a:ext uri="{FF2B5EF4-FFF2-40B4-BE49-F238E27FC236}">
                    <a16:creationId xmlns:a16="http://schemas.microsoft.com/office/drawing/2014/main" id="{11C3ABCC-A9BB-4C01-8D13-A6702BDCB8F1}"/>
                  </a:ext>
                </a:extLst>
              </p:cNvPr>
              <p:cNvCxnSpPr/>
              <p:nvPr/>
            </p:nvCxnSpPr>
            <p:spPr>
              <a:xfrm rot="10800000">
                <a:off x="6797070"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22" name="Google Shape;1877;p34">
                <a:extLst>
                  <a:ext uri="{FF2B5EF4-FFF2-40B4-BE49-F238E27FC236}">
                    <a16:creationId xmlns:a16="http://schemas.microsoft.com/office/drawing/2014/main" id="{2410E67C-0CB5-4D16-852D-F58852D98E65}"/>
                  </a:ext>
                </a:extLst>
              </p:cNvPr>
              <p:cNvCxnSpPr/>
              <p:nvPr/>
            </p:nvCxnSpPr>
            <p:spPr>
              <a:xfrm rot="10800000">
                <a:off x="6198449" y="3932713"/>
                <a:ext cx="0" cy="66600"/>
              </a:xfrm>
              <a:prstGeom prst="straightConnector1">
                <a:avLst/>
              </a:prstGeom>
              <a:noFill/>
              <a:ln w="9525" cap="flat" cmpd="sng">
                <a:solidFill>
                  <a:srgbClr val="7F7F7F"/>
                </a:solidFill>
                <a:prstDash val="solid"/>
                <a:round/>
                <a:headEnd type="none" w="sm" len="sm"/>
                <a:tailEnd type="none" w="sm" len="sm"/>
              </a:ln>
            </p:spPr>
          </p:cxnSp>
          <p:cxnSp>
            <p:nvCxnSpPr>
              <p:cNvPr id="223" name="Google Shape;1878;p34">
                <a:extLst>
                  <a:ext uri="{FF2B5EF4-FFF2-40B4-BE49-F238E27FC236}">
                    <a16:creationId xmlns:a16="http://schemas.microsoft.com/office/drawing/2014/main" id="{CCEB84BD-5023-48C1-83E4-A965EDA7066C}"/>
                  </a:ext>
                </a:extLst>
              </p:cNvPr>
              <p:cNvCxnSpPr/>
              <p:nvPr/>
            </p:nvCxnSpPr>
            <p:spPr>
              <a:xfrm rot="10800000">
                <a:off x="4740767" y="3932713"/>
                <a:ext cx="0" cy="66600"/>
              </a:xfrm>
              <a:prstGeom prst="straightConnector1">
                <a:avLst/>
              </a:prstGeom>
              <a:noFill/>
              <a:ln w="9525" cap="flat" cmpd="sng">
                <a:solidFill>
                  <a:srgbClr val="7F7F7F"/>
                </a:solidFill>
                <a:prstDash val="solid"/>
                <a:round/>
                <a:headEnd type="none" w="sm" len="sm"/>
                <a:tailEnd type="none" w="sm" len="sm"/>
              </a:ln>
            </p:spPr>
          </p:cxnSp>
        </p:grpSp>
      </p:grpSp>
      <p:cxnSp>
        <p:nvCxnSpPr>
          <p:cNvPr id="224" name="Google Shape;1879;p34">
            <a:extLst>
              <a:ext uri="{FF2B5EF4-FFF2-40B4-BE49-F238E27FC236}">
                <a16:creationId xmlns:a16="http://schemas.microsoft.com/office/drawing/2014/main" id="{6B0B1612-8E0F-4128-858B-74A6C845D87C}"/>
              </a:ext>
            </a:extLst>
          </p:cNvPr>
          <p:cNvCxnSpPr>
            <a:cxnSpLocks/>
          </p:cNvCxnSpPr>
          <p:nvPr/>
        </p:nvCxnSpPr>
        <p:spPr>
          <a:xfrm>
            <a:off x="2616757" y="3296612"/>
            <a:ext cx="0" cy="1405200"/>
          </a:xfrm>
          <a:prstGeom prst="straightConnector1">
            <a:avLst/>
          </a:prstGeom>
          <a:noFill/>
          <a:ln w="28575" cap="flat" cmpd="sng">
            <a:solidFill>
              <a:srgbClr val="999999"/>
            </a:solidFill>
            <a:prstDash val="solid"/>
            <a:round/>
            <a:headEnd type="none" w="sm" len="sm"/>
            <a:tailEnd type="none" w="sm" len="sm"/>
          </a:ln>
        </p:spPr>
      </p:cxnSp>
      <p:grpSp>
        <p:nvGrpSpPr>
          <p:cNvPr id="225" name="Google Shape;1880;p34">
            <a:extLst>
              <a:ext uri="{FF2B5EF4-FFF2-40B4-BE49-F238E27FC236}">
                <a16:creationId xmlns:a16="http://schemas.microsoft.com/office/drawing/2014/main" id="{C0D3D0ED-DD07-4F4A-A8C6-B218A8827FB7}"/>
              </a:ext>
            </a:extLst>
          </p:cNvPr>
          <p:cNvGrpSpPr/>
          <p:nvPr/>
        </p:nvGrpSpPr>
        <p:grpSpPr>
          <a:xfrm>
            <a:off x="2412897" y="3483664"/>
            <a:ext cx="407794" cy="410023"/>
            <a:chOff x="1655075" y="3392325"/>
            <a:chExt cx="548700" cy="551700"/>
          </a:xfrm>
        </p:grpSpPr>
        <p:sp>
          <p:nvSpPr>
            <p:cNvPr id="226" name="Google Shape;1881;p34">
              <a:extLst>
                <a:ext uri="{FF2B5EF4-FFF2-40B4-BE49-F238E27FC236}">
                  <a16:creationId xmlns:a16="http://schemas.microsoft.com/office/drawing/2014/main" id="{9C116DAF-DAE9-402F-9727-4D10D8BB8FF1}"/>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27" name="Google Shape;1882;p34">
              <a:extLst>
                <a:ext uri="{FF2B5EF4-FFF2-40B4-BE49-F238E27FC236}">
                  <a16:creationId xmlns:a16="http://schemas.microsoft.com/office/drawing/2014/main" id="{CB833339-2C9F-452A-97C6-DF55944BCDB0}"/>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grpSp>
        <p:nvGrpSpPr>
          <p:cNvPr id="228" name="Google Shape;1883;p34">
            <a:extLst>
              <a:ext uri="{FF2B5EF4-FFF2-40B4-BE49-F238E27FC236}">
                <a16:creationId xmlns:a16="http://schemas.microsoft.com/office/drawing/2014/main" id="{3DD67C4A-A0C7-4AD4-B644-752C16E12046}"/>
              </a:ext>
            </a:extLst>
          </p:cNvPr>
          <p:cNvGrpSpPr/>
          <p:nvPr/>
        </p:nvGrpSpPr>
        <p:grpSpPr>
          <a:xfrm>
            <a:off x="1687335" y="4133090"/>
            <a:ext cx="4523087" cy="1800848"/>
            <a:chOff x="3568400" y="3544925"/>
            <a:chExt cx="3392400" cy="1118400"/>
          </a:xfrm>
        </p:grpSpPr>
        <p:sp>
          <p:nvSpPr>
            <p:cNvPr id="229" name="Google Shape;1884;p34">
              <a:extLst>
                <a:ext uri="{FF2B5EF4-FFF2-40B4-BE49-F238E27FC236}">
                  <a16:creationId xmlns:a16="http://schemas.microsoft.com/office/drawing/2014/main" id="{1B2513AD-4698-43CD-9D6B-C47B8607943C}"/>
                </a:ext>
              </a:extLst>
            </p:cNvPr>
            <p:cNvSpPr/>
            <p:nvPr/>
          </p:nvSpPr>
          <p:spPr>
            <a:xfrm>
              <a:off x="3568400" y="3544925"/>
              <a:ext cx="3392400" cy="1118400"/>
            </a:xfrm>
            <a:prstGeom prst="rect">
              <a:avLst/>
            </a:prstGeom>
            <a:solidFill>
              <a:srgbClr val="6D9EEB"/>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30" name="Google Shape;1885;p34">
              <a:extLst>
                <a:ext uri="{FF2B5EF4-FFF2-40B4-BE49-F238E27FC236}">
                  <a16:creationId xmlns:a16="http://schemas.microsoft.com/office/drawing/2014/main" id="{C6140201-9549-4237-AD45-F9F5638D3EB1}"/>
                </a:ext>
              </a:extLst>
            </p:cNvPr>
            <p:cNvPicPr preferRelativeResize="0"/>
            <p:nvPr/>
          </p:nvPicPr>
          <p:blipFill rotWithShape="1">
            <a:blip r:embed="rId3">
              <a:alphaModFix/>
            </a:blip>
            <a:srcRect/>
            <a:stretch/>
          </p:blipFill>
          <p:spPr>
            <a:xfrm>
              <a:off x="5054438" y="4388725"/>
              <a:ext cx="548681" cy="238675"/>
            </a:xfrm>
            <a:prstGeom prst="rect">
              <a:avLst/>
            </a:prstGeom>
            <a:noFill/>
            <a:ln>
              <a:noFill/>
            </a:ln>
          </p:spPr>
        </p:pic>
        <p:grpSp>
          <p:nvGrpSpPr>
            <p:cNvPr id="231" name="Google Shape;1886;p34">
              <a:extLst>
                <a:ext uri="{FF2B5EF4-FFF2-40B4-BE49-F238E27FC236}">
                  <a16:creationId xmlns:a16="http://schemas.microsoft.com/office/drawing/2014/main" id="{45699EA7-F086-40A0-8507-BE82543BC9A9}"/>
                </a:ext>
              </a:extLst>
            </p:cNvPr>
            <p:cNvGrpSpPr/>
            <p:nvPr/>
          </p:nvGrpSpPr>
          <p:grpSpPr>
            <a:xfrm>
              <a:off x="3625500" y="3642889"/>
              <a:ext cx="3257400" cy="669643"/>
              <a:chOff x="4012850" y="3703889"/>
              <a:chExt cx="3257400" cy="669643"/>
            </a:xfrm>
          </p:grpSpPr>
          <p:pic>
            <p:nvPicPr>
              <p:cNvPr id="232" name="Google Shape;1887;p34">
                <a:extLst>
                  <a:ext uri="{FF2B5EF4-FFF2-40B4-BE49-F238E27FC236}">
                    <a16:creationId xmlns:a16="http://schemas.microsoft.com/office/drawing/2014/main" id="{A10F8AEF-BBAE-4DF8-B7F9-0A322A1137D2}"/>
                  </a:ext>
                </a:extLst>
              </p:cNvPr>
              <p:cNvPicPr preferRelativeResize="0"/>
              <p:nvPr/>
            </p:nvPicPr>
            <p:blipFill rotWithShape="1">
              <a:blip r:embed="rId4">
                <a:alphaModFix/>
              </a:blip>
              <a:srcRect/>
              <a:stretch/>
            </p:blipFill>
            <p:spPr>
              <a:xfrm>
                <a:off x="4319923" y="3707776"/>
                <a:ext cx="841686" cy="233719"/>
              </a:xfrm>
              <a:prstGeom prst="rect">
                <a:avLst/>
              </a:prstGeom>
              <a:noFill/>
              <a:ln>
                <a:noFill/>
              </a:ln>
            </p:spPr>
          </p:pic>
          <p:pic>
            <p:nvPicPr>
              <p:cNvPr id="233" name="Google Shape;1888;p34">
                <a:extLst>
                  <a:ext uri="{FF2B5EF4-FFF2-40B4-BE49-F238E27FC236}">
                    <a16:creationId xmlns:a16="http://schemas.microsoft.com/office/drawing/2014/main" id="{C582C97C-05A6-4DAF-AC13-311E8B73E203}"/>
                  </a:ext>
                </a:extLst>
              </p:cNvPr>
              <p:cNvPicPr preferRelativeResize="0"/>
              <p:nvPr/>
            </p:nvPicPr>
            <p:blipFill rotWithShape="1">
              <a:blip r:embed="rId4">
                <a:alphaModFix/>
              </a:blip>
              <a:srcRect/>
              <a:stretch/>
            </p:blipFill>
            <p:spPr>
              <a:xfrm>
                <a:off x="4253842" y="4139813"/>
                <a:ext cx="841686" cy="233719"/>
              </a:xfrm>
              <a:prstGeom prst="rect">
                <a:avLst/>
              </a:prstGeom>
              <a:noFill/>
              <a:ln>
                <a:noFill/>
              </a:ln>
            </p:spPr>
          </p:pic>
          <p:pic>
            <p:nvPicPr>
              <p:cNvPr id="234" name="Google Shape;1889;p34">
                <a:extLst>
                  <a:ext uri="{FF2B5EF4-FFF2-40B4-BE49-F238E27FC236}">
                    <a16:creationId xmlns:a16="http://schemas.microsoft.com/office/drawing/2014/main" id="{51D1E2F9-DD84-4498-BBBD-CE329E900764}"/>
                  </a:ext>
                </a:extLst>
              </p:cNvPr>
              <p:cNvPicPr preferRelativeResize="0"/>
              <p:nvPr/>
            </p:nvPicPr>
            <p:blipFill rotWithShape="1">
              <a:blip r:embed="rId4">
                <a:alphaModFix/>
              </a:blip>
              <a:srcRect/>
              <a:stretch/>
            </p:blipFill>
            <p:spPr>
              <a:xfrm>
                <a:off x="5311147" y="4139813"/>
                <a:ext cx="841686" cy="233719"/>
              </a:xfrm>
              <a:prstGeom prst="rect">
                <a:avLst/>
              </a:prstGeom>
              <a:noFill/>
              <a:ln>
                <a:noFill/>
              </a:ln>
            </p:spPr>
          </p:pic>
          <p:pic>
            <p:nvPicPr>
              <p:cNvPr id="235" name="Google Shape;1890;p34">
                <a:extLst>
                  <a:ext uri="{FF2B5EF4-FFF2-40B4-BE49-F238E27FC236}">
                    <a16:creationId xmlns:a16="http://schemas.microsoft.com/office/drawing/2014/main" id="{89669D3B-73D6-46D5-B11D-1047D230317A}"/>
                  </a:ext>
                </a:extLst>
              </p:cNvPr>
              <p:cNvPicPr preferRelativeResize="0"/>
              <p:nvPr/>
            </p:nvPicPr>
            <p:blipFill rotWithShape="1">
              <a:blip r:embed="rId4">
                <a:alphaModFix/>
              </a:blip>
              <a:srcRect/>
              <a:stretch/>
            </p:blipFill>
            <p:spPr>
              <a:xfrm>
                <a:off x="6368453" y="4139813"/>
                <a:ext cx="841686" cy="233719"/>
              </a:xfrm>
              <a:prstGeom prst="rect">
                <a:avLst/>
              </a:prstGeom>
              <a:noFill/>
              <a:ln>
                <a:noFill/>
              </a:ln>
            </p:spPr>
          </p:pic>
          <p:pic>
            <p:nvPicPr>
              <p:cNvPr id="236" name="Google Shape;1891;p34">
                <a:extLst>
                  <a:ext uri="{FF2B5EF4-FFF2-40B4-BE49-F238E27FC236}">
                    <a16:creationId xmlns:a16="http://schemas.microsoft.com/office/drawing/2014/main" id="{BA4B41DF-F4DE-4908-8F5B-2CA97330638E}"/>
                  </a:ext>
                </a:extLst>
              </p:cNvPr>
              <p:cNvPicPr preferRelativeResize="0"/>
              <p:nvPr/>
            </p:nvPicPr>
            <p:blipFill rotWithShape="1">
              <a:blip r:embed="rId4">
                <a:alphaModFix/>
              </a:blip>
              <a:srcRect/>
              <a:stretch/>
            </p:blipFill>
            <p:spPr>
              <a:xfrm>
                <a:off x="5772688" y="3703889"/>
                <a:ext cx="841686" cy="233719"/>
              </a:xfrm>
              <a:prstGeom prst="rect">
                <a:avLst/>
              </a:prstGeom>
              <a:noFill/>
              <a:ln>
                <a:noFill/>
              </a:ln>
            </p:spPr>
          </p:pic>
          <p:sp>
            <p:nvSpPr>
              <p:cNvPr id="237" name="Google Shape;1892;p34">
                <a:extLst>
                  <a:ext uri="{FF2B5EF4-FFF2-40B4-BE49-F238E27FC236}">
                    <a16:creationId xmlns:a16="http://schemas.microsoft.com/office/drawing/2014/main" id="{F811980D-63B7-4F57-BEE9-3DCEF9F59B4C}"/>
                  </a:ext>
                </a:extLst>
              </p:cNvPr>
              <p:cNvSpPr/>
              <p:nvPr/>
            </p:nvSpPr>
            <p:spPr>
              <a:xfrm>
                <a:off x="4012850" y="3971107"/>
                <a:ext cx="3257400" cy="1215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Simulation DataBus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38" name="Google Shape;1893;p34">
                <a:extLst>
                  <a:ext uri="{FF2B5EF4-FFF2-40B4-BE49-F238E27FC236}">
                    <a16:creationId xmlns:a16="http://schemas.microsoft.com/office/drawing/2014/main" id="{69370EBE-CEF3-40DA-84FE-8BC0D375D27B}"/>
                  </a:ext>
                </a:extLst>
              </p:cNvPr>
              <p:cNvCxnSpPr/>
              <p:nvPr/>
            </p:nvCxnSpPr>
            <p:spPr>
              <a:xfrm rot="10800000">
                <a:off x="4674685"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39" name="Google Shape;1894;p34">
                <a:extLst>
                  <a:ext uri="{FF2B5EF4-FFF2-40B4-BE49-F238E27FC236}">
                    <a16:creationId xmlns:a16="http://schemas.microsoft.com/office/drawing/2014/main" id="{909C6CAD-BAE5-482E-B7DD-947162266C54}"/>
                  </a:ext>
                </a:extLst>
              </p:cNvPr>
              <p:cNvCxnSpPr/>
              <p:nvPr/>
            </p:nvCxnSpPr>
            <p:spPr>
              <a:xfrm rot="10800000">
                <a:off x="5731991"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40" name="Google Shape;1895;p34">
                <a:extLst>
                  <a:ext uri="{FF2B5EF4-FFF2-40B4-BE49-F238E27FC236}">
                    <a16:creationId xmlns:a16="http://schemas.microsoft.com/office/drawing/2014/main" id="{17850059-0B45-432D-B3DB-3F5B21F102AB}"/>
                  </a:ext>
                </a:extLst>
              </p:cNvPr>
              <p:cNvCxnSpPr/>
              <p:nvPr/>
            </p:nvCxnSpPr>
            <p:spPr>
              <a:xfrm rot="10800000">
                <a:off x="6797070"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41" name="Google Shape;1896;p34">
                <a:extLst>
                  <a:ext uri="{FF2B5EF4-FFF2-40B4-BE49-F238E27FC236}">
                    <a16:creationId xmlns:a16="http://schemas.microsoft.com/office/drawing/2014/main" id="{49119B13-9505-4F3B-9D85-0E757849F310}"/>
                  </a:ext>
                </a:extLst>
              </p:cNvPr>
              <p:cNvCxnSpPr/>
              <p:nvPr/>
            </p:nvCxnSpPr>
            <p:spPr>
              <a:xfrm rot="10800000">
                <a:off x="6198449" y="3932713"/>
                <a:ext cx="0" cy="66600"/>
              </a:xfrm>
              <a:prstGeom prst="straightConnector1">
                <a:avLst/>
              </a:prstGeom>
              <a:noFill/>
              <a:ln w="9525" cap="flat" cmpd="sng">
                <a:solidFill>
                  <a:srgbClr val="7F7F7F"/>
                </a:solidFill>
                <a:prstDash val="solid"/>
                <a:round/>
                <a:headEnd type="none" w="sm" len="sm"/>
                <a:tailEnd type="none" w="sm" len="sm"/>
              </a:ln>
            </p:spPr>
          </p:cxnSp>
          <p:cxnSp>
            <p:nvCxnSpPr>
              <p:cNvPr id="242" name="Google Shape;1897;p34">
                <a:extLst>
                  <a:ext uri="{FF2B5EF4-FFF2-40B4-BE49-F238E27FC236}">
                    <a16:creationId xmlns:a16="http://schemas.microsoft.com/office/drawing/2014/main" id="{BAFBF9CD-F767-4F70-A507-8D6E988E8E95}"/>
                  </a:ext>
                </a:extLst>
              </p:cNvPr>
              <p:cNvCxnSpPr/>
              <p:nvPr/>
            </p:nvCxnSpPr>
            <p:spPr>
              <a:xfrm rot="10800000">
                <a:off x="4740767" y="3932713"/>
                <a:ext cx="0" cy="66600"/>
              </a:xfrm>
              <a:prstGeom prst="straightConnector1">
                <a:avLst/>
              </a:prstGeom>
              <a:noFill/>
              <a:ln w="9525" cap="flat" cmpd="sng">
                <a:solidFill>
                  <a:srgbClr val="7F7F7F"/>
                </a:solidFill>
                <a:prstDash val="solid"/>
                <a:round/>
                <a:headEnd type="none" w="sm" len="sm"/>
                <a:tailEnd type="none" w="sm" len="sm"/>
              </a:ln>
            </p:spPr>
          </p:cxnSp>
        </p:grpSp>
      </p:grpSp>
      <p:cxnSp>
        <p:nvCxnSpPr>
          <p:cNvPr id="243" name="Google Shape;1898;p34">
            <a:extLst>
              <a:ext uri="{FF2B5EF4-FFF2-40B4-BE49-F238E27FC236}">
                <a16:creationId xmlns:a16="http://schemas.microsoft.com/office/drawing/2014/main" id="{0DDFB30C-7066-47AD-853B-57FCAA643733}"/>
              </a:ext>
            </a:extLst>
          </p:cNvPr>
          <p:cNvCxnSpPr>
            <a:cxnSpLocks/>
          </p:cNvCxnSpPr>
          <p:nvPr/>
        </p:nvCxnSpPr>
        <p:spPr>
          <a:xfrm>
            <a:off x="3226397" y="3302176"/>
            <a:ext cx="0" cy="1405200"/>
          </a:xfrm>
          <a:prstGeom prst="straightConnector1">
            <a:avLst/>
          </a:prstGeom>
          <a:noFill/>
          <a:ln w="28575" cap="flat" cmpd="sng">
            <a:solidFill>
              <a:srgbClr val="999999"/>
            </a:solidFill>
            <a:prstDash val="solid"/>
            <a:round/>
            <a:headEnd type="none" w="sm" len="sm"/>
            <a:tailEnd type="none" w="sm" len="sm"/>
          </a:ln>
        </p:spPr>
      </p:cxnSp>
      <p:grpSp>
        <p:nvGrpSpPr>
          <p:cNvPr id="244" name="Google Shape;1899;p34">
            <a:extLst>
              <a:ext uri="{FF2B5EF4-FFF2-40B4-BE49-F238E27FC236}">
                <a16:creationId xmlns:a16="http://schemas.microsoft.com/office/drawing/2014/main" id="{990557E6-4956-482C-8A91-ED90D90C4D8A}"/>
              </a:ext>
            </a:extLst>
          </p:cNvPr>
          <p:cNvGrpSpPr/>
          <p:nvPr/>
        </p:nvGrpSpPr>
        <p:grpSpPr>
          <a:xfrm>
            <a:off x="3022536" y="3489229"/>
            <a:ext cx="407794" cy="410023"/>
            <a:chOff x="1655075" y="3392325"/>
            <a:chExt cx="548700" cy="551700"/>
          </a:xfrm>
        </p:grpSpPr>
        <p:sp>
          <p:nvSpPr>
            <p:cNvPr id="245" name="Google Shape;1900;p34">
              <a:extLst>
                <a:ext uri="{FF2B5EF4-FFF2-40B4-BE49-F238E27FC236}">
                  <a16:creationId xmlns:a16="http://schemas.microsoft.com/office/drawing/2014/main" id="{56523FAF-2D60-4481-8985-52A07C989B32}"/>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46" name="Google Shape;1901;p34">
              <a:extLst>
                <a:ext uri="{FF2B5EF4-FFF2-40B4-BE49-F238E27FC236}">
                  <a16:creationId xmlns:a16="http://schemas.microsoft.com/office/drawing/2014/main" id="{A1AC9CD7-2718-456C-8198-C921E965DA6B}"/>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grpSp>
        <p:nvGrpSpPr>
          <p:cNvPr id="247" name="Google Shape;1902;p34">
            <a:extLst>
              <a:ext uri="{FF2B5EF4-FFF2-40B4-BE49-F238E27FC236}">
                <a16:creationId xmlns:a16="http://schemas.microsoft.com/office/drawing/2014/main" id="{C5823673-687C-4831-92D9-D94E40CA9041}"/>
              </a:ext>
            </a:extLst>
          </p:cNvPr>
          <p:cNvGrpSpPr/>
          <p:nvPr/>
        </p:nvGrpSpPr>
        <p:grpSpPr>
          <a:xfrm>
            <a:off x="1952521" y="4238221"/>
            <a:ext cx="4523087" cy="1800848"/>
            <a:chOff x="3568400" y="3544925"/>
            <a:chExt cx="3392400" cy="1118400"/>
          </a:xfrm>
        </p:grpSpPr>
        <p:sp>
          <p:nvSpPr>
            <p:cNvPr id="248" name="Google Shape;1903;p34">
              <a:extLst>
                <a:ext uri="{FF2B5EF4-FFF2-40B4-BE49-F238E27FC236}">
                  <a16:creationId xmlns:a16="http://schemas.microsoft.com/office/drawing/2014/main" id="{F015F4F2-DBEC-42D7-9834-DBEB847B651A}"/>
                </a:ext>
              </a:extLst>
            </p:cNvPr>
            <p:cNvSpPr/>
            <p:nvPr/>
          </p:nvSpPr>
          <p:spPr>
            <a:xfrm>
              <a:off x="3568400" y="3544925"/>
              <a:ext cx="3392400" cy="1118400"/>
            </a:xfrm>
            <a:prstGeom prst="rect">
              <a:avLst/>
            </a:prstGeom>
            <a:solidFill>
              <a:srgbClr val="6D9EEB"/>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49" name="Google Shape;1904;p34">
              <a:extLst>
                <a:ext uri="{FF2B5EF4-FFF2-40B4-BE49-F238E27FC236}">
                  <a16:creationId xmlns:a16="http://schemas.microsoft.com/office/drawing/2014/main" id="{0D126EFA-A918-4F67-87CF-CA41A8795ADE}"/>
                </a:ext>
              </a:extLst>
            </p:cNvPr>
            <p:cNvGrpSpPr/>
            <p:nvPr/>
          </p:nvGrpSpPr>
          <p:grpSpPr>
            <a:xfrm>
              <a:off x="3625500" y="3646776"/>
              <a:ext cx="3257400" cy="665756"/>
              <a:chOff x="4012850" y="3707776"/>
              <a:chExt cx="3257400" cy="665756"/>
            </a:xfrm>
          </p:grpSpPr>
          <p:pic>
            <p:nvPicPr>
              <p:cNvPr id="250" name="Google Shape;1905;p34">
                <a:extLst>
                  <a:ext uri="{FF2B5EF4-FFF2-40B4-BE49-F238E27FC236}">
                    <a16:creationId xmlns:a16="http://schemas.microsoft.com/office/drawing/2014/main" id="{3EC08896-40F3-495B-940E-2A519D04385A}"/>
                  </a:ext>
                </a:extLst>
              </p:cNvPr>
              <p:cNvPicPr preferRelativeResize="0"/>
              <p:nvPr/>
            </p:nvPicPr>
            <p:blipFill rotWithShape="1">
              <a:blip r:embed="rId4">
                <a:alphaModFix/>
              </a:blip>
              <a:srcRect/>
              <a:stretch/>
            </p:blipFill>
            <p:spPr>
              <a:xfrm>
                <a:off x="4319923" y="3707776"/>
                <a:ext cx="841686" cy="233719"/>
              </a:xfrm>
              <a:prstGeom prst="rect">
                <a:avLst/>
              </a:prstGeom>
              <a:noFill/>
              <a:ln>
                <a:noFill/>
              </a:ln>
            </p:spPr>
          </p:pic>
          <p:pic>
            <p:nvPicPr>
              <p:cNvPr id="251" name="Google Shape;1906;p34">
                <a:extLst>
                  <a:ext uri="{FF2B5EF4-FFF2-40B4-BE49-F238E27FC236}">
                    <a16:creationId xmlns:a16="http://schemas.microsoft.com/office/drawing/2014/main" id="{00006A65-C0F7-4963-B3F1-9BDED2410E4C}"/>
                  </a:ext>
                </a:extLst>
              </p:cNvPr>
              <p:cNvPicPr preferRelativeResize="0"/>
              <p:nvPr/>
            </p:nvPicPr>
            <p:blipFill rotWithShape="1">
              <a:blip r:embed="rId4">
                <a:alphaModFix/>
              </a:blip>
              <a:srcRect/>
              <a:stretch/>
            </p:blipFill>
            <p:spPr>
              <a:xfrm>
                <a:off x="4253842" y="4139813"/>
                <a:ext cx="841686" cy="233719"/>
              </a:xfrm>
              <a:prstGeom prst="rect">
                <a:avLst/>
              </a:prstGeom>
              <a:noFill/>
              <a:ln>
                <a:noFill/>
              </a:ln>
            </p:spPr>
          </p:pic>
          <p:pic>
            <p:nvPicPr>
              <p:cNvPr id="252" name="Google Shape;1907;p34">
                <a:extLst>
                  <a:ext uri="{FF2B5EF4-FFF2-40B4-BE49-F238E27FC236}">
                    <a16:creationId xmlns:a16="http://schemas.microsoft.com/office/drawing/2014/main" id="{46AD669A-DB95-4A1D-812C-3B5A1E348684}"/>
                  </a:ext>
                </a:extLst>
              </p:cNvPr>
              <p:cNvPicPr preferRelativeResize="0"/>
              <p:nvPr/>
            </p:nvPicPr>
            <p:blipFill rotWithShape="1">
              <a:blip r:embed="rId4">
                <a:alphaModFix/>
              </a:blip>
              <a:srcRect/>
              <a:stretch/>
            </p:blipFill>
            <p:spPr>
              <a:xfrm>
                <a:off x="5311147" y="4139813"/>
                <a:ext cx="841686" cy="233719"/>
              </a:xfrm>
              <a:prstGeom prst="rect">
                <a:avLst/>
              </a:prstGeom>
              <a:noFill/>
              <a:ln>
                <a:noFill/>
              </a:ln>
            </p:spPr>
          </p:pic>
          <p:sp>
            <p:nvSpPr>
              <p:cNvPr id="253" name="Google Shape;1909;p34">
                <a:extLst>
                  <a:ext uri="{FF2B5EF4-FFF2-40B4-BE49-F238E27FC236}">
                    <a16:creationId xmlns:a16="http://schemas.microsoft.com/office/drawing/2014/main" id="{35A48E9E-C989-414C-8623-B1400BCE721D}"/>
                  </a:ext>
                </a:extLst>
              </p:cNvPr>
              <p:cNvSpPr/>
              <p:nvPr/>
            </p:nvSpPr>
            <p:spPr>
              <a:xfrm>
                <a:off x="4012850" y="3971107"/>
                <a:ext cx="3257400" cy="121500"/>
              </a:xfrm>
              <a:prstGeom prst="leftRightArrow">
                <a:avLst>
                  <a:gd name="adj1" fmla="val 50000"/>
                  <a:gd name="adj2" fmla="val 50000"/>
                </a:avLst>
              </a:prstGeom>
              <a:solidFill>
                <a:srgbClr val="FF9900"/>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dirty="0">
                    <a:ln>
                      <a:noFill/>
                    </a:ln>
                    <a:solidFill>
                      <a:srgbClr val="000000"/>
                    </a:solidFill>
                    <a:effectLst/>
                    <a:uLnTx/>
                    <a:uFillTx/>
                    <a:latin typeface="Arial"/>
                    <a:ea typeface="Arial"/>
                    <a:cs typeface="Arial"/>
                    <a:sym typeface="Arial"/>
                  </a:rPr>
                  <a:t>Simulation Connext DataBus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54" name="Google Shape;1910;p34">
                <a:extLst>
                  <a:ext uri="{FF2B5EF4-FFF2-40B4-BE49-F238E27FC236}">
                    <a16:creationId xmlns:a16="http://schemas.microsoft.com/office/drawing/2014/main" id="{0761B32F-A801-426C-960B-3D1688A11BD6}"/>
                  </a:ext>
                </a:extLst>
              </p:cNvPr>
              <p:cNvCxnSpPr/>
              <p:nvPr/>
            </p:nvCxnSpPr>
            <p:spPr>
              <a:xfrm rot="10800000">
                <a:off x="4674685"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55" name="Google Shape;1911;p34">
                <a:extLst>
                  <a:ext uri="{FF2B5EF4-FFF2-40B4-BE49-F238E27FC236}">
                    <a16:creationId xmlns:a16="http://schemas.microsoft.com/office/drawing/2014/main" id="{AE4E7D67-28A2-433C-8462-D0BB957630C0}"/>
                  </a:ext>
                </a:extLst>
              </p:cNvPr>
              <p:cNvCxnSpPr/>
              <p:nvPr/>
            </p:nvCxnSpPr>
            <p:spPr>
              <a:xfrm rot="10800000">
                <a:off x="5731991" y="4077100"/>
                <a:ext cx="0" cy="66600"/>
              </a:xfrm>
              <a:prstGeom prst="straightConnector1">
                <a:avLst/>
              </a:prstGeom>
              <a:noFill/>
              <a:ln w="9525" cap="flat" cmpd="sng">
                <a:solidFill>
                  <a:srgbClr val="7F7F7F"/>
                </a:solidFill>
                <a:prstDash val="solid"/>
                <a:round/>
                <a:headEnd type="none" w="sm" len="sm"/>
                <a:tailEnd type="none" w="sm" len="sm"/>
              </a:ln>
            </p:spPr>
          </p:cxnSp>
          <p:cxnSp>
            <p:nvCxnSpPr>
              <p:cNvPr id="256" name="Google Shape;1912;p34">
                <a:extLst>
                  <a:ext uri="{FF2B5EF4-FFF2-40B4-BE49-F238E27FC236}">
                    <a16:creationId xmlns:a16="http://schemas.microsoft.com/office/drawing/2014/main" id="{B46CA5B3-9318-4D81-9B49-B476823D5CD9}"/>
                  </a:ext>
                </a:extLst>
              </p:cNvPr>
              <p:cNvCxnSpPr>
                <a:cxnSpLocks/>
              </p:cNvCxnSpPr>
              <p:nvPr/>
            </p:nvCxnSpPr>
            <p:spPr>
              <a:xfrm flipV="1">
                <a:off x="6797070" y="4062095"/>
                <a:ext cx="0" cy="82886"/>
              </a:xfrm>
              <a:prstGeom prst="straightConnector1">
                <a:avLst/>
              </a:prstGeom>
              <a:noFill/>
              <a:ln w="9525" cap="flat" cmpd="sng">
                <a:solidFill>
                  <a:srgbClr val="7F7F7F"/>
                </a:solidFill>
                <a:prstDash val="solid"/>
                <a:round/>
                <a:headEnd type="none" w="sm" len="sm"/>
                <a:tailEnd type="none" w="sm" len="sm"/>
              </a:ln>
            </p:spPr>
          </p:cxnSp>
          <p:cxnSp>
            <p:nvCxnSpPr>
              <p:cNvPr id="257" name="Google Shape;1913;p34">
                <a:extLst>
                  <a:ext uri="{FF2B5EF4-FFF2-40B4-BE49-F238E27FC236}">
                    <a16:creationId xmlns:a16="http://schemas.microsoft.com/office/drawing/2014/main" id="{2E79145C-C511-437D-829D-4360ADA91296}"/>
                  </a:ext>
                </a:extLst>
              </p:cNvPr>
              <p:cNvCxnSpPr/>
              <p:nvPr/>
            </p:nvCxnSpPr>
            <p:spPr>
              <a:xfrm rot="10800000">
                <a:off x="4740767" y="3932713"/>
                <a:ext cx="0" cy="66600"/>
              </a:xfrm>
              <a:prstGeom prst="straightConnector1">
                <a:avLst/>
              </a:prstGeom>
              <a:noFill/>
              <a:ln w="9525" cap="flat" cmpd="sng">
                <a:solidFill>
                  <a:srgbClr val="7F7F7F"/>
                </a:solidFill>
                <a:prstDash val="solid"/>
                <a:round/>
                <a:headEnd type="none" w="sm" len="sm"/>
                <a:tailEnd type="none" w="sm" len="sm"/>
              </a:ln>
            </p:spPr>
          </p:cxnSp>
        </p:grpSp>
      </p:grpSp>
      <p:cxnSp>
        <p:nvCxnSpPr>
          <p:cNvPr id="258" name="Google Shape;1914;p34">
            <a:extLst>
              <a:ext uri="{FF2B5EF4-FFF2-40B4-BE49-F238E27FC236}">
                <a16:creationId xmlns:a16="http://schemas.microsoft.com/office/drawing/2014/main" id="{C7A7D98B-7A93-430C-9368-10A00B8DE261}"/>
              </a:ext>
            </a:extLst>
          </p:cNvPr>
          <p:cNvCxnSpPr>
            <a:cxnSpLocks/>
          </p:cNvCxnSpPr>
          <p:nvPr/>
        </p:nvCxnSpPr>
        <p:spPr>
          <a:xfrm>
            <a:off x="3894514" y="3295381"/>
            <a:ext cx="3600" cy="1577700"/>
          </a:xfrm>
          <a:prstGeom prst="straightConnector1">
            <a:avLst/>
          </a:prstGeom>
          <a:noFill/>
          <a:ln w="28575" cap="flat" cmpd="sng">
            <a:solidFill>
              <a:srgbClr val="999999"/>
            </a:solidFill>
            <a:prstDash val="solid"/>
            <a:round/>
            <a:headEnd type="none" w="sm" len="sm"/>
            <a:tailEnd type="none" w="sm" len="sm"/>
          </a:ln>
        </p:spPr>
      </p:cxnSp>
      <p:grpSp>
        <p:nvGrpSpPr>
          <p:cNvPr id="259" name="Google Shape;1915;p34">
            <a:extLst>
              <a:ext uri="{FF2B5EF4-FFF2-40B4-BE49-F238E27FC236}">
                <a16:creationId xmlns:a16="http://schemas.microsoft.com/office/drawing/2014/main" id="{A8F01DD8-A292-4D34-82C3-4E3658897A11}"/>
              </a:ext>
            </a:extLst>
          </p:cNvPr>
          <p:cNvGrpSpPr/>
          <p:nvPr/>
        </p:nvGrpSpPr>
        <p:grpSpPr>
          <a:xfrm>
            <a:off x="3694112" y="3483664"/>
            <a:ext cx="407794" cy="410023"/>
            <a:chOff x="1655075" y="3392325"/>
            <a:chExt cx="548700" cy="551700"/>
          </a:xfrm>
        </p:grpSpPr>
        <p:sp>
          <p:nvSpPr>
            <p:cNvPr id="260" name="Google Shape;1916;p34">
              <a:extLst>
                <a:ext uri="{FF2B5EF4-FFF2-40B4-BE49-F238E27FC236}">
                  <a16:creationId xmlns:a16="http://schemas.microsoft.com/office/drawing/2014/main" id="{2DE08D8C-9546-4508-A8E9-9EF29FD566AF}"/>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61" name="Google Shape;1917;p34">
              <a:extLst>
                <a:ext uri="{FF2B5EF4-FFF2-40B4-BE49-F238E27FC236}">
                  <a16:creationId xmlns:a16="http://schemas.microsoft.com/office/drawing/2014/main" id="{25E70B07-E721-4803-8D30-D93B7CE51365}"/>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sp>
        <p:nvSpPr>
          <p:cNvPr id="262" name="Google Shape;1918;p34">
            <a:extLst>
              <a:ext uri="{FF2B5EF4-FFF2-40B4-BE49-F238E27FC236}">
                <a16:creationId xmlns:a16="http://schemas.microsoft.com/office/drawing/2014/main" id="{D609891B-18A1-45C2-94A6-C5B6FFDE23F0}"/>
              </a:ext>
            </a:extLst>
          </p:cNvPr>
          <p:cNvSpPr txBox="1"/>
          <p:nvPr/>
        </p:nvSpPr>
        <p:spPr>
          <a:xfrm rot="-5400000">
            <a:off x="1115550" y="5074198"/>
            <a:ext cx="1805100" cy="3171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 SOCOM </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263" name="Google Shape;1919;p34">
            <a:extLst>
              <a:ext uri="{FF2B5EF4-FFF2-40B4-BE49-F238E27FC236}">
                <a16:creationId xmlns:a16="http://schemas.microsoft.com/office/drawing/2014/main" id="{45988081-24AF-4F4B-894A-E4F9C3181E11}"/>
              </a:ext>
            </a:extLst>
          </p:cNvPr>
          <p:cNvSpPr txBox="1"/>
          <p:nvPr/>
        </p:nvSpPr>
        <p:spPr>
          <a:xfrm>
            <a:off x="4049493" y="3390113"/>
            <a:ext cx="1291500" cy="2985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DataBus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Gateway</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264" name="Google Shape;1920;p34">
            <a:extLst>
              <a:ext uri="{FF2B5EF4-FFF2-40B4-BE49-F238E27FC236}">
                <a16:creationId xmlns:a16="http://schemas.microsoft.com/office/drawing/2014/main" id="{BA83A0CC-FF99-4533-95C6-8CC322CE20C6}"/>
              </a:ext>
            </a:extLst>
          </p:cNvPr>
          <p:cNvSpPr txBox="1"/>
          <p:nvPr/>
        </p:nvSpPr>
        <p:spPr>
          <a:xfrm rot="-5400000">
            <a:off x="762900" y="4876475"/>
            <a:ext cx="1982100" cy="2985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 NATO 1</a:t>
            </a:r>
            <a:endParaRPr kumimoji="0"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265" name="Google Shape;1921;p34">
            <a:extLst>
              <a:ext uri="{FF2B5EF4-FFF2-40B4-BE49-F238E27FC236}">
                <a16:creationId xmlns:a16="http://schemas.microsoft.com/office/drawing/2014/main" id="{4532C7E9-8694-4768-904A-FCD73338EFEB}"/>
              </a:ext>
            </a:extLst>
          </p:cNvPr>
          <p:cNvSpPr txBox="1"/>
          <p:nvPr/>
        </p:nvSpPr>
        <p:spPr>
          <a:xfrm rot="-5400000">
            <a:off x="562350" y="4848580"/>
            <a:ext cx="1869000" cy="2985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 NATO 2</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266" name="Google Shape;1922;p34">
            <a:extLst>
              <a:ext uri="{FF2B5EF4-FFF2-40B4-BE49-F238E27FC236}">
                <a16:creationId xmlns:a16="http://schemas.microsoft.com/office/drawing/2014/main" id="{D09E6142-ECD9-4B04-9371-5A7886DFA40B}"/>
              </a:ext>
            </a:extLst>
          </p:cNvPr>
          <p:cNvGrpSpPr/>
          <p:nvPr/>
        </p:nvGrpSpPr>
        <p:grpSpPr>
          <a:xfrm>
            <a:off x="3922579" y="2317861"/>
            <a:ext cx="407794" cy="410023"/>
            <a:chOff x="1655075" y="3392325"/>
            <a:chExt cx="548700" cy="551700"/>
          </a:xfrm>
        </p:grpSpPr>
        <p:sp>
          <p:nvSpPr>
            <p:cNvPr id="267" name="Google Shape;1923;p34">
              <a:extLst>
                <a:ext uri="{FF2B5EF4-FFF2-40B4-BE49-F238E27FC236}">
                  <a16:creationId xmlns:a16="http://schemas.microsoft.com/office/drawing/2014/main" id="{825A8B4D-9F21-4D65-BFF1-D7BE402CDDE3}"/>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68" name="Google Shape;1924;p34">
              <a:extLst>
                <a:ext uri="{FF2B5EF4-FFF2-40B4-BE49-F238E27FC236}">
                  <a16:creationId xmlns:a16="http://schemas.microsoft.com/office/drawing/2014/main" id="{5EAD27ED-99F8-4110-AEFB-C4B543771678}"/>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grpSp>
        <p:nvGrpSpPr>
          <p:cNvPr id="269" name="Google Shape;1925;p34">
            <a:extLst>
              <a:ext uri="{FF2B5EF4-FFF2-40B4-BE49-F238E27FC236}">
                <a16:creationId xmlns:a16="http://schemas.microsoft.com/office/drawing/2014/main" id="{789A1E34-CA53-4A1E-9C82-75DE5F335EF1}"/>
              </a:ext>
            </a:extLst>
          </p:cNvPr>
          <p:cNvGrpSpPr/>
          <p:nvPr/>
        </p:nvGrpSpPr>
        <p:grpSpPr>
          <a:xfrm>
            <a:off x="1218246" y="2500888"/>
            <a:ext cx="1853029" cy="609985"/>
            <a:chOff x="3561931" y="1345525"/>
            <a:chExt cx="2518045" cy="457500"/>
          </a:xfrm>
        </p:grpSpPr>
        <p:cxnSp>
          <p:nvCxnSpPr>
            <p:cNvPr id="270" name="Google Shape;1926;p34">
              <a:extLst>
                <a:ext uri="{FF2B5EF4-FFF2-40B4-BE49-F238E27FC236}">
                  <a16:creationId xmlns:a16="http://schemas.microsoft.com/office/drawing/2014/main" id="{712F90AD-27F7-4DF4-B741-029C2D988D99}"/>
                </a:ext>
              </a:extLst>
            </p:cNvPr>
            <p:cNvCxnSpPr/>
            <p:nvPr/>
          </p:nvCxnSpPr>
          <p:spPr>
            <a:xfrm rot="10800000">
              <a:off x="3921781" y="1579225"/>
              <a:ext cx="0" cy="223800"/>
            </a:xfrm>
            <a:prstGeom prst="straightConnector1">
              <a:avLst/>
            </a:prstGeom>
            <a:noFill/>
            <a:ln w="9525" cap="flat" cmpd="sng">
              <a:solidFill>
                <a:srgbClr val="7F7F7F"/>
              </a:solidFill>
              <a:prstDash val="solid"/>
              <a:round/>
              <a:headEnd type="none" w="sm" len="sm"/>
              <a:tailEnd type="none" w="sm" len="sm"/>
            </a:ln>
          </p:spPr>
        </p:cxnSp>
        <p:cxnSp>
          <p:nvCxnSpPr>
            <p:cNvPr id="271" name="Google Shape;1927;p34">
              <a:extLst>
                <a:ext uri="{FF2B5EF4-FFF2-40B4-BE49-F238E27FC236}">
                  <a16:creationId xmlns:a16="http://schemas.microsoft.com/office/drawing/2014/main" id="{09FE52F4-8468-4A87-B03B-FE83310E7FC3}"/>
                </a:ext>
              </a:extLst>
            </p:cNvPr>
            <p:cNvCxnSpPr/>
            <p:nvPr/>
          </p:nvCxnSpPr>
          <p:spPr>
            <a:xfrm rot="10800000">
              <a:off x="5720126" y="1579225"/>
              <a:ext cx="0" cy="223800"/>
            </a:xfrm>
            <a:prstGeom prst="straightConnector1">
              <a:avLst/>
            </a:prstGeom>
            <a:noFill/>
            <a:ln w="9525" cap="flat" cmpd="sng">
              <a:solidFill>
                <a:srgbClr val="7F7F7F"/>
              </a:solidFill>
              <a:prstDash val="solid"/>
              <a:round/>
              <a:headEnd type="none" w="sm" len="sm"/>
              <a:tailEnd type="none" w="sm" len="sm"/>
            </a:ln>
          </p:spPr>
        </p:cxnSp>
        <p:cxnSp>
          <p:nvCxnSpPr>
            <p:cNvPr id="272" name="Google Shape;1928;p34">
              <a:extLst>
                <a:ext uri="{FF2B5EF4-FFF2-40B4-BE49-F238E27FC236}">
                  <a16:creationId xmlns:a16="http://schemas.microsoft.com/office/drawing/2014/main" id="{29985E20-6956-4222-95FD-CBB8349E42A2}"/>
                </a:ext>
              </a:extLst>
            </p:cNvPr>
            <p:cNvCxnSpPr/>
            <p:nvPr/>
          </p:nvCxnSpPr>
          <p:spPr>
            <a:xfrm rot="10800000">
              <a:off x="4820950" y="1579225"/>
              <a:ext cx="0" cy="223800"/>
            </a:xfrm>
            <a:prstGeom prst="straightConnector1">
              <a:avLst/>
            </a:prstGeom>
            <a:noFill/>
            <a:ln w="9525" cap="flat" cmpd="sng">
              <a:solidFill>
                <a:srgbClr val="7F7F7F"/>
              </a:solidFill>
              <a:prstDash val="solid"/>
              <a:round/>
              <a:headEnd type="none" w="sm" len="sm"/>
              <a:tailEnd type="none" w="sm" len="sm"/>
            </a:ln>
          </p:spPr>
        </p:cxnSp>
        <p:sp>
          <p:nvSpPr>
            <p:cNvPr id="273" name="Google Shape;1929;p34">
              <a:extLst>
                <a:ext uri="{FF2B5EF4-FFF2-40B4-BE49-F238E27FC236}">
                  <a16:creationId xmlns:a16="http://schemas.microsoft.com/office/drawing/2014/main" id="{E6D5F40C-E26E-455F-BF5A-F003AE4EA8B0}"/>
                </a:ext>
              </a:extLst>
            </p:cNvPr>
            <p:cNvSpPr/>
            <p:nvPr/>
          </p:nvSpPr>
          <p:spPr>
            <a:xfrm>
              <a:off x="3561931" y="1345525"/>
              <a:ext cx="745224" cy="233700"/>
            </a:xfrm>
            <a:prstGeom prst="rect">
              <a:avLst/>
            </a:prstGeom>
            <a:solidFill>
              <a:srgbClr val="D2D2D2"/>
            </a:solidFill>
            <a:ln w="28575" cap="flat" cmpd="sng">
              <a:solidFill>
                <a:srgbClr val="0000FF"/>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dirty="0">
                  <a:ln>
                    <a:noFill/>
                  </a:ln>
                  <a:solidFill>
                    <a:srgbClr val="000000"/>
                  </a:solidFill>
                  <a:effectLst/>
                  <a:uLnTx/>
                  <a:uFillTx/>
                  <a:latin typeface="Arial"/>
                  <a:ea typeface="Arial"/>
                  <a:cs typeface="Arial"/>
                  <a:sym typeface="Arial"/>
                </a:rPr>
                <a:t>Management</a:t>
              </a: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4" name="Google Shape;1930;p34">
              <a:extLst>
                <a:ext uri="{FF2B5EF4-FFF2-40B4-BE49-F238E27FC236}">
                  <a16:creationId xmlns:a16="http://schemas.microsoft.com/office/drawing/2014/main" id="{8A7252C4-E913-4D75-9E45-FDB5B16EC635}"/>
                </a:ext>
              </a:extLst>
            </p:cNvPr>
            <p:cNvSpPr/>
            <p:nvPr/>
          </p:nvSpPr>
          <p:spPr>
            <a:xfrm>
              <a:off x="4461100" y="1345525"/>
              <a:ext cx="719700" cy="233700"/>
            </a:xfrm>
            <a:prstGeom prst="rect">
              <a:avLst/>
            </a:prstGeom>
            <a:solidFill>
              <a:srgbClr val="D2D2D2"/>
            </a:solidFill>
            <a:ln w="28575" cap="flat" cmpd="sng">
              <a:solidFill>
                <a:srgbClr val="990000"/>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dirty="0">
                  <a:ln>
                    <a:noFill/>
                  </a:ln>
                  <a:solidFill>
                    <a:srgbClr val="000000"/>
                  </a:solidFill>
                  <a:effectLst/>
                  <a:uLnTx/>
                  <a:uFillTx/>
                  <a:latin typeface="Arial"/>
                  <a:ea typeface="Arial"/>
                  <a:cs typeface="Arial"/>
                  <a:sym typeface="Arial"/>
                </a:rPr>
                <a:t>Logging</a:t>
              </a: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5" name="Google Shape;1931;p34">
              <a:extLst>
                <a:ext uri="{FF2B5EF4-FFF2-40B4-BE49-F238E27FC236}">
                  <a16:creationId xmlns:a16="http://schemas.microsoft.com/office/drawing/2014/main" id="{D2FFBB68-BE4C-42E3-A086-989FC0F6C78C}"/>
                </a:ext>
              </a:extLst>
            </p:cNvPr>
            <p:cNvSpPr/>
            <p:nvPr/>
          </p:nvSpPr>
          <p:spPr>
            <a:xfrm>
              <a:off x="5360276" y="1345525"/>
              <a:ext cx="719700" cy="233700"/>
            </a:xfrm>
            <a:prstGeom prst="rect">
              <a:avLst/>
            </a:prstGeom>
            <a:solidFill>
              <a:srgbClr val="D2D2D2"/>
            </a:solidFill>
            <a:ln w="28575" cap="flat" cmpd="sng">
              <a:solidFill>
                <a:srgbClr val="F1C232"/>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700" b="1" i="0" u="none" strike="noStrike" kern="0" cap="none" spc="0" normalizeH="0" baseline="0" noProof="0" dirty="0">
                  <a:ln>
                    <a:noFill/>
                  </a:ln>
                  <a:solidFill>
                    <a:srgbClr val="000000"/>
                  </a:solidFill>
                  <a:effectLst/>
                  <a:uLnTx/>
                  <a:uFillTx/>
                  <a:latin typeface="Arial"/>
                  <a:ea typeface="Arial"/>
                  <a:cs typeface="Arial"/>
                  <a:sym typeface="Arial"/>
                </a:rPr>
                <a:t>Analytics</a:t>
              </a: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276" name="Google Shape;1932;p34">
            <a:extLst>
              <a:ext uri="{FF2B5EF4-FFF2-40B4-BE49-F238E27FC236}">
                <a16:creationId xmlns:a16="http://schemas.microsoft.com/office/drawing/2014/main" id="{9C8353D7-55DB-4D68-AECE-3DF0165DEAD9}"/>
              </a:ext>
            </a:extLst>
          </p:cNvPr>
          <p:cNvSpPr/>
          <p:nvPr/>
        </p:nvSpPr>
        <p:spPr>
          <a:xfrm>
            <a:off x="1699560" y="3498502"/>
            <a:ext cx="510540" cy="454080"/>
          </a:xfrm>
          <a:prstGeom prst="can">
            <a:avLst>
              <a:gd name="adj" fmla="val 25000"/>
            </a:avLst>
          </a:prstGeom>
          <a:solidFill>
            <a:srgbClr val="B6D7A8"/>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dirty="0">
                <a:ln>
                  <a:noFill/>
                </a:ln>
                <a:solidFill>
                  <a:srgbClr val="000000"/>
                </a:solidFill>
                <a:effectLst/>
                <a:uLnTx/>
                <a:uFillTx/>
                <a:latin typeface="Arial"/>
                <a:ea typeface="Arial"/>
                <a:cs typeface="Arial"/>
                <a:sym typeface="Arial"/>
              </a:rPr>
              <a:t>One World</a:t>
            </a:r>
          </a:p>
          <a:p>
            <a:pPr marL="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dirty="0">
                <a:ln>
                  <a:noFill/>
                </a:ln>
                <a:solidFill>
                  <a:srgbClr val="000000"/>
                </a:solidFill>
                <a:effectLst/>
                <a:uLnTx/>
                <a:uFillTx/>
                <a:latin typeface="Arial"/>
                <a:ea typeface="Arial"/>
                <a:cs typeface="Arial"/>
                <a:sym typeface="Arial"/>
              </a:rPr>
              <a:t>Terrain</a:t>
            </a:r>
            <a:endParaRPr kumimoji="0" sz="6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77" name="Google Shape;1933;p34">
            <a:extLst>
              <a:ext uri="{FF2B5EF4-FFF2-40B4-BE49-F238E27FC236}">
                <a16:creationId xmlns:a16="http://schemas.microsoft.com/office/drawing/2014/main" id="{35C36635-F671-455E-BF74-D298642345D4}"/>
              </a:ext>
            </a:extLst>
          </p:cNvPr>
          <p:cNvCxnSpPr>
            <a:cxnSpLocks/>
            <a:stCxn id="276" idx="1"/>
          </p:cNvCxnSpPr>
          <p:nvPr/>
        </p:nvCxnSpPr>
        <p:spPr>
          <a:xfrm flipH="1" flipV="1">
            <a:off x="1954829" y="3302176"/>
            <a:ext cx="1" cy="196326"/>
          </a:xfrm>
          <a:prstGeom prst="straightConnector1">
            <a:avLst/>
          </a:prstGeom>
          <a:noFill/>
          <a:ln w="9525" cap="flat" cmpd="sng">
            <a:solidFill>
              <a:srgbClr val="7F7F7F"/>
            </a:solidFill>
            <a:prstDash val="solid"/>
            <a:round/>
            <a:headEnd type="none" w="sm" len="sm"/>
            <a:tailEnd type="none" w="sm" len="sm"/>
          </a:ln>
        </p:spPr>
      </p:cxnSp>
      <p:sp>
        <p:nvSpPr>
          <p:cNvPr id="278" name="Google Shape;1934;p34">
            <a:extLst>
              <a:ext uri="{FF2B5EF4-FFF2-40B4-BE49-F238E27FC236}">
                <a16:creationId xmlns:a16="http://schemas.microsoft.com/office/drawing/2014/main" id="{428BE7CE-95C9-4CF5-A7F8-CCEEB643317B}"/>
              </a:ext>
            </a:extLst>
          </p:cNvPr>
          <p:cNvSpPr/>
          <p:nvPr/>
        </p:nvSpPr>
        <p:spPr>
          <a:xfrm>
            <a:off x="6947167" y="1235233"/>
            <a:ext cx="454800" cy="311700"/>
          </a:xfrm>
          <a:prstGeom prst="can">
            <a:avLst>
              <a:gd name="adj" fmla="val 25000"/>
            </a:avLst>
          </a:prstGeom>
          <a:solidFill>
            <a:srgbClr val="B6D7A8"/>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79" name="Google Shape;1935;p34">
            <a:extLst>
              <a:ext uri="{FF2B5EF4-FFF2-40B4-BE49-F238E27FC236}">
                <a16:creationId xmlns:a16="http://schemas.microsoft.com/office/drawing/2014/main" id="{C0BDE527-3BF1-45AA-89A2-FEFF550F5026}"/>
              </a:ext>
            </a:extLst>
          </p:cNvPr>
          <p:cNvCxnSpPr>
            <a:endCxn id="278" idx="3"/>
          </p:cNvCxnSpPr>
          <p:nvPr/>
        </p:nvCxnSpPr>
        <p:spPr>
          <a:xfrm rot="10800000">
            <a:off x="7174567" y="1546933"/>
            <a:ext cx="0" cy="267900"/>
          </a:xfrm>
          <a:prstGeom prst="straightConnector1">
            <a:avLst/>
          </a:prstGeom>
          <a:noFill/>
          <a:ln w="9525" cap="flat" cmpd="sng">
            <a:solidFill>
              <a:srgbClr val="7F7F7F"/>
            </a:solidFill>
            <a:prstDash val="solid"/>
            <a:round/>
            <a:headEnd type="none" w="sm" len="sm"/>
            <a:tailEnd type="none" w="sm" len="sm"/>
          </a:ln>
        </p:spPr>
      </p:cxnSp>
      <p:sp>
        <p:nvSpPr>
          <p:cNvPr id="280" name="Google Shape;1936;p34">
            <a:extLst>
              <a:ext uri="{FF2B5EF4-FFF2-40B4-BE49-F238E27FC236}">
                <a16:creationId xmlns:a16="http://schemas.microsoft.com/office/drawing/2014/main" id="{B01EE717-2B42-436C-8512-012F788867AC}"/>
              </a:ext>
            </a:extLst>
          </p:cNvPr>
          <p:cNvSpPr/>
          <p:nvPr/>
        </p:nvSpPr>
        <p:spPr>
          <a:xfrm>
            <a:off x="7585533" y="1235233"/>
            <a:ext cx="454800" cy="311700"/>
          </a:xfrm>
          <a:prstGeom prst="can">
            <a:avLst>
              <a:gd name="adj" fmla="val 25000"/>
            </a:avLst>
          </a:prstGeom>
          <a:solidFill>
            <a:srgbClr val="B6D7A8"/>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81" name="Google Shape;1937;p34">
            <a:extLst>
              <a:ext uri="{FF2B5EF4-FFF2-40B4-BE49-F238E27FC236}">
                <a16:creationId xmlns:a16="http://schemas.microsoft.com/office/drawing/2014/main" id="{10198DC8-CBD0-4B0A-9F63-4A31A75A9C1C}"/>
              </a:ext>
            </a:extLst>
          </p:cNvPr>
          <p:cNvCxnSpPr>
            <a:endCxn id="280" idx="3"/>
          </p:cNvCxnSpPr>
          <p:nvPr/>
        </p:nvCxnSpPr>
        <p:spPr>
          <a:xfrm rot="10800000">
            <a:off x="7812933" y="1546933"/>
            <a:ext cx="0" cy="267900"/>
          </a:xfrm>
          <a:prstGeom prst="straightConnector1">
            <a:avLst/>
          </a:prstGeom>
          <a:noFill/>
          <a:ln w="9525" cap="flat" cmpd="sng">
            <a:solidFill>
              <a:srgbClr val="7F7F7F"/>
            </a:solidFill>
            <a:prstDash val="solid"/>
            <a:round/>
            <a:headEnd type="none" w="sm" len="sm"/>
            <a:tailEnd type="none" w="sm" len="sm"/>
          </a:ln>
        </p:spPr>
      </p:cxnSp>
      <p:grpSp>
        <p:nvGrpSpPr>
          <p:cNvPr id="282" name="Google Shape;1938;p34">
            <a:extLst>
              <a:ext uri="{FF2B5EF4-FFF2-40B4-BE49-F238E27FC236}">
                <a16:creationId xmlns:a16="http://schemas.microsoft.com/office/drawing/2014/main" id="{C90F625C-79EA-41F6-9FA1-2BDE13F08DB8}"/>
              </a:ext>
            </a:extLst>
          </p:cNvPr>
          <p:cNvGrpSpPr/>
          <p:nvPr/>
        </p:nvGrpSpPr>
        <p:grpSpPr>
          <a:xfrm>
            <a:off x="5307279" y="2321136"/>
            <a:ext cx="407794" cy="410023"/>
            <a:chOff x="1655075" y="3392325"/>
            <a:chExt cx="548700" cy="551700"/>
          </a:xfrm>
        </p:grpSpPr>
        <p:sp>
          <p:nvSpPr>
            <p:cNvPr id="283" name="Google Shape;1939;p34">
              <a:extLst>
                <a:ext uri="{FF2B5EF4-FFF2-40B4-BE49-F238E27FC236}">
                  <a16:creationId xmlns:a16="http://schemas.microsoft.com/office/drawing/2014/main" id="{7DFF8488-A4CF-4EB6-8940-D617AF46587B}"/>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84" name="Google Shape;1940;p34">
              <a:extLst>
                <a:ext uri="{FF2B5EF4-FFF2-40B4-BE49-F238E27FC236}">
                  <a16:creationId xmlns:a16="http://schemas.microsoft.com/office/drawing/2014/main" id="{270BB5CA-111B-4B6C-8B6E-243337202CFB}"/>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sp>
        <p:nvSpPr>
          <p:cNvPr id="285" name="Google Shape;1941;p34">
            <a:extLst>
              <a:ext uri="{FF2B5EF4-FFF2-40B4-BE49-F238E27FC236}">
                <a16:creationId xmlns:a16="http://schemas.microsoft.com/office/drawing/2014/main" id="{E231483F-72E9-44C0-ABAD-F56A28A84BB3}"/>
              </a:ext>
            </a:extLst>
          </p:cNvPr>
          <p:cNvSpPr txBox="1"/>
          <p:nvPr/>
        </p:nvSpPr>
        <p:spPr>
          <a:xfrm>
            <a:off x="5715075" y="2172675"/>
            <a:ext cx="3084000" cy="627600"/>
          </a:xfrm>
          <a:prstGeom prst="rect">
            <a:avLst/>
          </a:prstGeom>
          <a:noFill/>
          <a:ln>
            <a:noFill/>
          </a:ln>
        </p:spPr>
        <p:txBody>
          <a:bodyPr spcFirstLastPara="1" wrap="square" lIns="121900" tIns="121900" rIns="121900" bIns="121900" anchor="t" anchorCtr="0">
            <a:noAutofit/>
          </a:bodyPr>
          <a:lstStyle/>
          <a:p>
            <a:pPr marL="76200"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 Protocol/Data Interoperability</a:t>
            </a:r>
            <a:endParaRPr kumimoji="0"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76200" marR="0" lvl="0" indent="-95250" algn="l" defTabSz="914400" rtl="0" eaLnBrk="1" fontAlgn="auto" latinLnBrk="0" hangingPunct="1">
              <a:lnSpc>
                <a:spcPct val="100000"/>
              </a:lnSpc>
              <a:spcBef>
                <a:spcPts val="0"/>
              </a:spcBef>
              <a:spcAft>
                <a:spcPts val="0"/>
              </a:spcAft>
              <a:buClr>
                <a:srgbClr val="000000"/>
              </a:buClr>
              <a:buSzPts val="1500"/>
              <a:buFont typeface="Calibri"/>
              <a:buChar char="●"/>
              <a:tabLst/>
              <a:defRPr/>
            </a:pPr>
            <a:r>
              <a:rPr kumimoji="0" lang="en-US"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 Data Routing/Filtering</a:t>
            </a:r>
            <a:endParaRPr kumimoji="0"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286" name="Google Shape;1942;p34">
            <a:extLst>
              <a:ext uri="{FF2B5EF4-FFF2-40B4-BE49-F238E27FC236}">
                <a16:creationId xmlns:a16="http://schemas.microsoft.com/office/drawing/2014/main" id="{EE2FB4E5-788C-49BB-A3E4-7BD6091D4927}"/>
              </a:ext>
            </a:extLst>
          </p:cNvPr>
          <p:cNvGrpSpPr/>
          <p:nvPr/>
        </p:nvGrpSpPr>
        <p:grpSpPr>
          <a:xfrm>
            <a:off x="4270816" y="4629919"/>
            <a:ext cx="629259" cy="237580"/>
            <a:chOff x="3561931" y="1345525"/>
            <a:chExt cx="2518045" cy="457500"/>
          </a:xfrm>
        </p:grpSpPr>
        <p:cxnSp>
          <p:nvCxnSpPr>
            <p:cNvPr id="287" name="Google Shape;1943;p34">
              <a:extLst>
                <a:ext uri="{FF2B5EF4-FFF2-40B4-BE49-F238E27FC236}">
                  <a16:creationId xmlns:a16="http://schemas.microsoft.com/office/drawing/2014/main" id="{512F4DD5-CA58-4244-99BE-34407CCD398D}"/>
                </a:ext>
              </a:extLst>
            </p:cNvPr>
            <p:cNvCxnSpPr/>
            <p:nvPr/>
          </p:nvCxnSpPr>
          <p:spPr>
            <a:xfrm rot="10800000">
              <a:off x="3921781" y="1579225"/>
              <a:ext cx="0" cy="223800"/>
            </a:xfrm>
            <a:prstGeom prst="straightConnector1">
              <a:avLst/>
            </a:prstGeom>
            <a:noFill/>
            <a:ln w="9525" cap="flat" cmpd="sng">
              <a:solidFill>
                <a:srgbClr val="7F7F7F"/>
              </a:solidFill>
              <a:prstDash val="solid"/>
              <a:round/>
              <a:headEnd type="none" w="sm" len="sm"/>
              <a:tailEnd type="none" w="sm" len="sm"/>
            </a:ln>
          </p:spPr>
        </p:cxnSp>
        <p:cxnSp>
          <p:nvCxnSpPr>
            <p:cNvPr id="288" name="Google Shape;1944;p34">
              <a:extLst>
                <a:ext uri="{FF2B5EF4-FFF2-40B4-BE49-F238E27FC236}">
                  <a16:creationId xmlns:a16="http://schemas.microsoft.com/office/drawing/2014/main" id="{8EB43B38-33D0-4346-B595-E52E58BCAD91}"/>
                </a:ext>
              </a:extLst>
            </p:cNvPr>
            <p:cNvCxnSpPr/>
            <p:nvPr/>
          </p:nvCxnSpPr>
          <p:spPr>
            <a:xfrm rot="10800000">
              <a:off x="5720126" y="1579225"/>
              <a:ext cx="0" cy="223800"/>
            </a:xfrm>
            <a:prstGeom prst="straightConnector1">
              <a:avLst/>
            </a:prstGeom>
            <a:noFill/>
            <a:ln w="9525" cap="flat" cmpd="sng">
              <a:solidFill>
                <a:srgbClr val="7F7F7F"/>
              </a:solidFill>
              <a:prstDash val="solid"/>
              <a:round/>
              <a:headEnd type="none" w="sm" len="sm"/>
              <a:tailEnd type="none" w="sm" len="sm"/>
            </a:ln>
          </p:spPr>
        </p:cxnSp>
        <p:cxnSp>
          <p:nvCxnSpPr>
            <p:cNvPr id="289" name="Google Shape;1945;p34">
              <a:extLst>
                <a:ext uri="{FF2B5EF4-FFF2-40B4-BE49-F238E27FC236}">
                  <a16:creationId xmlns:a16="http://schemas.microsoft.com/office/drawing/2014/main" id="{CBE8B927-33F1-485B-B11B-C669844873E0}"/>
                </a:ext>
              </a:extLst>
            </p:cNvPr>
            <p:cNvCxnSpPr/>
            <p:nvPr/>
          </p:nvCxnSpPr>
          <p:spPr>
            <a:xfrm rot="10800000">
              <a:off x="4820950" y="1579225"/>
              <a:ext cx="0" cy="223800"/>
            </a:xfrm>
            <a:prstGeom prst="straightConnector1">
              <a:avLst/>
            </a:prstGeom>
            <a:noFill/>
            <a:ln w="9525" cap="flat" cmpd="sng">
              <a:solidFill>
                <a:srgbClr val="7F7F7F"/>
              </a:solidFill>
              <a:prstDash val="solid"/>
              <a:round/>
              <a:headEnd type="none" w="sm" len="sm"/>
              <a:tailEnd type="none" w="sm" len="sm"/>
            </a:ln>
          </p:spPr>
        </p:cxnSp>
        <p:sp>
          <p:nvSpPr>
            <p:cNvPr id="290" name="Google Shape;1946;p34">
              <a:extLst>
                <a:ext uri="{FF2B5EF4-FFF2-40B4-BE49-F238E27FC236}">
                  <a16:creationId xmlns:a16="http://schemas.microsoft.com/office/drawing/2014/main" id="{3E96B936-BDFF-4606-9A8E-406391ADEB53}"/>
                </a:ext>
              </a:extLst>
            </p:cNvPr>
            <p:cNvSpPr/>
            <p:nvPr/>
          </p:nvSpPr>
          <p:spPr>
            <a:xfrm>
              <a:off x="3561931" y="1345525"/>
              <a:ext cx="719700" cy="233700"/>
            </a:xfrm>
            <a:prstGeom prst="rect">
              <a:avLst/>
            </a:prstGeom>
            <a:solidFill>
              <a:srgbClr val="D2D2D2"/>
            </a:solidFill>
            <a:ln w="28575" cap="flat" cmpd="sng">
              <a:solidFill>
                <a:srgbClr val="0000FF"/>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1" name="Google Shape;1947;p34">
              <a:extLst>
                <a:ext uri="{FF2B5EF4-FFF2-40B4-BE49-F238E27FC236}">
                  <a16:creationId xmlns:a16="http://schemas.microsoft.com/office/drawing/2014/main" id="{9841D17D-BB92-49FB-9FE9-178A15FCB06B}"/>
                </a:ext>
              </a:extLst>
            </p:cNvPr>
            <p:cNvSpPr/>
            <p:nvPr/>
          </p:nvSpPr>
          <p:spPr>
            <a:xfrm>
              <a:off x="5360276" y="1345525"/>
              <a:ext cx="719700" cy="233700"/>
            </a:xfrm>
            <a:prstGeom prst="rect">
              <a:avLst/>
            </a:prstGeom>
            <a:solidFill>
              <a:srgbClr val="D2D2D2"/>
            </a:solidFill>
            <a:ln w="28575" cap="flat" cmpd="sng">
              <a:solidFill>
                <a:srgbClr val="F1C232"/>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2" name="Google Shape;1948;p34">
              <a:extLst>
                <a:ext uri="{FF2B5EF4-FFF2-40B4-BE49-F238E27FC236}">
                  <a16:creationId xmlns:a16="http://schemas.microsoft.com/office/drawing/2014/main" id="{7CC2BB3D-01E5-43A2-89ED-D7CCED52CAAF}"/>
                </a:ext>
              </a:extLst>
            </p:cNvPr>
            <p:cNvSpPr/>
            <p:nvPr/>
          </p:nvSpPr>
          <p:spPr>
            <a:xfrm>
              <a:off x="4461100" y="1345525"/>
              <a:ext cx="719700" cy="233700"/>
            </a:xfrm>
            <a:prstGeom prst="rect">
              <a:avLst/>
            </a:prstGeom>
            <a:solidFill>
              <a:srgbClr val="D2D2D2"/>
            </a:solidFill>
            <a:ln w="28575" cap="flat" cmpd="sng">
              <a:solidFill>
                <a:srgbClr val="990000"/>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 typeface="Arial"/>
                <a:buNone/>
                <a:tabLst/>
                <a:defRPr/>
              </a:pPr>
              <a:endParaRPr kumimoji="0" sz="7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cxnSp>
        <p:nvCxnSpPr>
          <p:cNvPr id="293" name="Google Shape;1949;p34">
            <a:extLst>
              <a:ext uri="{FF2B5EF4-FFF2-40B4-BE49-F238E27FC236}">
                <a16:creationId xmlns:a16="http://schemas.microsoft.com/office/drawing/2014/main" id="{FB4F7E05-F93F-4D63-9B96-DE798095D30B}"/>
              </a:ext>
            </a:extLst>
          </p:cNvPr>
          <p:cNvCxnSpPr>
            <a:cxnSpLocks/>
          </p:cNvCxnSpPr>
          <p:nvPr/>
        </p:nvCxnSpPr>
        <p:spPr>
          <a:xfrm rot="10800000">
            <a:off x="6155302" y="1546733"/>
            <a:ext cx="0" cy="298500"/>
          </a:xfrm>
          <a:prstGeom prst="straightConnector1">
            <a:avLst/>
          </a:prstGeom>
          <a:noFill/>
          <a:ln w="9525" cap="flat" cmpd="sng">
            <a:solidFill>
              <a:srgbClr val="7F7F7F"/>
            </a:solidFill>
            <a:prstDash val="solid"/>
            <a:round/>
            <a:headEnd type="none" w="sm" len="sm"/>
            <a:tailEnd type="none" w="sm" len="sm"/>
          </a:ln>
        </p:spPr>
      </p:cxnSp>
      <p:sp>
        <p:nvSpPr>
          <p:cNvPr id="294" name="Google Shape;1950;p34">
            <a:extLst>
              <a:ext uri="{FF2B5EF4-FFF2-40B4-BE49-F238E27FC236}">
                <a16:creationId xmlns:a16="http://schemas.microsoft.com/office/drawing/2014/main" id="{BA6611D1-1397-46EB-BAC3-C82F7E09E5C7}"/>
              </a:ext>
            </a:extLst>
          </p:cNvPr>
          <p:cNvSpPr/>
          <p:nvPr/>
        </p:nvSpPr>
        <p:spPr>
          <a:xfrm>
            <a:off x="5675502" y="1235233"/>
            <a:ext cx="959700" cy="311700"/>
          </a:xfrm>
          <a:prstGeom prst="rect">
            <a:avLst/>
          </a:prstGeom>
          <a:solidFill>
            <a:srgbClr val="D2D2D2"/>
          </a:solidFill>
          <a:ln w="28575" cap="flat" cmpd="sng">
            <a:solidFill>
              <a:srgbClr val="38761D"/>
            </a:solidFill>
            <a:prstDash val="solid"/>
            <a:round/>
            <a:headEnd type="none" w="sm" len="sm"/>
            <a:tailEnd type="none" w="sm" len="sm"/>
          </a:ln>
        </p:spPr>
        <p:txBody>
          <a:bodyPr spcFirstLastPara="1" wrap="square" lIns="0" tIns="121900" rIns="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Other </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Arial"/>
                <a:ea typeface="Arial"/>
                <a:cs typeface="Arial"/>
                <a:sym typeface="Arial"/>
              </a:rPr>
              <a:t>Services</a:t>
            </a: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5" name="Google Shape;1951;p34">
            <a:extLst>
              <a:ext uri="{FF2B5EF4-FFF2-40B4-BE49-F238E27FC236}">
                <a16:creationId xmlns:a16="http://schemas.microsoft.com/office/drawing/2014/main" id="{840AFAEB-56E0-4AFE-AFFB-AC035F36C47C}"/>
              </a:ext>
            </a:extLst>
          </p:cNvPr>
          <p:cNvSpPr txBox="1"/>
          <p:nvPr/>
        </p:nvSpPr>
        <p:spPr>
          <a:xfrm>
            <a:off x="8835100" y="995125"/>
            <a:ext cx="3290100" cy="1805100"/>
          </a:xfrm>
          <a:prstGeom prst="rect">
            <a:avLst/>
          </a:prstGeom>
          <a:noFill/>
          <a:ln>
            <a:noFill/>
          </a:ln>
        </p:spPr>
        <p:txBody>
          <a:bodyPr spcFirstLastPara="1" wrap="square" lIns="121900" tIns="121900" rIns="121900" bIns="121900" anchor="t" anchorCtr="0">
            <a:noAutofit/>
          </a:bodyPr>
          <a:lstStyle/>
          <a:p>
            <a:pPr lvl="0" fontAlgn="auto">
              <a:spcBef>
                <a:spcPts val="0"/>
              </a:spcBef>
              <a:spcAft>
                <a:spcPts val="0"/>
              </a:spcAft>
              <a:buClr>
                <a:srgbClr val="000000"/>
              </a:buClr>
              <a:buSzPts val="1700"/>
              <a:defRPr/>
            </a:pPr>
            <a:r>
              <a:rPr kumimoji="0" lang="en-US" sz="1700" b="1" i="0" u="none" strike="noStrike" kern="0" cap="none" spc="0" normalizeH="0" baseline="0" noProof="0" dirty="0">
                <a:ln>
                  <a:noFill/>
                </a:ln>
                <a:solidFill>
                  <a:srgbClr val="3F3F3F"/>
                </a:solidFill>
                <a:effectLst/>
                <a:uLnTx/>
                <a:uFillTx/>
                <a:latin typeface="+mn-lt"/>
                <a:ea typeface="Calibri"/>
                <a:cs typeface="Calibri"/>
                <a:sym typeface="Calibri"/>
              </a:rPr>
              <a:t>A </a:t>
            </a:r>
            <a:r>
              <a:rPr lang="en-US" sz="1700" b="1" kern="0" dirty="0">
                <a:solidFill>
                  <a:srgbClr val="3F3F3F"/>
                </a:solidFill>
                <a:latin typeface="+mn-lt"/>
                <a:ea typeface="Calibri"/>
                <a:cs typeface="Calibri"/>
                <a:sym typeface="Calibri"/>
              </a:rPr>
              <a:t>Hierarchical, </a:t>
            </a:r>
            <a:r>
              <a:rPr kumimoji="0" lang="en-US" sz="1700" b="1" i="0" u="none" strike="noStrike" kern="0" cap="none" spc="0" normalizeH="0" baseline="0" noProof="0" dirty="0">
                <a:ln>
                  <a:noFill/>
                </a:ln>
                <a:solidFill>
                  <a:srgbClr val="3F3F3F"/>
                </a:solidFill>
                <a:effectLst/>
                <a:uLnTx/>
                <a:uFillTx/>
                <a:latin typeface="+mn-lt"/>
                <a:ea typeface="Calibri"/>
                <a:cs typeface="Calibri"/>
                <a:sym typeface="Calibri"/>
              </a:rPr>
              <a:t>Loosely-Coupled Design Enables:</a:t>
            </a:r>
            <a:endParaRPr kumimoji="0" sz="1700" b="1" i="0" u="none" strike="noStrike" kern="0" cap="none" spc="0" normalizeH="0" baseline="0" noProof="0" dirty="0">
              <a:ln>
                <a:noFill/>
              </a:ln>
              <a:solidFill>
                <a:srgbClr val="3F3F3F"/>
              </a:solidFill>
              <a:effectLst/>
              <a:uLnTx/>
              <a:uFillTx/>
              <a:latin typeface="+mn-lt"/>
              <a:ea typeface="Calibri"/>
              <a:cs typeface="Calibri"/>
              <a:sym typeface="Calibri"/>
            </a:endParaRPr>
          </a:p>
          <a:p>
            <a:pPr marL="254000" marR="0" lvl="0" indent="-285750" algn="l" defTabSz="914400" rtl="0" eaLnBrk="1" fontAlgn="auto" latinLnBrk="0" hangingPunct="1">
              <a:lnSpc>
                <a:spcPct val="100000"/>
              </a:lnSpc>
              <a:spcBef>
                <a:spcPts val="0"/>
              </a:spcBef>
              <a:spcAft>
                <a:spcPts val="0"/>
              </a:spcAft>
              <a:buClr>
                <a:srgbClr val="000000"/>
              </a:buClr>
              <a:buSzPts val="1700"/>
              <a:buFont typeface="Wingdings" panose="05000000000000000000" pitchFamily="2" charset="2"/>
              <a:buChar char="§"/>
              <a:tabLst/>
              <a:defRPr/>
            </a:pPr>
            <a:r>
              <a:rPr kumimoji="0" lang="en-US" sz="1700" b="1" i="0" u="none" strike="noStrike" kern="0" cap="none" spc="0" normalizeH="0" baseline="0" noProof="0" dirty="0">
                <a:ln>
                  <a:noFill/>
                </a:ln>
                <a:solidFill>
                  <a:srgbClr val="3F3F3F"/>
                </a:solidFill>
                <a:effectLst/>
                <a:uLnTx/>
                <a:uFillTx/>
                <a:latin typeface="+mn-lt"/>
                <a:ea typeface="Calibri"/>
                <a:cs typeface="Calibri"/>
                <a:sym typeface="Calibri"/>
              </a:rPr>
              <a:t> </a:t>
            </a: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Local Ownership</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a:p>
            <a:pPr marL="266700" marR="0" lvl="0" indent="-285750" algn="l" defTabSz="914400" rtl="0" eaLnBrk="1" fontAlgn="auto" latinLnBrk="0" hangingPunct="1">
              <a:lnSpc>
                <a:spcPct val="100000"/>
              </a:lnSpc>
              <a:spcBef>
                <a:spcPts val="0"/>
              </a:spcBef>
              <a:spcAft>
                <a:spcPts val="0"/>
              </a:spcAft>
              <a:buClr>
                <a:srgbClr val="000000"/>
              </a:buClr>
              <a:buSzPts val="1500"/>
              <a:buFont typeface="Wingdings" panose="05000000000000000000" pitchFamily="2" charset="2"/>
              <a:buChar char="§"/>
              <a:tabLst/>
              <a:defRPr/>
            </a:pP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 Disconnected Operation</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a:p>
            <a:pPr marL="266700" marR="0" lvl="0" indent="-285750" algn="l" defTabSz="914400" rtl="0" eaLnBrk="1" fontAlgn="auto" latinLnBrk="0" hangingPunct="1">
              <a:lnSpc>
                <a:spcPct val="100000"/>
              </a:lnSpc>
              <a:spcBef>
                <a:spcPts val="0"/>
              </a:spcBef>
              <a:spcAft>
                <a:spcPts val="0"/>
              </a:spcAft>
              <a:buClr>
                <a:srgbClr val="000000"/>
              </a:buClr>
              <a:buSzPts val="1500"/>
              <a:buFont typeface="Wingdings" panose="05000000000000000000" pitchFamily="2" charset="2"/>
              <a:buChar char="§"/>
              <a:tabLst/>
              <a:defRPr/>
            </a:pP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 Open Architecture</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a:p>
            <a:pPr marL="266700" marR="0" lvl="0" indent="-285750" algn="l" defTabSz="914400" rtl="0" eaLnBrk="1" fontAlgn="auto" latinLnBrk="0" hangingPunct="1">
              <a:lnSpc>
                <a:spcPct val="100000"/>
              </a:lnSpc>
              <a:spcBef>
                <a:spcPts val="0"/>
              </a:spcBef>
              <a:spcAft>
                <a:spcPts val="0"/>
              </a:spcAft>
              <a:buClr>
                <a:srgbClr val="000000"/>
              </a:buClr>
              <a:buSzPts val="1500"/>
              <a:buFont typeface="Wingdings" panose="05000000000000000000" pitchFamily="2" charset="2"/>
              <a:buChar char="§"/>
              <a:tabLst/>
              <a:defRPr/>
            </a:pP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 Capability-as-a-Service</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a:p>
            <a:pPr marL="457200" marR="0" lvl="1" indent="-285750" algn="l" defTabSz="914400" rtl="0" eaLnBrk="1" fontAlgn="auto" latinLnBrk="0" hangingPunct="1">
              <a:lnSpc>
                <a:spcPct val="100000"/>
              </a:lnSpc>
              <a:spcBef>
                <a:spcPts val="0"/>
              </a:spcBef>
              <a:spcAft>
                <a:spcPts val="0"/>
              </a:spcAft>
              <a:buClr>
                <a:srgbClr val="000000"/>
              </a:buClr>
              <a:buSzPts val="1500"/>
              <a:buFont typeface="Wingdings" panose="05000000000000000000" pitchFamily="2" charset="2"/>
              <a:buChar char="§"/>
              <a:tabLst/>
              <a:defRPr/>
            </a:pPr>
            <a:r>
              <a:rPr kumimoji="0" lang="en-US" sz="1500" b="0" i="0" u="none" strike="noStrike" kern="0" cap="none" spc="0" normalizeH="0" baseline="0" noProof="0" dirty="0">
                <a:ln>
                  <a:noFill/>
                </a:ln>
                <a:solidFill>
                  <a:srgbClr val="3F3F3F"/>
                </a:solidFill>
                <a:effectLst/>
                <a:uLnTx/>
                <a:uFillTx/>
                <a:latin typeface="+mn-lt"/>
                <a:ea typeface="Calibri"/>
                <a:cs typeface="Calibri"/>
                <a:sym typeface="Calibri"/>
              </a:rPr>
              <a:t>e.g., AI, Simulation, Data, Devices </a:t>
            </a:r>
            <a:endParaRPr kumimoji="0" sz="1500" b="0" i="0" u="none" strike="noStrike" kern="0" cap="none" spc="0" normalizeH="0" baseline="0" noProof="0" dirty="0">
              <a:ln>
                <a:noFill/>
              </a:ln>
              <a:solidFill>
                <a:srgbClr val="3F3F3F"/>
              </a:solidFill>
              <a:effectLst/>
              <a:uLnTx/>
              <a:uFillTx/>
              <a:latin typeface="+mn-lt"/>
              <a:ea typeface="Calibri"/>
              <a:cs typeface="Calibri"/>
              <a:sym typeface="Calibri"/>
            </a:endParaRPr>
          </a:p>
        </p:txBody>
      </p:sp>
      <p:grpSp>
        <p:nvGrpSpPr>
          <p:cNvPr id="296" name="Google Shape;1952;p34">
            <a:extLst>
              <a:ext uri="{FF2B5EF4-FFF2-40B4-BE49-F238E27FC236}">
                <a16:creationId xmlns:a16="http://schemas.microsoft.com/office/drawing/2014/main" id="{BBE832E5-41DE-4494-B22A-5487522FBED3}"/>
              </a:ext>
            </a:extLst>
          </p:cNvPr>
          <p:cNvGrpSpPr/>
          <p:nvPr/>
        </p:nvGrpSpPr>
        <p:grpSpPr>
          <a:xfrm>
            <a:off x="8944275" y="4175507"/>
            <a:ext cx="897300" cy="1334657"/>
            <a:chOff x="13267706" y="3957589"/>
            <a:chExt cx="897300" cy="887700"/>
          </a:xfrm>
        </p:grpSpPr>
        <p:sp>
          <p:nvSpPr>
            <p:cNvPr id="297" name="Google Shape;1953;p34">
              <a:extLst>
                <a:ext uri="{FF2B5EF4-FFF2-40B4-BE49-F238E27FC236}">
                  <a16:creationId xmlns:a16="http://schemas.microsoft.com/office/drawing/2014/main" id="{B397DD3A-C69C-433B-A4D8-41EDB2214B13}"/>
                </a:ext>
              </a:extLst>
            </p:cNvPr>
            <p:cNvSpPr/>
            <p:nvPr/>
          </p:nvSpPr>
          <p:spPr>
            <a:xfrm>
              <a:off x="13267706" y="3957589"/>
              <a:ext cx="897300" cy="887700"/>
            </a:xfrm>
            <a:prstGeom prst="rect">
              <a:avLst/>
            </a:prstGeom>
            <a:solidFill>
              <a:srgbClr val="B3C6E7"/>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AI/ML/DL</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Augmented</a:t>
              </a:r>
              <a:endParaRPr kumimoji="0"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Reality</a:t>
              </a:r>
              <a:endParaRPr kumimoji="0"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pic>
          <p:nvPicPr>
            <p:cNvPr id="298" name="Google Shape;1954;p34">
              <a:extLst>
                <a:ext uri="{FF2B5EF4-FFF2-40B4-BE49-F238E27FC236}">
                  <a16:creationId xmlns:a16="http://schemas.microsoft.com/office/drawing/2014/main" id="{F5DBED5E-3899-4A07-9DA4-E6418972732A}"/>
                </a:ext>
              </a:extLst>
            </p:cNvPr>
            <p:cNvPicPr preferRelativeResize="0"/>
            <p:nvPr/>
          </p:nvPicPr>
          <p:blipFill rotWithShape="1">
            <a:blip r:embed="rId6">
              <a:alphaModFix/>
            </a:blip>
            <a:srcRect/>
            <a:stretch/>
          </p:blipFill>
          <p:spPr>
            <a:xfrm>
              <a:off x="13337864" y="4367989"/>
              <a:ext cx="772853" cy="415169"/>
            </a:xfrm>
            <a:prstGeom prst="rect">
              <a:avLst/>
            </a:prstGeom>
            <a:noFill/>
            <a:ln>
              <a:noFill/>
            </a:ln>
          </p:spPr>
        </p:pic>
      </p:grpSp>
      <p:grpSp>
        <p:nvGrpSpPr>
          <p:cNvPr id="299" name="Google Shape;1955;p34">
            <a:extLst>
              <a:ext uri="{FF2B5EF4-FFF2-40B4-BE49-F238E27FC236}">
                <a16:creationId xmlns:a16="http://schemas.microsoft.com/office/drawing/2014/main" id="{B33004C6-39D8-4625-8336-6120CBC29ED7}"/>
              </a:ext>
            </a:extLst>
          </p:cNvPr>
          <p:cNvGrpSpPr/>
          <p:nvPr/>
        </p:nvGrpSpPr>
        <p:grpSpPr>
          <a:xfrm>
            <a:off x="6969075" y="4160627"/>
            <a:ext cx="1830000" cy="1628400"/>
            <a:chOff x="7197675" y="3932027"/>
            <a:chExt cx="1830000" cy="1628400"/>
          </a:xfrm>
        </p:grpSpPr>
        <p:sp>
          <p:nvSpPr>
            <p:cNvPr id="300" name="Google Shape;1956;p34">
              <a:extLst>
                <a:ext uri="{FF2B5EF4-FFF2-40B4-BE49-F238E27FC236}">
                  <a16:creationId xmlns:a16="http://schemas.microsoft.com/office/drawing/2014/main" id="{82B11C86-F273-4211-8286-9F61C61B8F6F}"/>
                </a:ext>
              </a:extLst>
            </p:cNvPr>
            <p:cNvSpPr/>
            <p:nvPr/>
          </p:nvSpPr>
          <p:spPr>
            <a:xfrm>
              <a:off x="7197675" y="3932027"/>
              <a:ext cx="1830000" cy="1628400"/>
            </a:xfrm>
            <a:prstGeom prst="rect">
              <a:avLst/>
            </a:prstGeom>
            <a:solidFill>
              <a:srgbClr val="D8E2F3"/>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Autonomous Systems</a:t>
              </a:r>
              <a:endParaRPr kumimoji="0" sz="10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01" name="Google Shape;1957;p34">
              <a:extLst>
                <a:ext uri="{FF2B5EF4-FFF2-40B4-BE49-F238E27FC236}">
                  <a16:creationId xmlns:a16="http://schemas.microsoft.com/office/drawing/2014/main" id="{6DE0F374-EEFD-4AE6-9A03-8928D869DC75}"/>
                </a:ext>
              </a:extLst>
            </p:cNvPr>
            <p:cNvSpPr/>
            <p:nvPr/>
          </p:nvSpPr>
          <p:spPr>
            <a:xfrm>
              <a:off x="7332701" y="5122050"/>
              <a:ext cx="660000" cy="313800"/>
            </a:xfrm>
            <a:prstGeom prst="rect">
              <a:avLst/>
            </a:prstGeom>
            <a:solidFill>
              <a:srgbClr val="F4B081"/>
            </a:solidFill>
            <a:ln>
              <a:noFill/>
            </a:ln>
            <a:effectLst>
              <a:outerShdw blurRad="50800" dist="38100" dir="8100000" algn="tr"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Maritime</a:t>
              </a:r>
              <a:endParaRPr kumimoji="0" sz="105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302" name="Google Shape;1958;p34">
              <a:extLst>
                <a:ext uri="{FF2B5EF4-FFF2-40B4-BE49-F238E27FC236}">
                  <a16:creationId xmlns:a16="http://schemas.microsoft.com/office/drawing/2014/main" id="{048F4AFD-B9D2-4CD7-81B2-924F58288199}"/>
                </a:ext>
              </a:extLst>
            </p:cNvPr>
            <p:cNvGrpSpPr/>
            <p:nvPr/>
          </p:nvGrpSpPr>
          <p:grpSpPr>
            <a:xfrm>
              <a:off x="7331079" y="4187433"/>
              <a:ext cx="1563229" cy="1248416"/>
              <a:chOff x="2498010" y="2345066"/>
              <a:chExt cx="1563229" cy="1248416"/>
            </a:xfrm>
          </p:grpSpPr>
          <p:sp>
            <p:nvSpPr>
              <p:cNvPr id="303" name="Google Shape;1959;p34">
                <a:extLst>
                  <a:ext uri="{FF2B5EF4-FFF2-40B4-BE49-F238E27FC236}">
                    <a16:creationId xmlns:a16="http://schemas.microsoft.com/office/drawing/2014/main" id="{D5F73BD3-0082-49D4-B6D6-DF32712DF328}"/>
                  </a:ext>
                </a:extLst>
              </p:cNvPr>
              <p:cNvSpPr/>
              <p:nvPr/>
            </p:nvSpPr>
            <p:spPr>
              <a:xfrm>
                <a:off x="2504922" y="2904870"/>
                <a:ext cx="654600" cy="303900"/>
              </a:xfrm>
              <a:prstGeom prst="rect">
                <a:avLst/>
              </a:prstGeom>
              <a:solidFill>
                <a:srgbClr val="F4B081"/>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Air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4" name="Google Shape;1960;p34">
                <a:extLst>
                  <a:ext uri="{FF2B5EF4-FFF2-40B4-BE49-F238E27FC236}">
                    <a16:creationId xmlns:a16="http://schemas.microsoft.com/office/drawing/2014/main" id="{A7477C09-1A29-4572-868D-5424CDE26C3C}"/>
                  </a:ext>
                </a:extLst>
              </p:cNvPr>
              <p:cNvSpPr/>
              <p:nvPr/>
            </p:nvSpPr>
            <p:spPr>
              <a:xfrm>
                <a:off x="3424639" y="2899404"/>
                <a:ext cx="636600" cy="321900"/>
              </a:xfrm>
              <a:prstGeom prst="rect">
                <a:avLst/>
              </a:prstGeom>
              <a:solidFill>
                <a:srgbClr val="F4B081"/>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Helo</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05" name="Google Shape;1961;p34">
                <a:extLst>
                  <a:ext uri="{FF2B5EF4-FFF2-40B4-BE49-F238E27FC236}">
                    <a16:creationId xmlns:a16="http://schemas.microsoft.com/office/drawing/2014/main" id="{ECFC6B7F-9581-4D5D-B55E-5AA904702B91}"/>
                  </a:ext>
                </a:extLst>
              </p:cNvPr>
              <p:cNvPicPr preferRelativeResize="0"/>
              <p:nvPr/>
            </p:nvPicPr>
            <p:blipFill rotWithShape="1">
              <a:blip r:embed="rId7">
                <a:alphaModFix/>
              </a:blip>
              <a:srcRect r="20191"/>
              <a:stretch/>
            </p:blipFill>
            <p:spPr>
              <a:xfrm>
                <a:off x="3406260" y="2345066"/>
                <a:ext cx="621968" cy="467428"/>
              </a:xfrm>
              <a:prstGeom prst="rect">
                <a:avLst/>
              </a:prstGeom>
              <a:noFill/>
              <a:ln>
                <a:noFill/>
              </a:ln>
            </p:spPr>
          </p:pic>
          <p:pic>
            <p:nvPicPr>
              <p:cNvPr id="306" name="Google Shape;1962;p34">
                <a:extLst>
                  <a:ext uri="{FF2B5EF4-FFF2-40B4-BE49-F238E27FC236}">
                    <a16:creationId xmlns:a16="http://schemas.microsoft.com/office/drawing/2014/main" id="{49F28DE4-7134-4AFB-BA16-509AAB0D0778}"/>
                  </a:ext>
                </a:extLst>
              </p:cNvPr>
              <p:cNvPicPr preferRelativeResize="0"/>
              <p:nvPr/>
            </p:nvPicPr>
            <p:blipFill rotWithShape="1">
              <a:blip r:embed="rId8">
                <a:alphaModFix/>
              </a:blip>
              <a:srcRect/>
              <a:stretch/>
            </p:blipFill>
            <p:spPr>
              <a:xfrm>
                <a:off x="2498010" y="2372166"/>
                <a:ext cx="811249" cy="399611"/>
              </a:xfrm>
              <a:prstGeom prst="rect">
                <a:avLst/>
              </a:prstGeom>
              <a:noFill/>
              <a:ln>
                <a:noFill/>
              </a:ln>
            </p:spPr>
          </p:pic>
          <p:sp>
            <p:nvSpPr>
              <p:cNvPr id="307" name="Google Shape;1963;p34">
                <a:extLst>
                  <a:ext uri="{FF2B5EF4-FFF2-40B4-BE49-F238E27FC236}">
                    <a16:creationId xmlns:a16="http://schemas.microsoft.com/office/drawing/2014/main" id="{7BA0E5D0-646A-4D2B-89FF-B5EFFFCC61F9}"/>
                  </a:ext>
                </a:extLst>
              </p:cNvPr>
              <p:cNvSpPr/>
              <p:nvPr/>
            </p:nvSpPr>
            <p:spPr>
              <a:xfrm>
                <a:off x="3410046" y="3279682"/>
                <a:ext cx="647400" cy="313800"/>
              </a:xfrm>
              <a:prstGeom prst="rect">
                <a:avLst/>
              </a:prstGeom>
              <a:solidFill>
                <a:srgbClr val="F4B081"/>
              </a:solidFill>
              <a:ln>
                <a:noFill/>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Ground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grpSp>
        <p:nvGrpSpPr>
          <p:cNvPr id="308" name="Google Shape;1964;p34">
            <a:extLst>
              <a:ext uri="{FF2B5EF4-FFF2-40B4-BE49-F238E27FC236}">
                <a16:creationId xmlns:a16="http://schemas.microsoft.com/office/drawing/2014/main" id="{33494DBA-7F35-4FDA-9097-DD2AA9C761F8}"/>
              </a:ext>
            </a:extLst>
          </p:cNvPr>
          <p:cNvGrpSpPr/>
          <p:nvPr/>
        </p:nvGrpSpPr>
        <p:grpSpPr>
          <a:xfrm>
            <a:off x="9986775" y="4530976"/>
            <a:ext cx="1578132" cy="887699"/>
            <a:chOff x="10215375" y="4097513"/>
            <a:chExt cx="1578132" cy="887699"/>
          </a:xfrm>
        </p:grpSpPr>
        <p:pic>
          <p:nvPicPr>
            <p:cNvPr id="309" name="Google Shape;1965;p34">
              <a:extLst>
                <a:ext uri="{FF2B5EF4-FFF2-40B4-BE49-F238E27FC236}">
                  <a16:creationId xmlns:a16="http://schemas.microsoft.com/office/drawing/2014/main" id="{7715A94D-ADE9-4AFA-89CD-566997E68771}"/>
                </a:ext>
              </a:extLst>
            </p:cNvPr>
            <p:cNvPicPr preferRelativeResize="0"/>
            <p:nvPr/>
          </p:nvPicPr>
          <p:blipFill rotWithShape="1">
            <a:blip r:embed="rId9">
              <a:alphaModFix/>
            </a:blip>
            <a:srcRect/>
            <a:stretch/>
          </p:blipFill>
          <p:spPr>
            <a:xfrm>
              <a:off x="10215375" y="4097513"/>
              <a:ext cx="1578132" cy="887699"/>
            </a:xfrm>
            <a:prstGeom prst="rect">
              <a:avLst/>
            </a:prstGeom>
            <a:noFill/>
            <a:ln>
              <a:noFill/>
            </a:ln>
          </p:spPr>
        </p:pic>
        <p:sp>
          <p:nvSpPr>
            <p:cNvPr id="310" name="Google Shape;1966;p34">
              <a:extLst>
                <a:ext uri="{FF2B5EF4-FFF2-40B4-BE49-F238E27FC236}">
                  <a16:creationId xmlns:a16="http://schemas.microsoft.com/office/drawing/2014/main" id="{FCDB441C-0957-4C66-8FD5-10C1DFB64C86}"/>
                </a:ext>
              </a:extLst>
            </p:cNvPr>
            <p:cNvSpPr/>
            <p:nvPr/>
          </p:nvSpPr>
          <p:spPr>
            <a:xfrm>
              <a:off x="10364800" y="4187825"/>
              <a:ext cx="366700" cy="747725"/>
            </a:xfrm>
            <a:custGeom>
              <a:avLst/>
              <a:gdLst/>
              <a:ahLst/>
              <a:cxnLst/>
              <a:rect l="l" t="t" r="r" b="b"/>
              <a:pathLst>
                <a:path w="14668" h="29909" extrusionOk="0">
                  <a:moveTo>
                    <a:pt x="14097" y="29909"/>
                  </a:moveTo>
                  <a:lnTo>
                    <a:pt x="11430" y="23813"/>
                  </a:lnTo>
                  <a:lnTo>
                    <a:pt x="14097" y="13335"/>
                  </a:lnTo>
                  <a:lnTo>
                    <a:pt x="14668" y="2286"/>
                  </a:lnTo>
                  <a:lnTo>
                    <a:pt x="9525" y="2858"/>
                  </a:lnTo>
                  <a:lnTo>
                    <a:pt x="0" y="0"/>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1" name="Google Shape;1967;p34">
              <a:extLst>
                <a:ext uri="{FF2B5EF4-FFF2-40B4-BE49-F238E27FC236}">
                  <a16:creationId xmlns:a16="http://schemas.microsoft.com/office/drawing/2014/main" id="{6052E528-9B51-42AC-AE43-A7B45B43C2A7}"/>
                </a:ext>
              </a:extLst>
            </p:cNvPr>
            <p:cNvSpPr/>
            <p:nvPr/>
          </p:nvSpPr>
          <p:spPr>
            <a:xfrm>
              <a:off x="10564825" y="4530725"/>
              <a:ext cx="147625" cy="447675"/>
            </a:xfrm>
            <a:custGeom>
              <a:avLst/>
              <a:gdLst/>
              <a:ahLst/>
              <a:cxnLst/>
              <a:rect l="l" t="t" r="r" b="b"/>
              <a:pathLst>
                <a:path w="5905" h="17907" extrusionOk="0">
                  <a:moveTo>
                    <a:pt x="5905" y="0"/>
                  </a:moveTo>
                  <a:lnTo>
                    <a:pt x="0" y="9525"/>
                  </a:lnTo>
                  <a:lnTo>
                    <a:pt x="4381" y="17907"/>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2" name="Google Shape;1968;p34">
              <a:extLst>
                <a:ext uri="{FF2B5EF4-FFF2-40B4-BE49-F238E27FC236}">
                  <a16:creationId xmlns:a16="http://schemas.microsoft.com/office/drawing/2014/main" id="{CFBE2773-67AA-4CA8-8703-4F21CF8CCC2E}"/>
                </a:ext>
              </a:extLst>
            </p:cNvPr>
            <p:cNvSpPr/>
            <p:nvPr/>
          </p:nvSpPr>
          <p:spPr>
            <a:xfrm>
              <a:off x="10864850" y="4654550"/>
              <a:ext cx="357200" cy="314325"/>
            </a:xfrm>
            <a:custGeom>
              <a:avLst/>
              <a:gdLst/>
              <a:ahLst/>
              <a:cxnLst/>
              <a:rect l="l" t="t" r="r" b="b"/>
              <a:pathLst>
                <a:path w="14288" h="12573" extrusionOk="0">
                  <a:moveTo>
                    <a:pt x="0" y="11811"/>
                  </a:moveTo>
                  <a:lnTo>
                    <a:pt x="4953" y="5715"/>
                  </a:lnTo>
                  <a:lnTo>
                    <a:pt x="6096" y="0"/>
                  </a:lnTo>
                  <a:lnTo>
                    <a:pt x="12764" y="5144"/>
                  </a:lnTo>
                  <a:lnTo>
                    <a:pt x="14288" y="12573"/>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3" name="Google Shape;1969;p34">
              <a:extLst>
                <a:ext uri="{FF2B5EF4-FFF2-40B4-BE49-F238E27FC236}">
                  <a16:creationId xmlns:a16="http://schemas.microsoft.com/office/drawing/2014/main" id="{53052D8E-68D0-4718-B59C-19AF2CFDD75D}"/>
                </a:ext>
              </a:extLst>
            </p:cNvPr>
            <p:cNvSpPr/>
            <p:nvPr/>
          </p:nvSpPr>
          <p:spPr>
            <a:xfrm>
              <a:off x="11079175" y="4449775"/>
              <a:ext cx="176200" cy="71425"/>
            </a:xfrm>
            <a:custGeom>
              <a:avLst/>
              <a:gdLst/>
              <a:ahLst/>
              <a:cxnLst/>
              <a:rect l="l" t="t" r="r" b="b"/>
              <a:pathLst>
                <a:path w="7048" h="2857" extrusionOk="0">
                  <a:moveTo>
                    <a:pt x="7048" y="1143"/>
                  </a:moveTo>
                  <a:lnTo>
                    <a:pt x="4572" y="2857"/>
                  </a:lnTo>
                  <a:lnTo>
                    <a:pt x="0" y="0"/>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4" name="Google Shape;1970;p34">
              <a:extLst>
                <a:ext uri="{FF2B5EF4-FFF2-40B4-BE49-F238E27FC236}">
                  <a16:creationId xmlns:a16="http://schemas.microsoft.com/office/drawing/2014/main" id="{E72C3B8C-1300-4173-AC3C-E07BE5F330CE}"/>
                </a:ext>
              </a:extLst>
            </p:cNvPr>
            <p:cNvSpPr/>
            <p:nvPr/>
          </p:nvSpPr>
          <p:spPr>
            <a:xfrm>
              <a:off x="11022025" y="4454525"/>
              <a:ext cx="57150" cy="204800"/>
            </a:xfrm>
            <a:custGeom>
              <a:avLst/>
              <a:gdLst/>
              <a:ahLst/>
              <a:cxnLst/>
              <a:rect l="l" t="t" r="r" b="b"/>
              <a:pathLst>
                <a:path w="2286" h="8192" extrusionOk="0">
                  <a:moveTo>
                    <a:pt x="2286" y="0"/>
                  </a:moveTo>
                  <a:lnTo>
                    <a:pt x="0" y="8192"/>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15" name="Google Shape;1971;p34">
              <a:extLst>
                <a:ext uri="{FF2B5EF4-FFF2-40B4-BE49-F238E27FC236}">
                  <a16:creationId xmlns:a16="http://schemas.microsoft.com/office/drawing/2014/main" id="{75A11D73-A8EB-4654-BA5D-70693B2C0052}"/>
                </a:ext>
              </a:extLst>
            </p:cNvPr>
            <p:cNvSpPr/>
            <p:nvPr/>
          </p:nvSpPr>
          <p:spPr>
            <a:xfrm>
              <a:off x="11431600" y="4478350"/>
              <a:ext cx="342900" cy="447675"/>
            </a:xfrm>
            <a:custGeom>
              <a:avLst/>
              <a:gdLst/>
              <a:ahLst/>
              <a:cxnLst/>
              <a:rect l="l" t="t" r="r" b="b"/>
              <a:pathLst>
                <a:path w="13716" h="17907" extrusionOk="0">
                  <a:moveTo>
                    <a:pt x="2476" y="2476"/>
                  </a:moveTo>
                  <a:lnTo>
                    <a:pt x="0" y="3619"/>
                  </a:lnTo>
                  <a:lnTo>
                    <a:pt x="3429" y="0"/>
                  </a:lnTo>
                  <a:lnTo>
                    <a:pt x="4953" y="6096"/>
                  </a:lnTo>
                  <a:lnTo>
                    <a:pt x="952" y="17907"/>
                  </a:lnTo>
                  <a:lnTo>
                    <a:pt x="4953" y="6477"/>
                  </a:lnTo>
                  <a:lnTo>
                    <a:pt x="13716" y="17907"/>
                  </a:lnTo>
                </a:path>
              </a:pathLst>
            </a:custGeom>
            <a:noFill/>
            <a:ln w="9525" cap="flat" cmpd="sng">
              <a:solidFill>
                <a:srgbClr val="FF0000"/>
              </a:solidFill>
              <a:prstDash val="solid"/>
              <a:round/>
              <a:headEnd type="none" w="sm" len="sm"/>
              <a:tailEnd type="none" w="sm" len="sm"/>
            </a:ln>
          </p:spPr>
          <p:txBody>
            <a:bodyPr/>
            <a:lstStyle/>
            <a:p>
              <a:endParaRPr lang="en-US"/>
            </a:p>
          </p:txBody>
        </p:sp>
      </p:grpSp>
      <p:cxnSp>
        <p:nvCxnSpPr>
          <p:cNvPr id="316" name="Google Shape;1972;p34">
            <a:extLst>
              <a:ext uri="{FF2B5EF4-FFF2-40B4-BE49-F238E27FC236}">
                <a16:creationId xmlns:a16="http://schemas.microsoft.com/office/drawing/2014/main" id="{505FFA1E-E27D-4EA7-AFD9-E6C728FF19AA}"/>
              </a:ext>
            </a:extLst>
          </p:cNvPr>
          <p:cNvCxnSpPr>
            <a:cxnSpLocks/>
          </p:cNvCxnSpPr>
          <p:nvPr/>
        </p:nvCxnSpPr>
        <p:spPr>
          <a:xfrm>
            <a:off x="7884075" y="3308809"/>
            <a:ext cx="0" cy="849300"/>
          </a:xfrm>
          <a:prstGeom prst="straightConnector1">
            <a:avLst/>
          </a:prstGeom>
          <a:noFill/>
          <a:ln w="28575" cap="flat" cmpd="sng">
            <a:solidFill>
              <a:srgbClr val="999999"/>
            </a:solidFill>
            <a:prstDash val="solid"/>
            <a:round/>
            <a:headEnd type="none" w="sm" len="sm"/>
            <a:tailEnd type="none" w="sm" len="sm"/>
          </a:ln>
        </p:spPr>
      </p:cxnSp>
      <p:cxnSp>
        <p:nvCxnSpPr>
          <p:cNvPr id="317" name="Google Shape;1973;p34">
            <a:extLst>
              <a:ext uri="{FF2B5EF4-FFF2-40B4-BE49-F238E27FC236}">
                <a16:creationId xmlns:a16="http://schemas.microsoft.com/office/drawing/2014/main" id="{28B6EF27-926F-4F5B-B794-704215F5181B}"/>
              </a:ext>
            </a:extLst>
          </p:cNvPr>
          <p:cNvCxnSpPr>
            <a:cxnSpLocks/>
          </p:cNvCxnSpPr>
          <p:nvPr/>
        </p:nvCxnSpPr>
        <p:spPr>
          <a:xfrm>
            <a:off x="9392932" y="3292291"/>
            <a:ext cx="0" cy="883200"/>
          </a:xfrm>
          <a:prstGeom prst="straightConnector1">
            <a:avLst/>
          </a:prstGeom>
          <a:noFill/>
          <a:ln w="28575" cap="flat" cmpd="sng">
            <a:solidFill>
              <a:srgbClr val="999999"/>
            </a:solidFill>
            <a:prstDash val="solid"/>
            <a:round/>
            <a:headEnd type="none" w="sm" len="sm"/>
            <a:tailEnd type="none" w="sm" len="sm"/>
          </a:ln>
        </p:spPr>
      </p:cxnSp>
      <p:cxnSp>
        <p:nvCxnSpPr>
          <p:cNvPr id="318" name="Google Shape;1974;p34">
            <a:extLst>
              <a:ext uri="{FF2B5EF4-FFF2-40B4-BE49-F238E27FC236}">
                <a16:creationId xmlns:a16="http://schemas.microsoft.com/office/drawing/2014/main" id="{CB9021EE-80C4-428E-BAEC-1BA06A2252B0}"/>
              </a:ext>
            </a:extLst>
          </p:cNvPr>
          <p:cNvCxnSpPr>
            <a:cxnSpLocks/>
          </p:cNvCxnSpPr>
          <p:nvPr/>
        </p:nvCxnSpPr>
        <p:spPr>
          <a:xfrm>
            <a:off x="10775850" y="3298201"/>
            <a:ext cx="0" cy="883200"/>
          </a:xfrm>
          <a:prstGeom prst="straightConnector1">
            <a:avLst/>
          </a:prstGeom>
          <a:noFill/>
          <a:ln w="28575" cap="flat" cmpd="sng">
            <a:solidFill>
              <a:srgbClr val="999999"/>
            </a:solidFill>
            <a:prstDash val="solid"/>
            <a:round/>
            <a:headEnd type="none" w="sm" len="sm"/>
            <a:tailEnd type="none" w="sm" len="sm"/>
          </a:ln>
        </p:spPr>
      </p:cxnSp>
      <p:sp>
        <p:nvSpPr>
          <p:cNvPr id="319" name="Google Shape;1975;p34">
            <a:extLst>
              <a:ext uri="{FF2B5EF4-FFF2-40B4-BE49-F238E27FC236}">
                <a16:creationId xmlns:a16="http://schemas.microsoft.com/office/drawing/2014/main" id="{B9FB44E7-A203-4A06-AE71-768F33A54776}"/>
              </a:ext>
            </a:extLst>
          </p:cNvPr>
          <p:cNvSpPr/>
          <p:nvPr/>
        </p:nvSpPr>
        <p:spPr>
          <a:xfrm>
            <a:off x="5086825" y="3464177"/>
            <a:ext cx="897300" cy="410100"/>
          </a:xfrm>
          <a:prstGeom prst="rect">
            <a:avLst/>
          </a:prstGeom>
          <a:solidFill>
            <a:srgbClr val="B3C6E7"/>
          </a:solidFill>
          <a:ln w="12700" cap="flat" cmpd="sng">
            <a:solidFill>
              <a:srgbClr val="31538F"/>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AI Training</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Scenarios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cxnSp>
        <p:nvCxnSpPr>
          <p:cNvPr id="320" name="Google Shape;1976;p34">
            <a:extLst>
              <a:ext uri="{FF2B5EF4-FFF2-40B4-BE49-F238E27FC236}">
                <a16:creationId xmlns:a16="http://schemas.microsoft.com/office/drawing/2014/main" id="{E3EE476F-06F4-4636-8850-DBB59738C494}"/>
              </a:ext>
            </a:extLst>
          </p:cNvPr>
          <p:cNvCxnSpPr>
            <a:endCxn id="319" idx="0"/>
          </p:cNvCxnSpPr>
          <p:nvPr/>
        </p:nvCxnSpPr>
        <p:spPr>
          <a:xfrm>
            <a:off x="5535475" y="3314777"/>
            <a:ext cx="0" cy="149400"/>
          </a:xfrm>
          <a:prstGeom prst="straightConnector1">
            <a:avLst/>
          </a:prstGeom>
          <a:noFill/>
          <a:ln w="28575" cap="flat" cmpd="sng">
            <a:solidFill>
              <a:srgbClr val="999999"/>
            </a:solidFill>
            <a:prstDash val="solid"/>
            <a:round/>
            <a:headEnd type="none" w="sm" len="sm"/>
            <a:tailEnd type="none" w="sm" len="sm"/>
          </a:ln>
        </p:spPr>
      </p:cxnSp>
      <p:sp>
        <p:nvSpPr>
          <p:cNvPr id="321" name="Google Shape;1977;p34">
            <a:extLst>
              <a:ext uri="{FF2B5EF4-FFF2-40B4-BE49-F238E27FC236}">
                <a16:creationId xmlns:a16="http://schemas.microsoft.com/office/drawing/2014/main" id="{42CDE718-CC6B-4BD6-B252-B3896A44CE96}"/>
              </a:ext>
            </a:extLst>
          </p:cNvPr>
          <p:cNvSpPr txBox="1"/>
          <p:nvPr/>
        </p:nvSpPr>
        <p:spPr>
          <a:xfrm>
            <a:off x="2562225" y="5344975"/>
            <a:ext cx="731700" cy="3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Unity</a:t>
            </a:r>
            <a:endParaRPr kumimoji="0"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2" name="Google Shape;1978;p34">
            <a:extLst>
              <a:ext uri="{FF2B5EF4-FFF2-40B4-BE49-F238E27FC236}">
                <a16:creationId xmlns:a16="http://schemas.microsoft.com/office/drawing/2014/main" id="{A7E62938-7118-4D39-A9ED-6B2F06C46854}"/>
              </a:ext>
            </a:extLst>
          </p:cNvPr>
          <p:cNvSpPr txBox="1"/>
          <p:nvPr/>
        </p:nvSpPr>
        <p:spPr>
          <a:xfrm>
            <a:off x="3952950" y="5344975"/>
            <a:ext cx="731700" cy="3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Unreal</a:t>
            </a:r>
            <a:endParaRPr kumimoji="0"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3" name="Google Shape;1980;p34">
            <a:extLst>
              <a:ext uri="{FF2B5EF4-FFF2-40B4-BE49-F238E27FC236}">
                <a16:creationId xmlns:a16="http://schemas.microsoft.com/office/drawing/2014/main" id="{533FF48B-B913-4D7D-A58E-EE4B5B0214F2}"/>
              </a:ext>
            </a:extLst>
          </p:cNvPr>
          <p:cNvSpPr txBox="1"/>
          <p:nvPr/>
        </p:nvSpPr>
        <p:spPr>
          <a:xfrm>
            <a:off x="2521325" y="4127200"/>
            <a:ext cx="897300" cy="3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OtherSim</a:t>
            </a:r>
            <a:endParaRPr kumimoji="0" sz="14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4" name="Google Shape;1981;p34">
            <a:extLst>
              <a:ext uri="{FF2B5EF4-FFF2-40B4-BE49-F238E27FC236}">
                <a16:creationId xmlns:a16="http://schemas.microsoft.com/office/drawing/2014/main" id="{F1A9B1D4-B7EA-4DE0-B009-82C369D97C2A}"/>
              </a:ext>
            </a:extLst>
          </p:cNvPr>
          <p:cNvSpPr txBox="1"/>
          <p:nvPr/>
        </p:nvSpPr>
        <p:spPr>
          <a:xfrm>
            <a:off x="4078150" y="4287800"/>
            <a:ext cx="1073100" cy="344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Local Mgmt</a:t>
            </a:r>
            <a:endParaRPr kumimoji="0" sz="13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5" name="Google Shape;1982;p34">
            <a:extLst>
              <a:ext uri="{FF2B5EF4-FFF2-40B4-BE49-F238E27FC236}">
                <a16:creationId xmlns:a16="http://schemas.microsoft.com/office/drawing/2014/main" id="{93C238B2-FD29-49F3-AC40-D8BAC65B9C24}"/>
              </a:ext>
            </a:extLst>
          </p:cNvPr>
          <p:cNvSpPr txBox="1"/>
          <p:nvPr/>
        </p:nvSpPr>
        <p:spPr>
          <a:xfrm rot="-5400000">
            <a:off x="420925" y="4684675"/>
            <a:ext cx="1744200" cy="5247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Simulated Worlds</a:t>
            </a:r>
            <a:endParaRPr kumimoji="0"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26" name="Google Shape;1983;p34">
            <a:extLst>
              <a:ext uri="{FF2B5EF4-FFF2-40B4-BE49-F238E27FC236}">
                <a16:creationId xmlns:a16="http://schemas.microsoft.com/office/drawing/2014/main" id="{3B4B51FE-1E04-467E-A49E-7ACA56457E55}"/>
              </a:ext>
            </a:extLst>
          </p:cNvPr>
          <p:cNvSpPr txBox="1"/>
          <p:nvPr/>
        </p:nvSpPr>
        <p:spPr>
          <a:xfrm rot="-5400000">
            <a:off x="5964475" y="4735275"/>
            <a:ext cx="1744200" cy="5247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Real World</a:t>
            </a:r>
            <a:endParaRPr kumimoji="0" sz="15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327" name="Google Shape;1984;p34">
            <a:extLst>
              <a:ext uri="{FF2B5EF4-FFF2-40B4-BE49-F238E27FC236}">
                <a16:creationId xmlns:a16="http://schemas.microsoft.com/office/drawing/2014/main" id="{5265389D-6F10-46E0-8C0C-719CA06F7AC8}"/>
              </a:ext>
            </a:extLst>
          </p:cNvPr>
          <p:cNvGrpSpPr/>
          <p:nvPr/>
        </p:nvGrpSpPr>
        <p:grpSpPr>
          <a:xfrm>
            <a:off x="7680179" y="3483673"/>
            <a:ext cx="407794" cy="410023"/>
            <a:chOff x="1655075" y="3392325"/>
            <a:chExt cx="548700" cy="551700"/>
          </a:xfrm>
        </p:grpSpPr>
        <p:sp>
          <p:nvSpPr>
            <p:cNvPr id="328" name="Google Shape;1985;p34">
              <a:extLst>
                <a:ext uri="{FF2B5EF4-FFF2-40B4-BE49-F238E27FC236}">
                  <a16:creationId xmlns:a16="http://schemas.microsoft.com/office/drawing/2014/main" id="{706EA5D5-73CC-41FB-8CA1-9BE46016D603}"/>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29" name="Google Shape;1986;p34">
              <a:extLst>
                <a:ext uri="{FF2B5EF4-FFF2-40B4-BE49-F238E27FC236}">
                  <a16:creationId xmlns:a16="http://schemas.microsoft.com/office/drawing/2014/main" id="{87166DA2-D4D0-41C4-9BD3-2F96A1C081E0}"/>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sp>
        <p:nvSpPr>
          <p:cNvPr id="330" name="Google Shape;1987;p34">
            <a:extLst>
              <a:ext uri="{FF2B5EF4-FFF2-40B4-BE49-F238E27FC236}">
                <a16:creationId xmlns:a16="http://schemas.microsoft.com/office/drawing/2014/main" id="{3F6E3B08-6B81-4821-89F7-775A5472DFF9}"/>
              </a:ext>
            </a:extLst>
          </p:cNvPr>
          <p:cNvSpPr txBox="1"/>
          <p:nvPr/>
        </p:nvSpPr>
        <p:spPr>
          <a:xfrm>
            <a:off x="4601950" y="5508908"/>
            <a:ext cx="1291500" cy="5247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Digital</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Twins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31" name="Google Shape;1988;p34">
            <a:extLst>
              <a:ext uri="{FF2B5EF4-FFF2-40B4-BE49-F238E27FC236}">
                <a16:creationId xmlns:a16="http://schemas.microsoft.com/office/drawing/2014/main" id="{0E0AC34A-5BC4-46E7-B270-309A13C885CF}"/>
              </a:ext>
            </a:extLst>
          </p:cNvPr>
          <p:cNvSpPr txBox="1"/>
          <p:nvPr/>
        </p:nvSpPr>
        <p:spPr>
          <a:xfrm>
            <a:off x="3085597" y="5513775"/>
            <a:ext cx="959700" cy="5247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Simulated</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Actors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pic>
        <p:nvPicPr>
          <p:cNvPr id="332" name="Google Shape;1989;p34">
            <a:extLst>
              <a:ext uri="{FF2B5EF4-FFF2-40B4-BE49-F238E27FC236}">
                <a16:creationId xmlns:a16="http://schemas.microsoft.com/office/drawing/2014/main" id="{2D4CD2AD-2FB1-41DA-A86B-04621011F0A8}"/>
              </a:ext>
            </a:extLst>
          </p:cNvPr>
          <p:cNvPicPr preferRelativeResize="0"/>
          <p:nvPr/>
        </p:nvPicPr>
        <p:blipFill rotWithShape="1">
          <a:blip r:embed="rId10">
            <a:alphaModFix/>
            <a:duotone>
              <a:prstClr val="black"/>
              <a:srgbClr val="FF0000">
                <a:tint val="45000"/>
                <a:satMod val="400000"/>
              </a:srgbClr>
            </a:duotone>
          </a:blip>
          <a:srcRect/>
          <a:stretch/>
        </p:blipFill>
        <p:spPr>
          <a:xfrm>
            <a:off x="3452053" y="1849865"/>
            <a:ext cx="158600" cy="158575"/>
          </a:xfrm>
          <a:prstGeom prst="rect">
            <a:avLst/>
          </a:prstGeom>
          <a:noFill/>
          <a:ln>
            <a:noFill/>
          </a:ln>
        </p:spPr>
      </p:pic>
      <p:pic>
        <p:nvPicPr>
          <p:cNvPr id="333" name="Google Shape;1990;p34">
            <a:extLst>
              <a:ext uri="{FF2B5EF4-FFF2-40B4-BE49-F238E27FC236}">
                <a16:creationId xmlns:a16="http://schemas.microsoft.com/office/drawing/2014/main" id="{A5A561DF-3655-4ABA-B44E-DEF8E415DE71}"/>
              </a:ext>
            </a:extLst>
          </p:cNvPr>
          <p:cNvPicPr preferRelativeResize="0"/>
          <p:nvPr/>
        </p:nvPicPr>
        <p:blipFill rotWithShape="1">
          <a:blip r:embed="rId10">
            <a:alphaModFix/>
          </a:blip>
          <a:srcRect/>
          <a:stretch/>
        </p:blipFill>
        <p:spPr>
          <a:xfrm>
            <a:off x="3223107" y="3106915"/>
            <a:ext cx="158600" cy="158600"/>
          </a:xfrm>
          <a:prstGeom prst="rect">
            <a:avLst/>
          </a:prstGeom>
          <a:noFill/>
          <a:ln>
            <a:noFill/>
          </a:ln>
        </p:spPr>
      </p:pic>
      <p:grpSp>
        <p:nvGrpSpPr>
          <p:cNvPr id="334" name="Google Shape;1991;p34">
            <a:extLst>
              <a:ext uri="{FF2B5EF4-FFF2-40B4-BE49-F238E27FC236}">
                <a16:creationId xmlns:a16="http://schemas.microsoft.com/office/drawing/2014/main" id="{332AC092-709B-4A46-9B62-B714C3C09FFF}"/>
              </a:ext>
            </a:extLst>
          </p:cNvPr>
          <p:cNvGrpSpPr/>
          <p:nvPr/>
        </p:nvGrpSpPr>
        <p:grpSpPr>
          <a:xfrm>
            <a:off x="9194829" y="3489223"/>
            <a:ext cx="407794" cy="410023"/>
            <a:chOff x="1655075" y="3392325"/>
            <a:chExt cx="548700" cy="551700"/>
          </a:xfrm>
        </p:grpSpPr>
        <p:sp>
          <p:nvSpPr>
            <p:cNvPr id="335" name="Google Shape;1992;p34">
              <a:extLst>
                <a:ext uri="{FF2B5EF4-FFF2-40B4-BE49-F238E27FC236}">
                  <a16:creationId xmlns:a16="http://schemas.microsoft.com/office/drawing/2014/main" id="{3E09F9FC-D77C-4445-A7CA-A9877DDE0F1D}"/>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36" name="Google Shape;1993;p34">
              <a:extLst>
                <a:ext uri="{FF2B5EF4-FFF2-40B4-BE49-F238E27FC236}">
                  <a16:creationId xmlns:a16="http://schemas.microsoft.com/office/drawing/2014/main" id="{D7BFC7E5-D708-4173-8FBC-E629442019CD}"/>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grpSp>
        <p:nvGrpSpPr>
          <p:cNvPr id="337" name="Google Shape;1994;p34">
            <a:extLst>
              <a:ext uri="{FF2B5EF4-FFF2-40B4-BE49-F238E27FC236}">
                <a16:creationId xmlns:a16="http://schemas.microsoft.com/office/drawing/2014/main" id="{4EC396E0-328B-488B-A43F-6A0CBD04C50E}"/>
              </a:ext>
            </a:extLst>
          </p:cNvPr>
          <p:cNvGrpSpPr/>
          <p:nvPr/>
        </p:nvGrpSpPr>
        <p:grpSpPr>
          <a:xfrm>
            <a:off x="10571941" y="3489223"/>
            <a:ext cx="407794" cy="410023"/>
            <a:chOff x="1655075" y="3392325"/>
            <a:chExt cx="548700" cy="551700"/>
          </a:xfrm>
        </p:grpSpPr>
        <p:sp>
          <p:nvSpPr>
            <p:cNvPr id="338" name="Google Shape;1995;p34">
              <a:extLst>
                <a:ext uri="{FF2B5EF4-FFF2-40B4-BE49-F238E27FC236}">
                  <a16:creationId xmlns:a16="http://schemas.microsoft.com/office/drawing/2014/main" id="{32B6F0F0-AE9A-4D4E-9F71-6000C5BF99FB}"/>
                </a:ext>
              </a:extLst>
            </p:cNvPr>
            <p:cNvSpPr/>
            <p:nvPr/>
          </p:nvSpPr>
          <p:spPr>
            <a:xfrm>
              <a:off x="1655075" y="3392325"/>
              <a:ext cx="548700" cy="551700"/>
            </a:xfrm>
            <a:prstGeom prst="roundRect">
              <a:avLst>
                <a:gd name="adj" fmla="val 16667"/>
              </a:avLst>
            </a:prstGeom>
            <a:solidFill>
              <a:srgbClr val="0000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39" name="Google Shape;1996;p34">
              <a:extLst>
                <a:ext uri="{FF2B5EF4-FFF2-40B4-BE49-F238E27FC236}">
                  <a16:creationId xmlns:a16="http://schemas.microsoft.com/office/drawing/2014/main" id="{09F24A2F-65A6-4126-9FFA-0E9321753DC8}"/>
                </a:ext>
              </a:extLst>
            </p:cNvPr>
            <p:cNvPicPr preferRelativeResize="0"/>
            <p:nvPr/>
          </p:nvPicPr>
          <p:blipFill rotWithShape="1">
            <a:blip r:embed="rId5">
              <a:alphaModFix/>
            </a:blip>
            <a:srcRect/>
            <a:stretch/>
          </p:blipFill>
          <p:spPr>
            <a:xfrm>
              <a:off x="1677300" y="3405800"/>
              <a:ext cx="495300" cy="533400"/>
            </a:xfrm>
            <a:prstGeom prst="rect">
              <a:avLst/>
            </a:prstGeom>
            <a:noFill/>
            <a:ln>
              <a:noFill/>
            </a:ln>
          </p:spPr>
        </p:pic>
      </p:grpSp>
      <p:sp>
        <p:nvSpPr>
          <p:cNvPr id="340" name="Google Shape;1997;p34">
            <a:extLst>
              <a:ext uri="{FF2B5EF4-FFF2-40B4-BE49-F238E27FC236}">
                <a16:creationId xmlns:a16="http://schemas.microsoft.com/office/drawing/2014/main" id="{9F2CEFDB-E6EC-43A6-833A-C95AFCEAD7B6}"/>
              </a:ext>
            </a:extLst>
          </p:cNvPr>
          <p:cNvSpPr txBox="1"/>
          <p:nvPr/>
        </p:nvSpPr>
        <p:spPr>
          <a:xfrm rot="-5400000">
            <a:off x="33070" y="5214475"/>
            <a:ext cx="849900" cy="359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Edge</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41" name="Google Shape;1998;p34">
            <a:extLst>
              <a:ext uri="{FF2B5EF4-FFF2-40B4-BE49-F238E27FC236}">
                <a16:creationId xmlns:a16="http://schemas.microsoft.com/office/drawing/2014/main" id="{79A7AC5D-749C-4E74-AA43-3CF44C4A2F40}"/>
              </a:ext>
            </a:extLst>
          </p:cNvPr>
          <p:cNvSpPr/>
          <p:nvPr/>
        </p:nvSpPr>
        <p:spPr>
          <a:xfrm rot="-5400000">
            <a:off x="-1318313" y="3335536"/>
            <a:ext cx="3664978" cy="296400"/>
          </a:xfrm>
          <a:prstGeom prst="leftRightArrow">
            <a:avLst>
              <a:gd name="adj1" fmla="val 50000"/>
              <a:gd name="adj2" fmla="val 50000"/>
            </a:avLst>
          </a:prstGeom>
          <a:solidFill>
            <a:srgbClr val="FFFFFF"/>
          </a:solidFill>
          <a:ln w="9525" cap="flat" cmpd="sng">
            <a:solidFill>
              <a:srgbClr val="7F7F7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Processing Location Agnostic / Transparent</a:t>
            </a:r>
            <a:endParaRPr kumimoji="0" sz="1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grpSp>
        <p:nvGrpSpPr>
          <p:cNvPr id="343" name="Google Shape;2000;p34">
            <a:extLst>
              <a:ext uri="{FF2B5EF4-FFF2-40B4-BE49-F238E27FC236}">
                <a16:creationId xmlns:a16="http://schemas.microsoft.com/office/drawing/2014/main" id="{F3E760B0-49BE-4976-A9C0-F47459791E09}"/>
              </a:ext>
            </a:extLst>
          </p:cNvPr>
          <p:cNvGrpSpPr/>
          <p:nvPr/>
        </p:nvGrpSpPr>
        <p:grpSpPr>
          <a:xfrm>
            <a:off x="3948417" y="5653831"/>
            <a:ext cx="637723" cy="358897"/>
            <a:chOff x="8263450" y="5689676"/>
            <a:chExt cx="1578132" cy="887699"/>
          </a:xfrm>
        </p:grpSpPr>
        <p:pic>
          <p:nvPicPr>
            <p:cNvPr id="344" name="Google Shape;2001;p34">
              <a:extLst>
                <a:ext uri="{FF2B5EF4-FFF2-40B4-BE49-F238E27FC236}">
                  <a16:creationId xmlns:a16="http://schemas.microsoft.com/office/drawing/2014/main" id="{EFC05670-77B2-4D41-8397-F0EAC70263B1}"/>
                </a:ext>
              </a:extLst>
            </p:cNvPr>
            <p:cNvPicPr preferRelativeResize="0"/>
            <p:nvPr/>
          </p:nvPicPr>
          <p:blipFill rotWithShape="1">
            <a:blip r:embed="rId11">
              <a:alphaModFix/>
            </a:blip>
            <a:srcRect/>
            <a:stretch/>
          </p:blipFill>
          <p:spPr>
            <a:xfrm>
              <a:off x="8263450" y="5689676"/>
              <a:ext cx="1578132" cy="887699"/>
            </a:xfrm>
            <a:prstGeom prst="rect">
              <a:avLst/>
            </a:prstGeom>
            <a:noFill/>
            <a:ln>
              <a:noFill/>
            </a:ln>
          </p:spPr>
        </p:pic>
        <p:sp>
          <p:nvSpPr>
            <p:cNvPr id="345" name="Google Shape;2002;p34">
              <a:extLst>
                <a:ext uri="{FF2B5EF4-FFF2-40B4-BE49-F238E27FC236}">
                  <a16:creationId xmlns:a16="http://schemas.microsoft.com/office/drawing/2014/main" id="{9D16F373-D24E-4833-B77E-861F4F92D07F}"/>
                </a:ext>
              </a:extLst>
            </p:cNvPr>
            <p:cNvSpPr/>
            <p:nvPr/>
          </p:nvSpPr>
          <p:spPr>
            <a:xfrm>
              <a:off x="8412875" y="5779988"/>
              <a:ext cx="366700" cy="747725"/>
            </a:xfrm>
            <a:custGeom>
              <a:avLst/>
              <a:gdLst/>
              <a:ahLst/>
              <a:cxnLst/>
              <a:rect l="l" t="t" r="r" b="b"/>
              <a:pathLst>
                <a:path w="14668" h="29909" extrusionOk="0">
                  <a:moveTo>
                    <a:pt x="14097" y="29909"/>
                  </a:moveTo>
                  <a:lnTo>
                    <a:pt x="11430" y="23813"/>
                  </a:lnTo>
                  <a:lnTo>
                    <a:pt x="14097" y="13335"/>
                  </a:lnTo>
                  <a:lnTo>
                    <a:pt x="14668" y="2286"/>
                  </a:lnTo>
                  <a:lnTo>
                    <a:pt x="9525" y="2858"/>
                  </a:lnTo>
                  <a:lnTo>
                    <a:pt x="0" y="0"/>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46" name="Google Shape;2003;p34">
              <a:extLst>
                <a:ext uri="{FF2B5EF4-FFF2-40B4-BE49-F238E27FC236}">
                  <a16:creationId xmlns:a16="http://schemas.microsoft.com/office/drawing/2014/main" id="{B503F260-8641-459E-9307-D6C51C66D535}"/>
                </a:ext>
              </a:extLst>
            </p:cNvPr>
            <p:cNvSpPr/>
            <p:nvPr/>
          </p:nvSpPr>
          <p:spPr>
            <a:xfrm>
              <a:off x="8612900" y="6122888"/>
              <a:ext cx="147625" cy="447675"/>
            </a:xfrm>
            <a:custGeom>
              <a:avLst/>
              <a:gdLst/>
              <a:ahLst/>
              <a:cxnLst/>
              <a:rect l="l" t="t" r="r" b="b"/>
              <a:pathLst>
                <a:path w="5905" h="17907" extrusionOk="0">
                  <a:moveTo>
                    <a:pt x="5905" y="0"/>
                  </a:moveTo>
                  <a:lnTo>
                    <a:pt x="0" y="9525"/>
                  </a:lnTo>
                  <a:lnTo>
                    <a:pt x="4381" y="17907"/>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47" name="Google Shape;2004;p34">
              <a:extLst>
                <a:ext uri="{FF2B5EF4-FFF2-40B4-BE49-F238E27FC236}">
                  <a16:creationId xmlns:a16="http://schemas.microsoft.com/office/drawing/2014/main" id="{98D4383F-E92E-40CC-947D-DF888E7F0733}"/>
                </a:ext>
              </a:extLst>
            </p:cNvPr>
            <p:cNvSpPr/>
            <p:nvPr/>
          </p:nvSpPr>
          <p:spPr>
            <a:xfrm>
              <a:off x="8912925" y="6246713"/>
              <a:ext cx="357200" cy="314325"/>
            </a:xfrm>
            <a:custGeom>
              <a:avLst/>
              <a:gdLst/>
              <a:ahLst/>
              <a:cxnLst/>
              <a:rect l="l" t="t" r="r" b="b"/>
              <a:pathLst>
                <a:path w="14288" h="12573" extrusionOk="0">
                  <a:moveTo>
                    <a:pt x="0" y="11811"/>
                  </a:moveTo>
                  <a:lnTo>
                    <a:pt x="4953" y="5715"/>
                  </a:lnTo>
                  <a:lnTo>
                    <a:pt x="6096" y="0"/>
                  </a:lnTo>
                  <a:lnTo>
                    <a:pt x="12764" y="5144"/>
                  </a:lnTo>
                  <a:lnTo>
                    <a:pt x="14288" y="12573"/>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48" name="Google Shape;2005;p34">
              <a:extLst>
                <a:ext uri="{FF2B5EF4-FFF2-40B4-BE49-F238E27FC236}">
                  <a16:creationId xmlns:a16="http://schemas.microsoft.com/office/drawing/2014/main" id="{3613EAA4-0EDF-4CED-B058-A5FC9F1E1A11}"/>
                </a:ext>
              </a:extLst>
            </p:cNvPr>
            <p:cNvSpPr/>
            <p:nvPr/>
          </p:nvSpPr>
          <p:spPr>
            <a:xfrm>
              <a:off x="9127250" y="6041938"/>
              <a:ext cx="176200" cy="71425"/>
            </a:xfrm>
            <a:custGeom>
              <a:avLst/>
              <a:gdLst/>
              <a:ahLst/>
              <a:cxnLst/>
              <a:rect l="l" t="t" r="r" b="b"/>
              <a:pathLst>
                <a:path w="7048" h="2857" extrusionOk="0">
                  <a:moveTo>
                    <a:pt x="7048" y="1143"/>
                  </a:moveTo>
                  <a:lnTo>
                    <a:pt x="4572" y="2857"/>
                  </a:lnTo>
                  <a:lnTo>
                    <a:pt x="0" y="0"/>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49" name="Google Shape;2006;p34">
              <a:extLst>
                <a:ext uri="{FF2B5EF4-FFF2-40B4-BE49-F238E27FC236}">
                  <a16:creationId xmlns:a16="http://schemas.microsoft.com/office/drawing/2014/main" id="{D0485D6B-4AFB-40C4-B744-EBD644A30E8E}"/>
                </a:ext>
              </a:extLst>
            </p:cNvPr>
            <p:cNvSpPr/>
            <p:nvPr/>
          </p:nvSpPr>
          <p:spPr>
            <a:xfrm>
              <a:off x="9070100" y="6046688"/>
              <a:ext cx="57150" cy="204800"/>
            </a:xfrm>
            <a:custGeom>
              <a:avLst/>
              <a:gdLst/>
              <a:ahLst/>
              <a:cxnLst/>
              <a:rect l="l" t="t" r="r" b="b"/>
              <a:pathLst>
                <a:path w="2286" h="8192" extrusionOk="0">
                  <a:moveTo>
                    <a:pt x="2286" y="0"/>
                  </a:moveTo>
                  <a:lnTo>
                    <a:pt x="0" y="8192"/>
                  </a:lnTo>
                </a:path>
              </a:pathLst>
            </a:custGeom>
            <a:noFill/>
            <a:ln w="9525" cap="flat" cmpd="sng">
              <a:solidFill>
                <a:srgbClr val="FF0000"/>
              </a:solidFill>
              <a:prstDash val="solid"/>
              <a:round/>
              <a:headEnd type="none" w="sm" len="sm"/>
              <a:tailEnd type="none" w="sm" len="sm"/>
            </a:ln>
          </p:spPr>
          <p:txBody>
            <a:bodyPr/>
            <a:lstStyle/>
            <a:p>
              <a:endParaRPr lang="en-US"/>
            </a:p>
          </p:txBody>
        </p:sp>
        <p:sp>
          <p:nvSpPr>
            <p:cNvPr id="350" name="Google Shape;2007;p34">
              <a:extLst>
                <a:ext uri="{FF2B5EF4-FFF2-40B4-BE49-F238E27FC236}">
                  <a16:creationId xmlns:a16="http://schemas.microsoft.com/office/drawing/2014/main" id="{B873CCC0-0C36-4B2B-B81E-B58F7977696E}"/>
                </a:ext>
              </a:extLst>
            </p:cNvPr>
            <p:cNvSpPr/>
            <p:nvPr/>
          </p:nvSpPr>
          <p:spPr>
            <a:xfrm>
              <a:off x="9479675" y="6070513"/>
              <a:ext cx="342900" cy="447675"/>
            </a:xfrm>
            <a:custGeom>
              <a:avLst/>
              <a:gdLst/>
              <a:ahLst/>
              <a:cxnLst/>
              <a:rect l="l" t="t" r="r" b="b"/>
              <a:pathLst>
                <a:path w="13716" h="17907" extrusionOk="0">
                  <a:moveTo>
                    <a:pt x="2476" y="2476"/>
                  </a:moveTo>
                  <a:lnTo>
                    <a:pt x="0" y="3619"/>
                  </a:lnTo>
                  <a:lnTo>
                    <a:pt x="3429" y="0"/>
                  </a:lnTo>
                  <a:lnTo>
                    <a:pt x="4953" y="6096"/>
                  </a:lnTo>
                  <a:lnTo>
                    <a:pt x="952" y="17907"/>
                  </a:lnTo>
                  <a:lnTo>
                    <a:pt x="4953" y="6477"/>
                  </a:lnTo>
                  <a:lnTo>
                    <a:pt x="13716" y="17907"/>
                  </a:lnTo>
                </a:path>
              </a:pathLst>
            </a:custGeom>
            <a:noFill/>
            <a:ln w="9525" cap="flat" cmpd="sng">
              <a:solidFill>
                <a:srgbClr val="FF0000"/>
              </a:solidFill>
              <a:prstDash val="solid"/>
              <a:round/>
              <a:headEnd type="none" w="sm" len="sm"/>
              <a:tailEnd type="none" w="sm" len="sm"/>
            </a:ln>
          </p:spPr>
          <p:txBody>
            <a:bodyPr/>
            <a:lstStyle/>
            <a:p>
              <a:endParaRPr lang="en-US"/>
            </a:p>
          </p:txBody>
        </p:sp>
      </p:grpSp>
      <p:sp>
        <p:nvSpPr>
          <p:cNvPr id="351" name="Google Shape;2010;p34">
            <a:extLst>
              <a:ext uri="{FF2B5EF4-FFF2-40B4-BE49-F238E27FC236}">
                <a16:creationId xmlns:a16="http://schemas.microsoft.com/office/drawing/2014/main" id="{94D452F3-5BDC-4CBD-92D9-AC220CE67F41}"/>
              </a:ext>
            </a:extLst>
          </p:cNvPr>
          <p:cNvSpPr txBox="1"/>
          <p:nvPr/>
        </p:nvSpPr>
        <p:spPr>
          <a:xfrm>
            <a:off x="9821072" y="3403851"/>
            <a:ext cx="819600" cy="627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Protocol</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Gateway</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52" name="Google Shape;2011;p34">
            <a:extLst>
              <a:ext uri="{FF2B5EF4-FFF2-40B4-BE49-F238E27FC236}">
                <a16:creationId xmlns:a16="http://schemas.microsoft.com/office/drawing/2014/main" id="{330C5598-047F-4BBB-B6BC-4117EDE9222C}"/>
              </a:ext>
            </a:extLst>
          </p:cNvPr>
          <p:cNvSpPr txBox="1"/>
          <p:nvPr/>
        </p:nvSpPr>
        <p:spPr>
          <a:xfrm>
            <a:off x="10671150" y="3865125"/>
            <a:ext cx="1073100" cy="358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Protocol XYZ</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sp>
        <p:nvSpPr>
          <p:cNvPr id="353" name="Google Shape;2012;p34">
            <a:extLst>
              <a:ext uri="{FF2B5EF4-FFF2-40B4-BE49-F238E27FC236}">
                <a16:creationId xmlns:a16="http://schemas.microsoft.com/office/drawing/2014/main" id="{E00C3333-0B75-4B11-8DE3-55EEF73F61C9}"/>
              </a:ext>
            </a:extLst>
          </p:cNvPr>
          <p:cNvSpPr txBox="1"/>
          <p:nvPr/>
        </p:nvSpPr>
        <p:spPr>
          <a:xfrm>
            <a:off x="10705045" y="3186565"/>
            <a:ext cx="679632" cy="3588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OMG DDS</a:t>
            </a:r>
            <a:endParaRPr kumimoji="0" sz="1200" b="1" i="0" u="none" strike="noStrike" kern="0" cap="none" spc="0" normalizeH="0" baseline="0" noProof="0" dirty="0">
              <a:ln>
                <a:noFill/>
              </a:ln>
              <a:solidFill>
                <a:srgbClr val="000000"/>
              </a:solidFill>
              <a:effectLst/>
              <a:uLnTx/>
              <a:uFillTx/>
              <a:latin typeface="Calibri" panose="020F0502020204030204"/>
              <a:ea typeface="Calibri"/>
              <a:cs typeface="Calibri"/>
              <a:sym typeface="Calibri"/>
            </a:endParaRPr>
          </a:p>
        </p:txBody>
      </p:sp>
      <p:pic>
        <p:nvPicPr>
          <p:cNvPr id="354" name="Google Shape;2013;p34">
            <a:extLst>
              <a:ext uri="{FF2B5EF4-FFF2-40B4-BE49-F238E27FC236}">
                <a16:creationId xmlns:a16="http://schemas.microsoft.com/office/drawing/2014/main" id="{FB63AFD4-A511-44F1-A41F-8A0208A16CF6}"/>
              </a:ext>
            </a:extLst>
          </p:cNvPr>
          <p:cNvPicPr preferRelativeResize="0"/>
          <p:nvPr/>
        </p:nvPicPr>
        <p:blipFill rotWithShape="1">
          <a:blip r:embed="rId12">
            <a:alphaModFix/>
          </a:blip>
          <a:srcRect/>
          <a:stretch/>
        </p:blipFill>
        <p:spPr>
          <a:xfrm>
            <a:off x="9841575" y="4471909"/>
            <a:ext cx="237593" cy="237575"/>
          </a:xfrm>
          <a:prstGeom prst="rect">
            <a:avLst/>
          </a:prstGeom>
          <a:noFill/>
          <a:ln>
            <a:noFill/>
          </a:ln>
        </p:spPr>
      </p:pic>
      <p:pic>
        <p:nvPicPr>
          <p:cNvPr id="355" name="Google Shape;2014;p34">
            <a:extLst>
              <a:ext uri="{FF2B5EF4-FFF2-40B4-BE49-F238E27FC236}">
                <a16:creationId xmlns:a16="http://schemas.microsoft.com/office/drawing/2014/main" id="{108D001D-DB0B-4810-9CB3-CACA226E9A0A}"/>
              </a:ext>
            </a:extLst>
          </p:cNvPr>
          <p:cNvPicPr preferRelativeResize="0"/>
          <p:nvPr/>
        </p:nvPicPr>
        <p:blipFill rotWithShape="1">
          <a:blip r:embed="rId12">
            <a:alphaModFix/>
          </a:blip>
          <a:srcRect/>
          <a:stretch/>
        </p:blipFill>
        <p:spPr>
          <a:xfrm>
            <a:off x="11455375" y="4823834"/>
            <a:ext cx="237593" cy="237575"/>
          </a:xfrm>
          <a:prstGeom prst="rect">
            <a:avLst/>
          </a:prstGeom>
          <a:noFill/>
          <a:ln>
            <a:noFill/>
          </a:ln>
        </p:spPr>
      </p:pic>
      <p:pic>
        <p:nvPicPr>
          <p:cNvPr id="356" name="Google Shape;1907;p34">
            <a:extLst>
              <a:ext uri="{FF2B5EF4-FFF2-40B4-BE49-F238E27FC236}">
                <a16:creationId xmlns:a16="http://schemas.microsoft.com/office/drawing/2014/main" id="{1B313BEB-9D8D-4235-B823-6866B5958954}"/>
              </a:ext>
            </a:extLst>
          </p:cNvPr>
          <p:cNvPicPr preferRelativeResize="0"/>
          <p:nvPr/>
        </p:nvPicPr>
        <p:blipFill rotWithShape="1">
          <a:blip r:embed="rId4">
            <a:alphaModFix/>
          </a:blip>
          <a:srcRect/>
          <a:stretch/>
        </p:blipFill>
        <p:spPr>
          <a:xfrm>
            <a:off x="5153187" y="5133498"/>
            <a:ext cx="1122220" cy="376335"/>
          </a:xfrm>
          <a:prstGeom prst="rect">
            <a:avLst/>
          </a:prstGeom>
          <a:noFill/>
          <a:ln>
            <a:noFill/>
          </a:ln>
        </p:spPr>
      </p:pic>
    </p:spTree>
    <p:extLst>
      <p:ext uri="{BB962C8B-B14F-4D97-AF65-F5344CB8AC3E}">
        <p14:creationId xmlns:p14="http://schemas.microsoft.com/office/powerpoint/2010/main" val="1774881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hundereagles.com/Photo_gallery3/var/albums/Air-Force/UH-60_Black_Hawk.jpg?m=13485525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840" y="2172688"/>
            <a:ext cx="3695177" cy="25743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ilitaryedge.org/wp-content/uploads/2014/01/AH-64E_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63955" y="1747351"/>
            <a:ext cx="4195083" cy="22653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608116"/>
          </a:xfrm>
        </p:spPr>
        <p:txBody>
          <a:bodyPr/>
          <a:lstStyle/>
          <a:p>
            <a:r>
              <a:rPr lang="en-US" sz="2800" dirty="0"/>
              <a:t>CCDC Aviation&amp; Missile Center - SED System Integration Labs</a:t>
            </a:r>
          </a:p>
        </p:txBody>
      </p:sp>
      <p:sp>
        <p:nvSpPr>
          <p:cNvPr id="3" name="Content Placeholder 2"/>
          <p:cNvSpPr>
            <a:spLocks noGrp="1"/>
          </p:cNvSpPr>
          <p:nvPr>
            <p:ph idx="1"/>
          </p:nvPr>
        </p:nvSpPr>
        <p:spPr>
          <a:xfrm>
            <a:off x="251841" y="1053389"/>
            <a:ext cx="11269572" cy="4890211"/>
          </a:xfrm>
        </p:spPr>
        <p:txBody>
          <a:bodyPr/>
          <a:lstStyle/>
          <a:p>
            <a:pPr>
              <a:buSzPct val="100000"/>
              <a:buFont typeface="Wingdings" panose="05000000000000000000" pitchFamily="2" charset="2"/>
              <a:buChar char="§"/>
            </a:pPr>
            <a:r>
              <a:rPr lang="en-US" b="1" dirty="0">
                <a:latin typeface="Arial" panose="020B0604020202020204" pitchFamily="34" charset="0"/>
                <a:cs typeface="Arial" panose="020B0604020202020204" pitchFamily="34" charset="0"/>
              </a:rPr>
              <a:t>Hardware-in-the-Loop labs for the UH-60V, CH-47F and AH-64E Army Helicopters</a:t>
            </a:r>
          </a:p>
        </p:txBody>
      </p:sp>
      <p:pic>
        <p:nvPicPr>
          <p:cNvPr id="1028" name="Picture 4" descr="http://cdn-www.airliners.net/aviation-photos/photos/9/0/3/194930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97668" y="2884288"/>
            <a:ext cx="4342327" cy="299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694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5666E-F50B-254E-BDAB-653EE0B7C74B}"/>
              </a:ext>
            </a:extLst>
          </p:cNvPr>
          <p:cNvSpPr>
            <a:spLocks noGrp="1"/>
          </p:cNvSpPr>
          <p:nvPr>
            <p:ph type="title"/>
          </p:nvPr>
        </p:nvSpPr>
        <p:spPr/>
        <p:txBody>
          <a:bodyPr>
            <a:normAutofit/>
          </a:bodyPr>
          <a:lstStyle/>
          <a:p>
            <a:r>
              <a:rPr lang="en-US" sz="2800" dirty="0"/>
              <a:t>CCDC </a:t>
            </a:r>
            <a:r>
              <a:rPr lang="en-US" sz="2800" dirty="0" err="1"/>
              <a:t>AvMC</a:t>
            </a:r>
            <a:r>
              <a:rPr lang="en-US" sz="2800" dirty="0"/>
              <a:t> S3I - Apache AH-64E</a:t>
            </a:r>
          </a:p>
        </p:txBody>
      </p:sp>
      <p:pic>
        <p:nvPicPr>
          <p:cNvPr id="4" name="Picture 3">
            <a:extLst>
              <a:ext uri="{FF2B5EF4-FFF2-40B4-BE49-F238E27FC236}">
                <a16:creationId xmlns:a16="http://schemas.microsoft.com/office/drawing/2014/main" id="{3266577D-EFA8-314F-B4EB-1C859ED8E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933" y="1213026"/>
            <a:ext cx="7198206" cy="4818634"/>
          </a:xfrm>
          <a:prstGeom prst="rect">
            <a:avLst/>
          </a:prstGeom>
        </p:spPr>
      </p:pic>
      <p:grpSp>
        <p:nvGrpSpPr>
          <p:cNvPr id="48" name="Group 47">
            <a:extLst>
              <a:ext uri="{FF2B5EF4-FFF2-40B4-BE49-F238E27FC236}">
                <a16:creationId xmlns:a16="http://schemas.microsoft.com/office/drawing/2014/main" id="{33D1045B-5DE8-494F-84EE-7DF2D022769A}"/>
              </a:ext>
            </a:extLst>
          </p:cNvPr>
          <p:cNvGrpSpPr/>
          <p:nvPr/>
        </p:nvGrpSpPr>
        <p:grpSpPr>
          <a:xfrm>
            <a:off x="6380564" y="1769223"/>
            <a:ext cx="5683384" cy="3706239"/>
            <a:chOff x="1617224" y="1057883"/>
            <a:chExt cx="5683384" cy="3706239"/>
          </a:xfrm>
        </p:grpSpPr>
        <p:sp>
          <p:nvSpPr>
            <p:cNvPr id="49" name="Rectangle 48">
              <a:extLst>
                <a:ext uri="{FF2B5EF4-FFF2-40B4-BE49-F238E27FC236}">
                  <a16:creationId xmlns:a16="http://schemas.microsoft.com/office/drawing/2014/main" id="{5B76B943-B6FA-4C53-8399-D649342082AE}"/>
                </a:ext>
              </a:extLst>
            </p:cNvPr>
            <p:cNvSpPr/>
            <p:nvPr/>
          </p:nvSpPr>
          <p:spPr bwMode="auto">
            <a:xfrm>
              <a:off x="1760707" y="2298158"/>
              <a:ext cx="1206229"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Database</a:t>
              </a:r>
            </a:p>
          </p:txBody>
        </p:sp>
        <p:sp>
          <p:nvSpPr>
            <p:cNvPr id="50" name="Cloud 49">
              <a:extLst>
                <a:ext uri="{FF2B5EF4-FFF2-40B4-BE49-F238E27FC236}">
                  <a16:creationId xmlns:a16="http://schemas.microsoft.com/office/drawing/2014/main" id="{11FAE4CC-4E5C-4031-83B4-63B057ABEC8D}"/>
                </a:ext>
              </a:extLst>
            </p:cNvPr>
            <p:cNvSpPr/>
            <p:nvPr/>
          </p:nvSpPr>
          <p:spPr bwMode="auto">
            <a:xfrm>
              <a:off x="4185080" y="2283568"/>
              <a:ext cx="806680" cy="585282"/>
            </a:xfrm>
            <a:prstGeom prst="cloud">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OMG DDS</a:t>
              </a:r>
            </a:p>
          </p:txBody>
        </p:sp>
        <p:sp>
          <p:nvSpPr>
            <p:cNvPr id="51" name="Rectangle 50">
              <a:extLst>
                <a:ext uri="{FF2B5EF4-FFF2-40B4-BE49-F238E27FC236}">
                  <a16:creationId xmlns:a16="http://schemas.microsoft.com/office/drawing/2014/main" id="{A45B57CF-55B8-408E-A9BF-9FF90AFAD232}"/>
                </a:ext>
              </a:extLst>
            </p:cNvPr>
            <p:cNvSpPr/>
            <p:nvPr/>
          </p:nvSpPr>
          <p:spPr bwMode="auto">
            <a:xfrm>
              <a:off x="4017523" y="1057883"/>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Flight Model</a:t>
              </a:r>
            </a:p>
          </p:txBody>
        </p:sp>
        <p:grpSp>
          <p:nvGrpSpPr>
            <p:cNvPr id="52" name="Group 51">
              <a:extLst>
                <a:ext uri="{FF2B5EF4-FFF2-40B4-BE49-F238E27FC236}">
                  <a16:creationId xmlns:a16="http://schemas.microsoft.com/office/drawing/2014/main" id="{4E7C0590-DE9E-4502-ABD7-F709464D6E7F}"/>
                </a:ext>
              </a:extLst>
            </p:cNvPr>
            <p:cNvGrpSpPr/>
            <p:nvPr/>
          </p:nvGrpSpPr>
          <p:grpSpPr>
            <a:xfrm>
              <a:off x="3820539" y="3470343"/>
              <a:ext cx="1646405" cy="1293779"/>
              <a:chOff x="680936" y="4588212"/>
              <a:chExt cx="2195207" cy="1725039"/>
            </a:xfrm>
            <a:solidFill>
              <a:srgbClr val="4472C4">
                <a:lumMod val="60000"/>
                <a:lumOff val="40000"/>
              </a:srgbClr>
            </a:solidFill>
          </p:grpSpPr>
          <p:sp>
            <p:nvSpPr>
              <p:cNvPr id="85" name="Rectangle 84">
                <a:extLst>
                  <a:ext uri="{FF2B5EF4-FFF2-40B4-BE49-F238E27FC236}">
                    <a16:creationId xmlns:a16="http://schemas.microsoft.com/office/drawing/2014/main" id="{CF6507A3-B8D7-4804-8A4C-7B00B1BD816E}"/>
                  </a:ext>
                </a:extLst>
              </p:cNvPr>
              <p:cNvSpPr/>
              <p:nvPr/>
            </p:nvSpPr>
            <p:spPr bwMode="auto">
              <a:xfrm>
                <a:off x="680936" y="4588212"/>
                <a:ext cx="2195207" cy="1725039"/>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solidFill>
                    <a:effectLst/>
                    <a:uLnTx/>
                    <a:uFillTx/>
                    <a:latin typeface="Arial" charset="0"/>
                  </a:rPr>
                  <a:t>LabVIEW</a:t>
                </a:r>
                <a:endParaRPr kumimoji="0" lang="en-US" sz="1200" b="1" i="0" u="none" strike="noStrike" kern="0" cap="none" spc="0" normalizeH="0" baseline="0" noProof="0" dirty="0">
                  <a:ln>
                    <a:noFill/>
                  </a:ln>
                  <a:solidFill>
                    <a:prstClr val="black"/>
                  </a:solidFill>
                  <a:effectLst/>
                  <a:uLnTx/>
                  <a:uFillTx/>
                  <a:latin typeface="Arial" charset="0"/>
                </a:endParaRPr>
              </a:p>
            </p:txBody>
          </p:sp>
          <p:sp>
            <p:nvSpPr>
              <p:cNvPr id="86" name="Rectangle 85">
                <a:extLst>
                  <a:ext uri="{FF2B5EF4-FFF2-40B4-BE49-F238E27FC236}">
                    <a16:creationId xmlns:a16="http://schemas.microsoft.com/office/drawing/2014/main" id="{D3C66E8B-9041-4CBB-814D-81D8D0E5E20D}"/>
                  </a:ext>
                </a:extLst>
              </p:cNvPr>
              <p:cNvSpPr/>
              <p:nvPr/>
            </p:nvSpPr>
            <p:spPr bwMode="auto">
              <a:xfrm>
                <a:off x="1115440" y="4987046"/>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solidFill>
                    <a:effectLst/>
                    <a:uLnTx/>
                    <a:uFillTx/>
                    <a:latin typeface="Arial" charset="0"/>
                  </a:rPr>
                  <a:t>RadAlt</a:t>
                </a:r>
                <a:r>
                  <a:rPr kumimoji="0" lang="en-US" sz="1200" b="1" i="0" u="none" strike="noStrike" kern="0" cap="none" spc="0" normalizeH="0" baseline="0" noProof="0" dirty="0">
                    <a:ln>
                      <a:noFill/>
                    </a:ln>
                    <a:solidFill>
                      <a:prstClr val="black"/>
                    </a:solidFill>
                    <a:effectLst/>
                    <a:uLnTx/>
                    <a:uFillTx/>
                    <a:latin typeface="Arial" charset="0"/>
                  </a:rPr>
                  <a:t> Model</a:t>
                </a:r>
              </a:p>
            </p:txBody>
          </p:sp>
          <p:sp>
            <p:nvSpPr>
              <p:cNvPr id="87" name="Rectangle 86">
                <a:extLst>
                  <a:ext uri="{FF2B5EF4-FFF2-40B4-BE49-F238E27FC236}">
                    <a16:creationId xmlns:a16="http://schemas.microsoft.com/office/drawing/2014/main" id="{B6A634F3-5E05-4E60-BEC9-FC618CE9890F}"/>
                  </a:ext>
                </a:extLst>
              </p:cNvPr>
              <p:cNvSpPr/>
              <p:nvPr/>
            </p:nvSpPr>
            <p:spPr bwMode="auto">
              <a:xfrm>
                <a:off x="940342" y="5269149"/>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ADC Model</a:t>
                </a:r>
              </a:p>
            </p:txBody>
          </p:sp>
          <p:sp>
            <p:nvSpPr>
              <p:cNvPr id="88" name="Rectangle 87">
                <a:extLst>
                  <a:ext uri="{FF2B5EF4-FFF2-40B4-BE49-F238E27FC236}">
                    <a16:creationId xmlns:a16="http://schemas.microsoft.com/office/drawing/2014/main" id="{D7697450-CD22-4E71-BBAD-E298816CADB6}"/>
                  </a:ext>
                </a:extLst>
              </p:cNvPr>
              <p:cNvSpPr/>
              <p:nvPr/>
            </p:nvSpPr>
            <p:spPr bwMode="auto">
              <a:xfrm>
                <a:off x="794427" y="5560979"/>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EGI Model</a:t>
                </a:r>
              </a:p>
            </p:txBody>
          </p:sp>
        </p:grpSp>
        <p:sp>
          <p:nvSpPr>
            <p:cNvPr id="53" name="Rectangle 52">
              <a:extLst>
                <a:ext uri="{FF2B5EF4-FFF2-40B4-BE49-F238E27FC236}">
                  <a16:creationId xmlns:a16="http://schemas.microsoft.com/office/drawing/2014/main" id="{33407998-2DB7-4B0A-8C7F-8EDA95B9C10C}"/>
                </a:ext>
              </a:extLst>
            </p:cNvPr>
            <p:cNvSpPr/>
            <p:nvPr/>
          </p:nvSpPr>
          <p:spPr bwMode="auto">
            <a:xfrm>
              <a:off x="5967917" y="3643008"/>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Aberdeen I/O</a:t>
              </a:r>
            </a:p>
          </p:txBody>
        </p:sp>
        <p:sp>
          <p:nvSpPr>
            <p:cNvPr id="54" name="Rectangle 53">
              <a:extLst>
                <a:ext uri="{FF2B5EF4-FFF2-40B4-BE49-F238E27FC236}">
                  <a16:creationId xmlns:a16="http://schemas.microsoft.com/office/drawing/2014/main" id="{5A8C2647-3948-4586-866F-B42FBD2BB7CC}"/>
                </a:ext>
              </a:extLst>
            </p:cNvPr>
            <p:cNvSpPr/>
            <p:nvPr/>
          </p:nvSpPr>
          <p:spPr bwMode="auto">
            <a:xfrm>
              <a:off x="1617224" y="2512167"/>
              <a:ext cx="1206229"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Data Record /</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Playback</a:t>
              </a:r>
              <a:r>
                <a:rPr kumimoji="0" lang="en-US" sz="1200" b="1" i="0" u="none" strike="noStrike" kern="0" cap="none" spc="0" normalizeH="0" baseline="0" noProof="0" dirty="0">
                  <a:ln>
                    <a:noFill/>
                  </a:ln>
                  <a:solidFill>
                    <a:prstClr val="black"/>
                  </a:solidFill>
                  <a:effectLst/>
                  <a:uLnTx/>
                  <a:uFillTx/>
                  <a:latin typeface="Arial" charset="0"/>
                </a:rPr>
                <a:t> </a:t>
              </a:r>
            </a:p>
          </p:txBody>
        </p:sp>
        <p:sp>
          <p:nvSpPr>
            <p:cNvPr id="55" name="Rectangle 54">
              <a:extLst>
                <a:ext uri="{FF2B5EF4-FFF2-40B4-BE49-F238E27FC236}">
                  <a16:creationId xmlns:a16="http://schemas.microsoft.com/office/drawing/2014/main" id="{311974A5-9988-484D-B9B7-F295D0EAEB34}"/>
                </a:ext>
              </a:extLst>
            </p:cNvPr>
            <p:cNvSpPr/>
            <p:nvPr/>
          </p:nvSpPr>
          <p:spPr bwMode="auto">
            <a:xfrm>
              <a:off x="6147880" y="2655651"/>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Data Analysis</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Workstation</a:t>
              </a:r>
              <a:endParaRPr kumimoji="0" lang="en-US" sz="1200" b="1" i="0" u="none" strike="noStrike" kern="0" cap="none" spc="0" normalizeH="0" baseline="0" noProof="0" dirty="0">
                <a:ln>
                  <a:noFill/>
                </a:ln>
                <a:solidFill>
                  <a:prstClr val="black"/>
                </a:solidFill>
                <a:effectLst/>
                <a:uLnTx/>
                <a:uFillTx/>
                <a:latin typeface="Arial" charset="0"/>
              </a:endParaRPr>
            </a:p>
          </p:txBody>
        </p:sp>
        <p:cxnSp>
          <p:nvCxnSpPr>
            <p:cNvPr id="56" name="Straight Arrow Connector 55">
              <a:extLst>
                <a:ext uri="{FF2B5EF4-FFF2-40B4-BE49-F238E27FC236}">
                  <a16:creationId xmlns:a16="http://schemas.microsoft.com/office/drawing/2014/main" id="{281ACA88-8BAC-4D9B-8B67-A9032A6112C8}"/>
                </a:ext>
              </a:extLst>
            </p:cNvPr>
            <p:cNvCxnSpPr/>
            <p:nvPr/>
          </p:nvCxnSpPr>
          <p:spPr bwMode="auto">
            <a:xfrm>
              <a:off x="4550113" y="1561289"/>
              <a:ext cx="0" cy="656618"/>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57" name="Straight Arrow Connector 56">
              <a:extLst>
                <a:ext uri="{FF2B5EF4-FFF2-40B4-BE49-F238E27FC236}">
                  <a16:creationId xmlns:a16="http://schemas.microsoft.com/office/drawing/2014/main" id="{7D92E8EE-1790-42EE-8006-EDFB3088EDF8}"/>
                </a:ext>
              </a:extLst>
            </p:cNvPr>
            <p:cNvCxnSpPr/>
            <p:nvPr/>
          </p:nvCxnSpPr>
          <p:spPr bwMode="auto">
            <a:xfrm flipV="1">
              <a:off x="4593887" y="1583177"/>
              <a:ext cx="7296" cy="612843"/>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58" name="Straight Arrow Connector 57">
              <a:extLst>
                <a:ext uri="{FF2B5EF4-FFF2-40B4-BE49-F238E27FC236}">
                  <a16:creationId xmlns:a16="http://schemas.microsoft.com/office/drawing/2014/main" id="{81DCE780-E04D-4181-B38F-74BB0E08937F}"/>
                </a:ext>
              </a:extLst>
            </p:cNvPr>
            <p:cNvCxnSpPr/>
            <p:nvPr/>
          </p:nvCxnSpPr>
          <p:spPr bwMode="auto">
            <a:xfrm>
              <a:off x="4579297" y="2918298"/>
              <a:ext cx="7295" cy="342900"/>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59" name="Straight Arrow Connector 58">
              <a:extLst>
                <a:ext uri="{FF2B5EF4-FFF2-40B4-BE49-F238E27FC236}">
                  <a16:creationId xmlns:a16="http://schemas.microsoft.com/office/drawing/2014/main" id="{E843A29E-8A3F-4978-A0E9-031D4076982E}"/>
                </a:ext>
              </a:extLst>
            </p:cNvPr>
            <p:cNvCxnSpPr/>
            <p:nvPr/>
          </p:nvCxnSpPr>
          <p:spPr bwMode="auto">
            <a:xfrm flipV="1">
              <a:off x="4644958" y="2889115"/>
              <a:ext cx="0" cy="364787"/>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0" name="Straight Arrow Connector 59">
              <a:extLst>
                <a:ext uri="{FF2B5EF4-FFF2-40B4-BE49-F238E27FC236}">
                  <a16:creationId xmlns:a16="http://schemas.microsoft.com/office/drawing/2014/main" id="{BBB2750C-5F01-4DD5-9135-00D8FA975A86}"/>
                </a:ext>
              </a:extLst>
            </p:cNvPr>
            <p:cNvCxnSpPr/>
            <p:nvPr/>
          </p:nvCxnSpPr>
          <p:spPr bwMode="auto">
            <a:xfrm flipH="1">
              <a:off x="3334159" y="1349713"/>
              <a:ext cx="566633" cy="53500"/>
            </a:xfrm>
            <a:prstGeom prst="straightConnector1">
              <a:avLst/>
            </a:prstGeom>
            <a:solidFill>
              <a:srgbClr val="4472C4"/>
            </a:solidFill>
            <a:ln w="9525" cap="flat" cmpd="sng" algn="ctr">
              <a:solidFill>
                <a:sysClr val="windowText" lastClr="000000"/>
              </a:solidFill>
              <a:prstDash val="dashDot"/>
              <a:round/>
              <a:headEnd type="none" w="med" len="med"/>
              <a:tailEnd type="arrow"/>
            </a:ln>
            <a:effectLst/>
          </p:spPr>
        </p:cxnSp>
        <p:cxnSp>
          <p:nvCxnSpPr>
            <p:cNvPr id="61" name="Straight Arrow Connector 60">
              <a:extLst>
                <a:ext uri="{FF2B5EF4-FFF2-40B4-BE49-F238E27FC236}">
                  <a16:creationId xmlns:a16="http://schemas.microsoft.com/office/drawing/2014/main" id="{8376D981-F7FC-4C7A-8209-111D9B64350B}"/>
                </a:ext>
              </a:extLst>
            </p:cNvPr>
            <p:cNvCxnSpPr/>
            <p:nvPr/>
          </p:nvCxnSpPr>
          <p:spPr bwMode="auto">
            <a:xfrm flipH="1" flipV="1">
              <a:off x="3411976" y="1809345"/>
              <a:ext cx="649322" cy="415857"/>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2" name="Straight Arrow Connector 61">
              <a:extLst>
                <a:ext uri="{FF2B5EF4-FFF2-40B4-BE49-F238E27FC236}">
                  <a16:creationId xmlns:a16="http://schemas.microsoft.com/office/drawing/2014/main" id="{704F89D3-A8B0-450B-866A-8E21C824A551}"/>
                </a:ext>
              </a:extLst>
            </p:cNvPr>
            <p:cNvCxnSpPr/>
            <p:nvPr/>
          </p:nvCxnSpPr>
          <p:spPr bwMode="auto">
            <a:xfrm>
              <a:off x="3463048" y="1743683"/>
              <a:ext cx="620138" cy="430449"/>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3" name="Straight Arrow Connector 62">
              <a:extLst>
                <a:ext uri="{FF2B5EF4-FFF2-40B4-BE49-F238E27FC236}">
                  <a16:creationId xmlns:a16="http://schemas.microsoft.com/office/drawing/2014/main" id="{226D4D7B-7728-4D00-8DA4-855E1EF46635}"/>
                </a:ext>
              </a:extLst>
            </p:cNvPr>
            <p:cNvCxnSpPr/>
            <p:nvPr/>
          </p:nvCxnSpPr>
          <p:spPr bwMode="auto">
            <a:xfrm flipH="1">
              <a:off x="3047189" y="2677539"/>
              <a:ext cx="963039" cy="58366"/>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4" name="Straight Arrow Connector 63">
              <a:extLst>
                <a:ext uri="{FF2B5EF4-FFF2-40B4-BE49-F238E27FC236}">
                  <a16:creationId xmlns:a16="http://schemas.microsoft.com/office/drawing/2014/main" id="{E09254B2-480B-4B50-AC09-04C4D961E245}"/>
                </a:ext>
              </a:extLst>
            </p:cNvPr>
            <p:cNvCxnSpPr/>
            <p:nvPr/>
          </p:nvCxnSpPr>
          <p:spPr bwMode="auto">
            <a:xfrm flipV="1">
              <a:off x="3095828" y="2626468"/>
              <a:ext cx="892513" cy="34049"/>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5" name="Straight Arrow Connector 64">
              <a:extLst>
                <a:ext uri="{FF2B5EF4-FFF2-40B4-BE49-F238E27FC236}">
                  <a16:creationId xmlns:a16="http://schemas.microsoft.com/office/drawing/2014/main" id="{6ABA0CF5-2640-464D-B4A3-52A14079385C}"/>
                </a:ext>
              </a:extLst>
            </p:cNvPr>
            <p:cNvCxnSpPr/>
            <p:nvPr/>
          </p:nvCxnSpPr>
          <p:spPr bwMode="auto">
            <a:xfrm flipH="1">
              <a:off x="3426566" y="3039893"/>
              <a:ext cx="588522" cy="410994"/>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6" name="Straight Arrow Connector 65">
              <a:extLst>
                <a:ext uri="{FF2B5EF4-FFF2-40B4-BE49-F238E27FC236}">
                  <a16:creationId xmlns:a16="http://schemas.microsoft.com/office/drawing/2014/main" id="{697BD191-1AC5-484A-A39B-560934959A24}"/>
                </a:ext>
              </a:extLst>
            </p:cNvPr>
            <p:cNvCxnSpPr/>
            <p:nvPr/>
          </p:nvCxnSpPr>
          <p:spPr bwMode="auto">
            <a:xfrm flipV="1">
              <a:off x="3382791" y="2966936"/>
              <a:ext cx="595819" cy="403698"/>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7" name="Straight Arrow Connector 66">
              <a:extLst>
                <a:ext uri="{FF2B5EF4-FFF2-40B4-BE49-F238E27FC236}">
                  <a16:creationId xmlns:a16="http://schemas.microsoft.com/office/drawing/2014/main" id="{E04EC597-6432-435C-BC0E-852EE2A33A4D}"/>
                </a:ext>
              </a:extLst>
            </p:cNvPr>
            <p:cNvCxnSpPr/>
            <p:nvPr/>
          </p:nvCxnSpPr>
          <p:spPr bwMode="auto">
            <a:xfrm flipH="1" flipV="1">
              <a:off x="5155665" y="2976665"/>
              <a:ext cx="685800" cy="525293"/>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68" name="Straight Arrow Connector 67">
              <a:extLst>
                <a:ext uri="{FF2B5EF4-FFF2-40B4-BE49-F238E27FC236}">
                  <a16:creationId xmlns:a16="http://schemas.microsoft.com/office/drawing/2014/main" id="{50CD584A-42EF-4465-9790-7B4044B9BA80}"/>
                </a:ext>
              </a:extLst>
            </p:cNvPr>
            <p:cNvCxnSpPr/>
            <p:nvPr/>
          </p:nvCxnSpPr>
          <p:spPr bwMode="auto">
            <a:xfrm>
              <a:off x="5214031" y="2940187"/>
              <a:ext cx="685800" cy="525292"/>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grpSp>
          <p:nvGrpSpPr>
            <p:cNvPr id="69" name="Group 68">
              <a:extLst>
                <a:ext uri="{FF2B5EF4-FFF2-40B4-BE49-F238E27FC236}">
                  <a16:creationId xmlns:a16="http://schemas.microsoft.com/office/drawing/2014/main" id="{D0B7D3E9-56BC-4AF2-B6E6-EC8A6D0A4742}"/>
                </a:ext>
              </a:extLst>
            </p:cNvPr>
            <p:cNvGrpSpPr/>
            <p:nvPr/>
          </p:nvGrpSpPr>
          <p:grpSpPr>
            <a:xfrm>
              <a:off x="1634245" y="1164882"/>
              <a:ext cx="1614792" cy="668777"/>
              <a:chOff x="3437104" y="4928674"/>
              <a:chExt cx="2153056" cy="891702"/>
            </a:xfrm>
            <a:solidFill>
              <a:srgbClr val="4472C4">
                <a:lumMod val="60000"/>
                <a:lumOff val="40000"/>
              </a:srgbClr>
            </a:solidFill>
          </p:grpSpPr>
          <p:sp>
            <p:nvSpPr>
              <p:cNvPr id="80" name="Rectangle 79">
                <a:extLst>
                  <a:ext uri="{FF2B5EF4-FFF2-40B4-BE49-F238E27FC236}">
                    <a16:creationId xmlns:a16="http://schemas.microsoft.com/office/drawing/2014/main" id="{333027B1-3CCB-471F-B824-9283886970E0}"/>
                  </a:ext>
                </a:extLst>
              </p:cNvPr>
              <p:cNvSpPr/>
              <p:nvPr/>
            </p:nvSpPr>
            <p:spPr bwMode="auto">
              <a:xfrm>
                <a:off x="4053190" y="4928674"/>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charset="0"/>
                </a:endParaRPr>
              </a:p>
            </p:txBody>
          </p:sp>
          <p:sp>
            <p:nvSpPr>
              <p:cNvPr id="81" name="Rectangle 80">
                <a:extLst>
                  <a:ext uri="{FF2B5EF4-FFF2-40B4-BE49-F238E27FC236}">
                    <a16:creationId xmlns:a16="http://schemas.microsoft.com/office/drawing/2014/main" id="{9C94E838-98E8-47F9-981C-5AA092497DF4}"/>
                  </a:ext>
                </a:extLst>
              </p:cNvPr>
              <p:cNvSpPr/>
              <p:nvPr/>
            </p:nvSpPr>
            <p:spPr bwMode="auto">
              <a:xfrm>
                <a:off x="3907275" y="5025951"/>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charset="0"/>
                </a:endParaRPr>
              </a:p>
            </p:txBody>
          </p:sp>
          <p:sp>
            <p:nvSpPr>
              <p:cNvPr id="82" name="Rectangle 81">
                <a:extLst>
                  <a:ext uri="{FF2B5EF4-FFF2-40B4-BE49-F238E27FC236}">
                    <a16:creationId xmlns:a16="http://schemas.microsoft.com/office/drawing/2014/main" id="{7EB3F78F-C7FD-4947-989D-A178031EE162}"/>
                  </a:ext>
                </a:extLst>
              </p:cNvPr>
              <p:cNvSpPr/>
              <p:nvPr/>
            </p:nvSpPr>
            <p:spPr bwMode="auto">
              <a:xfrm>
                <a:off x="3774330" y="5116743"/>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Visuals</a:t>
                </a:r>
              </a:p>
            </p:txBody>
          </p:sp>
          <p:sp>
            <p:nvSpPr>
              <p:cNvPr id="83" name="Rectangle 82">
                <a:extLst>
                  <a:ext uri="{FF2B5EF4-FFF2-40B4-BE49-F238E27FC236}">
                    <a16:creationId xmlns:a16="http://schemas.microsoft.com/office/drawing/2014/main" id="{41EF78C0-09F0-4524-A407-4E873EF96041}"/>
                  </a:ext>
                </a:extLst>
              </p:cNvPr>
              <p:cNvSpPr/>
              <p:nvPr/>
            </p:nvSpPr>
            <p:spPr bwMode="auto">
              <a:xfrm>
                <a:off x="3608959" y="5204291"/>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Visuals</a:t>
                </a:r>
              </a:p>
            </p:txBody>
          </p:sp>
          <p:sp>
            <p:nvSpPr>
              <p:cNvPr id="84" name="Rectangle 83">
                <a:extLst>
                  <a:ext uri="{FF2B5EF4-FFF2-40B4-BE49-F238E27FC236}">
                    <a16:creationId xmlns:a16="http://schemas.microsoft.com/office/drawing/2014/main" id="{AF73D024-A8D0-419A-8C7B-AED2C48E94A7}"/>
                  </a:ext>
                </a:extLst>
              </p:cNvPr>
              <p:cNvSpPr/>
              <p:nvPr/>
            </p:nvSpPr>
            <p:spPr bwMode="auto">
              <a:xfrm>
                <a:off x="3437104" y="5285355"/>
                <a:ext cx="1536970" cy="535021"/>
              </a:xfrm>
              <a:prstGeom prst="rect">
                <a:avLst/>
              </a:prstGeom>
              <a:grp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Image Generators</a:t>
                </a:r>
              </a:p>
            </p:txBody>
          </p:sp>
        </p:grpSp>
        <p:sp>
          <p:nvSpPr>
            <p:cNvPr id="70" name="Rectangle 69">
              <a:extLst>
                <a:ext uri="{FF2B5EF4-FFF2-40B4-BE49-F238E27FC236}">
                  <a16:creationId xmlns:a16="http://schemas.microsoft.com/office/drawing/2014/main" id="{C1919E37-969D-42D8-B053-03C6934429F5}"/>
                </a:ext>
              </a:extLst>
            </p:cNvPr>
            <p:cNvSpPr/>
            <p:nvPr/>
          </p:nvSpPr>
          <p:spPr bwMode="auto">
            <a:xfrm>
              <a:off x="6038443" y="1247572"/>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Flight</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Controls</a:t>
              </a:r>
              <a:endParaRPr kumimoji="0" lang="en-US" sz="1200" b="1" i="0" u="none" strike="noStrike" kern="0" cap="none" spc="0" normalizeH="0" baseline="0" noProof="0" dirty="0">
                <a:ln>
                  <a:noFill/>
                </a:ln>
                <a:solidFill>
                  <a:prstClr val="black"/>
                </a:solidFill>
                <a:effectLst/>
                <a:uLnTx/>
                <a:uFillTx/>
                <a:latin typeface="Arial" charset="0"/>
              </a:endParaRPr>
            </a:p>
          </p:txBody>
        </p:sp>
        <p:cxnSp>
          <p:nvCxnSpPr>
            <p:cNvPr id="71" name="Straight Arrow Connector 70">
              <a:extLst>
                <a:ext uri="{FF2B5EF4-FFF2-40B4-BE49-F238E27FC236}">
                  <a16:creationId xmlns:a16="http://schemas.microsoft.com/office/drawing/2014/main" id="{29BB0115-C33C-400F-8C9B-0524243165CA}"/>
                </a:ext>
              </a:extLst>
            </p:cNvPr>
            <p:cNvCxnSpPr/>
            <p:nvPr/>
          </p:nvCxnSpPr>
          <p:spPr bwMode="auto">
            <a:xfrm flipH="1">
              <a:off x="5204299" y="1819073"/>
              <a:ext cx="588522" cy="410994"/>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72" name="Straight Arrow Connector 71">
              <a:extLst>
                <a:ext uri="{FF2B5EF4-FFF2-40B4-BE49-F238E27FC236}">
                  <a16:creationId xmlns:a16="http://schemas.microsoft.com/office/drawing/2014/main" id="{1DF5C9B1-1B5A-4D54-8B33-739C151CB0FE}"/>
                </a:ext>
              </a:extLst>
            </p:cNvPr>
            <p:cNvCxnSpPr/>
            <p:nvPr/>
          </p:nvCxnSpPr>
          <p:spPr bwMode="auto">
            <a:xfrm flipV="1">
              <a:off x="5160524" y="1746116"/>
              <a:ext cx="595819" cy="403698"/>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sp>
          <p:nvSpPr>
            <p:cNvPr id="73" name="Rectangle 72">
              <a:extLst>
                <a:ext uri="{FF2B5EF4-FFF2-40B4-BE49-F238E27FC236}">
                  <a16:creationId xmlns:a16="http://schemas.microsoft.com/office/drawing/2014/main" id="{FB366936-A111-49EE-8170-1200E8A5C1E1}"/>
                </a:ext>
              </a:extLst>
            </p:cNvPr>
            <p:cNvSpPr/>
            <p:nvPr/>
          </p:nvSpPr>
          <p:spPr bwMode="auto">
            <a:xfrm>
              <a:off x="1855550" y="1150295"/>
              <a:ext cx="1104090" cy="235897"/>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HAT/HOT</a:t>
              </a:r>
            </a:p>
          </p:txBody>
        </p:sp>
        <p:sp>
          <p:nvSpPr>
            <p:cNvPr id="74" name="Rectangle 73">
              <a:extLst>
                <a:ext uri="{FF2B5EF4-FFF2-40B4-BE49-F238E27FC236}">
                  <a16:creationId xmlns:a16="http://schemas.microsoft.com/office/drawing/2014/main" id="{18AC5999-27C1-45E5-AF76-37528D130D32}"/>
                </a:ext>
              </a:extLst>
            </p:cNvPr>
            <p:cNvSpPr/>
            <p:nvPr/>
          </p:nvSpPr>
          <p:spPr bwMode="auto">
            <a:xfrm>
              <a:off x="2001464" y="3667327"/>
              <a:ext cx="1152728" cy="401266"/>
            </a:xfrm>
            <a:prstGeom prst="rect">
              <a:avLst/>
            </a:prstGeom>
            <a:solidFill>
              <a:srgbClr val="4472C4">
                <a:lumMod val="60000"/>
                <a:lumOff val="40000"/>
              </a:srgbClr>
            </a:solidFill>
            <a:ln w="9525" cap="flat" cmpd="sng" algn="ctr">
              <a:solidFill>
                <a:sysClr val="windowText" lastClr="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charset="0"/>
                </a:rPr>
                <a:t>Science</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Experiments</a:t>
              </a:r>
              <a:endParaRPr kumimoji="0" lang="en-US" sz="1200" b="1" i="0" u="none" strike="noStrike" kern="0" cap="none" spc="0" normalizeH="0" baseline="0" noProof="0" dirty="0">
                <a:ln>
                  <a:noFill/>
                </a:ln>
                <a:solidFill>
                  <a:prstClr val="black"/>
                </a:solidFill>
                <a:effectLst/>
                <a:uLnTx/>
                <a:uFillTx/>
                <a:latin typeface="Arial" charset="0"/>
              </a:endParaRPr>
            </a:p>
          </p:txBody>
        </p:sp>
        <p:cxnSp>
          <p:nvCxnSpPr>
            <p:cNvPr id="75" name="Straight Arrow Connector 74">
              <a:extLst>
                <a:ext uri="{FF2B5EF4-FFF2-40B4-BE49-F238E27FC236}">
                  <a16:creationId xmlns:a16="http://schemas.microsoft.com/office/drawing/2014/main" id="{E9981FC1-B796-4D13-A6E2-D8CDBF7FA5C5}"/>
                </a:ext>
              </a:extLst>
            </p:cNvPr>
            <p:cNvCxnSpPr/>
            <p:nvPr/>
          </p:nvCxnSpPr>
          <p:spPr bwMode="auto">
            <a:xfrm flipH="1" flipV="1">
              <a:off x="5265097" y="1262164"/>
              <a:ext cx="685799" cy="167802"/>
            </a:xfrm>
            <a:prstGeom prst="straightConnector1">
              <a:avLst/>
            </a:prstGeom>
            <a:solidFill>
              <a:srgbClr val="4472C4"/>
            </a:solidFill>
            <a:ln w="9525" cap="flat" cmpd="sng" algn="ctr">
              <a:solidFill>
                <a:sysClr val="windowText" lastClr="000000"/>
              </a:solidFill>
              <a:prstDash val="dashDot"/>
              <a:round/>
              <a:headEnd type="none" w="med" len="med"/>
              <a:tailEnd type="arrow"/>
            </a:ln>
            <a:effectLst/>
          </p:spPr>
        </p:cxnSp>
        <p:cxnSp>
          <p:nvCxnSpPr>
            <p:cNvPr id="76" name="Straight Arrow Connector 75">
              <a:extLst>
                <a:ext uri="{FF2B5EF4-FFF2-40B4-BE49-F238E27FC236}">
                  <a16:creationId xmlns:a16="http://schemas.microsoft.com/office/drawing/2014/main" id="{37C4EE33-AFE7-495A-B057-81B2D2DC7335}"/>
                </a:ext>
              </a:extLst>
            </p:cNvPr>
            <p:cNvCxnSpPr/>
            <p:nvPr/>
          </p:nvCxnSpPr>
          <p:spPr bwMode="auto">
            <a:xfrm flipV="1">
              <a:off x="3056920" y="1262164"/>
              <a:ext cx="894942" cy="9725"/>
            </a:xfrm>
            <a:prstGeom prst="straightConnector1">
              <a:avLst/>
            </a:prstGeom>
            <a:solidFill>
              <a:srgbClr val="4472C4"/>
            </a:solidFill>
            <a:ln w="9525" cap="flat" cmpd="sng" algn="ctr">
              <a:solidFill>
                <a:sysClr val="windowText" lastClr="000000"/>
              </a:solidFill>
              <a:prstDash val="dashDot"/>
              <a:round/>
              <a:headEnd type="none" w="med" len="med"/>
              <a:tailEnd type="arrow"/>
            </a:ln>
            <a:effectLst/>
          </p:spPr>
        </p:cxnSp>
        <p:cxnSp>
          <p:nvCxnSpPr>
            <p:cNvPr id="77" name="Straight Arrow Connector 76">
              <a:extLst>
                <a:ext uri="{FF2B5EF4-FFF2-40B4-BE49-F238E27FC236}">
                  <a16:creationId xmlns:a16="http://schemas.microsoft.com/office/drawing/2014/main" id="{80B012D4-0EC1-4ED7-815A-E9CAF6B13EDA}"/>
                </a:ext>
              </a:extLst>
            </p:cNvPr>
            <p:cNvCxnSpPr/>
            <p:nvPr/>
          </p:nvCxnSpPr>
          <p:spPr bwMode="auto">
            <a:xfrm flipH="1" flipV="1">
              <a:off x="5081730" y="2621604"/>
              <a:ext cx="922831" cy="197796"/>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cxnSp>
          <p:nvCxnSpPr>
            <p:cNvPr id="78" name="Straight Arrow Connector 77">
              <a:extLst>
                <a:ext uri="{FF2B5EF4-FFF2-40B4-BE49-F238E27FC236}">
                  <a16:creationId xmlns:a16="http://schemas.microsoft.com/office/drawing/2014/main" id="{795D3B68-3026-443A-937E-068DACDB45DD}"/>
                </a:ext>
              </a:extLst>
            </p:cNvPr>
            <p:cNvCxnSpPr/>
            <p:nvPr/>
          </p:nvCxnSpPr>
          <p:spPr bwMode="auto">
            <a:xfrm>
              <a:off x="5130367" y="2546217"/>
              <a:ext cx="858953" cy="181744"/>
            </a:xfrm>
            <a:prstGeom prst="straightConnector1">
              <a:avLst/>
            </a:prstGeom>
            <a:solidFill>
              <a:srgbClr val="4472C4"/>
            </a:solidFill>
            <a:ln w="9525" cap="flat" cmpd="sng" algn="ctr">
              <a:solidFill>
                <a:sysClr val="windowText" lastClr="000000"/>
              </a:solidFill>
              <a:prstDash val="solid"/>
              <a:round/>
              <a:headEnd type="none" w="med" len="med"/>
              <a:tailEnd type="arrow"/>
            </a:ln>
            <a:effectLst/>
          </p:spPr>
        </p:cxnSp>
        <p:sp>
          <p:nvSpPr>
            <p:cNvPr id="79" name="TextBox 78">
              <a:extLst>
                <a:ext uri="{FF2B5EF4-FFF2-40B4-BE49-F238E27FC236}">
                  <a16:creationId xmlns:a16="http://schemas.microsoft.com/office/drawing/2014/main" id="{92C9471B-718B-48FE-B8E1-C25E532E0AC0}"/>
                </a:ext>
              </a:extLst>
            </p:cNvPr>
            <p:cNvSpPr txBox="1"/>
            <p:nvPr/>
          </p:nvSpPr>
          <p:spPr>
            <a:xfrm>
              <a:off x="1708899" y="3405717"/>
              <a:ext cx="468398"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alibri" panose="020F0502020204030204"/>
                </a:rPr>
                <a:t>TBD</a:t>
              </a:r>
            </a:p>
          </p:txBody>
        </p:sp>
      </p:grpSp>
    </p:spTree>
    <p:extLst>
      <p:ext uri="{BB962C8B-B14F-4D97-AF65-F5344CB8AC3E}">
        <p14:creationId xmlns:p14="http://schemas.microsoft.com/office/powerpoint/2010/main" val="13856296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95C1-6BCF-42C2-9636-7DEB3E0C05DA}"/>
              </a:ext>
            </a:extLst>
          </p:cNvPr>
          <p:cNvSpPr>
            <a:spLocks noGrp="1"/>
          </p:cNvSpPr>
          <p:nvPr>
            <p:ph type="title"/>
          </p:nvPr>
        </p:nvSpPr>
        <p:spPr>
          <a:xfrm>
            <a:off x="-83890" y="0"/>
            <a:ext cx="12275890" cy="654680"/>
          </a:xfrm>
        </p:spPr>
        <p:txBody>
          <a:bodyPr/>
          <a:lstStyle/>
          <a:p>
            <a:r>
              <a:rPr lang="en-US" dirty="0"/>
              <a:t>PEO Aviation - Combat Aviation Brigade Architecture Integration Lab CABAIL</a:t>
            </a:r>
          </a:p>
        </p:txBody>
      </p:sp>
      <p:pic>
        <p:nvPicPr>
          <p:cNvPr id="5" name="Picture 4">
            <a:extLst>
              <a:ext uri="{FF2B5EF4-FFF2-40B4-BE49-F238E27FC236}">
                <a16:creationId xmlns:a16="http://schemas.microsoft.com/office/drawing/2014/main" id="{D319C0C8-E709-4B33-8084-F01A20C29343}"/>
              </a:ext>
            </a:extLst>
          </p:cNvPr>
          <p:cNvPicPr>
            <a:picLocks noChangeAspect="1"/>
          </p:cNvPicPr>
          <p:nvPr/>
        </p:nvPicPr>
        <p:blipFill rotWithShape="1">
          <a:blip r:embed="rId3"/>
          <a:srcRect l="20434" t="15738" r="21480" b="4169"/>
          <a:stretch/>
        </p:blipFill>
        <p:spPr>
          <a:xfrm>
            <a:off x="2227108" y="764708"/>
            <a:ext cx="7529396" cy="5623540"/>
          </a:xfrm>
          <a:prstGeom prst="rect">
            <a:avLst/>
          </a:prstGeom>
        </p:spPr>
      </p:pic>
      <p:sp>
        <p:nvSpPr>
          <p:cNvPr id="8" name="Rectangle: Rounded Corners 7">
            <a:extLst>
              <a:ext uri="{FF2B5EF4-FFF2-40B4-BE49-F238E27FC236}">
                <a16:creationId xmlns:a16="http://schemas.microsoft.com/office/drawing/2014/main" id="{C7EB218B-E2A1-4697-AEC3-473DBC576D52}"/>
              </a:ext>
            </a:extLst>
          </p:cNvPr>
          <p:cNvSpPr/>
          <p:nvPr/>
        </p:nvSpPr>
        <p:spPr>
          <a:xfrm>
            <a:off x="2323530" y="1621723"/>
            <a:ext cx="1380724" cy="2026549"/>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BA7C7CD-2FF4-44CB-BAE8-515146333CE2}"/>
              </a:ext>
            </a:extLst>
          </p:cNvPr>
          <p:cNvSpPr/>
          <p:nvPr/>
        </p:nvSpPr>
        <p:spPr>
          <a:xfrm>
            <a:off x="7476722" y="5253131"/>
            <a:ext cx="1107441" cy="1015499"/>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AC640730-C1B6-49E8-8DD6-331E528A2634}"/>
              </a:ext>
            </a:extLst>
          </p:cNvPr>
          <p:cNvSpPr>
            <a:spLocks noGrp="1"/>
          </p:cNvSpPr>
          <p:nvPr>
            <p:ph idx="1"/>
          </p:nvPr>
        </p:nvSpPr>
        <p:spPr>
          <a:xfrm>
            <a:off x="0" y="1743018"/>
            <a:ext cx="2323530" cy="2213162"/>
          </a:xfrm>
        </p:spPr>
        <p:txBody>
          <a:bodyPr>
            <a:noAutofit/>
          </a:bodyPr>
          <a:lstStyle/>
          <a:p>
            <a:pPr marL="25400" indent="0">
              <a:buNone/>
            </a:pPr>
            <a:r>
              <a:rPr lang="en-US" sz="1800" b="1" dirty="0">
                <a:latin typeface="Arial" panose="020B0604020202020204" pitchFamily="34" charset="0"/>
                <a:cs typeface="Arial" panose="020B0604020202020204" pitchFamily="34" charset="0"/>
              </a:rPr>
              <a:t>AH-64E and CH-47F SILs already use OMG DDS to reduce hardware and development costs for HIL experimentation</a:t>
            </a:r>
          </a:p>
          <a:p>
            <a:endParaRPr lang="en-US" sz="1800" dirty="0"/>
          </a:p>
        </p:txBody>
      </p:sp>
      <p:sp>
        <p:nvSpPr>
          <p:cNvPr id="11" name="Content Placeholder 2">
            <a:extLst>
              <a:ext uri="{FF2B5EF4-FFF2-40B4-BE49-F238E27FC236}">
                <a16:creationId xmlns:a16="http://schemas.microsoft.com/office/drawing/2014/main" id="{A2BE7A4E-F8B0-41FE-9DA7-FE63CA6D9C04}"/>
              </a:ext>
            </a:extLst>
          </p:cNvPr>
          <p:cNvSpPr txBox="1">
            <a:spLocks/>
          </p:cNvSpPr>
          <p:nvPr/>
        </p:nvSpPr>
        <p:spPr>
          <a:xfrm>
            <a:off x="9691190" y="3391988"/>
            <a:ext cx="2372179" cy="27013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90000"/>
              </a:lnSpc>
              <a:spcBef>
                <a:spcPts val="1100"/>
              </a:spcBef>
              <a:spcAft>
                <a:spcPts val="0"/>
              </a:spcAft>
              <a:buClr>
                <a:schemeClr val="dk2"/>
              </a:buClr>
              <a:buSzPts val="3200"/>
              <a:buFont typeface="Arial"/>
              <a:buChar char="•"/>
              <a:defRPr sz="3200" b="0" i="0" u="none" strike="noStrike" cap="none">
                <a:solidFill>
                  <a:schemeClr val="tx1">
                    <a:lumMod val="75000"/>
                    <a:lumOff val="25000"/>
                  </a:schemeClr>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2"/>
              </a:buClr>
              <a:buSzPts val="2800"/>
              <a:buFont typeface="Arial"/>
              <a:buChar char="–"/>
              <a:defRPr sz="2800" b="0" i="0" u="none" strike="noStrike" cap="none">
                <a:solidFill>
                  <a:schemeClr val="tx1">
                    <a:lumMod val="75000"/>
                    <a:lumOff val="25000"/>
                  </a:schemeClr>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2"/>
              </a:buClr>
              <a:buSzPts val="2400"/>
              <a:buFont typeface="Arial"/>
              <a:buChar char="•"/>
              <a:defRPr sz="2400" b="0" i="0" u="none" strike="noStrike" cap="none">
                <a:solidFill>
                  <a:schemeClr val="tx1">
                    <a:lumMod val="75000"/>
                    <a:lumOff val="25000"/>
                  </a:schemeClr>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2"/>
              </a:buClr>
              <a:buSzPts val="2000"/>
              <a:buFont typeface="Arial"/>
              <a:buChar char="–"/>
              <a:defRPr sz="2000" b="0" i="0" u="none" strike="noStrike" cap="none">
                <a:solidFill>
                  <a:schemeClr val="tx1">
                    <a:lumMod val="75000"/>
                    <a:lumOff val="25000"/>
                  </a:schemeClr>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2"/>
              </a:buClr>
              <a:buSzPts val="2000"/>
              <a:buFont typeface="Arial"/>
              <a:buChar char="»"/>
              <a:defRPr sz="2000" b="0" i="0" u="none" strike="noStrike" cap="none">
                <a:solidFill>
                  <a:schemeClr val="tx1">
                    <a:lumMod val="75000"/>
                    <a:lumOff val="25000"/>
                  </a:schemeClr>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baseline="0">
                <a:solidFill>
                  <a:schemeClr val="tx2"/>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pPr marL="25400" indent="0">
              <a:buFont typeface="Arial"/>
              <a:buNone/>
            </a:pPr>
            <a:r>
              <a:rPr lang="en-US" sz="1800" b="1" kern="0" dirty="0">
                <a:solidFill>
                  <a:schemeClr val="tx1"/>
                </a:solidFill>
                <a:latin typeface="Arial" panose="020B0604020202020204" pitchFamily="34" charset="0"/>
                <a:cs typeface="Arial" panose="020B0604020202020204" pitchFamily="34" charset="0"/>
              </a:rPr>
              <a:t>JBC-P Network Operations Center(NOC) was re-architected using OMG DDS for significant code reduction and performance improvement</a:t>
            </a:r>
          </a:p>
        </p:txBody>
      </p:sp>
      <p:sp>
        <p:nvSpPr>
          <p:cNvPr id="4" name="Rectangle: Rounded Corners 3">
            <a:extLst>
              <a:ext uri="{FF2B5EF4-FFF2-40B4-BE49-F238E27FC236}">
                <a16:creationId xmlns:a16="http://schemas.microsoft.com/office/drawing/2014/main" id="{2CCDBB1C-AB2F-457E-8103-0DB876043C24}"/>
              </a:ext>
            </a:extLst>
          </p:cNvPr>
          <p:cNvSpPr/>
          <p:nvPr/>
        </p:nvSpPr>
        <p:spPr bwMode="auto">
          <a:xfrm>
            <a:off x="8791662" y="764708"/>
            <a:ext cx="964842" cy="762088"/>
          </a:xfrm>
          <a:prstGeom prst="roundRect">
            <a:avLst/>
          </a:prstGeom>
          <a:solidFill>
            <a:schemeClr val="bg2">
              <a:lumMod val="10000"/>
              <a:lumOff val="90000"/>
            </a:schemeClr>
          </a:solidFill>
          <a:ln w="9525" cap="flat" cmpd="sng" algn="ctr">
            <a:solidFill>
              <a:schemeClr val="bg2">
                <a:lumMod val="10000"/>
                <a:lumOff val="9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AF4D457B-7356-4EF0-872B-042FF58E23D8}"/>
              </a:ext>
            </a:extLst>
          </p:cNvPr>
          <p:cNvSpPr/>
          <p:nvPr/>
        </p:nvSpPr>
        <p:spPr bwMode="auto">
          <a:xfrm>
            <a:off x="2227108" y="764708"/>
            <a:ext cx="675483" cy="746987"/>
          </a:xfrm>
          <a:prstGeom prst="roundRect">
            <a:avLst/>
          </a:prstGeom>
          <a:solidFill>
            <a:schemeClr val="bg2">
              <a:lumMod val="50000"/>
              <a:lumOff val="50000"/>
            </a:schemeClr>
          </a:solidFill>
          <a:ln w="9525" cap="flat" cmpd="sng" algn="ctr">
            <a:solidFill>
              <a:schemeClr val="bg2">
                <a:lumMod val="50000"/>
                <a:lumOff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068972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IIC Interoperability Framework Layer</a:t>
            </a:r>
          </a:p>
        </p:txBody>
      </p:sp>
      <p:grpSp>
        <p:nvGrpSpPr>
          <p:cNvPr id="5" name="Group 4"/>
          <p:cNvGrpSpPr/>
          <p:nvPr/>
        </p:nvGrpSpPr>
        <p:grpSpPr>
          <a:xfrm>
            <a:off x="170200" y="854444"/>
            <a:ext cx="11506940" cy="5424109"/>
            <a:chOff x="170200" y="1052737"/>
            <a:chExt cx="11506940" cy="5424109"/>
          </a:xfrm>
          <a:effectLst/>
        </p:grpSpPr>
        <p:sp>
          <p:nvSpPr>
            <p:cNvPr id="9" name="직사각형 50"/>
            <p:cNvSpPr/>
            <p:nvPr/>
          </p:nvSpPr>
          <p:spPr>
            <a:xfrm>
              <a:off x="1504423" y="4924883"/>
              <a:ext cx="9222613" cy="308224"/>
            </a:xfrm>
            <a:prstGeom prst="rect">
              <a:avLst/>
            </a:prstGeom>
            <a:solidFill>
              <a:srgbClr val="92D050">
                <a:alpha val="25098"/>
              </a:srgbClr>
            </a:solidFill>
            <a:ln w="38100">
              <a:solidFill>
                <a:srgbClr val="92D050"/>
              </a:solidFill>
            </a:ln>
          </p:spPr>
          <p:style>
            <a:lnRef idx="2">
              <a:schemeClr val="accent5"/>
            </a:lnRef>
            <a:fillRef idx="1">
              <a:schemeClr val="lt1"/>
            </a:fillRef>
            <a:effectRef idx="0">
              <a:schemeClr val="accent5"/>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Transport</a:t>
              </a:r>
              <a:endParaRPr lang="ko-KR" altLang="en-US" sz="1200" dirty="0">
                <a:latin typeface="Arial" panose="020B0604020202020204" pitchFamily="34" charset="0"/>
                <a:ea typeface="Helvetica" charset="0"/>
                <a:cs typeface="Arial" panose="020B0604020202020204" pitchFamily="34" charset="0"/>
              </a:endParaRPr>
            </a:p>
          </p:txBody>
        </p:sp>
        <p:sp>
          <p:nvSpPr>
            <p:cNvPr id="11" name="직사각형 52"/>
            <p:cNvSpPr/>
            <p:nvPr/>
          </p:nvSpPr>
          <p:spPr>
            <a:xfrm>
              <a:off x="1504423" y="5800241"/>
              <a:ext cx="9222613" cy="282300"/>
            </a:xfrm>
            <a:prstGeom prst="rect">
              <a:avLst/>
            </a:prstGeom>
            <a:solidFill>
              <a:srgbClr val="002060">
                <a:alpha val="25000"/>
              </a:srgbClr>
            </a:solidFill>
            <a:ln w="38100">
              <a:solidFill>
                <a:srgbClr val="00206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Link</a:t>
              </a:r>
              <a:endParaRPr lang="ko-KR" altLang="en-US" sz="1200" dirty="0">
                <a:latin typeface="Arial" panose="020B0604020202020204" pitchFamily="34" charset="0"/>
                <a:ea typeface="Helvetica" charset="0"/>
                <a:cs typeface="Arial" panose="020B0604020202020204" pitchFamily="34" charset="0"/>
              </a:endParaRPr>
            </a:p>
          </p:txBody>
        </p:sp>
        <p:sp>
          <p:nvSpPr>
            <p:cNvPr id="13" name="직사각형 53"/>
            <p:cNvSpPr/>
            <p:nvPr/>
          </p:nvSpPr>
          <p:spPr>
            <a:xfrm>
              <a:off x="1513061" y="1052737"/>
              <a:ext cx="9200091" cy="507551"/>
            </a:xfrm>
            <a:prstGeom prst="rect">
              <a:avLst/>
            </a:prstGeom>
            <a:solidFill>
              <a:srgbClr val="7030A0">
                <a:alpha val="25098"/>
              </a:srgb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Distributed Data Interoperability &amp; Management</a:t>
              </a:r>
              <a:endParaRPr lang="ko-KR" altLang="en-US" sz="1200" dirty="0">
                <a:latin typeface="Arial" panose="020B0604020202020204" pitchFamily="34" charset="0"/>
                <a:ea typeface="Helvetica" charset="0"/>
                <a:cs typeface="Arial" panose="020B0604020202020204" pitchFamily="34" charset="0"/>
              </a:endParaRPr>
            </a:p>
          </p:txBody>
        </p:sp>
        <p:sp>
          <p:nvSpPr>
            <p:cNvPr id="18" name="L 도형 16"/>
            <p:cNvSpPr/>
            <p:nvPr/>
          </p:nvSpPr>
          <p:spPr>
            <a:xfrm rot="16200000" flipH="1">
              <a:off x="4589152" y="-1299305"/>
              <a:ext cx="3053155" cy="9222613"/>
            </a:xfrm>
            <a:prstGeom prst="corner">
              <a:avLst>
                <a:gd name="adj1" fmla="val 42906"/>
                <a:gd name="adj2" fmla="val 100000"/>
              </a:avLst>
            </a:prstGeom>
            <a:solidFill>
              <a:srgbClr val="FFC000">
                <a:alpha val="25098"/>
              </a:srgbClr>
            </a:solidFill>
            <a:ln w="38100">
              <a:solidFill>
                <a:srgbClr val="FFC000"/>
              </a:solidFill>
            </a:ln>
          </p:spPr>
          <p:style>
            <a:lnRef idx="1">
              <a:schemeClr val="accent3"/>
            </a:lnRef>
            <a:fillRef idx="2">
              <a:schemeClr val="accent3"/>
            </a:fillRef>
            <a:effectRef idx="1">
              <a:schemeClr val="accent3"/>
            </a:effectRef>
            <a:fontRef idx="minor">
              <a:schemeClr val="dk1"/>
            </a:fontRef>
          </p:style>
          <p:txBody>
            <a:bodyPr vert="eaVert" lIns="121917" tIns="60958" rIns="121917" bIns="60958" rtlCol="0" anchor="t" anchorCtr="1"/>
            <a:lstStyle/>
            <a:p>
              <a:pPr algn="ctr"/>
              <a:r>
                <a:rPr lang="en-US" altLang="ko-KR" sz="1200" b="1" dirty="0">
                  <a:latin typeface="Arial" panose="020B0604020202020204" pitchFamily="34" charset="0"/>
                  <a:ea typeface="Helvetica" charset="0"/>
                  <a:cs typeface="Arial" panose="020B0604020202020204" pitchFamily="34" charset="0"/>
                </a:rPr>
                <a:t>Framework</a:t>
              </a:r>
              <a:endParaRPr lang="ko-KR" altLang="en-US" sz="1200" b="1" dirty="0">
                <a:latin typeface="Arial" panose="020B0604020202020204" pitchFamily="34" charset="0"/>
                <a:ea typeface="Helvetica" charset="0"/>
                <a:cs typeface="Arial" panose="020B0604020202020204" pitchFamily="34" charset="0"/>
              </a:endParaRPr>
            </a:p>
          </p:txBody>
        </p:sp>
        <p:sp>
          <p:nvSpPr>
            <p:cNvPr id="25" name="직사각형 29"/>
            <p:cNvSpPr/>
            <p:nvPr/>
          </p:nvSpPr>
          <p:spPr>
            <a:xfrm>
              <a:off x="8872319" y="2890653"/>
              <a:ext cx="768272" cy="1839507"/>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Quality of Service (QoS)</a:t>
              </a:r>
              <a:endParaRPr lang="ko-KR" altLang="en-US" sz="1200" dirty="0">
                <a:latin typeface="Arial" panose="020B0604020202020204" pitchFamily="34" charset="0"/>
                <a:ea typeface="Helvetica" charset="0"/>
                <a:cs typeface="Arial" panose="020B0604020202020204" pitchFamily="34" charset="0"/>
              </a:endParaRPr>
            </a:p>
          </p:txBody>
        </p:sp>
        <p:sp>
          <p:nvSpPr>
            <p:cNvPr id="31" name="직사각형 29"/>
            <p:cNvSpPr/>
            <p:nvPr/>
          </p:nvSpPr>
          <p:spPr>
            <a:xfrm>
              <a:off x="9747803" y="2890653"/>
              <a:ext cx="821645" cy="1839507"/>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Security</a:t>
              </a:r>
              <a:endParaRPr lang="ko-KR" altLang="en-US" sz="1200" dirty="0">
                <a:latin typeface="Arial" panose="020B0604020202020204" pitchFamily="34" charset="0"/>
                <a:ea typeface="Helvetica" charset="0"/>
                <a:cs typeface="Arial" panose="020B0604020202020204" pitchFamily="34" charset="0"/>
              </a:endParaRPr>
            </a:p>
          </p:txBody>
        </p:sp>
        <p:sp>
          <p:nvSpPr>
            <p:cNvPr id="32" name="직사각형 29"/>
            <p:cNvSpPr/>
            <p:nvPr/>
          </p:nvSpPr>
          <p:spPr>
            <a:xfrm>
              <a:off x="1768427" y="2903680"/>
              <a:ext cx="1570054" cy="428833"/>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Publish-Subscribe</a:t>
              </a:r>
              <a:endParaRPr lang="ko-KR" altLang="en-US" sz="1200" dirty="0">
                <a:latin typeface="Arial" panose="020B0604020202020204" pitchFamily="34" charset="0"/>
                <a:ea typeface="Helvetica" charset="0"/>
                <a:cs typeface="Arial" panose="020B0604020202020204" pitchFamily="34" charset="0"/>
              </a:endParaRPr>
            </a:p>
          </p:txBody>
        </p:sp>
        <p:sp>
          <p:nvSpPr>
            <p:cNvPr id="33" name="직사각형 29"/>
            <p:cNvSpPr/>
            <p:nvPr/>
          </p:nvSpPr>
          <p:spPr>
            <a:xfrm>
              <a:off x="3508677" y="2908133"/>
              <a:ext cx="1544865" cy="428833"/>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Request-Reply</a:t>
              </a:r>
              <a:endParaRPr lang="ko-KR" altLang="en-US" sz="1200" dirty="0">
                <a:latin typeface="Arial" panose="020B0604020202020204" pitchFamily="34" charset="0"/>
                <a:ea typeface="Helvetica" charset="0"/>
                <a:cs typeface="Arial" panose="020B0604020202020204" pitchFamily="34" charset="0"/>
              </a:endParaRPr>
            </a:p>
          </p:txBody>
        </p:sp>
        <p:sp>
          <p:nvSpPr>
            <p:cNvPr id="34" name="직사각형 29"/>
            <p:cNvSpPr/>
            <p:nvPr/>
          </p:nvSpPr>
          <p:spPr>
            <a:xfrm>
              <a:off x="5225115" y="2912585"/>
              <a:ext cx="1525556" cy="428833"/>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Discovery</a:t>
              </a:r>
              <a:endParaRPr lang="ko-KR" altLang="en-US" sz="1200" dirty="0">
                <a:latin typeface="Arial" panose="020B0604020202020204" pitchFamily="34" charset="0"/>
                <a:ea typeface="Helvetica" charset="0"/>
                <a:cs typeface="Arial" panose="020B0604020202020204" pitchFamily="34" charset="0"/>
              </a:endParaRPr>
            </a:p>
          </p:txBody>
        </p:sp>
        <p:sp>
          <p:nvSpPr>
            <p:cNvPr id="36" name="직사각형 29"/>
            <p:cNvSpPr/>
            <p:nvPr/>
          </p:nvSpPr>
          <p:spPr>
            <a:xfrm>
              <a:off x="3131544" y="3517204"/>
              <a:ext cx="4423245" cy="428833"/>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Data Resource Model</a:t>
              </a:r>
            </a:p>
          </p:txBody>
        </p:sp>
        <p:sp>
          <p:nvSpPr>
            <p:cNvPr id="37" name="직사각형 29"/>
            <p:cNvSpPr/>
            <p:nvPr/>
          </p:nvSpPr>
          <p:spPr>
            <a:xfrm>
              <a:off x="1772856" y="4178015"/>
              <a:ext cx="1620187" cy="537544"/>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Id and Addressing</a:t>
              </a:r>
              <a:endParaRPr lang="ko-KR" altLang="en-US" sz="1200" dirty="0">
                <a:latin typeface="Arial" panose="020B0604020202020204" pitchFamily="34" charset="0"/>
                <a:ea typeface="Helvetica" charset="0"/>
                <a:cs typeface="Arial" panose="020B0604020202020204" pitchFamily="34" charset="0"/>
              </a:endParaRPr>
            </a:p>
          </p:txBody>
        </p:sp>
        <p:sp>
          <p:nvSpPr>
            <p:cNvPr id="39" name="직사각형 29"/>
            <p:cNvSpPr/>
            <p:nvPr/>
          </p:nvSpPr>
          <p:spPr>
            <a:xfrm>
              <a:off x="3670135" y="4169642"/>
              <a:ext cx="1558636" cy="545919"/>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Data Type System</a:t>
              </a:r>
              <a:endParaRPr lang="ko-KR" altLang="en-US" sz="1200" dirty="0">
                <a:latin typeface="Arial" panose="020B0604020202020204" pitchFamily="34" charset="0"/>
                <a:ea typeface="Helvetica" charset="0"/>
                <a:cs typeface="Arial" panose="020B0604020202020204" pitchFamily="34" charset="0"/>
              </a:endParaRPr>
            </a:p>
          </p:txBody>
        </p:sp>
        <p:sp>
          <p:nvSpPr>
            <p:cNvPr id="40" name="직사각형 29"/>
            <p:cNvSpPr/>
            <p:nvPr/>
          </p:nvSpPr>
          <p:spPr>
            <a:xfrm>
              <a:off x="5488985" y="4179045"/>
              <a:ext cx="1610151" cy="536515"/>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Lifecycle (CRUD)</a:t>
              </a:r>
              <a:endParaRPr lang="ko-KR" altLang="en-US" sz="1200" dirty="0">
                <a:latin typeface="Arial" panose="020B0604020202020204" pitchFamily="34" charset="0"/>
                <a:ea typeface="Helvetica" charset="0"/>
                <a:cs typeface="Arial" panose="020B0604020202020204" pitchFamily="34" charset="0"/>
              </a:endParaRPr>
            </a:p>
          </p:txBody>
        </p:sp>
        <p:sp>
          <p:nvSpPr>
            <p:cNvPr id="42" name="직사각형 29"/>
            <p:cNvSpPr/>
            <p:nvPr/>
          </p:nvSpPr>
          <p:spPr>
            <a:xfrm>
              <a:off x="6901276" y="2913613"/>
              <a:ext cx="1761421" cy="428833"/>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Exception Handling</a:t>
              </a:r>
              <a:endParaRPr lang="ko-KR" altLang="en-US" sz="1200" dirty="0">
                <a:latin typeface="Arial" panose="020B0604020202020204" pitchFamily="34" charset="0"/>
                <a:ea typeface="Helvetica" charset="0"/>
                <a:cs typeface="Arial" panose="020B0604020202020204" pitchFamily="34" charset="0"/>
              </a:endParaRPr>
            </a:p>
          </p:txBody>
        </p:sp>
        <p:sp>
          <p:nvSpPr>
            <p:cNvPr id="43" name="직사각형 29"/>
            <p:cNvSpPr/>
            <p:nvPr/>
          </p:nvSpPr>
          <p:spPr>
            <a:xfrm>
              <a:off x="7331510" y="4163291"/>
              <a:ext cx="1323289" cy="566869"/>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State Management</a:t>
              </a:r>
              <a:endParaRPr lang="ko-KR" altLang="en-US" sz="1200" dirty="0">
                <a:latin typeface="Arial" panose="020B0604020202020204" pitchFamily="34" charset="0"/>
                <a:ea typeface="Helvetica" charset="0"/>
                <a:cs typeface="Arial" panose="020B0604020202020204" pitchFamily="34" charset="0"/>
              </a:endParaRPr>
            </a:p>
          </p:txBody>
        </p:sp>
        <p:cxnSp>
          <p:nvCxnSpPr>
            <p:cNvPr id="26" name="Straight Connector 25"/>
            <p:cNvCxnSpPr/>
            <p:nvPr/>
          </p:nvCxnSpPr>
          <p:spPr>
            <a:xfrm>
              <a:off x="221569" y="1664721"/>
              <a:ext cx="1145557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70200" y="2815219"/>
              <a:ext cx="1222444" cy="769437"/>
            </a:xfrm>
            <a:prstGeom prst="rect">
              <a:avLst/>
            </a:prstGeom>
            <a:noFill/>
          </p:spPr>
          <p:txBody>
            <a:bodyPr wrap="none" lIns="121917" tIns="60958" rIns="121917" bIns="60958" rtlCol="0">
              <a:spAutoFit/>
            </a:bodyPr>
            <a:lstStyle/>
            <a:p>
              <a:r>
                <a:rPr lang="en-US" sz="1400" dirty="0">
                  <a:latin typeface="Arial" panose="020B0604020202020204" pitchFamily="34" charset="0"/>
                  <a:ea typeface="Helvetica" charset="0"/>
                  <a:cs typeface="Arial" panose="020B0604020202020204" pitchFamily="34" charset="0"/>
                </a:rPr>
                <a:t>Connectivity</a:t>
              </a:r>
            </a:p>
            <a:p>
              <a:r>
                <a:rPr lang="en-US" sz="1400" dirty="0">
                  <a:latin typeface="Arial" panose="020B0604020202020204" pitchFamily="34" charset="0"/>
                  <a:ea typeface="Helvetica" charset="0"/>
                  <a:cs typeface="Arial" panose="020B0604020202020204" pitchFamily="34" charset="0"/>
                </a:rPr>
                <a:t>Framework</a:t>
              </a:r>
            </a:p>
            <a:p>
              <a:r>
                <a:rPr lang="en-US" sz="1400" dirty="0">
                  <a:latin typeface="Arial" panose="020B0604020202020204" pitchFamily="34" charset="0"/>
                  <a:ea typeface="Helvetica" charset="0"/>
                  <a:cs typeface="Arial" panose="020B0604020202020204" pitchFamily="34" charset="0"/>
                </a:rPr>
                <a:t>Functions </a:t>
              </a:r>
            </a:p>
          </p:txBody>
        </p:sp>
        <p:sp>
          <p:nvSpPr>
            <p:cNvPr id="29" name="직사각형 52"/>
            <p:cNvSpPr/>
            <p:nvPr/>
          </p:nvSpPr>
          <p:spPr>
            <a:xfrm>
              <a:off x="1511679" y="6194546"/>
              <a:ext cx="9222613" cy="282300"/>
            </a:xfrm>
            <a:prstGeom prst="rect">
              <a:avLst/>
            </a:prstGeom>
            <a:solidFill>
              <a:srgbClr val="000000">
                <a:alpha val="25000"/>
              </a:srgbClr>
            </a:solidFill>
            <a:ln w="38100">
              <a:solidFill>
                <a:srgbClr val="000000"/>
              </a:solidFill>
            </a:ln>
          </p:spPr>
          <p:style>
            <a:lnRef idx="2">
              <a:schemeClr val="accent4"/>
            </a:lnRef>
            <a:fillRef idx="1">
              <a:schemeClr val="lt1"/>
            </a:fillRef>
            <a:effectRef idx="0">
              <a:schemeClr val="accent4"/>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Physical</a:t>
              </a:r>
              <a:endParaRPr lang="ko-KR" altLang="en-US" sz="1200" dirty="0">
                <a:latin typeface="Arial" panose="020B0604020202020204" pitchFamily="34" charset="0"/>
                <a:ea typeface="Helvetica" charset="0"/>
                <a:cs typeface="Arial" panose="020B0604020202020204" pitchFamily="34" charset="0"/>
              </a:endParaRPr>
            </a:p>
          </p:txBody>
        </p:sp>
        <p:sp>
          <p:nvSpPr>
            <p:cNvPr id="4" name="Rounded Rectangle 3"/>
            <p:cNvSpPr/>
            <p:nvPr/>
          </p:nvSpPr>
          <p:spPr>
            <a:xfrm>
              <a:off x="1499809" y="5346097"/>
              <a:ext cx="9228667" cy="338667"/>
            </a:xfrm>
            <a:prstGeom prst="roundRect">
              <a:avLst/>
            </a:prstGeom>
            <a:solidFill>
              <a:srgbClr val="00B0F0">
                <a:alpha val="25000"/>
              </a:srgbClr>
            </a:solid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r>
                <a:rPr lang="en-US" sz="1200" dirty="0">
                  <a:solidFill>
                    <a:srgbClr val="000000"/>
                  </a:solidFill>
                  <a:latin typeface="Arial" panose="020B0604020202020204" pitchFamily="34" charset="0"/>
                  <a:ea typeface="Helvetica" charset="0"/>
                  <a:cs typeface="Arial" panose="020B0604020202020204" pitchFamily="34" charset="0"/>
                </a:rPr>
                <a:t>Network</a:t>
              </a:r>
            </a:p>
          </p:txBody>
        </p:sp>
        <p:sp>
          <p:nvSpPr>
            <p:cNvPr id="24" name="직사각형 29"/>
            <p:cNvSpPr/>
            <p:nvPr/>
          </p:nvSpPr>
          <p:spPr>
            <a:xfrm>
              <a:off x="1766217" y="2236060"/>
              <a:ext cx="6882483" cy="428833"/>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API</a:t>
              </a:r>
              <a:endParaRPr lang="ko-KR" altLang="en-US" sz="1200" dirty="0">
                <a:latin typeface="Arial" panose="020B0604020202020204" pitchFamily="34" charset="0"/>
                <a:ea typeface="Helvetica" charset="0"/>
                <a:cs typeface="Arial" panose="020B0604020202020204" pitchFamily="34" charset="0"/>
              </a:endParaRPr>
            </a:p>
          </p:txBody>
        </p:sp>
        <p:sp>
          <p:nvSpPr>
            <p:cNvPr id="28" name="직사각형 29"/>
            <p:cNvSpPr/>
            <p:nvPr/>
          </p:nvSpPr>
          <p:spPr>
            <a:xfrm>
              <a:off x="8877300" y="2238321"/>
              <a:ext cx="1692148" cy="427544"/>
            </a:xfrm>
            <a:prstGeom prst="rect">
              <a:avLst/>
            </a:prstGeom>
            <a:solidFill>
              <a:srgbClr val="FFC000"/>
            </a:solidFill>
            <a:ln w="28575">
              <a:solidFill>
                <a:srgbClr val="FFC000"/>
              </a:solidFill>
            </a:ln>
          </p:spPr>
          <p:style>
            <a:lnRef idx="1">
              <a:schemeClr val="accent6"/>
            </a:lnRef>
            <a:fillRef idx="2">
              <a:schemeClr val="accent6"/>
            </a:fillRef>
            <a:effectRef idx="1">
              <a:schemeClr val="accent6"/>
            </a:effectRef>
            <a:fontRef idx="minor">
              <a:schemeClr val="dk1"/>
            </a:fontRef>
          </p:style>
          <p:txBody>
            <a:bodyPr lIns="121917" tIns="60958" rIns="121917" bIns="60958" rtlCol="0" anchor="ctr"/>
            <a:lstStyle/>
            <a:p>
              <a:pPr algn="ctr"/>
              <a:r>
                <a:rPr lang="en-US" altLang="ko-KR" sz="1200" dirty="0">
                  <a:latin typeface="Arial" panose="020B0604020202020204" pitchFamily="34" charset="0"/>
                  <a:ea typeface="Helvetica" charset="0"/>
                  <a:cs typeface="Arial" panose="020B0604020202020204" pitchFamily="34" charset="0"/>
                </a:rPr>
                <a:t>Governance</a:t>
              </a:r>
              <a:endParaRPr lang="ko-KR" altLang="en-US" sz="1200" dirty="0">
                <a:latin typeface="Arial" panose="020B0604020202020204" pitchFamily="34" charset="0"/>
                <a:ea typeface="Helvetica" charset="0"/>
                <a:cs typeface="Arial" panose="020B0604020202020204" pitchFamily="34" charset="0"/>
              </a:endParaRPr>
            </a:p>
          </p:txBody>
        </p:sp>
      </p:grpSp>
      <p:sp>
        <p:nvSpPr>
          <p:cNvPr id="30" name="TextBox 29"/>
          <p:cNvSpPr txBox="1"/>
          <p:nvPr/>
        </p:nvSpPr>
        <p:spPr>
          <a:xfrm>
            <a:off x="10778691" y="2717652"/>
            <a:ext cx="1189748" cy="461665"/>
          </a:xfrm>
          <a:prstGeom prst="rect">
            <a:avLst/>
          </a:prstGeom>
          <a:noFill/>
        </p:spPr>
        <p:txBody>
          <a:bodyPr wrap="none" rtlCol="0">
            <a:spAutoFit/>
          </a:bodyPr>
          <a:lstStyle/>
          <a:p>
            <a:pPr algn="ctr"/>
            <a:r>
              <a:rPr lang="en-US" sz="1200" i="1" dirty="0">
                <a:latin typeface="Arial" panose="020B0604020202020204" pitchFamily="34" charset="0"/>
                <a:ea typeface="Helvetica" charset="0"/>
                <a:cs typeface="Arial" panose="020B0604020202020204" pitchFamily="34" charset="0"/>
              </a:rPr>
              <a:t>Syntactic </a:t>
            </a:r>
          </a:p>
          <a:p>
            <a:pPr algn="ctr"/>
            <a:r>
              <a:rPr lang="en-US" sz="1200" i="1" dirty="0">
                <a:latin typeface="Arial" panose="020B0604020202020204" pitchFamily="34" charset="0"/>
                <a:ea typeface="Helvetica" charset="0"/>
                <a:cs typeface="Arial" panose="020B0604020202020204" pitchFamily="34" charset="0"/>
              </a:rPr>
              <a:t>Interoperability</a:t>
            </a:r>
          </a:p>
        </p:txBody>
      </p:sp>
      <p:sp>
        <p:nvSpPr>
          <p:cNvPr id="3" name="TextBox 2">
            <a:extLst>
              <a:ext uri="{FF2B5EF4-FFF2-40B4-BE49-F238E27FC236}">
                <a16:creationId xmlns:a16="http://schemas.microsoft.com/office/drawing/2014/main" id="{A6F6A2F3-57EF-8E34-AC10-8B721F725496}"/>
              </a:ext>
            </a:extLst>
          </p:cNvPr>
          <p:cNvSpPr txBox="1"/>
          <p:nvPr/>
        </p:nvSpPr>
        <p:spPr>
          <a:xfrm>
            <a:off x="3868741" y="6381033"/>
            <a:ext cx="4488729" cy="377026"/>
          </a:xfrm>
          <a:prstGeom prst="rect">
            <a:avLst/>
          </a:prstGeom>
          <a:noFill/>
        </p:spPr>
        <p:txBody>
          <a:bodyPr wrap="none" rtlCol="0">
            <a:spAutoFit/>
          </a:bodyPr>
          <a:lstStyle/>
          <a:p>
            <a:pPr algn="ctr"/>
            <a:r>
              <a:rPr lang="en-US" sz="800" dirty="0"/>
              <a:t>The Industrial Internet of Things Volume G5: Connectivity Framework</a:t>
            </a:r>
            <a:br>
              <a:rPr lang="en-US" sz="800" dirty="0"/>
            </a:br>
            <a:r>
              <a:rPr lang="en-US" sz="1050" dirty="0"/>
              <a:t>https://www.iiconsortium.org/pdf/IIC_PUB_G5_V1.01_PB_20180228.pdf</a:t>
            </a:r>
          </a:p>
        </p:txBody>
      </p:sp>
    </p:spTree>
    <p:extLst>
      <p:ext uri="{BB962C8B-B14F-4D97-AF65-F5344CB8AC3E}">
        <p14:creationId xmlns:p14="http://schemas.microsoft.com/office/powerpoint/2010/main" val="20441184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p:txBody>
          <a:bodyPr>
            <a:normAutofit/>
          </a:bodyPr>
          <a:lstStyle/>
          <a:p>
            <a:r>
              <a:rPr lang="en-US" sz="2800" dirty="0"/>
              <a:t>Conclusions</a:t>
            </a:r>
          </a:p>
        </p:txBody>
      </p:sp>
      <p:sp>
        <p:nvSpPr>
          <p:cNvPr id="1785859" name="Rectangle 3"/>
          <p:cNvSpPr>
            <a:spLocks noGrp="1" noChangeArrowheads="1"/>
          </p:cNvSpPr>
          <p:nvPr>
            <p:ph idx="1"/>
          </p:nvPr>
        </p:nvSpPr>
        <p:spPr>
          <a:xfrm>
            <a:off x="593061" y="1053389"/>
            <a:ext cx="10928351" cy="5221287"/>
          </a:xfrm>
        </p:spPr>
        <p:txBody>
          <a:bodyPr>
            <a:noAutofit/>
          </a:bodyPr>
          <a:lstStyle/>
          <a:p>
            <a:pPr>
              <a:lnSpc>
                <a:spcPct val="90000"/>
              </a:lnSpc>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DDS is a mature standard from the OMG</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Platform neutral: Operating Systems and Programming Languages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Mandated and deployed worldwide in many military systems with demanding real-time applications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Portable API DCPS and Interoperable Wire Protocol RTPS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Deployed DDS Security Standard specification</a:t>
            </a:r>
          </a:p>
          <a:p>
            <a:pPr lvl="1">
              <a:lnSpc>
                <a:spcPct val="90000"/>
              </a:lnSpc>
              <a:buFont typeface="Wingdings" panose="05000000000000000000" pitchFamily="2" charset="2"/>
              <a:buChar char="§"/>
            </a:pPr>
            <a:endParaRPr lang="en-US" sz="900" dirty="0">
              <a:latin typeface="Arial" panose="020B0604020202020204" pitchFamily="34" charset="0"/>
              <a:cs typeface="Arial" panose="020B0604020202020204" pitchFamily="34" charset="0"/>
            </a:endParaRPr>
          </a:p>
          <a:p>
            <a:pPr>
              <a:lnSpc>
                <a:spcPct val="90000"/>
              </a:lnSpc>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OMG DDS focuses on efficient data-distribution for real-time &amp;</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high-performance systems</a:t>
            </a:r>
          </a:p>
          <a:p>
            <a:pPr>
              <a:lnSpc>
                <a:spcPct val="90000"/>
              </a:lnSpc>
              <a:buSzPct val="100000"/>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a:lnSpc>
                <a:spcPct val="90000"/>
              </a:lnSpc>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OMG DDS is suited for integration of distributed training systems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Authentication, Role-Based Access to data, Multiple Levels of Security (MLS)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Evolvable Type System</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Real-Time Quality of Service (QoS)</a:t>
            </a:r>
          </a:p>
          <a:p>
            <a:pPr lvl="1">
              <a:lnSpc>
                <a:spcPct val="90000"/>
              </a:lnSpc>
              <a:buFont typeface="Wingdings" panose="05000000000000000000" pitchFamily="2" charset="2"/>
              <a:buChar char="§"/>
            </a:pPr>
            <a:r>
              <a:rPr lang="en-US" sz="2000" dirty="0">
                <a:latin typeface="Arial" panose="020B0604020202020204" pitchFamily="34" charset="0"/>
                <a:cs typeface="Arial" panose="020B0604020202020204" pitchFamily="34" charset="0"/>
              </a:rPr>
              <a:t>Integration and reuse of operational system software and mission data</a:t>
            </a:r>
          </a:p>
        </p:txBody>
      </p:sp>
    </p:spTree>
    <p:extLst>
      <p:ext uri="{BB962C8B-B14F-4D97-AF65-F5344CB8AC3E}">
        <p14:creationId xmlns:p14="http://schemas.microsoft.com/office/powerpoint/2010/main" val="1906851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Original Tutorial </a:t>
            </a:r>
            <a:r>
              <a:rPr lang="en-US" dirty="0"/>
              <a:t>Learning Objectives</a:t>
            </a:r>
          </a:p>
        </p:txBody>
      </p:sp>
      <p:sp>
        <p:nvSpPr>
          <p:cNvPr id="10" name="Content Placeholder 2">
            <a:extLst>
              <a:ext uri="{FF2B5EF4-FFF2-40B4-BE49-F238E27FC236}">
                <a16:creationId xmlns:a16="http://schemas.microsoft.com/office/drawing/2014/main" id="{D77D2DB2-8827-D14C-8122-B6345B96673D}"/>
              </a:ext>
            </a:extLst>
          </p:cNvPr>
          <p:cNvSpPr>
            <a:spLocks noGrp="1"/>
          </p:cNvSpPr>
          <p:nvPr>
            <p:ph idx="1"/>
          </p:nvPr>
        </p:nvSpPr>
        <p:spPr>
          <a:xfrm>
            <a:off x="593061" y="1053389"/>
            <a:ext cx="10928351" cy="5423612"/>
          </a:xfrm>
        </p:spPr>
        <p:txBody>
          <a:bodyPr/>
          <a:lstStyle/>
          <a:p>
            <a:pPr marL="0" indent="0">
              <a:buNone/>
            </a:pPr>
            <a:r>
              <a:rPr lang="en-US" sz="2400" b="1" dirty="0">
                <a:latin typeface="Arial" panose="020B0604020202020204" pitchFamily="34" charset="0"/>
                <a:cs typeface="Arial" panose="020B0604020202020204" pitchFamily="34" charset="0"/>
              </a:rPr>
              <a:t>After taking this tutorial you should be able to:</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Describe how OMG DDS enables </a:t>
            </a:r>
            <a:r>
              <a:rPr lang="en-US" sz="2400" dirty="0">
                <a:latin typeface="+mj-lt"/>
                <a:cs typeface="Arial" panose="020B0604020202020204" pitchFamily="34" charset="0"/>
              </a:rPr>
              <a:t>semantic interoperability</a:t>
            </a:r>
            <a:endParaRPr lang="en-US" sz="2400" dirty="0">
              <a:latin typeface="Arial" panose="020B0604020202020204" pitchFamily="34" charset="0"/>
              <a:cs typeface="Arial" panose="020B0604020202020204" pitchFamily="34" charset="0"/>
            </a:endParaRP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Describe the OMG DDS standard</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the principles of the OMG DDS Secure standard for securing communications between distributed simulations over WAN/Cloud/RF/Lossy networks</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Explain how OMG DDS works with the simulation architectures TENA, HLA and DIS</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Summarize how OMG DDS works with real-world Hardware In the Loop (HIL) for secure distributed LVC simulations at scale</a:t>
            </a:r>
          </a:p>
          <a:p>
            <a:pPr>
              <a:spcAft>
                <a:spcPts val="1200"/>
              </a:spcAft>
              <a:buSzPct val="100000"/>
              <a:buFont typeface="Wingdings" panose="05000000000000000000" pitchFamily="2" charset="2"/>
              <a:buChar char="§"/>
            </a:pPr>
            <a:r>
              <a:rPr lang="en-US" sz="2400" dirty="0">
                <a:latin typeface="Arial" panose="020B0604020202020204" pitchFamily="34" charset="0"/>
                <a:cs typeface="Arial" panose="020B0604020202020204" pitchFamily="34" charset="0"/>
              </a:rPr>
              <a:t>Describe how OMG DDS is working within SISO</a:t>
            </a:r>
          </a:p>
          <a:p>
            <a:pPr marL="0" indent="0">
              <a:buNone/>
            </a:pPr>
            <a:endParaRPr lang="en-US" dirty="0"/>
          </a:p>
        </p:txBody>
      </p:sp>
    </p:spTree>
    <p:extLst>
      <p:ext uri="{BB962C8B-B14F-4D97-AF65-F5344CB8AC3E}">
        <p14:creationId xmlns:p14="http://schemas.microsoft.com/office/powerpoint/2010/main" val="155998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01E8B-0209-8041-9812-E3C7CC2A3E19}"/>
              </a:ext>
            </a:extLst>
          </p:cNvPr>
          <p:cNvSpPr>
            <a:spLocks noGrp="1"/>
          </p:cNvSpPr>
          <p:nvPr>
            <p:ph type="title"/>
          </p:nvPr>
        </p:nvSpPr>
        <p:spPr/>
        <p:txBody>
          <a:bodyPr/>
          <a:lstStyle/>
          <a:p>
            <a:r>
              <a:rPr lang="en-US" sz="2800" dirty="0"/>
              <a:t>OMG DDS Interoperability</a:t>
            </a:r>
          </a:p>
        </p:txBody>
      </p:sp>
      <p:sp>
        <p:nvSpPr>
          <p:cNvPr id="3" name="Content Placeholder 2">
            <a:extLst>
              <a:ext uri="{FF2B5EF4-FFF2-40B4-BE49-F238E27FC236}">
                <a16:creationId xmlns:a16="http://schemas.microsoft.com/office/drawing/2014/main" id="{127D10BA-B7AA-C545-95E6-EF2091DA72DC}"/>
              </a:ext>
            </a:extLst>
          </p:cNvPr>
          <p:cNvSpPr>
            <a:spLocks noGrp="1"/>
          </p:cNvSpPr>
          <p:nvPr>
            <p:ph sz="quarter" idx="11"/>
          </p:nvPr>
        </p:nvSpPr>
        <p:spPr/>
        <p:txBody>
          <a:bodyPr/>
          <a:lstStyle/>
          <a:p>
            <a:pPr>
              <a:buSzPct val="100000"/>
              <a:buFont typeface="Wingdings" panose="05000000000000000000" pitchFamily="2" charset="2"/>
              <a:buChar char="§"/>
            </a:pPr>
            <a:r>
              <a:rPr lang="en-US" sz="2400" b="1" dirty="0">
                <a:latin typeface="Arial" panose="020B0604020202020204" pitchFamily="34" charset="0"/>
                <a:cs typeface="Arial" panose="020B0604020202020204" pitchFamily="34" charset="0"/>
              </a:rPr>
              <a:t>OMG DDS is</a:t>
            </a:r>
          </a:p>
          <a:p>
            <a:pPr lvl="1">
              <a:buFont typeface="Wingdings" pitchFamily="2" charset="2"/>
              <a:buChar char="§"/>
            </a:pPr>
            <a:r>
              <a:rPr lang="en-US" sz="2000" dirty="0">
                <a:latin typeface="Arial" panose="020B0604020202020204" pitchFamily="34" charset="0"/>
                <a:cs typeface="Arial" panose="020B0604020202020204" pitchFamily="34" charset="0"/>
              </a:rPr>
              <a:t>An interoperability </a:t>
            </a:r>
            <a:r>
              <a:rPr lang="en-US" sz="2000" i="1" dirty="0">
                <a:latin typeface="Arial" panose="020B0604020202020204" pitchFamily="34" charset="0"/>
                <a:cs typeface="Arial" panose="020B0604020202020204" pitchFamily="34" charset="0"/>
              </a:rPr>
              <a:t>framework </a:t>
            </a:r>
            <a:r>
              <a:rPr lang="en-US" sz="2000" dirty="0">
                <a:latin typeface="Arial" panose="020B0604020202020204" pitchFamily="34" charset="0"/>
                <a:cs typeface="Arial" panose="020B0604020202020204" pitchFamily="34" charset="0"/>
              </a:rPr>
              <a:t>for </a:t>
            </a:r>
            <a:r>
              <a:rPr lang="en-US" sz="2000" i="1" dirty="0">
                <a:latin typeface="Arial" panose="020B0604020202020204" pitchFamily="34" charset="0"/>
                <a:cs typeface="Arial" panose="020B0604020202020204" pitchFamily="34" charset="0"/>
              </a:rPr>
              <a:t>Real-Time</a:t>
            </a:r>
            <a:r>
              <a:rPr lang="en-US" sz="2000" dirty="0">
                <a:latin typeface="Arial" panose="020B0604020202020204" pitchFamily="34" charset="0"/>
                <a:cs typeface="Arial" panose="020B0604020202020204" pitchFamily="34" charset="0"/>
              </a:rPr>
              <a:t> systems that is transport agnostic</a:t>
            </a:r>
          </a:p>
          <a:p>
            <a:pPr lvl="1">
              <a:buFont typeface="Wingdings" pitchFamily="2" charset="2"/>
              <a:buChar char="§"/>
            </a:pPr>
            <a:r>
              <a:rPr lang="en-US" sz="2000" dirty="0">
                <a:latin typeface="Arial" panose="020B0604020202020204" pitchFamily="34" charset="0"/>
                <a:cs typeface="Arial" panose="020B0604020202020204" pitchFamily="34" charset="0"/>
              </a:rPr>
              <a:t>OMG DDS uses the notion of a logical software-based </a:t>
            </a:r>
            <a:r>
              <a:rPr lang="en-US" sz="2000" i="1" dirty="0">
                <a:latin typeface="Arial" panose="020B0604020202020204" pitchFamily="34" charset="0"/>
                <a:cs typeface="Arial" panose="020B0604020202020204" pitchFamily="34" charset="0"/>
              </a:rPr>
              <a:t>Databus</a:t>
            </a:r>
          </a:p>
          <a:p>
            <a:pPr lvl="1">
              <a:buFont typeface="Wingdings" pitchFamily="2" charset="2"/>
              <a:buChar char="§"/>
            </a:pPr>
            <a:r>
              <a:rPr lang="en-US" sz="2000" dirty="0">
                <a:latin typeface="Arial" panose="020B0604020202020204" pitchFamily="34" charset="0"/>
                <a:cs typeface="Arial" panose="020B0604020202020204" pitchFamily="34" charset="0"/>
              </a:rPr>
              <a:t>OMG DDS supports </a:t>
            </a:r>
            <a:r>
              <a:rPr lang="en-US" sz="2000" b="1" dirty="0">
                <a:latin typeface="Arial" panose="020B0604020202020204" pitchFamily="34" charset="0"/>
                <a:cs typeface="Arial" panose="020B0604020202020204" pitchFamily="34" charset="0"/>
              </a:rPr>
              <a:t>ANY</a:t>
            </a:r>
            <a:r>
              <a:rPr lang="en-US" sz="2000" dirty="0">
                <a:latin typeface="Arial" panose="020B0604020202020204" pitchFamily="34" charset="0"/>
                <a:cs typeface="Arial" panose="020B0604020202020204" pitchFamily="34" charset="0"/>
              </a:rPr>
              <a:t> data model, and makes the Data itself the interface</a:t>
            </a:r>
          </a:p>
          <a:p>
            <a:pPr lvl="1">
              <a:buFont typeface="Wingdings" pitchFamily="2" charset="2"/>
              <a:buChar char="§"/>
            </a:pPr>
            <a:r>
              <a:rPr lang="en-US" sz="2000" dirty="0">
                <a:latin typeface="Arial" panose="020B0604020202020204" pitchFamily="34" charset="0"/>
                <a:cs typeface="Arial" panose="020B0604020202020204" pitchFamily="34" charset="0"/>
              </a:rPr>
              <a:t>In fact, the OMG DDS connectivity framework is something that you build upon when you set out to create a new interoperability standard based on an industry-specific data model</a:t>
            </a:r>
          </a:p>
          <a:p>
            <a:pPr lvl="1">
              <a:buFont typeface="Wingdings" pitchFamily="2" charset="2"/>
              <a:buChar char="§"/>
            </a:pPr>
            <a:r>
              <a:rPr lang="en-US" sz="2000" dirty="0">
                <a:latin typeface="Arial" panose="020B0604020202020204" pitchFamily="34" charset="0"/>
                <a:cs typeface="Arial" panose="020B0604020202020204" pitchFamily="34" charset="0"/>
              </a:rPr>
              <a:t>The result is that OMG DDS underpins a lot of familiar standards…</a:t>
            </a:r>
          </a:p>
          <a:p>
            <a:pPr>
              <a:buFont typeface="Wingdings" pitchFamily="2" charset="2"/>
              <a:buChar char="§"/>
            </a:pPr>
            <a:r>
              <a:rPr lang="en-US" sz="2400" b="1" dirty="0">
                <a:latin typeface="Arial" panose="020B0604020202020204" pitchFamily="34" charset="0"/>
                <a:cs typeface="Arial" panose="020B0604020202020204" pitchFamily="34" charset="0"/>
              </a:rPr>
              <a:t>OMG DDS provides interoperability between </a:t>
            </a:r>
          </a:p>
          <a:p>
            <a:pPr lvl="1">
              <a:buFont typeface="Wingdings" pitchFamily="2" charset="2"/>
              <a:buChar char="§"/>
            </a:pPr>
            <a:r>
              <a:rPr lang="en-US" sz="2000" dirty="0">
                <a:latin typeface="Arial" panose="020B0604020202020204" pitchFamily="34" charset="0"/>
                <a:cs typeface="Arial" panose="020B0604020202020204" pitchFamily="34" charset="0"/>
              </a:rPr>
              <a:t>Other implementations of OMG DDS</a:t>
            </a:r>
          </a:p>
          <a:p>
            <a:pPr lvl="1">
              <a:buFont typeface="Wingdings" pitchFamily="2" charset="2"/>
              <a:buChar char="§"/>
            </a:pPr>
            <a:r>
              <a:rPr lang="en-US" sz="2000" dirty="0">
                <a:latin typeface="Arial" panose="020B0604020202020204" pitchFamily="34" charset="0"/>
                <a:cs typeface="Arial" panose="020B0604020202020204" pitchFamily="34" charset="0"/>
              </a:rPr>
              <a:t>Any communication standards (DIS, TENA, HLA, Modbus, OPC-UA, etc.)</a:t>
            </a:r>
          </a:p>
          <a:p>
            <a:pPr lvl="1">
              <a:buFont typeface="Wingdings" pitchFamily="2" charset="2"/>
              <a:buChar char="§"/>
            </a:pPr>
            <a:r>
              <a:rPr lang="en-US" sz="2000" dirty="0">
                <a:latin typeface="Arial" panose="020B0604020202020204" pitchFamily="34" charset="0"/>
                <a:cs typeface="Arial" panose="020B0604020202020204" pitchFamily="34" charset="0"/>
              </a:rPr>
              <a:t>1000s of DoD live systems</a:t>
            </a:r>
          </a:p>
          <a:p>
            <a:pPr>
              <a:buFont typeface="Wingdings" pitchFamily="2" charset="2"/>
              <a:buChar char="§"/>
            </a:pPr>
            <a:r>
              <a:rPr lang="en-US" sz="2400" b="1" dirty="0">
                <a:latin typeface="Arial" panose="020B0604020202020204" pitchFamily="34" charset="0"/>
                <a:cs typeface="Arial" panose="020B0604020202020204" pitchFamily="34" charset="0"/>
              </a:rPr>
              <a:t>OMG DDS is foundational for data-centricity and MOSA</a:t>
            </a:r>
          </a:p>
          <a:p>
            <a:pPr lvl="1"/>
            <a:endParaRPr lang="en-US" dirty="0"/>
          </a:p>
        </p:txBody>
      </p:sp>
    </p:spTree>
    <p:extLst>
      <p:ext uri="{BB962C8B-B14F-4D97-AF65-F5344CB8AC3E}">
        <p14:creationId xmlns:p14="http://schemas.microsoft.com/office/powerpoint/2010/main" val="175981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f0f165fc8c_0_0"/>
          <p:cNvPicPr preferRelativeResize="0"/>
          <p:nvPr/>
        </p:nvPicPr>
        <p:blipFill>
          <a:blip r:embed="rId3">
            <a:alphaModFix/>
          </a:blip>
          <a:stretch>
            <a:fillRect/>
          </a:stretch>
        </p:blipFill>
        <p:spPr>
          <a:xfrm>
            <a:off x="493199" y="838725"/>
            <a:ext cx="11046581" cy="5598050"/>
          </a:xfrm>
          <a:prstGeom prst="rect">
            <a:avLst/>
          </a:prstGeom>
          <a:noFill/>
          <a:ln>
            <a:noFill/>
          </a:ln>
        </p:spPr>
      </p:pic>
      <p:sp>
        <p:nvSpPr>
          <p:cNvPr id="240" name="Google Shape;240;gf0f165fc8c_0_0"/>
          <p:cNvSpPr txBox="1"/>
          <p:nvPr/>
        </p:nvSpPr>
        <p:spPr>
          <a:xfrm>
            <a:off x="1798247" y="3184961"/>
            <a:ext cx="8436483"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50" dirty="0">
                <a:solidFill>
                  <a:schemeClr val="lt1"/>
                </a:solidFill>
              </a:rPr>
              <a:t>Data centric refers to an architecture where data is the primary and permanent asset, and applications come and go</a:t>
            </a:r>
            <a:endParaRPr sz="27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AE0709EA-D549-CF57-6AC6-1139F7C529AC}"/>
              </a:ext>
            </a:extLst>
          </p:cNvPr>
          <p:cNvSpPr>
            <a:spLocks noGrp="1"/>
          </p:cNvSpPr>
          <p:nvPr>
            <p:ph type="title"/>
          </p:nvPr>
        </p:nvSpPr>
        <p:spPr/>
        <p:txBody>
          <a:bodyPr/>
          <a:lstStyle/>
          <a:p>
            <a:r>
              <a:rPr lang="en-US" sz="2800" dirty="0"/>
              <a:t>Data-Centricity Definition</a:t>
            </a:r>
          </a:p>
        </p:txBody>
      </p:sp>
    </p:spTree>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6501</TotalTime>
  <Words>6681</Words>
  <Application>Microsoft Office PowerPoint</Application>
  <PresentationFormat>Widescreen</PresentationFormat>
  <Paragraphs>1175</Paragraphs>
  <Slides>71</Slides>
  <Notes>42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71</vt:i4>
      </vt:variant>
    </vt:vector>
  </HeadingPairs>
  <TitlesOfParts>
    <vt:vector size="86" baseType="lpstr">
      <vt:lpstr>ＭＳ Ｐゴシック</vt:lpstr>
      <vt:lpstr>Arial</vt:lpstr>
      <vt:lpstr>Arial Narrow</vt:lpstr>
      <vt:lpstr>Arial Unicode MS</vt:lpstr>
      <vt:lpstr>Calibri</vt:lpstr>
      <vt:lpstr>Calibri Light</vt:lpstr>
      <vt:lpstr>Courier New</vt:lpstr>
      <vt:lpstr>Helvetica</vt:lpstr>
      <vt:lpstr>Helvetica Neue</vt:lpstr>
      <vt:lpstr>Segoe UI</vt:lpstr>
      <vt:lpstr>Tahoma</vt:lpstr>
      <vt:lpstr>Times New Roman</vt:lpstr>
      <vt:lpstr>TimesNewRomanPSMT</vt:lpstr>
      <vt:lpstr>Wingdings</vt:lpstr>
      <vt:lpstr>Blends</vt:lpstr>
      <vt:lpstr>PowerPoint Presentation</vt:lpstr>
      <vt:lpstr>Agenda</vt:lpstr>
      <vt:lpstr>Tutorial Learning Objectives</vt:lpstr>
      <vt:lpstr>Levels of Interoperability</vt:lpstr>
      <vt:lpstr>IIoT Connectivity Stack Model </vt:lpstr>
      <vt:lpstr>IIC Interoperability Transport Layer</vt:lpstr>
      <vt:lpstr>IIC Interoperability Framework Layer</vt:lpstr>
      <vt:lpstr>OMG DDS Interoperability</vt:lpstr>
      <vt:lpstr>Data-Centricity Definition</vt:lpstr>
      <vt:lpstr>About Data Centricity</vt:lpstr>
      <vt:lpstr>The Demand for Data-Centricity also applies to LVC</vt:lpstr>
      <vt:lpstr>7 Goals to Becoming a Data-Centric DoD</vt:lpstr>
      <vt:lpstr>Tri-Service MOSA Initiative builds on Data Centricity</vt:lpstr>
      <vt:lpstr>Modular Open Systems Approach (MOSA)</vt:lpstr>
      <vt:lpstr>PEO’s across the DOD have fully adopted MOSA</vt:lpstr>
      <vt:lpstr>PEO STRI MOSA Strategy</vt:lpstr>
      <vt:lpstr>MOSA Goals in Standardization</vt:lpstr>
      <vt:lpstr>MOSA Benefits and Approaches</vt:lpstr>
      <vt:lpstr>OMG DDS is Under the Hood of MOSA and Other Industry Standards</vt:lpstr>
      <vt:lpstr>Why is OMG DDS so widely used ‘under the hood’ for these standards?</vt:lpstr>
      <vt:lpstr>OMG Data Distribution Service Standard</vt:lpstr>
      <vt:lpstr>PowerPoint Presentation</vt:lpstr>
      <vt:lpstr>OMG Data Distribution Service Standard</vt:lpstr>
      <vt:lpstr>OMG DDS is made for real-time interoperability</vt:lpstr>
      <vt:lpstr>Data-Centric Model</vt:lpstr>
      <vt:lpstr>OMG DDS Data Centric Publish Subscribe API</vt:lpstr>
      <vt:lpstr>OMG DDS Publish Subscribe API: Entities</vt:lpstr>
      <vt:lpstr>OMG DDS Publish Subscribe API: Entities</vt:lpstr>
      <vt:lpstr>OMG DDS Publish Subscribe API: Entities</vt:lpstr>
      <vt:lpstr>OMG DDS Publish Subscribe API: Entities</vt:lpstr>
      <vt:lpstr>OMG DDS Publish Subscribe API: Entities</vt:lpstr>
      <vt:lpstr>Simple API Interface</vt:lpstr>
      <vt:lpstr>OMG DDS Topic Data Types</vt:lpstr>
      <vt:lpstr>Datatype Info with Binary Data Transfer</vt:lpstr>
      <vt:lpstr>Data Type Extensibility</vt:lpstr>
      <vt:lpstr>Common Distributed Application Challenges</vt:lpstr>
      <vt:lpstr>Using OMG DDS QoS to Shape Data Flow</vt:lpstr>
      <vt:lpstr>Content Filtered Topics</vt:lpstr>
      <vt:lpstr>OMG DDS Publish Subscribe API: QoS conflicts</vt:lpstr>
      <vt:lpstr>OMG DDS Databus</vt:lpstr>
      <vt:lpstr>OMG DDS at Scale - Layered Databus</vt:lpstr>
      <vt:lpstr>Wide Area Distributed Applications</vt:lpstr>
      <vt:lpstr>OMG DDS real-time WAN Transport</vt:lpstr>
      <vt:lpstr>OMG DDS Across a WAN</vt:lpstr>
      <vt:lpstr>OMG DDS Security Standard</vt:lpstr>
      <vt:lpstr>OMG DDS Security Standard</vt:lpstr>
      <vt:lpstr>OMG DDS: Data-Centric, Fine-Grained Security</vt:lpstr>
      <vt:lpstr>Pluggable Architecture</vt:lpstr>
      <vt:lpstr>Domain Governance File</vt:lpstr>
      <vt:lpstr>A Sample Governance File</vt:lpstr>
      <vt:lpstr>Configuration Possibilities</vt:lpstr>
      <vt:lpstr>Permissions Document</vt:lpstr>
      <vt:lpstr>A Sample Permissions File</vt:lpstr>
      <vt:lpstr>Configuring &amp; Deploying OMG DDS Security</vt:lpstr>
      <vt:lpstr>Using OMG DDS with distributed LVC simulations</vt:lpstr>
      <vt:lpstr>Air Force’s Simulators Common Architecture Requirements and Standards (SCARS) program</vt:lpstr>
      <vt:lpstr>OMG DDS in Simulation: JMETC</vt:lpstr>
      <vt:lpstr>Securing distributed LVC simulations with OMG DDS</vt:lpstr>
      <vt:lpstr>Multi Level Secure MLS, Live Virtual Constructive LVC Simulations</vt:lpstr>
      <vt:lpstr>Multi Level Secure LVC Simulations</vt:lpstr>
      <vt:lpstr>Multi Level Secure MLS, Live Virtual Constructive LVC Simulations</vt:lpstr>
      <vt:lpstr>PowerPoint Presentation</vt:lpstr>
      <vt:lpstr>Secure DDS-Enabled HLA Federate-Based JLVC  Could Also Integrate With Other Simulation Technologies</vt:lpstr>
      <vt:lpstr>Global Connectivity for USAF Training Simulations</vt:lpstr>
      <vt:lpstr>Missile Defense Agency – Objective Simulation Framework</vt:lpstr>
      <vt:lpstr>Mixed-Reality Wargaming Platform</vt:lpstr>
      <vt:lpstr>CCDC Aviation&amp; Missile Center - SED System Integration Labs</vt:lpstr>
      <vt:lpstr>CCDC AvMC S3I - Apache AH-64E</vt:lpstr>
      <vt:lpstr>PEO Aviation - Combat Aviation Brigade Architecture Integration Lab CABAIL</vt:lpstr>
      <vt:lpstr>Conclusions</vt:lpstr>
      <vt:lpstr>Original Tutorial Learning Objectives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Rob Proctor</cp:lastModifiedBy>
  <cp:revision>49</cp:revision>
  <cp:lastPrinted>1601-01-01T00:00:00Z</cp:lastPrinted>
  <dcterms:created xsi:type="dcterms:W3CDTF">2016-03-29T15:29:36Z</dcterms:created>
  <dcterms:modified xsi:type="dcterms:W3CDTF">2024-07-03T20:39:10Z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