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  <p:sldMasterId id="2147483745" r:id="rId5"/>
  </p:sldMasterIdLst>
  <p:notesMasterIdLst>
    <p:notesMasterId r:id="rId17"/>
  </p:notesMasterIdLst>
  <p:sldIdLst>
    <p:sldId id="332" r:id="rId6"/>
    <p:sldId id="411" r:id="rId7"/>
    <p:sldId id="421" r:id="rId8"/>
    <p:sldId id="420" r:id="rId9"/>
    <p:sldId id="412" r:id="rId10"/>
    <p:sldId id="409" r:id="rId11"/>
    <p:sldId id="342" r:id="rId12"/>
    <p:sldId id="414" r:id="rId13"/>
    <p:sldId id="395" r:id="rId14"/>
    <p:sldId id="401" r:id="rId15"/>
    <p:sldId id="396" r:id="rId1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NTHER, JEFFREY M NH-03 USAF AFMC 412 EWG/DAF" initials="GJMNUA4E" lastIdx="28" clrIdx="0">
    <p:extLst>
      <p:ext uri="{19B8F6BF-5375-455C-9EA6-DF929625EA0E}">
        <p15:presenceInfo xmlns:p15="http://schemas.microsoft.com/office/powerpoint/2012/main" userId="S-1-5-21-1271409858-1095883707-2794662393-94704420" providerId="AD"/>
      </p:ext>
    </p:extLst>
  </p:cmAuthor>
  <p:cmAuthor id="2" name="Summers, Blaine R CIV USN (USA)" initials="SBRCU(" lastIdx="5" clrIdx="1">
    <p:extLst>
      <p:ext uri="{19B8F6BF-5375-455C-9EA6-DF929625EA0E}">
        <p15:presenceInfo xmlns:p15="http://schemas.microsoft.com/office/powerpoint/2012/main" userId="Summers, Blaine R CIV USN (USA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41" autoAdjust="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FEDBC-96D7-4A30-846B-0F253034EF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F5114-60CD-4670-B17B-75BF9DAF2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4338" y="495300"/>
            <a:ext cx="6273800" cy="3529013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90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5114-60CD-4670-B17B-75BF9DAF2C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4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GRID: Global Re-usable Interface Domain;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NGTS: Next Generation Threat System;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DIADS: Digital Integrated Air Defense Simulation; WSCE: Weapon Server Common Environment;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ART: Analysis &amp; Reporting Tool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42F52-24BD-4F06-81DB-98563EF075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91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5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F5114-60CD-4670-B17B-75BF9DAF2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9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346820">
              <a:defRPr/>
            </a:pPr>
            <a:fld id="{CCC7CD62-35FE-4F92-9AD4-9C15BD9CD246}" type="slidenum">
              <a:rPr lang="en-US" kern="0">
                <a:solidFill>
                  <a:sysClr val="windowText" lastClr="000000"/>
                </a:solidFill>
              </a:rPr>
              <a:pPr defTabSz="1346820">
                <a:defRPr/>
              </a:pPr>
              <a:t>7</a:t>
            </a:fld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9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9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8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6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03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24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2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69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5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54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39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6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966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5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44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83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02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63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76615" y="2676598"/>
            <a:ext cx="11209628" cy="6409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Insert Title of Brief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6616" y="3329429"/>
            <a:ext cx="11209629" cy="3271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6615" y="3662545"/>
            <a:ext cx="11209628" cy="23678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 dirty="0"/>
              <a:t>Presented to: External Stakeholder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6616" y="3903728"/>
            <a:ext cx="11209627" cy="2259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 dirty="0"/>
              <a:t>Presented by: NAWCAD Presenter</a:t>
            </a:r>
          </a:p>
        </p:txBody>
      </p:sp>
    </p:spTree>
    <p:extLst>
      <p:ext uri="{BB962C8B-B14F-4D97-AF65-F5344CB8AC3E}">
        <p14:creationId xmlns:p14="http://schemas.microsoft.com/office/powerpoint/2010/main" val="401589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rgbClr val="151C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5"/>
              </a:spcBef>
            </a:pPr>
            <a:fld id="{81D60167-4931-47E6-BA6A-407CBD079E47}" type="slidenum">
              <a:rPr lang="en-US" smtClean="0"/>
              <a:pPr marL="25400">
                <a:spcBef>
                  <a:spcPts val="5"/>
                </a:spcBef>
              </a:pPr>
              <a:t>‹#›</a:t>
            </a:fld>
            <a:endParaRPr lang="en-US" dirty="0"/>
          </a:p>
        </p:txBody>
      </p:sp>
      <p:sp>
        <p:nvSpPr>
          <p:cNvPr id="8" name="TextBox 4"/>
          <p:cNvSpPr txBox="1">
            <a:spLocks noChangeArrowheads="1"/>
          </p:cNvSpPr>
          <p:nvPr userDrawn="1"/>
        </p:nvSpPr>
        <p:spPr bwMode="auto">
          <a:xfrm>
            <a:off x="4921251" y="6521450"/>
            <a:ext cx="228388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b="0" dirty="0"/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394320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76615" y="2676598"/>
            <a:ext cx="11209628" cy="6409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Insert Title of Brief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6616" y="3329429"/>
            <a:ext cx="11209629" cy="3271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DAY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6615" y="3662545"/>
            <a:ext cx="11209628" cy="23678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 dirty="0"/>
              <a:t>Presented to: External Stakeholder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6616" y="3903728"/>
            <a:ext cx="11209627" cy="2259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 dirty="0"/>
              <a:t>Presented by: NAWCAD Presenter</a:t>
            </a:r>
          </a:p>
        </p:txBody>
      </p:sp>
    </p:spTree>
    <p:extLst>
      <p:ext uri="{BB962C8B-B14F-4D97-AF65-F5344CB8AC3E}">
        <p14:creationId xmlns:p14="http://schemas.microsoft.com/office/powerpoint/2010/main" val="128776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0"/>
            <a:ext cx="12193056" cy="6858594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0" y="6563552"/>
            <a:ext cx="12192000" cy="0"/>
          </a:xfrm>
          <a:prstGeom prst="line">
            <a:avLst/>
          </a:prstGeom>
          <a:ln>
            <a:solidFill>
              <a:srgbClr val="D9D9D9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785600" y="658100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11818779" y="6582385"/>
            <a:ext cx="3193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C2E114B-E2B2-4115-9F42-B354EA0B1697}" type="slidenum">
              <a:rPr lang="en-US" sz="1050" b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pPr algn="ctr"/>
              <a:t>‹#›</a:t>
            </a:fld>
            <a:endParaRPr lang="en-US" sz="1050" b="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2" t="22797" r="9960" b="41394"/>
          <a:stretch/>
        </p:blipFill>
        <p:spPr>
          <a:xfrm>
            <a:off x="30228" y="6612535"/>
            <a:ext cx="1471101" cy="19648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1720981" y="6559834"/>
            <a:ext cx="0" cy="298166"/>
          </a:xfrm>
          <a:prstGeom prst="line">
            <a:avLst/>
          </a:prstGeom>
          <a:ln>
            <a:solidFill>
              <a:srgbClr val="C7C7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196650" y="2958611"/>
            <a:ext cx="9797642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Insert Slide Title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BFF6AC-40C0-4001-8FA8-3549025D729D}"/>
              </a:ext>
            </a:extLst>
          </p:cNvPr>
          <p:cNvGrpSpPr/>
          <p:nvPr userDrawn="1"/>
        </p:nvGrpSpPr>
        <p:grpSpPr>
          <a:xfrm>
            <a:off x="119970" y="48983"/>
            <a:ext cx="11858468" cy="873298"/>
            <a:chOff x="119970" y="48983"/>
            <a:chExt cx="11858468" cy="873298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A81C2E9-D762-0078-9A72-6B1406C17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7251" y="48983"/>
              <a:ext cx="888156" cy="8732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6957" y="104477"/>
              <a:ext cx="781481" cy="81246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70" y="78724"/>
              <a:ext cx="978408" cy="81381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2743200" y="6567271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NAVAIR Public Release 2024-085. Distribution Statement A. Approved for public release: distribution unlimited.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07049-622B-8B72-14B8-08A40750653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969000" y="63500"/>
            <a:ext cx="29368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0DA9C-494F-F709-952D-13145335FC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69000" y="6581140"/>
            <a:ext cx="29368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362222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57" r:id="rId7"/>
    <p:sldLayoutId id="2147483758" r:id="rId8"/>
    <p:sldLayoutId id="2147483743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63552"/>
            <a:ext cx="12192000" cy="0"/>
          </a:xfrm>
          <a:prstGeom prst="line">
            <a:avLst/>
          </a:prstGeom>
          <a:ln>
            <a:solidFill>
              <a:srgbClr val="D9D9D9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785600" y="658100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11815187" y="6579971"/>
            <a:ext cx="3193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C2E114B-E2B2-4115-9F42-B354EA0B1697}" type="slidenum">
              <a:rPr lang="en-US" sz="1050" b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pPr algn="ctr"/>
              <a:t>‹#›</a:t>
            </a:fld>
            <a:endParaRPr lang="en-US" sz="1050" b="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2" t="22797" r="9960" b="41394"/>
          <a:stretch/>
        </p:blipFill>
        <p:spPr>
          <a:xfrm>
            <a:off x="30228" y="6612535"/>
            <a:ext cx="1471101" cy="19648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54401" y="6587669"/>
            <a:ext cx="5283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NAVAIR Public Release 2024-085. Distribution Statement A. Approved for public release: distribution unlimited.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321D8E-C257-48D0-ADBB-899984C0A084}"/>
              </a:ext>
            </a:extLst>
          </p:cNvPr>
          <p:cNvGrpSpPr/>
          <p:nvPr userDrawn="1"/>
        </p:nvGrpSpPr>
        <p:grpSpPr>
          <a:xfrm>
            <a:off x="119970" y="48983"/>
            <a:ext cx="11858468" cy="873298"/>
            <a:chOff x="119970" y="48983"/>
            <a:chExt cx="11858468" cy="873298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AEA5C2D7-E290-4614-A8E6-55D3CDDC8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7251" y="48983"/>
              <a:ext cx="888156" cy="8732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E641F6-5DE1-459A-8E8A-72A838A184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6957" y="104477"/>
              <a:ext cx="781481" cy="8124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37FCF5-41F5-4706-B0EB-6CE18ECEBB92}"/>
                </a:ext>
              </a:extLst>
            </p:cNvPr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70" y="78724"/>
              <a:ext cx="978408" cy="813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4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39" Type="http://schemas.openxmlformats.org/officeDocument/2006/relationships/image" Target="../media/image2.png"/><Relationship Id="rId21" Type="http://schemas.openxmlformats.org/officeDocument/2006/relationships/image" Target="../media/image77.png"/><Relationship Id="rId34" Type="http://schemas.openxmlformats.org/officeDocument/2006/relationships/image" Target="../media/image88.png"/><Relationship Id="rId7" Type="http://schemas.openxmlformats.org/officeDocument/2006/relationships/image" Target="../media/image46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53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20" Type="http://schemas.openxmlformats.org/officeDocument/2006/relationships/image" Target="../media/image76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24" Type="http://schemas.openxmlformats.org/officeDocument/2006/relationships/image" Target="../media/image80.png"/><Relationship Id="rId32" Type="http://schemas.openxmlformats.org/officeDocument/2006/relationships/image" Target="../media/image52.png"/><Relationship Id="rId37" Type="http://schemas.openxmlformats.org/officeDocument/2006/relationships/image" Target="../media/image91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23" Type="http://schemas.openxmlformats.org/officeDocument/2006/relationships/image" Target="../media/image79.png"/><Relationship Id="rId28" Type="http://schemas.openxmlformats.org/officeDocument/2006/relationships/image" Target="../media/image83.png"/><Relationship Id="rId36" Type="http://schemas.openxmlformats.org/officeDocument/2006/relationships/image" Target="../media/image90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31" Type="http://schemas.openxmlformats.org/officeDocument/2006/relationships/image" Target="../media/image86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8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Relationship Id="rId35" Type="http://schemas.openxmlformats.org/officeDocument/2006/relationships/image" Target="../media/image89.png"/><Relationship Id="rId8" Type="http://schemas.openxmlformats.org/officeDocument/2006/relationships/image" Target="../media/image65.png"/><Relationship Id="rId3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5764"/>
            <a:ext cx="12192000" cy="71537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1835" y="4285772"/>
            <a:ext cx="11209628" cy="954107"/>
          </a:xfrm>
        </p:spPr>
        <p:txBody>
          <a:bodyPr lIns="91440" tIns="45720" rIns="91440" bIns="45720" anchor="t"/>
          <a:lstStyle/>
          <a:p>
            <a:r>
              <a:rPr lang="en-US" sz="2800" dirty="0">
                <a:solidFill>
                  <a:schemeClr val="bg1"/>
                </a:solidFill>
              </a:rPr>
              <a:t>Joint Simulation </a:t>
            </a:r>
            <a:r>
              <a:rPr lang="en-US" sz="2800" dirty="0">
                <a:solidFill>
                  <a:schemeClr val="bg1"/>
                </a:solidFill>
                <a:latin typeface="Arial Black"/>
              </a:rPr>
              <a:t>Environment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1719" y="1794499"/>
            <a:ext cx="2089744" cy="2172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8100" y="6463609"/>
            <a:ext cx="122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NAVAIR Public Release 2024-0085. DISTRIBUTION STATEMENT A. Approved for public release: distribution unlimited.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70" y="51972"/>
            <a:ext cx="1327830" cy="11672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59515E-3586-4932-B28C-689C0DA44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856"/>
            <a:ext cx="1299699" cy="12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7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112" y="1"/>
            <a:ext cx="10515600" cy="838200"/>
          </a:xfrm>
        </p:spPr>
        <p:txBody>
          <a:bodyPr/>
          <a:lstStyle/>
          <a:p>
            <a:r>
              <a:rPr lang="en-US" sz="4400" b="1" i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Keys to Success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017" y="1325563"/>
            <a:ext cx="10515600" cy="435133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Common, Government-owned digital environment </a:t>
            </a:r>
            <a:r>
              <a:rPr lang="en-US" dirty="0">
                <a:sym typeface="Wingdings" panose="05000000000000000000" pitchFamily="2" charset="2"/>
              </a:rPr>
              <a:t> build it once and make available to all</a:t>
            </a:r>
            <a:endParaRPr lang="en-US" dirty="0"/>
          </a:p>
          <a:p>
            <a:endParaRPr lang="en-US" dirty="0"/>
          </a:p>
          <a:p>
            <a:r>
              <a:rPr lang="en-US" dirty="0"/>
              <a:t>Platform / weapon system investments in high fidelity models</a:t>
            </a:r>
          </a:p>
          <a:p>
            <a:endParaRPr lang="en-US" dirty="0"/>
          </a:p>
          <a:p>
            <a:r>
              <a:rPr lang="en-US" dirty="0"/>
              <a:t>Industry partnership to enable rapid integration of platform / weapon system models into common digital environment</a:t>
            </a:r>
          </a:p>
          <a:p>
            <a:endParaRPr lang="en-US" dirty="0"/>
          </a:p>
          <a:p>
            <a:r>
              <a:rPr lang="en-US" dirty="0"/>
              <a:t>Industry partnership to enable rapid deployment and sustainment of current platform models / systems / capabilities</a:t>
            </a:r>
          </a:p>
        </p:txBody>
      </p:sp>
    </p:spTree>
    <p:extLst>
      <p:ext uri="{BB962C8B-B14F-4D97-AF65-F5344CB8AC3E}">
        <p14:creationId xmlns:p14="http://schemas.microsoft.com/office/powerpoint/2010/main" val="137009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359" y="26841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3589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8002487" cy="5060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497341"/>
            <a:ext cx="4170903" cy="4370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8304"/>
            <a:ext cx="12192000" cy="819273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2535908" y="225709"/>
            <a:ext cx="7120184" cy="6400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1">
                <a:solidFill>
                  <a:srgbClr val="151C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 JSE?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70" y="51973"/>
            <a:ext cx="978408" cy="813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2" t="22797" r="9960" b="41394"/>
          <a:stretch/>
        </p:blipFill>
        <p:spPr>
          <a:xfrm>
            <a:off x="30228" y="6612535"/>
            <a:ext cx="1471101" cy="1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3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D5B33-C4E8-5472-E3A5-225EEFA2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52400"/>
            <a:ext cx="10515600" cy="1325563"/>
          </a:xfrm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i="1" kern="0" dirty="0">
                <a:solidFill>
                  <a:srgbClr val="151C77"/>
                </a:solidFill>
                <a:latin typeface="Arial"/>
                <a:cs typeface="Arial"/>
              </a:rPr>
              <a:t>The “Digital Range”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EF1B5-AF28-F2DC-922B-1E91533EB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8"/>
          <a:stretch/>
        </p:blipFill>
        <p:spPr>
          <a:xfrm>
            <a:off x="1601132" y="762000"/>
            <a:ext cx="8911704" cy="147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BF906-36A1-8A98-B305-A46CFC07D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59" b="84768" l="15659" r="94273">
                        <a14:foregroundMark x1="29273" y1="53131" x2="29273" y2="53131"/>
                        <a14:foregroundMark x1="29273" y1="53131" x2="30932" y2="56323"/>
                        <a14:foregroundMark x1="30932" y1="56323" x2="30091" y2="55596"/>
                        <a14:foregroundMark x1="30091" y1="55596" x2="33636" y2="55838"/>
                        <a14:foregroundMark x1="28023" y1="81010" x2="34341" y2="80808"/>
                        <a14:foregroundMark x1="34341" y1="80808" x2="34614" y2="80889"/>
                        <a14:foregroundMark x1="58432" y1="83596" x2="77682" y2="84768"/>
                        <a14:foregroundMark x1="77682" y1="84768" x2="81068" y2="82747"/>
                        <a14:foregroundMark x1="81068" y1="72364" x2="86000" y2="72889"/>
                        <a14:foregroundMark x1="86000" y1="72889" x2="88955" y2="78465"/>
                        <a14:foregroundMark x1="88955" y1="78465" x2="82273" y2="81859"/>
                        <a14:foregroundMark x1="82273" y1="81859" x2="86068" y2="75838"/>
                        <a14:foregroundMark x1="86068" y1="75838" x2="86614" y2="77333"/>
                        <a14:foregroundMark x1="86977" y1="71515" x2="94295" y2="82465"/>
                        <a14:foregroundMark x1="94295" y1="82465" x2="90795" y2="82747"/>
                        <a14:foregroundMark x1="85091" y1="68687" x2="85091" y2="70909"/>
                        <a14:foregroundMark x1="81068" y1="61778" x2="81136" y2="65576"/>
                        <a14:foregroundMark x1="40727" y1="47192" x2="46477" y2="47313"/>
                        <a14:foregroundMark x1="48091" y1="45939" x2="54477" y2="46061"/>
                        <a14:foregroundMark x1="15659" y1="72485" x2="15659" y2="75717"/>
                        <a14:foregroundMark x1="18636" y1="65939" x2="18841" y2="69535"/>
                        <a14:foregroundMark x1="17182" y1="76444" x2="20659" y2="75354"/>
                        <a14:foregroundMark x1="16773" y1="76687" x2="19409" y2="75717"/>
                        <a14:backgroundMark x1="19409" y1="56687" x2="15523" y2="59596"/>
                        <a14:backgroundMark x1="15523" y1="59596" x2="11455" y2="71354"/>
                        <a14:backgroundMark x1="11455" y1="71354" x2="10864" y2="7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32" t="41392" r="3612" b="13890"/>
          <a:stretch/>
        </p:blipFill>
        <p:spPr>
          <a:xfrm>
            <a:off x="755863" y="1545451"/>
            <a:ext cx="10869852" cy="3066682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F90304FE-7283-0E7C-BD16-2E0D42DD39AE}"/>
              </a:ext>
            </a:extLst>
          </p:cNvPr>
          <p:cNvSpPr/>
          <p:nvPr/>
        </p:nvSpPr>
        <p:spPr bwMode="auto">
          <a:xfrm rot="10800000">
            <a:off x="10687165" y="3636609"/>
            <a:ext cx="1309145" cy="1762563"/>
          </a:xfrm>
          <a:prstGeom prst="wedgeRectCallout">
            <a:avLst>
              <a:gd name="adj1" fmla="val 21419"/>
              <a:gd name="adj2" fmla="val 67931"/>
            </a:avLst>
          </a:prstGeom>
          <a:solidFill>
            <a:schemeClr val="bg1">
              <a:alpha val="84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1DB1A-E5DD-7046-8F0D-B36DB2563236}"/>
              </a:ext>
            </a:extLst>
          </p:cNvPr>
          <p:cNvSpPr/>
          <p:nvPr/>
        </p:nvSpPr>
        <p:spPr bwMode="auto">
          <a:xfrm>
            <a:off x="5774397" y="5154140"/>
            <a:ext cx="584360" cy="6656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C3BE4-CE77-9C4C-ED75-5AA19D2BB786}"/>
              </a:ext>
            </a:extLst>
          </p:cNvPr>
          <p:cNvCxnSpPr/>
          <p:nvPr/>
        </p:nvCxnSpPr>
        <p:spPr bwMode="auto">
          <a:xfrm flipH="1">
            <a:off x="4709903" y="5218457"/>
            <a:ext cx="32122" cy="23095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3CE2217-69C2-8FF3-FE27-6DE42C67EE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738089" y="3889805"/>
            <a:ext cx="1187511" cy="6059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CF44E5-C7BE-6AA2-CD31-E4FABA15C5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0751919" y="4562569"/>
            <a:ext cx="1162212" cy="7621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4CD9CD4-D443-A3EB-0335-2BCAFC403B11}"/>
              </a:ext>
            </a:extLst>
          </p:cNvPr>
          <p:cNvGrpSpPr/>
          <p:nvPr/>
        </p:nvGrpSpPr>
        <p:grpSpPr>
          <a:xfrm>
            <a:off x="3177187" y="5178817"/>
            <a:ext cx="1220077" cy="1177156"/>
            <a:chOff x="3348306" y="5403747"/>
            <a:chExt cx="1220077" cy="11771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666079-6A41-8910-B8E3-CFDED0F3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8306" y="5403747"/>
              <a:ext cx="196585" cy="1177156"/>
            </a:xfrm>
            <a:prstGeom prst="rect">
              <a:avLst/>
            </a:prstGeom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66FCF6-F0D9-2B50-6110-1C247CD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565114" y="5959423"/>
              <a:ext cx="687074" cy="555886"/>
            </a:xfrm>
            <a:prstGeom prst="rect">
              <a:avLst/>
            </a:prstGeom>
            <a:effectLst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7C84FB-4BB3-9A52-21F9-5811A3D28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93986" y="6109627"/>
              <a:ext cx="849701" cy="92851"/>
            </a:xfrm>
            <a:prstGeom prst="rect">
              <a:avLst/>
            </a:prstGeom>
            <a:effectLst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182BDB1-A92F-22C6-D58F-816354007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144989" y="6157509"/>
              <a:ext cx="729483" cy="117305"/>
            </a:xfrm>
            <a:prstGeom prst="rect">
              <a:avLst/>
            </a:prstGeom>
            <a:effectLst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78CB49-C8E7-FB09-99DA-3617F7BB055A}"/>
              </a:ext>
            </a:extLst>
          </p:cNvPr>
          <p:cNvGrpSpPr/>
          <p:nvPr/>
        </p:nvGrpSpPr>
        <p:grpSpPr>
          <a:xfrm>
            <a:off x="5049917" y="4815879"/>
            <a:ext cx="564265" cy="1137858"/>
            <a:chOff x="4954710" y="4939938"/>
            <a:chExt cx="696870" cy="127130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368917-E866-3C26-11D6-5ACA8045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0028" y="5553882"/>
              <a:ext cx="606235" cy="1918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C682C2B-5388-2E8F-A413-25A2A9E0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4348" y="4939938"/>
              <a:ext cx="577594" cy="16557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1EFF259-6EAC-A894-6AFC-D6DD7494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4710" y="5213135"/>
              <a:ext cx="696870" cy="23312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59F7AE0-1731-E4E6-80AE-4F3DC793F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668" y="5853352"/>
              <a:ext cx="474955" cy="357889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B4D67D4-89A5-7F4E-0B3C-A748A37B0656}"/>
              </a:ext>
            </a:extLst>
          </p:cNvPr>
          <p:cNvSpPr txBox="1"/>
          <p:nvPr/>
        </p:nvSpPr>
        <p:spPr>
          <a:xfrm>
            <a:off x="4900650" y="4553081"/>
            <a:ext cx="1723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CONSTRUCTIVE ENTITIES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38D5F8-B906-0FCA-3A73-30A1F2E5F851}"/>
              </a:ext>
            </a:extLst>
          </p:cNvPr>
          <p:cNvGrpSpPr/>
          <p:nvPr/>
        </p:nvGrpSpPr>
        <p:grpSpPr>
          <a:xfrm>
            <a:off x="6597858" y="4544008"/>
            <a:ext cx="1186230" cy="1047332"/>
            <a:chOff x="6505855" y="4649726"/>
            <a:chExt cx="1186230" cy="10473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D16B35-3FCA-71DE-F24E-A2BB3B017836}"/>
                </a:ext>
              </a:extLst>
            </p:cNvPr>
            <p:cNvSpPr txBox="1"/>
            <p:nvPr/>
          </p:nvSpPr>
          <p:spPr>
            <a:xfrm>
              <a:off x="6505855" y="4649726"/>
              <a:ext cx="11862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SCENARIOS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E8D5572-3E16-1836-B938-2028CFA0E8F2}"/>
                </a:ext>
              </a:extLst>
            </p:cNvPr>
            <p:cNvGrpSpPr/>
            <p:nvPr/>
          </p:nvGrpSpPr>
          <p:grpSpPr>
            <a:xfrm>
              <a:off x="6571259" y="4853089"/>
              <a:ext cx="1055423" cy="843969"/>
              <a:chOff x="6685479" y="4783417"/>
              <a:chExt cx="1055423" cy="843969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E1BEF70E-F428-9E46-7032-0599DAF47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76"/>
              <a:stretch/>
            </p:blipFill>
            <p:spPr>
              <a:xfrm>
                <a:off x="6854683" y="4929988"/>
                <a:ext cx="886219" cy="647968"/>
              </a:xfrm>
              <a:prstGeom prst="rect">
                <a:avLst/>
              </a:prstGeom>
              <a:ln w="635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A4886AC-A260-49CD-932B-9176405C4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flipH="1">
                <a:off x="6685479" y="4822644"/>
                <a:ext cx="1035570" cy="804742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F527014-E635-C2AC-9E8C-01CA58387E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747615" y="4783417"/>
                <a:ext cx="876635" cy="672607"/>
              </a:xfrm>
              <a:prstGeom prst="rect">
                <a:avLst/>
              </a:prstGeom>
              <a:ln w="635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0AC894B-501A-E54F-50D0-03A547A3920F}"/>
              </a:ext>
            </a:extLst>
          </p:cNvPr>
          <p:cNvSpPr txBox="1"/>
          <p:nvPr/>
        </p:nvSpPr>
        <p:spPr>
          <a:xfrm>
            <a:off x="10685317" y="3666280"/>
            <a:ext cx="12865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FUTURE AIRCRAFT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B84839-7A4E-10B0-0BE9-4CB7BE28BAA4}"/>
              </a:ext>
            </a:extLst>
          </p:cNvPr>
          <p:cNvSpPr/>
          <p:nvPr/>
        </p:nvSpPr>
        <p:spPr bwMode="auto">
          <a:xfrm>
            <a:off x="3079306" y="4612572"/>
            <a:ext cx="431518" cy="241911"/>
          </a:xfrm>
          <a:prstGeom prst="rect">
            <a:avLst/>
          </a:prstGeom>
          <a:solidFill>
            <a:srgbClr val="3F48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E1E548D-B63A-9AD0-AB38-A187F36FD0D9}"/>
              </a:ext>
            </a:extLst>
          </p:cNvPr>
          <p:cNvGrpSpPr/>
          <p:nvPr/>
        </p:nvGrpSpPr>
        <p:grpSpPr>
          <a:xfrm>
            <a:off x="6535771" y="5574883"/>
            <a:ext cx="1273718" cy="783763"/>
            <a:chOff x="6258792" y="5704684"/>
            <a:chExt cx="1273718" cy="7837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FCB82FD-F451-1CBC-429D-0F05ADF767A3}"/>
                </a:ext>
              </a:extLst>
            </p:cNvPr>
            <p:cNvSpPr txBox="1"/>
            <p:nvPr/>
          </p:nvSpPr>
          <p:spPr>
            <a:xfrm>
              <a:off x="6258792" y="5704684"/>
              <a:ext cx="12737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BATTLE MONITOR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F5FEF76-5827-4609-B5FA-E61C2D7A6E4C}"/>
                </a:ext>
              </a:extLst>
            </p:cNvPr>
            <p:cNvGrpSpPr/>
            <p:nvPr/>
          </p:nvGrpSpPr>
          <p:grpSpPr>
            <a:xfrm>
              <a:off x="6516195" y="5898658"/>
              <a:ext cx="777913" cy="589789"/>
              <a:chOff x="6517256" y="5900815"/>
              <a:chExt cx="777913" cy="589789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0C3CB4A-273E-CAFF-AC59-2CDB67CC0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27" y="5900815"/>
                <a:ext cx="750769" cy="435614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9BC4438-8227-CAE1-FB8E-C35391888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4248" y="6371855"/>
                <a:ext cx="650921" cy="118749"/>
              </a:xfrm>
              <a:prstGeom prst="rect">
                <a:avLst/>
              </a:prstGeom>
            </p:spPr>
          </p:pic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200FF09-911B-A42D-EC39-2B97E2DD94F6}"/>
                  </a:ext>
                </a:extLst>
              </p:cNvPr>
              <p:cNvSpPr/>
              <p:nvPr/>
            </p:nvSpPr>
            <p:spPr bwMode="auto">
              <a:xfrm>
                <a:off x="6517256" y="6401615"/>
                <a:ext cx="71413" cy="5922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E80D792-3786-CF4A-B308-DACBF875F12C}"/>
              </a:ext>
            </a:extLst>
          </p:cNvPr>
          <p:cNvGrpSpPr/>
          <p:nvPr/>
        </p:nvGrpSpPr>
        <p:grpSpPr>
          <a:xfrm>
            <a:off x="8150866" y="4782139"/>
            <a:ext cx="2251802" cy="597583"/>
            <a:chOff x="8150867" y="4769969"/>
            <a:chExt cx="2251802" cy="59758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E71C2C2-300C-A6AE-89C3-E757DB6E5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0867" y="4769969"/>
              <a:ext cx="515415" cy="597583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D42E3B9-9ED2-7457-6306-0FA44D80A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2858" y="4769969"/>
              <a:ext cx="512220" cy="59515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DED982D-5E2F-053F-53B0-E5BB74594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1654" y="4769969"/>
              <a:ext cx="512220" cy="59515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6BAD929-8A81-BF45-C954-3060F19B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0449" y="4769969"/>
              <a:ext cx="512220" cy="59515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5B2AEED-29D3-97ED-49A1-A7D0C0641C52}"/>
              </a:ext>
            </a:extLst>
          </p:cNvPr>
          <p:cNvGrpSpPr/>
          <p:nvPr/>
        </p:nvGrpSpPr>
        <p:grpSpPr>
          <a:xfrm>
            <a:off x="8418929" y="5408870"/>
            <a:ext cx="1715677" cy="474037"/>
            <a:chOff x="8333715" y="5443355"/>
            <a:chExt cx="1715677" cy="474037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03B9E77-9A90-8527-8666-2E0CE0E0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3715" y="5443355"/>
              <a:ext cx="426811" cy="47397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5745882-7F13-867B-A7B2-A95443577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976" y="5443355"/>
              <a:ext cx="426812" cy="47397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5AE47D3-E076-81D6-1C55-8F100C70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2238" y="5443355"/>
              <a:ext cx="427154" cy="47403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8345C26-D8E3-EADD-7D25-D635FD5C3275}"/>
              </a:ext>
            </a:extLst>
          </p:cNvPr>
          <p:cNvGrpSpPr/>
          <p:nvPr/>
        </p:nvGrpSpPr>
        <p:grpSpPr>
          <a:xfrm>
            <a:off x="8624977" y="5846738"/>
            <a:ext cx="1303580" cy="333128"/>
            <a:chOff x="8547120" y="5983864"/>
            <a:chExt cx="1303580" cy="33312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3584756-9AB8-747F-928E-CCDFCCB75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7120" y="5983864"/>
              <a:ext cx="546964" cy="31459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99CD7856-0207-4F15-C8AD-570B062BE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511" y="5983864"/>
              <a:ext cx="579189" cy="33312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C336317-8D1B-C8F8-A903-BF5FB3BF1D8E}"/>
              </a:ext>
            </a:extLst>
          </p:cNvPr>
          <p:cNvGrpSpPr/>
          <p:nvPr/>
        </p:nvGrpSpPr>
        <p:grpSpPr>
          <a:xfrm>
            <a:off x="5870415" y="4772032"/>
            <a:ext cx="578296" cy="1278593"/>
            <a:chOff x="5773558" y="4896091"/>
            <a:chExt cx="714198" cy="1428543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67189D8-2308-4DDC-BF37-EE9B90771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8100" y="4896091"/>
              <a:ext cx="545114" cy="34823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9B57661-F42F-7957-C1B0-D8D78CF3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8281" y="5974433"/>
              <a:ext cx="464753" cy="35020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5BB30B5-0A7D-1627-DBAF-4EAAAB6A2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8477" y="5597093"/>
              <a:ext cx="584360" cy="38318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62AE4C64-303A-C71B-F6AA-37C0ECA42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558" y="5238478"/>
              <a:ext cx="714198" cy="364462"/>
            </a:xfrm>
            <a:prstGeom prst="rect">
              <a:avLst/>
            </a:prstGeom>
          </p:spPr>
        </p:pic>
      </p:grpSp>
      <p:sp>
        <p:nvSpPr>
          <p:cNvPr id="98" name="Callout: Bent Line 97">
            <a:extLst>
              <a:ext uri="{FF2B5EF4-FFF2-40B4-BE49-F238E27FC236}">
                <a16:creationId xmlns:a16="http://schemas.microsoft.com/office/drawing/2014/main" id="{D0A62573-4DA9-C945-F1B2-43AB5AA181AA}"/>
              </a:ext>
            </a:extLst>
          </p:cNvPr>
          <p:cNvSpPr/>
          <p:nvPr/>
        </p:nvSpPr>
        <p:spPr bwMode="auto">
          <a:xfrm>
            <a:off x="9611876" y="2092747"/>
            <a:ext cx="2439890" cy="1150750"/>
          </a:xfrm>
          <a:prstGeom prst="borderCallout2">
            <a:avLst>
              <a:gd name="adj1" fmla="val 28672"/>
              <a:gd name="adj2" fmla="val -3056"/>
              <a:gd name="adj3" fmla="val 29026"/>
              <a:gd name="adj4" fmla="val -16294"/>
              <a:gd name="adj5" fmla="val 62898"/>
              <a:gd name="adj6" fmla="val -32932"/>
            </a:avLst>
          </a:prstGeom>
          <a:solidFill>
            <a:schemeClr val="bg1">
              <a:alpha val="75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" name="Callout: Bent Line 99">
            <a:extLst>
              <a:ext uri="{FF2B5EF4-FFF2-40B4-BE49-F238E27FC236}">
                <a16:creationId xmlns:a16="http://schemas.microsoft.com/office/drawing/2014/main" id="{398B2E47-8218-D5FD-BD9A-2B17BE629AF8}"/>
              </a:ext>
            </a:extLst>
          </p:cNvPr>
          <p:cNvSpPr/>
          <p:nvPr/>
        </p:nvSpPr>
        <p:spPr bwMode="auto">
          <a:xfrm rot="5400000">
            <a:off x="8395241" y="4221503"/>
            <a:ext cx="1762564" cy="2405118"/>
          </a:xfrm>
          <a:prstGeom prst="borderCallout2">
            <a:avLst>
              <a:gd name="adj1" fmla="val 83373"/>
              <a:gd name="adj2" fmla="val -2696"/>
              <a:gd name="adj3" fmla="val 83370"/>
              <a:gd name="adj4" fmla="val -11288"/>
              <a:gd name="adj5" fmla="val 115286"/>
              <a:gd name="adj6" fmla="val -42375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" name="Callout: Bent Line 101">
            <a:extLst>
              <a:ext uri="{FF2B5EF4-FFF2-40B4-BE49-F238E27FC236}">
                <a16:creationId xmlns:a16="http://schemas.microsoft.com/office/drawing/2014/main" id="{59148A1C-D12E-C013-E606-FBBB354C66EF}"/>
              </a:ext>
            </a:extLst>
          </p:cNvPr>
          <p:cNvSpPr/>
          <p:nvPr/>
        </p:nvSpPr>
        <p:spPr bwMode="auto">
          <a:xfrm rot="5400000">
            <a:off x="5401568" y="3975308"/>
            <a:ext cx="1868600" cy="2982384"/>
          </a:xfrm>
          <a:prstGeom prst="borderCallout2">
            <a:avLst>
              <a:gd name="adj1" fmla="val 68286"/>
              <a:gd name="adj2" fmla="val -2342"/>
              <a:gd name="adj3" fmla="val 68237"/>
              <a:gd name="adj4" fmla="val -11574"/>
              <a:gd name="adj5" fmla="val 52413"/>
              <a:gd name="adj6" fmla="val -3757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4" name="Callout: Bent Line 103">
            <a:extLst>
              <a:ext uri="{FF2B5EF4-FFF2-40B4-BE49-F238E27FC236}">
                <a16:creationId xmlns:a16="http://schemas.microsoft.com/office/drawing/2014/main" id="{377CD992-D854-742C-1143-52B1CBF42DC1}"/>
              </a:ext>
            </a:extLst>
          </p:cNvPr>
          <p:cNvSpPr/>
          <p:nvPr/>
        </p:nvSpPr>
        <p:spPr bwMode="auto">
          <a:xfrm rot="5400000">
            <a:off x="2857034" y="4688471"/>
            <a:ext cx="1870773" cy="1553884"/>
          </a:xfrm>
          <a:prstGeom prst="borderCallout2">
            <a:avLst>
              <a:gd name="adj1" fmla="val -2492"/>
              <a:gd name="adj2" fmla="val 5592"/>
              <a:gd name="adj3" fmla="val -8728"/>
              <a:gd name="adj4" fmla="val 5489"/>
              <a:gd name="adj5" fmla="val -21907"/>
              <a:gd name="adj6" fmla="val -42755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BCA067F-EC85-E1D8-B6AA-B66878741DC5}"/>
              </a:ext>
            </a:extLst>
          </p:cNvPr>
          <p:cNvSpPr/>
          <p:nvPr/>
        </p:nvSpPr>
        <p:spPr bwMode="auto">
          <a:xfrm>
            <a:off x="3570279" y="4612572"/>
            <a:ext cx="431518" cy="241911"/>
          </a:xfrm>
          <a:prstGeom prst="rect">
            <a:avLst/>
          </a:prstGeom>
          <a:solidFill>
            <a:srgbClr val="3F48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WTF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647C6AA-953C-3D12-40E3-D4FA8C8C40BA}"/>
              </a:ext>
            </a:extLst>
          </p:cNvPr>
          <p:cNvSpPr/>
          <p:nvPr/>
        </p:nvSpPr>
        <p:spPr bwMode="auto">
          <a:xfrm>
            <a:off x="4061251" y="4612572"/>
            <a:ext cx="431518" cy="241911"/>
          </a:xfrm>
          <a:prstGeom prst="rect">
            <a:avLst/>
          </a:prstGeom>
          <a:solidFill>
            <a:srgbClr val="3F48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RWS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E50AE69-7C6A-827B-A1B8-8C2F8759EC54}"/>
              </a:ext>
            </a:extLst>
          </p:cNvPr>
          <p:cNvSpPr/>
          <p:nvPr/>
        </p:nvSpPr>
        <p:spPr bwMode="auto">
          <a:xfrm>
            <a:off x="3079307" y="4907281"/>
            <a:ext cx="429654" cy="241911"/>
          </a:xfrm>
          <a:prstGeom prst="rect">
            <a:avLst/>
          </a:prstGeom>
          <a:solidFill>
            <a:srgbClr val="3F48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IRCM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CB80BB4-1EA1-35B2-AE25-5EF67A5E39B3}"/>
              </a:ext>
            </a:extLst>
          </p:cNvPr>
          <p:cNvSpPr/>
          <p:nvPr/>
        </p:nvSpPr>
        <p:spPr bwMode="auto">
          <a:xfrm>
            <a:off x="3570279" y="4907281"/>
            <a:ext cx="429654" cy="241911"/>
          </a:xfrm>
          <a:prstGeom prst="rect">
            <a:avLst/>
          </a:prstGeom>
          <a:solidFill>
            <a:srgbClr val="3F48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RFCM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EE6B4FF-EC8B-9A80-B451-5B18F94B0F50}"/>
              </a:ext>
            </a:extLst>
          </p:cNvPr>
          <p:cNvSpPr/>
          <p:nvPr/>
        </p:nvSpPr>
        <p:spPr bwMode="auto">
          <a:xfrm>
            <a:off x="4061251" y="4907281"/>
            <a:ext cx="429654" cy="241911"/>
          </a:xfrm>
          <a:prstGeom prst="rect">
            <a:avLst/>
          </a:prstGeom>
          <a:solidFill>
            <a:srgbClr val="3F48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FAAC</a:t>
            </a:r>
          </a:p>
        </p:txBody>
      </p:sp>
      <p:sp>
        <p:nvSpPr>
          <p:cNvPr id="115" name="Callout: Bent Line 114">
            <a:extLst>
              <a:ext uri="{FF2B5EF4-FFF2-40B4-BE49-F238E27FC236}">
                <a16:creationId xmlns:a16="http://schemas.microsoft.com/office/drawing/2014/main" id="{80F8339D-391D-FAD0-02C4-6F52217101CD}"/>
              </a:ext>
            </a:extLst>
          </p:cNvPr>
          <p:cNvSpPr/>
          <p:nvPr/>
        </p:nvSpPr>
        <p:spPr bwMode="auto">
          <a:xfrm flipH="1">
            <a:off x="140231" y="2093425"/>
            <a:ext cx="2051775" cy="1151942"/>
          </a:xfrm>
          <a:prstGeom prst="borderCallout2">
            <a:avLst>
              <a:gd name="adj1" fmla="val 55297"/>
              <a:gd name="adj2" fmla="val -2433"/>
              <a:gd name="adj3" fmla="val 55320"/>
              <a:gd name="adj4" fmla="val -21229"/>
              <a:gd name="adj5" fmla="val 113290"/>
              <a:gd name="adj6" fmla="val -44056"/>
            </a:avLst>
          </a:prstGeom>
          <a:solidFill>
            <a:schemeClr val="bg1">
              <a:alpha val="52000"/>
            </a:schemeClr>
          </a:solidFill>
          <a:ln w="1905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6" name="Speech Bubble: Rectangle 115">
            <a:extLst>
              <a:ext uri="{FF2B5EF4-FFF2-40B4-BE49-F238E27FC236}">
                <a16:creationId xmlns:a16="http://schemas.microsoft.com/office/drawing/2014/main" id="{A2D18099-32EF-C3DD-9FCF-2A3CD113C9B4}"/>
              </a:ext>
            </a:extLst>
          </p:cNvPr>
          <p:cNvSpPr/>
          <p:nvPr/>
        </p:nvSpPr>
        <p:spPr bwMode="auto">
          <a:xfrm rot="10800000">
            <a:off x="144476" y="4077337"/>
            <a:ext cx="2410549" cy="769528"/>
          </a:xfrm>
          <a:prstGeom prst="wedgeRectCallout">
            <a:avLst>
              <a:gd name="adj1" fmla="val 21352"/>
              <a:gd name="adj2" fmla="val 102377"/>
            </a:avLst>
          </a:prstGeom>
          <a:solidFill>
            <a:schemeClr val="bg1">
              <a:alpha val="84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00BC3713-05A4-8440-054F-B4AD4742FA06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50" y="4444181"/>
            <a:ext cx="941395" cy="279409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08A0367-4AD3-8C21-7DF9-0977AD727D5B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 amt="85000"/>
          </a:blip>
          <a:stretch>
            <a:fillRect/>
          </a:stretch>
        </p:blipFill>
        <p:spPr>
          <a:xfrm>
            <a:off x="1301356" y="4418912"/>
            <a:ext cx="1120286" cy="329947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23517481-7926-C407-88B7-CC5DCD3D1B91}"/>
              </a:ext>
            </a:extLst>
          </p:cNvPr>
          <p:cNvSpPr txBox="1"/>
          <p:nvPr/>
        </p:nvSpPr>
        <p:spPr>
          <a:xfrm>
            <a:off x="647885" y="4145344"/>
            <a:ext cx="14029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FUTURE PLATFORMS</a:t>
            </a:r>
          </a:p>
        </p:txBody>
      </p:sp>
      <p:sp>
        <p:nvSpPr>
          <p:cNvPr id="134" name="Speech Bubble: Rectangle 133">
            <a:extLst>
              <a:ext uri="{FF2B5EF4-FFF2-40B4-BE49-F238E27FC236}">
                <a16:creationId xmlns:a16="http://schemas.microsoft.com/office/drawing/2014/main" id="{2E51597E-830A-C93A-867D-B440532484BE}"/>
              </a:ext>
            </a:extLst>
          </p:cNvPr>
          <p:cNvSpPr/>
          <p:nvPr/>
        </p:nvSpPr>
        <p:spPr bwMode="auto">
          <a:xfrm rot="10800000">
            <a:off x="145720" y="4970359"/>
            <a:ext cx="2410549" cy="526885"/>
          </a:xfrm>
          <a:prstGeom prst="wedgeRectCallout">
            <a:avLst>
              <a:gd name="adj1" fmla="val 22300"/>
              <a:gd name="adj2" fmla="val 45974"/>
            </a:avLst>
          </a:prstGeom>
          <a:solidFill>
            <a:schemeClr val="bg1">
              <a:alpha val="84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77F62DED-8356-6F2D-0FA6-8EAC5C04D326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31" y="5101253"/>
            <a:ext cx="1036553" cy="29204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449E4A8-0AA4-050C-E67A-61752FBD7C56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50000"/>
          </a:blip>
          <a:stretch>
            <a:fillRect/>
          </a:stretch>
        </p:blipFill>
        <p:spPr>
          <a:xfrm>
            <a:off x="1321801" y="5090434"/>
            <a:ext cx="1121761" cy="329213"/>
          </a:xfrm>
          <a:prstGeom prst="rect">
            <a:avLst/>
          </a:prstGeom>
        </p:spPr>
      </p:pic>
      <p:sp>
        <p:nvSpPr>
          <p:cNvPr id="139" name="Speech Bubble: Rectangle 138">
            <a:extLst>
              <a:ext uri="{FF2B5EF4-FFF2-40B4-BE49-F238E27FC236}">
                <a16:creationId xmlns:a16="http://schemas.microsoft.com/office/drawing/2014/main" id="{55614219-65BD-DF57-2950-438347004630}"/>
              </a:ext>
            </a:extLst>
          </p:cNvPr>
          <p:cNvSpPr/>
          <p:nvPr/>
        </p:nvSpPr>
        <p:spPr bwMode="auto">
          <a:xfrm rot="10800000">
            <a:off x="144793" y="5638914"/>
            <a:ext cx="2410549" cy="526885"/>
          </a:xfrm>
          <a:prstGeom prst="wedgeRectCallout">
            <a:avLst>
              <a:gd name="adj1" fmla="val 21668"/>
              <a:gd name="adj2" fmla="val 45974"/>
            </a:avLst>
          </a:prstGeom>
          <a:solidFill>
            <a:schemeClr val="bg1">
              <a:alpha val="84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F145D41A-1C77-5AF9-A5BD-E12DB072EA2C}"/>
              </a:ext>
            </a:extLst>
          </p:cNvPr>
          <p:cNvPicPr>
            <a:picLocks noChangeAspect="1"/>
          </p:cNvPicPr>
          <p:nvPr/>
        </p:nvPicPr>
        <p:blipFill>
          <a:blip r:embed="rId35">
            <a:alphaModFix amt="35000"/>
          </a:blip>
          <a:stretch>
            <a:fillRect/>
          </a:stretch>
        </p:blipFill>
        <p:spPr>
          <a:xfrm>
            <a:off x="1304623" y="5737429"/>
            <a:ext cx="1121761" cy="329213"/>
          </a:xfrm>
          <a:prstGeom prst="rect">
            <a:avLst/>
          </a:prstGeom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F7AF190-623C-DC22-034C-A16289644F40}"/>
              </a:ext>
            </a:extLst>
          </p:cNvPr>
          <p:cNvCxnSpPr>
            <a:cxnSpLocks/>
            <a:stCxn id="116" idx="0"/>
            <a:endCxn id="134" idx="2"/>
          </p:cNvCxnSpPr>
          <p:nvPr/>
        </p:nvCxnSpPr>
        <p:spPr bwMode="auto">
          <a:xfrm>
            <a:off x="1349750" y="4846865"/>
            <a:ext cx="1244" cy="123494"/>
          </a:xfrm>
          <a:prstGeom prst="line">
            <a:avLst/>
          </a:prstGeom>
          <a:ln w="28575">
            <a:solidFill>
              <a:srgbClr val="3333CC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18F824C-A04A-7106-97BD-FC1D8890B7A1}"/>
              </a:ext>
            </a:extLst>
          </p:cNvPr>
          <p:cNvCxnSpPr>
            <a:cxnSpLocks/>
            <a:stCxn id="134" idx="0"/>
            <a:endCxn id="139" idx="2"/>
          </p:cNvCxnSpPr>
          <p:nvPr/>
        </p:nvCxnSpPr>
        <p:spPr bwMode="auto">
          <a:xfrm flipH="1">
            <a:off x="1350067" y="5497244"/>
            <a:ext cx="927" cy="141670"/>
          </a:xfrm>
          <a:prstGeom prst="line">
            <a:avLst/>
          </a:prstGeom>
          <a:ln w="28575">
            <a:solidFill>
              <a:srgbClr val="3333CC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DC59148-20B2-3CDF-C88E-675ADC9BD70B}"/>
              </a:ext>
            </a:extLst>
          </p:cNvPr>
          <p:cNvSpPr/>
          <p:nvPr/>
        </p:nvSpPr>
        <p:spPr bwMode="auto">
          <a:xfrm>
            <a:off x="2815589" y="3648461"/>
            <a:ext cx="263717" cy="190093"/>
          </a:xfrm>
          <a:prstGeom prst="rect">
            <a:avLst/>
          </a:prstGeom>
          <a:solidFill>
            <a:srgbClr val="BCBCBC"/>
          </a:solidFill>
          <a:ln w="127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FIAB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BA7A35F-FE1B-EFAE-88E1-6150B042AC03}"/>
              </a:ext>
            </a:extLst>
          </p:cNvPr>
          <p:cNvSpPr/>
          <p:nvPr/>
        </p:nvSpPr>
        <p:spPr bwMode="auto">
          <a:xfrm>
            <a:off x="8991314" y="3291873"/>
            <a:ext cx="216854" cy="192505"/>
          </a:xfrm>
          <a:prstGeom prst="rect">
            <a:avLst/>
          </a:prstGeom>
          <a:solidFill>
            <a:srgbClr val="BCBCB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VATS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98D3C6AB-DD2B-A19E-E13B-78D54E313E7B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69" y="2684651"/>
            <a:ext cx="1879426" cy="478004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6D5633B4-7F91-778A-451D-78664A9AC593}"/>
              </a:ext>
            </a:extLst>
          </p:cNvPr>
          <p:cNvSpPr txBox="1"/>
          <p:nvPr/>
        </p:nvSpPr>
        <p:spPr>
          <a:xfrm>
            <a:off x="186434" y="2191892"/>
            <a:ext cx="19385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FIGHTERS / FIGHTERS-IN-A-BOX (FIAB)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6256152A-B0AC-F414-18BC-59548833AEA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467554" y="2203053"/>
            <a:ext cx="1486626" cy="949051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8E4C383C-F382-14AF-6EF1-26ADB7275001}"/>
              </a:ext>
            </a:extLst>
          </p:cNvPr>
          <p:cNvSpPr txBox="1"/>
          <p:nvPr/>
        </p:nvSpPr>
        <p:spPr>
          <a:xfrm>
            <a:off x="9706069" y="2277972"/>
            <a:ext cx="860233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VIRTUAL AIRBORNE THREAT SYSTEM (VATS)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C0C9B-FCFE-CAE1-A156-D26A6ABC8094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alphaModFix amt="37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42" y="5793572"/>
            <a:ext cx="1167759" cy="2250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9263A8-74F8-03EB-12F2-8F417F0664B7}"/>
              </a:ext>
            </a:extLst>
          </p:cNvPr>
          <p:cNvSpPr/>
          <p:nvPr/>
        </p:nvSpPr>
        <p:spPr bwMode="auto">
          <a:xfrm>
            <a:off x="907055" y="5931122"/>
            <a:ext cx="359829" cy="874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A2F00-0039-34AF-7DA5-7BEB35DE8879}"/>
              </a:ext>
            </a:extLst>
          </p:cNvPr>
          <p:cNvSpPr txBox="1"/>
          <p:nvPr/>
        </p:nvSpPr>
        <p:spPr>
          <a:xfrm>
            <a:off x="8360997" y="4553081"/>
            <a:ext cx="1723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AIR DEFENSE C2 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81" y="6066642"/>
            <a:ext cx="769511" cy="20905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38" y="6083283"/>
            <a:ext cx="768163" cy="213378"/>
          </a:xfrm>
          <a:prstGeom prst="rect">
            <a:avLst/>
          </a:prstGeom>
        </p:spPr>
      </p:pic>
      <p:pic>
        <p:nvPicPr>
          <p:cNvPr id="3" name="Picture 83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81" y="6066642"/>
            <a:ext cx="769511" cy="209058"/>
          </a:xfrm>
          <a:prstGeom prst="rect">
            <a:avLst/>
          </a:prstGeom>
        </p:spPr>
      </p:pic>
      <p:pic>
        <p:nvPicPr>
          <p:cNvPr id="5" name="Picture 8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38" y="6083283"/>
            <a:ext cx="768163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906"/>
            <a:ext cx="11887200" cy="668655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47378" y="-220135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Joint Simulation Environment </a:t>
            </a:r>
            <a:br>
              <a:rPr lang="en-US" sz="440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</a:br>
            <a:r>
              <a:rPr lang="en-US" sz="2000" i="1" dirty="0"/>
              <a:t>Delivering High-End Warfighting Proficiency</a:t>
            </a:r>
            <a:r>
              <a:rPr lang="en-US" sz="2000" dirty="0"/>
              <a:t> </a:t>
            </a:r>
            <a:endParaRPr lang="en-US" sz="4400" b="1" i="1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711680"/>
            <a:ext cx="12182822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NAVAIR Public Release 2024-0179. DISTRIBUTION STATEMENT A. Approved for public release: distribution unlimited.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78" y="64124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FY24 Stats:  820 Pilots, 10k+ F-35 Sorties, 30k+ Weapon Engagements		    FY22-Now  1400+ pilots!</a:t>
            </a:r>
          </a:p>
        </p:txBody>
      </p:sp>
    </p:spTree>
    <p:extLst>
      <p:ext uri="{BB962C8B-B14F-4D97-AF65-F5344CB8AC3E}">
        <p14:creationId xmlns:p14="http://schemas.microsoft.com/office/powerpoint/2010/main" val="380407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572507-26F9-8612-C4C2-223447DE81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3551"/>
          <a:stretch/>
        </p:blipFill>
        <p:spPr>
          <a:xfrm>
            <a:off x="152400" y="1112695"/>
            <a:ext cx="11922593" cy="5288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6702" y="216816"/>
            <a:ext cx="4005263" cy="64008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kern="0" dirty="0">
                <a:solidFill>
                  <a:srgbClr val="151C77"/>
                </a:solidFill>
                <a:latin typeface="Arial"/>
                <a:cs typeface="Arial"/>
              </a:rPr>
              <a:t>JSE Vision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22" y="1330847"/>
            <a:ext cx="11067355" cy="4718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311323"/>
            <a:ext cx="4739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To provide the DoD’s premier simulation environment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for Fifth Generation+ test and training.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70" y="51973"/>
            <a:ext cx="978408" cy="813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2" t="22797" r="9960" b="41394"/>
          <a:stretch/>
        </p:blipFill>
        <p:spPr>
          <a:xfrm>
            <a:off x="30228" y="6612535"/>
            <a:ext cx="1471101" cy="1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4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7"/>
          <p:cNvSpPr txBox="1">
            <a:spLocks/>
          </p:cNvSpPr>
          <p:nvPr/>
        </p:nvSpPr>
        <p:spPr>
          <a:xfrm>
            <a:off x="19945" y="228600"/>
            <a:ext cx="12192000" cy="64008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lvl="0" algn="ctr">
              <a:lnSpc>
                <a:spcPct val="90000"/>
              </a:lnSpc>
              <a:spcBef>
                <a:spcPct val="0"/>
              </a:spcBef>
              <a:buNone/>
              <a:defRPr sz="44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151C77"/>
                </a:solidFill>
                <a:latin typeface="Arial"/>
                <a:cs typeface="Arial"/>
              </a:rPr>
              <a:t>Navy Key Lines of Effort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563552"/>
            <a:ext cx="12192000" cy="0"/>
          </a:xfrm>
          <a:prstGeom prst="line">
            <a:avLst/>
          </a:prstGeom>
          <a:ln>
            <a:solidFill>
              <a:srgbClr val="D9D9D9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2" t="22797" r="9960" b="41394"/>
          <a:stretch/>
        </p:blipFill>
        <p:spPr>
          <a:xfrm>
            <a:off x="30228" y="6612535"/>
            <a:ext cx="1471101" cy="1964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1718" y="1648050"/>
            <a:ext cx="147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HD Model Development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4840" y="2668592"/>
            <a:ext cx="1325417" cy="5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56006" y="3811011"/>
            <a:ext cx="128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Fallon ITF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Integration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52930" y="4935334"/>
            <a:ext cx="128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Deployed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25" y="1707182"/>
            <a:ext cx="412558" cy="4125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30" y="1575510"/>
            <a:ext cx="412558" cy="4054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735027"/>
            <a:ext cx="412558" cy="4054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57" y="2514995"/>
            <a:ext cx="920910" cy="83945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19" y="4836890"/>
            <a:ext cx="801380" cy="51193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09580" y="1471136"/>
            <a:ext cx="7306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fund development of “High Definition” platform, sensor, weapons models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pressurize industry partners to develop and deliver current models with urgency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Human-machine interfaces are critically important!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09580" y="2556140"/>
            <a:ext cx="7588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 are delivered and integrated at JSE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 verification, regression testing, and incorporation of new capabilities into the “production baseline”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09580" y="3788672"/>
            <a:ext cx="828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Hardware/software must be acquired for insertion at Fallon Integrated Training Facility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ITF enables full CVW training and helps drive development priorities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09580" y="4848090"/>
            <a:ext cx="8540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Solutions must be “packaged” for CVN deployment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 must be identified to bring robust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capabilities closer to the warfighter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preserve performance fidelity, to include the human-machine interface?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364067" y="2343092"/>
            <a:ext cx="114808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38667" y="3494559"/>
            <a:ext cx="114808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30200" y="4646026"/>
            <a:ext cx="114808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59" y="3703466"/>
            <a:ext cx="1302280" cy="7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E0217F-12AE-23A3-8401-EF6775C90D03}"/>
              </a:ext>
            </a:extLst>
          </p:cNvPr>
          <p:cNvCxnSpPr/>
          <p:nvPr/>
        </p:nvCxnSpPr>
        <p:spPr bwMode="auto">
          <a:xfrm>
            <a:off x="1524000" y="857250"/>
            <a:ext cx="6858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647AB-6ED4-DBB8-D7FA-BF9ED7FA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27000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BEA2432C-9675-4518-A7D3-A1EBD246DCF9}" type="slidenum">
              <a:rPr lang="en-US" smtClean="0"/>
              <a:pPr defTabSz="685800">
                <a:defRPr/>
              </a:pPr>
              <a:t>7</a:t>
            </a:fld>
            <a:endParaRPr lang="en-US" sz="105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777545-20BB-30B5-AAC8-E6048EF5F36A}"/>
              </a:ext>
            </a:extLst>
          </p:cNvPr>
          <p:cNvGrpSpPr/>
          <p:nvPr/>
        </p:nvGrpSpPr>
        <p:grpSpPr>
          <a:xfrm>
            <a:off x="1022555" y="1430150"/>
            <a:ext cx="10323871" cy="4688584"/>
            <a:chOff x="1654836" y="1784886"/>
            <a:chExt cx="8752814" cy="36336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4378C8-4D46-22CB-F4E9-A189E4A8C8CE}"/>
                </a:ext>
              </a:extLst>
            </p:cNvPr>
            <p:cNvGrpSpPr/>
            <p:nvPr/>
          </p:nvGrpSpPr>
          <p:grpSpPr>
            <a:xfrm>
              <a:off x="1654836" y="4766202"/>
              <a:ext cx="1119058" cy="652303"/>
              <a:chOff x="3040655" y="1994053"/>
              <a:chExt cx="6345716" cy="39440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0857F01-015F-7779-B6FC-F3F584855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377" y="2307182"/>
                <a:ext cx="5889246" cy="3420153"/>
              </a:xfrm>
              <a:prstGeom prst="rect">
                <a:avLst/>
              </a:prstGeom>
            </p:spPr>
          </p:pic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B06AE6D2-D80D-6385-FDAF-324BFA9F1981}"/>
                  </a:ext>
                </a:extLst>
              </p:cNvPr>
              <p:cNvSpPr/>
              <p:nvPr/>
            </p:nvSpPr>
            <p:spPr bwMode="auto">
              <a:xfrm>
                <a:off x="3040655" y="1994053"/>
                <a:ext cx="3349128" cy="2644048"/>
              </a:xfrm>
              <a:custGeom>
                <a:avLst/>
                <a:gdLst>
                  <a:gd name="connsiteX0" fmla="*/ 1377109 w 3349128"/>
                  <a:gd name="connsiteY0" fmla="*/ 2644048 h 2644048"/>
                  <a:gd name="connsiteX1" fmla="*/ 1333041 w 3349128"/>
                  <a:gd name="connsiteY1" fmla="*/ 1983036 h 2644048"/>
                  <a:gd name="connsiteX2" fmla="*/ 2853369 w 3349128"/>
                  <a:gd name="connsiteY2" fmla="*/ 1277957 h 2644048"/>
                  <a:gd name="connsiteX3" fmla="*/ 2996588 w 3349128"/>
                  <a:gd name="connsiteY3" fmla="*/ 881349 h 2644048"/>
                  <a:gd name="connsiteX4" fmla="*/ 3349128 w 3349128"/>
                  <a:gd name="connsiteY4" fmla="*/ 705080 h 2644048"/>
                  <a:gd name="connsiteX5" fmla="*/ 2203374 w 3349128"/>
                  <a:gd name="connsiteY5" fmla="*/ 0 h 2644048"/>
                  <a:gd name="connsiteX6" fmla="*/ 0 w 3349128"/>
                  <a:gd name="connsiteY6" fmla="*/ 1222872 h 2644048"/>
                  <a:gd name="connsiteX7" fmla="*/ 44068 w 3349128"/>
                  <a:gd name="connsiteY7" fmla="*/ 2038120 h 2644048"/>
                  <a:gd name="connsiteX8" fmla="*/ 1377109 w 3349128"/>
                  <a:gd name="connsiteY8" fmla="*/ 2644048 h 2644048"/>
                  <a:gd name="connsiteX0" fmla="*/ 1377109 w 3349128"/>
                  <a:gd name="connsiteY0" fmla="*/ 2644048 h 2644048"/>
                  <a:gd name="connsiteX1" fmla="*/ 1377109 w 3349128"/>
                  <a:gd name="connsiteY1" fmla="*/ 2093205 h 2644048"/>
                  <a:gd name="connsiteX2" fmla="*/ 2853369 w 3349128"/>
                  <a:gd name="connsiteY2" fmla="*/ 1277957 h 2644048"/>
                  <a:gd name="connsiteX3" fmla="*/ 2996588 w 3349128"/>
                  <a:gd name="connsiteY3" fmla="*/ 881349 h 2644048"/>
                  <a:gd name="connsiteX4" fmla="*/ 3349128 w 3349128"/>
                  <a:gd name="connsiteY4" fmla="*/ 705080 h 2644048"/>
                  <a:gd name="connsiteX5" fmla="*/ 2203374 w 3349128"/>
                  <a:gd name="connsiteY5" fmla="*/ 0 h 2644048"/>
                  <a:gd name="connsiteX6" fmla="*/ 0 w 3349128"/>
                  <a:gd name="connsiteY6" fmla="*/ 1222872 h 2644048"/>
                  <a:gd name="connsiteX7" fmla="*/ 44068 w 3349128"/>
                  <a:gd name="connsiteY7" fmla="*/ 2038120 h 2644048"/>
                  <a:gd name="connsiteX8" fmla="*/ 1377109 w 3349128"/>
                  <a:gd name="connsiteY8" fmla="*/ 2644048 h 264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9128" h="2644048">
                    <a:moveTo>
                      <a:pt x="1377109" y="2644048"/>
                    </a:moveTo>
                    <a:lnTo>
                      <a:pt x="1377109" y="2093205"/>
                    </a:lnTo>
                    <a:lnTo>
                      <a:pt x="2853369" y="1277957"/>
                    </a:lnTo>
                    <a:lnTo>
                      <a:pt x="2996588" y="881349"/>
                    </a:lnTo>
                    <a:lnTo>
                      <a:pt x="3349128" y="705080"/>
                    </a:lnTo>
                    <a:lnTo>
                      <a:pt x="2203374" y="0"/>
                    </a:lnTo>
                    <a:lnTo>
                      <a:pt x="0" y="1222872"/>
                    </a:lnTo>
                    <a:lnTo>
                      <a:pt x="44068" y="2038120"/>
                    </a:lnTo>
                    <a:lnTo>
                      <a:pt x="1377109" y="264404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6DB1EF4-62D8-1263-3214-6712B085CD6B}"/>
                  </a:ext>
                </a:extLst>
              </p:cNvPr>
              <p:cNvSpPr/>
              <p:nvPr/>
            </p:nvSpPr>
            <p:spPr bwMode="auto">
              <a:xfrm>
                <a:off x="5827922" y="4032174"/>
                <a:ext cx="3558449" cy="1905918"/>
              </a:xfrm>
              <a:custGeom>
                <a:avLst/>
                <a:gdLst>
                  <a:gd name="connsiteX0" fmla="*/ 0 w 3448280"/>
                  <a:gd name="connsiteY0" fmla="*/ 1476260 h 1905918"/>
                  <a:gd name="connsiteX1" fmla="*/ 837282 w 3448280"/>
                  <a:gd name="connsiteY1" fmla="*/ 1905918 h 1905918"/>
                  <a:gd name="connsiteX2" fmla="*/ 3448280 w 3448280"/>
                  <a:gd name="connsiteY2" fmla="*/ 429658 h 1905918"/>
                  <a:gd name="connsiteX3" fmla="*/ 2599981 w 3448280"/>
                  <a:gd name="connsiteY3" fmla="*/ 0 h 1905918"/>
                  <a:gd name="connsiteX4" fmla="*/ 0 w 3448280"/>
                  <a:gd name="connsiteY4" fmla="*/ 1476260 h 1905918"/>
                  <a:gd name="connsiteX0" fmla="*/ 0 w 3558449"/>
                  <a:gd name="connsiteY0" fmla="*/ 1476260 h 1905918"/>
                  <a:gd name="connsiteX1" fmla="*/ 947451 w 3558449"/>
                  <a:gd name="connsiteY1" fmla="*/ 1905918 h 1905918"/>
                  <a:gd name="connsiteX2" fmla="*/ 3558449 w 3558449"/>
                  <a:gd name="connsiteY2" fmla="*/ 429658 h 1905918"/>
                  <a:gd name="connsiteX3" fmla="*/ 2710150 w 3558449"/>
                  <a:gd name="connsiteY3" fmla="*/ 0 h 1905918"/>
                  <a:gd name="connsiteX4" fmla="*/ 0 w 3558449"/>
                  <a:gd name="connsiteY4" fmla="*/ 1476260 h 190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8449" h="1905918">
                    <a:moveTo>
                      <a:pt x="0" y="1476260"/>
                    </a:moveTo>
                    <a:lnTo>
                      <a:pt x="947451" y="1905918"/>
                    </a:lnTo>
                    <a:lnTo>
                      <a:pt x="3558449" y="429658"/>
                    </a:lnTo>
                    <a:lnTo>
                      <a:pt x="2710150" y="0"/>
                    </a:lnTo>
                    <a:lnTo>
                      <a:pt x="0" y="14762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1A023D-02D3-7A88-784A-7F7520D195E0}"/>
                </a:ext>
              </a:extLst>
            </p:cNvPr>
            <p:cNvSpPr txBox="1"/>
            <p:nvPr/>
          </p:nvSpPr>
          <p:spPr>
            <a:xfrm>
              <a:off x="2695290" y="1839289"/>
              <a:ext cx="1103745" cy="33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HD Model Development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85C248-3124-2297-CC9F-8B6709FA398A}"/>
                </a:ext>
              </a:extLst>
            </p:cNvPr>
            <p:cNvSpPr txBox="1"/>
            <p:nvPr/>
          </p:nvSpPr>
          <p:spPr>
            <a:xfrm>
              <a:off x="2750131" y="2604696"/>
              <a:ext cx="994063" cy="33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JSE</a:t>
              </a:r>
            </a:p>
            <a:p>
              <a:pPr algn="ctr" defTabSz="6858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Integration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AEF289-5BCD-DBA4-B65F-EFC03F8E368A}"/>
                </a:ext>
              </a:extLst>
            </p:cNvPr>
            <p:cNvSpPr txBox="1"/>
            <p:nvPr/>
          </p:nvSpPr>
          <p:spPr>
            <a:xfrm>
              <a:off x="2766006" y="3461510"/>
              <a:ext cx="962313" cy="33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Ops Site</a:t>
              </a:r>
            </a:p>
            <a:p>
              <a:pPr algn="ctr" defTabSz="6858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Integration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D330E1-974F-E5E5-9B7D-136BC2938B14}"/>
                </a:ext>
              </a:extLst>
            </p:cNvPr>
            <p:cNvSpPr txBox="1"/>
            <p:nvPr/>
          </p:nvSpPr>
          <p:spPr>
            <a:xfrm>
              <a:off x="2763698" y="4304754"/>
              <a:ext cx="966928" cy="202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Deployed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0DFCE3-C46B-2224-8627-64938D1E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745" y="1883639"/>
              <a:ext cx="309419" cy="3094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D55A42-EC1E-6F0E-5B47-2404B3B8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698" y="1784886"/>
              <a:ext cx="309419" cy="3040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8231B6-CC4A-57F3-F83B-FD8F3AB82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951" y="1904523"/>
              <a:ext cx="309419" cy="30408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E6D351-6461-AEC5-E282-BA5BCBEC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419" y="2489499"/>
              <a:ext cx="690683" cy="6295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A14744-CB2E-7207-950D-2FB4F3A1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890" y="4230920"/>
              <a:ext cx="601035" cy="3839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044EAD-16B7-51E2-58BA-AC70761922CF}"/>
                </a:ext>
              </a:extLst>
            </p:cNvPr>
            <p:cNvSpPr txBox="1"/>
            <p:nvPr/>
          </p:nvSpPr>
          <p:spPr>
            <a:xfrm>
              <a:off x="3856184" y="1821043"/>
              <a:ext cx="5623560" cy="644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 fund development of “High Definition” platform, sensor, weapons models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 pressurize industry partners to develop and deliver current models with urgency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Human-machine interfaces are critically important!</a:t>
              </a:r>
            </a:p>
            <a:p>
              <a:pPr defTabSz="685800">
                <a:defRPr/>
              </a:pP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F1E807-EA88-E02C-BB5F-575468087CC0}"/>
                </a:ext>
              </a:extLst>
            </p:cNvPr>
            <p:cNvSpPr txBox="1"/>
            <p:nvPr/>
          </p:nvSpPr>
          <p:spPr>
            <a:xfrm>
              <a:off x="3856185" y="2520358"/>
              <a:ext cx="5623560" cy="50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Models are delivered and integrated at JSE development &amp; integration labs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Performance verification, regression testing, and incorporation of new capabilities into the “production baseline”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3CE837-5DC7-605D-2E90-5A6460D8D748}"/>
                </a:ext>
              </a:extLst>
            </p:cNvPr>
            <p:cNvSpPr txBox="1"/>
            <p:nvPr/>
          </p:nvSpPr>
          <p:spPr>
            <a:xfrm>
              <a:off x="3795709" y="3304451"/>
              <a:ext cx="5720321" cy="644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Hardware and software must be acquired to enable capability insertion at ITF, JITTC, etc.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ITF enables full CVW training and helps drive development priorities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JITTC-N enables Night 1 advanced training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DTTR-E/N enable mission level testing and experimentation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076D6B-B2F1-FE1A-245C-D7AD617893A7}"/>
                </a:ext>
              </a:extLst>
            </p:cNvPr>
            <p:cNvSpPr txBox="1"/>
            <p:nvPr/>
          </p:nvSpPr>
          <p:spPr>
            <a:xfrm>
              <a:off x="3856185" y="4239319"/>
              <a:ext cx="5623560" cy="357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 must be “packaged” for CVN deployment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Facilities must be identified to bring HEF training capabilities closer to the warfighter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25718F-2724-1765-9C87-305F47BAE8F1}"/>
                </a:ext>
              </a:extLst>
            </p:cNvPr>
            <p:cNvCxnSpPr/>
            <p:nvPr/>
          </p:nvCxnSpPr>
          <p:spPr>
            <a:xfrm>
              <a:off x="1797050" y="2360571"/>
              <a:ext cx="8610600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C93FDB-50BE-E292-E36D-EB1B1DDCDF53}"/>
                </a:ext>
              </a:extLst>
            </p:cNvPr>
            <p:cNvCxnSpPr/>
            <p:nvPr/>
          </p:nvCxnSpPr>
          <p:spPr>
            <a:xfrm>
              <a:off x="1778000" y="3224171"/>
              <a:ext cx="8610600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4C4630-8EAB-BC05-F131-11353CA7A131}"/>
                </a:ext>
              </a:extLst>
            </p:cNvPr>
            <p:cNvCxnSpPr>
              <a:cxnSpLocks/>
            </p:cNvCxnSpPr>
            <p:nvPr/>
          </p:nvCxnSpPr>
          <p:spPr>
            <a:xfrm>
              <a:off x="1771650" y="4192602"/>
              <a:ext cx="8610600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B34A49F-54B4-EF31-3EAB-6A35EA4DA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294" y="3380852"/>
              <a:ext cx="976710" cy="56722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E2AF0-0B03-EEB8-CC30-D954F0F98D0B}"/>
                </a:ext>
              </a:extLst>
            </p:cNvPr>
            <p:cNvSpPr txBox="1"/>
            <p:nvPr/>
          </p:nvSpPr>
          <p:spPr>
            <a:xfrm>
              <a:off x="2763698" y="5028656"/>
              <a:ext cx="966928" cy="202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100">
                  <a:solidFill>
                    <a:srgbClr val="000000"/>
                  </a:solidFill>
                  <a:latin typeface="Arial Black" panose="020B0A04020102020204" pitchFamily="34" charset="0"/>
                </a:rPr>
                <a:t>Unit Level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60FE6B-6700-7806-35C1-48BF1731C6F0}"/>
                </a:ext>
              </a:extLst>
            </p:cNvPr>
            <p:cNvSpPr txBox="1"/>
            <p:nvPr/>
          </p:nvSpPr>
          <p:spPr>
            <a:xfrm>
              <a:off x="3856185" y="4963222"/>
              <a:ext cx="5623560" cy="357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 will leverage common JSE technical baseline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Facilities will be focused on training for a single MDS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497486F-5D41-B26E-6E72-BD0385135152}"/>
                </a:ext>
              </a:extLst>
            </p:cNvPr>
            <p:cNvCxnSpPr>
              <a:cxnSpLocks/>
            </p:cNvCxnSpPr>
            <p:nvPr/>
          </p:nvCxnSpPr>
          <p:spPr>
            <a:xfrm>
              <a:off x="1771650" y="4811674"/>
              <a:ext cx="8610600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054E4137-4720-BF6B-C894-39462F3FC359}"/>
              </a:ext>
            </a:extLst>
          </p:cNvPr>
          <p:cNvSpPr txBox="1">
            <a:spLocks/>
          </p:cNvSpPr>
          <p:nvPr/>
        </p:nvSpPr>
        <p:spPr>
          <a:xfrm>
            <a:off x="11603736" y="6510528"/>
            <a:ext cx="588264" cy="347472"/>
          </a:xfrm>
          <a:prstGeom prst="rect">
            <a:avLst/>
          </a:prstGeom>
        </p:spPr>
        <p:txBody>
          <a:bodyPr vert="horz" wrap="none" lIns="91440" tIns="0" rIns="91440" bIns="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A15DF3-B9AF-4EC4-A69C-2370B628607D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itle 7">
            <a:extLst>
              <a:ext uri="{FF2B5EF4-FFF2-40B4-BE49-F238E27FC236}">
                <a16:creationId xmlns:a16="http://schemas.microsoft.com/office/drawing/2014/main" id="{9E6983D6-7189-5655-2CB3-B41C2D185D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lvl="0" algn="ctr">
              <a:lnSpc>
                <a:spcPct val="90000"/>
              </a:lnSpc>
              <a:spcBef>
                <a:spcPct val="0"/>
              </a:spcBef>
              <a:buNone/>
              <a:defRPr sz="44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151C77"/>
                </a:solidFill>
                <a:latin typeface="Arial"/>
                <a:cs typeface="Arial"/>
              </a:rPr>
              <a:t>Key Lines of Effort</a:t>
            </a:r>
          </a:p>
        </p:txBody>
      </p:sp>
    </p:spTree>
    <p:extLst>
      <p:ext uri="{BB962C8B-B14F-4D97-AF65-F5344CB8AC3E}">
        <p14:creationId xmlns:p14="http://schemas.microsoft.com/office/powerpoint/2010/main" val="429207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60647"/>
            <a:ext cx="12192000" cy="549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349" y="3435017"/>
            <a:ext cx="4651651" cy="181676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018878" y="5972175"/>
            <a:ext cx="395708" cy="442913"/>
          </a:xfrm>
          <a:prstGeom prst="rect">
            <a:avLst/>
          </a:prstGeom>
          <a:solidFill>
            <a:srgbClr val="1F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7979" y="5972175"/>
            <a:ext cx="395708" cy="442913"/>
          </a:xfrm>
          <a:prstGeom prst="rect">
            <a:avLst/>
          </a:prstGeom>
          <a:solidFill>
            <a:srgbClr val="0B1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01921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151C77"/>
                </a:solidFill>
                <a:latin typeface="Arial"/>
                <a:cs typeface="Arial"/>
              </a:rPr>
              <a:t>JSE Conceptual Roadmap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7336" y="1291472"/>
            <a:ext cx="1065229" cy="4562573"/>
          </a:xfrm>
          <a:prstGeom prst="rect">
            <a:avLst/>
          </a:prstGeom>
          <a:solidFill>
            <a:srgbClr val="C9C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7644" y="1291472"/>
            <a:ext cx="1065229" cy="4562573"/>
          </a:xfrm>
          <a:prstGeom prst="rect">
            <a:avLst/>
          </a:prstGeom>
          <a:solidFill>
            <a:srgbClr val="C9C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7954" y="1291472"/>
            <a:ext cx="1065229" cy="4562573"/>
          </a:xfrm>
          <a:prstGeom prst="rect">
            <a:avLst/>
          </a:prstGeom>
          <a:solidFill>
            <a:srgbClr val="C9C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7490" y="1291472"/>
            <a:ext cx="1065229" cy="4562573"/>
          </a:xfrm>
          <a:prstGeom prst="rect">
            <a:avLst/>
          </a:prstGeom>
          <a:solidFill>
            <a:srgbClr val="AEB0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798" y="1291472"/>
            <a:ext cx="1065229" cy="4562573"/>
          </a:xfrm>
          <a:prstGeom prst="rect">
            <a:avLst/>
          </a:prstGeom>
          <a:solidFill>
            <a:srgbClr val="AEB0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0141" y="132917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274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CY23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8087" y="132917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274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CY24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6033" y="132917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274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CY25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2260" y="133860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274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CY26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8487" y="132917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274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CY27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8419" y="161198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4E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BLUE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4E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WEAPONS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230" y="204515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75C9B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BLUE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75C9B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CONSTRUCTIVE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4598" y="2478334"/>
            <a:ext cx="68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7426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BLUE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7426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VIRTUAL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99" y="463018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9B0D0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RED AIR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9B0D0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VIRTUAL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5595" y="507130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00A0A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RED SAMS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00A0A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(TMAP)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230" y="548241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3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RED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3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CONSTRUCTIVE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2771" y="3160224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666E8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PAX RIVER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666E87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4366" y="3648759"/>
            <a:ext cx="5950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959596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NELLIS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8419" y="4115764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666E87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EDWARDS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3200" y="6089374"/>
            <a:ext cx="4717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rgbClr val="0B1228"/>
                </a:solidFill>
                <a:latin typeface="Arial" charset="0"/>
                <a:ea typeface="MS PGothic" pitchFamily="34" charset="-128"/>
              </a:rPr>
              <a:t>SEMI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B1228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ANNUAL JSE BASELINE DELIVERIES WITH "BEST AVAILABLE" IC MODELS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70783" y="6177552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Training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Event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7979" y="6168217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Test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Event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71787" y="5976939"/>
            <a:ext cx="4524375" cy="438149"/>
          </a:xfrm>
          <a:prstGeom prst="rect">
            <a:avLst/>
          </a:prstGeom>
          <a:noFill/>
          <a:ln w="12700">
            <a:solidFill>
              <a:srgbClr val="0B1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33564" y="3033712"/>
            <a:ext cx="5891212" cy="452437"/>
          </a:xfrm>
          <a:prstGeom prst="rect">
            <a:avLst/>
          </a:prstGeom>
          <a:solidFill>
            <a:srgbClr val="66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33564" y="3952875"/>
            <a:ext cx="5891212" cy="447676"/>
          </a:xfrm>
          <a:prstGeom prst="rect">
            <a:avLst/>
          </a:prstGeom>
          <a:solidFill>
            <a:srgbClr val="66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33564" y="3498057"/>
            <a:ext cx="5891212" cy="438150"/>
          </a:xfrm>
          <a:prstGeom prst="rect">
            <a:avLst/>
          </a:prstGeom>
          <a:solidFill>
            <a:srgbClr val="959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7353299" y="3471864"/>
            <a:ext cx="1328735" cy="500063"/>
          </a:xfrm>
          <a:prstGeom prst="triangle">
            <a:avLst>
              <a:gd name="adj" fmla="val 48208"/>
            </a:avLst>
          </a:prstGeom>
          <a:solidFill>
            <a:srgbClr val="66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23" y="3180723"/>
            <a:ext cx="170703" cy="1707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461" y="3180723"/>
            <a:ext cx="170703" cy="1707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548" y="3180723"/>
            <a:ext cx="170703" cy="1707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023" y="3180723"/>
            <a:ext cx="170703" cy="1707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061" y="3180723"/>
            <a:ext cx="170703" cy="1707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73" y="3180723"/>
            <a:ext cx="170703" cy="1707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285" y="3643686"/>
            <a:ext cx="170703" cy="1707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273" y="3643686"/>
            <a:ext cx="170703" cy="1707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37" y="4107951"/>
            <a:ext cx="170703" cy="1707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120" y="4107951"/>
            <a:ext cx="170703" cy="1707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208" y="6029698"/>
            <a:ext cx="170703" cy="17070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441" y="3171578"/>
            <a:ext cx="188992" cy="188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716" y="3171578"/>
            <a:ext cx="188992" cy="188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991" y="3171578"/>
            <a:ext cx="188992" cy="188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116" y="3634541"/>
            <a:ext cx="188992" cy="188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726" y="4098806"/>
            <a:ext cx="188992" cy="1889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402" y="6006266"/>
            <a:ext cx="188992" cy="188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80" y="3401946"/>
            <a:ext cx="329213" cy="7315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443" y="3501959"/>
            <a:ext cx="329213" cy="7315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080" y="3568634"/>
            <a:ext cx="329213" cy="7315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105" y="3644834"/>
            <a:ext cx="329213" cy="7315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350" y="5024043"/>
            <a:ext cx="1054699" cy="28653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719" y="4944230"/>
            <a:ext cx="682811" cy="18899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748" y="4636193"/>
            <a:ext cx="390178" cy="1097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490" y="1787585"/>
            <a:ext cx="1457070" cy="153022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0258" y="4087553"/>
            <a:ext cx="249958" cy="1402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467" y="3406022"/>
            <a:ext cx="329213" cy="7925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037" y="4314967"/>
            <a:ext cx="438950" cy="23776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977" y="4596224"/>
            <a:ext cx="317019" cy="21337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492" y="4269593"/>
            <a:ext cx="152413" cy="1950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943" y="4924799"/>
            <a:ext cx="768163" cy="213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3234">
            <a:off x="10730890" y="4100924"/>
            <a:ext cx="317019" cy="21337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067" y="3767138"/>
            <a:ext cx="105913" cy="13556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804" y="3515559"/>
            <a:ext cx="329213" cy="792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79" y="4545818"/>
            <a:ext cx="152413" cy="19508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38" y="4009394"/>
            <a:ext cx="518205" cy="34750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34" y="3540415"/>
            <a:ext cx="506012" cy="34750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86" y="3077531"/>
            <a:ext cx="512108" cy="3414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229" y="1619698"/>
            <a:ext cx="353599" cy="34750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56" y="1619698"/>
            <a:ext cx="353599" cy="34750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685" y="1619698"/>
            <a:ext cx="353599" cy="34750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648" y="2048618"/>
            <a:ext cx="353599" cy="34750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687" y="2048618"/>
            <a:ext cx="353599" cy="34750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061" y="2048618"/>
            <a:ext cx="353599" cy="34750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638" y="4631519"/>
            <a:ext cx="353599" cy="34750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554" y="4631519"/>
            <a:ext cx="353599" cy="34750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67" y="4631519"/>
            <a:ext cx="353599" cy="34750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864" y="5052823"/>
            <a:ext cx="353599" cy="34750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1" y="5052823"/>
            <a:ext cx="353599" cy="34750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230" y="5052823"/>
            <a:ext cx="353599" cy="347502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229" y="5470504"/>
            <a:ext cx="353599" cy="34750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029" y="5470504"/>
            <a:ext cx="353599" cy="34750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258" y="5470504"/>
            <a:ext cx="353599" cy="347502"/>
          </a:xfrm>
          <a:prstGeom prst="rect">
            <a:avLst/>
          </a:prstGeom>
        </p:spPr>
      </p:pic>
      <p:cxnSp>
        <p:nvCxnSpPr>
          <p:cNvPr id="120" name="Straight Connector 119"/>
          <p:cNvCxnSpPr/>
          <p:nvPr/>
        </p:nvCxnSpPr>
        <p:spPr>
          <a:xfrm flipV="1">
            <a:off x="1819276" y="1800226"/>
            <a:ext cx="314325" cy="1"/>
          </a:xfrm>
          <a:prstGeom prst="line">
            <a:avLst/>
          </a:prstGeom>
          <a:ln w="12700">
            <a:solidFill>
              <a:srgbClr val="0074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198" y="1619698"/>
            <a:ext cx="353599" cy="347502"/>
          </a:xfrm>
          <a:prstGeom prst="rect">
            <a:avLst/>
          </a:prstGeom>
        </p:spPr>
      </p:pic>
      <p:sp>
        <p:nvSpPr>
          <p:cNvPr id="111" name="Oval 110"/>
          <p:cNvSpPr/>
          <p:nvPr/>
        </p:nvSpPr>
        <p:spPr>
          <a:xfrm>
            <a:off x="1771650" y="1743075"/>
            <a:ext cx="100012" cy="100012"/>
          </a:xfrm>
          <a:prstGeom prst="ellipse">
            <a:avLst/>
          </a:prstGeom>
          <a:solidFill>
            <a:schemeClr val="bg1"/>
          </a:solidFill>
          <a:ln>
            <a:solidFill>
              <a:srgbClr val="0B7A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247900" y="2938463"/>
            <a:ext cx="66675" cy="66675"/>
          </a:xfrm>
          <a:prstGeom prst="ellipse">
            <a:avLst/>
          </a:prstGeom>
          <a:solidFill>
            <a:srgbClr val="007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519363" y="2938463"/>
            <a:ext cx="66675" cy="66675"/>
          </a:xfrm>
          <a:prstGeom prst="ellipse">
            <a:avLst/>
          </a:prstGeom>
          <a:solidFill>
            <a:srgbClr val="04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800350" y="2938463"/>
            <a:ext cx="66675" cy="66675"/>
          </a:xfrm>
          <a:prstGeom prst="ellipse">
            <a:avLst/>
          </a:prstGeom>
          <a:solidFill>
            <a:srgbClr val="04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3314700" y="2938463"/>
            <a:ext cx="66675" cy="66675"/>
          </a:xfrm>
          <a:prstGeom prst="ellipse">
            <a:avLst/>
          </a:prstGeom>
          <a:solidFill>
            <a:srgbClr val="007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3586163" y="2938463"/>
            <a:ext cx="66675" cy="66675"/>
          </a:xfrm>
          <a:prstGeom prst="ellipse">
            <a:avLst/>
          </a:prstGeom>
          <a:solidFill>
            <a:srgbClr val="04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867150" y="2938463"/>
            <a:ext cx="66675" cy="66675"/>
          </a:xfrm>
          <a:prstGeom prst="ellipse">
            <a:avLst/>
          </a:prstGeom>
          <a:solidFill>
            <a:srgbClr val="04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381500" y="2943226"/>
            <a:ext cx="66675" cy="66675"/>
          </a:xfrm>
          <a:prstGeom prst="ellipse">
            <a:avLst/>
          </a:prstGeom>
          <a:solidFill>
            <a:srgbClr val="0074E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652963" y="2943226"/>
            <a:ext cx="66675" cy="66675"/>
          </a:xfrm>
          <a:prstGeom prst="ellipse">
            <a:avLst/>
          </a:prstGeom>
          <a:solidFill>
            <a:srgbClr val="045A9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933950" y="2943226"/>
            <a:ext cx="66675" cy="66675"/>
          </a:xfrm>
          <a:prstGeom prst="ellipse">
            <a:avLst/>
          </a:prstGeom>
          <a:solidFill>
            <a:srgbClr val="04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529387" y="2943225"/>
            <a:ext cx="66675" cy="66675"/>
          </a:xfrm>
          <a:prstGeom prst="ellipse">
            <a:avLst/>
          </a:prstGeom>
          <a:solidFill>
            <a:srgbClr val="0074E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800850" y="2943225"/>
            <a:ext cx="66675" cy="66675"/>
          </a:xfrm>
          <a:prstGeom prst="ellipse">
            <a:avLst/>
          </a:prstGeom>
          <a:solidFill>
            <a:srgbClr val="045A9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081837" y="2943225"/>
            <a:ext cx="66675" cy="66675"/>
          </a:xfrm>
          <a:prstGeom prst="ellipse">
            <a:avLst/>
          </a:prstGeom>
          <a:solidFill>
            <a:srgbClr val="044268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5462588" y="2938463"/>
            <a:ext cx="66675" cy="66675"/>
          </a:xfrm>
          <a:prstGeom prst="ellipse">
            <a:avLst/>
          </a:prstGeom>
          <a:solidFill>
            <a:srgbClr val="0074E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5734051" y="2938463"/>
            <a:ext cx="66675" cy="66675"/>
          </a:xfrm>
          <a:prstGeom prst="ellipse">
            <a:avLst/>
          </a:prstGeom>
          <a:solidFill>
            <a:srgbClr val="045A9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6015038" y="2938463"/>
            <a:ext cx="66675" cy="66675"/>
          </a:xfrm>
          <a:prstGeom prst="ellipse">
            <a:avLst/>
          </a:prstGeom>
          <a:solidFill>
            <a:srgbClr val="04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5" name="Straight Connector 144"/>
          <p:cNvCxnSpPr>
            <a:stCxn id="123" idx="0"/>
          </p:cNvCxnSpPr>
          <p:nvPr/>
        </p:nvCxnSpPr>
        <p:spPr>
          <a:xfrm flipV="1">
            <a:off x="2281238" y="1952627"/>
            <a:ext cx="4763" cy="985836"/>
          </a:xfrm>
          <a:prstGeom prst="line">
            <a:avLst/>
          </a:prstGeom>
          <a:ln w="12700">
            <a:solidFill>
              <a:srgbClr val="0074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V="1">
            <a:off x="2481265" y="1800227"/>
            <a:ext cx="857248" cy="1"/>
          </a:xfrm>
          <a:prstGeom prst="line">
            <a:avLst/>
          </a:prstGeom>
          <a:ln w="12700">
            <a:solidFill>
              <a:srgbClr val="0074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endCxn id="126" idx="0"/>
          </p:cNvCxnSpPr>
          <p:nvPr/>
        </p:nvCxnSpPr>
        <p:spPr>
          <a:xfrm flipH="1">
            <a:off x="3348038" y="1847850"/>
            <a:ext cx="4762" cy="1090613"/>
          </a:xfrm>
          <a:prstGeom prst="line">
            <a:avLst/>
          </a:prstGeom>
          <a:ln w="12700">
            <a:solidFill>
              <a:srgbClr val="0074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000" y="1619698"/>
            <a:ext cx="353599" cy="347502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381" y="2459912"/>
            <a:ext cx="353599" cy="347502"/>
          </a:xfrm>
          <a:prstGeom prst="rect">
            <a:avLst/>
          </a:prstGeom>
        </p:spPr>
      </p:pic>
      <p:cxnSp>
        <p:nvCxnSpPr>
          <p:cNvPr id="156" name="Straight Connector 155"/>
          <p:cNvCxnSpPr>
            <a:endCxn id="78" idx="1"/>
          </p:cNvCxnSpPr>
          <p:nvPr/>
        </p:nvCxnSpPr>
        <p:spPr>
          <a:xfrm flipV="1">
            <a:off x="3548065" y="1793449"/>
            <a:ext cx="693164" cy="6780"/>
          </a:xfrm>
          <a:prstGeom prst="line">
            <a:avLst/>
          </a:prstGeom>
          <a:ln w="12700">
            <a:solidFill>
              <a:srgbClr val="0074E0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endCxn id="79" idx="1"/>
          </p:cNvCxnSpPr>
          <p:nvPr/>
        </p:nvCxnSpPr>
        <p:spPr>
          <a:xfrm flipV="1">
            <a:off x="4610102" y="1793449"/>
            <a:ext cx="707354" cy="6780"/>
          </a:xfrm>
          <a:prstGeom prst="line">
            <a:avLst/>
          </a:prstGeom>
          <a:ln w="12700">
            <a:solidFill>
              <a:srgbClr val="0074E0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5691190" y="1793449"/>
            <a:ext cx="693164" cy="6780"/>
          </a:xfrm>
          <a:prstGeom prst="line">
            <a:avLst/>
          </a:prstGeom>
          <a:ln w="12700">
            <a:solidFill>
              <a:srgbClr val="0074E0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endCxn id="129" idx="0"/>
          </p:cNvCxnSpPr>
          <p:nvPr/>
        </p:nvCxnSpPr>
        <p:spPr>
          <a:xfrm flipH="1">
            <a:off x="4414838" y="1957387"/>
            <a:ext cx="4762" cy="985839"/>
          </a:xfrm>
          <a:prstGeom prst="line">
            <a:avLst/>
          </a:prstGeom>
          <a:ln w="12700">
            <a:solidFill>
              <a:srgbClr val="0074E0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5491163" y="1952625"/>
            <a:ext cx="4762" cy="985839"/>
          </a:xfrm>
          <a:prstGeom prst="line">
            <a:avLst/>
          </a:prstGeom>
          <a:ln w="12700">
            <a:solidFill>
              <a:srgbClr val="0074E0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6557963" y="1957387"/>
            <a:ext cx="4762" cy="985839"/>
          </a:xfrm>
          <a:prstGeom prst="line">
            <a:avLst/>
          </a:prstGeom>
          <a:ln w="12700">
            <a:solidFill>
              <a:srgbClr val="0074E0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1824039" y="2252664"/>
            <a:ext cx="442911" cy="1"/>
          </a:xfrm>
          <a:prstGeom prst="line">
            <a:avLst/>
          </a:prstGeom>
          <a:ln w="12700">
            <a:solidFill>
              <a:srgbClr val="075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1771650" y="2200275"/>
            <a:ext cx="100012" cy="100012"/>
          </a:xfrm>
          <a:prstGeom prst="ellipse">
            <a:avLst/>
          </a:prstGeom>
          <a:solidFill>
            <a:schemeClr val="bg1"/>
          </a:solidFill>
          <a:ln>
            <a:solidFill>
              <a:srgbClr val="0D6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>
            <a:off x="2305052" y="2252667"/>
            <a:ext cx="252411" cy="2377"/>
          </a:xfrm>
          <a:prstGeom prst="line">
            <a:avLst/>
          </a:prstGeom>
          <a:ln w="12700">
            <a:solidFill>
              <a:srgbClr val="075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721" y="2048618"/>
            <a:ext cx="353599" cy="347502"/>
          </a:xfrm>
          <a:prstGeom prst="rect">
            <a:avLst/>
          </a:prstGeom>
        </p:spPr>
      </p:pic>
      <p:cxnSp>
        <p:nvCxnSpPr>
          <p:cNvPr id="170" name="Straight Connector 169"/>
          <p:cNvCxnSpPr>
            <a:stCxn id="124" idx="0"/>
            <a:endCxn id="81" idx="2"/>
          </p:cNvCxnSpPr>
          <p:nvPr/>
        </p:nvCxnSpPr>
        <p:spPr>
          <a:xfrm flipH="1" flipV="1">
            <a:off x="2551521" y="2396120"/>
            <a:ext cx="1180" cy="542343"/>
          </a:xfrm>
          <a:prstGeom prst="line">
            <a:avLst/>
          </a:prstGeom>
          <a:ln w="12700">
            <a:solidFill>
              <a:srgbClr val="06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V="1">
            <a:off x="2745583" y="2252665"/>
            <a:ext cx="585786" cy="1"/>
          </a:xfrm>
          <a:prstGeom prst="line">
            <a:avLst/>
          </a:prstGeom>
          <a:ln w="12700">
            <a:solidFill>
              <a:srgbClr val="075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3374233" y="2252667"/>
            <a:ext cx="252411" cy="2377"/>
          </a:xfrm>
          <a:prstGeom prst="line">
            <a:avLst/>
          </a:prstGeom>
          <a:ln w="12700">
            <a:solidFill>
              <a:srgbClr val="075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stCxn id="127" idx="0"/>
          </p:cNvCxnSpPr>
          <p:nvPr/>
        </p:nvCxnSpPr>
        <p:spPr>
          <a:xfrm flipH="1" flipV="1">
            <a:off x="3615939" y="2372308"/>
            <a:ext cx="3562" cy="566155"/>
          </a:xfrm>
          <a:prstGeom prst="line">
            <a:avLst/>
          </a:prstGeom>
          <a:ln w="12700">
            <a:solidFill>
              <a:srgbClr val="065B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950" y="2048618"/>
            <a:ext cx="353599" cy="347502"/>
          </a:xfrm>
          <a:prstGeom prst="rect">
            <a:avLst/>
          </a:prstGeom>
        </p:spPr>
      </p:pic>
      <p:cxnSp>
        <p:nvCxnSpPr>
          <p:cNvPr id="178" name="Straight Connector 177"/>
          <p:cNvCxnSpPr/>
          <p:nvPr/>
        </p:nvCxnSpPr>
        <p:spPr>
          <a:xfrm flipV="1">
            <a:off x="3802857" y="2252665"/>
            <a:ext cx="585786" cy="1"/>
          </a:xfrm>
          <a:prstGeom prst="line">
            <a:avLst/>
          </a:prstGeom>
          <a:ln w="12700">
            <a:solidFill>
              <a:srgbClr val="075C9B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4450557" y="2257429"/>
            <a:ext cx="69056" cy="1"/>
          </a:xfrm>
          <a:prstGeom prst="line">
            <a:avLst/>
          </a:prstGeom>
          <a:ln w="12700">
            <a:solidFill>
              <a:srgbClr val="075C9B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endCxn id="83" idx="2"/>
          </p:cNvCxnSpPr>
          <p:nvPr/>
        </p:nvCxnSpPr>
        <p:spPr>
          <a:xfrm flipV="1">
            <a:off x="4683920" y="2396120"/>
            <a:ext cx="2528" cy="549489"/>
          </a:xfrm>
          <a:prstGeom prst="line">
            <a:avLst/>
          </a:prstGeom>
          <a:ln w="12700">
            <a:solidFill>
              <a:srgbClr val="065B9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V="1">
            <a:off x="1814514" y="2655095"/>
            <a:ext cx="442911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1771650" y="2600325"/>
            <a:ext cx="100012" cy="100012"/>
          </a:xfrm>
          <a:prstGeom prst="ellipse">
            <a:avLst/>
          </a:prstGeom>
          <a:solidFill>
            <a:schemeClr val="bg1"/>
          </a:solidFill>
          <a:ln>
            <a:solidFill>
              <a:srgbClr val="044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8" name="Straight Connector 187"/>
          <p:cNvCxnSpPr/>
          <p:nvPr/>
        </p:nvCxnSpPr>
        <p:spPr>
          <a:xfrm>
            <a:off x="2309813" y="2655095"/>
            <a:ext cx="214312" cy="0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2581276" y="2652715"/>
            <a:ext cx="192880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525" y="2468111"/>
            <a:ext cx="353599" cy="347502"/>
          </a:xfrm>
          <a:prstGeom prst="rect">
            <a:avLst/>
          </a:prstGeom>
        </p:spPr>
      </p:pic>
      <p:cxnSp>
        <p:nvCxnSpPr>
          <p:cNvPr id="193" name="Straight Connector 192"/>
          <p:cNvCxnSpPr>
            <a:endCxn id="87" idx="2"/>
          </p:cNvCxnSpPr>
          <p:nvPr/>
        </p:nvCxnSpPr>
        <p:spPr>
          <a:xfrm flipV="1">
            <a:off x="2831307" y="2815613"/>
            <a:ext cx="3018" cy="134757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024189" y="2652715"/>
            <a:ext cx="295274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374232" y="2652714"/>
            <a:ext cx="214312" cy="0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V="1">
            <a:off x="3648076" y="2652715"/>
            <a:ext cx="192880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754" y="2468111"/>
            <a:ext cx="353599" cy="347502"/>
          </a:xfrm>
          <a:prstGeom prst="rect">
            <a:avLst/>
          </a:prstGeom>
        </p:spPr>
      </p:pic>
      <p:cxnSp>
        <p:nvCxnSpPr>
          <p:cNvPr id="199" name="Straight Connector 198"/>
          <p:cNvCxnSpPr/>
          <p:nvPr/>
        </p:nvCxnSpPr>
        <p:spPr>
          <a:xfrm flipV="1">
            <a:off x="3898107" y="2810851"/>
            <a:ext cx="3018" cy="134757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V="1">
            <a:off x="4088608" y="2652715"/>
            <a:ext cx="295274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4438651" y="2652714"/>
            <a:ext cx="214312" cy="0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V="1">
            <a:off x="4712495" y="2652715"/>
            <a:ext cx="192880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681" y="2468111"/>
            <a:ext cx="353599" cy="347502"/>
          </a:xfrm>
          <a:prstGeom prst="rect">
            <a:avLst/>
          </a:prstGeom>
        </p:spPr>
      </p:pic>
      <p:cxnSp>
        <p:nvCxnSpPr>
          <p:cNvPr id="203" name="Straight Connector 202"/>
          <p:cNvCxnSpPr/>
          <p:nvPr/>
        </p:nvCxnSpPr>
        <p:spPr>
          <a:xfrm flipV="1">
            <a:off x="4967288" y="2813233"/>
            <a:ext cx="3018" cy="134757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V="1">
            <a:off x="4879182" y="2255046"/>
            <a:ext cx="585786" cy="1"/>
          </a:xfrm>
          <a:prstGeom prst="line">
            <a:avLst/>
          </a:prstGeom>
          <a:ln w="12700">
            <a:solidFill>
              <a:srgbClr val="075C9B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V="1">
            <a:off x="5529263" y="2257430"/>
            <a:ext cx="88106" cy="1"/>
          </a:xfrm>
          <a:prstGeom prst="line">
            <a:avLst/>
          </a:prstGeom>
          <a:ln w="12700">
            <a:solidFill>
              <a:srgbClr val="075C9B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V="1">
            <a:off x="5760245" y="2398501"/>
            <a:ext cx="2528" cy="549489"/>
          </a:xfrm>
          <a:prstGeom prst="line">
            <a:avLst/>
          </a:prstGeom>
          <a:ln w="12700">
            <a:solidFill>
              <a:srgbClr val="065B9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V="1">
            <a:off x="5164933" y="2655096"/>
            <a:ext cx="295274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5514976" y="2655095"/>
            <a:ext cx="214312" cy="0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5788820" y="2655096"/>
            <a:ext cx="192880" cy="1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V="1">
            <a:off x="6043613" y="2815614"/>
            <a:ext cx="3018" cy="134757"/>
          </a:xfrm>
          <a:prstGeom prst="line">
            <a:avLst/>
          </a:prstGeom>
          <a:ln w="12700">
            <a:solidFill>
              <a:srgbClr val="0442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Picture 15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37" y="2467037"/>
            <a:ext cx="353599" cy="347502"/>
          </a:xfrm>
          <a:prstGeom prst="rect">
            <a:avLst/>
          </a:prstGeom>
        </p:spPr>
      </p:pic>
      <p:cxnSp>
        <p:nvCxnSpPr>
          <p:cNvPr id="213" name="Straight Connector 212"/>
          <p:cNvCxnSpPr/>
          <p:nvPr/>
        </p:nvCxnSpPr>
        <p:spPr>
          <a:xfrm flipV="1">
            <a:off x="5974557" y="2257428"/>
            <a:ext cx="559593" cy="1"/>
          </a:xfrm>
          <a:prstGeom prst="line">
            <a:avLst/>
          </a:prstGeom>
          <a:ln w="12700">
            <a:solidFill>
              <a:srgbClr val="075C9B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6579394" y="2259811"/>
            <a:ext cx="88106" cy="1"/>
          </a:xfrm>
          <a:prstGeom prst="line">
            <a:avLst/>
          </a:prstGeom>
          <a:ln w="12700">
            <a:solidFill>
              <a:srgbClr val="075C9B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V="1">
            <a:off x="6836568" y="2400882"/>
            <a:ext cx="2528" cy="549489"/>
          </a:xfrm>
          <a:prstGeom prst="line">
            <a:avLst/>
          </a:prstGeom>
          <a:ln w="12700">
            <a:solidFill>
              <a:srgbClr val="065B9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V="1">
            <a:off x="6248402" y="2657478"/>
            <a:ext cx="278604" cy="1"/>
          </a:xfrm>
          <a:prstGeom prst="line">
            <a:avLst/>
          </a:prstGeom>
          <a:ln w="12700">
            <a:solidFill>
              <a:srgbClr val="044268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6593681" y="2657476"/>
            <a:ext cx="197644" cy="0"/>
          </a:xfrm>
          <a:prstGeom prst="line">
            <a:avLst/>
          </a:prstGeom>
          <a:ln w="12700">
            <a:solidFill>
              <a:srgbClr val="044268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6877050" y="2657479"/>
            <a:ext cx="69056" cy="1"/>
          </a:xfrm>
          <a:prstGeom prst="line">
            <a:avLst/>
          </a:prstGeom>
          <a:ln w="12700">
            <a:solidFill>
              <a:srgbClr val="044268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V="1">
            <a:off x="7112794" y="2808470"/>
            <a:ext cx="3018" cy="134757"/>
          </a:xfrm>
          <a:prstGeom prst="line">
            <a:avLst/>
          </a:prstGeom>
          <a:ln w="12700">
            <a:solidFill>
              <a:srgbClr val="044268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1814514" y="5646311"/>
            <a:ext cx="314325" cy="1"/>
          </a:xfrm>
          <a:prstGeom prst="line">
            <a:avLst/>
          </a:prstGeom>
          <a:ln w="12700">
            <a:solidFill>
              <a:srgbClr val="45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Oval 227"/>
          <p:cNvSpPr/>
          <p:nvPr/>
        </p:nvSpPr>
        <p:spPr>
          <a:xfrm flipV="1">
            <a:off x="2243138" y="4441400"/>
            <a:ext cx="66675" cy="66675"/>
          </a:xfrm>
          <a:prstGeom prst="ellipse">
            <a:avLst/>
          </a:prstGeom>
          <a:solidFill>
            <a:srgbClr val="47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V="1">
            <a:off x="2514601" y="4441400"/>
            <a:ext cx="66675" cy="66675"/>
          </a:xfrm>
          <a:prstGeom prst="ellipse">
            <a:avLst/>
          </a:prstGeom>
          <a:solidFill>
            <a:srgbClr val="70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V="1">
            <a:off x="2795588" y="4441400"/>
            <a:ext cx="66675" cy="66675"/>
          </a:xfrm>
          <a:prstGeom prst="ellipse">
            <a:avLst/>
          </a:prstGeom>
          <a:solidFill>
            <a:srgbClr val="9B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V="1">
            <a:off x="3581401" y="4441400"/>
            <a:ext cx="66675" cy="66675"/>
          </a:xfrm>
          <a:prstGeom prst="ellipse">
            <a:avLst/>
          </a:prstGeom>
          <a:solidFill>
            <a:srgbClr val="70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V="1">
            <a:off x="3862388" y="4441400"/>
            <a:ext cx="66675" cy="66675"/>
          </a:xfrm>
          <a:prstGeom prst="ellipse">
            <a:avLst/>
          </a:prstGeom>
          <a:solidFill>
            <a:srgbClr val="9B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V="1">
            <a:off x="4376738" y="4436637"/>
            <a:ext cx="66675" cy="66675"/>
          </a:xfrm>
          <a:prstGeom prst="ellipse">
            <a:avLst/>
          </a:prstGeom>
          <a:solidFill>
            <a:srgbClr val="470505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V="1">
            <a:off x="4648201" y="4436637"/>
            <a:ext cx="66675" cy="66675"/>
          </a:xfrm>
          <a:prstGeom prst="ellipse">
            <a:avLst/>
          </a:prstGeom>
          <a:solidFill>
            <a:srgbClr val="700A0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V="1">
            <a:off x="4929188" y="4436637"/>
            <a:ext cx="66675" cy="66675"/>
          </a:xfrm>
          <a:prstGeom prst="ellipse">
            <a:avLst/>
          </a:prstGeom>
          <a:solidFill>
            <a:srgbClr val="9B0D0D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V="1">
            <a:off x="6524625" y="4436638"/>
            <a:ext cx="66675" cy="66675"/>
          </a:xfrm>
          <a:prstGeom prst="ellipse">
            <a:avLst/>
          </a:prstGeom>
          <a:solidFill>
            <a:srgbClr val="470505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V="1">
            <a:off x="6796088" y="4436638"/>
            <a:ext cx="66675" cy="66675"/>
          </a:xfrm>
          <a:prstGeom prst="ellipse">
            <a:avLst/>
          </a:prstGeom>
          <a:solidFill>
            <a:srgbClr val="700A0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V="1">
            <a:off x="7077075" y="4436638"/>
            <a:ext cx="66675" cy="66675"/>
          </a:xfrm>
          <a:prstGeom prst="ellipse">
            <a:avLst/>
          </a:prstGeom>
          <a:solidFill>
            <a:srgbClr val="9B0D0D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V="1">
            <a:off x="5457826" y="4441400"/>
            <a:ext cx="66675" cy="66675"/>
          </a:xfrm>
          <a:prstGeom prst="ellipse">
            <a:avLst/>
          </a:prstGeom>
          <a:solidFill>
            <a:srgbClr val="470505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V="1">
            <a:off x="5729289" y="4441400"/>
            <a:ext cx="66675" cy="66675"/>
          </a:xfrm>
          <a:prstGeom prst="ellipse">
            <a:avLst/>
          </a:prstGeom>
          <a:solidFill>
            <a:srgbClr val="700A0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V="1">
            <a:off x="6010276" y="4441400"/>
            <a:ext cx="66675" cy="66675"/>
          </a:xfrm>
          <a:prstGeom prst="ellipse">
            <a:avLst/>
          </a:prstGeom>
          <a:solidFill>
            <a:srgbClr val="9B0D0D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2" name="Straight Connector 241"/>
          <p:cNvCxnSpPr>
            <a:stCxn id="228" idx="0"/>
          </p:cNvCxnSpPr>
          <p:nvPr/>
        </p:nvCxnSpPr>
        <p:spPr>
          <a:xfrm>
            <a:off x="2276476" y="4508075"/>
            <a:ext cx="4763" cy="985836"/>
          </a:xfrm>
          <a:prstGeom prst="line">
            <a:avLst/>
          </a:prstGeom>
          <a:ln w="12700">
            <a:solidFill>
              <a:srgbClr val="47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2486025" y="5646311"/>
            <a:ext cx="847726" cy="0"/>
          </a:xfrm>
          <a:prstGeom prst="line">
            <a:avLst/>
          </a:prstGeom>
          <a:ln w="12700">
            <a:solidFill>
              <a:srgbClr val="45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H="1" flipV="1">
            <a:off x="3343276" y="4508075"/>
            <a:ext cx="4762" cy="1090613"/>
          </a:xfrm>
          <a:prstGeom prst="line">
            <a:avLst/>
          </a:prstGeom>
          <a:ln w="12700">
            <a:solidFill>
              <a:srgbClr val="47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3545681" y="5653089"/>
            <a:ext cx="704850" cy="0"/>
          </a:xfrm>
          <a:prstGeom prst="line">
            <a:avLst/>
          </a:prstGeom>
          <a:ln w="12700">
            <a:solidFill>
              <a:srgbClr val="450202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4622006" y="5653089"/>
            <a:ext cx="690688" cy="0"/>
          </a:xfrm>
          <a:prstGeom prst="line">
            <a:avLst/>
          </a:prstGeom>
          <a:ln w="12700">
            <a:solidFill>
              <a:srgbClr val="450202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5686428" y="5646309"/>
            <a:ext cx="693164" cy="6780"/>
          </a:xfrm>
          <a:prstGeom prst="line">
            <a:avLst/>
          </a:prstGeom>
          <a:ln w="12700">
            <a:solidFill>
              <a:srgbClr val="450202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>
            <a:endCxn id="233" idx="0"/>
          </p:cNvCxnSpPr>
          <p:nvPr/>
        </p:nvCxnSpPr>
        <p:spPr>
          <a:xfrm flipV="1">
            <a:off x="4410076" y="4503312"/>
            <a:ext cx="0" cy="964038"/>
          </a:xfrm>
          <a:prstGeom prst="line">
            <a:avLst/>
          </a:prstGeom>
          <a:ln w="12700">
            <a:solidFill>
              <a:srgbClr val="470505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5486401" y="4508075"/>
            <a:ext cx="0" cy="959275"/>
          </a:xfrm>
          <a:prstGeom prst="line">
            <a:avLst/>
          </a:prstGeom>
          <a:ln w="12700">
            <a:solidFill>
              <a:srgbClr val="470505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110" idx="0"/>
          </p:cNvCxnSpPr>
          <p:nvPr/>
        </p:nvCxnSpPr>
        <p:spPr>
          <a:xfrm flipV="1">
            <a:off x="6550058" y="4503313"/>
            <a:ext cx="3143" cy="967191"/>
          </a:xfrm>
          <a:prstGeom prst="line">
            <a:avLst/>
          </a:prstGeom>
          <a:ln w="12700">
            <a:solidFill>
              <a:srgbClr val="470505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1819277" y="5217688"/>
            <a:ext cx="428623" cy="0"/>
          </a:xfrm>
          <a:prstGeom prst="line">
            <a:avLst/>
          </a:prstGeom>
          <a:ln w="12700">
            <a:solidFill>
              <a:srgbClr val="70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229" idx="0"/>
          </p:cNvCxnSpPr>
          <p:nvPr/>
        </p:nvCxnSpPr>
        <p:spPr>
          <a:xfrm flipH="1">
            <a:off x="2546759" y="4508075"/>
            <a:ext cx="1180" cy="542343"/>
          </a:xfrm>
          <a:prstGeom prst="line">
            <a:avLst/>
          </a:prstGeom>
          <a:ln w="12700">
            <a:solidFill>
              <a:srgbClr val="70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2740821" y="5217687"/>
            <a:ext cx="578642" cy="0"/>
          </a:xfrm>
          <a:prstGeom prst="line">
            <a:avLst/>
          </a:prstGeom>
          <a:ln w="12700">
            <a:solidFill>
              <a:srgbClr val="70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231" idx="0"/>
          </p:cNvCxnSpPr>
          <p:nvPr/>
        </p:nvCxnSpPr>
        <p:spPr>
          <a:xfrm flipH="1">
            <a:off x="3611177" y="4508075"/>
            <a:ext cx="3562" cy="566155"/>
          </a:xfrm>
          <a:prstGeom prst="line">
            <a:avLst/>
          </a:prstGeom>
          <a:ln w="12700">
            <a:solidFill>
              <a:srgbClr val="70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3819525" y="5217688"/>
            <a:ext cx="557213" cy="2012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4679158" y="4500929"/>
            <a:ext cx="2528" cy="549489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09752" y="4791442"/>
            <a:ext cx="442911" cy="1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V="1">
            <a:off x="2305051" y="4791443"/>
            <a:ext cx="214312" cy="0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2576514" y="4793822"/>
            <a:ext cx="192880" cy="1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826545" y="4496168"/>
            <a:ext cx="3018" cy="134757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3028950" y="4793823"/>
            <a:ext cx="285751" cy="0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V="1">
            <a:off x="3369470" y="4793824"/>
            <a:ext cx="214312" cy="0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3893345" y="4500930"/>
            <a:ext cx="3018" cy="134757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4107656" y="4793823"/>
            <a:ext cx="271464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4445794" y="4793824"/>
            <a:ext cx="202407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4710114" y="4796203"/>
            <a:ext cx="83342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4962526" y="4498548"/>
            <a:ext cx="3018" cy="134757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74419" y="5215307"/>
            <a:ext cx="585787" cy="0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5524501" y="5220066"/>
            <a:ext cx="59530" cy="0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5755483" y="4498548"/>
            <a:ext cx="2528" cy="549489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5167313" y="4791442"/>
            <a:ext cx="288132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V="1">
            <a:off x="5510214" y="4791443"/>
            <a:ext cx="214312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5784058" y="4791442"/>
            <a:ext cx="83342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6038851" y="4496167"/>
            <a:ext cx="3018" cy="134757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5960269" y="5212925"/>
            <a:ext cx="569119" cy="0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6584156" y="5212923"/>
            <a:ext cx="78582" cy="0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831806" y="4496167"/>
            <a:ext cx="2528" cy="549489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246021" y="4789059"/>
            <a:ext cx="278604" cy="1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6588919" y="4789062"/>
            <a:ext cx="211931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867525" y="4789059"/>
            <a:ext cx="73819" cy="0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7108032" y="4503311"/>
            <a:ext cx="3018" cy="134757"/>
          </a:xfrm>
          <a:prstGeom prst="line">
            <a:avLst/>
          </a:prstGeom>
          <a:ln w="12700">
            <a:solidFill>
              <a:srgbClr val="9B0D0D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793081" y="4738687"/>
            <a:ext cx="100012" cy="100012"/>
          </a:xfrm>
          <a:prstGeom prst="ellipse">
            <a:avLst/>
          </a:prstGeom>
          <a:solidFill>
            <a:schemeClr val="bg1"/>
          </a:solidFill>
          <a:ln>
            <a:solidFill>
              <a:srgbClr val="9B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793081" y="5162549"/>
            <a:ext cx="100012" cy="100012"/>
          </a:xfrm>
          <a:prstGeom prst="ellipse">
            <a:avLst/>
          </a:prstGeom>
          <a:solidFill>
            <a:schemeClr val="bg1"/>
          </a:solidFill>
          <a:ln>
            <a:solidFill>
              <a:srgbClr val="700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793081" y="5581649"/>
            <a:ext cx="100012" cy="100012"/>
          </a:xfrm>
          <a:prstGeom prst="ellipse">
            <a:avLst/>
          </a:prstGeom>
          <a:solidFill>
            <a:schemeClr val="bg1"/>
          </a:solidFill>
          <a:ln>
            <a:solidFill>
              <a:srgbClr val="47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V="1">
            <a:off x="3309949" y="4441400"/>
            <a:ext cx="66675" cy="66675"/>
          </a:xfrm>
          <a:prstGeom prst="ellipse">
            <a:avLst/>
          </a:prstGeom>
          <a:solidFill>
            <a:srgbClr val="47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343" y="5470504"/>
            <a:ext cx="353599" cy="34750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97" y="4631519"/>
            <a:ext cx="353599" cy="347502"/>
          </a:xfrm>
          <a:prstGeom prst="rect">
            <a:avLst/>
          </a:prstGeom>
        </p:spPr>
      </p:pic>
      <p:cxnSp>
        <p:nvCxnSpPr>
          <p:cNvPr id="288" name="Straight Connector 287"/>
          <p:cNvCxnSpPr/>
          <p:nvPr/>
        </p:nvCxnSpPr>
        <p:spPr>
          <a:xfrm>
            <a:off x="2309813" y="5219701"/>
            <a:ext cx="257175" cy="0"/>
          </a:xfrm>
          <a:prstGeom prst="line">
            <a:avLst/>
          </a:prstGeom>
          <a:ln w="12700">
            <a:solidFill>
              <a:srgbClr val="70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235" y="5052823"/>
            <a:ext cx="353599" cy="347502"/>
          </a:xfrm>
          <a:prstGeom prst="rect">
            <a:avLst/>
          </a:prstGeom>
        </p:spPr>
      </p:pic>
      <p:cxnSp>
        <p:nvCxnSpPr>
          <p:cNvPr id="289" name="Straight Connector 288"/>
          <p:cNvCxnSpPr/>
          <p:nvPr/>
        </p:nvCxnSpPr>
        <p:spPr>
          <a:xfrm flipV="1">
            <a:off x="3640933" y="4793824"/>
            <a:ext cx="214312" cy="0"/>
          </a:xfrm>
          <a:prstGeom prst="line">
            <a:avLst/>
          </a:prstGeom>
          <a:ln w="12700">
            <a:solidFill>
              <a:srgbClr val="9B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497" y="4631519"/>
            <a:ext cx="353599" cy="347502"/>
          </a:xfrm>
          <a:prstGeom prst="rect">
            <a:avLst/>
          </a:prstGeom>
        </p:spPr>
      </p:pic>
      <p:cxnSp>
        <p:nvCxnSpPr>
          <p:cNvPr id="291" name="Straight Connector 290"/>
          <p:cNvCxnSpPr/>
          <p:nvPr/>
        </p:nvCxnSpPr>
        <p:spPr>
          <a:xfrm>
            <a:off x="3371853" y="5220068"/>
            <a:ext cx="245266" cy="0"/>
          </a:xfrm>
          <a:prstGeom prst="line">
            <a:avLst/>
          </a:prstGeom>
          <a:ln w="12700">
            <a:solidFill>
              <a:srgbClr val="70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233" y="5052823"/>
            <a:ext cx="353599" cy="34750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772" y="5470504"/>
            <a:ext cx="353599" cy="347502"/>
          </a:xfrm>
          <a:prstGeom prst="rect">
            <a:avLst/>
          </a:prstGeom>
        </p:spPr>
      </p:pic>
      <p:cxnSp>
        <p:nvCxnSpPr>
          <p:cNvPr id="309" name="Straight Connector 308"/>
          <p:cNvCxnSpPr/>
          <p:nvPr/>
        </p:nvCxnSpPr>
        <p:spPr>
          <a:xfrm>
            <a:off x="4441031" y="5224830"/>
            <a:ext cx="73819" cy="0"/>
          </a:xfrm>
          <a:prstGeom prst="line">
            <a:avLst/>
          </a:prstGeom>
          <a:ln w="12700">
            <a:solidFill>
              <a:srgbClr val="700A0A">
                <a:alpha val="4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" name="Picture 281"/>
          <p:cNvPicPr>
            <a:picLocks noChangeAspect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2" t="22797" r="9960" b="41394"/>
          <a:stretch/>
        </p:blipFill>
        <p:spPr>
          <a:xfrm>
            <a:off x="30228" y="6612535"/>
            <a:ext cx="1471101" cy="196482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03" y="3610893"/>
            <a:ext cx="170703" cy="170703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785" y="3638942"/>
            <a:ext cx="170703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764" y="683260"/>
            <a:ext cx="5034537" cy="2716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5133"/>
          </a:xfrm>
        </p:spPr>
        <p:txBody>
          <a:bodyPr/>
          <a:lstStyle/>
          <a:p>
            <a:r>
              <a:rPr lang="en-US" sz="4400" b="1" i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JSE Multi-Site / Multi-Solution Concept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37" y="3255669"/>
            <a:ext cx="1703690" cy="1088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48" y="3340280"/>
            <a:ext cx="1217220" cy="828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90" y="1058516"/>
            <a:ext cx="1479605" cy="1348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785" y="4229816"/>
            <a:ext cx="292633" cy="353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363" y="4225383"/>
            <a:ext cx="292633" cy="353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09" y="2391103"/>
            <a:ext cx="286537" cy="341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78" y="2846641"/>
            <a:ext cx="3091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Highest fidelity platform representation with Man In The Loop (MITL)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Highest fidelity environment and threats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Highest fidelity threat representation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Supports high end training, tactics dev, and 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544" y="238944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srgbClr val="8D7462"/>
                </a:solidFill>
                <a:effectLst/>
                <a:uLnTx/>
                <a:uFillTx/>
                <a:latin typeface="Arial Black" panose="020B0A04020102020204" pitchFamily="34" charset="0"/>
                <a:ea typeface="MS PGothic" pitchFamily="34" charset="-128"/>
                <a:cs typeface="+mn-cs"/>
              </a:rPr>
              <a:t>SUPER SITE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8345" y="2791607"/>
            <a:ext cx="276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12479" y="422981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srgbClr val="83C66C"/>
                </a:solidFill>
                <a:effectLst/>
                <a:uLnTx/>
                <a:uFillTx/>
                <a:latin typeface="Arial Black" panose="020B0A04020102020204" pitchFamily="34" charset="0"/>
                <a:ea typeface="MS PGothic" pitchFamily="34" charset="-128"/>
                <a:cs typeface="+mn-cs"/>
              </a:rPr>
              <a:t>FLEET / CAF SITE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5118" y="4221598"/>
            <a:ext cx="224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srgbClr val="6ABCEE"/>
                </a:solidFill>
                <a:effectLst/>
                <a:uLnTx/>
                <a:uFillTx/>
                <a:latin typeface="Arial Black" panose="020B0A04020102020204" pitchFamily="34" charset="0"/>
                <a:ea typeface="MS PGothic" pitchFamily="34" charset="-128"/>
                <a:cs typeface="+mn-cs"/>
              </a:rPr>
              <a:t>DEPLOYABLE SITE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299214" y="4631983"/>
            <a:ext cx="276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28785" y="4623765"/>
            <a:ext cx="276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1479" y="4687017"/>
            <a:ext cx="29224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Fidelity dialed back a notch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Smaller footprint, less hardware, and fewer support staff required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Reinforces learning achieved at “super sites” to maintain proficiency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2584" y="4678799"/>
            <a:ext cx="285326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Training solution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 small scale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Lower fidelity, all entities “constructive” except own ship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Reinforces learning at other levels to maintain proficiency while deployed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F43352-B234-FE53-8CD7-77309DFDCAD7}"/>
              </a:ext>
            </a:extLst>
          </p:cNvPr>
          <p:cNvSpPr txBox="1"/>
          <p:nvPr/>
        </p:nvSpPr>
        <p:spPr>
          <a:xfrm>
            <a:off x="1054100" y="5846993"/>
            <a:ext cx="10083800" cy="707886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Continuum of capabilities fueled by super site high fidelity learning,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operational data collection, and common products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00621" y="2401262"/>
            <a:ext cx="1938031" cy="36933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MS PGothic" pitchFamily="34" charset="-128"/>
                <a:cs typeface="+mn-cs"/>
              </a:rPr>
              <a:t>INDUSTRY SITE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204288" y="2803429"/>
            <a:ext cx="276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28087" y="2858463"/>
            <a:ext cx="28532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Industry partners developing new capabilities and OFP in high fidelity, common environment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988" y="2396829"/>
            <a:ext cx="292633" cy="35359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801" y="1389391"/>
            <a:ext cx="1575099" cy="824747"/>
          </a:xfrm>
          <a:prstGeom prst="rect">
            <a:avLst/>
          </a:prstGeom>
        </p:spPr>
      </p:pic>
      <p:pic>
        <p:nvPicPr>
          <p:cNvPr id="30" name="Picture 2" descr="Middle Eastern Studies"/>
          <p:cNvPicPr>
            <a:picLocks noChangeAspect="1" noChangeArrowheads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2640" y="3361104"/>
            <a:ext cx="694989" cy="5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588" y="3637613"/>
            <a:ext cx="103360" cy="1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38" y="1915956"/>
            <a:ext cx="137902" cy="1666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113" y="1931074"/>
            <a:ext cx="137902" cy="1666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819" y="824818"/>
            <a:ext cx="137902" cy="166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167" y="1900551"/>
            <a:ext cx="137902" cy="1666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637" y="2811773"/>
            <a:ext cx="137902" cy="1666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770" y="2130822"/>
            <a:ext cx="137902" cy="16663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621" y="1684245"/>
            <a:ext cx="137902" cy="1666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204" y="2161540"/>
            <a:ext cx="137902" cy="16663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717" y="1668370"/>
            <a:ext cx="137902" cy="1666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39" y="2306124"/>
            <a:ext cx="137902" cy="16663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838530" y="2506312"/>
            <a:ext cx="27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  <a:sym typeface="Webdings" panose="05030102010509060703" pitchFamily="18" charset="2"/>
              </a:rPr>
              <a:t>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04" y="1732881"/>
            <a:ext cx="137902" cy="16663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9016946" y="1963272"/>
            <a:ext cx="27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  <a:sym typeface="Webdings" panose="05030102010509060703" pitchFamily="18" charset="2"/>
              </a:rPr>
              <a:t>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318" y="1639852"/>
            <a:ext cx="138993" cy="1656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38" y="2072708"/>
            <a:ext cx="138993" cy="16560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900" y="1971656"/>
            <a:ext cx="138993" cy="16560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31" y="2604229"/>
            <a:ext cx="137902" cy="16663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373" y="1785460"/>
            <a:ext cx="138993" cy="1656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378" y="2311629"/>
            <a:ext cx="137902" cy="16663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578" y="1302228"/>
            <a:ext cx="137902" cy="1666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181" y="2188857"/>
            <a:ext cx="138993" cy="1656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97302" y="2274167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CVN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336" y="2750362"/>
            <a:ext cx="137902" cy="16663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43434" y="2862989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CVN</a:t>
            </a:r>
          </a:p>
        </p:txBody>
      </p:sp>
    </p:spTree>
    <p:extLst>
      <p:ext uri="{BB962C8B-B14F-4D97-AF65-F5344CB8AC3E}">
        <p14:creationId xmlns:p14="http://schemas.microsoft.com/office/powerpoint/2010/main" val="411240804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E_MasterTemplate_2022Dec08_v1-1-Final" id="{76FF1E75-B7F4-49B6-B7B9-FC596130B8AD}" vid="{6FE3BC3E-E658-41EC-A369-9C06CCBEA355}"/>
    </a:ext>
  </a:extLst>
</a:theme>
</file>

<file path=ppt/theme/theme2.xml><?xml version="1.0" encoding="utf-8"?>
<a:theme xmlns:a="http://schemas.openxmlformats.org/drawingml/2006/main" name="1_NAVAIR_Brief_Internal_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6ED76A1A344D9F84B28035E7C13F" ma:contentTypeVersion="16" ma:contentTypeDescription="Create a new document." ma:contentTypeScope="" ma:versionID="f07ce9722e64cbfae1a9715323d97431">
  <xsd:schema xmlns:xsd="http://www.w3.org/2001/XMLSchema" xmlns:xs="http://www.w3.org/2001/XMLSchema" xmlns:p="http://schemas.microsoft.com/office/2006/metadata/properties" xmlns:ns3="575e7e27-43e7-4866-9531-12b4a091dff6" xmlns:ns4="789f1b5b-7cc5-4e15-9a18-eebd0b25c2d5" targetNamespace="http://schemas.microsoft.com/office/2006/metadata/properties" ma:root="true" ma:fieldsID="533196cc24bb2b6ce8ea38b26ab7a274" ns3:_="" ns4:_="">
    <xsd:import namespace="575e7e27-43e7-4866-9531-12b4a091dff6"/>
    <xsd:import namespace="789f1b5b-7cc5-4e15-9a18-eebd0b25c2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e7e27-43e7-4866-9531-12b4a091d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f1b5b-7cc5-4e15-9a18-eebd0b25c2d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5e7e27-43e7-4866-9531-12b4a091df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62DD86-1B0B-4DEE-BAAE-9847644D42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5e7e27-43e7-4866-9531-12b4a091dff6"/>
    <ds:schemaRef ds:uri="789f1b5b-7cc5-4e15-9a18-eebd0b25c2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F6D6AE-71E9-4173-9592-EFD4858B531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789f1b5b-7cc5-4e15-9a18-eebd0b25c2d5"/>
    <ds:schemaRef ds:uri="575e7e27-43e7-4866-9531-12b4a091dff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13CDA3-8639-4F23-BD0F-44B9BC5128D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331b18d-2d87-48ef-a35f-ac8818ebf9b4}" enabled="0" method="" siteId="{8331b18d-2d87-48ef-a35f-ac8818ebf9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12984</TotalTime>
  <Words>691</Words>
  <Application>Microsoft Office PowerPoint</Application>
  <PresentationFormat>Widescreen</PresentationFormat>
  <Paragraphs>132</Paragraphs>
  <Slides>11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1_Custom Design</vt:lpstr>
      <vt:lpstr>1_NAVAIR_Brief_Internal_Slides</vt:lpstr>
      <vt:lpstr>PowerPoint Presentation</vt:lpstr>
      <vt:lpstr>PowerPoint Presentation</vt:lpstr>
      <vt:lpstr>The “Digital Range”</vt:lpstr>
      <vt:lpstr>Joint Simulation Environment  Delivering High-End Warfighting Proficiency </vt:lpstr>
      <vt:lpstr>JSE Vision</vt:lpstr>
      <vt:lpstr>PowerPoint Presentation</vt:lpstr>
      <vt:lpstr>Key Lines of Effort</vt:lpstr>
      <vt:lpstr>JSE Conceptual Roadmap</vt:lpstr>
      <vt:lpstr>JSE Multi-Site / Multi-Solution Concept</vt:lpstr>
      <vt:lpstr>Keys to Success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Voice</dc:title>
  <dc:creator>BLANCO, HUMBERTO A NH-04 USAF AFMC 412 TW/EWG</dc:creator>
  <cp:lastModifiedBy>ERICKSON, JOSEPH T JR CTR USAF AFMC AFLCMC/WNSS</cp:lastModifiedBy>
  <cp:revision>624</cp:revision>
  <dcterms:created xsi:type="dcterms:W3CDTF">2020-06-11T14:35:41Z</dcterms:created>
  <dcterms:modified xsi:type="dcterms:W3CDTF">2024-12-03T16:26:10Z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2020-03-16T00:00:00Z</vt:filetime>
  </property>
  <property fmtid="{D5CDD505-2E9C-101B-9397-08002B2CF9AE}" pid="3" name="LastSaved">
    <vt:filetime>2020-06-11T00:00:00Z</vt:filetime>
  </property>
  <property fmtid="{D5CDD505-2E9C-101B-9397-08002B2CF9AE}" pid="4" name="TaxKeyword">
    <vt:lpwstr/>
  </property>
  <property fmtid="{D5CDD505-2E9C-101B-9397-08002B2CF9AE}" pid="5" name="Meta">
    <vt:lpwstr/>
  </property>
  <property fmtid="{D5CDD505-2E9C-101B-9397-08002B2CF9AE}" pid="6" name="ContentTypeId">
    <vt:lpwstr>0x0101005C506ED76A1A344D9F84B28035E7C13F</vt:lpwstr>
  </property>
  <property fmtid="{D5CDD505-2E9C-101B-9397-08002B2CF9AE}" pid="7" name="ClassificationContentMarkingHeaderLocations">
    <vt:lpwstr>1_Custom Design:5\1_NAVAIR_Brief_Internal_Slides:14</vt:lpwstr>
  </property>
  <property fmtid="{D5CDD505-2E9C-101B-9397-08002B2CF9AE}" pid="8" name="ClassificationContentMarkingFooterText">
    <vt:lpwstr>CUI</vt:lpwstr>
  </property>
  <property fmtid="{D5CDD505-2E9C-101B-9397-08002B2CF9AE}" pid="9" name="ClassificationContentMarkingHeaderText">
    <vt:lpwstr>CUI</vt:lpwstr>
  </property>
  <property fmtid="{D5CDD505-2E9C-101B-9397-08002B2CF9AE}" pid="10" name="ClassificationContentMarkingFooterLocations">
    <vt:lpwstr>1_Custom Design:6\1_NAVAIR_Brief_Internal_Slides:19</vt:lpwstr>
  </property>
</Properties>
</file>