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73" r:id="rId3"/>
  </p:sldMasterIdLst>
  <p:notesMasterIdLst>
    <p:notesMasterId r:id="rId69"/>
  </p:notesMasterIdLst>
  <p:sldIdLst>
    <p:sldId id="256" r:id="rId4"/>
    <p:sldId id="257" r:id="rId5"/>
    <p:sldId id="258" r:id="rId6"/>
    <p:sldId id="260" r:id="rId7"/>
    <p:sldId id="275" r:id="rId8"/>
    <p:sldId id="281" r:id="rId9"/>
    <p:sldId id="276" r:id="rId10"/>
    <p:sldId id="282" r:id="rId11"/>
    <p:sldId id="261" r:id="rId12"/>
    <p:sldId id="262" r:id="rId13"/>
    <p:sldId id="264" r:id="rId14"/>
    <p:sldId id="265" r:id="rId15"/>
    <p:sldId id="267" r:id="rId16"/>
    <p:sldId id="277" r:id="rId17"/>
    <p:sldId id="268" r:id="rId18"/>
    <p:sldId id="269" r:id="rId19"/>
    <p:sldId id="278" r:id="rId20"/>
    <p:sldId id="270" r:id="rId21"/>
    <p:sldId id="279" r:id="rId22"/>
    <p:sldId id="271" r:id="rId23"/>
    <p:sldId id="272" r:id="rId24"/>
    <p:sldId id="280" r:id="rId25"/>
    <p:sldId id="286" r:id="rId26"/>
    <p:sldId id="273" r:id="rId27"/>
    <p:sldId id="285" r:id="rId28"/>
    <p:sldId id="284" r:id="rId29"/>
    <p:sldId id="298" r:id="rId30"/>
    <p:sldId id="299" r:id="rId31"/>
    <p:sldId id="300" r:id="rId32"/>
    <p:sldId id="301" r:id="rId33"/>
    <p:sldId id="302" r:id="rId34"/>
    <p:sldId id="303" r:id="rId35"/>
    <p:sldId id="304" r:id="rId36"/>
    <p:sldId id="305" r:id="rId37"/>
    <p:sldId id="306" r:id="rId38"/>
    <p:sldId id="307" r:id="rId39"/>
    <p:sldId id="308" r:id="rId40"/>
    <p:sldId id="309" r:id="rId41"/>
    <p:sldId id="310" r:id="rId42"/>
    <p:sldId id="311" r:id="rId43"/>
    <p:sldId id="312" r:id="rId44"/>
    <p:sldId id="313" r:id="rId45"/>
    <p:sldId id="314" r:id="rId46"/>
    <p:sldId id="315" r:id="rId47"/>
    <p:sldId id="316" r:id="rId48"/>
    <p:sldId id="317" r:id="rId49"/>
    <p:sldId id="318" r:id="rId50"/>
    <p:sldId id="319" r:id="rId51"/>
    <p:sldId id="320" r:id="rId52"/>
    <p:sldId id="321" r:id="rId53"/>
    <p:sldId id="322" r:id="rId54"/>
    <p:sldId id="323" r:id="rId55"/>
    <p:sldId id="324" r:id="rId56"/>
    <p:sldId id="325" r:id="rId57"/>
    <p:sldId id="287" r:id="rId58"/>
    <p:sldId id="288" r:id="rId59"/>
    <p:sldId id="289" r:id="rId60"/>
    <p:sldId id="290" r:id="rId61"/>
    <p:sldId id="291" r:id="rId62"/>
    <p:sldId id="292" r:id="rId63"/>
    <p:sldId id="293" r:id="rId64"/>
    <p:sldId id="294" r:id="rId65"/>
    <p:sldId id="295" r:id="rId66"/>
    <p:sldId id="296" r:id="rId67"/>
    <p:sldId id="297"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5" d="100"/>
          <a:sy n="95" d="100"/>
        </p:scale>
        <p:origin x="90" y="3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36AF41-8848-44D2-9567-B44F4C56E39C}"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6327134A-979A-44B0-994B-4D1659AC77A7}">
      <dgm:prSet phldrT="[Text]"/>
      <dgm:spPr>
        <a:ln w="3175"/>
      </dgm:spPr>
      <dgm:t>
        <a:bodyPr/>
        <a:lstStyle/>
        <a:p>
          <a:r>
            <a:rPr lang="en-US" dirty="0"/>
            <a:t>Weapons isolation</a:t>
          </a:r>
        </a:p>
      </dgm:t>
    </dgm:pt>
    <dgm:pt modelId="{9592AB16-A37D-4542-A317-47B2289D69B0}" type="parTrans" cxnId="{C4309544-D007-43B0-B678-EFBCDC445D1E}">
      <dgm:prSet/>
      <dgm:spPr/>
      <dgm:t>
        <a:bodyPr/>
        <a:lstStyle/>
        <a:p>
          <a:endParaRPr lang="en-US"/>
        </a:p>
      </dgm:t>
    </dgm:pt>
    <dgm:pt modelId="{B2C63216-8819-43C7-B082-5518B3E94760}" type="sibTrans" cxnId="{C4309544-D007-43B0-B678-EFBCDC445D1E}">
      <dgm:prSet/>
      <dgm:spPr/>
      <dgm:t>
        <a:bodyPr/>
        <a:lstStyle/>
        <a:p>
          <a:endParaRPr lang="en-US"/>
        </a:p>
      </dgm:t>
    </dgm:pt>
    <dgm:pt modelId="{4394DFD7-7833-4A0E-AB90-C35B2A915D23}">
      <dgm:prSet phldrT="[Text]"/>
      <dgm:spPr>
        <a:ln w="3175"/>
      </dgm:spPr>
      <dgm:t>
        <a:bodyPr/>
        <a:lstStyle/>
        <a:p>
          <a:r>
            <a:rPr lang="en-US" dirty="0"/>
            <a:t>Emergency reversion</a:t>
          </a:r>
        </a:p>
      </dgm:t>
    </dgm:pt>
    <dgm:pt modelId="{071C038B-D1A2-44B9-BEA7-ABDB2554612F}" type="parTrans" cxnId="{E3B330EC-F35E-400B-A942-04F1E6124783}">
      <dgm:prSet/>
      <dgm:spPr/>
      <dgm:t>
        <a:bodyPr/>
        <a:lstStyle/>
        <a:p>
          <a:endParaRPr lang="en-US"/>
        </a:p>
      </dgm:t>
    </dgm:pt>
    <dgm:pt modelId="{472D50E9-F786-4B30-80ED-E92E87BACF85}" type="sibTrans" cxnId="{E3B330EC-F35E-400B-A942-04F1E6124783}">
      <dgm:prSet/>
      <dgm:spPr/>
      <dgm:t>
        <a:bodyPr/>
        <a:lstStyle/>
        <a:p>
          <a:endParaRPr lang="en-US"/>
        </a:p>
      </dgm:t>
    </dgm:pt>
    <dgm:pt modelId="{A2CDC28D-462D-49DF-A25D-33C4A349B55C}">
      <dgm:prSet phldrT="[Text]"/>
      <dgm:spPr>
        <a:ln w="3175"/>
      </dgm:spPr>
      <dgm:t>
        <a:bodyPr/>
        <a:lstStyle/>
        <a:p>
          <a:r>
            <a:rPr lang="en-US" dirty="0"/>
            <a:t>Concept of Use</a:t>
          </a:r>
        </a:p>
      </dgm:t>
    </dgm:pt>
    <dgm:pt modelId="{21778CBC-AF45-4F14-AE60-186C99CD2466}" type="parTrans" cxnId="{F1615D83-E947-4CBC-848E-4BA327BD03BC}">
      <dgm:prSet/>
      <dgm:spPr/>
      <dgm:t>
        <a:bodyPr/>
        <a:lstStyle/>
        <a:p>
          <a:endParaRPr lang="en-US"/>
        </a:p>
      </dgm:t>
    </dgm:pt>
    <dgm:pt modelId="{CD4E0DAD-6CB5-4B2D-A460-9C46C07494A3}" type="sibTrans" cxnId="{F1615D83-E947-4CBC-848E-4BA327BD03BC}">
      <dgm:prSet/>
      <dgm:spPr/>
      <dgm:t>
        <a:bodyPr/>
        <a:lstStyle/>
        <a:p>
          <a:endParaRPr lang="en-US"/>
        </a:p>
      </dgm:t>
    </dgm:pt>
    <dgm:pt modelId="{0FFF25BF-EDFE-4B9B-BE7B-FC75C56F0800}">
      <dgm:prSet phldrT="[Text]"/>
      <dgm:spPr>
        <a:ln w="3175"/>
      </dgm:spPr>
      <dgm:t>
        <a:bodyPr/>
        <a:lstStyle/>
        <a:p>
          <a:r>
            <a:rPr lang="en-US" dirty="0"/>
            <a:t>Real world vs fictitious scenarios</a:t>
          </a:r>
        </a:p>
      </dgm:t>
    </dgm:pt>
    <dgm:pt modelId="{B93D7D1A-9C0D-43F7-9A37-98996C0EB2EC}" type="parTrans" cxnId="{D1C5CF88-0D7B-42DA-85F8-31B445648D7E}">
      <dgm:prSet/>
      <dgm:spPr/>
      <dgm:t>
        <a:bodyPr/>
        <a:lstStyle/>
        <a:p>
          <a:endParaRPr lang="en-US"/>
        </a:p>
      </dgm:t>
    </dgm:pt>
    <dgm:pt modelId="{F7C15090-A469-4180-ACC0-F2A4A8847F7F}" type="sibTrans" cxnId="{D1C5CF88-0D7B-42DA-85F8-31B445648D7E}">
      <dgm:prSet/>
      <dgm:spPr/>
      <dgm:t>
        <a:bodyPr/>
        <a:lstStyle/>
        <a:p>
          <a:endParaRPr lang="en-US"/>
        </a:p>
      </dgm:t>
    </dgm:pt>
    <dgm:pt modelId="{2C381DC7-0877-4691-8BF5-FA6B3DDFDDDF}">
      <dgm:prSet phldrT="[Text]"/>
      <dgm:spPr>
        <a:ln w="3175"/>
      </dgm:spPr>
      <dgm:t>
        <a:bodyPr/>
        <a:lstStyle/>
        <a:p>
          <a:r>
            <a:rPr lang="en-US" dirty="0"/>
            <a:t>Stress and team dynamics</a:t>
          </a:r>
        </a:p>
      </dgm:t>
    </dgm:pt>
    <dgm:pt modelId="{18AD9A96-AC46-46A0-AD58-DF161E8C4DB0}" type="parTrans" cxnId="{70FB9617-BA95-4068-9336-8994D0FEA1BF}">
      <dgm:prSet/>
      <dgm:spPr/>
      <dgm:t>
        <a:bodyPr/>
        <a:lstStyle/>
        <a:p>
          <a:endParaRPr lang="en-US"/>
        </a:p>
      </dgm:t>
    </dgm:pt>
    <dgm:pt modelId="{58E4BAD2-C480-40EB-BFA9-D1B121E6A8B6}" type="sibTrans" cxnId="{70FB9617-BA95-4068-9336-8994D0FEA1BF}">
      <dgm:prSet/>
      <dgm:spPr/>
      <dgm:t>
        <a:bodyPr/>
        <a:lstStyle/>
        <a:p>
          <a:endParaRPr lang="en-US"/>
        </a:p>
      </dgm:t>
    </dgm:pt>
    <dgm:pt modelId="{9D147534-BB48-4170-86AD-47F866C99158}">
      <dgm:prSet phldrT="[Text]"/>
      <dgm:spPr>
        <a:ln w="3175"/>
      </dgm:spPr>
      <dgm:t>
        <a:bodyPr/>
        <a:lstStyle/>
        <a:p>
          <a:r>
            <a:rPr lang="en-US" dirty="0"/>
            <a:t>Learning vs Assurance</a:t>
          </a:r>
        </a:p>
      </dgm:t>
    </dgm:pt>
    <dgm:pt modelId="{B36F841C-1417-4FEF-A6D0-F84EB8A6D109}" type="parTrans" cxnId="{444F3D77-6DB9-4865-A619-62ECDFD20BBC}">
      <dgm:prSet/>
      <dgm:spPr/>
      <dgm:t>
        <a:bodyPr/>
        <a:lstStyle/>
        <a:p>
          <a:endParaRPr lang="en-US"/>
        </a:p>
      </dgm:t>
    </dgm:pt>
    <dgm:pt modelId="{83B21531-C630-4F23-9CE0-501C59852FE9}" type="sibTrans" cxnId="{444F3D77-6DB9-4865-A619-62ECDFD20BBC}">
      <dgm:prSet/>
      <dgm:spPr/>
      <dgm:t>
        <a:bodyPr/>
        <a:lstStyle/>
        <a:p>
          <a:endParaRPr lang="en-US"/>
        </a:p>
      </dgm:t>
    </dgm:pt>
    <dgm:pt modelId="{62D6E748-2CF7-4FF6-B638-EA47890C94B8}">
      <dgm:prSet phldrT="[Text]"/>
      <dgm:spPr>
        <a:ln w="3175"/>
      </dgm:spPr>
      <dgm:t>
        <a:bodyPr/>
        <a:lstStyle/>
        <a:p>
          <a:r>
            <a:rPr lang="en-US" dirty="0"/>
            <a:t>Observation</a:t>
          </a:r>
        </a:p>
      </dgm:t>
    </dgm:pt>
    <dgm:pt modelId="{D7286E4B-2E47-4C2B-A399-98973CEBA953}" type="parTrans" cxnId="{B7E56D8C-0B35-444D-80DD-842C76EF35D4}">
      <dgm:prSet/>
      <dgm:spPr/>
      <dgm:t>
        <a:bodyPr/>
        <a:lstStyle/>
        <a:p>
          <a:endParaRPr lang="en-US"/>
        </a:p>
      </dgm:t>
    </dgm:pt>
    <dgm:pt modelId="{13AD09D8-F8AF-4330-B8D9-4B262281A130}" type="sibTrans" cxnId="{B7E56D8C-0B35-444D-80DD-842C76EF35D4}">
      <dgm:prSet/>
      <dgm:spPr/>
      <dgm:t>
        <a:bodyPr/>
        <a:lstStyle/>
        <a:p>
          <a:endParaRPr lang="en-US"/>
        </a:p>
      </dgm:t>
    </dgm:pt>
    <dgm:pt modelId="{02F1E41B-6142-4F34-A44F-5B271FC4B9B9}">
      <dgm:prSet phldrT="[Text]"/>
      <dgm:spPr>
        <a:ln w="3175"/>
      </dgm:spPr>
      <dgm:t>
        <a:bodyPr/>
        <a:lstStyle/>
        <a:p>
          <a:r>
            <a:rPr lang="en-US" dirty="0"/>
            <a:t>Mentoring and lessons learned</a:t>
          </a:r>
        </a:p>
      </dgm:t>
    </dgm:pt>
    <dgm:pt modelId="{9F5D5C1F-D9D7-4C31-9D0E-2B62B0C8C497}" type="parTrans" cxnId="{268EDDFE-7E1E-4FB0-A34B-350F03D70C3E}">
      <dgm:prSet/>
      <dgm:spPr/>
      <dgm:t>
        <a:bodyPr/>
        <a:lstStyle/>
        <a:p>
          <a:endParaRPr lang="en-US"/>
        </a:p>
      </dgm:t>
    </dgm:pt>
    <dgm:pt modelId="{3B05FDA0-5011-409C-91E6-DB998DB4B119}" type="sibTrans" cxnId="{268EDDFE-7E1E-4FB0-A34B-350F03D70C3E}">
      <dgm:prSet/>
      <dgm:spPr/>
      <dgm:t>
        <a:bodyPr/>
        <a:lstStyle/>
        <a:p>
          <a:endParaRPr lang="en-US"/>
        </a:p>
      </dgm:t>
    </dgm:pt>
    <dgm:pt modelId="{46F259A2-A688-4A0F-AE1A-78B85E8E9854}">
      <dgm:prSet phldrT="[Text]"/>
      <dgm:spPr>
        <a:ln w="3175"/>
      </dgm:spPr>
      <dgm:t>
        <a:bodyPr/>
        <a:lstStyle/>
        <a:p>
          <a:r>
            <a:rPr lang="en-US" dirty="0"/>
            <a:t>Situational awareness</a:t>
          </a:r>
        </a:p>
      </dgm:t>
    </dgm:pt>
    <dgm:pt modelId="{2DE17349-7895-4FB8-9EC6-F03BA21D9E86}" type="parTrans" cxnId="{603ECBF9-E958-46AA-929A-D9F37142403B}">
      <dgm:prSet/>
      <dgm:spPr/>
      <dgm:t>
        <a:bodyPr/>
        <a:lstStyle/>
        <a:p>
          <a:endParaRPr lang="en-US"/>
        </a:p>
      </dgm:t>
    </dgm:pt>
    <dgm:pt modelId="{E7ACDCAB-1EEF-4E24-9F2A-B5E5383E0F7D}" type="sibTrans" cxnId="{603ECBF9-E958-46AA-929A-D9F37142403B}">
      <dgm:prSet/>
      <dgm:spPr/>
      <dgm:t>
        <a:bodyPr/>
        <a:lstStyle/>
        <a:p>
          <a:endParaRPr lang="en-US"/>
        </a:p>
      </dgm:t>
    </dgm:pt>
    <dgm:pt modelId="{4687739E-AB0D-4DB0-BAD1-EE5A9C8BC534}">
      <dgm:prSet phldrT="[Text]"/>
      <dgm:spPr>
        <a:ln w="3175"/>
      </dgm:spPr>
      <dgm:t>
        <a:bodyPr/>
        <a:lstStyle/>
        <a:p>
          <a:r>
            <a:rPr lang="en-US" dirty="0"/>
            <a:t>After action review</a:t>
          </a:r>
        </a:p>
      </dgm:t>
    </dgm:pt>
    <dgm:pt modelId="{B28006BE-8EDA-4BB6-A7DA-E3A7DADF5D9E}" type="parTrans" cxnId="{7522796F-AFAE-4FBE-A71C-AC41E2939A3F}">
      <dgm:prSet/>
      <dgm:spPr/>
      <dgm:t>
        <a:bodyPr/>
        <a:lstStyle/>
        <a:p>
          <a:endParaRPr lang="en-US"/>
        </a:p>
      </dgm:t>
    </dgm:pt>
    <dgm:pt modelId="{DB4F463F-70A7-40D8-A38E-FAE34E5929CE}" type="sibTrans" cxnId="{7522796F-AFAE-4FBE-A71C-AC41E2939A3F}">
      <dgm:prSet/>
      <dgm:spPr/>
      <dgm:t>
        <a:bodyPr/>
        <a:lstStyle/>
        <a:p>
          <a:endParaRPr lang="en-US"/>
        </a:p>
      </dgm:t>
    </dgm:pt>
    <dgm:pt modelId="{56476E48-969E-4393-8613-C8C263E92618}">
      <dgm:prSet phldrT="[Text]"/>
      <dgm:spPr>
        <a:ln w="3175"/>
      </dgm:spPr>
      <dgm:t>
        <a:bodyPr/>
        <a:lstStyle/>
        <a:p>
          <a:r>
            <a:rPr lang="en-US" dirty="0"/>
            <a:t>Safety</a:t>
          </a:r>
        </a:p>
      </dgm:t>
    </dgm:pt>
    <dgm:pt modelId="{C1C2B193-D998-47CD-B6FA-43A166049309}" type="parTrans" cxnId="{254AEAF7-8D6D-4082-9775-278BEA6D3CA6}">
      <dgm:prSet/>
      <dgm:spPr/>
      <dgm:t>
        <a:bodyPr/>
        <a:lstStyle/>
        <a:p>
          <a:endParaRPr lang="en-US"/>
        </a:p>
      </dgm:t>
    </dgm:pt>
    <dgm:pt modelId="{021E80DB-2858-41A3-8109-305BB6D209E7}" type="sibTrans" cxnId="{254AEAF7-8D6D-4082-9775-278BEA6D3CA6}">
      <dgm:prSet/>
      <dgm:spPr/>
      <dgm:t>
        <a:bodyPr/>
        <a:lstStyle/>
        <a:p>
          <a:endParaRPr lang="en-US"/>
        </a:p>
      </dgm:t>
    </dgm:pt>
    <dgm:pt modelId="{240FDF53-FCD0-42BD-AB22-94BB91876F0A}">
      <dgm:prSet phldrT="[Text]"/>
      <dgm:spPr>
        <a:ln w="3175"/>
      </dgm:spPr>
      <dgm:t>
        <a:bodyPr/>
        <a:lstStyle/>
        <a:p>
          <a:r>
            <a:rPr lang="en-US" dirty="0"/>
            <a:t>Training Audience</a:t>
          </a:r>
        </a:p>
      </dgm:t>
    </dgm:pt>
    <dgm:pt modelId="{2A628E89-D57E-497A-8713-0084F74B7D01}" type="parTrans" cxnId="{D1AA9DE9-683E-4950-AD4D-B2460E5A0BD3}">
      <dgm:prSet/>
      <dgm:spPr/>
      <dgm:t>
        <a:bodyPr/>
        <a:lstStyle/>
        <a:p>
          <a:endParaRPr lang="en-US"/>
        </a:p>
      </dgm:t>
    </dgm:pt>
    <dgm:pt modelId="{C539A0E1-43C5-48B8-AFD3-D08A8A940595}" type="sibTrans" cxnId="{D1AA9DE9-683E-4950-AD4D-B2460E5A0BD3}">
      <dgm:prSet/>
      <dgm:spPr/>
      <dgm:t>
        <a:bodyPr/>
        <a:lstStyle/>
        <a:p>
          <a:endParaRPr lang="en-US"/>
        </a:p>
      </dgm:t>
    </dgm:pt>
    <dgm:pt modelId="{0B008589-A6AE-4EDA-B79C-6FFE10D47D9E}">
      <dgm:prSet phldrT="[Text]"/>
      <dgm:spPr>
        <a:ln w="3175"/>
      </dgm:spPr>
      <dgm:t>
        <a:bodyPr/>
        <a:lstStyle/>
        <a:p>
          <a:r>
            <a:rPr lang="en-US" dirty="0"/>
            <a:t>Who and how many?</a:t>
          </a:r>
        </a:p>
      </dgm:t>
    </dgm:pt>
    <dgm:pt modelId="{AA0C945B-3C91-4808-BFB3-07D300375D98}" type="parTrans" cxnId="{78F5EFF1-1BD7-4920-A055-F166552DE2BB}">
      <dgm:prSet/>
      <dgm:spPr/>
      <dgm:t>
        <a:bodyPr/>
        <a:lstStyle/>
        <a:p>
          <a:endParaRPr lang="en-US"/>
        </a:p>
      </dgm:t>
    </dgm:pt>
    <dgm:pt modelId="{A08D23E3-2AFC-40B8-9880-B50ED0BEFB9A}" type="sibTrans" cxnId="{78F5EFF1-1BD7-4920-A055-F166552DE2BB}">
      <dgm:prSet/>
      <dgm:spPr/>
      <dgm:t>
        <a:bodyPr/>
        <a:lstStyle/>
        <a:p>
          <a:endParaRPr lang="en-US"/>
        </a:p>
      </dgm:t>
    </dgm:pt>
    <dgm:pt modelId="{E849276A-36E6-490B-BB98-5571D4B2418D}">
      <dgm:prSet phldrT="[Text]"/>
      <dgm:spPr>
        <a:ln w="3175"/>
      </dgm:spPr>
      <dgm:t>
        <a:bodyPr/>
        <a:lstStyle/>
        <a:p>
          <a:r>
            <a:rPr lang="en-US" dirty="0"/>
            <a:t>Whole ship vs sub-teams</a:t>
          </a:r>
        </a:p>
      </dgm:t>
    </dgm:pt>
    <dgm:pt modelId="{144F364C-1D5B-4E5E-82C3-FB2209BF90F2}" type="parTrans" cxnId="{1054F31E-929F-4D24-972E-CAC314995AC5}">
      <dgm:prSet/>
      <dgm:spPr/>
      <dgm:t>
        <a:bodyPr/>
        <a:lstStyle/>
        <a:p>
          <a:endParaRPr lang="en-US"/>
        </a:p>
      </dgm:t>
    </dgm:pt>
    <dgm:pt modelId="{8ECF189E-6495-42B5-A255-18755977F52E}" type="sibTrans" cxnId="{1054F31E-929F-4D24-972E-CAC314995AC5}">
      <dgm:prSet/>
      <dgm:spPr/>
      <dgm:t>
        <a:bodyPr/>
        <a:lstStyle/>
        <a:p>
          <a:endParaRPr lang="en-US"/>
        </a:p>
      </dgm:t>
    </dgm:pt>
    <dgm:pt modelId="{78B66294-7F0E-45B0-BD02-590CBFB8536F}">
      <dgm:prSet phldrT="[Text]"/>
      <dgm:spPr>
        <a:ln w="3175"/>
      </dgm:spPr>
      <dgm:t>
        <a:bodyPr/>
        <a:lstStyle/>
        <a:p>
          <a:r>
            <a:rPr lang="en-US" dirty="0"/>
            <a:t>Emissions control</a:t>
          </a:r>
        </a:p>
      </dgm:t>
    </dgm:pt>
    <dgm:pt modelId="{5B9C23EC-A5DF-48A6-96A8-60D222753E39}" type="parTrans" cxnId="{4F3CF219-2021-4D24-AA4A-8020C8495B41}">
      <dgm:prSet/>
      <dgm:spPr/>
      <dgm:t>
        <a:bodyPr/>
        <a:lstStyle/>
        <a:p>
          <a:endParaRPr lang="en-US"/>
        </a:p>
      </dgm:t>
    </dgm:pt>
    <dgm:pt modelId="{2FD759F6-4A8B-48EE-BB2F-BC260A1C82AC}" type="sibTrans" cxnId="{4F3CF219-2021-4D24-AA4A-8020C8495B41}">
      <dgm:prSet/>
      <dgm:spPr/>
      <dgm:t>
        <a:bodyPr/>
        <a:lstStyle/>
        <a:p>
          <a:endParaRPr lang="en-US"/>
        </a:p>
      </dgm:t>
    </dgm:pt>
    <dgm:pt modelId="{CABC063D-50F1-4C30-8F26-98F58FFAA189}">
      <dgm:prSet phldrT="[Text]"/>
      <dgm:spPr>
        <a:ln w="3175"/>
      </dgm:spPr>
      <dgm:t>
        <a:bodyPr/>
        <a:lstStyle/>
        <a:p>
          <a:r>
            <a:rPr lang="en-US" dirty="0"/>
            <a:t>Type and scale of White Force</a:t>
          </a:r>
        </a:p>
      </dgm:t>
    </dgm:pt>
    <dgm:pt modelId="{2CECEBF9-E5AA-4949-9526-6737E64A1A96}" type="parTrans" cxnId="{7E0D9B84-DE5B-40ED-AD48-02E871984A47}">
      <dgm:prSet/>
      <dgm:spPr/>
      <dgm:t>
        <a:bodyPr/>
        <a:lstStyle/>
        <a:p>
          <a:endParaRPr lang="en-US"/>
        </a:p>
      </dgm:t>
    </dgm:pt>
    <dgm:pt modelId="{34A57B12-7C2E-4A57-B85A-E5C9D087AC69}" type="sibTrans" cxnId="{7E0D9B84-DE5B-40ED-AD48-02E871984A47}">
      <dgm:prSet/>
      <dgm:spPr/>
      <dgm:t>
        <a:bodyPr/>
        <a:lstStyle/>
        <a:p>
          <a:endParaRPr lang="en-US"/>
        </a:p>
      </dgm:t>
    </dgm:pt>
    <dgm:pt modelId="{831A150B-6D00-449D-A596-37AEDA9EA8E3}">
      <dgm:prSet phldrT="[Text]"/>
      <dgm:spPr>
        <a:ln w="3175"/>
      </dgm:spPr>
      <dgm:t>
        <a:bodyPr/>
        <a:lstStyle/>
        <a:p>
          <a:r>
            <a:rPr lang="en-US" dirty="0"/>
            <a:t>Alongside vs at-sea</a:t>
          </a:r>
        </a:p>
      </dgm:t>
    </dgm:pt>
    <dgm:pt modelId="{B07AFD4D-76E5-4905-BDB2-20F8B6E4D182}" type="parTrans" cxnId="{A4D9B407-ABAF-4892-8716-DD7BB53B95BC}">
      <dgm:prSet/>
      <dgm:spPr/>
      <dgm:t>
        <a:bodyPr/>
        <a:lstStyle/>
        <a:p>
          <a:endParaRPr lang="en-US"/>
        </a:p>
      </dgm:t>
    </dgm:pt>
    <dgm:pt modelId="{0A141534-2239-4FA4-8A99-8FC6CD153560}" type="sibTrans" cxnId="{A4D9B407-ABAF-4892-8716-DD7BB53B95BC}">
      <dgm:prSet/>
      <dgm:spPr/>
      <dgm:t>
        <a:bodyPr/>
        <a:lstStyle/>
        <a:p>
          <a:endParaRPr lang="en-US"/>
        </a:p>
      </dgm:t>
    </dgm:pt>
    <dgm:pt modelId="{65EAD130-458D-4FCB-A82C-951BEAD00BFC}">
      <dgm:prSet phldrT="[Text]"/>
      <dgm:spPr>
        <a:ln w="3175"/>
      </dgm:spPr>
      <dgm:t>
        <a:bodyPr/>
        <a:lstStyle/>
        <a:p>
          <a:r>
            <a:rPr lang="en-US" dirty="0"/>
            <a:t>SOPs and EOPs</a:t>
          </a:r>
        </a:p>
      </dgm:t>
    </dgm:pt>
    <dgm:pt modelId="{827021F2-7EF1-48EA-A864-107BBE5323D5}" type="parTrans" cxnId="{D713ADDC-5937-4178-A58D-4E1D679A73C8}">
      <dgm:prSet/>
      <dgm:spPr/>
      <dgm:t>
        <a:bodyPr/>
        <a:lstStyle/>
        <a:p>
          <a:endParaRPr lang="en-US"/>
        </a:p>
      </dgm:t>
    </dgm:pt>
    <dgm:pt modelId="{E9841801-9E88-43B5-8497-D3EC529E45F7}" type="sibTrans" cxnId="{D713ADDC-5937-4178-A58D-4E1D679A73C8}">
      <dgm:prSet/>
      <dgm:spPr/>
      <dgm:t>
        <a:bodyPr/>
        <a:lstStyle/>
        <a:p>
          <a:endParaRPr lang="en-US"/>
        </a:p>
      </dgm:t>
    </dgm:pt>
    <dgm:pt modelId="{6F1D2515-1CFF-4A34-A68A-BA70653AB70F}">
      <dgm:prSet phldrT="[Text]"/>
      <dgm:spPr>
        <a:ln w="3175"/>
      </dgm:spPr>
      <dgm:t>
        <a:bodyPr/>
        <a:lstStyle/>
        <a:p>
          <a:r>
            <a:rPr lang="en-US" dirty="0"/>
            <a:t>Fidelity / Realism</a:t>
          </a:r>
        </a:p>
      </dgm:t>
    </dgm:pt>
    <dgm:pt modelId="{79A637F4-3423-4D10-BAEF-96CD0BD9F0BC}" type="parTrans" cxnId="{DC10307E-C6F5-4CA0-A2B4-A7A1BC9F4993}">
      <dgm:prSet/>
      <dgm:spPr/>
      <dgm:t>
        <a:bodyPr/>
        <a:lstStyle/>
        <a:p>
          <a:endParaRPr lang="en-US"/>
        </a:p>
      </dgm:t>
    </dgm:pt>
    <dgm:pt modelId="{CC01278D-ED6E-4C0C-BEB3-881ADCF1FEEA}" type="sibTrans" cxnId="{DC10307E-C6F5-4CA0-A2B4-A7A1BC9F4993}">
      <dgm:prSet/>
      <dgm:spPr/>
      <dgm:t>
        <a:bodyPr/>
        <a:lstStyle/>
        <a:p>
          <a:endParaRPr lang="en-US"/>
        </a:p>
      </dgm:t>
    </dgm:pt>
    <dgm:pt modelId="{002463C1-0148-46B2-AAE9-F0CF864DE193}" type="pres">
      <dgm:prSet presAssocID="{3736AF41-8848-44D2-9567-B44F4C56E39C}" presName="Name0" presStyleCnt="0">
        <dgm:presLayoutVars>
          <dgm:dir/>
          <dgm:animLvl val="lvl"/>
          <dgm:resizeHandles val="exact"/>
        </dgm:presLayoutVars>
      </dgm:prSet>
      <dgm:spPr/>
    </dgm:pt>
    <dgm:pt modelId="{0FAC6145-34C3-4CA4-815D-35633C44CD1E}" type="pres">
      <dgm:prSet presAssocID="{56476E48-969E-4393-8613-C8C263E92618}" presName="composite" presStyleCnt="0"/>
      <dgm:spPr/>
    </dgm:pt>
    <dgm:pt modelId="{617B1F15-DE61-4CDD-BACD-DDEA3961F921}" type="pres">
      <dgm:prSet presAssocID="{56476E48-969E-4393-8613-C8C263E92618}" presName="parTx" presStyleLbl="alignNode1" presStyleIdx="0" presStyleCnt="5">
        <dgm:presLayoutVars>
          <dgm:chMax val="0"/>
          <dgm:chPref val="0"/>
          <dgm:bulletEnabled val="1"/>
        </dgm:presLayoutVars>
      </dgm:prSet>
      <dgm:spPr/>
    </dgm:pt>
    <dgm:pt modelId="{AE236EE8-4D18-42CB-BDE7-022B63539AA0}" type="pres">
      <dgm:prSet presAssocID="{56476E48-969E-4393-8613-C8C263E92618}" presName="desTx" presStyleLbl="alignAccFollowNode1" presStyleIdx="0" presStyleCnt="5">
        <dgm:presLayoutVars>
          <dgm:bulletEnabled val="1"/>
        </dgm:presLayoutVars>
      </dgm:prSet>
      <dgm:spPr/>
    </dgm:pt>
    <dgm:pt modelId="{686442DD-63BD-490E-A3E6-D5202A9C6606}" type="pres">
      <dgm:prSet presAssocID="{021E80DB-2858-41A3-8109-305BB6D209E7}" presName="space" presStyleCnt="0"/>
      <dgm:spPr/>
    </dgm:pt>
    <dgm:pt modelId="{CE66E4E5-6FB9-4142-AB37-335F707FD6C7}" type="pres">
      <dgm:prSet presAssocID="{A2CDC28D-462D-49DF-A25D-33C4A349B55C}" presName="composite" presStyleCnt="0"/>
      <dgm:spPr/>
    </dgm:pt>
    <dgm:pt modelId="{5217E5BF-5114-4921-8D17-A69ECCFC8A95}" type="pres">
      <dgm:prSet presAssocID="{A2CDC28D-462D-49DF-A25D-33C4A349B55C}" presName="parTx" presStyleLbl="alignNode1" presStyleIdx="1" presStyleCnt="5">
        <dgm:presLayoutVars>
          <dgm:chMax val="0"/>
          <dgm:chPref val="0"/>
          <dgm:bulletEnabled val="1"/>
        </dgm:presLayoutVars>
      </dgm:prSet>
      <dgm:spPr/>
    </dgm:pt>
    <dgm:pt modelId="{2AB21326-D332-428E-85E0-B37A32096DBE}" type="pres">
      <dgm:prSet presAssocID="{A2CDC28D-462D-49DF-A25D-33C4A349B55C}" presName="desTx" presStyleLbl="alignAccFollowNode1" presStyleIdx="1" presStyleCnt="5">
        <dgm:presLayoutVars>
          <dgm:bulletEnabled val="1"/>
        </dgm:presLayoutVars>
      </dgm:prSet>
      <dgm:spPr/>
    </dgm:pt>
    <dgm:pt modelId="{1389F28D-007A-4010-ABBF-B4F121DE353C}" type="pres">
      <dgm:prSet presAssocID="{CD4E0DAD-6CB5-4B2D-A460-9C46C07494A3}" presName="space" presStyleCnt="0"/>
      <dgm:spPr/>
    </dgm:pt>
    <dgm:pt modelId="{415B1348-494A-4C71-928B-2C819B2251D4}" type="pres">
      <dgm:prSet presAssocID="{6F1D2515-1CFF-4A34-A68A-BA70653AB70F}" presName="composite" presStyleCnt="0"/>
      <dgm:spPr/>
    </dgm:pt>
    <dgm:pt modelId="{37593B32-D493-409A-8759-3AB1D237D9FA}" type="pres">
      <dgm:prSet presAssocID="{6F1D2515-1CFF-4A34-A68A-BA70653AB70F}" presName="parTx" presStyleLbl="alignNode1" presStyleIdx="2" presStyleCnt="5">
        <dgm:presLayoutVars>
          <dgm:chMax val="0"/>
          <dgm:chPref val="0"/>
          <dgm:bulletEnabled val="1"/>
        </dgm:presLayoutVars>
      </dgm:prSet>
      <dgm:spPr/>
    </dgm:pt>
    <dgm:pt modelId="{22940DEA-A7BB-4F62-A7EA-38A2B650139F}" type="pres">
      <dgm:prSet presAssocID="{6F1D2515-1CFF-4A34-A68A-BA70653AB70F}" presName="desTx" presStyleLbl="alignAccFollowNode1" presStyleIdx="2" presStyleCnt="5">
        <dgm:presLayoutVars>
          <dgm:bulletEnabled val="1"/>
        </dgm:presLayoutVars>
      </dgm:prSet>
      <dgm:spPr/>
    </dgm:pt>
    <dgm:pt modelId="{DCD66E24-AB97-42A2-B96F-038020134811}" type="pres">
      <dgm:prSet presAssocID="{CC01278D-ED6E-4C0C-BEB3-881ADCF1FEEA}" presName="space" presStyleCnt="0"/>
      <dgm:spPr/>
    </dgm:pt>
    <dgm:pt modelId="{99B78BF7-3D3E-4711-9496-0C9A58AABFEC}" type="pres">
      <dgm:prSet presAssocID="{240FDF53-FCD0-42BD-AB22-94BB91876F0A}" presName="composite" presStyleCnt="0"/>
      <dgm:spPr/>
    </dgm:pt>
    <dgm:pt modelId="{03665E01-0E6B-4A6D-B7E0-27E20A4F4D42}" type="pres">
      <dgm:prSet presAssocID="{240FDF53-FCD0-42BD-AB22-94BB91876F0A}" presName="parTx" presStyleLbl="alignNode1" presStyleIdx="3" presStyleCnt="5">
        <dgm:presLayoutVars>
          <dgm:chMax val="0"/>
          <dgm:chPref val="0"/>
          <dgm:bulletEnabled val="1"/>
        </dgm:presLayoutVars>
      </dgm:prSet>
      <dgm:spPr/>
    </dgm:pt>
    <dgm:pt modelId="{C5D6C52A-BC74-4FED-83B5-D2E940693CB6}" type="pres">
      <dgm:prSet presAssocID="{240FDF53-FCD0-42BD-AB22-94BB91876F0A}" presName="desTx" presStyleLbl="alignAccFollowNode1" presStyleIdx="3" presStyleCnt="5">
        <dgm:presLayoutVars>
          <dgm:bulletEnabled val="1"/>
        </dgm:presLayoutVars>
      </dgm:prSet>
      <dgm:spPr/>
    </dgm:pt>
    <dgm:pt modelId="{2CC1D0F2-AAA6-4A13-ABBD-79B329C59204}" type="pres">
      <dgm:prSet presAssocID="{C539A0E1-43C5-48B8-AFD3-D08A8A940595}" presName="space" presStyleCnt="0"/>
      <dgm:spPr/>
    </dgm:pt>
    <dgm:pt modelId="{F0EBB70D-F9A2-49A0-A38C-FFCCEEE1D739}" type="pres">
      <dgm:prSet presAssocID="{9D147534-BB48-4170-86AD-47F866C99158}" presName="composite" presStyleCnt="0"/>
      <dgm:spPr/>
    </dgm:pt>
    <dgm:pt modelId="{B3139CDC-7BD4-48EE-9DE5-B6FD481ED823}" type="pres">
      <dgm:prSet presAssocID="{9D147534-BB48-4170-86AD-47F866C99158}" presName="parTx" presStyleLbl="alignNode1" presStyleIdx="4" presStyleCnt="5">
        <dgm:presLayoutVars>
          <dgm:chMax val="0"/>
          <dgm:chPref val="0"/>
          <dgm:bulletEnabled val="1"/>
        </dgm:presLayoutVars>
      </dgm:prSet>
      <dgm:spPr/>
    </dgm:pt>
    <dgm:pt modelId="{42A46429-17FA-49B9-ABE4-B56CCD1C44AD}" type="pres">
      <dgm:prSet presAssocID="{9D147534-BB48-4170-86AD-47F866C99158}" presName="desTx" presStyleLbl="alignAccFollowNode1" presStyleIdx="4" presStyleCnt="5">
        <dgm:presLayoutVars>
          <dgm:bulletEnabled val="1"/>
        </dgm:presLayoutVars>
      </dgm:prSet>
      <dgm:spPr/>
    </dgm:pt>
  </dgm:ptLst>
  <dgm:cxnLst>
    <dgm:cxn modelId="{A4D9B407-ABAF-4892-8716-DD7BB53B95BC}" srcId="{A2CDC28D-462D-49DF-A25D-33C4A349B55C}" destId="{831A150B-6D00-449D-A596-37AEDA9EA8E3}" srcOrd="0" destOrd="0" parTransId="{B07AFD4D-76E5-4905-BDB2-20F8B6E4D182}" sibTransId="{0A141534-2239-4FA4-8A99-8FC6CD153560}"/>
    <dgm:cxn modelId="{74C3370E-0AE7-417D-A608-0A2243B9FB5B}" type="presOf" srcId="{E849276A-36E6-490B-BB98-5571D4B2418D}" destId="{C5D6C52A-BC74-4FED-83B5-D2E940693CB6}" srcOrd="0" destOrd="1" presId="urn:microsoft.com/office/officeart/2005/8/layout/hList1"/>
    <dgm:cxn modelId="{70FB9617-BA95-4068-9336-8994D0FEA1BF}" srcId="{6F1D2515-1CFF-4A34-A68A-BA70653AB70F}" destId="{2C381DC7-0877-4691-8BF5-FA6B3DDFDDDF}" srcOrd="1" destOrd="0" parTransId="{18AD9A96-AC46-46A0-AD58-DF161E8C4DB0}" sibTransId="{58E4BAD2-C480-40EB-BFA9-D1B121E6A8B6}"/>
    <dgm:cxn modelId="{4F3CF219-2021-4D24-AA4A-8020C8495B41}" srcId="{56476E48-969E-4393-8613-C8C263E92618}" destId="{78B66294-7F0E-45B0-BD02-590CBFB8536F}" srcOrd="2" destOrd="0" parTransId="{5B9C23EC-A5DF-48A6-96A8-60D222753E39}" sibTransId="{2FD759F6-4A8B-48EE-BB2F-BC260A1C82AC}"/>
    <dgm:cxn modelId="{1054F31E-929F-4D24-972E-CAC314995AC5}" srcId="{240FDF53-FCD0-42BD-AB22-94BB91876F0A}" destId="{E849276A-36E6-490B-BB98-5571D4B2418D}" srcOrd="1" destOrd="0" parTransId="{144F364C-1D5B-4E5E-82C3-FB2209BF90F2}" sibTransId="{8ECF189E-6495-42B5-A255-18755977F52E}"/>
    <dgm:cxn modelId="{408E4121-42C9-451E-A1B7-F8D0ACFA8D9E}" type="presOf" srcId="{02F1E41B-6142-4F34-A44F-5B271FC4B9B9}" destId="{42A46429-17FA-49B9-ABE4-B56CCD1C44AD}" srcOrd="0" destOrd="2" presId="urn:microsoft.com/office/officeart/2005/8/layout/hList1"/>
    <dgm:cxn modelId="{75B9F42E-B1FF-4504-BE8C-9BCB13968CC4}" type="presOf" srcId="{4394DFD7-7833-4A0E-AB90-C35B2A915D23}" destId="{AE236EE8-4D18-42CB-BDE7-022B63539AA0}" srcOrd="0" destOrd="3" presId="urn:microsoft.com/office/officeart/2005/8/layout/hList1"/>
    <dgm:cxn modelId="{501D743B-CEF7-49EC-8148-BDA2E472592B}" type="presOf" srcId="{62D6E748-2CF7-4FF6-B638-EA47890C94B8}" destId="{42A46429-17FA-49B9-ABE4-B56CCD1C44AD}" srcOrd="0" destOrd="0" presId="urn:microsoft.com/office/officeart/2005/8/layout/hList1"/>
    <dgm:cxn modelId="{0E85F35E-7ED0-461F-8DEA-FA824CE61A4C}" type="presOf" srcId="{65EAD130-458D-4FCB-A82C-951BEAD00BFC}" destId="{2AB21326-D332-428E-85E0-B37A32096DBE}" srcOrd="0" destOrd="1" presId="urn:microsoft.com/office/officeart/2005/8/layout/hList1"/>
    <dgm:cxn modelId="{53094B64-CAC1-4F99-AC59-6D583CC1B251}" type="presOf" srcId="{56476E48-969E-4393-8613-C8C263E92618}" destId="{617B1F15-DE61-4CDD-BACD-DDEA3961F921}" srcOrd="0" destOrd="0" presId="urn:microsoft.com/office/officeart/2005/8/layout/hList1"/>
    <dgm:cxn modelId="{C4309544-D007-43B0-B678-EFBCDC445D1E}" srcId="{56476E48-969E-4393-8613-C8C263E92618}" destId="{6327134A-979A-44B0-994B-4D1659AC77A7}" srcOrd="0" destOrd="0" parTransId="{9592AB16-A37D-4542-A317-47B2289D69B0}" sibTransId="{B2C63216-8819-43C7-B082-5518B3E94760}"/>
    <dgm:cxn modelId="{9BF71449-0036-4581-AEBE-7BE26315E2A5}" type="presOf" srcId="{46F259A2-A688-4A0F-AE1A-78B85E8E9854}" destId="{AE236EE8-4D18-42CB-BDE7-022B63539AA0}" srcOrd="0" destOrd="1" presId="urn:microsoft.com/office/officeart/2005/8/layout/hList1"/>
    <dgm:cxn modelId="{7522796F-AFAE-4FBE-A71C-AC41E2939A3F}" srcId="{9D147534-BB48-4170-86AD-47F866C99158}" destId="{4687739E-AB0D-4DB0-BAD1-EE5A9C8BC534}" srcOrd="1" destOrd="0" parTransId="{B28006BE-8EDA-4BB6-A7DA-E3A7DADF5D9E}" sibTransId="{DB4F463F-70A7-40D8-A38E-FAE34E5929CE}"/>
    <dgm:cxn modelId="{D3AF916F-EB73-4A38-B30D-CE44BCFD555A}" type="presOf" srcId="{0B008589-A6AE-4EDA-B79C-6FFE10D47D9E}" destId="{C5D6C52A-BC74-4FED-83B5-D2E940693CB6}" srcOrd="0" destOrd="0" presId="urn:microsoft.com/office/officeart/2005/8/layout/hList1"/>
    <dgm:cxn modelId="{1B86E852-1085-4DF3-9C7F-091EF3D95963}" type="presOf" srcId="{9D147534-BB48-4170-86AD-47F866C99158}" destId="{B3139CDC-7BD4-48EE-9DE5-B6FD481ED823}" srcOrd="0" destOrd="0" presId="urn:microsoft.com/office/officeart/2005/8/layout/hList1"/>
    <dgm:cxn modelId="{7D364B73-1498-459A-B129-842868F48723}" type="presOf" srcId="{831A150B-6D00-449D-A596-37AEDA9EA8E3}" destId="{2AB21326-D332-428E-85E0-B37A32096DBE}" srcOrd="0" destOrd="0" presId="urn:microsoft.com/office/officeart/2005/8/layout/hList1"/>
    <dgm:cxn modelId="{4E4CD475-C4E7-4B3D-AC5B-FD80FAA5CE32}" type="presOf" srcId="{4687739E-AB0D-4DB0-BAD1-EE5A9C8BC534}" destId="{42A46429-17FA-49B9-ABE4-B56CCD1C44AD}" srcOrd="0" destOrd="1" presId="urn:microsoft.com/office/officeart/2005/8/layout/hList1"/>
    <dgm:cxn modelId="{444F3D77-6DB9-4865-A619-62ECDFD20BBC}" srcId="{3736AF41-8848-44D2-9567-B44F4C56E39C}" destId="{9D147534-BB48-4170-86AD-47F866C99158}" srcOrd="4" destOrd="0" parTransId="{B36F841C-1417-4FEF-A6D0-F84EB8A6D109}" sibTransId="{83B21531-C630-4F23-9CE0-501C59852FE9}"/>
    <dgm:cxn modelId="{DC10307E-C6F5-4CA0-A2B4-A7A1BC9F4993}" srcId="{3736AF41-8848-44D2-9567-B44F4C56E39C}" destId="{6F1D2515-1CFF-4A34-A68A-BA70653AB70F}" srcOrd="2" destOrd="0" parTransId="{79A637F4-3423-4D10-BAEF-96CD0BD9F0BC}" sibTransId="{CC01278D-ED6E-4C0C-BEB3-881ADCF1FEEA}"/>
    <dgm:cxn modelId="{F1615D83-E947-4CBC-848E-4BA327BD03BC}" srcId="{3736AF41-8848-44D2-9567-B44F4C56E39C}" destId="{A2CDC28D-462D-49DF-A25D-33C4A349B55C}" srcOrd="1" destOrd="0" parTransId="{21778CBC-AF45-4F14-AE60-186C99CD2466}" sibTransId="{CD4E0DAD-6CB5-4B2D-A460-9C46C07494A3}"/>
    <dgm:cxn modelId="{7E0D9B84-DE5B-40ED-AD48-02E871984A47}" srcId="{240FDF53-FCD0-42BD-AB22-94BB91876F0A}" destId="{CABC063D-50F1-4C30-8F26-98F58FFAA189}" srcOrd="2" destOrd="0" parTransId="{2CECEBF9-E5AA-4949-9526-6737E64A1A96}" sibTransId="{34A57B12-7C2E-4A57-B85A-E5C9D087AC69}"/>
    <dgm:cxn modelId="{88025D88-8642-40E6-B641-6586CD813F95}" type="presOf" srcId="{6327134A-979A-44B0-994B-4D1659AC77A7}" destId="{AE236EE8-4D18-42CB-BDE7-022B63539AA0}" srcOrd="0" destOrd="0" presId="urn:microsoft.com/office/officeart/2005/8/layout/hList1"/>
    <dgm:cxn modelId="{D1C5CF88-0D7B-42DA-85F8-31B445648D7E}" srcId="{6F1D2515-1CFF-4A34-A68A-BA70653AB70F}" destId="{0FFF25BF-EDFE-4B9B-BE7B-FC75C56F0800}" srcOrd="0" destOrd="0" parTransId="{B93D7D1A-9C0D-43F7-9A37-98996C0EB2EC}" sibTransId="{F7C15090-A469-4180-ACC0-F2A4A8847F7F}"/>
    <dgm:cxn modelId="{B7E56D8C-0B35-444D-80DD-842C76EF35D4}" srcId="{9D147534-BB48-4170-86AD-47F866C99158}" destId="{62D6E748-2CF7-4FF6-B638-EA47890C94B8}" srcOrd="0" destOrd="0" parTransId="{D7286E4B-2E47-4C2B-A399-98973CEBA953}" sibTransId="{13AD09D8-F8AF-4330-B8D9-4B262281A130}"/>
    <dgm:cxn modelId="{24F60D98-8755-45B0-80BC-650B523D5CEF}" type="presOf" srcId="{78B66294-7F0E-45B0-BD02-590CBFB8536F}" destId="{AE236EE8-4D18-42CB-BDE7-022B63539AA0}" srcOrd="0" destOrd="2" presId="urn:microsoft.com/office/officeart/2005/8/layout/hList1"/>
    <dgm:cxn modelId="{70793598-7E65-4745-A383-43B0020C2329}" type="presOf" srcId="{240FDF53-FCD0-42BD-AB22-94BB91876F0A}" destId="{03665E01-0E6B-4A6D-B7E0-27E20A4F4D42}" srcOrd="0" destOrd="0" presId="urn:microsoft.com/office/officeart/2005/8/layout/hList1"/>
    <dgm:cxn modelId="{BC5BE8A2-3784-49FB-A0E0-88FC3B553C0A}" type="presOf" srcId="{2C381DC7-0877-4691-8BF5-FA6B3DDFDDDF}" destId="{22940DEA-A7BB-4F62-A7EA-38A2B650139F}" srcOrd="0" destOrd="1" presId="urn:microsoft.com/office/officeart/2005/8/layout/hList1"/>
    <dgm:cxn modelId="{A73987A7-CD2B-40A8-9002-30BC10C2DB6E}" type="presOf" srcId="{0FFF25BF-EDFE-4B9B-BE7B-FC75C56F0800}" destId="{22940DEA-A7BB-4F62-A7EA-38A2B650139F}" srcOrd="0" destOrd="0" presId="urn:microsoft.com/office/officeart/2005/8/layout/hList1"/>
    <dgm:cxn modelId="{596C8FB3-86E4-429F-9E6B-5CEE0DEB9D32}" type="presOf" srcId="{CABC063D-50F1-4C30-8F26-98F58FFAA189}" destId="{C5D6C52A-BC74-4FED-83B5-D2E940693CB6}" srcOrd="0" destOrd="2" presId="urn:microsoft.com/office/officeart/2005/8/layout/hList1"/>
    <dgm:cxn modelId="{D4ABA1BC-951A-43EE-9889-10129A411ED7}" type="presOf" srcId="{3736AF41-8848-44D2-9567-B44F4C56E39C}" destId="{002463C1-0148-46B2-AAE9-F0CF864DE193}" srcOrd="0" destOrd="0" presId="urn:microsoft.com/office/officeart/2005/8/layout/hList1"/>
    <dgm:cxn modelId="{8C1A1DD2-9B2C-418C-AAF4-C69F39ADD40F}" type="presOf" srcId="{6F1D2515-1CFF-4A34-A68A-BA70653AB70F}" destId="{37593B32-D493-409A-8759-3AB1D237D9FA}" srcOrd="0" destOrd="0" presId="urn:microsoft.com/office/officeart/2005/8/layout/hList1"/>
    <dgm:cxn modelId="{D38D8DD5-4B3D-4F90-A6FE-77A11A29784B}" type="presOf" srcId="{A2CDC28D-462D-49DF-A25D-33C4A349B55C}" destId="{5217E5BF-5114-4921-8D17-A69ECCFC8A95}" srcOrd="0" destOrd="0" presId="urn:microsoft.com/office/officeart/2005/8/layout/hList1"/>
    <dgm:cxn modelId="{D713ADDC-5937-4178-A58D-4E1D679A73C8}" srcId="{A2CDC28D-462D-49DF-A25D-33C4A349B55C}" destId="{65EAD130-458D-4FCB-A82C-951BEAD00BFC}" srcOrd="1" destOrd="0" parTransId="{827021F2-7EF1-48EA-A864-107BBE5323D5}" sibTransId="{E9841801-9E88-43B5-8497-D3EC529E45F7}"/>
    <dgm:cxn modelId="{D1AA9DE9-683E-4950-AD4D-B2460E5A0BD3}" srcId="{3736AF41-8848-44D2-9567-B44F4C56E39C}" destId="{240FDF53-FCD0-42BD-AB22-94BB91876F0A}" srcOrd="3" destOrd="0" parTransId="{2A628E89-D57E-497A-8713-0084F74B7D01}" sibTransId="{C539A0E1-43C5-48B8-AFD3-D08A8A940595}"/>
    <dgm:cxn modelId="{E3B330EC-F35E-400B-A942-04F1E6124783}" srcId="{56476E48-969E-4393-8613-C8C263E92618}" destId="{4394DFD7-7833-4A0E-AB90-C35B2A915D23}" srcOrd="3" destOrd="0" parTransId="{071C038B-D1A2-44B9-BEA7-ABDB2554612F}" sibTransId="{472D50E9-F786-4B30-80ED-E92E87BACF85}"/>
    <dgm:cxn modelId="{78F5EFF1-1BD7-4920-A055-F166552DE2BB}" srcId="{240FDF53-FCD0-42BD-AB22-94BB91876F0A}" destId="{0B008589-A6AE-4EDA-B79C-6FFE10D47D9E}" srcOrd="0" destOrd="0" parTransId="{AA0C945B-3C91-4808-BFB3-07D300375D98}" sibTransId="{A08D23E3-2AFC-40B8-9880-B50ED0BEFB9A}"/>
    <dgm:cxn modelId="{254AEAF7-8D6D-4082-9775-278BEA6D3CA6}" srcId="{3736AF41-8848-44D2-9567-B44F4C56E39C}" destId="{56476E48-969E-4393-8613-C8C263E92618}" srcOrd="0" destOrd="0" parTransId="{C1C2B193-D998-47CD-B6FA-43A166049309}" sibTransId="{021E80DB-2858-41A3-8109-305BB6D209E7}"/>
    <dgm:cxn modelId="{603ECBF9-E958-46AA-929A-D9F37142403B}" srcId="{56476E48-969E-4393-8613-C8C263E92618}" destId="{46F259A2-A688-4A0F-AE1A-78B85E8E9854}" srcOrd="1" destOrd="0" parTransId="{2DE17349-7895-4FB8-9EC6-F03BA21D9E86}" sibTransId="{E7ACDCAB-1EEF-4E24-9F2A-B5E5383E0F7D}"/>
    <dgm:cxn modelId="{268EDDFE-7E1E-4FB0-A34B-350F03D70C3E}" srcId="{9D147534-BB48-4170-86AD-47F866C99158}" destId="{02F1E41B-6142-4F34-A44F-5B271FC4B9B9}" srcOrd="2" destOrd="0" parTransId="{9F5D5C1F-D9D7-4C31-9D0E-2B62B0C8C497}" sibTransId="{3B05FDA0-5011-409C-91E6-DB998DB4B119}"/>
    <dgm:cxn modelId="{ADE8677C-588C-4997-B8E8-57412BB2BFA2}" type="presParOf" srcId="{002463C1-0148-46B2-AAE9-F0CF864DE193}" destId="{0FAC6145-34C3-4CA4-815D-35633C44CD1E}" srcOrd="0" destOrd="0" presId="urn:microsoft.com/office/officeart/2005/8/layout/hList1"/>
    <dgm:cxn modelId="{4ACDB396-161F-4791-936A-51BA31B784FF}" type="presParOf" srcId="{0FAC6145-34C3-4CA4-815D-35633C44CD1E}" destId="{617B1F15-DE61-4CDD-BACD-DDEA3961F921}" srcOrd="0" destOrd="0" presId="urn:microsoft.com/office/officeart/2005/8/layout/hList1"/>
    <dgm:cxn modelId="{11D4A8DB-EBF8-4274-836F-2938F303E1D6}" type="presParOf" srcId="{0FAC6145-34C3-4CA4-815D-35633C44CD1E}" destId="{AE236EE8-4D18-42CB-BDE7-022B63539AA0}" srcOrd="1" destOrd="0" presId="urn:microsoft.com/office/officeart/2005/8/layout/hList1"/>
    <dgm:cxn modelId="{15882D2C-1383-493C-9B6B-CCFEA33E5919}" type="presParOf" srcId="{002463C1-0148-46B2-AAE9-F0CF864DE193}" destId="{686442DD-63BD-490E-A3E6-D5202A9C6606}" srcOrd="1" destOrd="0" presId="urn:microsoft.com/office/officeart/2005/8/layout/hList1"/>
    <dgm:cxn modelId="{A1E3AAEE-F642-40F2-8474-46DEA95770BD}" type="presParOf" srcId="{002463C1-0148-46B2-AAE9-F0CF864DE193}" destId="{CE66E4E5-6FB9-4142-AB37-335F707FD6C7}" srcOrd="2" destOrd="0" presId="urn:microsoft.com/office/officeart/2005/8/layout/hList1"/>
    <dgm:cxn modelId="{25BA71AF-9888-421D-8DD7-FC6CCED1C563}" type="presParOf" srcId="{CE66E4E5-6FB9-4142-AB37-335F707FD6C7}" destId="{5217E5BF-5114-4921-8D17-A69ECCFC8A95}" srcOrd="0" destOrd="0" presId="urn:microsoft.com/office/officeart/2005/8/layout/hList1"/>
    <dgm:cxn modelId="{82EA442F-5493-43CA-A0F0-7FFB18DC9AE3}" type="presParOf" srcId="{CE66E4E5-6FB9-4142-AB37-335F707FD6C7}" destId="{2AB21326-D332-428E-85E0-B37A32096DBE}" srcOrd="1" destOrd="0" presId="urn:microsoft.com/office/officeart/2005/8/layout/hList1"/>
    <dgm:cxn modelId="{DC980A1A-FEBB-4447-82CF-35251F99DBFE}" type="presParOf" srcId="{002463C1-0148-46B2-AAE9-F0CF864DE193}" destId="{1389F28D-007A-4010-ABBF-B4F121DE353C}" srcOrd="3" destOrd="0" presId="urn:microsoft.com/office/officeart/2005/8/layout/hList1"/>
    <dgm:cxn modelId="{70ED5D94-85A6-440D-AA22-377855A99F16}" type="presParOf" srcId="{002463C1-0148-46B2-AAE9-F0CF864DE193}" destId="{415B1348-494A-4C71-928B-2C819B2251D4}" srcOrd="4" destOrd="0" presId="urn:microsoft.com/office/officeart/2005/8/layout/hList1"/>
    <dgm:cxn modelId="{E79B7EFB-0CA5-4C1F-808D-B1955DF84513}" type="presParOf" srcId="{415B1348-494A-4C71-928B-2C819B2251D4}" destId="{37593B32-D493-409A-8759-3AB1D237D9FA}" srcOrd="0" destOrd="0" presId="urn:microsoft.com/office/officeart/2005/8/layout/hList1"/>
    <dgm:cxn modelId="{F4C0F48B-C353-4F9D-A4C1-734275F7359A}" type="presParOf" srcId="{415B1348-494A-4C71-928B-2C819B2251D4}" destId="{22940DEA-A7BB-4F62-A7EA-38A2B650139F}" srcOrd="1" destOrd="0" presId="urn:microsoft.com/office/officeart/2005/8/layout/hList1"/>
    <dgm:cxn modelId="{DF9185EA-728D-4D74-9C14-F5E357BB6531}" type="presParOf" srcId="{002463C1-0148-46B2-AAE9-F0CF864DE193}" destId="{DCD66E24-AB97-42A2-B96F-038020134811}" srcOrd="5" destOrd="0" presId="urn:microsoft.com/office/officeart/2005/8/layout/hList1"/>
    <dgm:cxn modelId="{41D72653-D074-4F70-B781-2B08578BEB29}" type="presParOf" srcId="{002463C1-0148-46B2-AAE9-F0CF864DE193}" destId="{99B78BF7-3D3E-4711-9496-0C9A58AABFEC}" srcOrd="6" destOrd="0" presId="urn:microsoft.com/office/officeart/2005/8/layout/hList1"/>
    <dgm:cxn modelId="{24B8CEB5-3A62-43AE-9BFC-C2F4D32C12ED}" type="presParOf" srcId="{99B78BF7-3D3E-4711-9496-0C9A58AABFEC}" destId="{03665E01-0E6B-4A6D-B7E0-27E20A4F4D42}" srcOrd="0" destOrd="0" presId="urn:microsoft.com/office/officeart/2005/8/layout/hList1"/>
    <dgm:cxn modelId="{82AD76F6-73CE-42B2-A36D-CBDF1CF17D22}" type="presParOf" srcId="{99B78BF7-3D3E-4711-9496-0C9A58AABFEC}" destId="{C5D6C52A-BC74-4FED-83B5-D2E940693CB6}" srcOrd="1" destOrd="0" presId="urn:microsoft.com/office/officeart/2005/8/layout/hList1"/>
    <dgm:cxn modelId="{220AD284-F53C-4E8C-95BD-16DAC82976C7}" type="presParOf" srcId="{002463C1-0148-46B2-AAE9-F0CF864DE193}" destId="{2CC1D0F2-AAA6-4A13-ABBD-79B329C59204}" srcOrd="7" destOrd="0" presId="urn:microsoft.com/office/officeart/2005/8/layout/hList1"/>
    <dgm:cxn modelId="{46E6A0AC-8510-4A62-8BC2-056106FC7939}" type="presParOf" srcId="{002463C1-0148-46B2-AAE9-F0CF864DE193}" destId="{F0EBB70D-F9A2-49A0-A38C-FFCCEEE1D739}" srcOrd="8" destOrd="0" presId="urn:microsoft.com/office/officeart/2005/8/layout/hList1"/>
    <dgm:cxn modelId="{C02343FE-7559-49C0-9630-A3EF999A8FAA}" type="presParOf" srcId="{F0EBB70D-F9A2-49A0-A38C-FFCCEEE1D739}" destId="{B3139CDC-7BD4-48EE-9DE5-B6FD481ED823}" srcOrd="0" destOrd="0" presId="urn:microsoft.com/office/officeart/2005/8/layout/hList1"/>
    <dgm:cxn modelId="{49E24FF0-55D3-40B3-940D-0162C8AAB119}" type="presParOf" srcId="{F0EBB70D-F9A2-49A0-A38C-FFCCEEE1D739}" destId="{42A46429-17FA-49B9-ABE4-B56CCD1C44A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B1F15-DE61-4CDD-BACD-DDEA3961F921}">
      <dsp:nvSpPr>
        <dsp:cNvPr id="0" name=""/>
        <dsp:cNvSpPr/>
      </dsp:nvSpPr>
      <dsp:spPr>
        <a:xfrm>
          <a:off x="5026" y="626971"/>
          <a:ext cx="1926886" cy="760382"/>
        </a:xfrm>
        <a:prstGeom prst="rect">
          <a:avLst/>
        </a:prstGeom>
        <a:solidFill>
          <a:schemeClr val="accent5">
            <a:hueOff val="0"/>
            <a:satOff val="0"/>
            <a:lumOff val="0"/>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Safety</a:t>
          </a:r>
        </a:p>
      </dsp:txBody>
      <dsp:txXfrm>
        <a:off x="5026" y="626971"/>
        <a:ext cx="1926886" cy="760382"/>
      </dsp:txXfrm>
    </dsp:sp>
    <dsp:sp modelId="{AE236EE8-4D18-42CB-BDE7-022B63539AA0}">
      <dsp:nvSpPr>
        <dsp:cNvPr id="0" name=""/>
        <dsp:cNvSpPr/>
      </dsp:nvSpPr>
      <dsp:spPr>
        <a:xfrm>
          <a:off x="5026" y="1387353"/>
          <a:ext cx="1926886" cy="2824605"/>
        </a:xfrm>
        <a:prstGeom prst="rect">
          <a:avLst/>
        </a:prstGeom>
        <a:solidFill>
          <a:schemeClr val="accent5">
            <a:tint val="40000"/>
            <a:alpha val="90000"/>
            <a:hueOff val="0"/>
            <a:satOff val="0"/>
            <a:lumOff val="0"/>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Weapons isolation</a:t>
          </a:r>
        </a:p>
        <a:p>
          <a:pPr marL="228600" lvl="1" indent="-228600" algn="l" defTabSz="933450">
            <a:lnSpc>
              <a:spcPct val="90000"/>
            </a:lnSpc>
            <a:spcBef>
              <a:spcPct val="0"/>
            </a:spcBef>
            <a:spcAft>
              <a:spcPct val="15000"/>
            </a:spcAft>
            <a:buChar char="•"/>
          </a:pPr>
          <a:r>
            <a:rPr lang="en-US" sz="2100" kern="1200" dirty="0"/>
            <a:t>Situational awareness</a:t>
          </a:r>
        </a:p>
        <a:p>
          <a:pPr marL="228600" lvl="1" indent="-228600" algn="l" defTabSz="933450">
            <a:lnSpc>
              <a:spcPct val="90000"/>
            </a:lnSpc>
            <a:spcBef>
              <a:spcPct val="0"/>
            </a:spcBef>
            <a:spcAft>
              <a:spcPct val="15000"/>
            </a:spcAft>
            <a:buChar char="•"/>
          </a:pPr>
          <a:r>
            <a:rPr lang="en-US" sz="2100" kern="1200" dirty="0"/>
            <a:t>Emissions control</a:t>
          </a:r>
        </a:p>
        <a:p>
          <a:pPr marL="228600" lvl="1" indent="-228600" algn="l" defTabSz="933450">
            <a:lnSpc>
              <a:spcPct val="90000"/>
            </a:lnSpc>
            <a:spcBef>
              <a:spcPct val="0"/>
            </a:spcBef>
            <a:spcAft>
              <a:spcPct val="15000"/>
            </a:spcAft>
            <a:buChar char="•"/>
          </a:pPr>
          <a:r>
            <a:rPr lang="en-US" sz="2100" kern="1200" dirty="0"/>
            <a:t>Emergency reversion</a:t>
          </a:r>
        </a:p>
      </dsp:txBody>
      <dsp:txXfrm>
        <a:off x="5026" y="1387353"/>
        <a:ext cx="1926886" cy="2824605"/>
      </dsp:txXfrm>
    </dsp:sp>
    <dsp:sp modelId="{5217E5BF-5114-4921-8D17-A69ECCFC8A95}">
      <dsp:nvSpPr>
        <dsp:cNvPr id="0" name=""/>
        <dsp:cNvSpPr/>
      </dsp:nvSpPr>
      <dsp:spPr>
        <a:xfrm>
          <a:off x="2201677" y="626971"/>
          <a:ext cx="1926886" cy="760382"/>
        </a:xfrm>
        <a:prstGeom prst="rect">
          <a:avLst/>
        </a:prstGeom>
        <a:solidFill>
          <a:schemeClr val="accent5">
            <a:hueOff val="-3785853"/>
            <a:satOff val="17765"/>
            <a:lumOff val="6813"/>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Concept of Use</a:t>
          </a:r>
        </a:p>
      </dsp:txBody>
      <dsp:txXfrm>
        <a:off x="2201677" y="626971"/>
        <a:ext cx="1926886" cy="760382"/>
      </dsp:txXfrm>
    </dsp:sp>
    <dsp:sp modelId="{2AB21326-D332-428E-85E0-B37A32096DBE}">
      <dsp:nvSpPr>
        <dsp:cNvPr id="0" name=""/>
        <dsp:cNvSpPr/>
      </dsp:nvSpPr>
      <dsp:spPr>
        <a:xfrm>
          <a:off x="2201677" y="1387353"/>
          <a:ext cx="1926886" cy="2824605"/>
        </a:xfrm>
        <a:prstGeom prst="rect">
          <a:avLst/>
        </a:prstGeom>
        <a:solidFill>
          <a:schemeClr val="accent5">
            <a:tint val="40000"/>
            <a:alpha val="90000"/>
            <a:hueOff val="-3917893"/>
            <a:satOff val="19237"/>
            <a:lumOff val="1943"/>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Alongside vs at-sea</a:t>
          </a:r>
        </a:p>
        <a:p>
          <a:pPr marL="228600" lvl="1" indent="-228600" algn="l" defTabSz="933450">
            <a:lnSpc>
              <a:spcPct val="90000"/>
            </a:lnSpc>
            <a:spcBef>
              <a:spcPct val="0"/>
            </a:spcBef>
            <a:spcAft>
              <a:spcPct val="15000"/>
            </a:spcAft>
            <a:buChar char="•"/>
          </a:pPr>
          <a:r>
            <a:rPr lang="en-US" sz="2100" kern="1200" dirty="0"/>
            <a:t>SOPs and EOPs</a:t>
          </a:r>
        </a:p>
      </dsp:txBody>
      <dsp:txXfrm>
        <a:off x="2201677" y="1387353"/>
        <a:ext cx="1926886" cy="2824605"/>
      </dsp:txXfrm>
    </dsp:sp>
    <dsp:sp modelId="{37593B32-D493-409A-8759-3AB1D237D9FA}">
      <dsp:nvSpPr>
        <dsp:cNvPr id="0" name=""/>
        <dsp:cNvSpPr/>
      </dsp:nvSpPr>
      <dsp:spPr>
        <a:xfrm>
          <a:off x="4398328" y="626971"/>
          <a:ext cx="1926886" cy="760382"/>
        </a:xfrm>
        <a:prstGeom prst="rect">
          <a:avLst/>
        </a:prstGeom>
        <a:solidFill>
          <a:schemeClr val="accent5">
            <a:hueOff val="-7571707"/>
            <a:satOff val="35530"/>
            <a:lumOff val="13627"/>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Fidelity / Realism</a:t>
          </a:r>
        </a:p>
      </dsp:txBody>
      <dsp:txXfrm>
        <a:off x="4398328" y="626971"/>
        <a:ext cx="1926886" cy="760382"/>
      </dsp:txXfrm>
    </dsp:sp>
    <dsp:sp modelId="{22940DEA-A7BB-4F62-A7EA-38A2B650139F}">
      <dsp:nvSpPr>
        <dsp:cNvPr id="0" name=""/>
        <dsp:cNvSpPr/>
      </dsp:nvSpPr>
      <dsp:spPr>
        <a:xfrm>
          <a:off x="4398328" y="1387353"/>
          <a:ext cx="1926886" cy="2824605"/>
        </a:xfrm>
        <a:prstGeom prst="rect">
          <a:avLst/>
        </a:prstGeom>
        <a:solidFill>
          <a:schemeClr val="accent5">
            <a:tint val="40000"/>
            <a:alpha val="90000"/>
            <a:hueOff val="-7835785"/>
            <a:satOff val="38475"/>
            <a:lumOff val="3885"/>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Real world vs fictitious scenarios</a:t>
          </a:r>
        </a:p>
        <a:p>
          <a:pPr marL="228600" lvl="1" indent="-228600" algn="l" defTabSz="933450">
            <a:lnSpc>
              <a:spcPct val="90000"/>
            </a:lnSpc>
            <a:spcBef>
              <a:spcPct val="0"/>
            </a:spcBef>
            <a:spcAft>
              <a:spcPct val="15000"/>
            </a:spcAft>
            <a:buChar char="•"/>
          </a:pPr>
          <a:r>
            <a:rPr lang="en-US" sz="2100" kern="1200" dirty="0"/>
            <a:t>Stress and team dynamics</a:t>
          </a:r>
        </a:p>
      </dsp:txBody>
      <dsp:txXfrm>
        <a:off x="4398328" y="1387353"/>
        <a:ext cx="1926886" cy="2824605"/>
      </dsp:txXfrm>
    </dsp:sp>
    <dsp:sp modelId="{03665E01-0E6B-4A6D-B7E0-27E20A4F4D42}">
      <dsp:nvSpPr>
        <dsp:cNvPr id="0" name=""/>
        <dsp:cNvSpPr/>
      </dsp:nvSpPr>
      <dsp:spPr>
        <a:xfrm>
          <a:off x="6594978" y="626971"/>
          <a:ext cx="1926886" cy="760382"/>
        </a:xfrm>
        <a:prstGeom prst="rect">
          <a:avLst/>
        </a:prstGeom>
        <a:solidFill>
          <a:schemeClr val="accent5">
            <a:hueOff val="-11357560"/>
            <a:satOff val="53295"/>
            <a:lumOff val="20440"/>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Training Audience</a:t>
          </a:r>
        </a:p>
      </dsp:txBody>
      <dsp:txXfrm>
        <a:off x="6594978" y="626971"/>
        <a:ext cx="1926886" cy="760382"/>
      </dsp:txXfrm>
    </dsp:sp>
    <dsp:sp modelId="{C5D6C52A-BC74-4FED-83B5-D2E940693CB6}">
      <dsp:nvSpPr>
        <dsp:cNvPr id="0" name=""/>
        <dsp:cNvSpPr/>
      </dsp:nvSpPr>
      <dsp:spPr>
        <a:xfrm>
          <a:off x="6594978" y="1387353"/>
          <a:ext cx="1926886" cy="2824605"/>
        </a:xfrm>
        <a:prstGeom prst="rect">
          <a:avLst/>
        </a:prstGeom>
        <a:solidFill>
          <a:schemeClr val="accent5">
            <a:tint val="40000"/>
            <a:alpha val="90000"/>
            <a:hueOff val="-11753677"/>
            <a:satOff val="57712"/>
            <a:lumOff val="5828"/>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Who and how many?</a:t>
          </a:r>
        </a:p>
        <a:p>
          <a:pPr marL="228600" lvl="1" indent="-228600" algn="l" defTabSz="933450">
            <a:lnSpc>
              <a:spcPct val="90000"/>
            </a:lnSpc>
            <a:spcBef>
              <a:spcPct val="0"/>
            </a:spcBef>
            <a:spcAft>
              <a:spcPct val="15000"/>
            </a:spcAft>
            <a:buChar char="•"/>
          </a:pPr>
          <a:r>
            <a:rPr lang="en-US" sz="2100" kern="1200" dirty="0"/>
            <a:t>Whole ship vs sub-teams</a:t>
          </a:r>
        </a:p>
        <a:p>
          <a:pPr marL="228600" lvl="1" indent="-228600" algn="l" defTabSz="933450">
            <a:lnSpc>
              <a:spcPct val="90000"/>
            </a:lnSpc>
            <a:spcBef>
              <a:spcPct val="0"/>
            </a:spcBef>
            <a:spcAft>
              <a:spcPct val="15000"/>
            </a:spcAft>
            <a:buChar char="•"/>
          </a:pPr>
          <a:r>
            <a:rPr lang="en-US" sz="2100" kern="1200" dirty="0"/>
            <a:t>Type and scale of White Force</a:t>
          </a:r>
        </a:p>
      </dsp:txBody>
      <dsp:txXfrm>
        <a:off x="6594978" y="1387353"/>
        <a:ext cx="1926886" cy="2824605"/>
      </dsp:txXfrm>
    </dsp:sp>
    <dsp:sp modelId="{B3139CDC-7BD4-48EE-9DE5-B6FD481ED823}">
      <dsp:nvSpPr>
        <dsp:cNvPr id="0" name=""/>
        <dsp:cNvSpPr/>
      </dsp:nvSpPr>
      <dsp:spPr>
        <a:xfrm>
          <a:off x="8791629" y="626971"/>
          <a:ext cx="1926886" cy="760382"/>
        </a:xfrm>
        <a:prstGeom prst="rect">
          <a:avLst/>
        </a:prstGeom>
        <a:solidFill>
          <a:schemeClr val="accent5">
            <a:hueOff val="-15143414"/>
            <a:satOff val="71060"/>
            <a:lumOff val="27254"/>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Learning vs Assurance</a:t>
          </a:r>
        </a:p>
      </dsp:txBody>
      <dsp:txXfrm>
        <a:off x="8791629" y="626971"/>
        <a:ext cx="1926886" cy="760382"/>
      </dsp:txXfrm>
    </dsp:sp>
    <dsp:sp modelId="{42A46429-17FA-49B9-ABE4-B56CCD1C44AD}">
      <dsp:nvSpPr>
        <dsp:cNvPr id="0" name=""/>
        <dsp:cNvSpPr/>
      </dsp:nvSpPr>
      <dsp:spPr>
        <a:xfrm>
          <a:off x="8791629" y="1387353"/>
          <a:ext cx="1926886" cy="2824605"/>
        </a:xfrm>
        <a:prstGeom prst="rect">
          <a:avLst/>
        </a:prstGeom>
        <a:solidFill>
          <a:schemeClr val="accent5">
            <a:tint val="40000"/>
            <a:alpha val="90000"/>
            <a:hueOff val="-15671570"/>
            <a:satOff val="76949"/>
            <a:lumOff val="7770"/>
            <a:alphaOff val="0"/>
          </a:schemeClr>
        </a:solidFill>
        <a:ln w="31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Observation</a:t>
          </a:r>
        </a:p>
        <a:p>
          <a:pPr marL="228600" lvl="1" indent="-228600" algn="l" defTabSz="933450">
            <a:lnSpc>
              <a:spcPct val="90000"/>
            </a:lnSpc>
            <a:spcBef>
              <a:spcPct val="0"/>
            </a:spcBef>
            <a:spcAft>
              <a:spcPct val="15000"/>
            </a:spcAft>
            <a:buChar char="•"/>
          </a:pPr>
          <a:r>
            <a:rPr lang="en-US" sz="2100" kern="1200" dirty="0"/>
            <a:t>After action review</a:t>
          </a:r>
        </a:p>
        <a:p>
          <a:pPr marL="228600" lvl="1" indent="-228600" algn="l" defTabSz="933450">
            <a:lnSpc>
              <a:spcPct val="90000"/>
            </a:lnSpc>
            <a:spcBef>
              <a:spcPct val="0"/>
            </a:spcBef>
            <a:spcAft>
              <a:spcPct val="15000"/>
            </a:spcAft>
            <a:buChar char="•"/>
          </a:pPr>
          <a:r>
            <a:rPr lang="en-US" sz="2100" kern="1200" dirty="0"/>
            <a:t>Mentoring and lessons learned</a:t>
          </a:r>
        </a:p>
      </dsp:txBody>
      <dsp:txXfrm>
        <a:off x="8791629" y="1387353"/>
        <a:ext cx="1926886" cy="282460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42844-845C-40CF-A345-6C0B4516D662}" type="datetimeFigureOut">
              <a:rPr lang="en-US" smtClean="0"/>
              <a:t>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2DCD56-A8C4-4E17-B0AA-421903D181DC}" type="slidenum">
              <a:rPr lang="en-US" smtClean="0"/>
              <a:t>‹#›</a:t>
            </a:fld>
            <a:endParaRPr lang="en-US"/>
          </a:p>
        </p:txBody>
      </p:sp>
    </p:spTree>
    <p:extLst>
      <p:ext uri="{BB962C8B-B14F-4D97-AF65-F5344CB8AC3E}">
        <p14:creationId xmlns:p14="http://schemas.microsoft.com/office/powerpoint/2010/main" val="262173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42082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28550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30161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8016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78388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96671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13801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05691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7037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0256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56922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75269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31354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55879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26285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15105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46675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14192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25840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392174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886773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545410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2075102-4C4C-440D-957C-79FB2500C857}" type="slidenum">
              <a:rPr lang="en-US" smtClean="0"/>
              <a:pPr/>
              <a:t>55</a:t>
            </a:fld>
            <a:endParaRPr lang="en-US"/>
          </a:p>
        </p:txBody>
      </p:sp>
    </p:spTree>
    <p:extLst>
      <p:ext uri="{BB962C8B-B14F-4D97-AF65-F5344CB8AC3E}">
        <p14:creationId xmlns:p14="http://schemas.microsoft.com/office/powerpoint/2010/main" val="3864086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1min</a:t>
            </a:r>
          </a:p>
          <a:p>
            <a:endParaRPr lang="en-US"/>
          </a:p>
          <a:p>
            <a:r>
              <a:rPr lang="en-US"/>
              <a:t>HII design, builds and sustains a wide range of vehicles. Our team works in the Unmanned Systems group and due challenges in the underwater environment, we targeting development of our simulator to the REMUS family of vehicles. </a:t>
            </a:r>
          </a:p>
          <a:p>
            <a:r>
              <a:rPr lang="en-US"/>
              <a:t>REMUS = Remote Environmental Monitoring </a:t>
            </a:r>
            <a:r>
              <a:rPr lang="en-US" err="1"/>
              <a:t>UnitS</a:t>
            </a:r>
            <a:endParaRPr lang="en-US"/>
          </a:p>
          <a:p>
            <a:r>
              <a:rPr lang="en-US"/>
              <a:t>Unmanned underwater vehicles.</a:t>
            </a:r>
          </a:p>
          <a:p>
            <a:endParaRPr lang="en-US"/>
          </a:p>
          <a:p>
            <a:r>
              <a:rPr lang="en-US"/>
              <a:t>Family of vehicles: REMUS 130, 300, 620, 6000</a:t>
            </a:r>
          </a:p>
          <a:p>
            <a:r>
              <a:rPr lang="en-US"/>
              <a:t>Where the numeric value represents maximum operating depth in m.</a:t>
            </a:r>
          </a:p>
        </p:txBody>
      </p:sp>
      <p:sp>
        <p:nvSpPr>
          <p:cNvPr id="4" name="Slide Number Placeholder 3"/>
          <p:cNvSpPr>
            <a:spLocks noGrp="1"/>
          </p:cNvSpPr>
          <p:nvPr>
            <p:ph type="sldNum" sz="quarter" idx="5"/>
          </p:nvPr>
        </p:nvSpPr>
        <p:spPr/>
        <p:txBody>
          <a:bodyPr/>
          <a:lstStyle/>
          <a:p>
            <a:fld id="{92075102-4C4C-440D-957C-79FB2500C857}" type="slidenum">
              <a:rPr lang="en-US" smtClean="0"/>
              <a:pPr/>
              <a:t>56</a:t>
            </a:fld>
            <a:endParaRPr lang="en-US"/>
          </a:p>
        </p:txBody>
      </p:sp>
    </p:spTree>
    <p:extLst>
      <p:ext uri="{BB962C8B-B14F-4D97-AF65-F5344CB8AC3E}">
        <p14:creationId xmlns:p14="http://schemas.microsoft.com/office/powerpoint/2010/main" val="895715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43s video</a:t>
            </a:r>
          </a:p>
        </p:txBody>
      </p:sp>
      <p:sp>
        <p:nvSpPr>
          <p:cNvPr id="4" name="Slide Number Placeholder 3"/>
          <p:cNvSpPr>
            <a:spLocks noGrp="1"/>
          </p:cNvSpPr>
          <p:nvPr>
            <p:ph type="sldNum" sz="quarter" idx="5"/>
          </p:nvPr>
        </p:nvSpPr>
        <p:spPr/>
        <p:txBody>
          <a:bodyPr/>
          <a:lstStyle/>
          <a:p>
            <a:fld id="{92075102-4C4C-440D-957C-79FB2500C857}" type="slidenum">
              <a:rPr lang="en-US" smtClean="0"/>
              <a:pPr/>
              <a:t>57</a:t>
            </a:fld>
            <a:endParaRPr lang="en-US"/>
          </a:p>
        </p:txBody>
      </p:sp>
    </p:spTree>
    <p:extLst>
      <p:ext uri="{BB962C8B-B14F-4D97-AF65-F5344CB8AC3E}">
        <p14:creationId xmlns:p14="http://schemas.microsoft.com/office/powerpoint/2010/main" val="42705465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min</a:t>
            </a:r>
          </a:p>
        </p:txBody>
      </p:sp>
      <p:sp>
        <p:nvSpPr>
          <p:cNvPr id="4" name="Slide Number Placeholder 3"/>
          <p:cNvSpPr>
            <a:spLocks noGrp="1"/>
          </p:cNvSpPr>
          <p:nvPr>
            <p:ph type="sldNum" sz="quarter" idx="5"/>
          </p:nvPr>
        </p:nvSpPr>
        <p:spPr/>
        <p:txBody>
          <a:bodyPr/>
          <a:lstStyle/>
          <a:p>
            <a:fld id="{92075102-4C4C-440D-957C-79FB2500C857}" type="slidenum">
              <a:rPr lang="en-US" smtClean="0"/>
              <a:pPr/>
              <a:t>58</a:t>
            </a:fld>
            <a:endParaRPr lang="en-US"/>
          </a:p>
        </p:txBody>
      </p:sp>
    </p:spTree>
    <p:extLst>
      <p:ext uri="{BB962C8B-B14F-4D97-AF65-F5344CB8AC3E}">
        <p14:creationId xmlns:p14="http://schemas.microsoft.com/office/powerpoint/2010/main" val="34718906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br>
              <a:rPr lang="en-US"/>
            </a:br>
            <a:br>
              <a:rPr lang="en-US"/>
            </a:br>
            <a:r>
              <a:rPr lang="en-US"/>
              <a:t>Transition from Mission Planning (for UUV operations)</a:t>
            </a:r>
          </a:p>
          <a:p>
            <a:endParaRPr lang="en-US"/>
          </a:p>
        </p:txBody>
      </p:sp>
      <p:sp>
        <p:nvSpPr>
          <p:cNvPr id="4" name="Slide Number Placeholder 3"/>
          <p:cNvSpPr>
            <a:spLocks noGrp="1"/>
          </p:cNvSpPr>
          <p:nvPr>
            <p:ph type="sldNum" sz="quarter" idx="5"/>
          </p:nvPr>
        </p:nvSpPr>
        <p:spPr/>
        <p:txBody>
          <a:bodyPr/>
          <a:lstStyle/>
          <a:p>
            <a:fld id="{92075102-4C4C-440D-957C-79FB2500C857}" type="slidenum">
              <a:rPr lang="en-US" smtClean="0"/>
              <a:pPr/>
              <a:t>59</a:t>
            </a:fld>
            <a:endParaRPr lang="en-US"/>
          </a:p>
        </p:txBody>
      </p:sp>
    </p:spTree>
    <p:extLst>
      <p:ext uri="{BB962C8B-B14F-4D97-AF65-F5344CB8AC3E}">
        <p14:creationId xmlns:p14="http://schemas.microsoft.com/office/powerpoint/2010/main" val="7252177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p>
        </p:txBody>
      </p:sp>
      <p:sp>
        <p:nvSpPr>
          <p:cNvPr id="4" name="Slide Number Placeholder 3"/>
          <p:cNvSpPr>
            <a:spLocks noGrp="1"/>
          </p:cNvSpPr>
          <p:nvPr>
            <p:ph type="sldNum" sz="quarter" idx="5"/>
          </p:nvPr>
        </p:nvSpPr>
        <p:spPr/>
        <p:txBody>
          <a:bodyPr/>
          <a:lstStyle/>
          <a:p>
            <a:fld id="{92075102-4C4C-440D-957C-79FB2500C857}" type="slidenum">
              <a:rPr lang="en-US" smtClean="0"/>
              <a:pPr/>
              <a:t>60</a:t>
            </a:fld>
            <a:endParaRPr lang="en-US"/>
          </a:p>
        </p:txBody>
      </p:sp>
    </p:spTree>
    <p:extLst>
      <p:ext uri="{BB962C8B-B14F-4D97-AF65-F5344CB8AC3E}">
        <p14:creationId xmlns:p14="http://schemas.microsoft.com/office/powerpoint/2010/main" val="40944080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p>
        </p:txBody>
      </p:sp>
      <p:sp>
        <p:nvSpPr>
          <p:cNvPr id="4" name="Slide Number Placeholder 3"/>
          <p:cNvSpPr>
            <a:spLocks noGrp="1"/>
          </p:cNvSpPr>
          <p:nvPr>
            <p:ph type="sldNum" sz="quarter" idx="5"/>
          </p:nvPr>
        </p:nvSpPr>
        <p:spPr/>
        <p:txBody>
          <a:bodyPr/>
          <a:lstStyle/>
          <a:p>
            <a:fld id="{92075102-4C4C-440D-957C-79FB2500C857}" type="slidenum">
              <a:rPr lang="en-US" smtClean="0"/>
              <a:pPr/>
              <a:t>61</a:t>
            </a:fld>
            <a:endParaRPr lang="en-US"/>
          </a:p>
        </p:txBody>
      </p:sp>
    </p:spTree>
    <p:extLst>
      <p:ext uri="{BB962C8B-B14F-4D97-AF65-F5344CB8AC3E}">
        <p14:creationId xmlns:p14="http://schemas.microsoft.com/office/powerpoint/2010/main" val="3265956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p>
        </p:txBody>
      </p:sp>
      <p:sp>
        <p:nvSpPr>
          <p:cNvPr id="4" name="Slide Number Placeholder 3"/>
          <p:cNvSpPr>
            <a:spLocks noGrp="1"/>
          </p:cNvSpPr>
          <p:nvPr>
            <p:ph type="sldNum" sz="quarter" idx="5"/>
          </p:nvPr>
        </p:nvSpPr>
        <p:spPr/>
        <p:txBody>
          <a:bodyPr/>
          <a:lstStyle/>
          <a:p>
            <a:fld id="{92075102-4C4C-440D-957C-79FB2500C857}" type="slidenum">
              <a:rPr lang="en-US" smtClean="0"/>
              <a:pPr/>
              <a:t>62</a:t>
            </a:fld>
            <a:endParaRPr lang="en-US"/>
          </a:p>
        </p:txBody>
      </p:sp>
    </p:spTree>
    <p:extLst>
      <p:ext uri="{BB962C8B-B14F-4D97-AF65-F5344CB8AC3E}">
        <p14:creationId xmlns:p14="http://schemas.microsoft.com/office/powerpoint/2010/main" val="16886719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p>
          <a:p>
            <a:endParaRPr lang="en-US"/>
          </a:p>
          <a:p>
            <a:r>
              <a:rPr lang="en-US"/>
              <a:t>The chart on the right shows the average interpolated velocity error across a significant number of points within the flow field.  The error was calculated by randomly selecting a known point in the flow field, removing it, and interpolating velocity for the same point.  The interpolated and actual velocities were then compared.  </a:t>
            </a:r>
          </a:p>
          <a:p>
            <a:endParaRPr lang="en-US"/>
          </a:p>
          <a:p>
            <a:r>
              <a:rPr lang="en-US"/>
              <a:t>On the graph, the “Search Radius” is related to the vehicle size, while the number of neighbors – shown on the X-axis – is an optimization parameter. To maximize accuracy while keeping RAM usage and calculation speed in check, the CFD data is non-uniform, with areas of interest having a significantly higher point density.  To limit interpolation processing time, K is used to limit the maximum number of neighbors selected for interpolation.</a:t>
            </a:r>
          </a:p>
        </p:txBody>
      </p:sp>
      <p:sp>
        <p:nvSpPr>
          <p:cNvPr id="4" name="Slide Number Placeholder 3"/>
          <p:cNvSpPr>
            <a:spLocks noGrp="1"/>
          </p:cNvSpPr>
          <p:nvPr>
            <p:ph type="sldNum" sz="quarter" idx="5"/>
          </p:nvPr>
        </p:nvSpPr>
        <p:spPr/>
        <p:txBody>
          <a:bodyPr/>
          <a:lstStyle/>
          <a:p>
            <a:fld id="{92075102-4C4C-440D-957C-79FB2500C857}" type="slidenum">
              <a:rPr lang="en-US" smtClean="0"/>
              <a:pPr/>
              <a:t>63</a:t>
            </a:fld>
            <a:endParaRPr lang="en-US"/>
          </a:p>
        </p:txBody>
      </p:sp>
    </p:spTree>
    <p:extLst>
      <p:ext uri="{BB962C8B-B14F-4D97-AF65-F5344CB8AC3E}">
        <p14:creationId xmlns:p14="http://schemas.microsoft.com/office/powerpoint/2010/main" val="36879273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min</a:t>
            </a:r>
          </a:p>
        </p:txBody>
      </p:sp>
      <p:sp>
        <p:nvSpPr>
          <p:cNvPr id="4" name="Slide Number Placeholder 3"/>
          <p:cNvSpPr>
            <a:spLocks noGrp="1"/>
          </p:cNvSpPr>
          <p:nvPr>
            <p:ph type="sldNum" sz="quarter" idx="5"/>
          </p:nvPr>
        </p:nvSpPr>
        <p:spPr/>
        <p:txBody>
          <a:bodyPr/>
          <a:lstStyle/>
          <a:p>
            <a:fld id="{92075102-4C4C-440D-957C-79FB2500C857}" type="slidenum">
              <a:rPr lang="en-US" smtClean="0"/>
              <a:pPr/>
              <a:t>64</a:t>
            </a:fld>
            <a:endParaRPr lang="en-US"/>
          </a:p>
        </p:txBody>
      </p:sp>
    </p:spTree>
    <p:extLst>
      <p:ext uri="{BB962C8B-B14F-4D97-AF65-F5344CB8AC3E}">
        <p14:creationId xmlns:p14="http://schemas.microsoft.com/office/powerpoint/2010/main" val="41748984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2075102-4C4C-440D-957C-79FB2500C857}" type="slidenum">
              <a:rPr lang="en-US" smtClean="0"/>
              <a:pPr/>
              <a:t>65</a:t>
            </a:fld>
            <a:endParaRPr lang="en-US"/>
          </a:p>
        </p:txBody>
      </p:sp>
    </p:spTree>
    <p:extLst>
      <p:ext uri="{BB962C8B-B14F-4D97-AF65-F5344CB8AC3E}">
        <p14:creationId xmlns:p14="http://schemas.microsoft.com/office/powerpoint/2010/main" val="3615438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4.xml"/></Relationships>
</file>

<file path=ppt/slideLayouts/_rels/slideLayout19.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5.xml"/></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6.xml"/></Relationships>
</file>

<file path=ppt/slideLayouts/_rels/slideLayout21.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7.xml"/></Relationships>
</file>

<file path=ppt/slideLayouts/_rels/slideLayout22.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8.xml"/></Relationships>
</file>

<file path=ppt/slideLayouts/_rels/slideLayout23.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9.xml"/></Relationships>
</file>

<file path=ppt/slideLayouts/_rels/slideLayout24.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0.xml"/></Relationships>
</file>

<file path=ppt/slideLayouts/_rels/slideLayout2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1.xml"/></Relationships>
</file>

<file path=ppt/slideLayouts/_rels/slideLayout26.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2.xml"/></Relationships>
</file>

<file path=ppt/slideLayouts/_rels/slideLayout27.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3.xml"/></Relationships>
</file>

<file path=ppt/slideLayouts/_rels/slideLayout28.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4.xml"/></Relationships>
</file>

<file path=ppt/slideLayouts/_rels/slideLayout29.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5.xml"/></Relationships>
</file>

<file path=ppt/slideLayouts/_rels/slideLayout30.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6.xml"/></Relationships>
</file>

<file path=ppt/slideLayouts/_rels/slideLayout31.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7.xml"/></Relationships>
</file>

<file path=ppt/slideLayouts/_rels/slideLayout32.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8.xml"/></Relationships>
</file>

<file path=ppt/slideLayouts/_rels/slideLayout33.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9.xml"/></Relationships>
</file>

<file path=ppt/slideLayouts/_rels/slideLayout34.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0.xml"/></Relationships>
</file>

<file path=ppt/slideLayouts/_rels/slideLayout3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1.xml"/></Relationships>
</file>

<file path=ppt/slideLayouts/_rels/slideLayout36.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2.xml"/></Relationships>
</file>

<file path=ppt/slideLayouts/_rels/slideLayout37.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3.xml"/></Relationships>
</file>

<file path=ppt/slideLayouts/_rels/slideLayout38.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4.xml"/></Relationships>
</file>

<file path=ppt/slideLayouts/_rels/slideLayout39.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5.xml"/></Relationships>
</file>

<file path=ppt/slideLayouts/_rels/slideLayout40.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F8CB-28F6-58BF-5432-8C71F006065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7716CE2-C56E-D171-F30A-8B061790EA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A781CED-08B2-F00A-57B7-732634B1CEA3}"/>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45E13640-16C4-BD54-3B06-72C470FD681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391805-8AE4-0056-CBE9-B697C1921788}"/>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4222945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BC0A-3EAE-B01E-DF76-4D17712B98F1}"/>
              </a:ext>
            </a:extLst>
          </p:cNvPr>
          <p:cNvSpPr>
            <a:spLocks noGrp="1"/>
          </p:cNvSpPr>
          <p:nvPr>
            <p:ph type="title"/>
          </p:nvPr>
        </p:nvSpPr>
        <p:spPr/>
        <p:txBody>
          <a:bodyPr>
            <a:normAutofit/>
          </a:bodyPr>
          <a:lstStyle>
            <a:lvl1pPr>
              <a:defRPr sz="4800" b="1"/>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20CE4D1E-EF13-C5FC-77C7-1142D13039F1}"/>
              </a:ext>
            </a:extLst>
          </p:cNvPr>
          <p:cNvSpPr>
            <a:spLocks noGrp="1"/>
          </p:cNvSpPr>
          <p:nvPr>
            <p:ph idx="1"/>
          </p:nvPr>
        </p:nvSpPr>
        <p:spPr/>
        <p:txBody>
          <a:bodyPr/>
          <a:lstStyle>
            <a:lvl1pPr>
              <a:defRPr sz="3600"/>
            </a:lvl1pPr>
            <a:lvl2pPr>
              <a:defRPr sz="3200"/>
            </a:lvl2pPr>
            <a:lvl3pPr>
              <a:defRPr sz="2800"/>
            </a:lvl3pPr>
            <a:lvl4pPr>
              <a:defRPr sz="2400"/>
            </a:lvl4pPr>
            <a:lvl5pPr>
              <a:defRPr sz="20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a:extLst>
              <a:ext uri="{FF2B5EF4-FFF2-40B4-BE49-F238E27FC236}">
                <a16:creationId xmlns:a16="http://schemas.microsoft.com/office/drawing/2014/main" id="{8DA691BC-CE31-D941-0844-8866BE178771}"/>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AC5BAEE5-2F17-C47F-CBC9-D592465D36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53BF96-0A95-8D8C-04D8-B25164392E41}"/>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1756340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38DE6-806D-1E1F-01FE-4B8AB56C14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923EC89-A5E0-BDD6-017B-A0F8BEB6C8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77020A-1908-3C05-1A5E-3DE828FBC601}"/>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5B00FB83-6D90-8B77-C051-93E026A0DF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08CC7A-714E-5FA8-D86C-95474B3258BC}"/>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353807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7025-6061-C036-CA0F-E08A4628397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FCA2AA-74B0-FB18-A6DF-0346548B89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380D579-661E-E290-4F63-16CECCC549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535999-4AA1-6764-F3E3-062B7E9344F2}"/>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6" name="Footer Placeholder 5">
            <a:extLst>
              <a:ext uri="{FF2B5EF4-FFF2-40B4-BE49-F238E27FC236}">
                <a16:creationId xmlns:a16="http://schemas.microsoft.com/office/drawing/2014/main" id="{3D1CE34E-E2F9-D8E0-248B-627E740D2D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661D8D-B886-CCCD-3856-4F1207C2D0BA}"/>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3833761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CCF03-BD67-9AC9-04C4-1ADF069B9BB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32ED18-C56B-71B5-0585-6AE1DDF16D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5FBF7F-0637-3F83-13E3-943DEECF52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6DF49A-CC2E-7CC3-9C96-8560222843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8C780A-5554-9680-7C0C-60B51911C3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8931E1E-3EF4-6E54-C717-6C04D435B6F5}"/>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8" name="Footer Placeholder 7">
            <a:extLst>
              <a:ext uri="{FF2B5EF4-FFF2-40B4-BE49-F238E27FC236}">
                <a16:creationId xmlns:a16="http://schemas.microsoft.com/office/drawing/2014/main" id="{A5593DB5-F256-42F8-4239-65CE7A50600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B68BE55-F04C-F440-FF8E-A74D7E214B17}"/>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4236054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2FA3C-C801-38F9-72B0-ABC2D07970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CA361E-A86A-FB99-3920-4BBC9E17F927}"/>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4" name="Footer Placeholder 3">
            <a:extLst>
              <a:ext uri="{FF2B5EF4-FFF2-40B4-BE49-F238E27FC236}">
                <a16:creationId xmlns:a16="http://schemas.microsoft.com/office/drawing/2014/main" id="{59A206A4-BC50-B489-4ADF-FD9396E9DBF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DB658D6-AA0B-1E54-61AB-9CA0397662D0}"/>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3320333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2D4A2C-494E-373F-BBDB-CAB0EE91797E}"/>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3" name="Footer Placeholder 2">
            <a:extLst>
              <a:ext uri="{FF2B5EF4-FFF2-40B4-BE49-F238E27FC236}">
                <a16:creationId xmlns:a16="http://schemas.microsoft.com/office/drawing/2014/main" id="{28E1A683-F372-7E15-3D8F-81CD87208F6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CE6BFEC-8CB1-8393-2E5C-A5C44C47E5A7}"/>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4026181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B5AA6-5AFA-B641-C482-89B279EED0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8AAEFF-E6E7-B717-7825-CA6A26B6F6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8250F9-A24B-0ADB-FE2D-38217691A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ACA3AE-EDD1-0FAA-CCE7-BF01E6A3A81B}"/>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6" name="Footer Placeholder 5">
            <a:extLst>
              <a:ext uri="{FF2B5EF4-FFF2-40B4-BE49-F238E27FC236}">
                <a16:creationId xmlns:a16="http://schemas.microsoft.com/office/drawing/2014/main" id="{50082784-F5A2-40F5-6EE7-6CFD81EF0FF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B377D5-DD6F-FE41-E13A-9CD293D50D35}"/>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3803932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E46EC-7430-F1F6-D9CF-B828B358EF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7C61EF-7CA4-0DD4-F4C7-042235F869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88674C7-C97E-D857-8FD0-3131096196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CA5A27-59D1-7B04-C5AA-3635198788E3}"/>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6" name="Footer Placeholder 5">
            <a:extLst>
              <a:ext uri="{FF2B5EF4-FFF2-40B4-BE49-F238E27FC236}">
                <a16:creationId xmlns:a16="http://schemas.microsoft.com/office/drawing/2014/main" id="{E59ADF6B-FF28-F5C8-091C-2DAE603F86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3B26F2-A704-B25F-0C4C-7C5FC1303888}"/>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2367390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4213C-66D0-57CD-9A6E-CE5A1A4180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6EC486-8392-7E16-3DAD-6BAEA762FA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FB9206-7F93-D883-58E0-E882549AF571}"/>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F2D3D893-28A7-A8CE-F1C3-E7E6B0E1F3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CBE579-2FF8-74D8-B414-40A1B023DB2A}"/>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224703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BF489-31D5-1375-526C-2060C715C2E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34D64D-1101-A17D-60AA-E9E37A4427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D3B19D-41A6-D6EA-15EA-1AF609812B14}"/>
              </a:ext>
            </a:extLst>
          </p:cNvPr>
          <p:cNvSpPr>
            <a:spLocks noGrp="1"/>
          </p:cNvSpPr>
          <p:nvPr>
            <p:ph type="dt" sz="half" idx="10"/>
          </p:nvPr>
        </p:nvSpPr>
        <p:spPr/>
        <p:txBody>
          <a:body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76C82675-96F8-2AC5-D9B2-06DC99CB2F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BF9E74-3D0C-187A-1A85-A62192FAF8D7}"/>
              </a:ext>
            </a:extLst>
          </p:cNvPr>
          <p:cNvSpPr>
            <a:spLocks noGrp="1"/>
          </p:cNvSpPr>
          <p:nvPr>
            <p:ph type="sldNum" sz="quarter" idx="12"/>
          </p:nvPr>
        </p:nvSpPr>
        <p:spPr/>
        <p:txBody>
          <a:bodyPr/>
          <a:lstStyle/>
          <a:p>
            <a:fld id="{297C1779-2027-42BC-BFFC-C20D4E1D2ACD}" type="slidenum">
              <a:rPr lang="en-US" smtClean="0"/>
              <a:t>‹#›</a:t>
            </a:fld>
            <a:endParaRPr lang="en-US" dirty="0"/>
          </a:p>
        </p:txBody>
      </p:sp>
    </p:spTree>
    <p:extLst>
      <p:ext uri="{BB962C8B-B14F-4D97-AF65-F5344CB8AC3E}">
        <p14:creationId xmlns:p14="http://schemas.microsoft.com/office/powerpoint/2010/main" val="38073058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4400" y="2130426"/>
            <a:ext cx="10363200" cy="1470025"/>
          </a:xfrm>
        </p:spPr>
        <p:txBody>
          <a:bodyPr/>
          <a:lstStyle>
            <a:lvl1pPr>
              <a:defRPr/>
            </a:lvl1pPr>
          </a:lstStyle>
          <a:p>
            <a:r>
              <a:rPr lang="en-US"/>
              <a:t>Presentation Title</a:t>
            </a:r>
          </a:p>
        </p:txBody>
      </p:sp>
      <p:sp>
        <p:nvSpPr>
          <p:cNvPr id="3" name="Subtitle 2"/>
          <p:cNvSpPr>
            <a:spLocks noGrp="1"/>
          </p:cNvSpPr>
          <p:nvPr>
            <p:ph type="subTitle" idx="1" hasCustomPrompt="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Author Information</a:t>
            </a:r>
          </a:p>
        </p:txBody>
      </p:sp>
      <p:sp>
        <p:nvSpPr>
          <p:cNvPr id="4" name="Slide Number Placeholder 4">
            <a:extLst>
              <a:ext uri="{FF2B5EF4-FFF2-40B4-BE49-F238E27FC236}">
                <a16:creationId xmlns:a16="http://schemas.microsoft.com/office/drawing/2014/main" id="{5481F7EA-298D-4391-9638-2706E953A1CC}"/>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671092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4">
            <a:extLst>
              <a:ext uri="{FF2B5EF4-FFF2-40B4-BE49-F238E27FC236}">
                <a16:creationId xmlns:a16="http://schemas.microsoft.com/office/drawing/2014/main" id="{FCF81528-EDB3-4927-819D-FE61C9CBCD09}"/>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3459067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26F3E98F-C26D-47BA-A1AD-B9CBCF897002}"/>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2174876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4">
            <a:extLst>
              <a:ext uri="{FF2B5EF4-FFF2-40B4-BE49-F238E27FC236}">
                <a16:creationId xmlns:a16="http://schemas.microsoft.com/office/drawing/2014/main" id="{9A82DF77-20E2-417B-A50B-D5D852F2FA52}"/>
              </a:ext>
            </a:extLst>
          </p:cNvPr>
          <p:cNvSpPr>
            <a:spLocks noGrp="1"/>
          </p:cNvSpPr>
          <p:nvPr>
            <p:ph type="sldNum" sz="quarter" idx="10"/>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1223510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4">
            <a:extLst>
              <a:ext uri="{FF2B5EF4-FFF2-40B4-BE49-F238E27FC236}">
                <a16:creationId xmlns:a16="http://schemas.microsoft.com/office/drawing/2014/main" id="{6C7D450F-18C2-43D3-B9C1-DC43CE83030B}"/>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1846888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5621DD61-D783-4472-A577-4C216267D34D}"/>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1095101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0"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7" name="Text Placeholder 6">
            <a:extLst>
              <a:ext uri="{FF2B5EF4-FFF2-40B4-BE49-F238E27FC236}">
                <a16:creationId xmlns:a16="http://schemas.microsoft.com/office/drawing/2014/main" id="{4A23F6FD-53CE-4CDC-AE1B-C8DEFE54FAB0}"/>
              </a:ext>
            </a:extLst>
          </p:cNvPr>
          <p:cNvSpPr>
            <a:spLocks noGrp="1"/>
          </p:cNvSpPr>
          <p:nvPr>
            <p:ph type="body" sz="quarter" idx="15" hasCustomPrompt="1"/>
          </p:nvPr>
        </p:nvSpPr>
        <p:spPr>
          <a:xfrm>
            <a:off x="0" y="949244"/>
            <a:ext cx="252000" cy="1260000"/>
          </a:xfrm>
          <a:solidFill>
            <a:srgbClr val="FC4C02"/>
          </a:solidFill>
        </p:spPr>
        <p:txBody>
          <a:bodyPr/>
          <a:lstStyle>
            <a:lvl1pPr marL="0" indent="0">
              <a:buNone/>
              <a:defRPr/>
            </a:lvl1pPr>
          </a:lstStyle>
          <a:p>
            <a:pPr lvl="0"/>
            <a:r>
              <a:rPr lang="en-GB" noProof="0" dirty="0"/>
              <a:t>  </a:t>
            </a: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252000" y="697482"/>
            <a:ext cx="5400000" cy="1512000"/>
          </a:xfrm>
          <a:solidFill>
            <a:srgbClr val="F18700">
              <a:alpha val="89804"/>
            </a:srgbClr>
          </a:solidFill>
        </p:spPr>
        <p:txBody>
          <a:bodyPr/>
          <a:lstStyle>
            <a:lvl1pPr marL="0" indent="0">
              <a:buNone/>
              <a:defRPr/>
            </a:lvl1pPr>
          </a:lstStyle>
          <a:p>
            <a:pPr lvl="0"/>
            <a:r>
              <a:rPr lang="en-GB" noProof="0" dirty="0"/>
              <a:t>   </a:t>
            </a:r>
          </a:p>
        </p:txBody>
      </p:sp>
      <p:sp>
        <p:nvSpPr>
          <p:cNvPr id="10" name="Text Placeholder 9">
            <a:extLst>
              <a:ext uri="{FF2B5EF4-FFF2-40B4-BE49-F238E27FC236}">
                <a16:creationId xmlns:a16="http://schemas.microsoft.com/office/drawing/2014/main" id="{4B9E8443-BC1B-4EC5-B12A-F2C5841892B5}"/>
              </a:ext>
            </a:extLst>
          </p:cNvPr>
          <p:cNvSpPr>
            <a:spLocks noGrp="1"/>
          </p:cNvSpPr>
          <p:nvPr>
            <p:ph type="body" sz="quarter" idx="17" hasCustomPrompt="1"/>
          </p:nvPr>
        </p:nvSpPr>
        <p:spPr>
          <a:xfrm>
            <a:off x="252413" y="949244"/>
            <a:ext cx="4860000" cy="2038598"/>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noProof="0" dirty="0"/>
              <a:t>Click to add text if needed</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252000" y="949244"/>
            <a:ext cx="4860000" cy="1260000"/>
          </a:xfrm>
          <a:solidFill>
            <a:srgbClr val="E40521">
              <a:alpha val="89804"/>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3" name="Slide Number Placeholder 2">
            <a:extLst>
              <a:ext uri="{FF2B5EF4-FFF2-40B4-BE49-F238E27FC236}">
                <a16:creationId xmlns:a16="http://schemas.microsoft.com/office/drawing/2014/main" id="{05D71D17-8BBD-4480-8857-F6C1324C9DE3}"/>
              </a:ext>
            </a:extLst>
          </p:cNvPr>
          <p:cNvSpPr>
            <a:spLocks noGrp="1"/>
          </p:cNvSpPr>
          <p:nvPr>
            <p:ph type="sldNum" sz="quarter" idx="18"/>
          </p:nvPr>
        </p:nvSpPr>
        <p:spPr/>
        <p:txBody>
          <a:bodyPr/>
          <a:lstStyle/>
          <a:p>
            <a:fld id="{9091399C-B5EF-49C7-B81A-539AE2F27BD0}" type="slidenum">
              <a:rPr lang="en-GB" noProof="0" smtClean="0"/>
              <a:pPr/>
              <a:t>‹#›</a:t>
            </a:fld>
            <a:endParaRPr lang="en-GB" noProof="0" dirty="0"/>
          </a:p>
        </p:txBody>
      </p:sp>
      <p:sp>
        <p:nvSpPr>
          <p:cNvPr id="9" name="fcSlideMaster.Cover Short - Lef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6" name="hcSlideMaster.Cover Short - Lef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85682754"/>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9" name="Text Placeholder 6">
            <a:extLst>
              <a:ext uri="{FF2B5EF4-FFF2-40B4-BE49-F238E27FC236}">
                <a16:creationId xmlns:a16="http://schemas.microsoft.com/office/drawing/2014/main" id="{46FCE4B3-A73D-41FF-AFA0-D478B752FA28}"/>
              </a:ext>
            </a:extLst>
          </p:cNvPr>
          <p:cNvSpPr>
            <a:spLocks noGrp="1"/>
          </p:cNvSpPr>
          <p:nvPr>
            <p:ph type="body" sz="quarter" idx="15" hasCustomPrompt="1"/>
          </p:nvPr>
        </p:nvSpPr>
        <p:spPr>
          <a:xfrm>
            <a:off x="6276475" y="949244"/>
            <a:ext cx="252000" cy="1260000"/>
          </a:xfrm>
          <a:solidFill>
            <a:srgbClr val="FC4C02"/>
          </a:solidFill>
        </p:spPr>
        <p:txBody>
          <a:bodyPr/>
          <a:lstStyle>
            <a:lvl1pPr marL="0" indent="0">
              <a:buNone/>
              <a:defRPr/>
            </a:lvl1pPr>
          </a:lstStyle>
          <a:p>
            <a:pPr lvl="0"/>
            <a:r>
              <a:rPr lang="en-GB" noProof="0" dirty="0"/>
              <a:t>  </a:t>
            </a:r>
          </a:p>
        </p:txBody>
      </p:sp>
      <p:sp>
        <p:nvSpPr>
          <p:cNvPr id="11" name="Text Placeholder 6">
            <a:extLst>
              <a:ext uri="{FF2B5EF4-FFF2-40B4-BE49-F238E27FC236}">
                <a16:creationId xmlns:a16="http://schemas.microsoft.com/office/drawing/2014/main" id="{66FB34FE-806A-4781-A751-FA183616E058}"/>
              </a:ext>
            </a:extLst>
          </p:cNvPr>
          <p:cNvSpPr>
            <a:spLocks noGrp="1"/>
          </p:cNvSpPr>
          <p:nvPr>
            <p:ph type="body" sz="quarter" idx="16" hasCustomPrompt="1"/>
          </p:nvPr>
        </p:nvSpPr>
        <p:spPr>
          <a:xfrm>
            <a:off x="6528475" y="697482"/>
            <a:ext cx="5400000" cy="1512000"/>
          </a:xfrm>
          <a:solidFill>
            <a:srgbClr val="F18700">
              <a:alpha val="89804"/>
            </a:srgbClr>
          </a:solidFill>
        </p:spPr>
        <p:txBody>
          <a:bodyPr/>
          <a:lstStyle>
            <a:lvl1pPr marL="0" indent="0">
              <a:buNone/>
              <a:defRPr/>
            </a:lvl1pPr>
          </a:lstStyle>
          <a:p>
            <a:pPr lvl="0"/>
            <a:r>
              <a:rPr lang="en-GB" noProof="0" dirty="0"/>
              <a:t>   </a:t>
            </a:r>
          </a:p>
        </p:txBody>
      </p:sp>
      <p:sp>
        <p:nvSpPr>
          <p:cNvPr id="13" name="Text Placeholder 9">
            <a:extLst>
              <a:ext uri="{FF2B5EF4-FFF2-40B4-BE49-F238E27FC236}">
                <a16:creationId xmlns:a16="http://schemas.microsoft.com/office/drawing/2014/main" id="{E383995F-1F31-4E0A-95AD-3979E9E8E9F7}"/>
              </a:ext>
            </a:extLst>
          </p:cNvPr>
          <p:cNvSpPr>
            <a:spLocks noGrp="1"/>
          </p:cNvSpPr>
          <p:nvPr>
            <p:ph type="body" sz="quarter" idx="17" hasCustomPrompt="1"/>
          </p:nvPr>
        </p:nvSpPr>
        <p:spPr>
          <a:xfrm>
            <a:off x="6528888" y="949243"/>
            <a:ext cx="4860000" cy="199800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noProof="0" dirty="0"/>
              <a:t>Click to add text if needed</a:t>
            </a:r>
          </a:p>
        </p:txBody>
      </p:sp>
      <p:sp>
        <p:nvSpPr>
          <p:cNvPr id="12" name="Title 1">
            <a:extLst>
              <a:ext uri="{FF2B5EF4-FFF2-40B4-BE49-F238E27FC236}">
                <a16:creationId xmlns:a16="http://schemas.microsoft.com/office/drawing/2014/main" id="{49DC5C88-F6B8-4E6F-A6BF-7CFED3EF0D32}"/>
              </a:ext>
            </a:extLst>
          </p:cNvPr>
          <p:cNvSpPr>
            <a:spLocks noGrp="1"/>
          </p:cNvSpPr>
          <p:nvPr>
            <p:ph type="title"/>
          </p:nvPr>
        </p:nvSpPr>
        <p:spPr>
          <a:xfrm>
            <a:off x="6528475" y="949244"/>
            <a:ext cx="4860000" cy="1260000"/>
          </a:xfrm>
          <a:solidFill>
            <a:srgbClr val="E40521">
              <a:alpha val="90000"/>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2" name="Slide Number Placeholder 1">
            <a:extLst>
              <a:ext uri="{FF2B5EF4-FFF2-40B4-BE49-F238E27FC236}">
                <a16:creationId xmlns:a16="http://schemas.microsoft.com/office/drawing/2014/main" id="{71D3B2A9-9FC5-471F-95B6-1C0E9577DFBD}"/>
              </a:ext>
            </a:extLst>
          </p:cNvPr>
          <p:cNvSpPr>
            <a:spLocks noGrp="1"/>
          </p:cNvSpPr>
          <p:nvPr>
            <p:ph type="sldNum" sz="quarter" idx="18"/>
          </p:nvPr>
        </p:nvSpPr>
        <p:spPr/>
        <p:txBody>
          <a:bodyPr/>
          <a:lstStyle/>
          <a:p>
            <a:fld id="{9091399C-B5EF-49C7-B81A-539AE2F27BD0}" type="slidenum">
              <a:rPr lang="en-GB" noProof="0" smtClean="0"/>
              <a:pPr/>
              <a:t>‹#›</a:t>
            </a:fld>
            <a:endParaRPr lang="en-GB" noProof="0" dirty="0"/>
          </a:p>
        </p:txBody>
      </p:sp>
      <p:sp>
        <p:nvSpPr>
          <p:cNvPr id="6" name="fcSlideMaster.Cover Short - Righ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3" name="hcSlideMaster.Cover Short - Righ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051186135"/>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7" name="Text Placeholder 6">
            <a:extLst>
              <a:ext uri="{FF2B5EF4-FFF2-40B4-BE49-F238E27FC236}">
                <a16:creationId xmlns:a16="http://schemas.microsoft.com/office/drawing/2014/main" id="{4A23F6FD-53CE-4CDC-AE1B-C8DEFE54FAB0}"/>
              </a:ext>
            </a:extLst>
          </p:cNvPr>
          <p:cNvSpPr>
            <a:spLocks noGrp="1"/>
          </p:cNvSpPr>
          <p:nvPr>
            <p:ph type="body" sz="quarter" idx="15" hasCustomPrompt="1"/>
          </p:nvPr>
        </p:nvSpPr>
        <p:spPr>
          <a:xfrm>
            <a:off x="-17253" y="949363"/>
            <a:ext cx="252000" cy="1260000"/>
          </a:xfrm>
          <a:solidFill>
            <a:srgbClr val="FC4C02"/>
          </a:solidFill>
        </p:spPr>
        <p:txBody>
          <a:bodyPr/>
          <a:lstStyle>
            <a:lvl1pPr marL="0" indent="0">
              <a:buNone/>
              <a:defRPr/>
            </a:lvl1pPr>
          </a:lstStyle>
          <a:p>
            <a:pPr lvl="0"/>
            <a:r>
              <a:rPr lang="en-GB" noProof="0" dirty="0"/>
              <a:t>  </a:t>
            </a: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234747" y="697363"/>
            <a:ext cx="7560000" cy="1512000"/>
          </a:xfrm>
          <a:solidFill>
            <a:srgbClr val="F18700">
              <a:alpha val="89804"/>
            </a:srgbClr>
          </a:solidFill>
        </p:spPr>
        <p:txBody>
          <a:bodyPr/>
          <a:lstStyle>
            <a:lvl1pPr marL="0" indent="0">
              <a:buNone/>
              <a:defRPr/>
            </a:lvl1pPr>
          </a:lstStyle>
          <a:p>
            <a:pPr lvl="0"/>
            <a:r>
              <a:rPr lang="en-GB" noProof="0" dirty="0"/>
              <a:t>  </a:t>
            </a:r>
          </a:p>
        </p:txBody>
      </p:sp>
      <p:sp>
        <p:nvSpPr>
          <p:cNvPr id="10" name="Text Placeholder 9">
            <a:extLst>
              <a:ext uri="{FF2B5EF4-FFF2-40B4-BE49-F238E27FC236}">
                <a16:creationId xmlns:a16="http://schemas.microsoft.com/office/drawing/2014/main" id="{4B9E8443-BC1B-4EC5-B12A-F2C5841892B5}"/>
              </a:ext>
            </a:extLst>
          </p:cNvPr>
          <p:cNvSpPr>
            <a:spLocks noGrp="1"/>
          </p:cNvSpPr>
          <p:nvPr>
            <p:ph type="body" sz="quarter" idx="17" hasCustomPrompt="1"/>
          </p:nvPr>
        </p:nvSpPr>
        <p:spPr>
          <a:xfrm>
            <a:off x="235160" y="949362"/>
            <a:ext cx="7054850" cy="203760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noProof="0" dirty="0"/>
              <a:t>Click to add text if needed</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234747" y="949363"/>
            <a:ext cx="7056000" cy="1260000"/>
          </a:xfrm>
          <a:solidFill>
            <a:srgbClr val="E40521">
              <a:alpha val="90000"/>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noProof="0" smtClean="0"/>
              <a:pPr/>
              <a:t>‹#›</a:t>
            </a:fld>
            <a:endParaRPr lang="en-GB" noProof="0" dirty="0"/>
          </a:p>
        </p:txBody>
      </p:sp>
      <p:sp>
        <p:nvSpPr>
          <p:cNvPr id="9" name="fcSlideMaster.Cover Long - Lef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6" name="hcSlideMaster.Cover Long - Lef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44887727"/>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9" name="Text Placeholder 6">
            <a:extLst>
              <a:ext uri="{FF2B5EF4-FFF2-40B4-BE49-F238E27FC236}">
                <a16:creationId xmlns:a16="http://schemas.microsoft.com/office/drawing/2014/main" id="{E55E93C9-F91A-401F-A16E-FF19B5CE4F70}"/>
              </a:ext>
            </a:extLst>
          </p:cNvPr>
          <p:cNvSpPr>
            <a:spLocks noGrp="1"/>
          </p:cNvSpPr>
          <p:nvPr>
            <p:ph type="body" sz="quarter" idx="15" hasCustomPrompt="1"/>
          </p:nvPr>
        </p:nvSpPr>
        <p:spPr>
          <a:xfrm>
            <a:off x="4116475" y="949363"/>
            <a:ext cx="252000" cy="1260000"/>
          </a:xfrm>
          <a:solidFill>
            <a:srgbClr val="FC4C02"/>
          </a:solidFill>
        </p:spPr>
        <p:txBody>
          <a:bodyPr/>
          <a:lstStyle>
            <a:lvl1pPr marL="0" indent="0">
              <a:buNone/>
              <a:defRPr/>
            </a:lvl1pPr>
          </a:lstStyle>
          <a:p>
            <a:pPr lvl="0"/>
            <a:r>
              <a:rPr lang="en-GB" noProof="0" dirty="0"/>
              <a:t>  </a:t>
            </a:r>
          </a:p>
        </p:txBody>
      </p:sp>
      <p:sp>
        <p:nvSpPr>
          <p:cNvPr id="11" name="Text Placeholder 6">
            <a:extLst>
              <a:ext uri="{FF2B5EF4-FFF2-40B4-BE49-F238E27FC236}">
                <a16:creationId xmlns:a16="http://schemas.microsoft.com/office/drawing/2014/main" id="{66CFFB0E-B293-4FC5-A26E-7CEC82AA5691}"/>
              </a:ext>
            </a:extLst>
          </p:cNvPr>
          <p:cNvSpPr>
            <a:spLocks noGrp="1"/>
          </p:cNvSpPr>
          <p:nvPr>
            <p:ph type="body" sz="quarter" idx="16" hasCustomPrompt="1"/>
          </p:nvPr>
        </p:nvSpPr>
        <p:spPr>
          <a:xfrm>
            <a:off x="4368475" y="697363"/>
            <a:ext cx="7560000" cy="1512000"/>
          </a:xfrm>
          <a:solidFill>
            <a:srgbClr val="F18700">
              <a:alpha val="89804"/>
            </a:srgbClr>
          </a:solidFill>
        </p:spPr>
        <p:txBody>
          <a:bodyPr/>
          <a:lstStyle>
            <a:lvl1pPr marL="0" indent="0">
              <a:buNone/>
              <a:defRPr/>
            </a:lvl1pPr>
          </a:lstStyle>
          <a:p>
            <a:pPr lvl="0"/>
            <a:r>
              <a:rPr lang="en-GB" noProof="0" dirty="0"/>
              <a:t>   </a:t>
            </a:r>
          </a:p>
        </p:txBody>
      </p:sp>
      <p:sp>
        <p:nvSpPr>
          <p:cNvPr id="13" name="Text Placeholder 9">
            <a:extLst>
              <a:ext uri="{FF2B5EF4-FFF2-40B4-BE49-F238E27FC236}">
                <a16:creationId xmlns:a16="http://schemas.microsoft.com/office/drawing/2014/main" id="{3B858534-A605-4531-8083-01BA112013CB}"/>
              </a:ext>
            </a:extLst>
          </p:cNvPr>
          <p:cNvSpPr>
            <a:spLocks noGrp="1"/>
          </p:cNvSpPr>
          <p:nvPr>
            <p:ph type="body" sz="quarter" idx="17" hasCustomPrompt="1"/>
          </p:nvPr>
        </p:nvSpPr>
        <p:spPr>
          <a:xfrm>
            <a:off x="4368888" y="949362"/>
            <a:ext cx="7054850" cy="203760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noProof="0" dirty="0"/>
              <a:t>Click to add text if needed</a:t>
            </a:r>
          </a:p>
        </p:txBody>
      </p:sp>
      <p:sp>
        <p:nvSpPr>
          <p:cNvPr id="12" name="Title 1">
            <a:extLst>
              <a:ext uri="{FF2B5EF4-FFF2-40B4-BE49-F238E27FC236}">
                <a16:creationId xmlns:a16="http://schemas.microsoft.com/office/drawing/2014/main" id="{EA3C8C3A-3598-4939-B59A-07D7B83C5CB6}"/>
              </a:ext>
            </a:extLst>
          </p:cNvPr>
          <p:cNvSpPr>
            <a:spLocks noGrp="1"/>
          </p:cNvSpPr>
          <p:nvPr>
            <p:ph type="title"/>
          </p:nvPr>
        </p:nvSpPr>
        <p:spPr>
          <a:xfrm>
            <a:off x="4368475" y="949363"/>
            <a:ext cx="7056000" cy="1260000"/>
          </a:xfrm>
          <a:solidFill>
            <a:srgbClr val="E40521">
              <a:alpha val="90000"/>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noProof="0" smtClean="0"/>
              <a:pPr/>
              <a:t>‹#›</a:t>
            </a:fld>
            <a:endParaRPr lang="en-GB" noProof="0" dirty="0"/>
          </a:p>
        </p:txBody>
      </p:sp>
      <p:sp>
        <p:nvSpPr>
          <p:cNvPr id="6" name="fcSlideMaster.Cover Long - Righ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3" name="hcSlideMaster.Cover Long - Righ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4200583018"/>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20570" y="1326888"/>
            <a:ext cx="6248591" cy="1008000"/>
          </a:xfrm>
          <a:solidFill>
            <a:srgbClr val="86C9E8">
              <a:alpha val="80000"/>
            </a:srgbClr>
          </a:solidFill>
        </p:spPr>
        <p:txBody>
          <a:bodyPr/>
          <a:lstStyle>
            <a:lvl1pPr marL="0" indent="0">
              <a:buNone/>
              <a:defRPr/>
            </a:lvl1pPr>
          </a:lstStyle>
          <a:p>
            <a:pPr lvl="0"/>
            <a:r>
              <a:rPr lang="en-GB" noProof="0" dirty="0"/>
              <a:t>  </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0" y="696888"/>
            <a:ext cx="6017162" cy="1260000"/>
          </a:xfrm>
          <a:solidFill>
            <a:srgbClr val="00405E">
              <a:alpha val="89804"/>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noProof="0" smtClean="0"/>
              <a:pPr/>
              <a:t>‹#›</a:t>
            </a:fld>
            <a:endParaRPr lang="en-GB" noProof="0" dirty="0"/>
          </a:p>
        </p:txBody>
      </p:sp>
      <p:sp>
        <p:nvSpPr>
          <p:cNvPr id="7" name="fcSlideMaster.Section Divider - Shor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6" name="hcSlideMaster.Section Divider - Shor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79465272"/>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0" y="1326888"/>
            <a:ext cx="8018031" cy="1008000"/>
          </a:xfrm>
          <a:solidFill>
            <a:srgbClr val="86C9E8">
              <a:alpha val="80000"/>
            </a:srgbClr>
          </a:solidFill>
        </p:spPr>
        <p:txBody>
          <a:bodyPr/>
          <a:lstStyle>
            <a:lvl1pPr marL="0" indent="0">
              <a:buNone/>
              <a:defRPr/>
            </a:lvl1pPr>
          </a:lstStyle>
          <a:p>
            <a:pPr lvl="0"/>
            <a:r>
              <a:rPr lang="en-GB" noProof="0" dirty="0"/>
              <a:t>  </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0" y="696888"/>
            <a:ext cx="7730031" cy="1260000"/>
          </a:xfrm>
          <a:solidFill>
            <a:srgbClr val="00405E">
              <a:alpha val="89804"/>
            </a:srgbClr>
          </a:solidFill>
        </p:spPr>
        <p:txBody>
          <a:bodyPr lIns="252000" anchor="ctr" anchorCtr="0">
            <a:noAutofit/>
          </a:bodyPr>
          <a:lstStyle>
            <a:lvl1pPr>
              <a:lnSpc>
                <a:spcPct val="90000"/>
              </a:lnSpc>
              <a:defRPr sz="3600">
                <a:solidFill>
                  <a:schemeClr val="bg1"/>
                </a:solidFill>
              </a:defRPr>
            </a:lvl1pPr>
          </a:lstStyle>
          <a:p>
            <a:r>
              <a:rPr lang="en-GB" noProof="0" dirty="0"/>
              <a:t>Click to edit Master title style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noProof="0" smtClean="0"/>
              <a:pPr/>
              <a:t>‹#›</a:t>
            </a:fld>
            <a:endParaRPr lang="en-GB" noProof="0" dirty="0"/>
          </a:p>
        </p:txBody>
      </p:sp>
      <p:sp>
        <p:nvSpPr>
          <p:cNvPr id="7" name="fcSlideMaster.Section Divider - Long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6" name="hcSlideMaster.Section Divider - Long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3198508763"/>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noProof="0" dirty="0"/>
              <a:t> </a:t>
            </a: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6" name="fcSlideMaster.Box Header - One ContentFooter"/>
          <p:cNvSpPr txBox="1"/>
          <p:nvPr userDrawn="1"/>
        </p:nvSpPr>
        <p:spPr>
          <a:xfrm>
            <a:off x="0" y="6529631"/>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One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197795983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7514" userDrawn="1">
          <p15:clr>
            <a:srgbClr val="FF96FF"/>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6" name="fcSlideMaster.Box Header - Two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Two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741197408"/>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6" name="fcSlideMaster.Box Header - Three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Three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3903500726"/>
      </p:ext>
    </p:extLst>
  </p:cSld>
  <p:clrMapOvr>
    <a:masterClrMapping/>
  </p:clrMapOvr>
  <p:extLst>
    <p:ext uri="{DCECCB84-F9BA-43D5-87BE-67443E8EF086}">
      <p15:sldGuideLst xmlns:p15="http://schemas.microsoft.com/office/powerpoint/2012/main">
        <p15:guide id="1" orient="horz" pos="453" userDrawn="1">
          <p15:clr>
            <a:srgbClr val="717275"/>
          </p15:clr>
        </p15:guide>
        <p15:guide id="2" orient="horz" pos="85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1" name="Picture Placeholder 8">
            <a:extLst>
              <a:ext uri="{FF2B5EF4-FFF2-40B4-BE49-F238E27FC236}">
                <a16:creationId xmlns:a16="http://schemas.microsoft.com/office/drawing/2014/main" id="{E8553614-A425-4A95-AD44-0B0428BC614A}"/>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noProof="0" dirty="0"/>
              <a:t>Click icon to add picture</a:t>
            </a:r>
          </a:p>
        </p:txBody>
      </p:sp>
      <p:sp>
        <p:nvSpPr>
          <p:cNvPr id="6" name="fcSlideMaster.Box Header - Content and Picture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Content and Picture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91276535"/>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3" name="Picture Placeholder 8">
            <a:extLst>
              <a:ext uri="{FF2B5EF4-FFF2-40B4-BE49-F238E27FC236}">
                <a16:creationId xmlns:a16="http://schemas.microsoft.com/office/drawing/2014/main" id="{6F75C54D-2D3D-4848-9E01-6E68A2C42B26}"/>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noProof="0" dirty="0"/>
              <a:t>Click icon to add picture</a:t>
            </a:r>
          </a:p>
        </p:txBody>
      </p:sp>
      <p:sp>
        <p:nvSpPr>
          <p:cNvPr id="14" name="Picture Placeholder 8">
            <a:extLst>
              <a:ext uri="{FF2B5EF4-FFF2-40B4-BE49-F238E27FC236}">
                <a16:creationId xmlns:a16="http://schemas.microsoft.com/office/drawing/2014/main" id="{8B7E06AF-9D53-4DB7-8A04-2EAEB7558986}"/>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noProof="0" dirty="0"/>
              <a:t>Click icon to add picture</a:t>
            </a:r>
          </a:p>
        </p:txBody>
      </p:sp>
      <p:sp>
        <p:nvSpPr>
          <p:cNvPr id="6" name="fcSlideMaster.Box Header - Content and two Pictures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Content and two Pictures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148902262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1"/>
            <a:ext cx="3560000" cy="701674"/>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Edit Master text styles</a:t>
            </a:r>
          </a:p>
          <a:p>
            <a:pPr lvl="1"/>
            <a:r>
              <a:rPr lang="en-GB" noProof="0" dirty="0"/>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noProof="0"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62177"/>
            <a:ext cx="3560000" cy="69849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Edit Master text styles</a:t>
            </a:r>
          </a:p>
          <a:p>
            <a:pPr lvl="1"/>
            <a:r>
              <a:rPr lang="en-GB" noProof="0" dirty="0"/>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noProof="0"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698498"/>
          </a:xfrm>
          <a:solidFill>
            <a:schemeClr val="accent5"/>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Edit Master text styles</a:t>
            </a:r>
          </a:p>
          <a:p>
            <a:pPr lvl="1"/>
            <a:r>
              <a:rPr lang="en-GB" noProof="0" dirty="0"/>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noProof="0" dirty="0"/>
              <a:t>Click icon to add picture</a:t>
            </a:r>
          </a:p>
        </p:txBody>
      </p:sp>
      <p:sp>
        <p:nvSpPr>
          <p:cNvPr id="6" name="fcSlideMaster.Box Header - 3 Boxed title and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3 Boxed title and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3009928111"/>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9" name="Picture Placeholder 8">
            <a:extLst>
              <a:ext uri="{FF2B5EF4-FFF2-40B4-BE49-F238E27FC236}">
                <a16:creationId xmlns:a16="http://schemas.microsoft.com/office/drawing/2014/main" id="{A00E0D18-219C-4225-A990-84EB6045F953}"/>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noProof="0"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6" name="Picture Placeholder 15">
            <a:extLst>
              <a:ext uri="{FF2B5EF4-FFF2-40B4-BE49-F238E27FC236}">
                <a16:creationId xmlns:a16="http://schemas.microsoft.com/office/drawing/2014/main" id="{2C4225E5-3171-42C6-A80F-7AC7599FC112}"/>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noProof="0"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accent5"/>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1" name="Picture Placeholder 20">
            <a:extLst>
              <a:ext uri="{FF2B5EF4-FFF2-40B4-BE49-F238E27FC236}">
                <a16:creationId xmlns:a16="http://schemas.microsoft.com/office/drawing/2014/main" id="{651D0CBF-5A3C-4D3F-A148-70393C713FDF}"/>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noProof="0"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6"/>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6" name="Picture Placeholder 25">
            <a:extLst>
              <a:ext uri="{FF2B5EF4-FFF2-40B4-BE49-F238E27FC236}">
                <a16:creationId xmlns:a16="http://schemas.microsoft.com/office/drawing/2014/main" id="{44E6DF0B-B020-4DC3-A3E4-388A77195891}"/>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noProof="0"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chemeClr val="accent1"/>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1" name="Picture Placeholder 30">
            <a:extLst>
              <a:ext uri="{FF2B5EF4-FFF2-40B4-BE49-F238E27FC236}">
                <a16:creationId xmlns:a16="http://schemas.microsoft.com/office/drawing/2014/main" id="{4A3E8C3E-64C8-40F2-92EE-38E33E0803CA}"/>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noProof="0" dirty="0"/>
              <a:t>Click icon to add picture</a:t>
            </a:r>
          </a:p>
        </p:txBody>
      </p:sp>
      <p:sp>
        <p:nvSpPr>
          <p:cNvPr id="7" name="fcSlideMaster.Box Header - 5 Boxed title and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 5 Boxed title and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324053029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3">
              <a:alpha val="90000"/>
            </a:schemeClr>
          </a:solidFill>
        </p:spPr>
        <p:txBody>
          <a:bodyPr lIns="756000" anchor="ctr" anchorCtr="0">
            <a:noAutofit/>
          </a:bodyPr>
          <a:lstStyle>
            <a:lvl1pPr>
              <a:defRPr>
                <a:solidFill>
                  <a:schemeClr val="bg1"/>
                </a:solidFill>
              </a:defRPr>
            </a:lvl1pPr>
          </a:lstStyle>
          <a:p>
            <a:r>
              <a:rPr lang="en-GB" noProof="0" dirty="0"/>
              <a:t>Click to edit Master title style</a:t>
            </a:r>
          </a:p>
        </p:txBody>
      </p:sp>
      <p:sp>
        <p:nvSpPr>
          <p:cNvPr id="6" name="fcSlideMaster.Box Header Only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5" name="hcSlideMaster.Box Header Only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3542843543"/>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10" pos="7521" userDrawn="1">
          <p15:clr>
            <a:srgbClr val="FF96FF"/>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noProof="0" dirty="0"/>
              <a:t> </a:t>
            </a:r>
          </a:p>
        </p:txBody>
      </p:sp>
      <p:sp>
        <p:nvSpPr>
          <p:cNvPr id="14" name="Text Placeholder 9">
            <a:extLst>
              <a:ext uri="{FF2B5EF4-FFF2-40B4-BE49-F238E27FC236}">
                <a16:creationId xmlns:a16="http://schemas.microsoft.com/office/drawing/2014/main" id="{00C1D73B-DA24-4465-8AD7-902AD881A8FD}"/>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noProof="0" dirty="0"/>
              <a:t>Click to edit Master title style</a:t>
            </a:r>
          </a:p>
        </p:txBody>
      </p:sp>
      <p:sp>
        <p:nvSpPr>
          <p:cNvPr id="5" name="fcSlideMaster.One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One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53673699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noProof="0" dirty="0"/>
              <a:t> </a:t>
            </a:r>
          </a:p>
        </p:txBody>
      </p:sp>
      <p:sp>
        <p:nvSpPr>
          <p:cNvPr id="13" name="Text Placeholder 9">
            <a:extLst>
              <a:ext uri="{FF2B5EF4-FFF2-40B4-BE49-F238E27FC236}">
                <a16:creationId xmlns:a16="http://schemas.microsoft.com/office/drawing/2014/main" id="{6F883360-7F23-4C19-A522-86C528840AB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noProof="0" dirty="0"/>
              <a:t>Click to edit Master title style</a:t>
            </a:r>
          </a:p>
        </p:txBody>
      </p:sp>
      <p:sp>
        <p:nvSpPr>
          <p:cNvPr id="5" name="fcSlideMaster.Two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Two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27121900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noProof="0" dirty="0"/>
              <a:t> </a:t>
            </a:r>
          </a:p>
        </p:txBody>
      </p:sp>
      <p:sp>
        <p:nvSpPr>
          <p:cNvPr id="15" name="Text Placeholder 9">
            <a:extLst>
              <a:ext uri="{FF2B5EF4-FFF2-40B4-BE49-F238E27FC236}">
                <a16:creationId xmlns:a16="http://schemas.microsoft.com/office/drawing/2014/main" id="{5642C8CA-3B6D-4A4D-9D11-579350D99B4A}"/>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noProof="0" dirty="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noProof="0" dirty="0"/>
              <a:t>Click to edit Master title style</a:t>
            </a:r>
          </a:p>
        </p:txBody>
      </p:sp>
      <p:sp>
        <p:nvSpPr>
          <p:cNvPr id="5" name="fcSlideMaster.Three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Three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464627803"/>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9" name="Picture Placeholder 8">
            <a:extLst>
              <a:ext uri="{FF2B5EF4-FFF2-40B4-BE49-F238E27FC236}">
                <a16:creationId xmlns:a16="http://schemas.microsoft.com/office/drawing/2014/main" id="{501BC94E-8AD5-4CF2-A4B5-B04C2B7873D3}"/>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noProof="0" dirty="0"/>
              <a:t>Click icon to add picture</a:t>
            </a:r>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noProof="0" dirty="0"/>
              <a:t>Click to edit Master title style</a:t>
            </a:r>
          </a:p>
        </p:txBody>
      </p:sp>
      <p:sp>
        <p:nvSpPr>
          <p:cNvPr id="6" name="fcSlideMaster.Content and Picture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Content and Picture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801932540"/>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9" name="Picture Placeholder 8">
            <a:extLst>
              <a:ext uri="{FF2B5EF4-FFF2-40B4-BE49-F238E27FC236}">
                <a16:creationId xmlns:a16="http://schemas.microsoft.com/office/drawing/2014/main" id="{501BC94E-8AD5-4CF2-A4B5-B04C2B7873D3}"/>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noProof="0" dirty="0"/>
              <a:t>Click icon to add picture</a:t>
            </a:r>
          </a:p>
        </p:txBody>
      </p:sp>
      <p:sp>
        <p:nvSpPr>
          <p:cNvPr id="7" name="Picture Placeholder 81">
            <a:extLst>
              <a:ext uri="{FF2B5EF4-FFF2-40B4-BE49-F238E27FC236}">
                <a16:creationId xmlns:a16="http://schemas.microsoft.com/office/drawing/2014/main" id="{ACAA190F-BCAE-4717-ADF1-61A727B8FFD6}"/>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noProof="0" dirty="0"/>
              <a:t>Click icon to add picture</a:t>
            </a:r>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noProof="0" dirty="0"/>
              <a:t>Click to add text or click on icon required</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noProof="0" dirty="0"/>
              <a:t>Click to edit Master title style</a:t>
            </a:r>
          </a:p>
        </p:txBody>
      </p:sp>
      <p:sp>
        <p:nvSpPr>
          <p:cNvPr id="6" name="fcSlideMaster.Content and Two Pictures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Content and Two Pictures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70383454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noProof="0" dirty="0"/>
              <a:t>Click to edit Master title style</a:t>
            </a:r>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19250"/>
            <a:ext cx="3560000" cy="809625"/>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Edit Master text styles</a:t>
            </a:r>
          </a:p>
          <a:p>
            <a:pPr lvl="1"/>
            <a:r>
              <a:rPr lang="en-GB" noProof="0" dirty="0"/>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0" name="Picture Placeholder 9">
            <a:extLst>
              <a:ext uri="{FF2B5EF4-FFF2-40B4-BE49-F238E27FC236}">
                <a16:creationId xmlns:a16="http://schemas.microsoft.com/office/drawing/2014/main" id="{211A2C9B-9638-48F7-9503-F16973D8130A}"/>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noProof="0"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22676"/>
          </a:xfrm>
          <a:solidFill>
            <a:schemeClr val="accent4"/>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Edit Master text styles</a:t>
            </a:r>
          </a:p>
          <a:p>
            <a:pPr lvl="1"/>
            <a:r>
              <a:rPr lang="en-GB" noProof="0" dirty="0"/>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3" name="Picture Placeholder 32">
            <a:extLst>
              <a:ext uri="{FF2B5EF4-FFF2-40B4-BE49-F238E27FC236}">
                <a16:creationId xmlns:a16="http://schemas.microsoft.com/office/drawing/2014/main" id="{E75AD695-A403-49BB-90DA-B343368715C1}"/>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noProof="0"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22675"/>
          </a:xfrm>
          <a:solidFill>
            <a:schemeClr val="accent5"/>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Edit Master text styles</a:t>
            </a:r>
          </a:p>
          <a:p>
            <a:pPr lvl="1"/>
            <a:r>
              <a:rPr lang="en-GB" noProof="0" dirty="0"/>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9" name="Picture Placeholder 38">
            <a:extLst>
              <a:ext uri="{FF2B5EF4-FFF2-40B4-BE49-F238E27FC236}">
                <a16:creationId xmlns:a16="http://schemas.microsoft.com/office/drawing/2014/main" id="{3699D712-AC27-4B39-9FC7-E79E726A5C04}"/>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noProof="0" dirty="0"/>
              <a:t>Click icon to add picture</a:t>
            </a:r>
          </a:p>
        </p:txBody>
      </p:sp>
      <p:sp>
        <p:nvSpPr>
          <p:cNvPr id="7" name="fcSlideMaster.3 Boxed title and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3 Boxed title and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1814239665"/>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noProof="0"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noProof="0" dirty="0"/>
              <a:t>Click to edit Master title style</a:t>
            </a:r>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noProof="0"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0" name="Picture Placeholder 9">
            <a:extLst>
              <a:ext uri="{FF2B5EF4-FFF2-40B4-BE49-F238E27FC236}">
                <a16:creationId xmlns:a16="http://schemas.microsoft.com/office/drawing/2014/main" id="{211A2C9B-9638-48F7-9503-F16973D8130A}"/>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noProof="0"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4"/>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3" name="Picture Placeholder 32">
            <a:extLst>
              <a:ext uri="{FF2B5EF4-FFF2-40B4-BE49-F238E27FC236}">
                <a16:creationId xmlns:a16="http://schemas.microsoft.com/office/drawing/2014/main" id="{E75AD695-A403-49BB-90DA-B343368715C1}"/>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noProof="0"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accent5"/>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9" name="Picture Placeholder 38">
            <a:extLst>
              <a:ext uri="{FF2B5EF4-FFF2-40B4-BE49-F238E27FC236}">
                <a16:creationId xmlns:a16="http://schemas.microsoft.com/office/drawing/2014/main" id="{3699D712-AC27-4B39-9FC7-E79E726A5C04}"/>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noProof="0"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6"/>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1" name="Picture Placeholder 10">
            <a:extLst>
              <a:ext uri="{FF2B5EF4-FFF2-40B4-BE49-F238E27FC236}">
                <a16:creationId xmlns:a16="http://schemas.microsoft.com/office/drawing/2014/main" id="{BC0CBFB2-E9B0-4E3F-A865-B4CE5F4AB463}"/>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noProof="0"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chemeClr val="accent3"/>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noProof="0"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6" name="Picture Placeholder 15">
            <a:extLst>
              <a:ext uri="{FF2B5EF4-FFF2-40B4-BE49-F238E27FC236}">
                <a16:creationId xmlns:a16="http://schemas.microsoft.com/office/drawing/2014/main" id="{AF4F7BF8-816A-4762-BD96-85C36C4C58FB}"/>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noProof="0" dirty="0"/>
              <a:t>Click icon to add picture</a:t>
            </a:r>
          </a:p>
        </p:txBody>
      </p:sp>
      <p:sp>
        <p:nvSpPr>
          <p:cNvPr id="9" name="fcSlideMaster.5 Boxed title and Content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5 Boxed title and Content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62686700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8" name="Picture Placeholder 8">
            <a:extLst>
              <a:ext uri="{FF2B5EF4-FFF2-40B4-BE49-F238E27FC236}">
                <a16:creationId xmlns:a16="http://schemas.microsoft.com/office/drawing/2014/main" id="{C98FB7C0-AB81-400B-93D2-786E05B9ECD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noProof="0" dirty="0"/>
              <a:t>Click icon to add picture</a:t>
            </a:r>
          </a:p>
        </p:txBody>
      </p:sp>
      <p:sp>
        <p:nvSpPr>
          <p:cNvPr id="5" name="fcSlideMaster.Image Only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Image Only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98319232"/>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noProof="0" smtClean="0"/>
              <a:pPr/>
              <a:t>‹#›</a:t>
            </a:fld>
            <a:endParaRPr lang="en-GB" noProof="0" dirty="0"/>
          </a:p>
        </p:txBody>
      </p:sp>
      <p:sp>
        <p:nvSpPr>
          <p:cNvPr id="4" name="Guides" hidden="1">
            <a:extLst>
              <a:ext uri="{FF2B5EF4-FFF2-40B4-BE49-F238E27FC236}">
                <a16:creationId xmlns:a16="http://schemas.microsoft.com/office/drawing/2014/main" id="{84D31DE4-3D79-4537-827A-488910F153E9}"/>
              </a:ext>
            </a:extLst>
          </p:cNvPr>
          <p:cNvSpPr/>
          <p:nvPr userDrawn="1">
            <p:custDataLst>
              <p:tags r:id="rId1"/>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noProof="0" dirty="0"/>
              <a:t>Click to edit Master title style</a:t>
            </a:r>
          </a:p>
        </p:txBody>
      </p:sp>
      <p:sp>
        <p:nvSpPr>
          <p:cNvPr id="6" name="fcSlideMaster.Title OnlyFooter"/>
          <p:cNvSpPr txBox="1"/>
          <p:nvPr userDrawn="1"/>
        </p:nvSpPr>
        <p:spPr>
          <a:xfrm>
            <a:off x="0" y="654558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
        <p:nvSpPr>
          <p:cNvPr id="2" name="hcSlideMaster.Title OnlyHeader"/>
          <p:cNvSpPr txBox="1"/>
          <p:nvPr userDrawn="1"/>
        </p:nvSpPr>
        <p:spPr>
          <a:xfrm>
            <a:off x="0" y="0"/>
            <a:ext cx="12192000" cy="123111"/>
          </a:xfrm>
          <a:prstGeom prst="rect">
            <a:avLst/>
          </a:prstGeom>
          <a:noFill/>
        </p:spPr>
        <p:txBody>
          <a:bodyPr vert="horz" wrap="square" lIns="0" tIns="0" rIns="0" bIns="0" rtlCol="0">
            <a:spAutoFit/>
          </a:bodyPr>
          <a:lstStyle/>
          <a:p>
            <a:pPr algn="ctr"/>
            <a:endParaRPr lang="en-GB" sz="800" b="1" i="0" u="none" baseline="0" noProof="0" dirty="0">
              <a:solidFill>
                <a:srgbClr val="000000"/>
              </a:solidFill>
              <a:latin typeface="tahoma" panose="020B0604030504040204" pitchFamily="34" charset="0"/>
            </a:endParaRPr>
          </a:p>
        </p:txBody>
      </p:sp>
    </p:spTree>
    <p:extLst>
      <p:ext uri="{BB962C8B-B14F-4D97-AF65-F5344CB8AC3E}">
        <p14:creationId xmlns:p14="http://schemas.microsoft.com/office/powerpoint/2010/main" val="292632239"/>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26" Type="http://schemas.openxmlformats.org/officeDocument/2006/relationships/tags" Target="../tags/tag2.xml"/><Relationship Id="rId3" Type="http://schemas.openxmlformats.org/officeDocument/2006/relationships/slideLayout" Target="../slideLayouts/slideLayout20.xml"/><Relationship Id="rId21" Type="http://schemas.openxmlformats.org/officeDocument/2006/relationships/slideLayout" Target="../slideLayouts/slideLayout38.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5" Type="http://schemas.openxmlformats.org/officeDocument/2006/relationships/tags" Target="../tags/tag1.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slideLayout" Target="../slideLayouts/slideLayout37.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theme" Target="../theme/theme3.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slideLayout" Target="../slideLayouts/slideLayout40.xml"/><Relationship Id="rId28" Type="http://schemas.openxmlformats.org/officeDocument/2006/relationships/image" Target="../media/image4.emf"/><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slideLayout" Target="../slideLayouts/slideLayout39.xml"/><Relationship Id="rId27"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65000"/>
                <a:lumOff val="35000"/>
              </a:schemeClr>
            </a:gs>
            <a:gs pos="18000">
              <a:schemeClr val="bg2">
                <a:lumMod val="90000"/>
              </a:schemeClr>
            </a:gs>
            <a:gs pos="45000">
              <a:schemeClr val="bg1">
                <a:lumMod val="85000"/>
              </a:schemeClr>
            </a:gs>
            <a:gs pos="71000">
              <a:schemeClr val="accent3"/>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B10A31-CEC1-645E-B2D5-7785F4EFC5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9AD2D1D9-D4B3-668A-9FDA-81D9BAD705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a:extLst>
              <a:ext uri="{FF2B5EF4-FFF2-40B4-BE49-F238E27FC236}">
                <a16:creationId xmlns:a16="http://schemas.microsoft.com/office/drawing/2014/main" id="{4DF438A6-C381-CA78-9858-067F7600CC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CCC7F6-262E-4137-AF29-A10768420313}" type="datetimeFigureOut">
              <a:rPr lang="en-US" smtClean="0"/>
              <a:t>11/2/2024</a:t>
            </a:fld>
            <a:endParaRPr lang="en-US" dirty="0"/>
          </a:p>
        </p:txBody>
      </p:sp>
      <p:sp>
        <p:nvSpPr>
          <p:cNvPr id="5" name="Footer Placeholder 4">
            <a:extLst>
              <a:ext uri="{FF2B5EF4-FFF2-40B4-BE49-F238E27FC236}">
                <a16:creationId xmlns:a16="http://schemas.microsoft.com/office/drawing/2014/main" id="{EE3E3294-531C-0572-A11B-0A4E4E30A1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66267C5-AA4E-88F0-BC76-9EA40F6BB4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7C1779-2027-42BC-BFFC-C20D4E1D2ACD}" type="slidenum">
              <a:rPr lang="en-US" smtClean="0"/>
              <a:t>‹#›</a:t>
            </a:fld>
            <a:endParaRPr lang="en-US" dirty="0"/>
          </a:p>
        </p:txBody>
      </p:sp>
    </p:spTree>
    <p:extLst>
      <p:ext uri="{BB962C8B-B14F-4D97-AF65-F5344CB8AC3E}">
        <p14:creationId xmlns:p14="http://schemas.microsoft.com/office/powerpoint/2010/main" val="17559268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63" r:id="rId4"/>
    <p:sldLayoutId id="2147483664" r:id="rId5"/>
    <p:sldLayoutId id="2147483665" r:id="rId6"/>
    <p:sldLayoutId id="2147483666"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3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1DBA5A4-440C-8836-1B3A-D96B31CE1470}"/>
              </a:ext>
            </a:extLst>
          </p:cNvPr>
          <p:cNvPicPr>
            <a:picLocks noChangeAspect="1"/>
          </p:cNvPicPr>
          <p:nvPr userDrawn="1"/>
        </p:nvPicPr>
        <p:blipFill>
          <a:blip r:embed="rId8" cstate="print">
            <a:extLst>
              <a:ext uri="{28A0092B-C50C-407E-A947-70E740481C1C}">
                <a14:useLocalDpi xmlns:a14="http://schemas.microsoft.com/office/drawing/2010/main" val="0"/>
              </a:ext>
            </a:extLst>
          </a:blip>
          <a:srcRect l="2674" r="2674"/>
          <a:stretch/>
        </p:blipFill>
        <p:spPr>
          <a:xfrm>
            <a:off x="9472646" y="0"/>
            <a:ext cx="2719354" cy="964733"/>
          </a:xfrm>
          <a:prstGeom prst="rect">
            <a:avLst/>
          </a:prstGeom>
        </p:spPr>
      </p:pic>
      <p:sp>
        <p:nvSpPr>
          <p:cNvPr id="11" name="Rectangle 9">
            <a:extLst>
              <a:ext uri="{FF2B5EF4-FFF2-40B4-BE49-F238E27FC236}">
                <a16:creationId xmlns:a16="http://schemas.microsoft.com/office/drawing/2014/main" id="{A3988751-F9F6-4B01-9849-909379E8651C}"/>
              </a:ext>
            </a:extLst>
          </p:cNvPr>
          <p:cNvSpPr/>
          <p:nvPr/>
        </p:nvSpPr>
        <p:spPr>
          <a:xfrm>
            <a:off x="0" y="867"/>
            <a:ext cx="9601200" cy="963866"/>
          </a:xfrm>
          <a:custGeom>
            <a:avLst/>
            <a:gdLst>
              <a:gd name="connsiteX0" fmla="*/ 0 w 7958138"/>
              <a:gd name="connsiteY0" fmla="*/ 0 h 718704"/>
              <a:gd name="connsiteX1" fmla="*/ 7958138 w 7958138"/>
              <a:gd name="connsiteY1" fmla="*/ 0 h 718704"/>
              <a:gd name="connsiteX2" fmla="*/ 7958138 w 7958138"/>
              <a:gd name="connsiteY2" fmla="*/ 718704 h 718704"/>
              <a:gd name="connsiteX3" fmla="*/ 0 w 7958138"/>
              <a:gd name="connsiteY3" fmla="*/ 718704 h 718704"/>
              <a:gd name="connsiteX4" fmla="*/ 0 w 7958138"/>
              <a:gd name="connsiteY4" fmla="*/ 0 h 718704"/>
              <a:gd name="connsiteX0" fmla="*/ 0 w 7958138"/>
              <a:gd name="connsiteY0" fmla="*/ 0 h 718704"/>
              <a:gd name="connsiteX1" fmla="*/ 7473642 w 7958138"/>
              <a:gd name="connsiteY1" fmla="*/ 6823 h 718704"/>
              <a:gd name="connsiteX2" fmla="*/ 7958138 w 7958138"/>
              <a:gd name="connsiteY2" fmla="*/ 718704 h 718704"/>
              <a:gd name="connsiteX3" fmla="*/ 0 w 7958138"/>
              <a:gd name="connsiteY3" fmla="*/ 718704 h 718704"/>
              <a:gd name="connsiteX4" fmla="*/ 0 w 7958138"/>
              <a:gd name="connsiteY4" fmla="*/ 0 h 718704"/>
              <a:gd name="connsiteX0" fmla="*/ 0 w 7958138"/>
              <a:gd name="connsiteY0" fmla="*/ 0 h 718704"/>
              <a:gd name="connsiteX1" fmla="*/ 7455721 w 7958138"/>
              <a:gd name="connsiteY1" fmla="*/ 3150 h 718704"/>
              <a:gd name="connsiteX2" fmla="*/ 7958138 w 7958138"/>
              <a:gd name="connsiteY2" fmla="*/ 718704 h 718704"/>
              <a:gd name="connsiteX3" fmla="*/ 0 w 7958138"/>
              <a:gd name="connsiteY3" fmla="*/ 718704 h 718704"/>
              <a:gd name="connsiteX4" fmla="*/ 0 w 7958138"/>
              <a:gd name="connsiteY4" fmla="*/ 0 h 718704"/>
              <a:gd name="connsiteX0" fmla="*/ 0 w 7958138"/>
              <a:gd name="connsiteY0" fmla="*/ 4195 h 722899"/>
              <a:gd name="connsiteX1" fmla="*/ 7452137 w 7958138"/>
              <a:gd name="connsiteY1" fmla="*/ 0 h 722899"/>
              <a:gd name="connsiteX2" fmla="*/ 7958138 w 7958138"/>
              <a:gd name="connsiteY2" fmla="*/ 722899 h 722899"/>
              <a:gd name="connsiteX3" fmla="*/ 0 w 7958138"/>
              <a:gd name="connsiteY3" fmla="*/ 722899 h 722899"/>
              <a:gd name="connsiteX4" fmla="*/ 0 w 7958138"/>
              <a:gd name="connsiteY4" fmla="*/ 4195 h 722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8138" h="722899">
                <a:moveTo>
                  <a:pt x="0" y="4195"/>
                </a:moveTo>
                <a:lnTo>
                  <a:pt x="7452137" y="0"/>
                </a:lnTo>
                <a:lnTo>
                  <a:pt x="7958138" y="722899"/>
                </a:lnTo>
                <a:lnTo>
                  <a:pt x="0" y="722899"/>
                </a:lnTo>
                <a:lnTo>
                  <a:pt x="0" y="4195"/>
                </a:lnTo>
                <a:close/>
              </a:path>
            </a:pathLst>
          </a:custGeom>
          <a:solidFill>
            <a:srgbClr val="0028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aseline="-25000"/>
          </a:p>
        </p:txBody>
      </p:sp>
      <p:pic>
        <p:nvPicPr>
          <p:cNvPr id="7" name="Picture 6" descr="Background pattern&#10;&#10;Description automatically generated with medium confidence">
            <a:extLst>
              <a:ext uri="{FF2B5EF4-FFF2-40B4-BE49-F238E27FC236}">
                <a16:creationId xmlns:a16="http://schemas.microsoft.com/office/drawing/2014/main" id="{61599864-F3DA-99EE-FEEF-9F720C6A6191}"/>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7002243" y="867"/>
            <a:ext cx="3818157" cy="963866"/>
          </a:xfrm>
          <a:prstGeom prst="rect">
            <a:avLst/>
          </a:prstGeom>
        </p:spPr>
      </p:pic>
      <p:sp>
        <p:nvSpPr>
          <p:cNvPr id="13" name="Slide Number Placeholder 5">
            <a:extLst>
              <a:ext uri="{FF2B5EF4-FFF2-40B4-BE49-F238E27FC236}">
                <a16:creationId xmlns:a16="http://schemas.microsoft.com/office/drawing/2014/main" id="{8331E77C-09D1-4565-A010-7B8CECF33DEE}"/>
              </a:ext>
            </a:extLst>
          </p:cNvPr>
          <p:cNvSpPr txBox="1">
            <a:spLocks/>
          </p:cNvSpPr>
          <p:nvPr/>
        </p:nvSpPr>
        <p:spPr>
          <a:xfrm>
            <a:off x="1551399" y="299663"/>
            <a:ext cx="8489334" cy="365126"/>
          </a:xfrm>
          <a:prstGeom prst="rect">
            <a:avLst/>
          </a:prstGeom>
          <a:noFill/>
        </p:spPr>
        <p:txBody>
          <a:bodyPr vert="horz" lIns="91440" tIns="45720" rIns="91440" bIns="45720" rtlCol="0" anchor="ctr"/>
          <a:lstStyle>
            <a:defPPr>
              <a:defRPr lang="en-US"/>
            </a:defPPr>
            <a:lvl1pPr marL="0" algn="r" defTabSz="914400" rtl="0" eaLnBrk="1" latinLnBrk="0" hangingPunct="1">
              <a:defRPr sz="4800" b="1"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b="1">
                <a:latin typeface="HelveticaNeueLT Std" panose="020B0604020202020204" pitchFamily="34" charset="0"/>
                <a:cs typeface="Arial" panose="020B0604020202020204" pitchFamily="34" charset="0"/>
              </a:rPr>
              <a:t>MODSIM World 2024</a:t>
            </a:r>
            <a:endParaRPr lang="en-US" sz="4000">
              <a:latin typeface="HelveticaNeueLT Std" panose="020B0604020202020204" pitchFamily="34" charset="0"/>
            </a:endParaRPr>
          </a:p>
        </p:txBody>
      </p:sp>
      <p:pic>
        <p:nvPicPr>
          <p:cNvPr id="5" name="Picture 4" descr="A picture containing text, clipart&#10;&#10;Description automatically generated">
            <a:extLst>
              <a:ext uri="{FF2B5EF4-FFF2-40B4-BE49-F238E27FC236}">
                <a16:creationId xmlns:a16="http://schemas.microsoft.com/office/drawing/2014/main" id="{C2F0EC93-1319-414D-8F93-D11240560994}"/>
              </a:ext>
            </a:extLst>
          </p:cNvPr>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278308" y="305047"/>
            <a:ext cx="815223" cy="247752"/>
          </a:xfrm>
          <a:prstGeom prst="rect">
            <a:avLst/>
          </a:prstGeom>
        </p:spPr>
      </p:pic>
      <p:sp>
        <p:nvSpPr>
          <p:cNvPr id="2" name="Title Placeholder 1"/>
          <p:cNvSpPr>
            <a:spLocks noGrp="1"/>
          </p:cNvSpPr>
          <p:nvPr userDrawn="1">
            <p:ph type="title"/>
          </p:nvPr>
        </p:nvSpPr>
        <p:spPr>
          <a:xfrm>
            <a:off x="609600" y="990600"/>
            <a:ext cx="10972800" cy="81475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userDrawn="1">
            <p:ph type="body" idx="1"/>
          </p:nvPr>
        </p:nvSpPr>
        <p:spPr>
          <a:xfrm>
            <a:off x="609600" y="2316163"/>
            <a:ext cx="10972800" cy="40313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2002C040-08C2-48CB-9FAE-F0F1439CF918}"/>
              </a:ext>
            </a:extLst>
          </p:cNvPr>
          <p:cNvSpPr txBox="1">
            <a:spLocks/>
          </p:cNvSpPr>
          <p:nvPr userDrawn="1"/>
        </p:nvSpPr>
        <p:spPr>
          <a:xfrm>
            <a:off x="296643" y="6400800"/>
            <a:ext cx="6705600" cy="365125"/>
          </a:xfrm>
          <a:prstGeom prst="rect">
            <a:avLst/>
          </a:prstGeom>
        </p:spPr>
        <p:txBody>
          <a:bodyPr vert="horz" lIns="91440" tIns="45720" rIns="91440" bIns="45720" rtlCol="0" anchor="ctr"/>
          <a:lstStyle>
            <a:defPPr>
              <a:defRPr lang="en-US"/>
            </a:defPPr>
            <a:lvl1pPr marL="0" algn="l" defTabSz="914400" rtl="0" eaLnBrk="1" latinLnBrk="0" hangingPunct="1">
              <a:defRPr lang="en-US" sz="1800" kern="1200" smtClean="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a:solidFill>
                  <a:srgbClr val="002855"/>
                </a:solidFill>
                <a:latin typeface="Arial" panose="020B0604020202020204" pitchFamily="34" charset="0"/>
                <a:cs typeface="Arial" panose="020B0604020202020204" pitchFamily="34" charset="0"/>
              </a:rPr>
              <a:t>20 – 22 May 2024 </a:t>
            </a:r>
            <a:r>
              <a:rPr lang="en-US" sz="1800" b="1">
                <a:solidFill>
                  <a:srgbClr val="002855"/>
                </a:solidFill>
                <a:latin typeface="Arial" panose="020B0604020202020204" pitchFamily="34" charset="0"/>
                <a:cs typeface="Arial" panose="020B0604020202020204" pitchFamily="34" charset="0"/>
              </a:rPr>
              <a:t>| </a:t>
            </a:r>
            <a:r>
              <a:rPr lang="en-US" sz="1800" b="0">
                <a:solidFill>
                  <a:srgbClr val="002855"/>
                </a:solidFill>
                <a:latin typeface="Arial" panose="020B0604020202020204" pitchFamily="34" charset="0"/>
                <a:cs typeface="Arial" panose="020B0604020202020204" pitchFamily="34" charset="0"/>
              </a:rPr>
              <a:t>www.MODSIMWorld.org  </a:t>
            </a:r>
            <a:r>
              <a:rPr lang="en-US" sz="1800" b="1">
                <a:solidFill>
                  <a:srgbClr val="002855"/>
                </a:solidFill>
                <a:latin typeface="Arial" panose="020B0604020202020204" pitchFamily="34" charset="0"/>
                <a:cs typeface="Arial" panose="020B0604020202020204" pitchFamily="34" charset="0"/>
              </a:rPr>
              <a:t>|  </a:t>
            </a:r>
            <a:r>
              <a:rPr lang="en-US" sz="1800" b="0">
                <a:solidFill>
                  <a:srgbClr val="002855"/>
                </a:solidFill>
                <a:latin typeface="Arial" panose="020B0604020202020204" pitchFamily="34" charset="0"/>
                <a:cs typeface="Arial" panose="020B0604020202020204" pitchFamily="34" charset="0"/>
              </a:rPr>
              <a:t>#modsimworld</a:t>
            </a:r>
          </a:p>
        </p:txBody>
      </p:sp>
      <p:sp>
        <p:nvSpPr>
          <p:cNvPr id="6" name="Slide Number Placeholder 4">
            <a:extLst>
              <a:ext uri="{FF2B5EF4-FFF2-40B4-BE49-F238E27FC236}">
                <a16:creationId xmlns:a16="http://schemas.microsoft.com/office/drawing/2014/main" id="{28E6C0EA-5970-426D-B949-CBB110EA9249}"/>
              </a:ext>
            </a:extLst>
          </p:cNvPr>
          <p:cNvSpPr>
            <a:spLocks noGrp="1"/>
          </p:cNvSpPr>
          <p:nvPr userDrawn="1">
            <p:ph type="sldNum" sz="quarter" idx="4"/>
          </p:nvPr>
        </p:nvSpPr>
        <p:spPr>
          <a:xfrm>
            <a:off x="10890250" y="6492875"/>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a:t>
            </a:fld>
            <a:endParaRPr lang="en-US"/>
          </a:p>
        </p:txBody>
      </p:sp>
    </p:spTree>
    <p:extLst>
      <p:ext uri="{BB962C8B-B14F-4D97-AF65-F5344CB8AC3E}">
        <p14:creationId xmlns:p14="http://schemas.microsoft.com/office/powerpoint/2010/main" val="4018659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Lst>
  <p:hf hdr="0" ftr="0" dt="0"/>
  <p:txStyles>
    <p:titleStyle>
      <a:lvl1pPr algn="ctr" defTabSz="914400" rtl="0" eaLnBrk="1" latinLnBrk="0" hangingPunct="1">
        <a:spcBef>
          <a:spcPct val="0"/>
        </a:spcBef>
        <a:buNone/>
        <a:defRPr sz="4400" kern="1200">
          <a:solidFill>
            <a:srgbClr val="002855"/>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rgbClr val="002855"/>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150E091-72C0-4B36-A58D-8B63F36AF699}"/>
              </a:ext>
            </a:extLst>
          </p:cNvPr>
          <p:cNvPicPr>
            <a:picLocks noChangeAspect="1"/>
          </p:cNvPicPr>
          <p:nvPr userDrawn="1"/>
        </p:nvPicPr>
        <p:blipFill>
          <a:blip r:embed="rId28">
            <a:extLst>
              <a:ext uri="{28A0092B-C50C-407E-A947-70E740481C1C}">
                <a14:useLocalDpi xmlns:a14="http://schemas.microsoft.com/office/drawing/2010/main" val="0"/>
              </a:ext>
            </a:extLst>
          </a:blip>
          <a:stretch>
            <a:fillRect/>
          </a:stretch>
        </p:blipFill>
        <p:spPr>
          <a:xfrm>
            <a:off x="10331018" y="6367516"/>
            <a:ext cx="1610182" cy="252000"/>
          </a:xfrm>
          <a:prstGeom prst="rect">
            <a:avLst/>
          </a:prstGeom>
        </p:spPr>
      </p:pic>
      <p:sp>
        <p:nvSpPr>
          <p:cNvPr id="3" name="Text Placeholder 2">
            <a:extLst>
              <a:ext uri="{FF2B5EF4-FFF2-40B4-BE49-F238E27FC236}">
                <a16:creationId xmlns:a16="http://schemas.microsoft.com/office/drawing/2014/main" id="{C9533DEE-4640-4FAB-964F-91FD6C20D7CC}"/>
              </a:ext>
            </a:extLst>
          </p:cNvPr>
          <p:cNvSpPr>
            <a:spLocks noGrp="1"/>
          </p:cNvSpPr>
          <p:nvPr>
            <p:ph type="body" idx="1"/>
            <p:custDataLst>
              <p:tags r:id="rId25"/>
            </p:custDataLst>
          </p:nvPr>
        </p:nvSpPr>
        <p:spPr>
          <a:xfrm>
            <a:off x="759679" y="1619250"/>
            <a:ext cx="11181521" cy="4482750"/>
          </a:xfrm>
          <a:prstGeom prst="rect">
            <a:avLst/>
          </a:prstGeom>
        </p:spPr>
        <p:txBody>
          <a:bodyPr vert="horz" lIns="0" tIns="0" rIns="0" bIns="0" rtlCol="0">
            <a:noAutofit/>
          </a:bodyPr>
          <a:lstStyle/>
          <a:p>
            <a:pPr lvl="0"/>
            <a:r>
              <a:rPr lang="en-GB" noProof="0" dirty="0"/>
              <a:t>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24" name="Rectangle 23">
            <a:extLst>
              <a:ext uri="{FF2B5EF4-FFF2-40B4-BE49-F238E27FC236}">
                <a16:creationId xmlns:a16="http://schemas.microsoft.com/office/drawing/2014/main" id="{86763DBB-2D5C-462E-8FA3-DD827D3FAD36}"/>
              </a:ext>
            </a:extLst>
          </p:cNvPr>
          <p:cNvSpPr/>
          <p:nvPr userDrawn="1"/>
        </p:nvSpPr>
        <p:spPr>
          <a:xfrm>
            <a:off x="250800" y="6348605"/>
            <a:ext cx="2155850" cy="289823"/>
          </a:xfrm>
          <a:prstGeom prst="rect">
            <a:avLst/>
          </a:prstGeom>
        </p:spPr>
        <p:txBody>
          <a:bodyPr wrap="square" lIns="0" tIns="0" rIns="0" bIns="0" anchor="ctr">
            <a:noAutofit/>
          </a:bodyPr>
          <a:lstStyle/>
          <a:p>
            <a:pPr>
              <a:spcAft>
                <a:spcPts val="0"/>
              </a:spcAft>
              <a:tabLst>
                <a:tab pos="269875" algn="l"/>
              </a:tabLst>
            </a:pPr>
            <a:r>
              <a:rPr lang="en-GB" sz="600" dirty="0">
                <a:solidFill>
                  <a:schemeClr val="tx1"/>
                </a:solidFill>
              </a:rPr>
              <a:t>© 2024 BAE Systems. All Rights Reserved.</a:t>
            </a:r>
          </a:p>
          <a:p>
            <a:pPr>
              <a:spcAft>
                <a:spcPts val="0"/>
              </a:spcAft>
              <a:tabLst>
                <a:tab pos="269875" algn="l"/>
              </a:tabLst>
            </a:pPr>
            <a:r>
              <a:rPr lang="en-GB" sz="600" dirty="0">
                <a:solidFill>
                  <a:schemeClr val="tx1"/>
                </a:solidFill>
              </a:rPr>
              <a:t>BAE Systems and other company logos are registered trademarks.</a:t>
            </a:r>
          </a:p>
          <a:p>
            <a:pPr>
              <a:spcAft>
                <a:spcPts val="0"/>
              </a:spcAft>
              <a:tabLst>
                <a:tab pos="269875" algn="l"/>
              </a:tabLst>
            </a:pPr>
            <a:r>
              <a:rPr lang="en-GB" sz="600" dirty="0">
                <a:solidFill>
                  <a:schemeClr val="tx1"/>
                </a:solidFill>
              </a:rPr>
              <a:t>Images are either UK Crown Copyright, or BAE Systems Copyright</a:t>
            </a:r>
          </a:p>
        </p:txBody>
      </p:sp>
      <p:sp>
        <p:nvSpPr>
          <p:cNvPr id="4" name="Title Placeholder 3">
            <a:extLst>
              <a:ext uri="{FF2B5EF4-FFF2-40B4-BE49-F238E27FC236}">
                <a16:creationId xmlns:a16="http://schemas.microsoft.com/office/drawing/2014/main" id="{72126F2A-66DE-4F4C-BEA1-92E09399A08C}"/>
              </a:ext>
            </a:extLst>
          </p:cNvPr>
          <p:cNvSpPr>
            <a:spLocks noGrp="1"/>
          </p:cNvSpPr>
          <p:nvPr>
            <p:ph type="title"/>
            <p:custDataLst>
              <p:tags r:id="rId26"/>
            </p:custDataLst>
          </p:nvPr>
        </p:nvSpPr>
        <p:spPr>
          <a:xfrm>
            <a:off x="757840" y="440058"/>
            <a:ext cx="11181748" cy="822677"/>
          </a:xfrm>
          <a:prstGeom prst="rect">
            <a:avLst/>
          </a:prstGeom>
        </p:spPr>
        <p:txBody>
          <a:bodyPr vert="horz" lIns="0" tIns="0" rIns="0" bIns="0" rtlCol="0" anchor="b" anchorCtr="0">
            <a:noAutofit/>
          </a:bodyPr>
          <a:lstStyle/>
          <a:p>
            <a:r>
              <a:rPr lang="en-US"/>
              <a:t>Click to edit Master title style</a:t>
            </a:r>
            <a:endParaRPr lang="en-GB" dirty="0"/>
          </a:p>
        </p:txBody>
      </p:sp>
      <p:sp>
        <p:nvSpPr>
          <p:cNvPr id="7" name="Guides" hidden="1">
            <a:extLst>
              <a:ext uri="{FF2B5EF4-FFF2-40B4-BE49-F238E27FC236}">
                <a16:creationId xmlns:a16="http://schemas.microsoft.com/office/drawing/2014/main" id="{4B2636E2-FB6C-49C7-B073-D3D2F1B1C8EF}"/>
              </a:ext>
            </a:extLst>
          </p:cNvPr>
          <p:cNvSpPr/>
          <p:nvPr userDrawn="1">
            <p:custDataLst>
              <p:tags r:id="rId27"/>
            </p:custDataLst>
          </p:nvPr>
        </p:nvSpPr>
        <p:spPr>
          <a:xfrm>
            <a:off x="0" y="0"/>
            <a:ext cx="635000" cy="2540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srgbClr val="FFFFFF"/>
              </a:solidFill>
            </a:endParaRPr>
          </a:p>
        </p:txBody>
      </p:sp>
      <p:sp>
        <p:nvSpPr>
          <p:cNvPr id="12" name="fcSlideMaster.Box Header - One ContentFooter" descr="BAE SYSTEMS PROPRIETARY&#10;UK OFFICIAL"/>
          <p:cNvSpPr txBox="1"/>
          <p:nvPr userDrawn="1"/>
        </p:nvSpPr>
        <p:spPr>
          <a:xfrm>
            <a:off x="3755999" y="191963"/>
            <a:ext cx="4680000" cy="184666"/>
          </a:xfrm>
          <a:prstGeom prst="rect">
            <a:avLst/>
          </a:prstGeom>
          <a:noFill/>
        </p:spPr>
        <p:txBody>
          <a:bodyPr vert="horz" wrap="square" lIns="0" tIns="0" rIns="0" bIns="0" rtlCol="0">
            <a:spAutoFit/>
          </a:bodyPr>
          <a:lstStyle/>
          <a:p>
            <a:pPr algn="ctr"/>
            <a:r>
              <a:rPr lang="en-GB" sz="1200" b="0" i="0" u="none" baseline="0" dirty="0">
                <a:solidFill>
                  <a:srgbClr val="000000"/>
                </a:solidFill>
                <a:latin typeface="+mn-lt"/>
              </a:rPr>
              <a:t>On-board Synthetic Training – Why Is It So Hard?</a:t>
            </a:r>
          </a:p>
        </p:txBody>
      </p:sp>
      <p:sp>
        <p:nvSpPr>
          <p:cNvPr id="9" name="TextBox 8"/>
          <p:cNvSpPr txBox="1"/>
          <p:nvPr userDrawn="1"/>
        </p:nvSpPr>
        <p:spPr>
          <a:xfrm>
            <a:off x="4883888" y="6348605"/>
            <a:ext cx="2424223" cy="184666"/>
          </a:xfrm>
          <a:prstGeom prst="rect">
            <a:avLst/>
          </a:prstGeom>
          <a:noFill/>
        </p:spPr>
        <p:txBody>
          <a:bodyPr wrap="square" lIns="0" tIns="0" rIns="0" bIns="0" rtlCol="0">
            <a:spAutoFit/>
          </a:bodyPr>
          <a:lstStyle/>
          <a:p>
            <a:pPr algn="ctr"/>
            <a:r>
              <a:rPr lang="en-GB" sz="1200" b="0" dirty="0"/>
              <a:t>IT²EC Show 2024</a:t>
            </a:r>
          </a:p>
        </p:txBody>
      </p:sp>
    </p:spTree>
    <p:extLst>
      <p:ext uri="{BB962C8B-B14F-4D97-AF65-F5344CB8AC3E}">
        <p14:creationId xmlns:p14="http://schemas.microsoft.com/office/powerpoint/2010/main" val="1021459770"/>
      </p:ext>
    </p:extLst>
  </p:cSld>
  <p:clrMap bg1="lt1" tx1="dk1" bg2="lt2" tx2="dk2" accent1="accent1" accent2="accent2" accent3="accent3" accent4="accent4" accent5="accent5" accent6="accent6" hlink="hlink" folHlink="folHlink"/>
  <p:sldLayoutIdLst>
    <p:sldLayoutId id="2147483739" r:id="rId1"/>
    <p:sldLayoutId id="2147483741" r:id="rId2"/>
    <p:sldLayoutId id="2147483738" r:id="rId3"/>
    <p:sldLayoutId id="2147483740" r:id="rId4"/>
    <p:sldLayoutId id="2147483744" r:id="rId5"/>
    <p:sldLayoutId id="2147483742" r:id="rId6"/>
    <p:sldLayoutId id="2147483752" r:id="rId7"/>
    <p:sldLayoutId id="2147483753" r:id="rId8"/>
    <p:sldLayoutId id="2147483754" r:id="rId9"/>
    <p:sldLayoutId id="2147483756" r:id="rId10"/>
    <p:sldLayoutId id="2147483757" r:id="rId11"/>
    <p:sldLayoutId id="2147483763" r:id="rId12"/>
    <p:sldLayoutId id="2147483768" r:id="rId13"/>
    <p:sldLayoutId id="2147483761" r:id="rId14"/>
    <p:sldLayoutId id="2147483745" r:id="rId15"/>
    <p:sldLayoutId id="2147483746" r:id="rId16"/>
    <p:sldLayoutId id="2147483747" r:id="rId17"/>
    <p:sldLayoutId id="2147483749" r:id="rId18"/>
    <p:sldLayoutId id="2147483750" r:id="rId19"/>
    <p:sldLayoutId id="2147483766" r:id="rId20"/>
    <p:sldLayoutId id="2147483767" r:id="rId21"/>
    <p:sldLayoutId id="2147483751" r:id="rId22"/>
    <p:sldLayoutId id="2147483760" r:id="rId23"/>
  </p:sldLayoutIdLst>
  <p:hf hdr="0" ftr="0" dt="0"/>
  <p:txStyles>
    <p:titleStyle>
      <a:lvl1pPr algn="l" defTabSz="914348" rtl="0" eaLnBrk="1" latinLnBrk="0" hangingPunct="1">
        <a:lnSpc>
          <a:spcPct val="90000"/>
        </a:lnSpc>
        <a:spcBef>
          <a:spcPct val="0"/>
        </a:spcBef>
        <a:buNone/>
        <a:defRPr sz="2800" kern="1200">
          <a:solidFill>
            <a:schemeClr val="tx2"/>
          </a:solidFill>
          <a:latin typeface="+mj-lt"/>
          <a:ea typeface="+mj-ea"/>
          <a:cs typeface="+mj-cs"/>
        </a:defRPr>
      </a:lvl1pPr>
    </p:titleStyle>
    <p:body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6.xml"/><Relationship Id="rId1" Type="http://schemas.openxmlformats.org/officeDocument/2006/relationships/slideLayout" Target="../slideLayouts/slideLayout28.xml"/><Relationship Id="rId4" Type="http://schemas.openxmlformats.org/officeDocument/2006/relationships/image" Target="../media/image45.jpe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5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50.jpe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51.png"/><Relationship Id="rId4" Type="http://schemas.openxmlformats.org/officeDocument/2006/relationships/notesSlide" Target="../notesSlides/notesSlide25.xml"/></Relationships>
</file>

<file path=ppt/slides/_rels/slide58.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55.pn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png"/><Relationship Id="rId9" Type="http://schemas.openxmlformats.org/officeDocument/2006/relationships/image" Target="../media/image58.png"/></Relationships>
</file>

<file path=ppt/slides/_rels/slide59.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svg"/><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6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7.png"/></Relationships>
</file>

<file path=ppt/slides/_rels/slide6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9.png"/></Relationships>
</file>

<file path=ppt/slides/_rels/slide6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6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microsoft.com/office/2007/relationships/hdphoto" Target="../media/hdphoto1.wdp"/></Relationships>
</file>

<file path=ppt/slides/_rels/slide6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3.xml"/><Relationship Id="rId1" Type="http://schemas.openxmlformats.org/officeDocument/2006/relationships/slideLayout" Target="../slideLayouts/slideLayout16.xml"/><Relationship Id="rId4" Type="http://schemas.openxmlformats.org/officeDocument/2006/relationships/image" Target="../media/image7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D8A00-7CF4-E2FA-8503-A71E6F2E9215}"/>
              </a:ext>
            </a:extLst>
          </p:cNvPr>
          <p:cNvSpPr>
            <a:spLocks noGrp="1"/>
          </p:cNvSpPr>
          <p:nvPr>
            <p:ph type="ctrTitle"/>
          </p:nvPr>
        </p:nvSpPr>
        <p:spPr/>
        <p:txBody>
          <a:bodyPr>
            <a:noAutofit/>
          </a:bodyPr>
          <a:lstStyle/>
          <a:p>
            <a:pPr marL="0" marR="0">
              <a:lnSpc>
                <a:spcPct val="107000"/>
              </a:lnSpc>
              <a:spcBef>
                <a:spcPts val="0"/>
              </a:spcBef>
              <a:spcAft>
                <a:spcPts val="800"/>
              </a:spcAft>
            </a:pPr>
            <a:r>
              <a:rPr lang="en-US" sz="3600" b="1" kern="100" dirty="0">
                <a:effectLst/>
                <a:latin typeface="Arial" panose="020B0604020202020204" pitchFamily="34" charset="0"/>
                <a:ea typeface="Calibri" panose="020F0502020204030204" pitchFamily="34" charset="0"/>
                <a:cs typeface="Times New Roman" panose="02020603050405020304" pitchFamily="18" charset="0"/>
              </a:rPr>
              <a:t>Optimization of virtual reality medical simulation scenarios for operational</a:t>
            </a:r>
            <a:br>
              <a:rPr lang="en-US" sz="3600" dirty="0">
                <a:effectLst/>
                <a:latin typeface="Calibri" panose="020F0502020204030204" pitchFamily="34" charset="0"/>
                <a:ea typeface="Calibri" panose="020F0502020204030204" pitchFamily="34" charset="0"/>
                <a:cs typeface="Times New Roman" panose="02020603050405020304" pitchFamily="18" charset="0"/>
              </a:rPr>
            </a:br>
            <a:r>
              <a:rPr lang="en-US" sz="3600" b="1" kern="100" dirty="0">
                <a:effectLst/>
                <a:latin typeface="Arial" panose="020B0604020202020204" pitchFamily="34" charset="0"/>
                <a:ea typeface="Calibri" panose="020F0502020204030204" pitchFamily="34" charset="0"/>
              </a:rPr>
              <a:t>competency and multi-disciplinary team training</a:t>
            </a:r>
            <a:endParaRPr lang="en-US" sz="3600" dirty="0"/>
          </a:p>
        </p:txBody>
      </p:sp>
      <p:sp>
        <p:nvSpPr>
          <p:cNvPr id="3" name="Subtitle 2">
            <a:extLst>
              <a:ext uri="{FF2B5EF4-FFF2-40B4-BE49-F238E27FC236}">
                <a16:creationId xmlns:a16="http://schemas.microsoft.com/office/drawing/2014/main" id="{C84A4BB5-E088-A774-67E5-56F01BBC95FE}"/>
              </a:ext>
            </a:extLst>
          </p:cNvPr>
          <p:cNvSpPr>
            <a:spLocks noGrp="1"/>
          </p:cNvSpPr>
          <p:nvPr>
            <p:ph type="subTitle" idx="1"/>
          </p:nvPr>
        </p:nvSpPr>
        <p:spPr>
          <a:xfrm>
            <a:off x="2900218" y="4907756"/>
            <a:ext cx="9144000" cy="1655762"/>
          </a:xfrm>
        </p:spPr>
        <p:txBody>
          <a:bodyPr>
            <a:normAutofit lnSpcReduction="10000"/>
          </a:bodyPr>
          <a:lstStyle/>
          <a:p>
            <a:pPr algn="r"/>
            <a:r>
              <a:rPr lang="en-US" u="sng" dirty="0"/>
              <a:t>Dr. Cheryl Lockhart, Col, USAF, ret</a:t>
            </a:r>
          </a:p>
          <a:p>
            <a:pPr algn="r"/>
            <a:r>
              <a:rPr lang="en-US" dirty="0"/>
              <a:t>Oruaro Idudhe, Maj, USAF</a:t>
            </a:r>
          </a:p>
          <a:p>
            <a:pPr algn="r"/>
            <a:r>
              <a:rPr lang="en-US" dirty="0"/>
              <a:t>Mr. Micheal Jones</a:t>
            </a:r>
          </a:p>
          <a:p>
            <a:pPr algn="r"/>
            <a:r>
              <a:rPr lang="en-US" dirty="0"/>
              <a:t>Pamela Smith, Capt, USAF</a:t>
            </a:r>
          </a:p>
        </p:txBody>
      </p:sp>
      <p:pic>
        <p:nvPicPr>
          <p:cNvPr id="4" name="Picture 3">
            <a:extLst>
              <a:ext uri="{FF2B5EF4-FFF2-40B4-BE49-F238E27FC236}">
                <a16:creationId xmlns:a16="http://schemas.microsoft.com/office/drawing/2014/main" id="{008C0869-3172-B829-E3AF-EB27E07D256D}"/>
              </a:ext>
            </a:extLst>
          </p:cNvPr>
          <p:cNvPicPr>
            <a:picLocks noChangeAspect="1"/>
          </p:cNvPicPr>
          <p:nvPr/>
        </p:nvPicPr>
        <p:blipFill>
          <a:blip r:embed="rId2"/>
          <a:stretch>
            <a:fillRect/>
          </a:stretch>
        </p:blipFill>
        <p:spPr>
          <a:xfrm>
            <a:off x="1858818" y="3179930"/>
            <a:ext cx="2537691" cy="3383588"/>
          </a:xfrm>
          <a:prstGeom prst="rect">
            <a:avLst/>
          </a:prstGeom>
          <a:effectLst>
            <a:outerShdw blurRad="1054100" dist="533400" dir="13680000" sx="103000" sy="103000" algn="tr" rotWithShape="0">
              <a:prstClr val="black">
                <a:alpha val="40000"/>
              </a:prstClr>
            </a:outerShdw>
            <a:softEdge rad="190500"/>
          </a:effectLst>
        </p:spPr>
      </p:pic>
    </p:spTree>
    <p:extLst>
      <p:ext uri="{BB962C8B-B14F-4D97-AF65-F5344CB8AC3E}">
        <p14:creationId xmlns:p14="http://schemas.microsoft.com/office/powerpoint/2010/main" val="496733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B6CD5-83E7-27D5-4E4A-0FDD5BDF4F48}"/>
              </a:ext>
            </a:extLst>
          </p:cNvPr>
          <p:cNvSpPr>
            <a:spLocks noGrp="1"/>
          </p:cNvSpPr>
          <p:nvPr>
            <p:ph type="title"/>
          </p:nvPr>
        </p:nvSpPr>
        <p:spPr/>
        <p:txBody>
          <a:bodyPr/>
          <a:lstStyle/>
          <a:p>
            <a:r>
              <a:rPr lang="en-US" dirty="0"/>
              <a:t>Disclosures</a:t>
            </a:r>
          </a:p>
        </p:txBody>
      </p:sp>
      <p:sp>
        <p:nvSpPr>
          <p:cNvPr id="3" name="Content Placeholder 2">
            <a:extLst>
              <a:ext uri="{FF2B5EF4-FFF2-40B4-BE49-F238E27FC236}">
                <a16:creationId xmlns:a16="http://schemas.microsoft.com/office/drawing/2014/main" id="{12C6C095-C9E0-53E4-AFA5-14F056B33593}"/>
              </a:ext>
            </a:extLst>
          </p:cNvPr>
          <p:cNvSpPr>
            <a:spLocks noGrp="1"/>
          </p:cNvSpPr>
          <p:nvPr>
            <p:ph idx="1"/>
          </p:nvPr>
        </p:nvSpPr>
        <p:spPr/>
        <p:txBody>
          <a:bodyPr/>
          <a:lstStyle/>
          <a:p>
            <a:r>
              <a:rPr lang="en-US" sz="2800" dirty="0"/>
              <a:t>These views are the views of the author alone, and do not reflect the views of the Department of Defense, the United States Air Force or SimX Inc. </a:t>
            </a:r>
          </a:p>
          <a:p>
            <a:r>
              <a:rPr lang="en-US" sz="2800" dirty="0"/>
              <a:t>The author is currently employed by SimX Inc. There was no funding or involvement from SimX for this project. </a:t>
            </a:r>
          </a:p>
          <a:p>
            <a:r>
              <a:rPr lang="en-US" sz="2800" dirty="0"/>
              <a:t>Permission to utilize this data for release previously obtained from 6</a:t>
            </a:r>
            <a:r>
              <a:rPr lang="en-US" sz="2800" baseline="30000" dirty="0"/>
              <a:t>th</a:t>
            </a:r>
            <a:r>
              <a:rPr lang="en-US" sz="2800" dirty="0"/>
              <a:t> ARW and Public Affairs  </a:t>
            </a:r>
          </a:p>
          <a:p>
            <a:endParaRPr lang="en-US" sz="2800" dirty="0"/>
          </a:p>
          <a:p>
            <a:endParaRPr lang="en-US" dirty="0"/>
          </a:p>
        </p:txBody>
      </p:sp>
    </p:spTree>
    <p:extLst>
      <p:ext uri="{BB962C8B-B14F-4D97-AF65-F5344CB8AC3E}">
        <p14:creationId xmlns:p14="http://schemas.microsoft.com/office/powerpoint/2010/main" val="3401024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22171-71BE-5DFA-3015-C03BDD1EC114}"/>
              </a:ext>
            </a:extLst>
          </p:cNvPr>
          <p:cNvSpPr>
            <a:spLocks noGrp="1"/>
          </p:cNvSpPr>
          <p:nvPr>
            <p:ph type="title"/>
          </p:nvPr>
        </p:nvSpPr>
        <p:spPr/>
        <p:txBody>
          <a:bodyPr/>
          <a:lstStyle/>
          <a:p>
            <a:r>
              <a:rPr lang="en-US" dirty="0"/>
              <a:t>Speaker info</a:t>
            </a:r>
          </a:p>
        </p:txBody>
      </p:sp>
      <p:sp>
        <p:nvSpPr>
          <p:cNvPr id="3" name="Content Placeholder 2">
            <a:extLst>
              <a:ext uri="{FF2B5EF4-FFF2-40B4-BE49-F238E27FC236}">
                <a16:creationId xmlns:a16="http://schemas.microsoft.com/office/drawing/2014/main" id="{5B97C4BF-0D17-0B9F-2B1A-0DFB6FDD60FB}"/>
              </a:ext>
            </a:extLst>
          </p:cNvPr>
          <p:cNvSpPr>
            <a:spLocks noGrp="1"/>
          </p:cNvSpPr>
          <p:nvPr>
            <p:ph idx="1"/>
          </p:nvPr>
        </p:nvSpPr>
        <p:spPr>
          <a:xfrm>
            <a:off x="838200" y="1816388"/>
            <a:ext cx="10515600" cy="4351338"/>
          </a:xfrm>
        </p:spPr>
        <p:txBody>
          <a:bodyPr/>
          <a:lstStyle/>
          <a:p>
            <a:r>
              <a:rPr lang="en-US" dirty="0"/>
              <a:t>Retired USAF Nurse Colonel</a:t>
            </a:r>
          </a:p>
          <a:p>
            <a:r>
              <a:rPr lang="en-US" dirty="0"/>
              <a:t>AE/CCATT/ICU Nurse</a:t>
            </a:r>
          </a:p>
          <a:p>
            <a:r>
              <a:rPr lang="en-US" dirty="0"/>
              <a:t>Chief Nurse</a:t>
            </a:r>
          </a:p>
          <a:p>
            <a:r>
              <a:rPr lang="en-US" dirty="0"/>
              <a:t>Educator </a:t>
            </a:r>
          </a:p>
          <a:p>
            <a:r>
              <a:rPr lang="en-US" dirty="0"/>
              <a:t>Virtual Reality Enthusiast</a:t>
            </a:r>
          </a:p>
          <a:p>
            <a:endParaRPr lang="en-US" dirty="0"/>
          </a:p>
        </p:txBody>
      </p:sp>
      <p:pic>
        <p:nvPicPr>
          <p:cNvPr id="6" name="Picture 5">
            <a:extLst>
              <a:ext uri="{FF2B5EF4-FFF2-40B4-BE49-F238E27FC236}">
                <a16:creationId xmlns:a16="http://schemas.microsoft.com/office/drawing/2014/main" id="{362E1028-2AA1-E0DA-1097-D6452AB19E9B}"/>
              </a:ext>
            </a:extLst>
          </p:cNvPr>
          <p:cNvPicPr>
            <a:picLocks noChangeAspect="1"/>
          </p:cNvPicPr>
          <p:nvPr/>
        </p:nvPicPr>
        <p:blipFill>
          <a:blip r:embed="rId2"/>
          <a:stretch>
            <a:fillRect/>
          </a:stretch>
        </p:blipFill>
        <p:spPr>
          <a:xfrm>
            <a:off x="9100127" y="918872"/>
            <a:ext cx="2131291" cy="2664114"/>
          </a:xfrm>
          <a:prstGeom prst="rect">
            <a:avLst/>
          </a:prstGeom>
          <a:ln w="28575">
            <a:solidFill>
              <a:schemeClr val="tx1"/>
            </a:solidFill>
          </a:ln>
        </p:spPr>
      </p:pic>
      <p:pic>
        <p:nvPicPr>
          <p:cNvPr id="7" name="Picture 6">
            <a:extLst>
              <a:ext uri="{FF2B5EF4-FFF2-40B4-BE49-F238E27FC236}">
                <a16:creationId xmlns:a16="http://schemas.microsoft.com/office/drawing/2014/main" id="{BB733CB3-4F37-CA2C-590C-891C2CBD9AF8}"/>
              </a:ext>
            </a:extLst>
          </p:cNvPr>
          <p:cNvPicPr>
            <a:picLocks noChangeAspect="1"/>
          </p:cNvPicPr>
          <p:nvPr/>
        </p:nvPicPr>
        <p:blipFill>
          <a:blip r:embed="rId3"/>
          <a:stretch>
            <a:fillRect/>
          </a:stretch>
        </p:blipFill>
        <p:spPr>
          <a:xfrm>
            <a:off x="9100126" y="3717922"/>
            <a:ext cx="2131291" cy="2331896"/>
          </a:xfrm>
          <a:prstGeom prst="rect">
            <a:avLst/>
          </a:prstGeom>
        </p:spPr>
      </p:pic>
      <p:pic>
        <p:nvPicPr>
          <p:cNvPr id="8" name="Picture 7">
            <a:extLst>
              <a:ext uri="{FF2B5EF4-FFF2-40B4-BE49-F238E27FC236}">
                <a16:creationId xmlns:a16="http://schemas.microsoft.com/office/drawing/2014/main" id="{249949FB-025E-2BED-081F-F0E3DA8958FE}"/>
              </a:ext>
            </a:extLst>
          </p:cNvPr>
          <p:cNvPicPr>
            <a:picLocks noChangeAspect="1"/>
          </p:cNvPicPr>
          <p:nvPr/>
        </p:nvPicPr>
        <p:blipFill>
          <a:blip r:embed="rId4"/>
          <a:stretch>
            <a:fillRect/>
          </a:stretch>
        </p:blipFill>
        <p:spPr>
          <a:xfrm>
            <a:off x="7172886" y="1690688"/>
            <a:ext cx="1573950" cy="3914772"/>
          </a:xfrm>
          <a:prstGeom prst="rect">
            <a:avLst/>
          </a:prstGeom>
          <a:ln w="31750">
            <a:solidFill>
              <a:schemeClr val="tx1"/>
            </a:solidFill>
          </a:ln>
          <a:effectLst>
            <a:softEdge rad="12700"/>
          </a:effectLst>
        </p:spPr>
      </p:pic>
    </p:spTree>
    <p:extLst>
      <p:ext uri="{BB962C8B-B14F-4D97-AF65-F5344CB8AC3E}">
        <p14:creationId xmlns:p14="http://schemas.microsoft.com/office/powerpoint/2010/main" val="31289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4AE2-B094-FD9A-485D-639ABA8C2D05}"/>
              </a:ext>
            </a:extLst>
          </p:cNvPr>
          <p:cNvSpPr>
            <a:spLocks noGrp="1"/>
          </p:cNvSpPr>
          <p:nvPr>
            <p:ph type="title"/>
          </p:nvPr>
        </p:nvSpPr>
        <p:spPr/>
        <p:txBody>
          <a:bodyPr/>
          <a:lstStyle/>
          <a:p>
            <a:r>
              <a:rPr lang="en-US" dirty="0"/>
              <a:t>Background</a:t>
            </a:r>
          </a:p>
        </p:txBody>
      </p:sp>
      <p:sp>
        <p:nvSpPr>
          <p:cNvPr id="5" name="Content Placeholder 4">
            <a:extLst>
              <a:ext uri="{FF2B5EF4-FFF2-40B4-BE49-F238E27FC236}">
                <a16:creationId xmlns:a16="http://schemas.microsoft.com/office/drawing/2014/main" id="{1B7DC68B-B787-8F97-0081-D99CDF960B4F}"/>
              </a:ext>
            </a:extLst>
          </p:cNvPr>
          <p:cNvSpPr>
            <a:spLocks noGrp="1"/>
          </p:cNvSpPr>
          <p:nvPr>
            <p:ph idx="1"/>
          </p:nvPr>
        </p:nvSpPr>
        <p:spPr/>
        <p:txBody>
          <a:bodyPr/>
          <a:lstStyle/>
          <a:p>
            <a:r>
              <a:rPr lang="en-US" dirty="0"/>
              <a:t>The mission of the United States Air Force Medical Service is to </a:t>
            </a:r>
          </a:p>
          <a:p>
            <a:pPr marL="0" indent="0">
              <a:buNone/>
            </a:pPr>
            <a:r>
              <a:rPr lang="en-US" sz="3200" dirty="0"/>
              <a:t>   “….ensure medically fit forces, provide expeditionary medics and improve the health of all we serve to meet our nation’s needs…”</a:t>
            </a:r>
            <a:r>
              <a:rPr lang="en-US" dirty="0"/>
              <a:t>	</a:t>
            </a:r>
            <a:r>
              <a:rPr lang="en-US" sz="2400" i="1" dirty="0"/>
              <a:t>- </a:t>
            </a:r>
            <a:r>
              <a:rPr lang="en-US" sz="1800" i="1" dirty="0"/>
              <a:t>Air Force Medical Service, 2024</a:t>
            </a:r>
          </a:p>
          <a:p>
            <a:endParaRPr lang="en-US" dirty="0"/>
          </a:p>
        </p:txBody>
      </p:sp>
      <p:pic>
        <p:nvPicPr>
          <p:cNvPr id="1026" name="Picture 2">
            <a:extLst>
              <a:ext uri="{FF2B5EF4-FFF2-40B4-BE49-F238E27FC236}">
                <a16:creationId xmlns:a16="http://schemas.microsoft.com/office/drawing/2014/main" id="{F7899BB1-B30B-E996-F031-CEA03C27A4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1218" y="4253490"/>
            <a:ext cx="1923473" cy="192347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531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5165-63D7-EC0F-BB90-1921D90C1BBE}"/>
              </a:ext>
            </a:extLst>
          </p:cNvPr>
          <p:cNvSpPr>
            <a:spLocks noGrp="1"/>
          </p:cNvSpPr>
          <p:nvPr>
            <p:ph type="title"/>
          </p:nvPr>
        </p:nvSpPr>
        <p:spPr/>
        <p:txBody>
          <a:bodyPr/>
          <a:lstStyle/>
          <a:p>
            <a:r>
              <a:rPr lang="en-US" dirty="0"/>
              <a:t>Current Situation…. </a:t>
            </a:r>
          </a:p>
        </p:txBody>
      </p:sp>
      <p:sp>
        <p:nvSpPr>
          <p:cNvPr id="3" name="Content Placeholder 2">
            <a:extLst>
              <a:ext uri="{FF2B5EF4-FFF2-40B4-BE49-F238E27FC236}">
                <a16:creationId xmlns:a16="http://schemas.microsoft.com/office/drawing/2014/main" id="{8F702504-F54B-6513-794F-9EA8B15F2706}"/>
              </a:ext>
            </a:extLst>
          </p:cNvPr>
          <p:cNvSpPr>
            <a:spLocks noGrp="1"/>
          </p:cNvSpPr>
          <p:nvPr>
            <p:ph idx="1"/>
          </p:nvPr>
        </p:nvSpPr>
        <p:spPr>
          <a:xfrm>
            <a:off x="674298" y="1690688"/>
            <a:ext cx="10515600" cy="4351338"/>
          </a:xfrm>
        </p:spPr>
        <p:txBody>
          <a:bodyPr>
            <a:normAutofit fontScale="92500" lnSpcReduction="10000"/>
          </a:bodyPr>
          <a:lstStyle/>
          <a:p>
            <a:r>
              <a:rPr lang="en-US" dirty="0"/>
              <a:t>Significant number of Air Force medical personnel work in outpatient or ambulatory care facilities during peacetime:</a:t>
            </a:r>
          </a:p>
          <a:p>
            <a:pPr lvl="1"/>
            <a:r>
              <a:rPr lang="en-US" sz="3000" dirty="0"/>
              <a:t>Well patient care</a:t>
            </a:r>
          </a:p>
          <a:p>
            <a:pPr lvl="1"/>
            <a:r>
              <a:rPr lang="en-US" sz="3000" dirty="0"/>
              <a:t>Preventative health </a:t>
            </a:r>
          </a:p>
          <a:p>
            <a:pPr lvl="1"/>
            <a:r>
              <a:rPr lang="en-US" sz="3000" dirty="0"/>
              <a:t>Immunizations and Physicals</a:t>
            </a:r>
          </a:p>
          <a:p>
            <a:pPr lvl="1"/>
            <a:r>
              <a:rPr lang="en-US" sz="3000" dirty="0"/>
              <a:t>Dependent care </a:t>
            </a:r>
          </a:p>
          <a:p>
            <a:r>
              <a:rPr lang="en-US" dirty="0"/>
              <a:t>Pilot Study statistics:</a:t>
            </a:r>
          </a:p>
          <a:p>
            <a:pPr lvl="1"/>
            <a:r>
              <a:rPr lang="en-US" sz="3000" dirty="0"/>
              <a:t>MacDill AFB Outpatient Facility </a:t>
            </a:r>
          </a:p>
          <a:p>
            <a:pPr lvl="1"/>
            <a:r>
              <a:rPr lang="en-US" sz="3000" dirty="0"/>
              <a:t>AF largest clinic</a:t>
            </a:r>
          </a:p>
          <a:p>
            <a:pPr lvl="1"/>
            <a:r>
              <a:rPr lang="en-US" sz="3000" dirty="0"/>
              <a:t>120 nursing staff</a:t>
            </a:r>
            <a:endParaRPr lang="en-US" dirty="0"/>
          </a:p>
        </p:txBody>
      </p:sp>
      <p:pic>
        <p:nvPicPr>
          <p:cNvPr id="4" name="Picture 3">
            <a:extLst>
              <a:ext uri="{FF2B5EF4-FFF2-40B4-BE49-F238E27FC236}">
                <a16:creationId xmlns:a16="http://schemas.microsoft.com/office/drawing/2014/main" id="{55F9760F-3AE1-F364-4FFD-48FA40A8F4CB}"/>
              </a:ext>
            </a:extLst>
          </p:cNvPr>
          <p:cNvPicPr>
            <a:picLocks noChangeAspect="1"/>
          </p:cNvPicPr>
          <p:nvPr/>
        </p:nvPicPr>
        <p:blipFill>
          <a:blip r:embed="rId2"/>
          <a:stretch>
            <a:fillRect/>
          </a:stretch>
        </p:blipFill>
        <p:spPr>
          <a:xfrm>
            <a:off x="6715426" y="2984192"/>
            <a:ext cx="4248138" cy="3327708"/>
          </a:xfrm>
          <a:prstGeom prst="rect">
            <a:avLst/>
          </a:prstGeom>
          <a:ln w="31750">
            <a:solidFill>
              <a:schemeClr val="tx1"/>
            </a:solidFill>
          </a:ln>
        </p:spPr>
      </p:pic>
    </p:spTree>
    <p:extLst>
      <p:ext uri="{BB962C8B-B14F-4D97-AF65-F5344CB8AC3E}">
        <p14:creationId xmlns:p14="http://schemas.microsoft.com/office/powerpoint/2010/main" val="2351370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AF3EE-05F1-8335-78FF-7B5C33F2983E}"/>
              </a:ext>
            </a:extLst>
          </p:cNvPr>
          <p:cNvSpPr>
            <a:spLocks noGrp="1"/>
          </p:cNvSpPr>
          <p:nvPr>
            <p:ph type="title"/>
          </p:nvPr>
        </p:nvSpPr>
        <p:spPr/>
        <p:txBody>
          <a:bodyPr/>
          <a:lstStyle/>
          <a:p>
            <a:r>
              <a:rPr lang="en-US" dirty="0"/>
              <a:t>Deployed Situation….  </a:t>
            </a:r>
          </a:p>
        </p:txBody>
      </p:sp>
      <p:sp>
        <p:nvSpPr>
          <p:cNvPr id="3" name="Content Placeholder 2">
            <a:extLst>
              <a:ext uri="{FF2B5EF4-FFF2-40B4-BE49-F238E27FC236}">
                <a16:creationId xmlns:a16="http://schemas.microsoft.com/office/drawing/2014/main" id="{F56F8F65-1BF0-C081-5E27-E8EB50DB589C}"/>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Competent for Deployments or Operational Assignments: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Medical-Surgical Care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Trauma-centric Care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Prolonged Casualty Care </a:t>
            </a:r>
          </a:p>
          <a:p>
            <a:endParaRPr lang="en-US" dirty="0"/>
          </a:p>
        </p:txBody>
      </p:sp>
      <p:pic>
        <p:nvPicPr>
          <p:cNvPr id="4" name="Picture 3">
            <a:extLst>
              <a:ext uri="{FF2B5EF4-FFF2-40B4-BE49-F238E27FC236}">
                <a16:creationId xmlns:a16="http://schemas.microsoft.com/office/drawing/2014/main" id="{162C1FA4-0F62-4089-B7A2-4F017354B551}"/>
              </a:ext>
            </a:extLst>
          </p:cNvPr>
          <p:cNvPicPr>
            <a:picLocks noChangeAspect="1"/>
          </p:cNvPicPr>
          <p:nvPr/>
        </p:nvPicPr>
        <p:blipFill>
          <a:blip r:embed="rId2"/>
          <a:stretch>
            <a:fillRect/>
          </a:stretch>
        </p:blipFill>
        <p:spPr>
          <a:xfrm>
            <a:off x="8177128" y="2745037"/>
            <a:ext cx="2740445" cy="1826963"/>
          </a:xfrm>
          <a:prstGeom prst="rect">
            <a:avLst/>
          </a:prstGeom>
          <a:ln w="25400">
            <a:solidFill>
              <a:schemeClr val="tx1"/>
            </a:solidFill>
          </a:ln>
        </p:spPr>
      </p:pic>
      <p:pic>
        <p:nvPicPr>
          <p:cNvPr id="6" name="Picture 5">
            <a:extLst>
              <a:ext uri="{FF2B5EF4-FFF2-40B4-BE49-F238E27FC236}">
                <a16:creationId xmlns:a16="http://schemas.microsoft.com/office/drawing/2014/main" id="{3518C4E1-E1C5-8F3F-6817-92F8F20A9E7D}"/>
              </a:ext>
            </a:extLst>
          </p:cNvPr>
          <p:cNvPicPr>
            <a:picLocks noChangeAspect="1"/>
          </p:cNvPicPr>
          <p:nvPr/>
        </p:nvPicPr>
        <p:blipFill>
          <a:blip r:embed="rId3"/>
          <a:stretch>
            <a:fillRect/>
          </a:stretch>
        </p:blipFill>
        <p:spPr>
          <a:xfrm>
            <a:off x="4064631" y="4572000"/>
            <a:ext cx="3176679" cy="2112492"/>
          </a:xfrm>
          <a:prstGeom prst="rect">
            <a:avLst/>
          </a:prstGeom>
          <a:ln w="38100">
            <a:solidFill>
              <a:schemeClr val="tx1"/>
            </a:solidFill>
          </a:ln>
        </p:spPr>
      </p:pic>
    </p:spTree>
    <p:extLst>
      <p:ext uri="{BB962C8B-B14F-4D97-AF65-F5344CB8AC3E}">
        <p14:creationId xmlns:p14="http://schemas.microsoft.com/office/powerpoint/2010/main" val="2019410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4303-8A32-DA8A-FEED-5975788DA5EE}"/>
              </a:ext>
            </a:extLst>
          </p:cNvPr>
          <p:cNvSpPr>
            <a:spLocks noGrp="1"/>
          </p:cNvSpPr>
          <p:nvPr>
            <p:ph type="title"/>
          </p:nvPr>
        </p:nvSpPr>
        <p:spPr/>
        <p:txBody>
          <a:bodyPr/>
          <a:lstStyle/>
          <a:p>
            <a:r>
              <a:rPr lang="en-US" dirty="0"/>
              <a:t>How to meet the requirement… </a:t>
            </a:r>
          </a:p>
        </p:txBody>
      </p:sp>
      <p:sp>
        <p:nvSpPr>
          <p:cNvPr id="3" name="Content Placeholder 2">
            <a:extLst>
              <a:ext uri="{FF2B5EF4-FFF2-40B4-BE49-F238E27FC236}">
                <a16:creationId xmlns:a16="http://schemas.microsoft.com/office/drawing/2014/main" id="{302C4B6E-E814-77B3-8BD8-E193ACD23722}"/>
              </a:ext>
            </a:extLst>
          </p:cNvPr>
          <p:cNvSpPr>
            <a:spLocks noGrp="1"/>
          </p:cNvSpPr>
          <p:nvPr>
            <p:ph idx="1"/>
          </p:nvPr>
        </p:nvSpPr>
        <p:spPr/>
        <p:txBody>
          <a:bodyPr>
            <a:normAutofit lnSpcReduction="10000"/>
          </a:bodyPr>
          <a:lstStyle/>
          <a:p>
            <a:r>
              <a:rPr lang="en-US" dirty="0"/>
              <a:t>Ensure Air Force nurses and Technicians are competent to provide trauma-centric care at the medical-surgical unit level in an operational environment </a:t>
            </a:r>
          </a:p>
          <a:p>
            <a:r>
              <a:rPr lang="en-US" dirty="0"/>
              <a:t>Comprehensive Medical Readiness Program </a:t>
            </a:r>
          </a:p>
          <a:p>
            <a:pPr lvl="1"/>
            <a:r>
              <a:rPr lang="en-US" dirty="0"/>
              <a:t>Checklist</a:t>
            </a:r>
          </a:p>
          <a:p>
            <a:pPr lvl="1"/>
            <a:r>
              <a:rPr lang="en-US" dirty="0"/>
              <a:t>Resources</a:t>
            </a:r>
          </a:p>
          <a:p>
            <a:pPr lvl="1"/>
            <a:r>
              <a:rPr lang="en-US" dirty="0"/>
              <a:t>Clinical </a:t>
            </a:r>
          </a:p>
          <a:p>
            <a:pPr lvl="1"/>
            <a:r>
              <a:rPr lang="en-US" dirty="0"/>
              <a:t>Simulation</a:t>
            </a:r>
          </a:p>
          <a:p>
            <a:pPr marL="457200" lvl="1" indent="0">
              <a:buNone/>
            </a:pPr>
            <a:endParaRPr lang="en-US" dirty="0"/>
          </a:p>
        </p:txBody>
      </p:sp>
      <p:pic>
        <p:nvPicPr>
          <p:cNvPr id="6" name="Picture 5">
            <a:extLst>
              <a:ext uri="{FF2B5EF4-FFF2-40B4-BE49-F238E27FC236}">
                <a16:creationId xmlns:a16="http://schemas.microsoft.com/office/drawing/2014/main" id="{3A3FA070-1711-1A6B-5FEB-FB8F1B7FCE12}"/>
              </a:ext>
            </a:extLst>
          </p:cNvPr>
          <p:cNvPicPr>
            <a:picLocks noChangeAspect="1"/>
          </p:cNvPicPr>
          <p:nvPr/>
        </p:nvPicPr>
        <p:blipFill>
          <a:blip r:embed="rId2"/>
          <a:stretch>
            <a:fillRect/>
          </a:stretch>
        </p:blipFill>
        <p:spPr>
          <a:xfrm>
            <a:off x="8806873" y="4417990"/>
            <a:ext cx="2443018" cy="1758973"/>
          </a:xfrm>
          <a:prstGeom prst="rect">
            <a:avLst/>
          </a:prstGeom>
          <a:ln w="28575">
            <a:solidFill>
              <a:schemeClr val="tx1"/>
            </a:solidFill>
          </a:ln>
        </p:spPr>
      </p:pic>
      <p:pic>
        <p:nvPicPr>
          <p:cNvPr id="7" name="Picture 6">
            <a:extLst>
              <a:ext uri="{FF2B5EF4-FFF2-40B4-BE49-F238E27FC236}">
                <a16:creationId xmlns:a16="http://schemas.microsoft.com/office/drawing/2014/main" id="{AB5FEDCD-6FDF-40F1-4F19-DB0FB33E584C}"/>
              </a:ext>
            </a:extLst>
          </p:cNvPr>
          <p:cNvPicPr>
            <a:picLocks noChangeAspect="1"/>
          </p:cNvPicPr>
          <p:nvPr/>
        </p:nvPicPr>
        <p:blipFill>
          <a:blip r:embed="rId3"/>
          <a:stretch>
            <a:fillRect/>
          </a:stretch>
        </p:blipFill>
        <p:spPr>
          <a:xfrm>
            <a:off x="5128057" y="4449451"/>
            <a:ext cx="2619375" cy="1743075"/>
          </a:xfrm>
          <a:prstGeom prst="rect">
            <a:avLst/>
          </a:prstGeom>
          <a:ln w="19050">
            <a:solidFill>
              <a:schemeClr val="tx1"/>
            </a:solidFill>
          </a:ln>
        </p:spPr>
      </p:pic>
    </p:spTree>
    <p:extLst>
      <p:ext uri="{BB962C8B-B14F-4D97-AF65-F5344CB8AC3E}">
        <p14:creationId xmlns:p14="http://schemas.microsoft.com/office/powerpoint/2010/main" val="3262825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3A0FBC-1255-E638-EEC8-CCA8CDFFFF6A}"/>
              </a:ext>
            </a:extLst>
          </p:cNvPr>
          <p:cNvPicPr>
            <a:picLocks noChangeAspect="1"/>
          </p:cNvPicPr>
          <p:nvPr/>
        </p:nvPicPr>
        <p:blipFill>
          <a:blip r:embed="rId2"/>
          <a:stretch>
            <a:fillRect/>
          </a:stretch>
        </p:blipFill>
        <p:spPr>
          <a:xfrm>
            <a:off x="1848132" y="923933"/>
            <a:ext cx="8495735" cy="5253030"/>
          </a:xfrm>
          <a:prstGeom prst="rect">
            <a:avLst/>
          </a:prstGeom>
          <a:ln w="57150">
            <a:solidFill>
              <a:schemeClr val="tx1"/>
            </a:solidFill>
          </a:ln>
        </p:spPr>
      </p:pic>
    </p:spTree>
    <p:extLst>
      <p:ext uri="{BB962C8B-B14F-4D97-AF65-F5344CB8AC3E}">
        <p14:creationId xmlns:p14="http://schemas.microsoft.com/office/powerpoint/2010/main" val="219726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802F7-4BE6-68E0-16B7-95A814936F4A}"/>
              </a:ext>
            </a:extLst>
          </p:cNvPr>
          <p:cNvSpPr>
            <a:spLocks noGrp="1"/>
          </p:cNvSpPr>
          <p:nvPr>
            <p:ph type="title"/>
          </p:nvPr>
        </p:nvSpPr>
        <p:spPr/>
        <p:txBody>
          <a:bodyPr>
            <a:normAutofit fontScale="90000"/>
          </a:bodyPr>
          <a:lstStyle/>
          <a:p>
            <a:r>
              <a:rPr lang="en-US" dirty="0"/>
              <a:t>Simulation requirement…. 12 hours a year…  </a:t>
            </a:r>
          </a:p>
        </p:txBody>
      </p:sp>
      <p:sp>
        <p:nvSpPr>
          <p:cNvPr id="3" name="Content Placeholder 2">
            <a:extLst>
              <a:ext uri="{FF2B5EF4-FFF2-40B4-BE49-F238E27FC236}">
                <a16:creationId xmlns:a16="http://schemas.microsoft.com/office/drawing/2014/main" id="{49A9FA2F-8BB7-6B3A-BDCE-B354CEB0633B}"/>
              </a:ext>
            </a:extLst>
          </p:cNvPr>
          <p:cNvSpPr>
            <a:spLocks noGrp="1"/>
          </p:cNvSpPr>
          <p:nvPr>
            <p:ph idx="1"/>
          </p:nvPr>
        </p:nvSpPr>
        <p:spPr/>
        <p:txBody>
          <a:bodyPr>
            <a:normAutofit/>
          </a:bodyPr>
          <a:lstStyle/>
          <a:p>
            <a:r>
              <a:rPr lang="en-US" dirty="0"/>
              <a:t>High-fidelity Simulation </a:t>
            </a:r>
          </a:p>
          <a:p>
            <a:pPr lvl="1"/>
            <a:r>
              <a:rPr lang="en-US" dirty="0"/>
              <a:t>Gold Standard</a:t>
            </a:r>
          </a:p>
          <a:p>
            <a:r>
              <a:rPr lang="en-US" dirty="0"/>
              <a:t>Benefits</a:t>
            </a:r>
          </a:p>
          <a:p>
            <a:r>
              <a:rPr lang="en-US" dirty="0"/>
              <a:t>Limitations </a:t>
            </a:r>
          </a:p>
          <a:p>
            <a:r>
              <a:rPr lang="en-US" dirty="0"/>
              <a:t>Metrics for a scenario </a:t>
            </a:r>
          </a:p>
          <a:p>
            <a:pPr marL="457200" lvl="1" indent="0">
              <a:buNone/>
            </a:pPr>
            <a:endParaRPr lang="en-US" dirty="0"/>
          </a:p>
          <a:p>
            <a:pPr lvl="1"/>
            <a:endParaRPr lang="en-US" dirty="0"/>
          </a:p>
        </p:txBody>
      </p:sp>
      <p:pic>
        <p:nvPicPr>
          <p:cNvPr id="4" name="Picture 3">
            <a:extLst>
              <a:ext uri="{FF2B5EF4-FFF2-40B4-BE49-F238E27FC236}">
                <a16:creationId xmlns:a16="http://schemas.microsoft.com/office/drawing/2014/main" id="{4A49C500-2B7B-1839-FDD1-7AF418BD8D1D}"/>
              </a:ext>
            </a:extLst>
          </p:cNvPr>
          <p:cNvPicPr>
            <a:picLocks noChangeAspect="1"/>
          </p:cNvPicPr>
          <p:nvPr/>
        </p:nvPicPr>
        <p:blipFill>
          <a:blip r:embed="rId2"/>
          <a:stretch>
            <a:fillRect/>
          </a:stretch>
        </p:blipFill>
        <p:spPr>
          <a:xfrm>
            <a:off x="7112000" y="1825625"/>
            <a:ext cx="3380509" cy="4497975"/>
          </a:xfrm>
          <a:prstGeom prst="rect">
            <a:avLst/>
          </a:prstGeom>
          <a:ln w="19050">
            <a:solidFill>
              <a:schemeClr val="tx1"/>
            </a:solidFill>
          </a:ln>
        </p:spPr>
      </p:pic>
    </p:spTree>
    <p:extLst>
      <p:ext uri="{BB962C8B-B14F-4D97-AF65-F5344CB8AC3E}">
        <p14:creationId xmlns:p14="http://schemas.microsoft.com/office/powerpoint/2010/main" val="1910930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D9C5-03BE-00F0-FFE2-4430BD65AD3F}"/>
              </a:ext>
            </a:extLst>
          </p:cNvPr>
          <p:cNvSpPr>
            <a:spLocks noGrp="1"/>
          </p:cNvSpPr>
          <p:nvPr>
            <p:ph type="title"/>
          </p:nvPr>
        </p:nvSpPr>
        <p:spPr/>
        <p:txBody>
          <a:bodyPr/>
          <a:lstStyle/>
          <a:p>
            <a:r>
              <a:rPr lang="en-US" dirty="0"/>
              <a:t>Multidisciplinary Teams</a:t>
            </a:r>
          </a:p>
        </p:txBody>
      </p:sp>
      <p:sp>
        <p:nvSpPr>
          <p:cNvPr id="3" name="Content Placeholder 2">
            <a:extLst>
              <a:ext uri="{FF2B5EF4-FFF2-40B4-BE49-F238E27FC236}">
                <a16:creationId xmlns:a16="http://schemas.microsoft.com/office/drawing/2014/main" id="{2950D7E0-85F0-308C-3922-8A76CA811663}"/>
              </a:ext>
            </a:extLst>
          </p:cNvPr>
          <p:cNvSpPr>
            <a:spLocks noGrp="1"/>
          </p:cNvSpPr>
          <p:nvPr>
            <p:ph idx="1"/>
          </p:nvPr>
        </p:nvSpPr>
        <p:spPr/>
        <p:txBody>
          <a:bodyPr>
            <a:normAutofit/>
          </a:bodyPr>
          <a:lstStyle/>
          <a:p>
            <a:r>
              <a:rPr lang="en-US" dirty="0"/>
              <a:t>Competent…. and functional… as team members </a:t>
            </a:r>
          </a:p>
          <a:p>
            <a:r>
              <a:rPr lang="en-US" dirty="0"/>
              <a:t>Communication is the Key to successful multi-disciplinary teams</a:t>
            </a:r>
          </a:p>
          <a:p>
            <a:r>
              <a:rPr lang="en-US" dirty="0"/>
              <a:t>TeamSTEPPS</a:t>
            </a:r>
          </a:p>
          <a:p>
            <a:r>
              <a:rPr lang="en-US" dirty="0"/>
              <a:t>Roles </a:t>
            </a:r>
          </a:p>
          <a:p>
            <a:r>
              <a:rPr lang="en-US" dirty="0"/>
              <a:t>Relationships</a:t>
            </a:r>
          </a:p>
          <a:p>
            <a:r>
              <a:rPr lang="en-US" dirty="0"/>
              <a:t>Integrated care </a:t>
            </a:r>
          </a:p>
        </p:txBody>
      </p:sp>
      <p:pic>
        <p:nvPicPr>
          <p:cNvPr id="3074" name="Picture 2">
            <a:extLst>
              <a:ext uri="{FF2B5EF4-FFF2-40B4-BE49-F238E27FC236}">
                <a16:creationId xmlns:a16="http://schemas.microsoft.com/office/drawing/2014/main" id="{3F4A2FC2-49A4-D045-9D17-7DC212188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2112" y="3200520"/>
            <a:ext cx="4744028" cy="3292355"/>
          </a:xfrm>
          <a:prstGeom prst="rect">
            <a:avLst/>
          </a:prstGeom>
          <a:noFill/>
          <a:ln w="317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451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88674-1155-386C-B231-18598F31367D}"/>
              </a:ext>
            </a:extLst>
          </p:cNvPr>
          <p:cNvSpPr>
            <a:spLocks noGrp="1"/>
          </p:cNvSpPr>
          <p:nvPr>
            <p:ph type="title"/>
          </p:nvPr>
        </p:nvSpPr>
        <p:spPr/>
        <p:txBody>
          <a:bodyPr/>
          <a:lstStyle/>
          <a:p>
            <a:r>
              <a:rPr lang="en-US" dirty="0"/>
              <a:t>Virtual Reality </a:t>
            </a:r>
          </a:p>
        </p:txBody>
      </p:sp>
      <p:sp>
        <p:nvSpPr>
          <p:cNvPr id="3" name="Content Placeholder 2">
            <a:extLst>
              <a:ext uri="{FF2B5EF4-FFF2-40B4-BE49-F238E27FC236}">
                <a16:creationId xmlns:a16="http://schemas.microsoft.com/office/drawing/2014/main" id="{68C514CC-81AD-5135-3E5C-93D1ACDD67F3}"/>
              </a:ext>
            </a:extLst>
          </p:cNvPr>
          <p:cNvSpPr>
            <a:spLocks noGrp="1"/>
          </p:cNvSpPr>
          <p:nvPr>
            <p:ph idx="1"/>
          </p:nvPr>
        </p:nvSpPr>
        <p:spPr/>
        <p:txBody>
          <a:bodyPr>
            <a:normAutofit/>
          </a:bodyPr>
          <a:lstStyle/>
          <a:p>
            <a:r>
              <a:rPr lang="en-US" dirty="0"/>
              <a:t>Immersive scenario learning via headset</a:t>
            </a:r>
          </a:p>
          <a:p>
            <a:r>
              <a:rPr lang="en-US" dirty="0"/>
              <a:t>Any place… any time…. anyone…</a:t>
            </a:r>
          </a:p>
          <a:p>
            <a:r>
              <a:rPr lang="en-US" dirty="0"/>
              <a:t>Deliberate Practice </a:t>
            </a:r>
          </a:p>
          <a:p>
            <a:pPr lvl="1"/>
            <a:r>
              <a:rPr lang="en-US" dirty="0"/>
              <a:t>Repetitions</a:t>
            </a:r>
          </a:p>
          <a:p>
            <a:pPr lvl="1"/>
            <a:r>
              <a:rPr lang="en-US" dirty="0"/>
              <a:t>Immediacy </a:t>
            </a:r>
          </a:p>
          <a:p>
            <a:r>
              <a:rPr lang="en-US" dirty="0"/>
              <a:t>Multi-player </a:t>
            </a:r>
          </a:p>
        </p:txBody>
      </p:sp>
      <p:pic>
        <p:nvPicPr>
          <p:cNvPr id="6" name="Picture 5">
            <a:extLst>
              <a:ext uri="{FF2B5EF4-FFF2-40B4-BE49-F238E27FC236}">
                <a16:creationId xmlns:a16="http://schemas.microsoft.com/office/drawing/2014/main" id="{8D0CE404-EB71-0B79-8F3C-72A8CEEEAAC6}"/>
              </a:ext>
            </a:extLst>
          </p:cNvPr>
          <p:cNvPicPr>
            <a:picLocks noChangeAspect="1"/>
          </p:cNvPicPr>
          <p:nvPr/>
        </p:nvPicPr>
        <p:blipFill>
          <a:blip r:embed="rId2"/>
          <a:stretch>
            <a:fillRect/>
          </a:stretch>
        </p:blipFill>
        <p:spPr>
          <a:xfrm>
            <a:off x="4958944" y="3755534"/>
            <a:ext cx="3493311" cy="2737341"/>
          </a:xfrm>
          <a:prstGeom prst="rect">
            <a:avLst/>
          </a:prstGeom>
          <a:ln w="28575">
            <a:solidFill>
              <a:schemeClr val="tx1"/>
            </a:solidFill>
          </a:ln>
        </p:spPr>
      </p:pic>
      <p:pic>
        <p:nvPicPr>
          <p:cNvPr id="4" name="Picture 3">
            <a:extLst>
              <a:ext uri="{FF2B5EF4-FFF2-40B4-BE49-F238E27FC236}">
                <a16:creationId xmlns:a16="http://schemas.microsoft.com/office/drawing/2014/main" id="{E8C404ED-B41E-D61C-3B6D-6C576CAAFA41}"/>
              </a:ext>
            </a:extLst>
          </p:cNvPr>
          <p:cNvPicPr>
            <a:picLocks noChangeAspect="1"/>
          </p:cNvPicPr>
          <p:nvPr/>
        </p:nvPicPr>
        <p:blipFill>
          <a:blip r:embed="rId3"/>
          <a:stretch>
            <a:fillRect/>
          </a:stretch>
        </p:blipFill>
        <p:spPr>
          <a:xfrm>
            <a:off x="9018209" y="642635"/>
            <a:ext cx="2524242" cy="3358659"/>
          </a:xfrm>
          <a:prstGeom prst="rect">
            <a:avLst/>
          </a:prstGeom>
          <a:ln w="28575">
            <a:solidFill>
              <a:schemeClr val="tx1"/>
            </a:solidFill>
          </a:ln>
        </p:spPr>
      </p:pic>
    </p:spTree>
    <p:extLst>
      <p:ext uri="{BB962C8B-B14F-4D97-AF65-F5344CB8AC3E}">
        <p14:creationId xmlns:p14="http://schemas.microsoft.com/office/powerpoint/2010/main" val="2965360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8DE16-7937-5CB6-EEA0-5BE4A691089D}"/>
              </a:ext>
            </a:extLst>
          </p:cNvPr>
          <p:cNvSpPr>
            <a:spLocks noGrp="1"/>
          </p:cNvSpPr>
          <p:nvPr>
            <p:ph type="title"/>
          </p:nvPr>
        </p:nvSpPr>
        <p:spPr/>
        <p:txBody>
          <a:bodyPr/>
          <a:lstStyle/>
          <a:p>
            <a:r>
              <a:rPr lang="en-US" dirty="0"/>
              <a:t>Evidence-Based Practice Question </a:t>
            </a:r>
          </a:p>
        </p:txBody>
      </p:sp>
      <p:sp>
        <p:nvSpPr>
          <p:cNvPr id="3" name="Content Placeholder 2">
            <a:extLst>
              <a:ext uri="{FF2B5EF4-FFF2-40B4-BE49-F238E27FC236}">
                <a16:creationId xmlns:a16="http://schemas.microsoft.com/office/drawing/2014/main" id="{5ECB7934-95F6-7FA6-78B4-C268852E05E0}"/>
              </a:ext>
            </a:extLst>
          </p:cNvPr>
          <p:cNvSpPr>
            <a:spLocks noGrp="1"/>
          </p:cNvSpPr>
          <p:nvPr>
            <p:ph idx="1"/>
          </p:nvPr>
        </p:nvSpPr>
        <p:spPr/>
        <p:txBody>
          <a:bodyPr/>
          <a:lstStyle/>
          <a:p>
            <a:pPr marL="0" marR="0" indent="0" algn="just">
              <a:lnSpc>
                <a:spcPct val="107000"/>
              </a:lnSpc>
              <a:spcBef>
                <a:spcPts val="0"/>
              </a:spcBef>
              <a:spcAft>
                <a:spcPts val="0"/>
              </a:spcAft>
              <a:buNone/>
            </a:pPr>
            <a:r>
              <a:rPr lang="en-US" kern="100" dirty="0">
                <a:latin typeface="Times New Roman" panose="02020603050405020304" pitchFamily="18" charset="0"/>
                <a:ea typeface="Calibri" panose="020F0502020204030204" pitchFamily="34" charset="0"/>
                <a:cs typeface="Times New Roman" panose="02020603050405020304" pitchFamily="18" charset="0"/>
              </a:rPr>
              <a:t>     This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evidence-based practice project was launched to determine if virtual reality could be used to effectively and efficiently provide competency and team-building training to a group of active-duty nurses and medical technicians in an outpatient clinic.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07000"/>
              </a:lnSpc>
              <a:spcBef>
                <a:spcPts val="0"/>
              </a:spcBef>
              <a:spcAft>
                <a:spcPts val="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05178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3C62-34D6-20B4-2F37-815571D1B6AC}"/>
              </a:ext>
            </a:extLst>
          </p:cNvPr>
          <p:cNvSpPr>
            <a:spLocks noGrp="1"/>
          </p:cNvSpPr>
          <p:nvPr>
            <p:ph type="title"/>
          </p:nvPr>
        </p:nvSpPr>
        <p:spPr/>
        <p:txBody>
          <a:bodyPr/>
          <a:lstStyle/>
          <a:p>
            <a:r>
              <a:rPr lang="en-US" dirty="0"/>
              <a:t>The IOWA Model </a:t>
            </a:r>
          </a:p>
        </p:txBody>
      </p:sp>
      <p:sp>
        <p:nvSpPr>
          <p:cNvPr id="3" name="Content Placeholder 2">
            <a:extLst>
              <a:ext uri="{FF2B5EF4-FFF2-40B4-BE49-F238E27FC236}">
                <a16:creationId xmlns:a16="http://schemas.microsoft.com/office/drawing/2014/main" id="{650CF671-2795-FB24-D63F-C2D2E45A3534}"/>
              </a:ext>
            </a:extLst>
          </p:cNvPr>
          <p:cNvSpPr>
            <a:spLocks noGrp="1"/>
          </p:cNvSpPr>
          <p:nvPr>
            <p:ph idx="1"/>
          </p:nvPr>
        </p:nvSpPr>
        <p:spPr/>
        <p:txBody>
          <a:bodyPr>
            <a:normAutofit fontScale="92500" lnSpcReduction="20000"/>
          </a:bodyPr>
          <a:lstStyle/>
          <a:p>
            <a:r>
              <a:rPr lang="en-US" dirty="0"/>
              <a:t>Trigger </a:t>
            </a:r>
          </a:p>
          <a:p>
            <a:r>
              <a:rPr lang="en-US" dirty="0"/>
              <a:t>Priority </a:t>
            </a:r>
          </a:p>
          <a:p>
            <a:r>
              <a:rPr lang="en-US" dirty="0"/>
              <a:t>Leadership</a:t>
            </a:r>
          </a:p>
          <a:p>
            <a:r>
              <a:rPr lang="en-US" dirty="0"/>
              <a:t>Literature Search </a:t>
            </a:r>
          </a:p>
          <a:p>
            <a:r>
              <a:rPr lang="en-US" dirty="0"/>
              <a:t>Design and Pilot</a:t>
            </a:r>
          </a:p>
          <a:p>
            <a:pPr lvl="1"/>
            <a:r>
              <a:rPr lang="en-US" dirty="0"/>
              <a:t>Design strategy </a:t>
            </a:r>
          </a:p>
          <a:p>
            <a:pPr lvl="1"/>
            <a:r>
              <a:rPr lang="en-US" dirty="0"/>
              <a:t>Measurements</a:t>
            </a:r>
          </a:p>
          <a:p>
            <a:r>
              <a:rPr lang="en-US" dirty="0"/>
              <a:t>Analyze </a:t>
            </a:r>
          </a:p>
          <a:p>
            <a:r>
              <a:rPr lang="en-US" dirty="0"/>
              <a:t>Sustain the Gain </a:t>
            </a:r>
          </a:p>
          <a:p>
            <a:endParaRPr lang="en-US" dirty="0"/>
          </a:p>
        </p:txBody>
      </p:sp>
      <p:pic>
        <p:nvPicPr>
          <p:cNvPr id="4" name="Picture 3">
            <a:extLst>
              <a:ext uri="{FF2B5EF4-FFF2-40B4-BE49-F238E27FC236}">
                <a16:creationId xmlns:a16="http://schemas.microsoft.com/office/drawing/2014/main" id="{C66282F2-A4A8-9884-D387-9936C294B470}"/>
              </a:ext>
            </a:extLst>
          </p:cNvPr>
          <p:cNvPicPr>
            <a:picLocks noChangeAspect="1"/>
          </p:cNvPicPr>
          <p:nvPr/>
        </p:nvPicPr>
        <p:blipFill>
          <a:blip r:embed="rId2"/>
          <a:stretch>
            <a:fillRect/>
          </a:stretch>
        </p:blipFill>
        <p:spPr>
          <a:xfrm>
            <a:off x="7128638" y="327190"/>
            <a:ext cx="4121253" cy="5621560"/>
          </a:xfrm>
          <a:prstGeom prst="rect">
            <a:avLst/>
          </a:prstGeom>
          <a:ln w="25400">
            <a:solidFill>
              <a:schemeClr val="tx1"/>
            </a:solidFill>
          </a:ln>
        </p:spPr>
      </p:pic>
      <p:pic>
        <p:nvPicPr>
          <p:cNvPr id="5" name="Picture 4">
            <a:extLst>
              <a:ext uri="{FF2B5EF4-FFF2-40B4-BE49-F238E27FC236}">
                <a16:creationId xmlns:a16="http://schemas.microsoft.com/office/drawing/2014/main" id="{32F2D85B-E11A-3EEF-ED3D-386B7DF9B3ED}"/>
              </a:ext>
            </a:extLst>
          </p:cNvPr>
          <p:cNvPicPr>
            <a:picLocks noChangeAspect="1"/>
          </p:cNvPicPr>
          <p:nvPr/>
        </p:nvPicPr>
        <p:blipFill>
          <a:blip r:embed="rId3"/>
          <a:stretch>
            <a:fillRect/>
          </a:stretch>
        </p:blipFill>
        <p:spPr>
          <a:xfrm>
            <a:off x="7128638" y="6048263"/>
            <a:ext cx="4121253" cy="591363"/>
          </a:xfrm>
          <a:prstGeom prst="rect">
            <a:avLst/>
          </a:prstGeom>
        </p:spPr>
      </p:pic>
    </p:spTree>
    <p:extLst>
      <p:ext uri="{BB962C8B-B14F-4D97-AF65-F5344CB8AC3E}">
        <p14:creationId xmlns:p14="http://schemas.microsoft.com/office/powerpoint/2010/main" val="2456016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BE2A-0DBB-D879-50E9-DEEEE4E6BFAF}"/>
              </a:ext>
            </a:extLst>
          </p:cNvPr>
          <p:cNvSpPr>
            <a:spLocks noGrp="1"/>
          </p:cNvSpPr>
          <p:nvPr>
            <p:ph type="title"/>
          </p:nvPr>
        </p:nvSpPr>
        <p:spPr/>
        <p:txBody>
          <a:bodyPr/>
          <a:lstStyle/>
          <a:p>
            <a:r>
              <a:rPr lang="en-US" dirty="0"/>
              <a:t>Participants </a:t>
            </a:r>
          </a:p>
        </p:txBody>
      </p:sp>
      <p:sp>
        <p:nvSpPr>
          <p:cNvPr id="3" name="Content Placeholder 2">
            <a:extLst>
              <a:ext uri="{FF2B5EF4-FFF2-40B4-BE49-F238E27FC236}">
                <a16:creationId xmlns:a16="http://schemas.microsoft.com/office/drawing/2014/main" id="{E55BCF42-D50D-D4FA-73BB-682CFC6F23CC}"/>
              </a:ext>
            </a:extLst>
          </p:cNvPr>
          <p:cNvSpPr>
            <a:spLocks noGrp="1"/>
          </p:cNvSpPr>
          <p:nvPr>
            <p:ph idx="1"/>
          </p:nvPr>
        </p:nvSpPr>
        <p:spPr/>
        <p:txBody>
          <a:bodyPr/>
          <a:lstStyle/>
          <a:p>
            <a:r>
              <a:rPr lang="en-US" dirty="0"/>
              <a:t>Ten active duty Medics </a:t>
            </a:r>
          </a:p>
          <a:p>
            <a:pPr lvl="1"/>
            <a:r>
              <a:rPr lang="en-US" dirty="0"/>
              <a:t>Nurses and Medical Technicians</a:t>
            </a:r>
          </a:p>
          <a:p>
            <a:pPr lvl="1"/>
            <a:r>
              <a:rPr lang="en-US" dirty="0"/>
              <a:t>Previously trained </a:t>
            </a:r>
          </a:p>
          <a:p>
            <a:pPr lvl="1"/>
            <a:r>
              <a:rPr lang="en-US" dirty="0"/>
              <a:t>Outpatient facility </a:t>
            </a:r>
          </a:p>
          <a:p>
            <a:r>
              <a:rPr lang="en-US" dirty="0"/>
              <a:t>80% female/20% male</a:t>
            </a:r>
          </a:p>
          <a:p>
            <a:r>
              <a:rPr lang="en-US" dirty="0"/>
              <a:t>50% officers/50% enlisted</a:t>
            </a:r>
          </a:p>
          <a:p>
            <a:r>
              <a:rPr lang="en-US" dirty="0"/>
              <a:t>Not “VR experienced”</a:t>
            </a:r>
          </a:p>
          <a:p>
            <a:pPr marL="0" indent="0">
              <a:buNone/>
            </a:pPr>
            <a:endParaRPr lang="en-US" dirty="0"/>
          </a:p>
          <a:p>
            <a:pPr marL="0" indent="0">
              <a:buNone/>
            </a:pPr>
            <a:endParaRPr lang="en-US" dirty="0"/>
          </a:p>
          <a:p>
            <a:endParaRPr lang="en-US" dirty="0"/>
          </a:p>
        </p:txBody>
      </p:sp>
      <p:pic>
        <p:nvPicPr>
          <p:cNvPr id="5" name="Picture 4">
            <a:extLst>
              <a:ext uri="{FF2B5EF4-FFF2-40B4-BE49-F238E27FC236}">
                <a16:creationId xmlns:a16="http://schemas.microsoft.com/office/drawing/2014/main" id="{97D5D17A-0D47-1433-2F02-2B53B152D6B3}"/>
              </a:ext>
            </a:extLst>
          </p:cNvPr>
          <p:cNvPicPr>
            <a:picLocks noChangeAspect="1"/>
          </p:cNvPicPr>
          <p:nvPr/>
        </p:nvPicPr>
        <p:blipFill>
          <a:blip r:embed="rId2"/>
          <a:stretch>
            <a:fillRect/>
          </a:stretch>
        </p:blipFill>
        <p:spPr>
          <a:xfrm>
            <a:off x="7914024" y="1441642"/>
            <a:ext cx="3209636" cy="4279515"/>
          </a:xfrm>
          <a:prstGeom prst="rect">
            <a:avLst/>
          </a:prstGeom>
          <a:ln w="25400">
            <a:solidFill>
              <a:schemeClr val="tx1"/>
            </a:solidFill>
          </a:ln>
        </p:spPr>
      </p:pic>
    </p:spTree>
    <p:extLst>
      <p:ext uri="{BB962C8B-B14F-4D97-AF65-F5344CB8AC3E}">
        <p14:creationId xmlns:p14="http://schemas.microsoft.com/office/powerpoint/2010/main" val="3309581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AB07A-508E-1AAA-D579-8525AC750F58}"/>
              </a:ext>
            </a:extLst>
          </p:cNvPr>
          <p:cNvSpPr>
            <a:spLocks noGrp="1"/>
          </p:cNvSpPr>
          <p:nvPr>
            <p:ph type="title"/>
          </p:nvPr>
        </p:nvSpPr>
        <p:spPr/>
        <p:txBody>
          <a:bodyPr/>
          <a:lstStyle/>
          <a:p>
            <a:r>
              <a:rPr lang="en-US" dirty="0"/>
              <a:t>Implementation </a:t>
            </a:r>
          </a:p>
        </p:txBody>
      </p:sp>
      <p:sp>
        <p:nvSpPr>
          <p:cNvPr id="3" name="Content Placeholder 2">
            <a:extLst>
              <a:ext uri="{FF2B5EF4-FFF2-40B4-BE49-F238E27FC236}">
                <a16:creationId xmlns:a16="http://schemas.microsoft.com/office/drawing/2014/main" id="{7B738BB7-ECE9-A08C-33E4-1D112B440622}"/>
              </a:ext>
            </a:extLst>
          </p:cNvPr>
          <p:cNvSpPr>
            <a:spLocks noGrp="1"/>
          </p:cNvSpPr>
          <p:nvPr>
            <p:ph idx="1"/>
          </p:nvPr>
        </p:nvSpPr>
        <p:spPr/>
        <p:txBody>
          <a:bodyPr>
            <a:normAutofit fontScale="92500" lnSpcReduction="20000"/>
          </a:bodyPr>
          <a:lstStyle/>
          <a:p>
            <a:r>
              <a:rPr lang="en-US" dirty="0"/>
              <a:t>Integrated Competency and Team Building Scenario</a:t>
            </a:r>
          </a:p>
          <a:p>
            <a:r>
              <a:rPr lang="en-US" dirty="0"/>
              <a:t>Pre-scenario didactic refresher training </a:t>
            </a:r>
          </a:p>
          <a:p>
            <a:pPr lvl="1"/>
            <a:r>
              <a:rPr lang="en-US" dirty="0"/>
              <a:t>Elsevier</a:t>
            </a:r>
          </a:p>
          <a:p>
            <a:pPr lvl="1"/>
            <a:r>
              <a:rPr lang="en-US" dirty="0"/>
              <a:t>End of Module test</a:t>
            </a:r>
          </a:p>
          <a:p>
            <a:r>
              <a:rPr lang="en-US" dirty="0"/>
              <a:t>SimX Inc. VALOR Transport Case</a:t>
            </a:r>
          </a:p>
          <a:p>
            <a:pPr lvl="1"/>
            <a:r>
              <a:rPr lang="en-US" dirty="0"/>
              <a:t>Two patient severe burn case</a:t>
            </a:r>
          </a:p>
          <a:p>
            <a:pPr lvl="1"/>
            <a:r>
              <a:rPr lang="en-US" dirty="0"/>
              <a:t>Assessment </a:t>
            </a:r>
          </a:p>
          <a:p>
            <a:pPr lvl="1"/>
            <a:r>
              <a:rPr lang="en-US" dirty="0"/>
              <a:t>Airway protective maneuvers</a:t>
            </a:r>
          </a:p>
          <a:p>
            <a:pPr lvl="1"/>
            <a:r>
              <a:rPr lang="en-US" dirty="0"/>
              <a:t>Fluid resuscitation</a:t>
            </a:r>
          </a:p>
          <a:p>
            <a:pPr lvl="1"/>
            <a:r>
              <a:rPr lang="en-US" dirty="0"/>
              <a:t>Wound management </a:t>
            </a:r>
          </a:p>
          <a:p>
            <a:pPr lvl="1"/>
            <a:endParaRPr lang="en-US" dirty="0"/>
          </a:p>
        </p:txBody>
      </p:sp>
      <p:pic>
        <p:nvPicPr>
          <p:cNvPr id="5" name="Picture 4">
            <a:extLst>
              <a:ext uri="{FF2B5EF4-FFF2-40B4-BE49-F238E27FC236}">
                <a16:creationId xmlns:a16="http://schemas.microsoft.com/office/drawing/2014/main" id="{955703FC-4F13-6349-55F4-D2C2C9116D44}"/>
              </a:ext>
            </a:extLst>
          </p:cNvPr>
          <p:cNvPicPr>
            <a:picLocks noChangeAspect="1"/>
          </p:cNvPicPr>
          <p:nvPr/>
        </p:nvPicPr>
        <p:blipFill>
          <a:blip r:embed="rId2"/>
          <a:stretch>
            <a:fillRect/>
          </a:stretch>
        </p:blipFill>
        <p:spPr>
          <a:xfrm>
            <a:off x="9107054" y="4190872"/>
            <a:ext cx="2364510" cy="1845729"/>
          </a:xfrm>
          <a:prstGeom prst="rect">
            <a:avLst/>
          </a:prstGeom>
          <a:ln w="34925">
            <a:solidFill>
              <a:schemeClr val="tx1"/>
            </a:solidFill>
          </a:ln>
        </p:spPr>
      </p:pic>
      <p:pic>
        <p:nvPicPr>
          <p:cNvPr id="6" name="Picture 5">
            <a:extLst>
              <a:ext uri="{FF2B5EF4-FFF2-40B4-BE49-F238E27FC236}">
                <a16:creationId xmlns:a16="http://schemas.microsoft.com/office/drawing/2014/main" id="{31D63CB5-14CA-2A0C-9A97-927283B7B01C}"/>
              </a:ext>
            </a:extLst>
          </p:cNvPr>
          <p:cNvPicPr>
            <a:picLocks noChangeAspect="1"/>
          </p:cNvPicPr>
          <p:nvPr/>
        </p:nvPicPr>
        <p:blipFill>
          <a:blip r:embed="rId3"/>
          <a:stretch>
            <a:fillRect/>
          </a:stretch>
        </p:blipFill>
        <p:spPr>
          <a:xfrm>
            <a:off x="6655818" y="4190872"/>
            <a:ext cx="2451236" cy="1839316"/>
          </a:xfrm>
          <a:prstGeom prst="rect">
            <a:avLst/>
          </a:prstGeom>
          <a:ln w="38100">
            <a:solidFill>
              <a:schemeClr val="tx1"/>
            </a:solidFill>
          </a:ln>
        </p:spPr>
      </p:pic>
    </p:spTree>
    <p:extLst>
      <p:ext uri="{BB962C8B-B14F-4D97-AF65-F5344CB8AC3E}">
        <p14:creationId xmlns:p14="http://schemas.microsoft.com/office/powerpoint/2010/main" val="1483439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D8B83-903E-33B7-5484-23244BD0BE58}"/>
              </a:ext>
            </a:extLst>
          </p:cNvPr>
          <p:cNvSpPr>
            <a:spLocks noGrp="1"/>
          </p:cNvSpPr>
          <p:nvPr>
            <p:ph type="title"/>
          </p:nvPr>
        </p:nvSpPr>
        <p:spPr/>
        <p:txBody>
          <a:bodyPr/>
          <a:lstStyle/>
          <a:p>
            <a:r>
              <a:rPr lang="en-US" dirty="0"/>
              <a:t>Checklists</a:t>
            </a:r>
          </a:p>
        </p:txBody>
      </p:sp>
      <p:sp>
        <p:nvSpPr>
          <p:cNvPr id="3" name="Content Placeholder 2">
            <a:extLst>
              <a:ext uri="{FF2B5EF4-FFF2-40B4-BE49-F238E27FC236}">
                <a16:creationId xmlns:a16="http://schemas.microsoft.com/office/drawing/2014/main" id="{5F718C7E-89AF-8298-506B-F77B8EF8AF91}"/>
              </a:ext>
            </a:extLst>
          </p:cNvPr>
          <p:cNvSpPr>
            <a:spLocks noGrp="1"/>
          </p:cNvSpPr>
          <p:nvPr>
            <p:ph idx="1"/>
          </p:nvPr>
        </p:nvSpPr>
        <p:spPr/>
        <p:txBody>
          <a:bodyPr>
            <a:normAutofit fontScale="85000" lnSpcReduction="20000"/>
          </a:bodyPr>
          <a:lstStyle/>
          <a:p>
            <a:r>
              <a:rPr lang="en-US" dirty="0"/>
              <a:t>CMRP/Skills checklist</a:t>
            </a:r>
          </a:p>
          <a:p>
            <a:pPr lvl="1"/>
            <a:r>
              <a:rPr lang="en-US" dirty="0"/>
              <a:t>Elsevier and the Joint Trauma System Clinical Practice Guidelines</a:t>
            </a:r>
          </a:p>
          <a:p>
            <a:pPr lvl="1"/>
            <a:r>
              <a:rPr lang="en-US" dirty="0"/>
              <a:t>Twelve skills </a:t>
            </a:r>
          </a:p>
          <a:p>
            <a:pPr lvl="2"/>
            <a:r>
              <a:rPr lang="en-US" dirty="0"/>
              <a:t>IV placement</a:t>
            </a:r>
          </a:p>
          <a:p>
            <a:pPr lvl="2"/>
            <a:r>
              <a:rPr lang="en-US" dirty="0"/>
              <a:t>Airway</a:t>
            </a:r>
          </a:p>
          <a:p>
            <a:pPr lvl="2"/>
            <a:r>
              <a:rPr lang="en-US" dirty="0"/>
              <a:t>Fluid</a:t>
            </a:r>
          </a:p>
          <a:p>
            <a:pPr lvl="2"/>
            <a:r>
              <a:rPr lang="en-US" dirty="0"/>
              <a:t>Wounds</a:t>
            </a:r>
          </a:p>
          <a:p>
            <a:pPr lvl="2"/>
            <a:r>
              <a:rPr lang="en-US" dirty="0"/>
              <a:t>Hypothermia</a:t>
            </a:r>
          </a:p>
          <a:p>
            <a:pPr lvl="2"/>
            <a:r>
              <a:rPr lang="en-US" dirty="0"/>
              <a:t>Pain </a:t>
            </a:r>
          </a:p>
          <a:p>
            <a:r>
              <a:rPr lang="en-US" dirty="0"/>
              <a:t>Observer</a:t>
            </a:r>
          </a:p>
          <a:p>
            <a:pPr lvl="1"/>
            <a:r>
              <a:rPr lang="en-US" dirty="0"/>
              <a:t>Independent provider</a:t>
            </a:r>
          </a:p>
          <a:p>
            <a:pPr lvl="1"/>
            <a:r>
              <a:rPr lang="en-US" dirty="0"/>
              <a:t>In headset recording</a:t>
            </a:r>
          </a:p>
          <a:p>
            <a:endParaRPr lang="en-US" dirty="0"/>
          </a:p>
        </p:txBody>
      </p:sp>
      <p:pic>
        <p:nvPicPr>
          <p:cNvPr id="4" name="Picture 3">
            <a:extLst>
              <a:ext uri="{FF2B5EF4-FFF2-40B4-BE49-F238E27FC236}">
                <a16:creationId xmlns:a16="http://schemas.microsoft.com/office/drawing/2014/main" id="{211CF99A-E866-97DD-B08E-4CFAB70B4769}"/>
              </a:ext>
            </a:extLst>
          </p:cNvPr>
          <p:cNvPicPr>
            <a:picLocks noChangeAspect="1"/>
          </p:cNvPicPr>
          <p:nvPr/>
        </p:nvPicPr>
        <p:blipFill>
          <a:blip r:embed="rId2"/>
          <a:stretch>
            <a:fillRect/>
          </a:stretch>
        </p:blipFill>
        <p:spPr>
          <a:xfrm>
            <a:off x="8076302" y="2976653"/>
            <a:ext cx="3094906" cy="3094906"/>
          </a:xfrm>
          <a:prstGeom prst="rect">
            <a:avLst/>
          </a:prstGeom>
          <a:ln w="34925">
            <a:solidFill>
              <a:schemeClr val="tx1"/>
            </a:solidFill>
          </a:ln>
        </p:spPr>
      </p:pic>
      <p:sp>
        <p:nvSpPr>
          <p:cNvPr id="5" name="TextBox 4">
            <a:extLst>
              <a:ext uri="{FF2B5EF4-FFF2-40B4-BE49-F238E27FC236}">
                <a16:creationId xmlns:a16="http://schemas.microsoft.com/office/drawing/2014/main" id="{9940F117-DF70-D680-05A6-123B0249141F}"/>
              </a:ext>
            </a:extLst>
          </p:cNvPr>
          <p:cNvSpPr txBox="1"/>
          <p:nvPr/>
        </p:nvSpPr>
        <p:spPr>
          <a:xfrm>
            <a:off x="8695426" y="6018098"/>
            <a:ext cx="3036498" cy="276999"/>
          </a:xfrm>
          <a:prstGeom prst="rect">
            <a:avLst/>
          </a:prstGeom>
          <a:noFill/>
        </p:spPr>
        <p:txBody>
          <a:bodyPr wrap="square" rtlCol="0">
            <a:spAutoFit/>
          </a:bodyPr>
          <a:lstStyle/>
          <a:p>
            <a:r>
              <a:rPr lang="en-US" sz="1200" dirty="0"/>
              <a:t>© DOD Center of Excellence for Trauma</a:t>
            </a:r>
          </a:p>
        </p:txBody>
      </p:sp>
    </p:spTree>
    <p:extLst>
      <p:ext uri="{BB962C8B-B14F-4D97-AF65-F5344CB8AC3E}">
        <p14:creationId xmlns:p14="http://schemas.microsoft.com/office/powerpoint/2010/main" val="1901777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D8B83-903E-33B7-5484-23244BD0BE58}"/>
              </a:ext>
            </a:extLst>
          </p:cNvPr>
          <p:cNvSpPr>
            <a:spLocks noGrp="1"/>
          </p:cNvSpPr>
          <p:nvPr>
            <p:ph type="title"/>
          </p:nvPr>
        </p:nvSpPr>
        <p:spPr/>
        <p:txBody>
          <a:bodyPr/>
          <a:lstStyle/>
          <a:p>
            <a:r>
              <a:rPr lang="en-US" dirty="0"/>
              <a:t>Checklists</a:t>
            </a:r>
          </a:p>
        </p:txBody>
      </p:sp>
      <p:sp>
        <p:nvSpPr>
          <p:cNvPr id="3" name="Content Placeholder 2">
            <a:extLst>
              <a:ext uri="{FF2B5EF4-FFF2-40B4-BE49-F238E27FC236}">
                <a16:creationId xmlns:a16="http://schemas.microsoft.com/office/drawing/2014/main" id="{5F718C7E-89AF-8298-506B-F77B8EF8AF91}"/>
              </a:ext>
            </a:extLst>
          </p:cNvPr>
          <p:cNvSpPr>
            <a:spLocks noGrp="1"/>
          </p:cNvSpPr>
          <p:nvPr>
            <p:ph idx="1"/>
          </p:nvPr>
        </p:nvSpPr>
        <p:spPr/>
        <p:txBody>
          <a:bodyPr>
            <a:normAutofit lnSpcReduction="10000"/>
          </a:bodyPr>
          <a:lstStyle/>
          <a:p>
            <a:r>
              <a:rPr lang="en-US" dirty="0"/>
              <a:t>TeamSTEPPS Checklist </a:t>
            </a:r>
          </a:p>
          <a:p>
            <a:pPr lvl="1"/>
            <a:r>
              <a:rPr lang="en-US" dirty="0"/>
              <a:t>Developed in collaboration with 6</a:t>
            </a:r>
            <a:r>
              <a:rPr lang="en-US" baseline="30000" dirty="0"/>
              <a:t>th</a:t>
            </a:r>
            <a:r>
              <a:rPr lang="en-US" dirty="0"/>
              <a:t> Medical Group Patient Safety Officer </a:t>
            </a:r>
          </a:p>
          <a:p>
            <a:pPr lvl="1"/>
            <a:r>
              <a:rPr lang="en-US" dirty="0"/>
              <a:t>Pre-scenario briefing </a:t>
            </a:r>
          </a:p>
          <a:p>
            <a:pPr lvl="2"/>
            <a:r>
              <a:rPr lang="en-US" dirty="0"/>
              <a:t>Roles</a:t>
            </a:r>
          </a:p>
          <a:p>
            <a:pPr lvl="2"/>
            <a:r>
              <a:rPr lang="en-US" dirty="0"/>
              <a:t>Plan for collaborative work </a:t>
            </a:r>
          </a:p>
          <a:p>
            <a:pPr lvl="1"/>
            <a:r>
              <a:rPr lang="en-US" dirty="0"/>
              <a:t>Scenario</a:t>
            </a:r>
          </a:p>
          <a:p>
            <a:pPr lvl="2"/>
            <a:r>
              <a:rPr lang="en-US" dirty="0"/>
              <a:t>Loop feedback </a:t>
            </a:r>
          </a:p>
          <a:p>
            <a:pPr lvl="2"/>
            <a:r>
              <a:rPr lang="en-US" dirty="0"/>
              <a:t>Huddles/regrouping </a:t>
            </a:r>
          </a:p>
          <a:p>
            <a:pPr lvl="2"/>
            <a:r>
              <a:rPr lang="en-US" dirty="0"/>
              <a:t>Communication </a:t>
            </a:r>
          </a:p>
          <a:p>
            <a:pPr lvl="2"/>
            <a:endParaRPr lang="en-US" dirty="0"/>
          </a:p>
          <a:p>
            <a:endParaRPr lang="en-US" dirty="0"/>
          </a:p>
        </p:txBody>
      </p:sp>
      <p:pic>
        <p:nvPicPr>
          <p:cNvPr id="5" name="Picture 4">
            <a:extLst>
              <a:ext uri="{FF2B5EF4-FFF2-40B4-BE49-F238E27FC236}">
                <a16:creationId xmlns:a16="http://schemas.microsoft.com/office/drawing/2014/main" id="{915D8E3B-182A-A34B-B688-E7AAA8C40343}"/>
              </a:ext>
            </a:extLst>
          </p:cNvPr>
          <p:cNvPicPr>
            <a:picLocks noChangeAspect="1"/>
          </p:cNvPicPr>
          <p:nvPr/>
        </p:nvPicPr>
        <p:blipFill>
          <a:blip r:embed="rId2"/>
          <a:stretch>
            <a:fillRect/>
          </a:stretch>
        </p:blipFill>
        <p:spPr>
          <a:xfrm>
            <a:off x="6978298" y="3086434"/>
            <a:ext cx="3865194" cy="3512947"/>
          </a:xfrm>
          <a:prstGeom prst="rect">
            <a:avLst/>
          </a:prstGeom>
          <a:ln w="38100">
            <a:solidFill>
              <a:schemeClr val="tx1"/>
            </a:solidFill>
          </a:ln>
        </p:spPr>
      </p:pic>
    </p:spTree>
    <p:extLst>
      <p:ext uri="{BB962C8B-B14F-4D97-AF65-F5344CB8AC3E}">
        <p14:creationId xmlns:p14="http://schemas.microsoft.com/office/powerpoint/2010/main" val="2766913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70899-971B-9356-0255-FEDA45791CB2}"/>
              </a:ext>
            </a:extLst>
          </p:cNvPr>
          <p:cNvSpPr>
            <a:spLocks noGrp="1"/>
          </p:cNvSpPr>
          <p:nvPr>
            <p:ph type="title"/>
          </p:nvPr>
        </p:nvSpPr>
        <p:spPr/>
        <p:txBody>
          <a:bodyPr/>
          <a:lstStyle/>
          <a:p>
            <a:r>
              <a:rPr lang="en-US" dirty="0"/>
              <a:t>Debrief and Repeat! </a:t>
            </a:r>
          </a:p>
        </p:txBody>
      </p:sp>
      <p:sp>
        <p:nvSpPr>
          <p:cNvPr id="3" name="Content Placeholder 2">
            <a:extLst>
              <a:ext uri="{FF2B5EF4-FFF2-40B4-BE49-F238E27FC236}">
                <a16:creationId xmlns:a16="http://schemas.microsoft.com/office/drawing/2014/main" id="{A7959A8A-4BE2-1A7B-EA85-AB49A2E1B3E9}"/>
              </a:ext>
            </a:extLst>
          </p:cNvPr>
          <p:cNvSpPr>
            <a:spLocks noGrp="1"/>
          </p:cNvSpPr>
          <p:nvPr>
            <p:ph idx="1"/>
          </p:nvPr>
        </p:nvSpPr>
        <p:spPr/>
        <p:txBody>
          <a:bodyPr/>
          <a:lstStyle/>
          <a:p>
            <a:r>
              <a:rPr lang="en-US" dirty="0"/>
              <a:t>Between scenario debriefing </a:t>
            </a:r>
          </a:p>
          <a:p>
            <a:pPr lvl="1"/>
            <a:r>
              <a:rPr lang="en-US" dirty="0"/>
              <a:t>Debriefing with Good Judgement </a:t>
            </a:r>
          </a:p>
          <a:p>
            <a:pPr lvl="1"/>
            <a:r>
              <a:rPr lang="en-US" dirty="0"/>
              <a:t>Learner focused</a:t>
            </a:r>
          </a:p>
          <a:p>
            <a:pPr lvl="1"/>
            <a:r>
              <a:rPr lang="en-US" dirty="0"/>
              <a:t>No checklist reviews</a:t>
            </a:r>
          </a:p>
          <a:p>
            <a:pPr lvl="1"/>
            <a:r>
              <a:rPr lang="en-US" dirty="0"/>
              <a:t>Recording reviewed on request </a:t>
            </a:r>
          </a:p>
          <a:p>
            <a:r>
              <a:rPr lang="en-US" dirty="0"/>
              <a:t>Second scenario</a:t>
            </a:r>
          </a:p>
          <a:p>
            <a:pPr lvl="1"/>
            <a:r>
              <a:rPr lang="en-US" dirty="0"/>
              <a:t>Identical </a:t>
            </a:r>
          </a:p>
          <a:p>
            <a:pPr lvl="1"/>
            <a:r>
              <a:rPr lang="en-US" dirty="0"/>
              <a:t>Focused on success</a:t>
            </a:r>
          </a:p>
          <a:p>
            <a:pPr marL="0" indent="0">
              <a:buNone/>
            </a:pPr>
            <a:endParaRPr lang="en-US" dirty="0"/>
          </a:p>
          <a:p>
            <a:pPr lvl="1"/>
            <a:endParaRPr lang="en-US" dirty="0"/>
          </a:p>
          <a:p>
            <a:pPr lvl="1"/>
            <a:endParaRPr lang="en-US" dirty="0"/>
          </a:p>
        </p:txBody>
      </p:sp>
      <p:pic>
        <p:nvPicPr>
          <p:cNvPr id="4" name="Picture 3">
            <a:extLst>
              <a:ext uri="{FF2B5EF4-FFF2-40B4-BE49-F238E27FC236}">
                <a16:creationId xmlns:a16="http://schemas.microsoft.com/office/drawing/2014/main" id="{5D2645DF-8E72-6CFA-9994-929994E703B8}"/>
              </a:ext>
            </a:extLst>
          </p:cNvPr>
          <p:cNvPicPr>
            <a:picLocks noChangeAspect="1"/>
          </p:cNvPicPr>
          <p:nvPr/>
        </p:nvPicPr>
        <p:blipFill>
          <a:blip r:embed="rId2"/>
          <a:stretch>
            <a:fillRect/>
          </a:stretch>
        </p:blipFill>
        <p:spPr>
          <a:xfrm>
            <a:off x="7300192" y="4321833"/>
            <a:ext cx="4439516" cy="1855129"/>
          </a:xfrm>
          <a:prstGeom prst="rect">
            <a:avLst/>
          </a:prstGeom>
          <a:ln w="34925">
            <a:solidFill>
              <a:schemeClr val="tx1"/>
            </a:solidFill>
          </a:ln>
        </p:spPr>
      </p:pic>
      <p:sp>
        <p:nvSpPr>
          <p:cNvPr id="6" name="TextBox 5">
            <a:extLst>
              <a:ext uri="{FF2B5EF4-FFF2-40B4-BE49-F238E27FC236}">
                <a16:creationId xmlns:a16="http://schemas.microsoft.com/office/drawing/2014/main" id="{F6A2401B-8547-E6DE-DDE2-DAF80E433770}"/>
              </a:ext>
            </a:extLst>
          </p:cNvPr>
          <p:cNvSpPr txBox="1"/>
          <p:nvPr/>
        </p:nvSpPr>
        <p:spPr>
          <a:xfrm flipH="1">
            <a:off x="9681787" y="6157073"/>
            <a:ext cx="3344026" cy="307777"/>
          </a:xfrm>
          <a:prstGeom prst="rect">
            <a:avLst/>
          </a:prstGeom>
          <a:noFill/>
        </p:spPr>
        <p:txBody>
          <a:bodyPr wrap="square" rtlCol="0">
            <a:spAutoFit/>
          </a:bodyPr>
          <a:lstStyle/>
          <a:p>
            <a:r>
              <a:rPr lang="en-US" sz="1400" dirty="0"/>
              <a:t>Rudolph, Simon et al, 2007</a:t>
            </a:r>
          </a:p>
        </p:txBody>
      </p:sp>
    </p:spTree>
    <p:extLst>
      <p:ext uri="{BB962C8B-B14F-4D97-AF65-F5344CB8AC3E}">
        <p14:creationId xmlns:p14="http://schemas.microsoft.com/office/powerpoint/2010/main" val="141251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3FBA-8E78-34AE-04D9-6FE5DF709A8E}"/>
              </a:ext>
            </a:extLst>
          </p:cNvPr>
          <p:cNvSpPr>
            <a:spLocks noGrp="1"/>
          </p:cNvSpPr>
          <p:nvPr>
            <p:ph type="title"/>
          </p:nvPr>
        </p:nvSpPr>
        <p:spPr/>
        <p:txBody>
          <a:bodyPr/>
          <a:lstStyle/>
          <a:p>
            <a:r>
              <a:rPr lang="en-US" dirty="0"/>
              <a:t>Likert Exit Survey</a:t>
            </a:r>
          </a:p>
        </p:txBody>
      </p:sp>
      <p:sp>
        <p:nvSpPr>
          <p:cNvPr id="3" name="Content Placeholder 2">
            <a:extLst>
              <a:ext uri="{FF2B5EF4-FFF2-40B4-BE49-F238E27FC236}">
                <a16:creationId xmlns:a16="http://schemas.microsoft.com/office/drawing/2014/main" id="{42C5BD73-C448-BE72-7AF8-6444A5F55B79}"/>
              </a:ext>
            </a:extLst>
          </p:cNvPr>
          <p:cNvSpPr>
            <a:spLocks noGrp="1"/>
          </p:cNvSpPr>
          <p:nvPr>
            <p:ph idx="1"/>
          </p:nvPr>
        </p:nvSpPr>
        <p:spPr/>
        <p:txBody>
          <a:bodyPr>
            <a:normAutofit fontScale="92500" lnSpcReduction="10000"/>
          </a:bodyPr>
          <a:lstStyle/>
          <a:p>
            <a:r>
              <a:rPr lang="en-US" dirty="0"/>
              <a:t>Satisfaction with VR and Simulation Training </a:t>
            </a:r>
          </a:p>
          <a:p>
            <a:pPr lvl="1"/>
            <a:r>
              <a:rPr lang="en-US" dirty="0"/>
              <a:t>Were you satisfied with the training that you received in the VR environment?</a:t>
            </a:r>
          </a:p>
          <a:p>
            <a:pPr lvl="1"/>
            <a:r>
              <a:rPr lang="en-US" dirty="0"/>
              <a:t>Did you meet your training objectives in the VR environment?</a:t>
            </a:r>
          </a:p>
          <a:p>
            <a:pPr lvl="1"/>
            <a:r>
              <a:rPr lang="en-US" dirty="0"/>
              <a:t>Was it easy to use the VR headset? </a:t>
            </a:r>
          </a:p>
          <a:p>
            <a:pPr lvl="1"/>
            <a:r>
              <a:rPr lang="en-US" dirty="0"/>
              <a:t>Did you experience any nausea or discomfort while using the VR headset?</a:t>
            </a:r>
          </a:p>
          <a:p>
            <a:pPr lvl="1"/>
            <a:r>
              <a:rPr lang="en-US" dirty="0"/>
              <a:t>Did you experience any difficulty in using the VR controllers or tools?</a:t>
            </a:r>
          </a:p>
          <a:p>
            <a:pPr lvl="1"/>
            <a:r>
              <a:rPr lang="en-US" dirty="0"/>
              <a:t>Free-form text opportunity</a:t>
            </a:r>
          </a:p>
        </p:txBody>
      </p:sp>
    </p:spTree>
    <p:extLst>
      <p:ext uri="{BB962C8B-B14F-4D97-AF65-F5344CB8AC3E}">
        <p14:creationId xmlns:p14="http://schemas.microsoft.com/office/powerpoint/2010/main" val="1515378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64F7-A381-6EF3-87F0-4FFE6FC6F33E}"/>
              </a:ext>
            </a:extLst>
          </p:cNvPr>
          <p:cNvSpPr>
            <a:spLocks noGrp="1"/>
          </p:cNvSpPr>
          <p:nvPr>
            <p:ph type="title"/>
          </p:nvPr>
        </p:nvSpPr>
        <p:spPr/>
        <p:txBody>
          <a:bodyPr/>
          <a:lstStyle/>
          <a:p>
            <a:r>
              <a:rPr lang="en-US" dirty="0"/>
              <a:t>Analysis </a:t>
            </a:r>
          </a:p>
        </p:txBody>
      </p:sp>
      <p:sp>
        <p:nvSpPr>
          <p:cNvPr id="3" name="Content Placeholder 2">
            <a:extLst>
              <a:ext uri="{FF2B5EF4-FFF2-40B4-BE49-F238E27FC236}">
                <a16:creationId xmlns:a16="http://schemas.microsoft.com/office/drawing/2014/main" id="{31476DBA-C2A2-EE14-9FF3-95707B1F10FA}"/>
              </a:ext>
            </a:extLst>
          </p:cNvPr>
          <p:cNvSpPr>
            <a:spLocks noGrp="1"/>
          </p:cNvSpPr>
          <p:nvPr>
            <p:ph idx="1"/>
          </p:nvPr>
        </p:nvSpPr>
        <p:spPr/>
        <p:txBody>
          <a:bodyPr>
            <a:normAutofit fontScale="92500" lnSpcReduction="20000"/>
          </a:bodyPr>
          <a:lstStyle/>
          <a:p>
            <a:r>
              <a:rPr lang="en-US" dirty="0"/>
              <a:t>Paired t-test analysis comparing two-scenario checklists for competency and team dynamics </a:t>
            </a:r>
          </a:p>
          <a:p>
            <a:r>
              <a:rPr lang="en-US" dirty="0"/>
              <a:t>Medic Competence</a:t>
            </a:r>
          </a:p>
          <a:p>
            <a:pPr lvl="1"/>
            <a:r>
              <a:rPr lang="en-US" dirty="0"/>
              <a:t>No significant change between checklists; all teams scored at least 80% in the first scenario</a:t>
            </a:r>
          </a:p>
          <a:p>
            <a:r>
              <a:rPr lang="en-US" dirty="0"/>
              <a:t>Team Competence</a:t>
            </a:r>
          </a:p>
          <a:p>
            <a:pPr lvl="1"/>
            <a:r>
              <a:rPr lang="en-US" dirty="0"/>
              <a:t>Significant improvement (M=71%, sig 8.9, p=.0016) in checklist scores</a:t>
            </a:r>
          </a:p>
          <a:p>
            <a:pPr lvl="1"/>
            <a:r>
              <a:rPr lang="en-US" dirty="0"/>
              <a:t>Pre-scenario briefing</a:t>
            </a:r>
          </a:p>
          <a:p>
            <a:pPr lvl="1"/>
            <a:r>
              <a:rPr lang="en-US" dirty="0"/>
              <a:t>Mid-scenario huddles</a:t>
            </a:r>
          </a:p>
          <a:p>
            <a:pPr lvl="1"/>
            <a:r>
              <a:rPr lang="en-US" dirty="0"/>
              <a:t>Role establishment and adherence</a:t>
            </a:r>
          </a:p>
          <a:p>
            <a:pPr marL="0" indent="0">
              <a:buNone/>
            </a:pPr>
            <a:endParaRPr lang="en-US" dirty="0"/>
          </a:p>
        </p:txBody>
      </p:sp>
    </p:spTree>
    <p:extLst>
      <p:ext uri="{BB962C8B-B14F-4D97-AF65-F5344CB8AC3E}">
        <p14:creationId xmlns:p14="http://schemas.microsoft.com/office/powerpoint/2010/main" val="1955839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FC78-E0FB-DCCB-6315-8DE7DD60736C}"/>
              </a:ext>
            </a:extLst>
          </p:cNvPr>
          <p:cNvSpPr>
            <a:spLocks noGrp="1"/>
          </p:cNvSpPr>
          <p:nvPr>
            <p:ph type="title"/>
          </p:nvPr>
        </p:nvSpPr>
        <p:spPr/>
        <p:txBody>
          <a:bodyPr/>
          <a:lstStyle/>
          <a:p>
            <a:r>
              <a:rPr lang="en-US" dirty="0"/>
              <a:t>Survey</a:t>
            </a:r>
          </a:p>
        </p:txBody>
      </p:sp>
      <p:sp>
        <p:nvSpPr>
          <p:cNvPr id="3" name="Content Placeholder 2">
            <a:extLst>
              <a:ext uri="{FF2B5EF4-FFF2-40B4-BE49-F238E27FC236}">
                <a16:creationId xmlns:a16="http://schemas.microsoft.com/office/drawing/2014/main" id="{6C58315F-0563-D9AF-DBAC-D64F0EB9E350}"/>
              </a:ext>
            </a:extLst>
          </p:cNvPr>
          <p:cNvSpPr>
            <a:spLocks noGrp="1"/>
          </p:cNvSpPr>
          <p:nvPr>
            <p:ph idx="1"/>
          </p:nvPr>
        </p:nvSpPr>
        <p:spPr>
          <a:xfrm>
            <a:off x="838199" y="1825625"/>
            <a:ext cx="10624127" cy="4351338"/>
          </a:xfrm>
        </p:spPr>
        <p:txBody>
          <a:bodyPr>
            <a:normAutofit fontScale="92500" lnSpcReduction="20000"/>
          </a:bodyPr>
          <a:lstStyle/>
          <a:p>
            <a:r>
              <a:rPr lang="en-US" dirty="0"/>
              <a:t>Overall positive responses for satisfaction and ease of use </a:t>
            </a:r>
          </a:p>
          <a:p>
            <a:r>
              <a:rPr lang="en-US" dirty="0"/>
              <a:t>Negative responses for nausea/discomfort and difficulty in manipulation </a:t>
            </a:r>
          </a:p>
          <a:p>
            <a:r>
              <a:rPr lang="en-US" dirty="0"/>
              <a:t>Free-text statements: </a:t>
            </a:r>
          </a:p>
          <a:p>
            <a:pPr lvl="1"/>
            <a:r>
              <a:rPr lang="en-US" dirty="0">
                <a:effectLst/>
                <a:latin typeface="Times New Roman" panose="02020603050405020304" pitchFamily="18" charset="0"/>
                <a:ea typeface="Calibri" panose="020F0502020204030204" pitchFamily="34" charset="0"/>
              </a:rPr>
              <a:t>“…</a:t>
            </a:r>
            <a:r>
              <a:rPr lang="en-US" sz="2600" dirty="0">
                <a:effectLst/>
                <a:latin typeface="Times New Roman" panose="02020603050405020304" pitchFamily="18" charset="0"/>
                <a:ea typeface="Calibri" panose="020F0502020204030204" pitchFamily="34" charset="0"/>
              </a:rPr>
              <a:t>liked that I could hand things to my partner” </a:t>
            </a:r>
          </a:p>
          <a:p>
            <a:pPr lvl="1"/>
            <a:r>
              <a:rPr lang="en-US" sz="2400" dirty="0">
                <a:effectLst/>
                <a:latin typeface="Times New Roman" panose="02020603050405020304" pitchFamily="18" charset="0"/>
                <a:ea typeface="Calibri" panose="020F0502020204030204" pitchFamily="34" charset="0"/>
              </a:rPr>
              <a:t>“…..</a:t>
            </a:r>
            <a:r>
              <a:rPr lang="en-US" sz="2600" dirty="0">
                <a:effectLst/>
                <a:latin typeface="Times New Roman" panose="02020603050405020304" pitchFamily="18" charset="0"/>
                <a:ea typeface="Calibri" panose="020F0502020204030204" pitchFamily="34" charset="0"/>
              </a:rPr>
              <a:t>great to work as a team and being able to have set roles.”</a:t>
            </a:r>
          </a:p>
          <a:p>
            <a:r>
              <a:rPr lang="en-US" dirty="0">
                <a:ea typeface="Calibri" panose="020F0502020204030204" pitchFamily="34" charset="0"/>
              </a:rPr>
              <a:t>Anecdotal</a:t>
            </a:r>
            <a:r>
              <a:rPr lang="en-US" dirty="0">
                <a:latin typeface="Times New Roman" panose="02020603050405020304" pitchFamily="18" charset="0"/>
                <a:ea typeface="Calibri" panose="020F0502020204030204" pitchFamily="34" charset="0"/>
              </a:rPr>
              <a:t>:</a:t>
            </a:r>
          </a:p>
          <a:p>
            <a:pPr lvl="1"/>
            <a:r>
              <a:rPr lang="en-US" dirty="0">
                <a:latin typeface="Times New Roman" panose="02020603050405020304" pitchFamily="18" charset="0"/>
                <a:ea typeface="Calibri" panose="020F0502020204030204" pitchFamily="34" charset="0"/>
              </a:rPr>
              <a:t>“…That was great!”</a:t>
            </a:r>
          </a:p>
          <a:p>
            <a:pPr lvl="1"/>
            <a:r>
              <a:rPr lang="en-US" dirty="0">
                <a:latin typeface="Times New Roman" panose="02020603050405020304" pitchFamily="18" charset="0"/>
                <a:ea typeface="Calibri" panose="020F0502020204030204" pitchFamily="34" charset="0"/>
              </a:rPr>
              <a:t>“…I really got to do stuff… usually they forget I’m there! “</a:t>
            </a:r>
          </a:p>
          <a:p>
            <a:pPr lvl="1"/>
            <a:r>
              <a:rPr lang="en-US" dirty="0">
                <a:latin typeface="Times New Roman" panose="02020603050405020304" pitchFamily="18" charset="0"/>
                <a:ea typeface="Calibri" panose="020F0502020204030204" pitchFamily="34" charset="0"/>
              </a:rPr>
              <a:t>“…This was so cool.”</a:t>
            </a:r>
            <a:endParaRPr lang="en-US" dirty="0"/>
          </a:p>
        </p:txBody>
      </p:sp>
    </p:spTree>
    <p:extLst>
      <p:ext uri="{BB962C8B-B14F-4D97-AF65-F5344CB8AC3E}">
        <p14:creationId xmlns:p14="http://schemas.microsoft.com/office/powerpoint/2010/main" val="5235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92C8D-AC23-2DDB-899E-D496126A19C7}"/>
              </a:ext>
            </a:extLst>
          </p:cNvPr>
          <p:cNvSpPr>
            <a:spLocks noGrp="1"/>
          </p:cNvSpPr>
          <p:nvPr>
            <p:ph type="title"/>
          </p:nvPr>
        </p:nvSpPr>
        <p:spPr/>
        <p:txBody>
          <a:bodyPr/>
          <a:lstStyle/>
          <a:p>
            <a:r>
              <a:rPr lang="en-US" dirty="0"/>
              <a:t>Other metrics</a:t>
            </a:r>
          </a:p>
        </p:txBody>
      </p:sp>
      <p:sp>
        <p:nvSpPr>
          <p:cNvPr id="3" name="Content Placeholder 2">
            <a:extLst>
              <a:ext uri="{FF2B5EF4-FFF2-40B4-BE49-F238E27FC236}">
                <a16:creationId xmlns:a16="http://schemas.microsoft.com/office/drawing/2014/main" id="{301CE758-18F0-0805-8470-F3F1D9218F9A}"/>
              </a:ext>
            </a:extLst>
          </p:cNvPr>
          <p:cNvSpPr>
            <a:spLocks noGrp="1"/>
          </p:cNvSpPr>
          <p:nvPr>
            <p:ph idx="1"/>
          </p:nvPr>
        </p:nvSpPr>
        <p:spPr/>
        <p:txBody>
          <a:bodyPr>
            <a:normAutofit lnSpcReduction="10000"/>
          </a:bodyPr>
          <a:lstStyle/>
          <a:p>
            <a:r>
              <a:rPr lang="en-US" dirty="0"/>
              <a:t>Each 2-scenario session took 45 minutes per team including set-up/take-down and debriefing</a:t>
            </a:r>
          </a:p>
          <a:p>
            <a:r>
              <a:rPr lang="en-US" dirty="0"/>
              <a:t>Sessions conducted within the Medical Group building </a:t>
            </a:r>
          </a:p>
          <a:p>
            <a:r>
              <a:rPr lang="en-US" dirty="0"/>
              <a:t>Moderator was </a:t>
            </a:r>
            <a:r>
              <a:rPr lang="en-US" i="1" dirty="0"/>
              <a:t>not</a:t>
            </a:r>
            <a:r>
              <a:rPr lang="en-US" dirty="0"/>
              <a:t> a full-time simulation operator</a:t>
            </a:r>
          </a:p>
          <a:p>
            <a:r>
              <a:rPr lang="en-US" dirty="0"/>
              <a:t>Estimated cost of headsets, hardware and software $&lt;10K</a:t>
            </a:r>
          </a:p>
          <a:p>
            <a:r>
              <a:rPr lang="en-US" dirty="0"/>
              <a:t>Team transcripts retained as proof-of-training for metric tracking</a:t>
            </a:r>
          </a:p>
          <a:p>
            <a:pPr marL="0" indent="0">
              <a:buNone/>
            </a:pPr>
            <a:endParaRPr lang="en-US" dirty="0"/>
          </a:p>
        </p:txBody>
      </p:sp>
    </p:spTree>
    <p:extLst>
      <p:ext uri="{BB962C8B-B14F-4D97-AF65-F5344CB8AC3E}">
        <p14:creationId xmlns:p14="http://schemas.microsoft.com/office/powerpoint/2010/main" val="969173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F2F3-BE4F-7ED0-72B6-2E8099FB5287}"/>
              </a:ext>
            </a:extLst>
          </p:cNvPr>
          <p:cNvSpPr>
            <a:spLocks noGrp="1"/>
          </p:cNvSpPr>
          <p:nvPr>
            <p:ph type="title"/>
          </p:nvPr>
        </p:nvSpPr>
        <p:spPr/>
        <p:txBody>
          <a:bodyPr/>
          <a:lstStyle/>
          <a:p>
            <a:r>
              <a:rPr lang="en-US" dirty="0"/>
              <a:t>Limitations</a:t>
            </a:r>
          </a:p>
        </p:txBody>
      </p:sp>
      <p:sp>
        <p:nvSpPr>
          <p:cNvPr id="3" name="Content Placeholder 2">
            <a:extLst>
              <a:ext uri="{FF2B5EF4-FFF2-40B4-BE49-F238E27FC236}">
                <a16:creationId xmlns:a16="http://schemas.microsoft.com/office/drawing/2014/main" id="{3721B3EF-B18B-0822-6A09-49188817D9D6}"/>
              </a:ext>
            </a:extLst>
          </p:cNvPr>
          <p:cNvSpPr>
            <a:spLocks noGrp="1"/>
          </p:cNvSpPr>
          <p:nvPr>
            <p:ph idx="1"/>
          </p:nvPr>
        </p:nvSpPr>
        <p:spPr/>
        <p:txBody>
          <a:bodyPr/>
          <a:lstStyle/>
          <a:p>
            <a:r>
              <a:rPr lang="en-US" dirty="0"/>
              <a:t>Very small sample size</a:t>
            </a:r>
          </a:p>
          <a:p>
            <a:pPr lvl="1"/>
            <a:r>
              <a:rPr lang="en-US" dirty="0"/>
              <a:t>No a priori</a:t>
            </a:r>
          </a:p>
          <a:p>
            <a:r>
              <a:rPr lang="en-US" dirty="0"/>
              <a:t>No randomization </a:t>
            </a:r>
          </a:p>
          <a:p>
            <a:pPr lvl="1"/>
            <a:r>
              <a:rPr lang="en-US" dirty="0"/>
              <a:t>Volunteers</a:t>
            </a:r>
          </a:p>
          <a:p>
            <a:pPr lvl="1"/>
            <a:r>
              <a:rPr lang="en-US" dirty="0"/>
              <a:t>Team make-up</a:t>
            </a:r>
          </a:p>
          <a:p>
            <a:r>
              <a:rPr lang="en-US" dirty="0"/>
              <a:t>Two AFSCs</a:t>
            </a:r>
          </a:p>
          <a:p>
            <a:pPr lvl="1"/>
            <a:r>
              <a:rPr lang="en-US" dirty="0"/>
              <a:t>Nurses </a:t>
            </a:r>
            <a:r>
              <a:rPr lang="en-US"/>
              <a:t>and Technicians</a:t>
            </a:r>
            <a:endParaRPr lang="en-US" dirty="0"/>
          </a:p>
          <a:p>
            <a:endParaRPr lang="en-US" dirty="0"/>
          </a:p>
          <a:p>
            <a:pPr lvl="1"/>
            <a:endParaRPr lang="en-US" dirty="0"/>
          </a:p>
          <a:p>
            <a:pPr marL="0" indent="0">
              <a:buNone/>
            </a:pPr>
            <a:endParaRPr lang="en-US" dirty="0"/>
          </a:p>
        </p:txBody>
      </p:sp>
      <p:pic>
        <p:nvPicPr>
          <p:cNvPr id="4" name="Picture 3">
            <a:extLst>
              <a:ext uri="{FF2B5EF4-FFF2-40B4-BE49-F238E27FC236}">
                <a16:creationId xmlns:a16="http://schemas.microsoft.com/office/drawing/2014/main" id="{1F1D0BCC-B901-CA9A-5F9F-38C6AC2EC0C8}"/>
              </a:ext>
            </a:extLst>
          </p:cNvPr>
          <p:cNvPicPr>
            <a:picLocks noChangeAspect="1"/>
          </p:cNvPicPr>
          <p:nvPr/>
        </p:nvPicPr>
        <p:blipFill>
          <a:blip r:embed="rId2"/>
          <a:stretch>
            <a:fillRect/>
          </a:stretch>
        </p:blipFill>
        <p:spPr>
          <a:xfrm rot="5400000">
            <a:off x="7046165" y="1680893"/>
            <a:ext cx="3923581" cy="2942686"/>
          </a:xfrm>
          <a:prstGeom prst="rect">
            <a:avLst/>
          </a:prstGeom>
        </p:spPr>
      </p:pic>
    </p:spTree>
    <p:extLst>
      <p:ext uri="{BB962C8B-B14F-4D97-AF65-F5344CB8AC3E}">
        <p14:creationId xmlns:p14="http://schemas.microsoft.com/office/powerpoint/2010/main" val="3098755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BFEF3-8662-3254-4889-B085CE9059C7}"/>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1948096C-1D08-552D-42CC-69A206BA7A77}"/>
              </a:ext>
            </a:extLst>
          </p:cNvPr>
          <p:cNvSpPr>
            <a:spLocks noGrp="1"/>
          </p:cNvSpPr>
          <p:nvPr>
            <p:ph idx="1"/>
          </p:nvPr>
        </p:nvSpPr>
        <p:spPr/>
        <p:txBody>
          <a:bodyPr/>
          <a:lstStyle/>
          <a:p>
            <a:r>
              <a:rPr lang="en-US" dirty="0"/>
              <a:t>Virtual Reality modality was not a barrier </a:t>
            </a:r>
          </a:p>
          <a:p>
            <a:r>
              <a:rPr lang="en-US" dirty="0"/>
              <a:t>Complete competency training faster, more efficiently and less costly</a:t>
            </a:r>
          </a:p>
          <a:p>
            <a:r>
              <a:rPr lang="en-US" dirty="0"/>
              <a:t>Successful in team building and training </a:t>
            </a:r>
          </a:p>
          <a:p>
            <a:r>
              <a:rPr lang="en-US" dirty="0"/>
              <a:t>Overall user satisfaction in the training </a:t>
            </a:r>
          </a:p>
          <a:p>
            <a:r>
              <a:rPr lang="en-US" dirty="0"/>
              <a:t>Limitations</a:t>
            </a:r>
          </a:p>
          <a:p>
            <a:r>
              <a:rPr lang="en-US" dirty="0"/>
              <a:t>Opportunities for further study </a:t>
            </a:r>
          </a:p>
          <a:p>
            <a:pPr marL="0" indent="0">
              <a:buNone/>
            </a:pPr>
            <a:endParaRPr lang="en-US" dirty="0"/>
          </a:p>
        </p:txBody>
      </p:sp>
    </p:spTree>
    <p:extLst>
      <p:ext uri="{BB962C8B-B14F-4D97-AF65-F5344CB8AC3E}">
        <p14:creationId xmlns:p14="http://schemas.microsoft.com/office/powerpoint/2010/main" val="1600465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2AE0-B482-FA0B-7E8C-5940B76791A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9554315-7E05-DAB7-DB72-5E6E329417DB}"/>
              </a:ext>
            </a:extLst>
          </p:cNvPr>
          <p:cNvSpPr>
            <a:spLocks noGrp="1"/>
          </p:cNvSpPr>
          <p:nvPr>
            <p:ph idx="1"/>
          </p:nvPr>
        </p:nvSpPr>
        <p:spPr>
          <a:xfrm>
            <a:off x="838200" y="1371600"/>
            <a:ext cx="10515600" cy="4805363"/>
          </a:xfrm>
        </p:spPr>
        <p:txBody>
          <a:bodyPr>
            <a:normAutofit/>
          </a:bodyPr>
          <a:lstStyle/>
          <a:p>
            <a:pPr marL="0" marR="0" indent="0">
              <a:lnSpc>
                <a:spcPct val="100000"/>
              </a:lnSpc>
              <a:spcBef>
                <a:spcPts val="0"/>
              </a:spcBef>
              <a:buNone/>
            </a:pPr>
            <a:r>
              <a:rPr lang="en-US" sz="2000" dirty="0">
                <a:solidFill>
                  <a:srgbClr val="2E414F"/>
                </a:solidFill>
                <a:latin typeface="Roboto"/>
              </a:rPr>
              <a:t>Department of the Air Force, Medical Readiness Program. (2023). Retrieved from: </a:t>
            </a:r>
          </a:p>
          <a:p>
            <a:pPr marL="0" marR="0" indent="0">
              <a:lnSpc>
                <a:spcPct val="100000"/>
              </a:lnSpc>
              <a:spcBef>
                <a:spcPts val="0"/>
              </a:spcBef>
              <a:buNone/>
            </a:pPr>
            <a:r>
              <a:rPr lang="en-US" sz="2000" dirty="0">
                <a:solidFill>
                  <a:srgbClr val="2E414F"/>
                </a:solidFill>
                <a:latin typeface="Roboto"/>
              </a:rPr>
              <a:t>https://static.epublishing.af.mil/production/1/af_sg/ publication/afi41-106/dafi41-106.pdf</a:t>
            </a:r>
          </a:p>
          <a:p>
            <a:pPr marL="0" marR="0" indent="0">
              <a:lnSpc>
                <a:spcPct val="100000"/>
              </a:lnSpc>
              <a:spcBef>
                <a:spcPts val="0"/>
              </a:spcBef>
              <a:buNone/>
            </a:pPr>
            <a:endParaRPr lang="en-US" sz="2000" dirty="0">
              <a:solidFill>
                <a:srgbClr val="2E414F"/>
              </a:solidFill>
              <a:latin typeface="Roboto"/>
            </a:endParaRPr>
          </a:p>
          <a:p>
            <a:pPr marL="0" marR="0" indent="0">
              <a:lnSpc>
                <a:spcPct val="100000"/>
              </a:lnSpc>
              <a:spcBef>
                <a:spcPts val="0"/>
              </a:spcBef>
              <a:buNone/>
            </a:pPr>
            <a:r>
              <a:rPr lang="en-US" sz="2000" dirty="0">
                <a:solidFill>
                  <a:srgbClr val="2E414F"/>
                </a:solidFill>
                <a:latin typeface="Roboto"/>
              </a:rPr>
              <a:t>Elsevier, ClinicalKey: Burn Management (2022)</a:t>
            </a:r>
          </a:p>
          <a:p>
            <a:pPr marL="0" marR="0" indent="0">
              <a:lnSpc>
                <a:spcPct val="100000"/>
              </a:lnSpc>
              <a:spcBef>
                <a:spcPts val="0"/>
              </a:spcBef>
              <a:buNone/>
            </a:pPr>
            <a:endParaRPr lang="en-US" sz="2000" dirty="0">
              <a:solidFill>
                <a:srgbClr val="2E414F"/>
              </a:solidFill>
              <a:latin typeface="Roboto"/>
            </a:endParaRPr>
          </a:p>
          <a:p>
            <a:pPr marL="0" indent="0">
              <a:lnSpc>
                <a:spcPct val="100000"/>
              </a:lnSpc>
              <a:spcBef>
                <a:spcPts val="0"/>
              </a:spcBef>
              <a:buNone/>
            </a:pPr>
            <a:r>
              <a:rPr lang="en-US" sz="2000" dirty="0">
                <a:solidFill>
                  <a:srgbClr val="2E414F"/>
                </a:solidFill>
                <a:latin typeface="Roboto"/>
              </a:rPr>
              <a:t>O. Guttman, E. Lazzara, J. Keebler, K. Webster, L. Gisick, A. Baker, Dissecting communication barriers in healthcare: a path to enhancing communication resiliency, reliability, and patient safety. J. of patient safety. 1, 17 (2021)</a:t>
            </a:r>
          </a:p>
          <a:p>
            <a:pPr marL="0" indent="0">
              <a:lnSpc>
                <a:spcPct val="100000"/>
              </a:lnSpc>
              <a:spcBef>
                <a:spcPts val="0"/>
              </a:spcBef>
              <a:buNone/>
            </a:pPr>
            <a:endParaRPr lang="en-US" sz="2000" dirty="0">
              <a:solidFill>
                <a:srgbClr val="2E414F"/>
              </a:solidFill>
              <a:latin typeface="Roboto"/>
            </a:endParaRPr>
          </a:p>
          <a:p>
            <a:pPr marL="0" indent="0">
              <a:lnSpc>
                <a:spcPct val="100000"/>
              </a:lnSpc>
              <a:spcBef>
                <a:spcPts val="0"/>
              </a:spcBef>
              <a:buNone/>
            </a:pPr>
            <a:r>
              <a:rPr lang="en-US" sz="2000" b="0" i="0" dirty="0">
                <a:solidFill>
                  <a:srgbClr val="2E414F"/>
                </a:solidFill>
                <a:effectLst/>
                <a:latin typeface="Roboto"/>
              </a:rPr>
              <a:t>Health Research &amp; Ed Trust. Improving Patient Safety Culture through Teamwork and Communication: TeamSTEPPS® (2015). Retrieved from: https://www.aha.org/system/files/2018-01/2015_teamstepps_FINAL.pdf</a:t>
            </a:r>
          </a:p>
          <a:p>
            <a:pPr marL="0" indent="0">
              <a:lnSpc>
                <a:spcPct val="100000"/>
              </a:lnSpc>
              <a:spcBef>
                <a:spcPts val="0"/>
              </a:spcBef>
              <a:buNone/>
            </a:pPr>
            <a:endParaRPr lang="en-US" sz="2000" b="0" i="0" dirty="0">
              <a:solidFill>
                <a:srgbClr val="2E414F"/>
              </a:solidFill>
              <a:effectLst/>
              <a:latin typeface="Roboto"/>
            </a:endParaRPr>
          </a:p>
          <a:p>
            <a:pPr marL="0" indent="0">
              <a:lnSpc>
                <a:spcPct val="100000"/>
              </a:lnSpc>
              <a:spcBef>
                <a:spcPts val="0"/>
              </a:spcBef>
              <a:buNone/>
            </a:pPr>
            <a:r>
              <a:rPr lang="en-US" sz="2000" b="0" i="0" dirty="0">
                <a:solidFill>
                  <a:srgbClr val="2E414F"/>
                </a:solidFill>
                <a:effectLst/>
                <a:latin typeface="Roboto"/>
              </a:rPr>
              <a:t>Iowa Model Collaborative. (2017). Iowa model of evidence-based practice: Revisions and validation. Worldviews on Evidence-Based Nursing, 14(3), 175-182. doi:10.1111/wvn.12223</a:t>
            </a:r>
          </a:p>
        </p:txBody>
      </p:sp>
    </p:spTree>
    <p:extLst>
      <p:ext uri="{BB962C8B-B14F-4D97-AF65-F5344CB8AC3E}">
        <p14:creationId xmlns:p14="http://schemas.microsoft.com/office/powerpoint/2010/main" val="1382342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2AE0-B482-FA0B-7E8C-5940B76791A1}"/>
              </a:ext>
            </a:extLst>
          </p:cNvPr>
          <p:cNvSpPr>
            <a:spLocks noGrp="1"/>
          </p:cNvSpPr>
          <p:nvPr>
            <p:ph type="title"/>
          </p:nvPr>
        </p:nvSpPr>
        <p:spPr/>
        <p:txBody>
          <a:bodyPr/>
          <a:lstStyle/>
          <a:p>
            <a:r>
              <a:rPr lang="en-US" dirty="0"/>
              <a:t>References cont.</a:t>
            </a:r>
          </a:p>
        </p:txBody>
      </p:sp>
      <p:sp>
        <p:nvSpPr>
          <p:cNvPr id="3" name="Content Placeholder 2">
            <a:extLst>
              <a:ext uri="{FF2B5EF4-FFF2-40B4-BE49-F238E27FC236}">
                <a16:creationId xmlns:a16="http://schemas.microsoft.com/office/drawing/2014/main" id="{69554315-7E05-DAB7-DB72-5E6E329417DB}"/>
              </a:ext>
            </a:extLst>
          </p:cNvPr>
          <p:cNvSpPr>
            <a:spLocks noGrp="1"/>
          </p:cNvSpPr>
          <p:nvPr>
            <p:ph idx="1"/>
          </p:nvPr>
        </p:nvSpPr>
        <p:spPr>
          <a:xfrm>
            <a:off x="838200" y="1828800"/>
            <a:ext cx="10515600" cy="4805363"/>
          </a:xfrm>
        </p:spPr>
        <p:txBody>
          <a:bodyPr>
            <a:normAutofit/>
          </a:bodyPr>
          <a:lstStyle/>
          <a:p>
            <a:pPr marL="0" indent="0">
              <a:lnSpc>
                <a:spcPct val="100000"/>
              </a:lnSpc>
              <a:spcBef>
                <a:spcPts val="0"/>
              </a:spcBef>
              <a:buNone/>
            </a:pPr>
            <a:r>
              <a:rPr lang="en-US" sz="2000" dirty="0">
                <a:solidFill>
                  <a:srgbClr val="2E414F"/>
                </a:solidFill>
                <a:latin typeface="Roboto"/>
              </a:rPr>
              <a:t>J. Rudolph, R. Simon, P. Rivard, R. Dufresne, &amp; D. Raemer, Debriefing with good judgment: combining rigorous feedback with genuine inquiry. Anesthesiology clinics, 25, 361-76 (2007)</a:t>
            </a:r>
          </a:p>
        </p:txBody>
      </p:sp>
    </p:spTree>
    <p:extLst>
      <p:ext uri="{BB962C8B-B14F-4D97-AF65-F5344CB8AC3E}">
        <p14:creationId xmlns:p14="http://schemas.microsoft.com/office/powerpoint/2010/main" val="1251919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252000" y="512064"/>
            <a:ext cx="11689201" cy="5568696"/>
          </a:xfrm>
          <a:prstGeom prst="rect">
            <a:avLst/>
          </a:prstGeom>
        </p:spPr>
      </p:pic>
      <p:sp>
        <p:nvSpPr>
          <p:cNvPr id="5" name="Text Placeholder 4">
            <a:extLst>
              <a:ext uri="{FF2B5EF4-FFF2-40B4-BE49-F238E27FC236}">
                <a16:creationId xmlns:a16="http://schemas.microsoft.com/office/drawing/2014/main" id="{4F6F4DD5-7E5E-4243-8C3D-1DC1D1FF3036}"/>
              </a:ext>
            </a:extLst>
          </p:cNvPr>
          <p:cNvSpPr>
            <a:spLocks noGrp="1"/>
          </p:cNvSpPr>
          <p:nvPr>
            <p:ph type="body" sz="quarter" idx="15"/>
          </p:nvPr>
        </p:nvSpPr>
        <p:spPr/>
        <p:txBody>
          <a:bodyPr/>
          <a:lstStyle/>
          <a:p>
            <a:endParaRPr lang="en-GB" dirty="0"/>
          </a:p>
        </p:txBody>
      </p:sp>
      <p:sp>
        <p:nvSpPr>
          <p:cNvPr id="6" name="Text Placeholder 5">
            <a:extLst>
              <a:ext uri="{FF2B5EF4-FFF2-40B4-BE49-F238E27FC236}">
                <a16:creationId xmlns:a16="http://schemas.microsoft.com/office/drawing/2014/main" id="{77F5631E-8E09-4A61-860C-5100085A0883}"/>
              </a:ext>
            </a:extLst>
          </p:cNvPr>
          <p:cNvSpPr>
            <a:spLocks noGrp="1"/>
          </p:cNvSpPr>
          <p:nvPr>
            <p:ph type="body" sz="quarter" idx="16"/>
          </p:nvPr>
        </p:nvSpPr>
        <p:spPr/>
        <p:txBody>
          <a:bodyPr/>
          <a:lstStyle/>
          <a:p>
            <a:endParaRPr lang="en-GB" dirty="0"/>
          </a:p>
        </p:txBody>
      </p:sp>
      <p:sp>
        <p:nvSpPr>
          <p:cNvPr id="7" name="Text Placeholder 6">
            <a:extLst>
              <a:ext uri="{FF2B5EF4-FFF2-40B4-BE49-F238E27FC236}">
                <a16:creationId xmlns:a16="http://schemas.microsoft.com/office/drawing/2014/main" id="{852DB959-CCE9-4FC8-8E90-69C5BDEEF372}"/>
              </a:ext>
            </a:extLst>
          </p:cNvPr>
          <p:cNvSpPr>
            <a:spLocks noGrp="1"/>
          </p:cNvSpPr>
          <p:nvPr>
            <p:ph type="body" sz="quarter" idx="17"/>
          </p:nvPr>
        </p:nvSpPr>
        <p:spPr/>
        <p:txBody>
          <a:bodyPr/>
          <a:lstStyle/>
          <a:p>
            <a:r>
              <a:rPr lang="en-US" b="1" dirty="0"/>
              <a:t>Why Is It So Hard?</a:t>
            </a:r>
            <a:endParaRPr lang="en-GB" dirty="0"/>
          </a:p>
        </p:txBody>
      </p:sp>
      <p:sp>
        <p:nvSpPr>
          <p:cNvPr id="3" name="Title 2">
            <a:extLst>
              <a:ext uri="{FF2B5EF4-FFF2-40B4-BE49-F238E27FC236}">
                <a16:creationId xmlns:a16="http://schemas.microsoft.com/office/drawing/2014/main" id="{AEE5BD2B-69A8-4222-B7DA-19493E3DBA86}"/>
              </a:ext>
            </a:extLst>
          </p:cNvPr>
          <p:cNvSpPr>
            <a:spLocks noGrp="1"/>
          </p:cNvSpPr>
          <p:nvPr>
            <p:ph type="title"/>
          </p:nvPr>
        </p:nvSpPr>
        <p:spPr/>
        <p:txBody>
          <a:bodyPr/>
          <a:lstStyle/>
          <a:p>
            <a:r>
              <a:rPr lang="en-US" b="1" dirty="0"/>
              <a:t>On-board</a:t>
            </a:r>
            <a:br>
              <a:rPr lang="en-US" b="1" dirty="0"/>
            </a:br>
            <a:r>
              <a:rPr lang="en-US" b="1" dirty="0"/>
              <a:t>Synthetic Training</a:t>
            </a:r>
            <a:endParaRPr lang="en-GB" sz="3200" dirty="0"/>
          </a:p>
        </p:txBody>
      </p:sp>
      <p:sp>
        <p:nvSpPr>
          <p:cNvPr id="12" name="Slide Number Placeholder 11">
            <a:extLst>
              <a:ext uri="{FF2B5EF4-FFF2-40B4-BE49-F238E27FC236}">
                <a16:creationId xmlns:a16="http://schemas.microsoft.com/office/drawing/2014/main" id="{6E74AED9-4EDC-48E5-81AD-FF85FE86C27B}"/>
              </a:ext>
            </a:extLst>
          </p:cNvPr>
          <p:cNvSpPr>
            <a:spLocks noGrp="1"/>
          </p:cNvSpPr>
          <p:nvPr>
            <p:ph type="sldNum" sz="quarter" idx="18"/>
          </p:nvPr>
        </p:nvSpPr>
        <p:spPr>
          <a:xfrm>
            <a:off x="11576984" y="250629"/>
            <a:ext cx="364217" cy="126000"/>
          </a:xfrm>
        </p:spPr>
        <p:txBody>
          <a:bodyPr/>
          <a:lstStyle/>
          <a:p>
            <a:fld id="{9091399C-B5EF-49C7-B81A-539AE2F27BD0}" type="slidenum">
              <a:rPr lang="en-GB" smtClean="0"/>
              <a:pPr/>
              <a:t>27</a:t>
            </a:fld>
            <a:endParaRPr lang="en-GB" dirty="0"/>
          </a:p>
        </p:txBody>
      </p:sp>
    </p:spTree>
    <p:extLst>
      <p:ext uri="{BB962C8B-B14F-4D97-AF65-F5344CB8AC3E}">
        <p14:creationId xmlns:p14="http://schemas.microsoft.com/office/powerpoint/2010/main" val="1509650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Agenda</a:t>
            </a:r>
          </a:p>
        </p:txBody>
      </p:sp>
      <p:sp>
        <p:nvSpPr>
          <p:cNvPr id="7" name="Slide Number Placeholder 6"/>
          <p:cNvSpPr>
            <a:spLocks noGrp="1"/>
          </p:cNvSpPr>
          <p:nvPr>
            <p:ph type="sldNum" sz="quarter" idx="10"/>
          </p:nvPr>
        </p:nvSpPr>
        <p:spPr/>
        <p:txBody>
          <a:bodyPr/>
          <a:lstStyle/>
          <a:p>
            <a:fld id="{9091399C-B5EF-49C7-B81A-539AE2F27BD0}" type="slidenum">
              <a:rPr lang="en-GB" smtClean="0"/>
              <a:pPr/>
              <a:t>28</a:t>
            </a:fld>
            <a:endParaRPr lang="en-GB" dirty="0"/>
          </a:p>
        </p:txBody>
      </p:sp>
      <p:sp>
        <p:nvSpPr>
          <p:cNvPr id="9" name="Content Placeholder 4"/>
          <p:cNvSpPr>
            <a:spLocks noGrp="1"/>
          </p:cNvSpPr>
          <p:nvPr>
            <p:ph sz="quarter" idx="16"/>
          </p:nvPr>
        </p:nvSpPr>
        <p:spPr>
          <a:xfrm>
            <a:off x="768002" y="2459259"/>
            <a:ext cx="11173199" cy="2583796"/>
          </a:xfrm>
        </p:spPr>
        <p:txBody>
          <a:bodyPr/>
          <a:lstStyle/>
          <a:p>
            <a:pPr lvl="0">
              <a:spcBef>
                <a:spcPts val="1200"/>
              </a:spcBef>
            </a:pPr>
            <a:r>
              <a:rPr lang="en-GB" dirty="0"/>
              <a:t>Current warfare training options and why on-board synthetic training is needed?</a:t>
            </a:r>
          </a:p>
          <a:p>
            <a:pPr lvl="0">
              <a:spcBef>
                <a:spcPts val="1200"/>
              </a:spcBef>
            </a:pPr>
            <a:r>
              <a:rPr lang="en-GB" dirty="0"/>
              <a:t>Modes of operation</a:t>
            </a:r>
          </a:p>
          <a:p>
            <a:pPr lvl="0">
              <a:spcBef>
                <a:spcPts val="1200"/>
              </a:spcBef>
            </a:pPr>
            <a:r>
              <a:rPr lang="en-GB" dirty="0"/>
              <a:t>System design options</a:t>
            </a:r>
          </a:p>
          <a:p>
            <a:pPr lvl="0">
              <a:spcBef>
                <a:spcPts val="1200"/>
              </a:spcBef>
            </a:pPr>
            <a:r>
              <a:rPr lang="en-GB" dirty="0"/>
              <a:t>The human performance challenges</a:t>
            </a:r>
          </a:p>
        </p:txBody>
      </p:sp>
    </p:spTree>
    <p:extLst>
      <p:ext uri="{BB962C8B-B14F-4D97-AF65-F5344CB8AC3E}">
        <p14:creationId xmlns:p14="http://schemas.microsoft.com/office/powerpoint/2010/main" val="27595846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15242" b="15242"/>
          <a:stretch>
            <a:fillRect/>
          </a:stretch>
        </p:blipFill>
        <p:spPr/>
      </p:pic>
      <p:sp>
        <p:nvSpPr>
          <p:cNvPr id="3" name="Text Placeholder 2"/>
          <p:cNvSpPr>
            <a:spLocks noGrp="1"/>
          </p:cNvSpPr>
          <p:nvPr>
            <p:ph type="body" sz="quarter" idx="16"/>
          </p:nvPr>
        </p:nvSpPr>
        <p:spPr/>
        <p:txBody>
          <a:bodyPr/>
          <a:lstStyle/>
          <a:p>
            <a:endParaRPr lang="en-GB" dirty="0"/>
          </a:p>
        </p:txBody>
      </p:sp>
      <p:sp>
        <p:nvSpPr>
          <p:cNvPr id="7" name="Title 6"/>
          <p:cNvSpPr>
            <a:spLocks noGrp="1"/>
          </p:cNvSpPr>
          <p:nvPr>
            <p:ph type="title"/>
          </p:nvPr>
        </p:nvSpPr>
        <p:spPr/>
        <p:txBody>
          <a:bodyPr/>
          <a:lstStyle/>
          <a:p>
            <a:r>
              <a:rPr lang="en-GB" dirty="0"/>
              <a:t>Current training and why is on-board synthetic training needed?</a:t>
            </a:r>
          </a:p>
        </p:txBody>
      </p:sp>
      <p:sp>
        <p:nvSpPr>
          <p:cNvPr id="4" name="Slide Number Placeholder 3"/>
          <p:cNvSpPr>
            <a:spLocks noGrp="1"/>
          </p:cNvSpPr>
          <p:nvPr>
            <p:ph type="sldNum" sz="quarter" idx="17"/>
          </p:nvPr>
        </p:nvSpPr>
        <p:spPr/>
        <p:txBody>
          <a:bodyPr/>
          <a:lstStyle/>
          <a:p>
            <a:fld id="{9091399C-B5EF-49C7-B81A-539AE2F27BD0}" type="slidenum">
              <a:rPr lang="en-GB" smtClean="0"/>
              <a:pPr/>
              <a:t>29</a:t>
            </a:fld>
            <a:endParaRPr lang="en-GB" dirty="0"/>
          </a:p>
        </p:txBody>
      </p:sp>
    </p:spTree>
    <p:extLst>
      <p:ext uri="{BB962C8B-B14F-4D97-AF65-F5344CB8AC3E}">
        <p14:creationId xmlns:p14="http://schemas.microsoft.com/office/powerpoint/2010/main" val="1913609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30</a:t>
            </a:fld>
            <a:endParaRPr lang="en-GB" dirty="0"/>
          </a:p>
        </p:txBody>
      </p:sp>
      <p:sp>
        <p:nvSpPr>
          <p:cNvPr id="8" name="Title 7"/>
          <p:cNvSpPr>
            <a:spLocks noGrp="1"/>
          </p:cNvSpPr>
          <p:nvPr>
            <p:ph type="title"/>
          </p:nvPr>
        </p:nvSpPr>
        <p:spPr/>
        <p:txBody>
          <a:bodyPr/>
          <a:lstStyle/>
          <a:p>
            <a:r>
              <a:rPr lang="en-GB" dirty="0"/>
              <a:t>Current warfare training – on-shore</a:t>
            </a:r>
          </a:p>
        </p:txBody>
      </p:sp>
      <p:sp>
        <p:nvSpPr>
          <p:cNvPr id="2" name="Content Placeholder 1"/>
          <p:cNvSpPr>
            <a:spLocks noGrp="1"/>
          </p:cNvSpPr>
          <p:nvPr>
            <p:ph sz="quarter" idx="16"/>
          </p:nvPr>
        </p:nvSpPr>
        <p:spPr/>
        <p:txBody>
          <a:bodyPr/>
          <a:lstStyle/>
          <a:p>
            <a:pPr marL="357188" indent="-176213">
              <a:spcBef>
                <a:spcPts val="1800"/>
              </a:spcBef>
              <a:buNone/>
            </a:pPr>
            <a:r>
              <a:rPr lang="en-GB" dirty="0">
                <a:solidFill>
                  <a:srgbClr val="00B050"/>
                </a:solidFill>
              </a:rPr>
              <a:t>√ Enduring capability with individual, sub-team and team training</a:t>
            </a:r>
          </a:p>
          <a:p>
            <a:pPr marL="357188" indent="-176213">
              <a:spcBef>
                <a:spcPts val="1800"/>
              </a:spcBef>
              <a:buNone/>
            </a:pPr>
            <a:r>
              <a:rPr lang="en-GB" dirty="0">
                <a:solidFill>
                  <a:srgbClr val="00B050"/>
                </a:solidFill>
              </a:rPr>
              <a:t>√ Should be able to train on a wide range of threats and scenarios</a:t>
            </a:r>
          </a:p>
          <a:p>
            <a:pPr marL="357188" indent="-176213">
              <a:spcBef>
                <a:spcPts val="1800"/>
              </a:spcBef>
              <a:buNone/>
            </a:pPr>
            <a:r>
              <a:rPr lang="en-GB" b="1" dirty="0">
                <a:solidFill>
                  <a:srgbClr val="F18700"/>
                </a:solidFill>
              </a:rPr>
              <a:t>? Limited capacity and availability</a:t>
            </a:r>
          </a:p>
          <a:p>
            <a:pPr marL="357188" indent="-176213">
              <a:spcBef>
                <a:spcPts val="1800"/>
              </a:spcBef>
              <a:buNone/>
            </a:pPr>
            <a:r>
              <a:rPr lang="en-GB" b="1" dirty="0">
                <a:solidFill>
                  <a:srgbClr val="F18700"/>
                </a:solidFill>
              </a:rPr>
              <a:t>? Functional fidelity should be representative of the ship, but physical fidelity may be less so</a:t>
            </a:r>
          </a:p>
          <a:p>
            <a:pPr marL="357188" indent="-176213">
              <a:spcBef>
                <a:spcPts val="1800"/>
              </a:spcBef>
              <a:buNone/>
            </a:pPr>
            <a:r>
              <a:rPr lang="en-GB" dirty="0">
                <a:solidFill>
                  <a:srgbClr val="FF0000"/>
                </a:solidFill>
              </a:rPr>
              <a:t>X Potentially out-of-step with the individual ship fit (possible negative training)</a:t>
            </a:r>
          </a:p>
        </p:txBody>
      </p:sp>
      <p:pic>
        <p:nvPicPr>
          <p:cNvPr id="6" name="Picture Placeholder 5"/>
          <p:cNvPicPr>
            <a:picLocks noGrp="1" noChangeAspect="1"/>
          </p:cNvPicPr>
          <p:nvPr>
            <p:ph type="pic" sz="quarter" idx="20"/>
          </p:nvPr>
        </p:nvPicPr>
        <p:blipFill>
          <a:blip r:embed="rId3" cstate="hqprint">
            <a:extLst>
              <a:ext uri="{28A0092B-C50C-407E-A947-70E740481C1C}">
                <a14:useLocalDpi xmlns:a14="http://schemas.microsoft.com/office/drawing/2010/main" val="0"/>
              </a:ext>
            </a:extLst>
          </a:blip>
          <a:srcRect l="12612" r="12612"/>
          <a:stretch>
            <a:fillRect/>
          </a:stretch>
        </p:blipFill>
        <p:spPr>
          <a:xfrm>
            <a:off x="6556865"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84840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31</a:t>
            </a:fld>
            <a:endParaRPr lang="en-GB" dirty="0"/>
          </a:p>
        </p:txBody>
      </p:sp>
      <p:sp>
        <p:nvSpPr>
          <p:cNvPr id="8" name="Title 7"/>
          <p:cNvSpPr>
            <a:spLocks noGrp="1"/>
          </p:cNvSpPr>
          <p:nvPr>
            <p:ph type="title"/>
          </p:nvPr>
        </p:nvSpPr>
        <p:spPr/>
        <p:txBody>
          <a:bodyPr/>
          <a:lstStyle/>
          <a:p>
            <a:r>
              <a:rPr lang="en-GB" dirty="0"/>
              <a:t>Current warfare training – on-board</a:t>
            </a:r>
          </a:p>
        </p:txBody>
      </p:sp>
      <p:pic>
        <p:nvPicPr>
          <p:cNvPr id="12" name="Picture Placeholder 11"/>
          <p:cNvPicPr>
            <a:picLocks noGrp="1" noChangeAspect="1"/>
          </p:cNvPicPr>
          <p:nvPr>
            <p:ph type="pic" sz="quarter" idx="20"/>
          </p:nvPr>
        </p:nvPicPr>
        <p:blipFill rotWithShape="1">
          <a:blip r:embed="rId3" cstate="hqprint">
            <a:extLst>
              <a:ext uri="{28A0092B-C50C-407E-A947-70E740481C1C}">
                <a14:useLocalDpi xmlns:a14="http://schemas.microsoft.com/office/drawing/2010/main" val="0"/>
              </a:ext>
            </a:extLst>
          </a:blip>
          <a:srcRect l="8505" r="20863"/>
          <a:stretch/>
        </p:blipFill>
        <p:spPr>
          <a:xfrm>
            <a:off x="6561491" y="719138"/>
            <a:ext cx="5220000" cy="2886371"/>
          </a:xfrm>
          <a:prstGeom prst="rect">
            <a:avLst/>
          </a:prstGeom>
          <a:ln w="3175">
            <a:solidFill>
              <a:schemeClr val="tx1"/>
            </a:solidFill>
          </a:ln>
          <a:effectLst>
            <a:outerShdw blurRad="292100" dist="139700" dir="2700000" algn="tl" rotWithShape="0">
              <a:srgbClr val="333333">
                <a:alpha val="65000"/>
              </a:srgbClr>
            </a:outerShdw>
          </a:effectLst>
        </p:spPr>
      </p:pic>
      <p:sp>
        <p:nvSpPr>
          <p:cNvPr id="10" name="Content Placeholder 1"/>
          <p:cNvSpPr txBox="1">
            <a:spLocks/>
          </p:cNvSpPr>
          <p:nvPr/>
        </p:nvSpPr>
        <p:spPr>
          <a:xfrm>
            <a:off x="691070" y="2118158"/>
            <a:ext cx="10452115" cy="4208808"/>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357188" indent="-176213">
              <a:spcBef>
                <a:spcPts val="1200"/>
              </a:spcBef>
              <a:buNone/>
            </a:pPr>
            <a:r>
              <a:rPr lang="en-GB" dirty="0">
                <a:solidFill>
                  <a:srgbClr val="00B050"/>
                </a:solidFill>
              </a:rPr>
              <a:t>√ Very high physical and functional fidelity</a:t>
            </a:r>
            <a:br>
              <a:rPr lang="en-GB" dirty="0">
                <a:solidFill>
                  <a:srgbClr val="00B050"/>
                </a:solidFill>
              </a:rPr>
            </a:br>
            <a:r>
              <a:rPr lang="en-GB" dirty="0">
                <a:solidFill>
                  <a:srgbClr val="00B050"/>
                </a:solidFill>
              </a:rPr>
              <a:t>(as real as it gets!)</a:t>
            </a:r>
          </a:p>
          <a:p>
            <a:pPr marL="357188" indent="-176213">
              <a:spcBef>
                <a:spcPts val="1200"/>
              </a:spcBef>
              <a:buNone/>
            </a:pPr>
            <a:r>
              <a:rPr lang="en-GB" dirty="0">
                <a:solidFill>
                  <a:srgbClr val="00B050"/>
                </a:solidFill>
              </a:rPr>
              <a:t>√ Team performance training</a:t>
            </a:r>
          </a:p>
          <a:p>
            <a:pPr marL="357188" indent="-176213">
              <a:spcBef>
                <a:spcPts val="1200"/>
              </a:spcBef>
              <a:buNone/>
            </a:pPr>
            <a:r>
              <a:rPr lang="en-GB" dirty="0">
                <a:solidFill>
                  <a:srgbClr val="00B050"/>
                </a:solidFill>
              </a:rPr>
              <a:t>√ Assurance and certification</a:t>
            </a:r>
          </a:p>
          <a:p>
            <a:pPr marL="357188" indent="-176213">
              <a:spcBef>
                <a:spcPts val="1200"/>
              </a:spcBef>
              <a:buNone/>
            </a:pPr>
            <a:r>
              <a:rPr lang="en-GB" b="1" dirty="0">
                <a:solidFill>
                  <a:srgbClr val="F18700"/>
                </a:solidFill>
              </a:rPr>
              <a:t>? Skills fade</a:t>
            </a:r>
          </a:p>
          <a:p>
            <a:pPr marL="357188" indent="-176213">
              <a:spcBef>
                <a:spcPts val="1200"/>
              </a:spcBef>
              <a:buNone/>
            </a:pPr>
            <a:r>
              <a:rPr lang="en-GB" dirty="0">
                <a:solidFill>
                  <a:srgbClr val="FF0000"/>
                </a:solidFill>
              </a:rPr>
              <a:t>X Expensive with limited capacity and availability</a:t>
            </a:r>
          </a:p>
          <a:p>
            <a:pPr marL="357188" indent="-176213">
              <a:spcBef>
                <a:spcPts val="1200"/>
              </a:spcBef>
              <a:buNone/>
            </a:pPr>
            <a:r>
              <a:rPr lang="en-GB" dirty="0">
                <a:solidFill>
                  <a:srgbClr val="FF0000"/>
                </a:solidFill>
              </a:rPr>
              <a:t>X Ever growing range of threats that cannot be trained for including:</a:t>
            </a:r>
            <a:br>
              <a:rPr lang="en-GB" dirty="0">
                <a:solidFill>
                  <a:srgbClr val="FF0000"/>
                </a:solidFill>
              </a:rPr>
            </a:br>
            <a:r>
              <a:rPr lang="en-GB" dirty="0">
                <a:solidFill>
                  <a:srgbClr val="FF0000"/>
                </a:solidFill>
              </a:rPr>
              <a:t>asymmetric, sub-threshold, swarm attacks, hypersonic missiles, degradation/jamming/spoofing, and faults</a:t>
            </a:r>
          </a:p>
          <a:p>
            <a:pPr marL="357188" indent="-176213">
              <a:spcBef>
                <a:spcPts val="1200"/>
              </a:spcBef>
              <a:buNone/>
            </a:pPr>
            <a:r>
              <a:rPr lang="en-GB" dirty="0">
                <a:solidFill>
                  <a:srgbClr val="FF0000"/>
                </a:solidFill>
              </a:rPr>
              <a:t>X Significant environmental and security constraints</a:t>
            </a:r>
          </a:p>
        </p:txBody>
      </p:sp>
    </p:spTree>
    <p:extLst>
      <p:ext uri="{BB962C8B-B14F-4D97-AF65-F5344CB8AC3E}">
        <p14:creationId xmlns:p14="http://schemas.microsoft.com/office/powerpoint/2010/main" val="388411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fade">
                                      <p:cBhvr>
                                        <p:cTn id="32" dur="500"/>
                                        <p:tgtEl>
                                          <p:spTgt spid="1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xEl>
                                              <p:pRg st="6" end="6"/>
                                            </p:txEl>
                                          </p:spTgt>
                                        </p:tgtEl>
                                        <p:attrNameLst>
                                          <p:attrName>style.visibility</p:attrName>
                                        </p:attrNameLst>
                                      </p:cBhvr>
                                      <p:to>
                                        <p:strVal val="visible"/>
                                      </p:to>
                                    </p:set>
                                    <p:animEffect transition="in" filter="fade">
                                      <p:cBhvr>
                                        <p:cTn id="37"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32</a:t>
            </a:fld>
            <a:endParaRPr lang="en-GB" dirty="0"/>
          </a:p>
        </p:txBody>
      </p:sp>
      <p:sp>
        <p:nvSpPr>
          <p:cNvPr id="8" name="Title 7"/>
          <p:cNvSpPr>
            <a:spLocks noGrp="1"/>
          </p:cNvSpPr>
          <p:nvPr>
            <p:ph type="title"/>
          </p:nvPr>
        </p:nvSpPr>
        <p:spPr/>
        <p:txBody>
          <a:bodyPr/>
          <a:lstStyle/>
          <a:p>
            <a:r>
              <a:rPr lang="en-GB" dirty="0"/>
              <a:t>What does on-board synthetic training offer?</a:t>
            </a:r>
          </a:p>
        </p:txBody>
      </p:sp>
      <p:pic>
        <p:nvPicPr>
          <p:cNvPr id="20" name="Picture Placeholder 5"/>
          <p:cNvPicPr preferRelativeResize="0">
            <a:picLocks/>
          </p:cNvPicPr>
          <p:nvPr/>
        </p:nvPicPr>
        <p:blipFill rotWithShape="1">
          <a:blip r:embed="rId3">
            <a:extLst>
              <a:ext uri="{28A0092B-C50C-407E-A947-70E740481C1C}">
                <a14:useLocalDpi xmlns:a14="http://schemas.microsoft.com/office/drawing/2010/main" val="0"/>
              </a:ext>
            </a:extLst>
          </a:blip>
          <a:srcRect l="2132" t="618" r="35569" b="-618"/>
          <a:stretch/>
        </p:blipFill>
        <p:spPr>
          <a:xfrm>
            <a:off x="6558891" y="719138"/>
            <a:ext cx="5220000" cy="4784890"/>
          </a:xfrm>
          <a:prstGeom prst="rect">
            <a:avLst/>
          </a:prstGeom>
          <a:ln w="3175">
            <a:solidFill>
              <a:schemeClr val="tx1"/>
            </a:solidFill>
          </a:ln>
          <a:effectLst>
            <a:outerShdw blurRad="292100" dist="139700" dir="2700000" algn="tl" rotWithShape="0">
              <a:srgbClr val="333333">
                <a:alpha val="65000"/>
              </a:srgbClr>
            </a:outerShdw>
          </a:effectLst>
        </p:spPr>
      </p:pic>
      <p:sp>
        <p:nvSpPr>
          <p:cNvPr id="22" name="Content Placeholder 2"/>
          <p:cNvSpPr>
            <a:spLocks noGrp="1"/>
          </p:cNvSpPr>
          <p:nvPr>
            <p:ph sz="quarter" idx="16"/>
          </p:nvPr>
        </p:nvSpPr>
        <p:spPr/>
        <p:txBody>
          <a:bodyPr/>
          <a:lstStyle/>
          <a:p>
            <a:r>
              <a:rPr lang="en-GB" b="1" dirty="0"/>
              <a:t>Threat rehearsal</a:t>
            </a:r>
          </a:p>
        </p:txBody>
      </p:sp>
    </p:spTree>
    <p:extLst>
      <p:ext uri="{BB962C8B-B14F-4D97-AF65-F5344CB8AC3E}">
        <p14:creationId xmlns:p14="http://schemas.microsoft.com/office/powerpoint/2010/main" val="1886529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fade">
                                      <p:cBhvr>
                                        <p:cTn id="7" dur="5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build="allAtOnce"/>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33</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b="1" dirty="0"/>
              <a:t>Mission rehearsal (prepare for entry into theatre)</a:t>
            </a:r>
          </a:p>
          <a:p>
            <a:endParaRPr lang="en-GB" dirty="0"/>
          </a:p>
        </p:txBody>
      </p:sp>
      <p:pic>
        <p:nvPicPr>
          <p:cNvPr id="23" name="Content Placeholder 22"/>
          <p:cNvPicPr>
            <a:picLocks noGrp="1" noChangeAspect="1"/>
          </p:cNvPicPr>
          <p:nvPr>
            <p:ph sz="quarter" idx="17"/>
          </p:nvPr>
        </p:nvPicPr>
        <p:blipFill rotWithShape="1">
          <a:blip r:embed="rId3" cstate="print">
            <a:extLst>
              <a:ext uri="{28A0092B-C50C-407E-A947-70E740481C1C}">
                <a14:useLocalDpi xmlns:a14="http://schemas.microsoft.com/office/drawing/2010/main" val="0"/>
              </a:ext>
            </a:extLst>
          </a:blip>
          <a:srcRect l="4302" r="4702"/>
          <a:stretch/>
        </p:blipFill>
        <p:spPr>
          <a:xfrm>
            <a:off x="6557966" y="719139"/>
            <a:ext cx="5220000" cy="4668206"/>
          </a:xfrm>
          <a:prstGeom prst="rect">
            <a:avLst/>
          </a:prstGeom>
          <a:ln w="3175">
            <a:solidFill>
              <a:schemeClr val="tx1"/>
            </a:solidFill>
          </a:ln>
          <a:effectLst>
            <a:outerShdw blurRad="292100" dist="139700" dir="2700000" algn="tl" rotWithShape="0">
              <a:srgbClr val="333333">
                <a:alpha val="65000"/>
              </a:srgbClr>
            </a:outerShdw>
          </a:effectLst>
        </p:spPr>
      </p:pic>
      <p:sp>
        <p:nvSpPr>
          <p:cNvPr id="29" name="Freeform 28"/>
          <p:cNvSpPr/>
          <p:nvPr/>
        </p:nvSpPr>
        <p:spPr>
          <a:xfrm>
            <a:off x="6971605" y="1235825"/>
            <a:ext cx="2618725" cy="3916496"/>
          </a:xfrm>
          <a:custGeom>
            <a:avLst/>
            <a:gdLst>
              <a:gd name="connsiteX0" fmla="*/ 2460297 w 2460297"/>
              <a:gd name="connsiteY0" fmla="*/ 202861 h 3530851"/>
              <a:gd name="connsiteX1" fmla="*/ 1035534 w 2460297"/>
              <a:gd name="connsiteY1" fmla="*/ 96535 h 3530851"/>
              <a:gd name="connsiteX2" fmla="*/ 163664 w 2460297"/>
              <a:gd name="connsiteY2" fmla="*/ 1414972 h 3530851"/>
              <a:gd name="connsiteX3" fmla="*/ 131767 w 2460297"/>
              <a:gd name="connsiteY3" fmla="*/ 2882265 h 3530851"/>
              <a:gd name="connsiteX4" fmla="*/ 1545897 w 2460297"/>
              <a:gd name="connsiteY4" fmla="*/ 3530851 h 3530851"/>
              <a:gd name="connsiteX0" fmla="*/ 2505501 w 2505501"/>
              <a:gd name="connsiteY0" fmla="*/ 202861 h 3700972"/>
              <a:gd name="connsiteX1" fmla="*/ 1080738 w 2505501"/>
              <a:gd name="connsiteY1" fmla="*/ 96535 h 3700972"/>
              <a:gd name="connsiteX2" fmla="*/ 208868 w 2505501"/>
              <a:gd name="connsiteY2" fmla="*/ 1414972 h 3700972"/>
              <a:gd name="connsiteX3" fmla="*/ 176971 w 2505501"/>
              <a:gd name="connsiteY3" fmla="*/ 2882265 h 3700972"/>
              <a:gd name="connsiteX4" fmla="*/ 2218422 w 2505501"/>
              <a:gd name="connsiteY4" fmla="*/ 3700972 h 3700972"/>
              <a:gd name="connsiteX0" fmla="*/ 2523782 w 2523782"/>
              <a:gd name="connsiteY0" fmla="*/ 194202 h 3692313"/>
              <a:gd name="connsiteX1" fmla="*/ 1099019 w 2523782"/>
              <a:gd name="connsiteY1" fmla="*/ 87876 h 3692313"/>
              <a:gd name="connsiteX2" fmla="*/ 184619 w 2523782"/>
              <a:gd name="connsiteY2" fmla="*/ 1289355 h 3692313"/>
              <a:gd name="connsiteX3" fmla="*/ 195252 w 2523782"/>
              <a:gd name="connsiteY3" fmla="*/ 2873606 h 3692313"/>
              <a:gd name="connsiteX4" fmla="*/ 2236703 w 2523782"/>
              <a:gd name="connsiteY4" fmla="*/ 3692313 h 3692313"/>
              <a:gd name="connsiteX0" fmla="*/ 2525424 w 2525424"/>
              <a:gd name="connsiteY0" fmla="*/ 115686 h 3613797"/>
              <a:gd name="connsiteX1" fmla="*/ 1132559 w 2525424"/>
              <a:gd name="connsiteY1" fmla="*/ 136951 h 3613797"/>
              <a:gd name="connsiteX2" fmla="*/ 186261 w 2525424"/>
              <a:gd name="connsiteY2" fmla="*/ 1210839 h 3613797"/>
              <a:gd name="connsiteX3" fmla="*/ 196894 w 2525424"/>
              <a:gd name="connsiteY3" fmla="*/ 2795090 h 3613797"/>
              <a:gd name="connsiteX4" fmla="*/ 2238345 w 2525424"/>
              <a:gd name="connsiteY4" fmla="*/ 3613797 h 3613797"/>
              <a:gd name="connsiteX0" fmla="*/ 2455281 w 2455281"/>
              <a:gd name="connsiteY0" fmla="*/ 115686 h 3613797"/>
              <a:gd name="connsiteX1" fmla="*/ 1062416 w 2455281"/>
              <a:gd name="connsiteY1" fmla="*/ 136951 h 3613797"/>
              <a:gd name="connsiteX2" fmla="*/ 116118 w 2455281"/>
              <a:gd name="connsiteY2" fmla="*/ 1210839 h 3613797"/>
              <a:gd name="connsiteX3" fmla="*/ 243710 w 2455281"/>
              <a:gd name="connsiteY3" fmla="*/ 2773825 h 3613797"/>
              <a:gd name="connsiteX4" fmla="*/ 2168202 w 2455281"/>
              <a:gd name="connsiteY4" fmla="*/ 3613797 h 3613797"/>
              <a:gd name="connsiteX0" fmla="*/ 2409808 w 2409808"/>
              <a:gd name="connsiteY0" fmla="*/ 115686 h 3613797"/>
              <a:gd name="connsiteX1" fmla="*/ 1016943 w 2409808"/>
              <a:gd name="connsiteY1" fmla="*/ 136951 h 3613797"/>
              <a:gd name="connsiteX2" fmla="*/ 70645 w 2409808"/>
              <a:gd name="connsiteY2" fmla="*/ 1210839 h 3613797"/>
              <a:gd name="connsiteX3" fmla="*/ 198237 w 2409808"/>
              <a:gd name="connsiteY3" fmla="*/ 2773825 h 3613797"/>
              <a:gd name="connsiteX4" fmla="*/ 1227299 w 2409808"/>
              <a:gd name="connsiteY4" fmla="*/ 3338545 h 3613797"/>
              <a:gd name="connsiteX5" fmla="*/ 2122729 w 2409808"/>
              <a:gd name="connsiteY5" fmla="*/ 3613797 h 3613797"/>
              <a:gd name="connsiteX0" fmla="*/ 2407295 w 2407295"/>
              <a:gd name="connsiteY0" fmla="*/ 115686 h 3613797"/>
              <a:gd name="connsiteX1" fmla="*/ 1014430 w 2407295"/>
              <a:gd name="connsiteY1" fmla="*/ 136951 h 3613797"/>
              <a:gd name="connsiteX2" fmla="*/ 68132 w 2407295"/>
              <a:gd name="connsiteY2" fmla="*/ 1210839 h 3613797"/>
              <a:gd name="connsiteX3" fmla="*/ 195724 w 2407295"/>
              <a:gd name="connsiteY3" fmla="*/ 2773825 h 3613797"/>
              <a:gd name="connsiteX4" fmla="*/ 1161558 w 2407295"/>
              <a:gd name="connsiteY4" fmla="*/ 3354352 h 3613797"/>
              <a:gd name="connsiteX5" fmla="*/ 2120216 w 2407295"/>
              <a:gd name="connsiteY5" fmla="*/ 3613797 h 3613797"/>
              <a:gd name="connsiteX0" fmla="*/ 2407295 w 2407295"/>
              <a:gd name="connsiteY0" fmla="*/ 115686 h 3613797"/>
              <a:gd name="connsiteX1" fmla="*/ 1014430 w 2407295"/>
              <a:gd name="connsiteY1" fmla="*/ 136951 h 3613797"/>
              <a:gd name="connsiteX2" fmla="*/ 68132 w 2407295"/>
              <a:gd name="connsiteY2" fmla="*/ 1210839 h 3613797"/>
              <a:gd name="connsiteX3" fmla="*/ 195724 w 2407295"/>
              <a:gd name="connsiteY3" fmla="*/ 2773825 h 3613797"/>
              <a:gd name="connsiteX4" fmla="*/ 1161558 w 2407295"/>
              <a:gd name="connsiteY4" fmla="*/ 3354352 h 3613797"/>
              <a:gd name="connsiteX5" fmla="*/ 2120216 w 2407295"/>
              <a:gd name="connsiteY5" fmla="*/ 3613797 h 3613797"/>
              <a:gd name="connsiteX0" fmla="*/ 2404592 w 2404592"/>
              <a:gd name="connsiteY0" fmla="*/ 115686 h 3613797"/>
              <a:gd name="connsiteX1" fmla="*/ 1011727 w 2404592"/>
              <a:gd name="connsiteY1" fmla="*/ 136951 h 3613797"/>
              <a:gd name="connsiteX2" fmla="*/ 65429 w 2404592"/>
              <a:gd name="connsiteY2" fmla="*/ 1210839 h 3613797"/>
              <a:gd name="connsiteX3" fmla="*/ 193021 w 2404592"/>
              <a:gd name="connsiteY3" fmla="*/ 2773825 h 3613797"/>
              <a:gd name="connsiteX4" fmla="*/ 1087725 w 2404592"/>
              <a:gd name="connsiteY4" fmla="*/ 3342497 h 3613797"/>
              <a:gd name="connsiteX5" fmla="*/ 2117513 w 2404592"/>
              <a:gd name="connsiteY5" fmla="*/ 3613797 h 3613797"/>
              <a:gd name="connsiteX0" fmla="*/ 2404592 w 2404592"/>
              <a:gd name="connsiteY0" fmla="*/ 115686 h 3613797"/>
              <a:gd name="connsiteX1" fmla="*/ 1011727 w 2404592"/>
              <a:gd name="connsiteY1" fmla="*/ 136951 h 3613797"/>
              <a:gd name="connsiteX2" fmla="*/ 65429 w 2404592"/>
              <a:gd name="connsiteY2" fmla="*/ 1210839 h 3613797"/>
              <a:gd name="connsiteX3" fmla="*/ 193021 w 2404592"/>
              <a:gd name="connsiteY3" fmla="*/ 2773825 h 3613797"/>
              <a:gd name="connsiteX4" fmla="*/ 1087725 w 2404592"/>
              <a:gd name="connsiteY4" fmla="*/ 3342497 h 3613797"/>
              <a:gd name="connsiteX5" fmla="*/ 2117513 w 2404592"/>
              <a:gd name="connsiteY5" fmla="*/ 3613797 h 3613797"/>
              <a:gd name="connsiteX0" fmla="*/ 2404592 w 2404592"/>
              <a:gd name="connsiteY0" fmla="*/ 115686 h 3613797"/>
              <a:gd name="connsiteX1" fmla="*/ 1011727 w 2404592"/>
              <a:gd name="connsiteY1" fmla="*/ 136951 h 3613797"/>
              <a:gd name="connsiteX2" fmla="*/ 65429 w 2404592"/>
              <a:gd name="connsiteY2" fmla="*/ 1210839 h 3613797"/>
              <a:gd name="connsiteX3" fmla="*/ 193021 w 2404592"/>
              <a:gd name="connsiteY3" fmla="*/ 2773825 h 3613797"/>
              <a:gd name="connsiteX4" fmla="*/ 1087725 w 2404592"/>
              <a:gd name="connsiteY4" fmla="*/ 3342497 h 3613797"/>
              <a:gd name="connsiteX5" fmla="*/ 2117513 w 2404592"/>
              <a:gd name="connsiteY5" fmla="*/ 3613797 h 3613797"/>
              <a:gd name="connsiteX0" fmla="*/ 2404592 w 2404592"/>
              <a:gd name="connsiteY0" fmla="*/ 115686 h 3613797"/>
              <a:gd name="connsiteX1" fmla="*/ 1011727 w 2404592"/>
              <a:gd name="connsiteY1" fmla="*/ 136951 h 3613797"/>
              <a:gd name="connsiteX2" fmla="*/ 65429 w 2404592"/>
              <a:gd name="connsiteY2" fmla="*/ 1210839 h 3613797"/>
              <a:gd name="connsiteX3" fmla="*/ 193021 w 2404592"/>
              <a:gd name="connsiteY3" fmla="*/ 2773825 h 3613797"/>
              <a:gd name="connsiteX4" fmla="*/ 1087725 w 2404592"/>
              <a:gd name="connsiteY4" fmla="*/ 3342497 h 3613797"/>
              <a:gd name="connsiteX5" fmla="*/ 2117513 w 2404592"/>
              <a:gd name="connsiteY5" fmla="*/ 3613797 h 3613797"/>
              <a:gd name="connsiteX0" fmla="*/ 2414797 w 2414797"/>
              <a:gd name="connsiteY0" fmla="*/ 115686 h 3613797"/>
              <a:gd name="connsiteX1" fmla="*/ 1021932 w 2414797"/>
              <a:gd name="connsiteY1" fmla="*/ 136951 h 3613797"/>
              <a:gd name="connsiteX2" fmla="*/ 75634 w 2414797"/>
              <a:gd name="connsiteY2" fmla="*/ 1210839 h 3613797"/>
              <a:gd name="connsiteX3" fmla="*/ 203226 w 2414797"/>
              <a:gd name="connsiteY3" fmla="*/ 2773825 h 3613797"/>
              <a:gd name="connsiteX4" fmla="*/ 1350838 w 2414797"/>
              <a:gd name="connsiteY4" fmla="*/ 3437337 h 3613797"/>
              <a:gd name="connsiteX5" fmla="*/ 2127718 w 2414797"/>
              <a:gd name="connsiteY5" fmla="*/ 3613797 h 3613797"/>
              <a:gd name="connsiteX0" fmla="*/ 2414797 w 2414797"/>
              <a:gd name="connsiteY0" fmla="*/ 115686 h 3613797"/>
              <a:gd name="connsiteX1" fmla="*/ 1021932 w 2414797"/>
              <a:gd name="connsiteY1" fmla="*/ 136951 h 3613797"/>
              <a:gd name="connsiteX2" fmla="*/ 75634 w 2414797"/>
              <a:gd name="connsiteY2" fmla="*/ 1210839 h 3613797"/>
              <a:gd name="connsiteX3" fmla="*/ 203226 w 2414797"/>
              <a:gd name="connsiteY3" fmla="*/ 2773825 h 3613797"/>
              <a:gd name="connsiteX4" fmla="*/ 1350838 w 2414797"/>
              <a:gd name="connsiteY4" fmla="*/ 3437337 h 3613797"/>
              <a:gd name="connsiteX5" fmla="*/ 2127718 w 2414797"/>
              <a:gd name="connsiteY5" fmla="*/ 3613797 h 3613797"/>
              <a:gd name="connsiteX0" fmla="*/ 2414797 w 2414797"/>
              <a:gd name="connsiteY0" fmla="*/ 115686 h 3613797"/>
              <a:gd name="connsiteX1" fmla="*/ 1021932 w 2414797"/>
              <a:gd name="connsiteY1" fmla="*/ 136951 h 3613797"/>
              <a:gd name="connsiteX2" fmla="*/ 75634 w 2414797"/>
              <a:gd name="connsiteY2" fmla="*/ 1210839 h 3613797"/>
              <a:gd name="connsiteX3" fmla="*/ 203226 w 2414797"/>
              <a:gd name="connsiteY3" fmla="*/ 2773825 h 3613797"/>
              <a:gd name="connsiteX4" fmla="*/ 1350838 w 2414797"/>
              <a:gd name="connsiteY4" fmla="*/ 3437337 h 3613797"/>
              <a:gd name="connsiteX5" fmla="*/ 2127718 w 2414797"/>
              <a:gd name="connsiteY5" fmla="*/ 3613797 h 3613797"/>
              <a:gd name="connsiteX0" fmla="*/ 2414797 w 2414797"/>
              <a:gd name="connsiteY0" fmla="*/ 115686 h 3641459"/>
              <a:gd name="connsiteX1" fmla="*/ 1021932 w 2414797"/>
              <a:gd name="connsiteY1" fmla="*/ 136951 h 3641459"/>
              <a:gd name="connsiteX2" fmla="*/ 75634 w 2414797"/>
              <a:gd name="connsiteY2" fmla="*/ 1210839 h 3641459"/>
              <a:gd name="connsiteX3" fmla="*/ 203226 w 2414797"/>
              <a:gd name="connsiteY3" fmla="*/ 2773825 h 3641459"/>
              <a:gd name="connsiteX4" fmla="*/ 1350838 w 2414797"/>
              <a:gd name="connsiteY4" fmla="*/ 3437337 h 3641459"/>
              <a:gd name="connsiteX5" fmla="*/ 2238366 w 2414797"/>
              <a:gd name="connsiteY5" fmla="*/ 3641459 h 3641459"/>
              <a:gd name="connsiteX0" fmla="*/ 2414797 w 2414797"/>
              <a:gd name="connsiteY0" fmla="*/ 115686 h 3641459"/>
              <a:gd name="connsiteX1" fmla="*/ 1021932 w 2414797"/>
              <a:gd name="connsiteY1" fmla="*/ 136951 h 3641459"/>
              <a:gd name="connsiteX2" fmla="*/ 75634 w 2414797"/>
              <a:gd name="connsiteY2" fmla="*/ 1210839 h 3641459"/>
              <a:gd name="connsiteX3" fmla="*/ 203226 w 2414797"/>
              <a:gd name="connsiteY3" fmla="*/ 2773825 h 3641459"/>
              <a:gd name="connsiteX4" fmla="*/ 1350838 w 2414797"/>
              <a:gd name="connsiteY4" fmla="*/ 3437337 h 3641459"/>
              <a:gd name="connsiteX5" fmla="*/ 2238366 w 2414797"/>
              <a:gd name="connsiteY5" fmla="*/ 3641459 h 3641459"/>
              <a:gd name="connsiteX0" fmla="*/ 2414797 w 2414797"/>
              <a:gd name="connsiteY0" fmla="*/ 115686 h 3641459"/>
              <a:gd name="connsiteX1" fmla="*/ 1021932 w 2414797"/>
              <a:gd name="connsiteY1" fmla="*/ 136951 h 3641459"/>
              <a:gd name="connsiteX2" fmla="*/ 75634 w 2414797"/>
              <a:gd name="connsiteY2" fmla="*/ 1210839 h 3641459"/>
              <a:gd name="connsiteX3" fmla="*/ 203226 w 2414797"/>
              <a:gd name="connsiteY3" fmla="*/ 2773825 h 3641459"/>
              <a:gd name="connsiteX4" fmla="*/ 1350838 w 2414797"/>
              <a:gd name="connsiteY4" fmla="*/ 3437337 h 3641459"/>
              <a:gd name="connsiteX5" fmla="*/ 2238366 w 2414797"/>
              <a:gd name="connsiteY5" fmla="*/ 3641459 h 364145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14797 w 2414797"/>
              <a:gd name="connsiteY0" fmla="*/ 115686 h 3617749"/>
              <a:gd name="connsiteX1" fmla="*/ 1021932 w 2414797"/>
              <a:gd name="connsiteY1" fmla="*/ 136951 h 3617749"/>
              <a:gd name="connsiteX2" fmla="*/ 75634 w 2414797"/>
              <a:gd name="connsiteY2" fmla="*/ 1210839 h 3617749"/>
              <a:gd name="connsiteX3" fmla="*/ 203226 w 2414797"/>
              <a:gd name="connsiteY3" fmla="*/ 2773825 h 3617749"/>
              <a:gd name="connsiteX4" fmla="*/ 1350838 w 2414797"/>
              <a:gd name="connsiteY4" fmla="*/ 3437337 h 3617749"/>
              <a:gd name="connsiteX5" fmla="*/ 2250221 w 2414797"/>
              <a:gd name="connsiteY5" fmla="*/ 3617749 h 3617749"/>
              <a:gd name="connsiteX0" fmla="*/ 2464147 w 2464147"/>
              <a:gd name="connsiteY0" fmla="*/ 115686 h 3617749"/>
              <a:gd name="connsiteX1" fmla="*/ 1071282 w 2464147"/>
              <a:gd name="connsiteY1" fmla="*/ 136951 h 3617749"/>
              <a:gd name="connsiteX2" fmla="*/ 124984 w 2464147"/>
              <a:gd name="connsiteY2" fmla="*/ 1210839 h 3617749"/>
              <a:gd name="connsiteX3" fmla="*/ 252576 w 2464147"/>
              <a:gd name="connsiteY3" fmla="*/ 2773825 h 3617749"/>
              <a:gd name="connsiteX4" fmla="*/ 1400188 w 2464147"/>
              <a:gd name="connsiteY4" fmla="*/ 3437337 h 3617749"/>
              <a:gd name="connsiteX5" fmla="*/ 2299571 w 2464147"/>
              <a:gd name="connsiteY5" fmla="*/ 3617749 h 3617749"/>
              <a:gd name="connsiteX0" fmla="*/ 2464147 w 2464147"/>
              <a:gd name="connsiteY0" fmla="*/ 115686 h 3617749"/>
              <a:gd name="connsiteX1" fmla="*/ 1071282 w 2464147"/>
              <a:gd name="connsiteY1" fmla="*/ 136951 h 3617749"/>
              <a:gd name="connsiteX2" fmla="*/ 124984 w 2464147"/>
              <a:gd name="connsiteY2" fmla="*/ 1210839 h 3617749"/>
              <a:gd name="connsiteX3" fmla="*/ 252576 w 2464147"/>
              <a:gd name="connsiteY3" fmla="*/ 2773825 h 3617749"/>
              <a:gd name="connsiteX4" fmla="*/ 1400188 w 2464147"/>
              <a:gd name="connsiteY4" fmla="*/ 3437337 h 3617749"/>
              <a:gd name="connsiteX5" fmla="*/ 2299571 w 2464147"/>
              <a:gd name="connsiteY5" fmla="*/ 3617749 h 3617749"/>
              <a:gd name="connsiteX0" fmla="*/ 2464147 w 2464147"/>
              <a:gd name="connsiteY0" fmla="*/ 115686 h 3617749"/>
              <a:gd name="connsiteX1" fmla="*/ 1071282 w 2464147"/>
              <a:gd name="connsiteY1" fmla="*/ 136951 h 3617749"/>
              <a:gd name="connsiteX2" fmla="*/ 124984 w 2464147"/>
              <a:gd name="connsiteY2" fmla="*/ 1210839 h 3617749"/>
              <a:gd name="connsiteX3" fmla="*/ 252576 w 2464147"/>
              <a:gd name="connsiteY3" fmla="*/ 2773825 h 3617749"/>
              <a:gd name="connsiteX4" fmla="*/ 1400188 w 2464147"/>
              <a:gd name="connsiteY4" fmla="*/ 3437337 h 3617749"/>
              <a:gd name="connsiteX5" fmla="*/ 2299571 w 2464147"/>
              <a:gd name="connsiteY5" fmla="*/ 3617749 h 3617749"/>
              <a:gd name="connsiteX0" fmla="*/ 2464147 w 2464147"/>
              <a:gd name="connsiteY0" fmla="*/ 115686 h 3617749"/>
              <a:gd name="connsiteX1" fmla="*/ 1071282 w 2464147"/>
              <a:gd name="connsiteY1" fmla="*/ 136951 h 3617749"/>
              <a:gd name="connsiteX2" fmla="*/ 124984 w 2464147"/>
              <a:gd name="connsiteY2" fmla="*/ 1210839 h 3617749"/>
              <a:gd name="connsiteX3" fmla="*/ 252576 w 2464147"/>
              <a:gd name="connsiteY3" fmla="*/ 2773825 h 3617749"/>
              <a:gd name="connsiteX4" fmla="*/ 1400188 w 2464147"/>
              <a:gd name="connsiteY4" fmla="*/ 3437337 h 3617749"/>
              <a:gd name="connsiteX5" fmla="*/ 2299571 w 2464147"/>
              <a:gd name="connsiteY5" fmla="*/ 3617749 h 3617749"/>
              <a:gd name="connsiteX0" fmla="*/ 2464147 w 2464147"/>
              <a:gd name="connsiteY0" fmla="*/ 115686 h 3617749"/>
              <a:gd name="connsiteX1" fmla="*/ 1071282 w 2464147"/>
              <a:gd name="connsiteY1" fmla="*/ 136951 h 3617749"/>
              <a:gd name="connsiteX2" fmla="*/ 124984 w 2464147"/>
              <a:gd name="connsiteY2" fmla="*/ 1210839 h 3617749"/>
              <a:gd name="connsiteX3" fmla="*/ 252576 w 2464147"/>
              <a:gd name="connsiteY3" fmla="*/ 2773825 h 3617749"/>
              <a:gd name="connsiteX4" fmla="*/ 1400188 w 2464147"/>
              <a:gd name="connsiteY4" fmla="*/ 3437337 h 3617749"/>
              <a:gd name="connsiteX5" fmla="*/ 2299571 w 2464147"/>
              <a:gd name="connsiteY5" fmla="*/ 3617749 h 3617749"/>
              <a:gd name="connsiteX0" fmla="*/ 2464147 w 2464147"/>
              <a:gd name="connsiteY0" fmla="*/ 115686 h 3597990"/>
              <a:gd name="connsiteX1" fmla="*/ 1071282 w 2464147"/>
              <a:gd name="connsiteY1" fmla="*/ 136951 h 3597990"/>
              <a:gd name="connsiteX2" fmla="*/ 124984 w 2464147"/>
              <a:gd name="connsiteY2" fmla="*/ 1210839 h 3597990"/>
              <a:gd name="connsiteX3" fmla="*/ 252576 w 2464147"/>
              <a:gd name="connsiteY3" fmla="*/ 2773825 h 3597990"/>
              <a:gd name="connsiteX4" fmla="*/ 1400188 w 2464147"/>
              <a:gd name="connsiteY4" fmla="*/ 3437337 h 3597990"/>
              <a:gd name="connsiteX5" fmla="*/ 2386508 w 2464147"/>
              <a:gd name="connsiteY5" fmla="*/ 3597990 h 359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4147" h="3597990">
                <a:moveTo>
                  <a:pt x="2464147" y="115686"/>
                </a:moveTo>
                <a:cubicBezTo>
                  <a:pt x="1943151" y="-38487"/>
                  <a:pt x="1461142" y="-45574"/>
                  <a:pt x="1071282" y="136951"/>
                </a:cubicBezTo>
                <a:cubicBezTo>
                  <a:pt x="681422" y="319476"/>
                  <a:pt x="261435" y="771360"/>
                  <a:pt x="124984" y="1210839"/>
                </a:cubicBezTo>
                <a:cubicBezTo>
                  <a:pt x="-11467" y="1650318"/>
                  <a:pt x="-114074" y="2185399"/>
                  <a:pt x="252576" y="2773825"/>
                </a:cubicBezTo>
                <a:cubicBezTo>
                  <a:pt x="619226" y="3362251"/>
                  <a:pt x="1044533" y="3299976"/>
                  <a:pt x="1400188" y="3437337"/>
                </a:cubicBezTo>
                <a:cubicBezTo>
                  <a:pt x="1755843" y="3574698"/>
                  <a:pt x="1944844" y="3544213"/>
                  <a:pt x="2386508" y="3597990"/>
                </a:cubicBezTo>
              </a:path>
            </a:pathLst>
          </a:custGeom>
          <a:noFill/>
          <a:ln w="38100">
            <a:solidFill>
              <a:srgbClr val="F18700"/>
            </a:solidFill>
            <a:headEnd type="none" w="med" len="med"/>
            <a:tailEnd type="triangl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048282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34</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b="1" dirty="0"/>
              <a:t>High physical and functional fidelity</a:t>
            </a:r>
          </a:p>
        </p:txBody>
      </p:sp>
      <p:pic>
        <p:nvPicPr>
          <p:cNvPr id="5" name="Picture Placeholder 4"/>
          <p:cNvPicPr>
            <a:picLocks noGrp="1" noChangeAspect="1"/>
          </p:cNvPicPr>
          <p:nvPr>
            <p:ph type="pic" sz="quarter" idx="20"/>
          </p:nvPr>
        </p:nvPicPr>
        <p:blipFill>
          <a:blip r:embed="rId3" cstate="hqprint">
            <a:extLst>
              <a:ext uri="{28A0092B-C50C-407E-A947-70E740481C1C}">
                <a14:useLocalDpi xmlns:a14="http://schemas.microsoft.com/office/drawing/2010/main" val="0"/>
              </a:ext>
            </a:extLst>
          </a:blip>
          <a:srcRect l="18336" r="18336"/>
          <a:stretch>
            <a:fillRect/>
          </a:stretch>
        </p:blipFill>
        <p:spPr>
          <a:xfrm>
            <a:off x="6556865"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3222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35</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b="1" dirty="0"/>
              <a:t>High tempo / high stress environment</a:t>
            </a:r>
          </a:p>
        </p:txBody>
      </p:sp>
      <p:pic>
        <p:nvPicPr>
          <p:cNvPr id="5" name="Picture Placeholder 4"/>
          <p:cNvPicPr>
            <a:picLocks noGrp="1" noChangeAspect="1"/>
          </p:cNvPicPr>
          <p:nvPr>
            <p:ph type="pic" sz="quarter" idx="20"/>
          </p:nvPr>
        </p:nvPicPr>
        <p:blipFill>
          <a:blip r:embed="rId3" cstate="hqprint">
            <a:extLst>
              <a:ext uri="{28A0092B-C50C-407E-A947-70E740481C1C}">
                <a14:useLocalDpi xmlns:a14="http://schemas.microsoft.com/office/drawing/2010/main" val="0"/>
              </a:ext>
            </a:extLst>
          </a:blip>
          <a:srcRect l="18336" r="18336"/>
          <a:stretch>
            <a:fillRect/>
          </a:stretch>
        </p:blipFill>
        <p:spPr>
          <a:xfrm>
            <a:off x="6556865"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6143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36</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dirty="0">
                <a:solidFill>
                  <a:schemeClr val="bg1">
                    <a:lumMod val="65000"/>
                  </a:schemeClr>
                </a:solidFill>
              </a:rPr>
              <a:t>High tempo / high stress environment</a:t>
            </a:r>
          </a:p>
          <a:p>
            <a:r>
              <a:rPr lang="en-GB" b="1" dirty="0"/>
              <a:t>Team performance enhancements</a:t>
            </a:r>
          </a:p>
        </p:txBody>
      </p:sp>
      <p:pic>
        <p:nvPicPr>
          <p:cNvPr id="20" name="Picture 19"/>
          <p:cNvPicPr>
            <a:picLocks noChangeAspect="1"/>
          </p:cNvPicPr>
          <p:nvPr/>
        </p:nvPicPr>
        <p:blipFill rotWithShape="1">
          <a:blip r:embed="rId3" cstate="hqprint">
            <a:extLst>
              <a:ext uri="{28A0092B-C50C-407E-A947-70E740481C1C}">
                <a14:useLocalDpi xmlns:a14="http://schemas.microsoft.com/office/drawing/2010/main" val="0"/>
              </a:ext>
            </a:extLst>
          </a:blip>
          <a:srcRect l="17201"/>
          <a:stretch/>
        </p:blipFill>
        <p:spPr>
          <a:xfrm>
            <a:off x="6563607" y="719139"/>
            <a:ext cx="5220000" cy="463184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7733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37</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dirty="0">
                <a:solidFill>
                  <a:schemeClr val="bg1">
                    <a:lumMod val="65000"/>
                  </a:schemeClr>
                </a:solidFill>
              </a:rPr>
              <a:t>High tempo / high stress environment</a:t>
            </a:r>
          </a:p>
          <a:p>
            <a:r>
              <a:rPr lang="en-GB" dirty="0">
                <a:solidFill>
                  <a:schemeClr val="bg1">
                    <a:lumMod val="65000"/>
                  </a:schemeClr>
                </a:solidFill>
              </a:rPr>
              <a:t>Team performance enhancements</a:t>
            </a:r>
          </a:p>
          <a:p>
            <a:r>
              <a:rPr lang="en-GB" b="1" dirty="0"/>
              <a:t>Degradation and faults</a:t>
            </a:r>
          </a:p>
          <a:p>
            <a:endParaRPr lang="en-GB" dirty="0"/>
          </a:p>
        </p:txBody>
      </p:sp>
      <p:pic>
        <p:nvPicPr>
          <p:cNvPr id="6" name="Picture Placeholder 5"/>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l="18336" r="18336"/>
          <a:stretch>
            <a:fillRect/>
          </a:stretch>
        </p:blipFill>
        <p:spPr>
          <a:xfrm>
            <a:off x="6562407"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3005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38</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dirty="0">
                <a:solidFill>
                  <a:schemeClr val="bg1">
                    <a:lumMod val="65000"/>
                  </a:schemeClr>
                </a:solidFill>
              </a:rPr>
              <a:t>High tempo / high stress environment</a:t>
            </a:r>
          </a:p>
          <a:p>
            <a:r>
              <a:rPr lang="en-GB" dirty="0">
                <a:solidFill>
                  <a:schemeClr val="bg1">
                    <a:lumMod val="65000"/>
                  </a:schemeClr>
                </a:solidFill>
              </a:rPr>
              <a:t>Team performance enhancements</a:t>
            </a:r>
          </a:p>
          <a:p>
            <a:r>
              <a:rPr lang="en-GB" dirty="0">
                <a:solidFill>
                  <a:schemeClr val="bg1">
                    <a:lumMod val="65000"/>
                  </a:schemeClr>
                </a:solidFill>
              </a:rPr>
              <a:t>Degradation and faults</a:t>
            </a:r>
          </a:p>
          <a:p>
            <a:r>
              <a:rPr lang="en-GB" b="1" dirty="0"/>
              <a:t>Repeatability (practice, practice, practice)</a:t>
            </a:r>
            <a:endParaRPr lang="en-GB" dirty="0"/>
          </a:p>
        </p:txBody>
      </p:sp>
      <p:pic>
        <p:nvPicPr>
          <p:cNvPr id="5" name="Picture Placeholder 4"/>
          <p:cNvPicPr>
            <a:picLocks noGrp="1" noChangeAspect="1"/>
          </p:cNvPicPr>
          <p:nvPr>
            <p:ph type="pic" sz="quarter" idx="20"/>
          </p:nvPr>
        </p:nvPicPr>
        <p:blipFill>
          <a:blip r:embed="rId3" cstate="hqprint">
            <a:extLst>
              <a:ext uri="{28A0092B-C50C-407E-A947-70E740481C1C}">
                <a14:useLocalDpi xmlns:a14="http://schemas.microsoft.com/office/drawing/2010/main" val="0"/>
              </a:ext>
            </a:extLst>
          </a:blip>
          <a:srcRect l="4953" r="4953"/>
          <a:stretch>
            <a:fillRect/>
          </a:stretch>
        </p:blipFill>
        <p:spPr>
          <a:xfrm>
            <a:off x="6562407" y="719139"/>
            <a:ext cx="5220000" cy="4636857"/>
          </a:xfrm>
          <a:ln w="3175">
            <a:solidFill>
              <a:schemeClr val="tx1"/>
            </a:solidFill>
          </a:ln>
        </p:spPr>
      </p:pic>
    </p:spTree>
    <p:extLst>
      <p:ext uri="{BB962C8B-B14F-4D97-AF65-F5344CB8AC3E}">
        <p14:creationId xmlns:p14="http://schemas.microsoft.com/office/powerpoint/2010/main" val="3541825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39</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dirty="0">
                <a:solidFill>
                  <a:schemeClr val="bg1">
                    <a:lumMod val="65000"/>
                  </a:schemeClr>
                </a:solidFill>
              </a:rPr>
              <a:t>High tempo / high stress environment</a:t>
            </a:r>
          </a:p>
          <a:p>
            <a:r>
              <a:rPr lang="en-GB" dirty="0">
                <a:solidFill>
                  <a:schemeClr val="bg1">
                    <a:lumMod val="65000"/>
                  </a:schemeClr>
                </a:solidFill>
              </a:rPr>
              <a:t>Team performance enhancements</a:t>
            </a:r>
          </a:p>
          <a:p>
            <a:r>
              <a:rPr lang="en-GB" dirty="0">
                <a:solidFill>
                  <a:schemeClr val="bg1">
                    <a:lumMod val="65000"/>
                  </a:schemeClr>
                </a:solidFill>
              </a:rPr>
              <a:t>Degradation and faults</a:t>
            </a:r>
          </a:p>
          <a:p>
            <a:r>
              <a:rPr lang="en-GB" dirty="0">
                <a:solidFill>
                  <a:schemeClr val="bg1">
                    <a:lumMod val="65000"/>
                  </a:schemeClr>
                </a:solidFill>
              </a:rPr>
              <a:t>Repeatability (practice, practice, practice)</a:t>
            </a:r>
          </a:p>
          <a:p>
            <a:r>
              <a:rPr lang="en-GB" b="1" dirty="0"/>
              <a:t>Evolution of tactics and doctrine</a:t>
            </a:r>
          </a:p>
        </p:txBody>
      </p:sp>
      <p:pic>
        <p:nvPicPr>
          <p:cNvPr id="12" name="Picture Placeholder 11"/>
          <p:cNvPicPr>
            <a:picLocks noGrp="1" noChangeAspect="1"/>
          </p:cNvPicPr>
          <p:nvPr>
            <p:ph type="pic" sz="quarter" idx="20"/>
          </p:nvPr>
        </p:nvPicPr>
        <p:blipFill rotWithShape="1">
          <a:blip r:embed="rId3" cstate="hqprint">
            <a:extLst>
              <a:ext uri="{28A0092B-C50C-407E-A947-70E740481C1C}">
                <a14:useLocalDpi xmlns:a14="http://schemas.microsoft.com/office/drawing/2010/main" val="0"/>
              </a:ext>
            </a:extLst>
          </a:blip>
          <a:srcRect l="3404" r="5904"/>
          <a:stretch/>
        </p:blipFill>
        <p:spPr>
          <a:xfrm>
            <a:off x="6562407"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0393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40</a:t>
            </a:fld>
            <a:endParaRPr lang="en-GB" dirty="0"/>
          </a:p>
        </p:txBody>
      </p:sp>
      <p:sp>
        <p:nvSpPr>
          <p:cNvPr id="8" name="Title 7"/>
          <p:cNvSpPr>
            <a:spLocks noGrp="1"/>
          </p:cNvSpPr>
          <p:nvPr>
            <p:ph type="title"/>
          </p:nvPr>
        </p:nvSpPr>
        <p:spPr/>
        <p:txBody>
          <a:bodyPr/>
          <a:lstStyle/>
          <a:p>
            <a:r>
              <a:rPr lang="en-GB" dirty="0"/>
              <a:t>What does on-board synthetic training offer?</a:t>
            </a:r>
          </a:p>
        </p:txBody>
      </p:sp>
      <p:sp>
        <p:nvSpPr>
          <p:cNvPr id="3" name="Content Placeholder 2"/>
          <p:cNvSpPr>
            <a:spLocks noGrp="1"/>
          </p:cNvSpPr>
          <p:nvPr>
            <p:ph sz="quarter" idx="16"/>
          </p:nvPr>
        </p:nvSpPr>
        <p:spPr>
          <a:xfrm>
            <a:off x="756001" y="2160000"/>
            <a:ext cx="8770384" cy="3940763"/>
          </a:xfrm>
        </p:spPr>
        <p:txBody>
          <a:bodyPr/>
          <a:lstStyle/>
          <a:p>
            <a:r>
              <a:rPr lang="en-GB" dirty="0">
                <a:solidFill>
                  <a:schemeClr val="bg1">
                    <a:lumMod val="65000"/>
                  </a:schemeClr>
                </a:solidFill>
              </a:rPr>
              <a:t>Threat rehearsal</a:t>
            </a:r>
          </a:p>
          <a:p>
            <a:r>
              <a:rPr lang="en-GB" dirty="0">
                <a:solidFill>
                  <a:schemeClr val="bg1">
                    <a:lumMod val="65000"/>
                  </a:schemeClr>
                </a:solidFill>
              </a:rPr>
              <a:t>Mission rehearsal (prepare for entry into theatre)</a:t>
            </a:r>
          </a:p>
          <a:p>
            <a:r>
              <a:rPr lang="en-GB" dirty="0">
                <a:solidFill>
                  <a:schemeClr val="bg1">
                    <a:lumMod val="65000"/>
                  </a:schemeClr>
                </a:solidFill>
              </a:rPr>
              <a:t>High physical and functional fidelity</a:t>
            </a:r>
          </a:p>
          <a:p>
            <a:r>
              <a:rPr lang="en-GB" dirty="0">
                <a:solidFill>
                  <a:schemeClr val="bg1">
                    <a:lumMod val="65000"/>
                  </a:schemeClr>
                </a:solidFill>
              </a:rPr>
              <a:t>High tempo / high stress environment</a:t>
            </a:r>
          </a:p>
          <a:p>
            <a:r>
              <a:rPr lang="en-GB" dirty="0">
                <a:solidFill>
                  <a:schemeClr val="bg1">
                    <a:lumMod val="65000"/>
                  </a:schemeClr>
                </a:solidFill>
              </a:rPr>
              <a:t>Team performance enhancements</a:t>
            </a:r>
          </a:p>
          <a:p>
            <a:r>
              <a:rPr lang="en-GB" dirty="0">
                <a:solidFill>
                  <a:schemeClr val="bg1">
                    <a:lumMod val="65000"/>
                  </a:schemeClr>
                </a:solidFill>
              </a:rPr>
              <a:t>Degradation and faults</a:t>
            </a:r>
          </a:p>
          <a:p>
            <a:r>
              <a:rPr lang="en-GB" dirty="0">
                <a:solidFill>
                  <a:schemeClr val="bg1">
                    <a:lumMod val="65000"/>
                  </a:schemeClr>
                </a:solidFill>
              </a:rPr>
              <a:t>Repeatability (practice, practice, practice)</a:t>
            </a:r>
          </a:p>
          <a:p>
            <a:r>
              <a:rPr lang="en-GB" dirty="0">
                <a:solidFill>
                  <a:schemeClr val="bg1">
                    <a:lumMod val="65000"/>
                  </a:schemeClr>
                </a:solidFill>
              </a:rPr>
              <a:t>Evolution of tactics and doctrine</a:t>
            </a:r>
          </a:p>
          <a:p>
            <a:pPr>
              <a:lnSpc>
                <a:spcPct val="90000"/>
              </a:lnSpc>
            </a:pPr>
            <a:r>
              <a:rPr lang="en-GB" b="1" dirty="0"/>
              <a:t>Collective training</a:t>
            </a:r>
            <a:br>
              <a:rPr lang="en-GB" b="1" dirty="0"/>
            </a:br>
            <a:r>
              <a:rPr lang="en-GB" b="1" dirty="0"/>
              <a:t>(for task group force protection, and for strike)</a:t>
            </a:r>
          </a:p>
        </p:txBody>
      </p:sp>
      <p:pic>
        <p:nvPicPr>
          <p:cNvPr id="5" name="Picture Placeholder 4"/>
          <p:cNvPicPr>
            <a:picLocks noGrp="1" noChangeAspect="1"/>
          </p:cNvPicPr>
          <p:nvPr>
            <p:ph type="pic" sz="quarter" idx="20"/>
          </p:nvPr>
        </p:nvPicPr>
        <p:blipFill rotWithShape="1">
          <a:blip r:embed="rId3" cstate="hqprint">
            <a:extLst>
              <a:ext uri="{28A0092B-C50C-407E-A947-70E740481C1C}">
                <a14:useLocalDpi xmlns:a14="http://schemas.microsoft.com/office/drawing/2010/main" val="0"/>
              </a:ext>
            </a:extLst>
          </a:blip>
          <a:srcRect l="33542" r="3130"/>
          <a:stretch/>
        </p:blipFill>
        <p:spPr>
          <a:xfrm>
            <a:off x="6562407" y="719139"/>
            <a:ext cx="5220000" cy="4636857"/>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09721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15242" b="15242"/>
          <a:stretch>
            <a:fillRect/>
          </a:stretch>
        </p:blipFill>
        <p:spPr/>
      </p:pic>
      <p:sp>
        <p:nvSpPr>
          <p:cNvPr id="3" name="Text Placeholder 2"/>
          <p:cNvSpPr>
            <a:spLocks noGrp="1"/>
          </p:cNvSpPr>
          <p:nvPr>
            <p:ph type="body" sz="quarter" idx="16"/>
          </p:nvPr>
        </p:nvSpPr>
        <p:spPr/>
        <p:txBody>
          <a:bodyPr/>
          <a:lstStyle/>
          <a:p>
            <a:endParaRPr lang="en-GB" dirty="0"/>
          </a:p>
        </p:txBody>
      </p:sp>
      <p:sp>
        <p:nvSpPr>
          <p:cNvPr id="7" name="Title 6"/>
          <p:cNvSpPr>
            <a:spLocks noGrp="1"/>
          </p:cNvSpPr>
          <p:nvPr>
            <p:ph type="title"/>
          </p:nvPr>
        </p:nvSpPr>
        <p:spPr/>
        <p:txBody>
          <a:bodyPr/>
          <a:lstStyle/>
          <a:p>
            <a:r>
              <a:rPr lang="en-GB" dirty="0"/>
              <a:t>Modes of operation</a:t>
            </a:r>
          </a:p>
        </p:txBody>
      </p:sp>
      <p:sp>
        <p:nvSpPr>
          <p:cNvPr id="4" name="Slide Number Placeholder 3"/>
          <p:cNvSpPr>
            <a:spLocks noGrp="1"/>
          </p:cNvSpPr>
          <p:nvPr>
            <p:ph type="sldNum" sz="quarter" idx="17"/>
          </p:nvPr>
        </p:nvSpPr>
        <p:spPr/>
        <p:txBody>
          <a:bodyPr/>
          <a:lstStyle/>
          <a:p>
            <a:fld id="{9091399C-B5EF-49C7-B81A-539AE2F27BD0}" type="slidenum">
              <a:rPr lang="en-GB" smtClean="0"/>
              <a:pPr/>
              <a:t>41</a:t>
            </a:fld>
            <a:endParaRPr lang="en-GB" dirty="0"/>
          </a:p>
        </p:txBody>
      </p:sp>
    </p:spTree>
    <p:extLst>
      <p:ext uri="{BB962C8B-B14F-4D97-AF65-F5344CB8AC3E}">
        <p14:creationId xmlns:p14="http://schemas.microsoft.com/office/powerpoint/2010/main" val="17723746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l="4832" t="11238" r="567" b="6490"/>
          <a:stretch/>
        </p:blipFill>
        <p:spPr>
          <a:xfrm flipH="1">
            <a:off x="6558184" y="719140"/>
            <a:ext cx="5220000" cy="2553596"/>
          </a:xfrm>
          <a:prstGeom prst="rect">
            <a:avLst/>
          </a:prstGeom>
          <a:ln w="3175">
            <a:solidFill>
              <a:schemeClr val="tx1"/>
            </a:solidFill>
          </a:ln>
          <a:effectLst>
            <a:outerShdw blurRad="292100" dist="139700" dir="2700000" algn="tl" rotWithShape="0">
              <a:srgbClr val="333333">
                <a:alpha val="65000"/>
              </a:srgbClr>
            </a:outerShdw>
          </a:effectLst>
        </p:spPr>
      </p:pic>
      <p:sp>
        <p:nvSpPr>
          <p:cNvPr id="8" name="Title 7"/>
          <p:cNvSpPr>
            <a:spLocks noGrp="1"/>
          </p:cNvSpPr>
          <p:nvPr>
            <p:ph type="title"/>
          </p:nvPr>
        </p:nvSpPr>
        <p:spPr/>
        <p:txBody>
          <a:bodyPr/>
          <a:lstStyle/>
          <a:p>
            <a:r>
              <a:rPr lang="en-GB" dirty="0"/>
              <a:t>Single ship</a:t>
            </a:r>
          </a:p>
        </p:txBody>
      </p:sp>
      <p:sp>
        <p:nvSpPr>
          <p:cNvPr id="7" name="Slide Number Placeholder 6"/>
          <p:cNvSpPr>
            <a:spLocks noGrp="1"/>
          </p:cNvSpPr>
          <p:nvPr>
            <p:ph type="sldNum" sz="quarter" idx="10"/>
          </p:nvPr>
        </p:nvSpPr>
        <p:spPr/>
        <p:txBody>
          <a:bodyPr/>
          <a:lstStyle/>
          <a:p>
            <a:fld id="{9091399C-B5EF-49C7-B81A-539AE2F27BD0}" type="slidenum">
              <a:rPr lang="en-GB" smtClean="0"/>
              <a:pPr/>
              <a:t>42</a:t>
            </a:fld>
            <a:endParaRPr lang="en-GB" dirty="0"/>
          </a:p>
        </p:txBody>
      </p:sp>
      <p:sp>
        <p:nvSpPr>
          <p:cNvPr id="2" name="Content Placeholder 1"/>
          <p:cNvSpPr>
            <a:spLocks noGrp="1"/>
          </p:cNvSpPr>
          <p:nvPr>
            <p:ph sz="quarter" idx="16"/>
          </p:nvPr>
        </p:nvSpPr>
        <p:spPr>
          <a:xfrm>
            <a:off x="761544" y="3490874"/>
            <a:ext cx="9335650" cy="786932"/>
          </a:xfrm>
        </p:spPr>
        <p:txBody>
          <a:bodyPr/>
          <a:lstStyle/>
          <a:p>
            <a:pPr marL="0" indent="0">
              <a:buNone/>
            </a:pPr>
            <a:r>
              <a:rPr lang="en-GB" b="1" dirty="0"/>
              <a:t>In Exercise Waters</a:t>
            </a:r>
          </a:p>
          <a:p>
            <a:pPr marL="0" indent="0">
              <a:spcBef>
                <a:spcPts val="600"/>
              </a:spcBef>
              <a:buNone/>
            </a:pPr>
            <a:r>
              <a:rPr lang="en-GB" dirty="0"/>
              <a:t>Freedom of manoeuvre allows the real bridge to be engaged in the synthetic training</a:t>
            </a:r>
          </a:p>
        </p:txBody>
      </p:sp>
      <p:sp>
        <p:nvSpPr>
          <p:cNvPr id="9" name="Content Placeholder 1"/>
          <p:cNvSpPr txBox="1">
            <a:spLocks/>
          </p:cNvSpPr>
          <p:nvPr/>
        </p:nvSpPr>
        <p:spPr>
          <a:xfrm>
            <a:off x="761544" y="4599349"/>
            <a:ext cx="11075780" cy="1581435"/>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In Open Waters (potentially congested)</a:t>
            </a:r>
          </a:p>
          <a:p>
            <a:pPr marL="0" indent="0">
              <a:spcBef>
                <a:spcPts val="600"/>
              </a:spcBef>
              <a:buFont typeface="Arial" panose="020B0604020202020204" pitchFamily="34" charset="0"/>
              <a:buNone/>
            </a:pPr>
            <a:r>
              <a:rPr lang="en-GB" dirty="0"/>
              <a:t>For example, in transit on the way to theatre</a:t>
            </a:r>
          </a:p>
          <a:p>
            <a:pPr marL="0" indent="0">
              <a:spcBef>
                <a:spcPts val="600"/>
              </a:spcBef>
              <a:buFont typeface="Arial" panose="020B0604020202020204" pitchFamily="34" charset="0"/>
              <a:buNone/>
            </a:pPr>
            <a:r>
              <a:rPr lang="en-GB" dirty="0"/>
              <a:t>A virtual bridge is required. The real bridge and a sub-set of the ops room remain ‘live’ outside of the synthetic scenario</a:t>
            </a:r>
          </a:p>
        </p:txBody>
      </p:sp>
      <p:sp>
        <p:nvSpPr>
          <p:cNvPr id="3" name="Oval 2"/>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1</a:t>
            </a:r>
          </a:p>
        </p:txBody>
      </p:sp>
      <p:sp>
        <p:nvSpPr>
          <p:cNvPr id="13" name="Content Placeholder 1"/>
          <p:cNvSpPr txBox="1">
            <a:spLocks/>
          </p:cNvSpPr>
          <p:nvPr/>
        </p:nvSpPr>
        <p:spPr>
          <a:xfrm>
            <a:off x="761544" y="2373969"/>
            <a:ext cx="8739905" cy="807035"/>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Alongside</a:t>
            </a:r>
          </a:p>
          <a:p>
            <a:pPr marL="0" indent="0">
              <a:spcBef>
                <a:spcPts val="600"/>
              </a:spcBef>
              <a:buFont typeface="Arial" panose="020B0604020202020204" pitchFamily="34" charset="0"/>
              <a:buNone/>
            </a:pPr>
            <a:r>
              <a:rPr lang="en-GB" dirty="0"/>
              <a:t>No real manoeuvres – virtual only</a:t>
            </a:r>
          </a:p>
        </p:txBody>
      </p:sp>
      <p:sp>
        <p:nvSpPr>
          <p:cNvPr id="14" name="Oval 13"/>
          <p:cNvSpPr/>
          <p:nvPr/>
        </p:nvSpPr>
        <p:spPr>
          <a:xfrm>
            <a:off x="293716" y="3490873"/>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2</a:t>
            </a:r>
          </a:p>
        </p:txBody>
      </p:sp>
      <p:sp>
        <p:nvSpPr>
          <p:cNvPr id="15" name="Oval 14"/>
          <p:cNvSpPr/>
          <p:nvPr/>
        </p:nvSpPr>
        <p:spPr>
          <a:xfrm>
            <a:off x="293716" y="4599349"/>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3</a:t>
            </a:r>
          </a:p>
        </p:txBody>
      </p:sp>
    </p:spTree>
    <p:extLst>
      <p:ext uri="{BB962C8B-B14F-4D97-AF65-F5344CB8AC3E}">
        <p14:creationId xmlns:p14="http://schemas.microsoft.com/office/powerpoint/2010/main" val="60250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3" grpId="0" animBg="1"/>
      <p:bldP spid="13" grpId="0"/>
      <p:bldP spid="14"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Single ship</a:t>
            </a:r>
          </a:p>
        </p:txBody>
      </p:sp>
      <p:sp>
        <p:nvSpPr>
          <p:cNvPr id="7" name="Slide Number Placeholder 6"/>
          <p:cNvSpPr>
            <a:spLocks noGrp="1"/>
          </p:cNvSpPr>
          <p:nvPr>
            <p:ph type="sldNum" sz="quarter" idx="10"/>
          </p:nvPr>
        </p:nvSpPr>
        <p:spPr/>
        <p:txBody>
          <a:bodyPr/>
          <a:lstStyle/>
          <a:p>
            <a:fld id="{9091399C-B5EF-49C7-B81A-539AE2F27BD0}" type="slidenum">
              <a:rPr lang="en-GB" smtClean="0"/>
              <a:pPr/>
              <a:t>43</a:t>
            </a:fld>
            <a:endParaRPr lang="en-GB" dirty="0"/>
          </a:p>
        </p:txBody>
      </p:sp>
      <p:sp>
        <p:nvSpPr>
          <p:cNvPr id="2" name="Content Placeholder 1"/>
          <p:cNvSpPr>
            <a:spLocks noGrp="1"/>
          </p:cNvSpPr>
          <p:nvPr>
            <p:ph sz="quarter" idx="16"/>
          </p:nvPr>
        </p:nvSpPr>
        <p:spPr>
          <a:xfrm>
            <a:off x="761544" y="5042396"/>
            <a:ext cx="10521276" cy="1231582"/>
          </a:xfrm>
        </p:spPr>
        <p:txBody>
          <a:bodyPr/>
          <a:lstStyle/>
          <a:p>
            <a:pPr marL="0" indent="0">
              <a:buNone/>
            </a:pPr>
            <a:r>
              <a:rPr lang="en-GB" b="1" dirty="0"/>
              <a:t>No Reachback</a:t>
            </a:r>
          </a:p>
          <a:p>
            <a:pPr marL="0" indent="0">
              <a:spcBef>
                <a:spcPts val="600"/>
              </a:spcBef>
              <a:buNone/>
            </a:pPr>
            <a:r>
              <a:rPr lang="en-GB" dirty="0"/>
              <a:t>The ship is on its own – scenario control must be undertaken with embarked staff</a:t>
            </a:r>
          </a:p>
          <a:p>
            <a:pPr marL="0" indent="0">
              <a:spcBef>
                <a:spcPts val="600"/>
              </a:spcBef>
              <a:buNone/>
            </a:pPr>
            <a:r>
              <a:rPr lang="en-GB" dirty="0"/>
              <a:t>Scenarios may need to be pre-scripted with limited ability to adapt, due to lack of role players</a:t>
            </a:r>
          </a:p>
        </p:txBody>
      </p:sp>
      <p:sp>
        <p:nvSpPr>
          <p:cNvPr id="3" name="Oval 2"/>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1</a:t>
            </a:r>
          </a:p>
        </p:txBody>
      </p:sp>
      <p:sp>
        <p:nvSpPr>
          <p:cNvPr id="13" name="Content Placeholder 1"/>
          <p:cNvSpPr txBox="1">
            <a:spLocks/>
          </p:cNvSpPr>
          <p:nvPr/>
        </p:nvSpPr>
        <p:spPr>
          <a:xfrm>
            <a:off x="761544" y="2373968"/>
            <a:ext cx="10200746" cy="2425247"/>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With Reachback</a:t>
            </a:r>
          </a:p>
          <a:p>
            <a:pPr marL="0" indent="0">
              <a:spcBef>
                <a:spcPts val="600"/>
              </a:spcBef>
              <a:buFont typeface="Arial" panose="020B0604020202020204" pitchFamily="34" charset="0"/>
              <a:buNone/>
            </a:pPr>
            <a:r>
              <a:rPr lang="en-GB" dirty="0"/>
              <a:t>The ship’s synthetic system connects back to a</a:t>
            </a:r>
            <a:br>
              <a:rPr lang="en-GB" dirty="0"/>
            </a:br>
            <a:r>
              <a:rPr lang="en-GB" dirty="0"/>
              <a:t>central Exercise Control Team (‘White Force’)</a:t>
            </a:r>
          </a:p>
          <a:p>
            <a:pPr marL="0" indent="0">
              <a:spcBef>
                <a:spcPts val="600"/>
              </a:spcBef>
              <a:buFont typeface="Arial" panose="020B0604020202020204" pitchFamily="34" charset="0"/>
              <a:buNone/>
            </a:pPr>
            <a:r>
              <a:rPr lang="en-GB" dirty="0"/>
              <a:t>The training is controlled by this team with cues,</a:t>
            </a:r>
            <a:br>
              <a:rPr lang="en-GB" dirty="0"/>
            </a:br>
            <a:r>
              <a:rPr lang="en-GB" dirty="0"/>
              <a:t>prompts and stimuli injected into the synthetic scenario</a:t>
            </a:r>
          </a:p>
          <a:p>
            <a:pPr marL="0" indent="0">
              <a:spcBef>
                <a:spcPts val="600"/>
              </a:spcBef>
              <a:buFont typeface="Arial" panose="020B0604020202020204" pitchFamily="34" charset="0"/>
              <a:buNone/>
            </a:pPr>
            <a:r>
              <a:rPr lang="en-GB" dirty="0"/>
              <a:t>Additional force elements and entities are controlled by role players (friendly, neutral and hostile)</a:t>
            </a:r>
          </a:p>
          <a:p>
            <a:pPr marL="0" indent="0">
              <a:spcBef>
                <a:spcPts val="600"/>
              </a:spcBef>
              <a:buFont typeface="Arial" panose="020B0604020202020204" pitchFamily="34" charset="0"/>
              <a:buNone/>
            </a:pPr>
            <a:r>
              <a:rPr lang="en-GB" dirty="0"/>
              <a:t>Exercise observation and after action review can be conducted remotely with specialist resources</a:t>
            </a:r>
          </a:p>
        </p:txBody>
      </p:sp>
      <p:sp>
        <p:nvSpPr>
          <p:cNvPr id="14" name="Oval 13"/>
          <p:cNvSpPr/>
          <p:nvPr/>
        </p:nvSpPr>
        <p:spPr>
          <a:xfrm>
            <a:off x="293716" y="5042395"/>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2</a:t>
            </a:r>
          </a:p>
        </p:txBody>
      </p:sp>
      <p:pic>
        <p:nvPicPr>
          <p:cNvPr id="9" name="Picture 8"/>
          <p:cNvPicPr>
            <a:picLocks noChangeAspect="1"/>
          </p:cNvPicPr>
          <p:nvPr/>
        </p:nvPicPr>
        <p:blipFill rotWithShape="1">
          <a:blip r:embed="rId3" cstate="hqprint">
            <a:extLst>
              <a:ext uri="{28A0092B-C50C-407E-A947-70E740481C1C}">
                <a14:useLocalDpi xmlns:a14="http://schemas.microsoft.com/office/drawing/2010/main" val="0"/>
              </a:ext>
            </a:extLst>
          </a:blip>
          <a:srcRect l="8074" t="2531" r="14513" b="6040"/>
          <a:stretch/>
        </p:blipFill>
        <p:spPr>
          <a:xfrm>
            <a:off x="6557259" y="719139"/>
            <a:ext cx="5220000" cy="2789931"/>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43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13" grpId="0"/>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Collective (task group)</a:t>
            </a:r>
          </a:p>
        </p:txBody>
      </p:sp>
      <p:sp>
        <p:nvSpPr>
          <p:cNvPr id="7" name="Slide Number Placeholder 6"/>
          <p:cNvSpPr>
            <a:spLocks noGrp="1"/>
          </p:cNvSpPr>
          <p:nvPr>
            <p:ph type="sldNum" sz="quarter" idx="10"/>
          </p:nvPr>
        </p:nvSpPr>
        <p:spPr/>
        <p:txBody>
          <a:bodyPr/>
          <a:lstStyle/>
          <a:p>
            <a:fld id="{9091399C-B5EF-49C7-B81A-539AE2F27BD0}" type="slidenum">
              <a:rPr lang="en-GB" smtClean="0"/>
              <a:pPr/>
              <a:t>44</a:t>
            </a:fld>
            <a:endParaRPr lang="en-GB" dirty="0"/>
          </a:p>
        </p:txBody>
      </p:sp>
      <p:sp>
        <p:nvSpPr>
          <p:cNvPr id="4" name="TextBox 3"/>
          <p:cNvSpPr txBox="1"/>
          <p:nvPr/>
        </p:nvSpPr>
        <p:spPr>
          <a:xfrm>
            <a:off x="8200996" y="722603"/>
            <a:ext cx="3375988" cy="1749048"/>
          </a:xfrm>
          <a:prstGeom prst="rect">
            <a:avLst/>
          </a:prstGeom>
        </p:spPr>
        <p:style>
          <a:lnRef idx="1">
            <a:schemeClr val="accent6"/>
          </a:lnRef>
          <a:fillRef idx="2">
            <a:schemeClr val="accent6"/>
          </a:fillRef>
          <a:effectRef idx="1">
            <a:schemeClr val="accent6"/>
          </a:effectRef>
          <a:fontRef idx="minor">
            <a:schemeClr val="dk1"/>
          </a:fontRef>
        </p:style>
        <p:txBody>
          <a:bodyPr wrap="square" lIns="36000" tIns="36000" rIns="36000" bIns="36000" rtlCol="0" anchor="ctr" anchorCtr="0">
            <a:noAutofit/>
          </a:bodyPr>
          <a:lstStyle/>
          <a:p>
            <a:pPr algn="ctr"/>
            <a:r>
              <a:rPr lang="en-GB" sz="1600" dirty="0"/>
              <a:t>Add carrier task group diagram here</a:t>
            </a:r>
          </a:p>
        </p:txBody>
      </p:sp>
      <p:sp>
        <p:nvSpPr>
          <p:cNvPr id="9" name="Content Placeholder 1"/>
          <p:cNvSpPr>
            <a:spLocks noGrp="1"/>
          </p:cNvSpPr>
          <p:nvPr>
            <p:ph sz="quarter" idx="16"/>
          </p:nvPr>
        </p:nvSpPr>
        <p:spPr>
          <a:xfrm>
            <a:off x="761544" y="3573728"/>
            <a:ext cx="9851038" cy="786932"/>
          </a:xfrm>
        </p:spPr>
        <p:txBody>
          <a:bodyPr/>
          <a:lstStyle/>
          <a:p>
            <a:pPr marL="0" indent="0">
              <a:buNone/>
            </a:pPr>
            <a:r>
              <a:rPr lang="en-GB" b="1" dirty="0"/>
              <a:t>Force protection mission rehearsal (high value assets)</a:t>
            </a:r>
          </a:p>
          <a:p>
            <a:pPr marL="0" indent="0">
              <a:spcBef>
                <a:spcPts val="600"/>
              </a:spcBef>
              <a:buNone/>
            </a:pPr>
            <a:r>
              <a:rPr lang="en-GB" dirty="0"/>
              <a:t>The various ships and their roles can be combined to provide anti-missile defence, anti-surface and anti-submarine warfare coordination across the task group</a:t>
            </a:r>
          </a:p>
        </p:txBody>
      </p:sp>
      <p:sp>
        <p:nvSpPr>
          <p:cNvPr id="10" name="Content Placeholder 1"/>
          <p:cNvSpPr txBox="1">
            <a:spLocks/>
          </p:cNvSpPr>
          <p:nvPr/>
        </p:nvSpPr>
        <p:spPr>
          <a:xfrm>
            <a:off x="761544" y="4776142"/>
            <a:ext cx="9435403" cy="1586976"/>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None/>
            </a:pPr>
            <a:r>
              <a:rPr lang="en-GB" b="1" dirty="0"/>
              <a:t>Power projection mission rehearsal (carrier strike and littoral strike)</a:t>
            </a:r>
          </a:p>
          <a:p>
            <a:pPr marL="0" indent="0">
              <a:spcBef>
                <a:spcPts val="600"/>
              </a:spcBef>
              <a:buFont typeface="Arial" panose="020B0604020202020204" pitchFamily="34" charset="0"/>
              <a:buNone/>
            </a:pPr>
            <a:r>
              <a:rPr lang="en-GB" dirty="0"/>
              <a:t>Integration of additional force elements into the scenario such as fixed wing simulators allows for mission rehearsal of carrier strike</a:t>
            </a:r>
          </a:p>
          <a:p>
            <a:pPr marL="0" indent="0">
              <a:spcBef>
                <a:spcPts val="600"/>
              </a:spcBef>
              <a:buFont typeface="Arial" panose="020B0604020202020204" pitchFamily="34" charset="0"/>
              <a:buNone/>
            </a:pPr>
            <a:r>
              <a:rPr lang="en-GB" dirty="0"/>
              <a:t>Integration of amphibious assets allows mission rehearsal of littoral strike</a:t>
            </a:r>
          </a:p>
        </p:txBody>
      </p:sp>
      <p:sp>
        <p:nvSpPr>
          <p:cNvPr id="11" name="Oval 10"/>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1</a:t>
            </a:r>
          </a:p>
        </p:txBody>
      </p:sp>
      <p:sp>
        <p:nvSpPr>
          <p:cNvPr id="12" name="Content Placeholder 1"/>
          <p:cNvSpPr txBox="1">
            <a:spLocks/>
          </p:cNvSpPr>
          <p:nvPr/>
        </p:nvSpPr>
        <p:spPr>
          <a:xfrm>
            <a:off x="761544" y="2373969"/>
            <a:ext cx="8739905" cy="807035"/>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Multiple ships in the same synthetic scenario</a:t>
            </a:r>
          </a:p>
          <a:p>
            <a:pPr marL="0" indent="0">
              <a:spcBef>
                <a:spcPts val="600"/>
              </a:spcBef>
              <a:buNone/>
            </a:pPr>
            <a:r>
              <a:rPr lang="en-GB" dirty="0"/>
              <a:t>Including integrated command &amp; control and </a:t>
            </a:r>
            <a:br>
              <a:rPr lang="en-GB" dirty="0"/>
            </a:br>
            <a:r>
              <a:rPr lang="en-GB" dirty="0"/>
              <a:t>tactical data links</a:t>
            </a:r>
          </a:p>
        </p:txBody>
      </p:sp>
      <p:sp>
        <p:nvSpPr>
          <p:cNvPr id="13" name="Oval 12"/>
          <p:cNvSpPr/>
          <p:nvPr/>
        </p:nvSpPr>
        <p:spPr>
          <a:xfrm>
            <a:off x="293716" y="3573727"/>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2</a:t>
            </a:r>
          </a:p>
        </p:txBody>
      </p:sp>
      <p:sp>
        <p:nvSpPr>
          <p:cNvPr id="14" name="Oval 13"/>
          <p:cNvSpPr/>
          <p:nvPr/>
        </p:nvSpPr>
        <p:spPr>
          <a:xfrm>
            <a:off x="293716" y="4776141"/>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3</a:t>
            </a:r>
          </a:p>
        </p:txBody>
      </p:sp>
      <p:pic>
        <p:nvPicPr>
          <p:cNvPr id="17" name="Picture 16"/>
          <p:cNvPicPr>
            <a:picLocks noChangeAspect="1"/>
          </p:cNvPicPr>
          <p:nvPr/>
        </p:nvPicPr>
        <p:blipFill rotWithShape="1">
          <a:blip r:embed="rId3" cstate="hqprint">
            <a:extLst>
              <a:ext uri="{28A0092B-C50C-407E-A947-70E740481C1C}">
                <a14:useLocalDpi xmlns:a14="http://schemas.microsoft.com/office/drawing/2010/main" val="0"/>
              </a:ext>
            </a:extLst>
          </a:blip>
          <a:srcRect l="3922" t="13693" r="4677" b="206"/>
          <a:stretch/>
        </p:blipFill>
        <p:spPr>
          <a:xfrm>
            <a:off x="6556750" y="719138"/>
            <a:ext cx="5220000" cy="2765958"/>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6705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animBg="1"/>
      <p:bldP spid="12" grpId="0"/>
      <p:bldP spid="13" grpId="0" animBg="1"/>
      <p:bldP spid="1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45</a:t>
            </a:fld>
            <a:endParaRPr lang="en-GB" dirty="0"/>
          </a:p>
        </p:txBody>
      </p:sp>
      <p:sp>
        <p:nvSpPr>
          <p:cNvPr id="8" name="Title 7"/>
          <p:cNvSpPr>
            <a:spLocks noGrp="1"/>
          </p:cNvSpPr>
          <p:nvPr>
            <p:ph type="title"/>
          </p:nvPr>
        </p:nvSpPr>
        <p:spPr/>
        <p:txBody>
          <a:bodyPr/>
          <a:lstStyle/>
          <a:p>
            <a:r>
              <a:rPr lang="en-GB" dirty="0"/>
              <a:t>Collective and dispersed</a:t>
            </a:r>
          </a:p>
        </p:txBody>
      </p:sp>
      <p:sp>
        <p:nvSpPr>
          <p:cNvPr id="3" name="Content Placeholder 2"/>
          <p:cNvSpPr>
            <a:spLocks noGrp="1"/>
          </p:cNvSpPr>
          <p:nvPr>
            <p:ph sz="quarter" idx="16"/>
          </p:nvPr>
        </p:nvSpPr>
        <p:spPr/>
        <p:txBody>
          <a:bodyPr/>
          <a:lstStyle/>
          <a:p>
            <a:pPr marL="0" indent="0">
              <a:buNone/>
            </a:pPr>
            <a:r>
              <a:rPr lang="en-GB" dirty="0"/>
              <a:t>The participants in a task group synthetic exercise could be dispersed:</a:t>
            </a:r>
          </a:p>
          <a:p>
            <a:r>
              <a:rPr lang="en-GB" dirty="0"/>
              <a:t>Some ships at sea together</a:t>
            </a:r>
          </a:p>
          <a:p>
            <a:r>
              <a:rPr lang="en-GB" dirty="0"/>
              <a:t>Others at sea elsewhere</a:t>
            </a:r>
          </a:p>
          <a:p>
            <a:r>
              <a:rPr lang="en-GB" dirty="0"/>
              <a:t>Ships alongside in home ports, or allied ports</a:t>
            </a:r>
          </a:p>
          <a:p>
            <a:r>
              <a:rPr lang="en-GB" dirty="0"/>
              <a:t>On-shore training facilities</a:t>
            </a:r>
          </a:p>
          <a:p>
            <a:r>
              <a:rPr lang="en-GB" dirty="0"/>
              <a:t>Coalition and allied participants</a:t>
            </a:r>
          </a:p>
        </p:txBody>
      </p:sp>
      <p:pic>
        <p:nvPicPr>
          <p:cNvPr id="13" name="Picture Placeholder 12"/>
          <p:cNvPicPr>
            <a:picLocks noGrp="1" noChangeAspect="1"/>
          </p:cNvPicPr>
          <p:nvPr>
            <p:ph type="pic" sz="quarter" idx="20"/>
          </p:nvPr>
        </p:nvPicPr>
        <p:blipFill>
          <a:blip r:embed="rId3" cstate="hqprint">
            <a:extLst>
              <a:ext uri="{28A0092B-C50C-407E-A947-70E740481C1C}">
                <a14:useLocalDpi xmlns:a14="http://schemas.microsoft.com/office/drawing/2010/main" val="0"/>
              </a:ext>
            </a:extLst>
          </a:blip>
          <a:srcRect t="18520" b="18520"/>
          <a:stretch>
            <a:fillRect/>
          </a:stretch>
        </p:blipFill>
        <p:spPr>
          <a:xfrm>
            <a:off x="6549360" y="3444128"/>
            <a:ext cx="5220000" cy="2190639"/>
          </a:xfrm>
          <a:prstGeom prst="rect">
            <a:avLst/>
          </a:prstGeom>
          <a:ln w="3175">
            <a:solidFill>
              <a:schemeClr val="tx1"/>
            </a:solidFill>
          </a:ln>
          <a:effectLst>
            <a:outerShdw blurRad="292100" dist="139700" dir="2700000" algn="tl" rotWithShape="0">
              <a:srgbClr val="333333">
                <a:alpha val="65000"/>
              </a:srgbClr>
            </a:outerShdw>
          </a:effectLst>
        </p:spPr>
      </p:pic>
      <p:pic>
        <p:nvPicPr>
          <p:cNvPr id="12" name="Picture Placeholder 11"/>
          <p:cNvPicPr>
            <a:picLocks noGrp="1" noChangeAspect="1"/>
          </p:cNvPicPr>
          <p:nvPr>
            <p:ph type="pic" sz="quarter" idx="21"/>
          </p:nvPr>
        </p:nvPicPr>
        <p:blipFill rotWithShape="1">
          <a:blip r:embed="rId4" cstate="hqprint">
            <a:extLst>
              <a:ext uri="{28A0092B-C50C-407E-A947-70E740481C1C}">
                <a14:useLocalDpi xmlns:a14="http://schemas.microsoft.com/office/drawing/2010/main" val="0"/>
              </a:ext>
            </a:extLst>
          </a:blip>
          <a:srcRect l="11338" t="23350" r="4007" b="23350"/>
          <a:stretch/>
        </p:blipFill>
        <p:spPr>
          <a:xfrm>
            <a:off x="6549360" y="719138"/>
            <a:ext cx="5220000" cy="2190639"/>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238731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Live, virtual and constructive blend</a:t>
            </a:r>
          </a:p>
        </p:txBody>
      </p:sp>
      <p:sp>
        <p:nvSpPr>
          <p:cNvPr id="7" name="Slide Number Placeholder 6"/>
          <p:cNvSpPr>
            <a:spLocks noGrp="1"/>
          </p:cNvSpPr>
          <p:nvPr>
            <p:ph type="sldNum" sz="quarter" idx="10"/>
          </p:nvPr>
        </p:nvSpPr>
        <p:spPr/>
        <p:txBody>
          <a:bodyPr/>
          <a:lstStyle/>
          <a:p>
            <a:fld id="{9091399C-B5EF-49C7-B81A-539AE2F27BD0}" type="slidenum">
              <a:rPr lang="en-GB" smtClean="0"/>
              <a:pPr/>
              <a:t>46</a:t>
            </a:fld>
            <a:endParaRPr lang="en-GB" dirty="0"/>
          </a:p>
        </p:txBody>
      </p:sp>
      <p:sp>
        <p:nvSpPr>
          <p:cNvPr id="3" name="Content Placeholder 2"/>
          <p:cNvSpPr>
            <a:spLocks noGrp="1"/>
          </p:cNvSpPr>
          <p:nvPr>
            <p:ph sz="quarter" idx="16"/>
          </p:nvPr>
        </p:nvSpPr>
        <p:spPr>
          <a:xfrm>
            <a:off x="756001" y="2254214"/>
            <a:ext cx="8299330" cy="2251960"/>
          </a:xfrm>
        </p:spPr>
        <p:txBody>
          <a:bodyPr/>
          <a:lstStyle/>
          <a:p>
            <a:pPr marL="0" indent="0">
              <a:buNone/>
            </a:pPr>
            <a:r>
              <a:rPr lang="en-GB" dirty="0"/>
              <a:t>Blending the live and virtual for single ships and task </a:t>
            </a:r>
            <a:br>
              <a:rPr lang="en-GB" dirty="0"/>
            </a:br>
            <a:r>
              <a:rPr lang="en-GB" dirty="0"/>
              <a:t>groups potentially allows for sophisticated exercises </a:t>
            </a:r>
            <a:br>
              <a:rPr lang="en-GB" dirty="0"/>
            </a:br>
            <a:r>
              <a:rPr lang="en-GB" dirty="0"/>
              <a:t>and scenarios: </a:t>
            </a:r>
          </a:p>
          <a:p>
            <a:pPr>
              <a:spcBef>
                <a:spcPts val="600"/>
              </a:spcBef>
            </a:pPr>
            <a:r>
              <a:rPr lang="en-GB" dirty="0"/>
              <a:t>Significant safety considerations</a:t>
            </a:r>
          </a:p>
          <a:p>
            <a:pPr>
              <a:spcBef>
                <a:spcPts val="600"/>
              </a:spcBef>
            </a:pPr>
            <a:r>
              <a:rPr lang="en-GB" dirty="0"/>
              <a:t>Differing levels of engagement and realism for</a:t>
            </a:r>
            <a:br>
              <a:rPr lang="en-GB" dirty="0"/>
            </a:br>
            <a:r>
              <a:rPr lang="en-GB" dirty="0"/>
              <a:t>different training audiences</a:t>
            </a:r>
          </a:p>
        </p:txBody>
      </p:sp>
      <p:sp>
        <p:nvSpPr>
          <p:cNvPr id="6" name="Content Placeholder 2"/>
          <p:cNvSpPr txBox="1">
            <a:spLocks/>
          </p:cNvSpPr>
          <p:nvPr/>
        </p:nvSpPr>
        <p:spPr>
          <a:xfrm>
            <a:off x="756001" y="4588510"/>
            <a:ext cx="10477264" cy="1594589"/>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dirty="0"/>
              <a:t>Constructive simulation (automation) potentially provides a reduction in White Force and role player resource requirements:</a:t>
            </a:r>
          </a:p>
          <a:p>
            <a:pPr>
              <a:spcBef>
                <a:spcPts val="600"/>
              </a:spcBef>
            </a:pPr>
            <a:r>
              <a:rPr lang="en-GB" dirty="0"/>
              <a:t>A careful balance between relatively un-intelligent automation vs the benefit of real expert humans contributing to the scenario</a:t>
            </a:r>
          </a:p>
        </p:txBody>
      </p:sp>
      <p:sp>
        <p:nvSpPr>
          <p:cNvPr id="9" name="Oval 8"/>
          <p:cNvSpPr/>
          <p:nvPr/>
        </p:nvSpPr>
        <p:spPr>
          <a:xfrm>
            <a:off x="293716" y="2254214"/>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1</a:t>
            </a:r>
          </a:p>
        </p:txBody>
      </p:sp>
      <p:sp>
        <p:nvSpPr>
          <p:cNvPr id="10" name="Oval 9"/>
          <p:cNvSpPr/>
          <p:nvPr/>
        </p:nvSpPr>
        <p:spPr>
          <a:xfrm>
            <a:off x="293716" y="4588510"/>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2</a:t>
            </a:r>
          </a:p>
        </p:txBody>
      </p:sp>
      <p:pic>
        <p:nvPicPr>
          <p:cNvPr id="2" name="Picture 1"/>
          <p:cNvPicPr>
            <a:picLocks noChangeAspect="1"/>
          </p:cNvPicPr>
          <p:nvPr/>
        </p:nvPicPr>
        <p:blipFill rotWithShape="1">
          <a:blip r:embed="rId3" cstate="hqprint">
            <a:extLst>
              <a:ext uri="{28A0092B-C50C-407E-A947-70E740481C1C}">
                <a14:useLocalDpi xmlns:a14="http://schemas.microsoft.com/office/drawing/2010/main" val="0"/>
              </a:ext>
            </a:extLst>
          </a:blip>
          <a:srcRect l="98" t="18916" r="6197" b="6769"/>
          <a:stretch/>
        </p:blipFill>
        <p:spPr>
          <a:xfrm>
            <a:off x="6561431" y="713546"/>
            <a:ext cx="5220000" cy="2759881"/>
          </a:xfrm>
          <a:prstGeom prst="rect">
            <a:avLst/>
          </a:prstGeom>
          <a:ln w="3175">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4275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animBg="1"/>
      <p:bldP spid="10"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15242" b="15242"/>
          <a:stretch>
            <a:fillRect/>
          </a:stretch>
        </p:blipFill>
        <p:spPr/>
      </p:pic>
      <p:sp>
        <p:nvSpPr>
          <p:cNvPr id="3" name="Text Placeholder 2"/>
          <p:cNvSpPr>
            <a:spLocks noGrp="1"/>
          </p:cNvSpPr>
          <p:nvPr>
            <p:ph type="body" sz="quarter" idx="16"/>
          </p:nvPr>
        </p:nvSpPr>
        <p:spPr/>
        <p:txBody>
          <a:bodyPr/>
          <a:lstStyle/>
          <a:p>
            <a:endParaRPr lang="en-GB" dirty="0"/>
          </a:p>
        </p:txBody>
      </p:sp>
      <p:sp>
        <p:nvSpPr>
          <p:cNvPr id="7" name="Title 6"/>
          <p:cNvSpPr>
            <a:spLocks noGrp="1"/>
          </p:cNvSpPr>
          <p:nvPr>
            <p:ph type="title"/>
          </p:nvPr>
        </p:nvSpPr>
        <p:spPr/>
        <p:txBody>
          <a:bodyPr/>
          <a:lstStyle/>
          <a:p>
            <a:r>
              <a:rPr lang="en-GB" dirty="0"/>
              <a:t>System design options</a:t>
            </a:r>
          </a:p>
        </p:txBody>
      </p:sp>
      <p:sp>
        <p:nvSpPr>
          <p:cNvPr id="4" name="Slide Number Placeholder 3"/>
          <p:cNvSpPr>
            <a:spLocks noGrp="1"/>
          </p:cNvSpPr>
          <p:nvPr>
            <p:ph type="sldNum" sz="quarter" idx="17"/>
          </p:nvPr>
        </p:nvSpPr>
        <p:spPr/>
        <p:txBody>
          <a:bodyPr/>
          <a:lstStyle/>
          <a:p>
            <a:fld id="{9091399C-B5EF-49C7-B81A-539AE2F27BD0}" type="slidenum">
              <a:rPr lang="en-GB" smtClean="0"/>
              <a:pPr/>
              <a:t>47</a:t>
            </a:fld>
            <a:endParaRPr lang="en-GB" dirty="0"/>
          </a:p>
        </p:txBody>
      </p:sp>
    </p:spTree>
    <p:extLst>
      <p:ext uri="{BB962C8B-B14F-4D97-AF65-F5344CB8AC3E}">
        <p14:creationId xmlns:p14="http://schemas.microsoft.com/office/powerpoint/2010/main" val="1384925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On-board synthetic system design</a:t>
            </a:r>
          </a:p>
        </p:txBody>
      </p:sp>
      <p:sp>
        <p:nvSpPr>
          <p:cNvPr id="2" name="Content Placeholder 1"/>
          <p:cNvSpPr>
            <a:spLocks noGrp="1"/>
          </p:cNvSpPr>
          <p:nvPr>
            <p:ph sz="quarter" idx="16"/>
          </p:nvPr>
        </p:nvSpPr>
        <p:spPr>
          <a:xfrm>
            <a:off x="1027550" y="3246189"/>
            <a:ext cx="10455097" cy="2847917"/>
          </a:xfrm>
        </p:spPr>
        <p:txBody>
          <a:bodyPr/>
          <a:lstStyle/>
          <a:p>
            <a:pPr marL="360363" indent="-182563">
              <a:buNone/>
            </a:pPr>
            <a:r>
              <a:rPr lang="en-GB" dirty="0">
                <a:solidFill>
                  <a:srgbClr val="00B050"/>
                </a:solidFill>
              </a:rPr>
              <a:t>√ Available for most combat systems and many sensors and effectors</a:t>
            </a:r>
          </a:p>
          <a:p>
            <a:pPr marL="360363" indent="-182563">
              <a:buNone/>
            </a:pPr>
            <a:r>
              <a:rPr lang="en-GB" dirty="0">
                <a:solidFill>
                  <a:srgbClr val="00B050"/>
                </a:solidFill>
              </a:rPr>
              <a:t>√ Usually quick and easy to use</a:t>
            </a:r>
          </a:p>
          <a:p>
            <a:pPr marL="360363" indent="-182563">
              <a:buNone/>
            </a:pPr>
            <a:r>
              <a:rPr lang="en-GB" b="1" dirty="0">
                <a:solidFill>
                  <a:srgbClr val="FFC000"/>
                </a:solidFill>
              </a:rPr>
              <a:t>? Typically designed for individual ‘buttonology’</a:t>
            </a:r>
          </a:p>
          <a:p>
            <a:pPr marL="360363" indent="-182563">
              <a:buNone/>
            </a:pPr>
            <a:r>
              <a:rPr lang="en-GB" dirty="0">
                <a:solidFill>
                  <a:srgbClr val="FF0000"/>
                </a:solidFill>
              </a:rPr>
              <a:t>X Rarely offers whole team training in the same synthetic exercise</a:t>
            </a:r>
          </a:p>
          <a:p>
            <a:pPr marL="360363" indent="-182563">
              <a:buNone/>
            </a:pPr>
            <a:r>
              <a:rPr lang="en-GB" dirty="0">
                <a:solidFill>
                  <a:srgbClr val="FF0000"/>
                </a:solidFill>
              </a:rPr>
              <a:t>X Rarely allows for collective training and central/remote exercise control</a:t>
            </a:r>
          </a:p>
          <a:p>
            <a:pPr marL="360363" indent="-182563">
              <a:buNone/>
            </a:pPr>
            <a:r>
              <a:rPr lang="en-GB" dirty="0">
                <a:solidFill>
                  <a:srgbClr val="FF0000"/>
                </a:solidFill>
              </a:rPr>
              <a:t>X Functionality determined and limited by the OEMs and varies across the combat systems equipment</a:t>
            </a:r>
          </a:p>
        </p:txBody>
      </p:sp>
      <p:sp>
        <p:nvSpPr>
          <p:cNvPr id="11" name="Oval 10"/>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1</a:t>
            </a:r>
          </a:p>
        </p:txBody>
      </p:sp>
      <p:sp>
        <p:nvSpPr>
          <p:cNvPr id="12" name="Content Placeholder 1"/>
          <p:cNvSpPr txBox="1">
            <a:spLocks/>
          </p:cNvSpPr>
          <p:nvPr/>
        </p:nvSpPr>
        <p:spPr>
          <a:xfrm>
            <a:off x="1030324" y="2384441"/>
            <a:ext cx="10455097" cy="791021"/>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On-board Training Modes</a:t>
            </a:r>
          </a:p>
          <a:p>
            <a:pPr marL="0" indent="0">
              <a:buFont typeface="Arial" panose="020B0604020202020204" pitchFamily="34" charset="0"/>
              <a:buNone/>
            </a:pPr>
            <a:r>
              <a:rPr lang="en-GB" dirty="0"/>
              <a:t>The combat system and individual sensors and effectors each with their own on-board training modes:</a:t>
            </a:r>
          </a:p>
        </p:txBody>
      </p:sp>
      <p:sp>
        <p:nvSpPr>
          <p:cNvPr id="6" name="Slide Number Placeholder 6"/>
          <p:cNvSpPr>
            <a:spLocks noGrp="1"/>
          </p:cNvSpPr>
          <p:nvPr>
            <p:ph type="sldNum" sz="quarter" idx="10"/>
          </p:nvPr>
        </p:nvSpPr>
        <p:spPr>
          <a:xfrm>
            <a:off x="11576984" y="250629"/>
            <a:ext cx="364217" cy="126000"/>
          </a:xfrm>
        </p:spPr>
        <p:txBody>
          <a:bodyPr/>
          <a:lstStyle/>
          <a:p>
            <a:fld id="{9091399C-B5EF-49C7-B81A-539AE2F27BD0}" type="slidenum">
              <a:rPr lang="en-GB" smtClean="0"/>
              <a:pPr/>
              <a:t>48</a:t>
            </a:fld>
            <a:endParaRPr lang="en-GB" dirty="0"/>
          </a:p>
        </p:txBody>
      </p:sp>
    </p:spTree>
    <p:extLst>
      <p:ext uri="{BB962C8B-B14F-4D97-AF65-F5344CB8AC3E}">
        <p14:creationId xmlns:p14="http://schemas.microsoft.com/office/powerpoint/2010/main" val="199624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On-board synthetic system design</a:t>
            </a:r>
          </a:p>
        </p:txBody>
      </p:sp>
      <p:sp>
        <p:nvSpPr>
          <p:cNvPr id="7" name="Slide Number Placeholder 6"/>
          <p:cNvSpPr>
            <a:spLocks noGrp="1"/>
          </p:cNvSpPr>
          <p:nvPr>
            <p:ph type="sldNum" sz="quarter" idx="10"/>
          </p:nvPr>
        </p:nvSpPr>
        <p:spPr/>
        <p:txBody>
          <a:bodyPr/>
          <a:lstStyle/>
          <a:p>
            <a:fld id="{9091399C-B5EF-49C7-B81A-539AE2F27BD0}" type="slidenum">
              <a:rPr lang="en-GB" smtClean="0"/>
              <a:pPr/>
              <a:t>49</a:t>
            </a:fld>
            <a:endParaRPr lang="en-GB" dirty="0"/>
          </a:p>
        </p:txBody>
      </p:sp>
      <p:sp>
        <p:nvSpPr>
          <p:cNvPr id="10" name="Content Placeholder 1"/>
          <p:cNvSpPr txBox="1">
            <a:spLocks/>
          </p:cNvSpPr>
          <p:nvPr/>
        </p:nvSpPr>
        <p:spPr>
          <a:xfrm>
            <a:off x="1029163" y="3235111"/>
            <a:ext cx="10398065" cy="2001906"/>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360363" indent="-182563">
              <a:buNone/>
            </a:pPr>
            <a:r>
              <a:rPr lang="en-GB" dirty="0">
                <a:solidFill>
                  <a:srgbClr val="00B050"/>
                </a:solidFill>
              </a:rPr>
              <a:t>√ Quick and easy to provide combat system training</a:t>
            </a:r>
          </a:p>
          <a:p>
            <a:pPr marL="360363" indent="-182563">
              <a:buNone/>
            </a:pPr>
            <a:r>
              <a:rPr lang="en-GB" dirty="0">
                <a:solidFill>
                  <a:srgbClr val="00B050"/>
                </a:solidFill>
              </a:rPr>
              <a:t>√ Provides an embarked library of pre-scripted scenarios</a:t>
            </a:r>
          </a:p>
          <a:p>
            <a:pPr marL="360363" indent="-182563">
              <a:buNone/>
            </a:pPr>
            <a:r>
              <a:rPr lang="en-GB" dirty="0">
                <a:solidFill>
                  <a:srgbClr val="FF0000"/>
                </a:solidFill>
              </a:rPr>
              <a:t>X Rarely offers whole team training in the same synthetic exercise</a:t>
            </a:r>
            <a:br>
              <a:rPr lang="en-GB" dirty="0">
                <a:solidFill>
                  <a:srgbClr val="FF0000"/>
                </a:solidFill>
              </a:rPr>
            </a:br>
            <a:r>
              <a:rPr lang="en-GB" dirty="0">
                <a:solidFill>
                  <a:srgbClr val="FF0000"/>
                </a:solidFill>
              </a:rPr>
              <a:t>(no sensor or effector stimulation – emulation only)</a:t>
            </a:r>
          </a:p>
          <a:p>
            <a:pPr marL="360363" indent="-182563">
              <a:buNone/>
            </a:pPr>
            <a:r>
              <a:rPr lang="en-GB" dirty="0">
                <a:solidFill>
                  <a:srgbClr val="FF0000"/>
                </a:solidFill>
              </a:rPr>
              <a:t>X Rarely allows for collective training and central exercise control</a:t>
            </a:r>
          </a:p>
        </p:txBody>
      </p:sp>
      <p:sp>
        <p:nvSpPr>
          <p:cNvPr id="11" name="Oval 10"/>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2</a:t>
            </a:r>
          </a:p>
        </p:txBody>
      </p:sp>
      <p:sp>
        <p:nvSpPr>
          <p:cNvPr id="12" name="Content Placeholder 1"/>
          <p:cNvSpPr txBox="1">
            <a:spLocks/>
          </p:cNvSpPr>
          <p:nvPr/>
        </p:nvSpPr>
        <p:spPr>
          <a:xfrm>
            <a:off x="1031934" y="2384443"/>
            <a:ext cx="10398065" cy="802102"/>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None/>
            </a:pPr>
            <a:r>
              <a:rPr lang="en-GB" b="1" dirty="0"/>
              <a:t>Virtual Subset</a:t>
            </a:r>
          </a:p>
          <a:p>
            <a:pPr marL="0" indent="0">
              <a:buNone/>
            </a:pPr>
            <a:r>
              <a:rPr lang="en-GB" dirty="0"/>
              <a:t>A virtual copy of the combat management system only with its own synthetic engine:</a:t>
            </a:r>
          </a:p>
        </p:txBody>
      </p:sp>
    </p:spTree>
    <p:extLst>
      <p:ext uri="{BB962C8B-B14F-4D97-AF65-F5344CB8AC3E}">
        <p14:creationId xmlns:p14="http://schemas.microsoft.com/office/powerpoint/2010/main" val="34654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On-board synthetic system design</a:t>
            </a:r>
          </a:p>
        </p:txBody>
      </p:sp>
      <p:sp>
        <p:nvSpPr>
          <p:cNvPr id="7" name="Slide Number Placeholder 6"/>
          <p:cNvSpPr>
            <a:spLocks noGrp="1"/>
          </p:cNvSpPr>
          <p:nvPr>
            <p:ph type="sldNum" sz="quarter" idx="10"/>
          </p:nvPr>
        </p:nvSpPr>
        <p:spPr/>
        <p:txBody>
          <a:bodyPr/>
          <a:lstStyle/>
          <a:p>
            <a:fld id="{9091399C-B5EF-49C7-B81A-539AE2F27BD0}" type="slidenum">
              <a:rPr lang="en-GB" smtClean="0"/>
              <a:pPr/>
              <a:t>50</a:t>
            </a:fld>
            <a:endParaRPr lang="en-GB" dirty="0"/>
          </a:p>
        </p:txBody>
      </p:sp>
      <p:sp>
        <p:nvSpPr>
          <p:cNvPr id="6" name="Content Placeholder 1"/>
          <p:cNvSpPr txBox="1">
            <a:spLocks/>
          </p:cNvSpPr>
          <p:nvPr/>
        </p:nvSpPr>
        <p:spPr>
          <a:xfrm>
            <a:off x="881141" y="3224029"/>
            <a:ext cx="10855005" cy="2489587"/>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360363" indent="-182563">
              <a:buNone/>
            </a:pPr>
            <a:r>
              <a:rPr lang="en-GB" dirty="0">
                <a:solidFill>
                  <a:srgbClr val="00B050"/>
                </a:solidFill>
              </a:rPr>
              <a:t>√ Synthetic stimulation of sensor and effector operational software, offers high levels of fidelity for</a:t>
            </a:r>
            <a:br>
              <a:rPr lang="en-GB" dirty="0">
                <a:solidFill>
                  <a:srgbClr val="00B050"/>
                </a:solidFill>
              </a:rPr>
            </a:br>
            <a:r>
              <a:rPr lang="en-GB" dirty="0">
                <a:solidFill>
                  <a:srgbClr val="00B050"/>
                </a:solidFill>
              </a:rPr>
              <a:t>whole teams (eg: radar, sonar and hard kill)</a:t>
            </a:r>
          </a:p>
          <a:p>
            <a:pPr marL="360363" indent="-182563">
              <a:buNone/>
            </a:pPr>
            <a:r>
              <a:rPr lang="en-GB" dirty="0">
                <a:solidFill>
                  <a:srgbClr val="00B050"/>
                </a:solidFill>
              </a:rPr>
              <a:t>√ Almost limitless range of training scenarios for the whole or sub-sets of the warfare teams</a:t>
            </a:r>
          </a:p>
          <a:p>
            <a:pPr marL="360363" indent="-182563">
              <a:buNone/>
            </a:pPr>
            <a:r>
              <a:rPr lang="en-GB" b="1" dirty="0">
                <a:solidFill>
                  <a:srgbClr val="FFC000"/>
                </a:solidFill>
              </a:rPr>
              <a:t>? Allows multi-ship scenarios and reachback, provided that comms can be separated</a:t>
            </a:r>
            <a:br>
              <a:rPr lang="en-GB" b="1" dirty="0">
                <a:solidFill>
                  <a:srgbClr val="FFC000"/>
                </a:solidFill>
              </a:rPr>
            </a:br>
            <a:r>
              <a:rPr lang="en-GB" b="1" dirty="0">
                <a:solidFill>
                  <a:srgbClr val="FFC000"/>
                </a:solidFill>
              </a:rPr>
              <a:t>(such as tactical data links)</a:t>
            </a:r>
            <a:endParaRPr lang="en-GB" b="1" dirty="0">
              <a:solidFill>
                <a:srgbClr val="00B050"/>
              </a:solidFill>
            </a:endParaRPr>
          </a:p>
          <a:p>
            <a:pPr marL="360363" indent="-182563">
              <a:buNone/>
            </a:pPr>
            <a:r>
              <a:rPr lang="en-GB" dirty="0">
                <a:solidFill>
                  <a:srgbClr val="FF0000"/>
                </a:solidFill>
              </a:rPr>
              <a:t>X Technically difficult to design and implement</a:t>
            </a:r>
          </a:p>
          <a:p>
            <a:pPr marL="360363" indent="-182563">
              <a:buNone/>
            </a:pPr>
            <a:r>
              <a:rPr lang="en-GB" dirty="0">
                <a:solidFill>
                  <a:srgbClr val="FF0000"/>
                </a:solidFill>
              </a:rPr>
              <a:t>X Requires a virtualised architecture to ensure safe separation and guaranteed live system performance</a:t>
            </a:r>
          </a:p>
        </p:txBody>
      </p:sp>
      <p:sp>
        <p:nvSpPr>
          <p:cNvPr id="11" name="Oval 10"/>
          <p:cNvSpPr/>
          <p:nvPr/>
        </p:nvSpPr>
        <p:spPr>
          <a:xfrm>
            <a:off x="293716" y="2381672"/>
            <a:ext cx="288000" cy="2880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3</a:t>
            </a:r>
          </a:p>
        </p:txBody>
      </p:sp>
      <p:sp>
        <p:nvSpPr>
          <p:cNvPr id="12" name="Content Placeholder 1"/>
          <p:cNvSpPr txBox="1">
            <a:spLocks/>
          </p:cNvSpPr>
          <p:nvPr/>
        </p:nvSpPr>
        <p:spPr>
          <a:xfrm>
            <a:off x="883913" y="2378900"/>
            <a:ext cx="10855005" cy="885231"/>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chemeClr val="tx2"/>
              </a:buClr>
              <a:buFont typeface="Arial" panose="020B0604020202020204" pitchFamily="34" charset="0"/>
              <a:buChar char="•"/>
              <a:defRPr sz="2000" b="0" kern="1200">
                <a:solidFill>
                  <a:schemeClr val="tx1"/>
                </a:solidFill>
                <a:latin typeface="+mn-lt"/>
                <a:ea typeface="+mn-ea"/>
                <a:cs typeface="+mn-cs"/>
              </a:defRPr>
            </a:lvl1pPr>
            <a:lvl2pPr marL="252000" indent="-252000" algn="l" defTabSz="914348" rtl="0" eaLnBrk="1" latinLnBrk="0" hangingPunct="1">
              <a:lnSpc>
                <a:spcPct val="98000"/>
              </a:lnSpc>
              <a:spcBef>
                <a:spcPts val="1000"/>
              </a:spcBef>
              <a:buClr>
                <a:schemeClr val="tx2"/>
              </a:buClr>
              <a:buFont typeface="Arial" panose="020B0604020202020204" pitchFamily="34" charset="0"/>
              <a:buChar char="•"/>
              <a:defRPr sz="1800" kern="1200">
                <a:solidFill>
                  <a:schemeClr val="tx1"/>
                </a:solidFill>
                <a:latin typeface="+mn-lt"/>
                <a:ea typeface="+mn-ea"/>
                <a:cs typeface="+mn-cs"/>
              </a:defRPr>
            </a:lvl2pPr>
            <a:lvl3pPr marL="252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3pPr>
            <a:lvl4pPr marL="504000" indent="-252000" algn="l" defTabSz="914348" rtl="0" eaLnBrk="1" latinLnBrk="0" hangingPunct="1">
              <a:lnSpc>
                <a:spcPct val="98000"/>
              </a:lnSpc>
              <a:spcBef>
                <a:spcPts val="600"/>
              </a:spcBef>
              <a:buClr>
                <a:schemeClr val="tx2"/>
              </a:buClr>
              <a:buFont typeface="Arial" panose="020B0604020202020204" pitchFamily="34" charset="0"/>
              <a:buChar char="•"/>
              <a:defRPr sz="1600" kern="1200">
                <a:solidFill>
                  <a:schemeClr val="tx1"/>
                </a:solidFill>
                <a:latin typeface="+mn-lt"/>
                <a:ea typeface="+mn-ea"/>
                <a:cs typeface="+mn-cs"/>
              </a:defRPr>
            </a:lvl4pPr>
            <a:lvl5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5pPr>
            <a:lvl6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6pPr>
            <a:lvl7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7pPr>
            <a:lvl8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8pPr>
            <a:lvl9pPr marL="756000" indent="-252000" algn="l" defTabSz="914348" rtl="0" eaLnBrk="1" latinLnBrk="0" hangingPunct="1">
              <a:lnSpc>
                <a:spcPct val="98000"/>
              </a:lnSpc>
              <a:spcBef>
                <a:spcPts val="600"/>
              </a:spcBef>
              <a:buClr>
                <a:schemeClr val="tx2"/>
              </a:buClr>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b="1" dirty="0"/>
              <a:t>Full Digital Twin</a:t>
            </a:r>
          </a:p>
          <a:p>
            <a:pPr marL="0" indent="0">
              <a:buFont typeface="Arial" panose="020B0604020202020204" pitchFamily="34" charset="0"/>
              <a:buNone/>
            </a:pPr>
            <a:r>
              <a:rPr lang="en-GB" dirty="0"/>
              <a:t>Digital twin of the entire combat system including all sensor and effector operational software:</a:t>
            </a:r>
          </a:p>
        </p:txBody>
      </p:sp>
    </p:spTree>
    <p:extLst>
      <p:ext uri="{BB962C8B-B14F-4D97-AF65-F5344CB8AC3E}">
        <p14:creationId xmlns:p14="http://schemas.microsoft.com/office/powerpoint/2010/main" val="340340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15242" b="15242"/>
          <a:stretch>
            <a:fillRect/>
          </a:stretch>
        </p:blipFill>
        <p:spPr/>
      </p:pic>
      <p:sp>
        <p:nvSpPr>
          <p:cNvPr id="3" name="Text Placeholder 2"/>
          <p:cNvSpPr>
            <a:spLocks noGrp="1"/>
          </p:cNvSpPr>
          <p:nvPr>
            <p:ph type="body" sz="quarter" idx="16"/>
          </p:nvPr>
        </p:nvSpPr>
        <p:spPr/>
        <p:txBody>
          <a:bodyPr/>
          <a:lstStyle/>
          <a:p>
            <a:endParaRPr lang="en-GB" dirty="0"/>
          </a:p>
        </p:txBody>
      </p:sp>
      <p:sp>
        <p:nvSpPr>
          <p:cNvPr id="7" name="Title 6"/>
          <p:cNvSpPr>
            <a:spLocks noGrp="1"/>
          </p:cNvSpPr>
          <p:nvPr>
            <p:ph type="title"/>
          </p:nvPr>
        </p:nvSpPr>
        <p:spPr/>
        <p:txBody>
          <a:bodyPr/>
          <a:lstStyle/>
          <a:p>
            <a:r>
              <a:rPr lang="en-GB" dirty="0"/>
              <a:t>The human performance challenges</a:t>
            </a:r>
          </a:p>
        </p:txBody>
      </p:sp>
      <p:sp>
        <p:nvSpPr>
          <p:cNvPr id="4" name="Slide Number Placeholder 3"/>
          <p:cNvSpPr>
            <a:spLocks noGrp="1"/>
          </p:cNvSpPr>
          <p:nvPr>
            <p:ph type="sldNum" sz="quarter" idx="17"/>
          </p:nvPr>
        </p:nvSpPr>
        <p:spPr/>
        <p:txBody>
          <a:bodyPr/>
          <a:lstStyle/>
          <a:p>
            <a:fld id="{9091399C-B5EF-49C7-B81A-539AE2F27BD0}" type="slidenum">
              <a:rPr lang="en-GB" smtClean="0"/>
              <a:pPr/>
              <a:t>51</a:t>
            </a:fld>
            <a:endParaRPr lang="en-GB" dirty="0"/>
          </a:p>
        </p:txBody>
      </p:sp>
    </p:spTree>
    <p:extLst>
      <p:ext uri="{BB962C8B-B14F-4D97-AF65-F5344CB8AC3E}">
        <p14:creationId xmlns:p14="http://schemas.microsoft.com/office/powerpoint/2010/main" val="11465712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Human performance</a:t>
            </a:r>
          </a:p>
        </p:txBody>
      </p:sp>
      <p:sp>
        <p:nvSpPr>
          <p:cNvPr id="7" name="Slide Number Placeholder 6"/>
          <p:cNvSpPr>
            <a:spLocks noGrp="1"/>
          </p:cNvSpPr>
          <p:nvPr>
            <p:ph type="sldNum" sz="quarter" idx="10"/>
          </p:nvPr>
        </p:nvSpPr>
        <p:spPr/>
        <p:txBody>
          <a:bodyPr/>
          <a:lstStyle/>
          <a:p>
            <a:fld id="{9091399C-B5EF-49C7-B81A-539AE2F27BD0}" type="slidenum">
              <a:rPr lang="en-GB" smtClean="0"/>
              <a:pPr/>
              <a:t>52</a:t>
            </a:fld>
            <a:endParaRPr lang="en-GB" dirty="0"/>
          </a:p>
        </p:txBody>
      </p:sp>
      <p:graphicFrame>
        <p:nvGraphicFramePr>
          <p:cNvPr id="5" name="Diagram 4"/>
          <p:cNvGraphicFramePr/>
          <p:nvPr/>
        </p:nvGraphicFramePr>
        <p:xfrm>
          <a:off x="734229" y="1783542"/>
          <a:ext cx="10723543" cy="4838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43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17B1F15-DE61-4CDD-BACD-DDEA3961F921}"/>
                                            </p:graphicEl>
                                          </p:spTgt>
                                        </p:tgtEl>
                                        <p:attrNameLst>
                                          <p:attrName>style.visibility</p:attrName>
                                        </p:attrNameLst>
                                      </p:cBhvr>
                                      <p:to>
                                        <p:strVal val="visible"/>
                                      </p:to>
                                    </p:set>
                                    <p:animEffect transition="in" filter="fade">
                                      <p:cBhvr>
                                        <p:cTn id="7" dur="500"/>
                                        <p:tgtEl>
                                          <p:spTgt spid="5">
                                            <p:graphicEl>
                                              <a:dgm id="{617B1F15-DE61-4CDD-BACD-DDEA3961F92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E236EE8-4D18-42CB-BDE7-022B63539AA0}"/>
                                            </p:graphicEl>
                                          </p:spTgt>
                                        </p:tgtEl>
                                        <p:attrNameLst>
                                          <p:attrName>style.visibility</p:attrName>
                                        </p:attrNameLst>
                                      </p:cBhvr>
                                      <p:to>
                                        <p:strVal val="visible"/>
                                      </p:to>
                                    </p:set>
                                    <p:animEffect transition="in" filter="fade">
                                      <p:cBhvr>
                                        <p:cTn id="12" dur="500"/>
                                        <p:tgtEl>
                                          <p:spTgt spid="5">
                                            <p:graphicEl>
                                              <a:dgm id="{AE236EE8-4D18-42CB-BDE7-022B63539A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217E5BF-5114-4921-8D17-A69ECCFC8A95}"/>
                                            </p:graphicEl>
                                          </p:spTgt>
                                        </p:tgtEl>
                                        <p:attrNameLst>
                                          <p:attrName>style.visibility</p:attrName>
                                        </p:attrNameLst>
                                      </p:cBhvr>
                                      <p:to>
                                        <p:strVal val="visible"/>
                                      </p:to>
                                    </p:set>
                                    <p:animEffect transition="in" filter="fade">
                                      <p:cBhvr>
                                        <p:cTn id="17" dur="500"/>
                                        <p:tgtEl>
                                          <p:spTgt spid="5">
                                            <p:graphicEl>
                                              <a:dgm id="{5217E5BF-5114-4921-8D17-A69ECCFC8A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2AB21326-D332-428E-85E0-B37A32096DBE}"/>
                                            </p:graphicEl>
                                          </p:spTgt>
                                        </p:tgtEl>
                                        <p:attrNameLst>
                                          <p:attrName>style.visibility</p:attrName>
                                        </p:attrNameLst>
                                      </p:cBhvr>
                                      <p:to>
                                        <p:strVal val="visible"/>
                                      </p:to>
                                    </p:set>
                                    <p:animEffect transition="in" filter="fade">
                                      <p:cBhvr>
                                        <p:cTn id="22" dur="500"/>
                                        <p:tgtEl>
                                          <p:spTgt spid="5">
                                            <p:graphicEl>
                                              <a:dgm id="{2AB21326-D332-428E-85E0-B37A32096D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37593B32-D493-409A-8759-3AB1D237D9FA}"/>
                                            </p:graphicEl>
                                          </p:spTgt>
                                        </p:tgtEl>
                                        <p:attrNameLst>
                                          <p:attrName>style.visibility</p:attrName>
                                        </p:attrNameLst>
                                      </p:cBhvr>
                                      <p:to>
                                        <p:strVal val="visible"/>
                                      </p:to>
                                    </p:set>
                                    <p:animEffect transition="in" filter="fade">
                                      <p:cBhvr>
                                        <p:cTn id="27" dur="500"/>
                                        <p:tgtEl>
                                          <p:spTgt spid="5">
                                            <p:graphicEl>
                                              <a:dgm id="{37593B32-D493-409A-8759-3AB1D237D9F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22940DEA-A7BB-4F62-A7EA-38A2B650139F}"/>
                                            </p:graphicEl>
                                          </p:spTgt>
                                        </p:tgtEl>
                                        <p:attrNameLst>
                                          <p:attrName>style.visibility</p:attrName>
                                        </p:attrNameLst>
                                      </p:cBhvr>
                                      <p:to>
                                        <p:strVal val="visible"/>
                                      </p:to>
                                    </p:set>
                                    <p:animEffect transition="in" filter="fade">
                                      <p:cBhvr>
                                        <p:cTn id="32" dur="500"/>
                                        <p:tgtEl>
                                          <p:spTgt spid="5">
                                            <p:graphicEl>
                                              <a:dgm id="{22940DEA-A7BB-4F62-A7EA-38A2B650139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03665E01-0E6B-4A6D-B7E0-27E20A4F4D42}"/>
                                            </p:graphicEl>
                                          </p:spTgt>
                                        </p:tgtEl>
                                        <p:attrNameLst>
                                          <p:attrName>style.visibility</p:attrName>
                                        </p:attrNameLst>
                                      </p:cBhvr>
                                      <p:to>
                                        <p:strVal val="visible"/>
                                      </p:to>
                                    </p:set>
                                    <p:animEffect transition="in" filter="fade">
                                      <p:cBhvr>
                                        <p:cTn id="37" dur="500"/>
                                        <p:tgtEl>
                                          <p:spTgt spid="5">
                                            <p:graphicEl>
                                              <a:dgm id="{03665E01-0E6B-4A6D-B7E0-27E20A4F4D4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C5D6C52A-BC74-4FED-83B5-D2E940693CB6}"/>
                                            </p:graphicEl>
                                          </p:spTgt>
                                        </p:tgtEl>
                                        <p:attrNameLst>
                                          <p:attrName>style.visibility</p:attrName>
                                        </p:attrNameLst>
                                      </p:cBhvr>
                                      <p:to>
                                        <p:strVal val="visible"/>
                                      </p:to>
                                    </p:set>
                                    <p:animEffect transition="in" filter="fade">
                                      <p:cBhvr>
                                        <p:cTn id="42" dur="500"/>
                                        <p:tgtEl>
                                          <p:spTgt spid="5">
                                            <p:graphicEl>
                                              <a:dgm id="{C5D6C52A-BC74-4FED-83B5-D2E940693CB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B3139CDC-7BD4-48EE-9DE5-B6FD481ED823}"/>
                                            </p:graphicEl>
                                          </p:spTgt>
                                        </p:tgtEl>
                                        <p:attrNameLst>
                                          <p:attrName>style.visibility</p:attrName>
                                        </p:attrNameLst>
                                      </p:cBhvr>
                                      <p:to>
                                        <p:strVal val="visible"/>
                                      </p:to>
                                    </p:set>
                                    <p:animEffect transition="in" filter="fade">
                                      <p:cBhvr>
                                        <p:cTn id="47" dur="500"/>
                                        <p:tgtEl>
                                          <p:spTgt spid="5">
                                            <p:graphicEl>
                                              <a:dgm id="{B3139CDC-7BD4-48EE-9DE5-B6FD481ED8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42A46429-17FA-49B9-ABE4-B56CCD1C44AD}"/>
                                            </p:graphicEl>
                                          </p:spTgt>
                                        </p:tgtEl>
                                        <p:attrNameLst>
                                          <p:attrName>style.visibility</p:attrName>
                                        </p:attrNameLst>
                                      </p:cBhvr>
                                      <p:to>
                                        <p:strVal val="visible"/>
                                      </p:to>
                                    </p:set>
                                    <p:animEffect transition="in" filter="fade">
                                      <p:cBhvr>
                                        <p:cTn id="52" dur="500"/>
                                        <p:tgtEl>
                                          <p:spTgt spid="5">
                                            <p:graphicEl>
                                              <a:dgm id="{42A46429-17FA-49B9-ABE4-B56CCD1C44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p>
            <a:fld id="{9091399C-B5EF-49C7-B81A-539AE2F27BD0}" type="slidenum">
              <a:rPr lang="en-GB" smtClean="0"/>
              <a:pPr/>
              <a:t>53</a:t>
            </a:fld>
            <a:endParaRPr lang="en-GB" dirty="0"/>
          </a:p>
        </p:txBody>
      </p:sp>
      <p:pic>
        <p:nvPicPr>
          <p:cNvPr id="6" name="Picture 5" descr="Questions - Handwriting imag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9252" y="717202"/>
            <a:ext cx="7952509" cy="5301673"/>
          </a:xfrm>
          <a:prstGeom prst="rect">
            <a:avLst/>
          </a:prstGeom>
        </p:spPr>
      </p:pic>
    </p:spTree>
    <p:extLst>
      <p:ext uri="{BB962C8B-B14F-4D97-AF65-F5344CB8AC3E}">
        <p14:creationId xmlns:p14="http://schemas.microsoft.com/office/powerpoint/2010/main" val="2934057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252000" y="512064"/>
            <a:ext cx="11689201" cy="5568696"/>
          </a:xfrm>
          <a:prstGeom prst="rect">
            <a:avLst/>
          </a:prstGeom>
        </p:spPr>
      </p:pic>
      <p:sp>
        <p:nvSpPr>
          <p:cNvPr id="5" name="Text Placeholder 4">
            <a:extLst>
              <a:ext uri="{FF2B5EF4-FFF2-40B4-BE49-F238E27FC236}">
                <a16:creationId xmlns:a16="http://schemas.microsoft.com/office/drawing/2014/main" id="{4F6F4DD5-7E5E-4243-8C3D-1DC1D1FF3036}"/>
              </a:ext>
            </a:extLst>
          </p:cNvPr>
          <p:cNvSpPr>
            <a:spLocks noGrp="1"/>
          </p:cNvSpPr>
          <p:nvPr>
            <p:ph type="body" sz="quarter" idx="15"/>
          </p:nvPr>
        </p:nvSpPr>
        <p:spPr/>
        <p:txBody>
          <a:bodyPr/>
          <a:lstStyle/>
          <a:p>
            <a:endParaRPr lang="en-GB" dirty="0"/>
          </a:p>
        </p:txBody>
      </p:sp>
      <p:sp>
        <p:nvSpPr>
          <p:cNvPr id="6" name="Text Placeholder 5">
            <a:extLst>
              <a:ext uri="{FF2B5EF4-FFF2-40B4-BE49-F238E27FC236}">
                <a16:creationId xmlns:a16="http://schemas.microsoft.com/office/drawing/2014/main" id="{77F5631E-8E09-4A61-860C-5100085A0883}"/>
              </a:ext>
            </a:extLst>
          </p:cNvPr>
          <p:cNvSpPr>
            <a:spLocks noGrp="1"/>
          </p:cNvSpPr>
          <p:nvPr>
            <p:ph type="body" sz="quarter" idx="16"/>
          </p:nvPr>
        </p:nvSpPr>
        <p:spPr/>
        <p:txBody>
          <a:bodyPr/>
          <a:lstStyle/>
          <a:p>
            <a:endParaRPr lang="en-GB" dirty="0"/>
          </a:p>
        </p:txBody>
      </p:sp>
      <p:sp>
        <p:nvSpPr>
          <p:cNvPr id="3" name="Title 2">
            <a:extLst>
              <a:ext uri="{FF2B5EF4-FFF2-40B4-BE49-F238E27FC236}">
                <a16:creationId xmlns:a16="http://schemas.microsoft.com/office/drawing/2014/main" id="{AEE5BD2B-69A8-4222-B7DA-19493E3DBA86}"/>
              </a:ext>
            </a:extLst>
          </p:cNvPr>
          <p:cNvSpPr>
            <a:spLocks noGrp="1"/>
          </p:cNvSpPr>
          <p:nvPr>
            <p:ph type="title"/>
          </p:nvPr>
        </p:nvSpPr>
        <p:spPr/>
        <p:txBody>
          <a:bodyPr/>
          <a:lstStyle/>
          <a:p>
            <a:r>
              <a:rPr lang="en-GB" sz="3200" dirty="0"/>
              <a:t>Thank You</a:t>
            </a:r>
          </a:p>
        </p:txBody>
      </p:sp>
      <p:sp>
        <p:nvSpPr>
          <p:cNvPr id="12" name="Slide Number Placeholder 11">
            <a:extLst>
              <a:ext uri="{FF2B5EF4-FFF2-40B4-BE49-F238E27FC236}">
                <a16:creationId xmlns:a16="http://schemas.microsoft.com/office/drawing/2014/main" id="{6E74AED9-4EDC-48E5-81AD-FF85FE86C27B}"/>
              </a:ext>
            </a:extLst>
          </p:cNvPr>
          <p:cNvSpPr>
            <a:spLocks noGrp="1"/>
          </p:cNvSpPr>
          <p:nvPr>
            <p:ph type="sldNum" sz="quarter" idx="18"/>
          </p:nvPr>
        </p:nvSpPr>
        <p:spPr>
          <a:xfrm>
            <a:off x="11576984" y="250629"/>
            <a:ext cx="364217" cy="126000"/>
          </a:xfrm>
        </p:spPr>
        <p:txBody>
          <a:bodyPr/>
          <a:lstStyle/>
          <a:p>
            <a:fld id="{9091399C-B5EF-49C7-B81A-539AE2F27BD0}" type="slidenum">
              <a:rPr lang="en-GB" smtClean="0"/>
              <a:pPr/>
              <a:t>54</a:t>
            </a:fld>
            <a:endParaRPr lang="en-GB" dirty="0"/>
          </a:p>
        </p:txBody>
      </p:sp>
      <p:sp>
        <p:nvSpPr>
          <p:cNvPr id="7" name="Rectangle 6">
            <a:extLst>
              <a:ext uri="{FF2B5EF4-FFF2-40B4-BE49-F238E27FC236}">
                <a16:creationId xmlns:a16="http://schemas.microsoft.com/office/drawing/2014/main" id="{86763DBB-2D5C-462E-8FA3-DD827D3FAD36}"/>
              </a:ext>
            </a:extLst>
          </p:cNvPr>
          <p:cNvSpPr/>
          <p:nvPr/>
        </p:nvSpPr>
        <p:spPr>
          <a:xfrm>
            <a:off x="252000" y="6485627"/>
            <a:ext cx="2155850" cy="289823"/>
          </a:xfrm>
          <a:prstGeom prst="rect">
            <a:avLst/>
          </a:prstGeom>
        </p:spPr>
        <p:txBody>
          <a:bodyPr wrap="square" lIns="0" tIns="0" rIns="0" bIns="0" anchor="ctr">
            <a:noAutofit/>
          </a:bodyPr>
          <a:lstStyle/>
          <a:p>
            <a:pPr>
              <a:spcAft>
                <a:spcPts val="0"/>
              </a:spcAft>
              <a:tabLst>
                <a:tab pos="269875" algn="l"/>
              </a:tabLst>
            </a:pPr>
            <a:r>
              <a:rPr lang="en-GB" sz="600" dirty="0">
                <a:solidFill>
                  <a:schemeClr val="tx1"/>
                </a:solidFill>
              </a:rPr>
              <a:t>Images courtesy of BAE Systems and © Crown Copyright</a:t>
            </a:r>
          </a:p>
        </p:txBody>
      </p:sp>
    </p:spTree>
    <p:extLst>
      <p:ext uri="{BB962C8B-B14F-4D97-AF65-F5344CB8AC3E}">
        <p14:creationId xmlns:p14="http://schemas.microsoft.com/office/powerpoint/2010/main" val="12858046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399" y="1880798"/>
            <a:ext cx="10363200" cy="1617028"/>
          </a:xfrm>
        </p:spPr>
        <p:txBody>
          <a:bodyPr>
            <a:normAutofit/>
          </a:bodyPr>
          <a:lstStyle/>
          <a:p>
            <a:r>
              <a:rPr lang="en-US" sz="3200" b="0" i="0" u="none" strike="noStrike" baseline="0">
                <a:solidFill>
                  <a:srgbClr val="000000"/>
                </a:solidFill>
                <a:latin typeface="Times New Roman" panose="02020603050405020304" pitchFamily="18" charset="0"/>
              </a:rPr>
              <a:t> </a:t>
            </a:r>
            <a:r>
              <a:rPr lang="en-US" sz="3200" b="1" i="0" u="none" strike="noStrike" baseline="0">
                <a:solidFill>
                  <a:srgbClr val="000000"/>
                </a:solidFill>
                <a:latin typeface="Times New Roman" panose="02020603050405020304" pitchFamily="18" charset="0"/>
              </a:rPr>
              <a:t>Creating Virtual World Environments for Ocean Vehicles </a:t>
            </a:r>
            <a:endParaRPr lang="en-US" sz="4800">
              <a:solidFill>
                <a:srgbClr val="002855"/>
              </a:solidFill>
              <a:latin typeface="Arial" panose="020B0604020202020204" pitchFamily="34" charset="0"/>
            </a:endParaRPr>
          </a:p>
        </p:txBody>
      </p:sp>
      <p:sp>
        <p:nvSpPr>
          <p:cNvPr id="3" name="Subtitle 2"/>
          <p:cNvSpPr>
            <a:spLocks noGrp="1"/>
          </p:cNvSpPr>
          <p:nvPr>
            <p:ph type="subTitle" idx="1"/>
          </p:nvPr>
        </p:nvSpPr>
        <p:spPr>
          <a:xfrm>
            <a:off x="1523999" y="3543301"/>
            <a:ext cx="9144000" cy="1752600"/>
          </a:xfrm>
        </p:spPr>
        <p:txBody>
          <a:bodyPr vert="horz" lIns="91440" tIns="45720" rIns="91440" bIns="45720" numCol="3" rtlCol="0" anchor="t">
            <a:normAutofit/>
          </a:bodyPr>
          <a:lstStyle/>
          <a:p>
            <a:r>
              <a:rPr lang="en-US" sz="1800" b="1" dirty="0">
                <a:solidFill>
                  <a:schemeClr val="bg1">
                    <a:lumMod val="65000"/>
                  </a:schemeClr>
                </a:solidFill>
                <a:latin typeface="Arial"/>
                <a:cs typeface="Arial"/>
              </a:rPr>
              <a:t>Ryan Capozzi </a:t>
            </a:r>
            <a:endParaRPr lang="en-US" sz="1800" b="1" dirty="0">
              <a:solidFill>
                <a:schemeClr val="bg1">
                  <a:lumMod val="65000"/>
                </a:schemeClr>
              </a:solidFill>
              <a:latin typeface="Arial" panose="020B0604020202020204" pitchFamily="34" charset="0"/>
              <a:cs typeface="Arial" panose="020B0604020202020204" pitchFamily="34" charset="0"/>
            </a:endParaRPr>
          </a:p>
          <a:p>
            <a:r>
              <a:rPr lang="en-US" sz="1800" dirty="0">
                <a:solidFill>
                  <a:schemeClr val="bg1">
                    <a:lumMod val="65000"/>
                  </a:schemeClr>
                </a:solidFill>
                <a:latin typeface="Arial"/>
                <a:cs typeface="Arial"/>
              </a:rPr>
              <a:t>Modeling and Simulation Engineer</a:t>
            </a:r>
          </a:p>
          <a:p>
            <a:r>
              <a:rPr lang="en-US" sz="1800" dirty="0">
                <a:solidFill>
                  <a:schemeClr val="bg1">
                    <a:lumMod val="65000"/>
                  </a:schemeClr>
                </a:solidFill>
                <a:latin typeface="Arial"/>
                <a:cs typeface="Arial"/>
              </a:rPr>
              <a:t>Ryan.Capozzi@hii-tsd.com</a:t>
            </a:r>
          </a:p>
          <a:p>
            <a:endParaRPr lang="en-US" sz="1800" dirty="0">
              <a:solidFill>
                <a:schemeClr val="bg1">
                  <a:lumMod val="65000"/>
                </a:schemeClr>
              </a:solidFill>
            </a:endParaRPr>
          </a:p>
          <a:p>
            <a:r>
              <a:rPr lang="en-US" sz="1800" b="1" dirty="0">
                <a:solidFill>
                  <a:schemeClr val="tx1"/>
                </a:solidFill>
                <a:latin typeface="Arial"/>
                <a:cs typeface="Arial"/>
              </a:rPr>
              <a:t>Amanda Costa</a:t>
            </a:r>
          </a:p>
          <a:p>
            <a:r>
              <a:rPr lang="en-US" sz="1800" dirty="0">
                <a:solidFill>
                  <a:schemeClr val="bg1">
                    <a:lumMod val="65000"/>
                  </a:schemeClr>
                </a:solidFill>
                <a:latin typeface="Arial"/>
                <a:cs typeface="Arial"/>
              </a:rPr>
              <a:t>Modeling and Simulation Division Head</a:t>
            </a:r>
            <a:endParaRPr lang="en-US" sz="1800" dirty="0">
              <a:solidFill>
                <a:schemeClr val="bg1">
                  <a:lumMod val="65000"/>
                </a:schemeClr>
              </a:solidFill>
            </a:endParaRPr>
          </a:p>
          <a:p>
            <a:r>
              <a:rPr lang="en-US" sz="1800" dirty="0">
                <a:solidFill>
                  <a:schemeClr val="bg1">
                    <a:lumMod val="65000"/>
                  </a:schemeClr>
                </a:solidFill>
                <a:latin typeface="Arial"/>
                <a:cs typeface="Arial"/>
              </a:rPr>
              <a:t>Amanda.Costa@hii-tsd.com</a:t>
            </a:r>
          </a:p>
          <a:p>
            <a:endParaRPr lang="en-US" sz="1800" dirty="0">
              <a:solidFill>
                <a:schemeClr val="bg1">
                  <a:lumMod val="65000"/>
                </a:schemeClr>
              </a:solidFill>
              <a:latin typeface="Arial" panose="020B0604020202020204" pitchFamily="34" charset="0"/>
              <a:cs typeface="Arial" panose="020B0604020202020204" pitchFamily="34" charset="0"/>
            </a:endParaRPr>
          </a:p>
          <a:p>
            <a:r>
              <a:rPr lang="en-US" sz="1800" b="1" dirty="0">
                <a:solidFill>
                  <a:schemeClr val="bg1">
                    <a:lumMod val="65000"/>
                  </a:schemeClr>
                </a:solidFill>
                <a:latin typeface="Arial"/>
                <a:cs typeface="Arial"/>
              </a:rPr>
              <a:t>Ian Friedrichs</a:t>
            </a:r>
          </a:p>
          <a:p>
            <a:r>
              <a:rPr lang="en-US" sz="1800" dirty="0">
                <a:solidFill>
                  <a:schemeClr val="bg1">
                    <a:lumMod val="65000"/>
                  </a:schemeClr>
                </a:solidFill>
                <a:latin typeface="Arial"/>
                <a:cs typeface="Arial"/>
              </a:rPr>
              <a:t>Modeling and Simulation Engineer</a:t>
            </a:r>
          </a:p>
          <a:p>
            <a:r>
              <a:rPr lang="en-US" sz="1800" dirty="0">
                <a:solidFill>
                  <a:schemeClr val="bg1">
                    <a:lumMod val="65000"/>
                  </a:schemeClr>
                </a:solidFill>
                <a:latin typeface="Arial"/>
                <a:cs typeface="Arial"/>
              </a:rPr>
              <a:t>Ian.Friedrichs@hii-tsd.com</a:t>
            </a:r>
          </a:p>
        </p:txBody>
      </p:sp>
      <p:pic>
        <p:nvPicPr>
          <p:cNvPr id="5" name="Picture 4" descr="A picture containing text, clipart&#10;&#10;Description automatically generated">
            <a:extLst>
              <a:ext uri="{FF2B5EF4-FFF2-40B4-BE49-F238E27FC236}">
                <a16:creationId xmlns:a16="http://schemas.microsoft.com/office/drawing/2014/main" id="{A2E4C8C3-352D-4A8D-9BDE-E8918BB4B727}"/>
              </a:ext>
            </a:extLst>
          </p:cNvPr>
          <p:cNvPicPr>
            <a:picLocks noChangeAspect="1"/>
          </p:cNvPicPr>
          <p:nvPr/>
        </p:nvPicPr>
        <p:blipFill rotWithShape="1">
          <a:blip r:embed="rId3">
            <a:extLst>
              <a:ext uri="{28A0092B-C50C-407E-A947-70E740481C1C}">
                <a14:useLocalDpi xmlns:a14="http://schemas.microsoft.com/office/drawing/2010/main" val="0"/>
              </a:ext>
            </a:extLst>
          </a:blip>
          <a:srcRect r="61352"/>
          <a:stretch/>
        </p:blipFill>
        <p:spPr>
          <a:xfrm>
            <a:off x="10941538" y="5575028"/>
            <a:ext cx="1143717" cy="1153410"/>
          </a:xfrm>
          <a:prstGeom prst="rect">
            <a:avLst/>
          </a:prstGeom>
        </p:spPr>
      </p:pic>
    </p:spTree>
    <p:extLst>
      <p:ext uri="{BB962C8B-B14F-4D97-AF65-F5344CB8AC3E}">
        <p14:creationId xmlns:p14="http://schemas.microsoft.com/office/powerpoint/2010/main" val="34279610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Target UUV Platforms</a:t>
            </a:r>
          </a:p>
        </p:txBody>
      </p:sp>
      <p:sp>
        <p:nvSpPr>
          <p:cNvPr id="3" name="Content Placeholder 2">
            <a:extLst>
              <a:ext uri="{FF2B5EF4-FFF2-40B4-BE49-F238E27FC236}">
                <a16:creationId xmlns:a16="http://schemas.microsoft.com/office/drawing/2014/main" id="{0C3B45F9-1E74-45C7-B81E-A34FF77103F7}"/>
              </a:ext>
            </a:extLst>
          </p:cNvPr>
          <p:cNvSpPr>
            <a:spLocks noGrp="1"/>
          </p:cNvSpPr>
          <p:nvPr>
            <p:ph sz="half" idx="1"/>
          </p:nvPr>
        </p:nvSpPr>
        <p:spPr>
          <a:xfrm>
            <a:off x="124293" y="4909154"/>
            <a:ext cx="5384800" cy="461850"/>
          </a:xfrm>
        </p:spPr>
        <p:txBody>
          <a:bodyPr>
            <a:normAutofit fontScale="92500" lnSpcReduction="10000"/>
          </a:bodyPr>
          <a:lstStyle/>
          <a:p>
            <a:pPr marL="0" indent="0" algn="ctr">
              <a:buNone/>
            </a:pPr>
            <a:r>
              <a:rPr lang="en-US" b="1" dirty="0"/>
              <a:t>REMUS 300</a:t>
            </a:r>
          </a:p>
        </p:txBody>
      </p:sp>
      <p:sp>
        <p:nvSpPr>
          <p:cNvPr id="4" name="Content Placeholder 3">
            <a:extLst>
              <a:ext uri="{FF2B5EF4-FFF2-40B4-BE49-F238E27FC236}">
                <a16:creationId xmlns:a16="http://schemas.microsoft.com/office/drawing/2014/main" id="{B296CBA0-4687-4125-8952-DB95072F4F05}"/>
              </a:ext>
            </a:extLst>
          </p:cNvPr>
          <p:cNvSpPr>
            <a:spLocks noGrp="1"/>
          </p:cNvSpPr>
          <p:nvPr>
            <p:ph sz="half" idx="2"/>
          </p:nvPr>
        </p:nvSpPr>
        <p:spPr>
          <a:xfrm>
            <a:off x="6657506" y="4900784"/>
            <a:ext cx="5384800" cy="461850"/>
          </a:xfrm>
        </p:spPr>
        <p:txBody>
          <a:bodyPr>
            <a:normAutofit fontScale="92500" lnSpcReduction="10000"/>
          </a:bodyPr>
          <a:lstStyle/>
          <a:p>
            <a:pPr marL="0" indent="0" algn="ctr">
              <a:buNone/>
            </a:pPr>
            <a:r>
              <a:rPr lang="en-US" b="1" dirty="0"/>
              <a:t>REMUS 620</a:t>
            </a:r>
          </a:p>
        </p:txBody>
      </p:sp>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56</a:t>
            </a:fld>
            <a:endParaRPr lang="en-US"/>
          </a:p>
        </p:txBody>
      </p:sp>
      <p:pic>
        <p:nvPicPr>
          <p:cNvPr id="1026" name="Picture 2" descr="REMUS 620">
            <a:extLst>
              <a:ext uri="{FF2B5EF4-FFF2-40B4-BE49-F238E27FC236}">
                <a16:creationId xmlns:a16="http://schemas.microsoft.com/office/drawing/2014/main" id="{9EA8AA5C-73DE-CCD5-DC25-CE75C3052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2906" y="1880202"/>
            <a:ext cx="5384801" cy="302895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REMUS+300+IN+WATER_gray">
            <a:extLst>
              <a:ext uri="{FF2B5EF4-FFF2-40B4-BE49-F238E27FC236}">
                <a16:creationId xmlns:a16="http://schemas.microsoft.com/office/drawing/2014/main" id="{72518673-EFA4-F463-147E-98E38117D6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293" y="1871833"/>
            <a:ext cx="5410200" cy="30289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FF5C3F8-ADA6-CF84-B293-7DCE60506E95}"/>
              </a:ext>
            </a:extLst>
          </p:cNvPr>
          <p:cNvSpPr/>
          <p:nvPr/>
        </p:nvSpPr>
        <p:spPr>
          <a:xfrm>
            <a:off x="213360" y="5392071"/>
            <a:ext cx="5394793" cy="57331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numCol="2" rtlCol="0" anchor="ctr"/>
          <a:lstStyle/>
          <a:p>
            <a:pPr marL="285750" indent="-285750">
              <a:buFont typeface="Arial" panose="020B0604020202020204" pitchFamily="34" charset="0"/>
              <a:buChar char="•"/>
            </a:pPr>
            <a:r>
              <a:rPr lang="en-US">
                <a:solidFill>
                  <a:srgbClr val="002855"/>
                </a:solidFill>
              </a:rPr>
              <a:t>2-person portable</a:t>
            </a:r>
          </a:p>
          <a:p>
            <a:pPr marL="285750" indent="-285750">
              <a:buFont typeface="Arial" panose="020B0604020202020204" pitchFamily="34" charset="0"/>
              <a:buChar char="•"/>
            </a:pPr>
            <a:r>
              <a:rPr lang="en-US">
                <a:solidFill>
                  <a:srgbClr val="002855"/>
                </a:solidFill>
              </a:rPr>
              <a:t>305m rated</a:t>
            </a:r>
          </a:p>
          <a:p>
            <a:pPr marL="285750" indent="-285750">
              <a:buFont typeface="Arial" panose="020B0604020202020204" pitchFamily="34" charset="0"/>
              <a:buChar char="•"/>
            </a:pPr>
            <a:r>
              <a:rPr lang="en-US">
                <a:solidFill>
                  <a:srgbClr val="002855"/>
                </a:solidFill>
              </a:rPr>
              <a:t>30-hr mission duration</a:t>
            </a:r>
          </a:p>
          <a:p>
            <a:pPr marL="285750" indent="-285750">
              <a:buFont typeface="Arial" panose="020B0604020202020204" pitchFamily="34" charset="0"/>
              <a:buChar char="•"/>
            </a:pPr>
            <a:r>
              <a:rPr lang="en-US">
                <a:solidFill>
                  <a:srgbClr val="002855"/>
                </a:solidFill>
              </a:rPr>
              <a:t>Removeable hard drive</a:t>
            </a:r>
          </a:p>
        </p:txBody>
      </p:sp>
      <p:sp>
        <p:nvSpPr>
          <p:cNvPr id="7" name="Rectangle: Rounded Corners 6">
            <a:extLst>
              <a:ext uri="{FF2B5EF4-FFF2-40B4-BE49-F238E27FC236}">
                <a16:creationId xmlns:a16="http://schemas.microsoft.com/office/drawing/2014/main" id="{4DDBEB51-458B-833A-59B7-94422B93B612}"/>
              </a:ext>
            </a:extLst>
          </p:cNvPr>
          <p:cNvSpPr/>
          <p:nvPr/>
        </p:nvSpPr>
        <p:spPr>
          <a:xfrm>
            <a:off x="5062386" y="2079596"/>
            <a:ext cx="2052320" cy="677022"/>
          </a:xfrm>
          <a:prstGeom prst="roundRect">
            <a:avLst/>
          </a:prstGeom>
          <a:solidFill>
            <a:srgbClr val="0028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Modular Architecture</a:t>
            </a:r>
          </a:p>
        </p:txBody>
      </p:sp>
      <p:sp>
        <p:nvSpPr>
          <p:cNvPr id="9" name="Rectangle: Rounded Corners 8">
            <a:extLst>
              <a:ext uri="{FF2B5EF4-FFF2-40B4-BE49-F238E27FC236}">
                <a16:creationId xmlns:a16="http://schemas.microsoft.com/office/drawing/2014/main" id="{8AD1CA45-2691-BD8B-AD76-D5227564DA27}"/>
              </a:ext>
            </a:extLst>
          </p:cNvPr>
          <p:cNvSpPr/>
          <p:nvPr/>
        </p:nvSpPr>
        <p:spPr>
          <a:xfrm>
            <a:off x="5062386" y="3033955"/>
            <a:ext cx="2052320" cy="677022"/>
          </a:xfrm>
          <a:prstGeom prst="roundRect">
            <a:avLst/>
          </a:prstGeom>
          <a:solidFill>
            <a:srgbClr val="0028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Replaceable Energy Sections</a:t>
            </a:r>
          </a:p>
        </p:txBody>
      </p:sp>
      <p:sp>
        <p:nvSpPr>
          <p:cNvPr id="10" name="Rectangle: Rounded Corners 9">
            <a:extLst>
              <a:ext uri="{FF2B5EF4-FFF2-40B4-BE49-F238E27FC236}">
                <a16:creationId xmlns:a16="http://schemas.microsoft.com/office/drawing/2014/main" id="{41A8EB3F-2371-7F5D-807D-CCFF732E4F86}"/>
              </a:ext>
            </a:extLst>
          </p:cNvPr>
          <p:cNvSpPr/>
          <p:nvPr/>
        </p:nvSpPr>
        <p:spPr>
          <a:xfrm>
            <a:off x="5062386" y="3996794"/>
            <a:ext cx="2052320" cy="677022"/>
          </a:xfrm>
          <a:prstGeom prst="roundRect">
            <a:avLst/>
          </a:prstGeom>
          <a:solidFill>
            <a:srgbClr val="0028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Advanced Autonomy</a:t>
            </a:r>
          </a:p>
        </p:txBody>
      </p:sp>
      <p:sp>
        <p:nvSpPr>
          <p:cNvPr id="11" name="Rectangle 10">
            <a:extLst>
              <a:ext uri="{FF2B5EF4-FFF2-40B4-BE49-F238E27FC236}">
                <a16:creationId xmlns:a16="http://schemas.microsoft.com/office/drawing/2014/main" id="{70CC451E-1467-BC89-B614-8ECBDEDB00EF}"/>
              </a:ext>
            </a:extLst>
          </p:cNvPr>
          <p:cNvSpPr/>
          <p:nvPr/>
        </p:nvSpPr>
        <p:spPr>
          <a:xfrm>
            <a:off x="6682906" y="5392071"/>
            <a:ext cx="5394793" cy="72553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numCol="2" rtlCol="0" anchor="ctr"/>
          <a:lstStyle/>
          <a:p>
            <a:pPr marL="285750" indent="-285750">
              <a:buFont typeface="Arial" panose="020B0604020202020204" pitchFamily="34" charset="0"/>
              <a:buChar char="•"/>
            </a:pPr>
            <a:r>
              <a:rPr lang="en-US">
                <a:solidFill>
                  <a:srgbClr val="002855"/>
                </a:solidFill>
              </a:rPr>
              <a:t>Externally accessible universal bulkhead adapters for payloads</a:t>
            </a:r>
          </a:p>
          <a:p>
            <a:pPr marL="285750" indent="-285750">
              <a:buFont typeface="Arial" panose="020B0604020202020204" pitchFamily="34" charset="0"/>
              <a:buChar char="•"/>
            </a:pPr>
            <a:r>
              <a:rPr lang="en-US">
                <a:solidFill>
                  <a:srgbClr val="002855"/>
                </a:solidFill>
              </a:rPr>
              <a:t>High accuracy navigation</a:t>
            </a:r>
          </a:p>
          <a:p>
            <a:pPr marL="285750" indent="-285750">
              <a:buFont typeface="Arial" panose="020B0604020202020204" pitchFamily="34" charset="0"/>
              <a:buChar char="•"/>
            </a:pPr>
            <a:r>
              <a:rPr lang="en-US">
                <a:solidFill>
                  <a:srgbClr val="002855"/>
                </a:solidFill>
              </a:rPr>
              <a:t>Battery life up to 110-hr</a:t>
            </a:r>
          </a:p>
          <a:p>
            <a:pPr marL="285750" indent="-285750">
              <a:buFont typeface="Arial" panose="020B0604020202020204" pitchFamily="34" charset="0"/>
              <a:buChar char="•"/>
            </a:pPr>
            <a:r>
              <a:rPr lang="en-US">
                <a:solidFill>
                  <a:srgbClr val="002855"/>
                </a:solidFill>
              </a:rPr>
              <a:t>Range 275 nautical miles</a:t>
            </a:r>
          </a:p>
        </p:txBody>
      </p:sp>
    </p:spTree>
    <p:extLst>
      <p:ext uri="{BB962C8B-B14F-4D97-AF65-F5344CB8AC3E}">
        <p14:creationId xmlns:p14="http://schemas.microsoft.com/office/powerpoint/2010/main" val="6437906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E1C59-8DBC-46B2-B750-1DF42A23E6C5}"/>
              </a:ext>
            </a:extLst>
          </p:cNvPr>
          <p:cNvSpPr>
            <a:spLocks noGrp="1"/>
          </p:cNvSpPr>
          <p:nvPr>
            <p:ph type="title"/>
          </p:nvPr>
        </p:nvSpPr>
        <p:spPr/>
        <p:txBody>
          <a:bodyPr/>
          <a:lstStyle/>
          <a:p>
            <a:r>
              <a:rPr lang="en-US"/>
              <a:t>Virtual Testing in Local Waters</a:t>
            </a:r>
          </a:p>
        </p:txBody>
      </p:sp>
      <p:sp>
        <p:nvSpPr>
          <p:cNvPr id="4" name="Slide Number Placeholder 3">
            <a:extLst>
              <a:ext uri="{FF2B5EF4-FFF2-40B4-BE49-F238E27FC236}">
                <a16:creationId xmlns:a16="http://schemas.microsoft.com/office/drawing/2014/main" id="{BEF27937-F352-4416-BE55-217F144FDB22}"/>
              </a:ext>
            </a:extLst>
          </p:cNvPr>
          <p:cNvSpPr>
            <a:spLocks noGrp="1"/>
          </p:cNvSpPr>
          <p:nvPr>
            <p:ph type="sldNum" sz="quarter" idx="4"/>
          </p:nvPr>
        </p:nvSpPr>
        <p:spPr/>
        <p:txBody>
          <a:bodyPr/>
          <a:lstStyle/>
          <a:p>
            <a:pPr algn="r"/>
            <a:fld id="{20E6FD9B-DC66-4F2B-B92A-19C65C99AF3B}" type="slidenum">
              <a:rPr lang="en-US" smtClean="0"/>
              <a:pPr algn="r"/>
              <a:t>57</a:t>
            </a:fld>
            <a:endParaRPr lang="en-US"/>
          </a:p>
        </p:txBody>
      </p:sp>
      <p:pic>
        <p:nvPicPr>
          <p:cNvPr id="5" name="MODSIM World Conference_social video FINAL">
            <a:hlinkClick r:id="" action="ppaction://media"/>
            <a:extLst>
              <a:ext uri="{FF2B5EF4-FFF2-40B4-BE49-F238E27FC236}">
                <a16:creationId xmlns:a16="http://schemas.microsoft.com/office/drawing/2014/main" id="{3A4D0D92-B57A-DD22-48B9-C28C3C64E594}"/>
              </a:ext>
            </a:extLst>
          </p:cNvPr>
          <p:cNvPicPr>
            <a:picLocks noChangeAspect="1"/>
          </p:cNvPicPr>
          <p:nvPr>
            <a:videoFile r:link="rId1"/>
            <p:extLst>
              <p:ext uri="{DAA4B4D4-6D71-4841-9C94-3DE7FCFB9230}">
                <p14:media xmlns:p14="http://schemas.microsoft.com/office/powerpoint/2010/main" r:embed="rId2">
                  <p14:trim end="14944"/>
                </p14:media>
              </p:ext>
            </p:extLst>
          </p:nvPr>
        </p:nvPicPr>
        <p:blipFill>
          <a:blip r:embed="rId5"/>
          <a:stretch>
            <a:fillRect/>
          </a:stretch>
        </p:blipFill>
        <p:spPr>
          <a:xfrm>
            <a:off x="2073890" y="1805354"/>
            <a:ext cx="8044220" cy="4524874"/>
          </a:xfrm>
          <a:prstGeom prst="rect">
            <a:avLst/>
          </a:prstGeom>
        </p:spPr>
      </p:pic>
    </p:spTree>
    <p:extLst>
      <p:ext uri="{BB962C8B-B14F-4D97-AF65-F5344CB8AC3E}">
        <p14:creationId xmlns:p14="http://schemas.microsoft.com/office/powerpoint/2010/main" val="262548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6BA35B3-5DCB-C72F-CF37-9B3363A7D7CA}"/>
              </a:ext>
            </a:extLst>
          </p:cNvPr>
          <p:cNvPicPr>
            <a:picLocks noChangeAspect="1"/>
          </p:cNvPicPr>
          <p:nvPr/>
        </p:nvPicPr>
        <p:blipFill>
          <a:blip r:embed="rId3">
            <a:clrChange>
              <a:clrFrom>
                <a:srgbClr val="FFFFFF"/>
              </a:clrFrom>
              <a:clrTo>
                <a:srgbClr val="FFFFFF">
                  <a:alpha val="0"/>
                </a:srgbClr>
              </a:clrTo>
            </a:clrChange>
            <a:alphaModFix amt="35000"/>
          </a:blip>
          <a:stretch>
            <a:fillRect/>
          </a:stretch>
        </p:blipFill>
        <p:spPr>
          <a:xfrm>
            <a:off x="6849284" y="3841599"/>
            <a:ext cx="5058576" cy="2547099"/>
          </a:xfrm>
          <a:prstGeom prst="rect">
            <a:avLst/>
          </a:prstGeom>
        </p:spPr>
      </p:pic>
      <p:pic>
        <p:nvPicPr>
          <p:cNvPr id="23" name="Picture 22">
            <a:extLst>
              <a:ext uri="{FF2B5EF4-FFF2-40B4-BE49-F238E27FC236}">
                <a16:creationId xmlns:a16="http://schemas.microsoft.com/office/drawing/2014/main" id="{CD1F9E53-ACED-8115-FF74-4F7845BB25FB}"/>
              </a:ext>
            </a:extLst>
          </p:cNvPr>
          <p:cNvPicPr>
            <a:picLocks noChangeAspect="1"/>
          </p:cNvPicPr>
          <p:nvPr/>
        </p:nvPicPr>
        <p:blipFill>
          <a:blip r:embed="rId4">
            <a:clrChange>
              <a:clrFrom>
                <a:srgbClr val="FFFFFF"/>
              </a:clrFrom>
              <a:clrTo>
                <a:srgbClr val="FFFFFF">
                  <a:alpha val="0"/>
                </a:srgbClr>
              </a:clrTo>
            </a:clrChange>
            <a:alphaModFix amt="35000"/>
          </a:blip>
          <a:stretch>
            <a:fillRect/>
          </a:stretch>
        </p:blipFill>
        <p:spPr>
          <a:xfrm>
            <a:off x="1340554" y="3851285"/>
            <a:ext cx="5273895" cy="2672343"/>
          </a:xfrm>
          <a:prstGeom prst="rect">
            <a:avLst/>
          </a:prstGeom>
        </p:spPr>
      </p:pic>
      <p:pic>
        <p:nvPicPr>
          <p:cNvPr id="20" name="Picture 19">
            <a:extLst>
              <a:ext uri="{FF2B5EF4-FFF2-40B4-BE49-F238E27FC236}">
                <a16:creationId xmlns:a16="http://schemas.microsoft.com/office/drawing/2014/main" id="{150970A0-C170-013B-B777-0F6125DC64E8}"/>
              </a:ext>
            </a:extLst>
          </p:cNvPr>
          <p:cNvPicPr>
            <a:picLocks noChangeAspect="1"/>
          </p:cNvPicPr>
          <p:nvPr/>
        </p:nvPicPr>
        <p:blipFill>
          <a:blip r:embed="rId5">
            <a:clrChange>
              <a:clrFrom>
                <a:srgbClr val="FFFFFF"/>
              </a:clrFrom>
              <a:clrTo>
                <a:srgbClr val="FFFFFF">
                  <a:alpha val="0"/>
                </a:srgbClr>
              </a:clrTo>
            </a:clrChange>
            <a:alphaModFix amt="35000"/>
          </a:blip>
          <a:stretch>
            <a:fillRect/>
          </a:stretch>
        </p:blipFill>
        <p:spPr>
          <a:xfrm>
            <a:off x="6885297" y="983233"/>
            <a:ext cx="5022563" cy="2402096"/>
          </a:xfrm>
          <a:prstGeom prst="rect">
            <a:avLst/>
          </a:prstGeom>
        </p:spPr>
      </p:pic>
      <p:pic>
        <p:nvPicPr>
          <p:cNvPr id="18" name="Picture 17">
            <a:extLst>
              <a:ext uri="{FF2B5EF4-FFF2-40B4-BE49-F238E27FC236}">
                <a16:creationId xmlns:a16="http://schemas.microsoft.com/office/drawing/2014/main" id="{A59C21B9-E4F9-414E-8639-7E06370358A7}"/>
              </a:ext>
            </a:extLst>
          </p:cNvPr>
          <p:cNvPicPr>
            <a:picLocks noChangeAspect="1"/>
          </p:cNvPicPr>
          <p:nvPr/>
        </p:nvPicPr>
        <p:blipFill>
          <a:blip r:embed="rId6">
            <a:clrChange>
              <a:clrFrom>
                <a:srgbClr val="FFFFFF"/>
              </a:clrFrom>
              <a:clrTo>
                <a:srgbClr val="FFFFFF">
                  <a:alpha val="0"/>
                </a:srgbClr>
              </a:clrTo>
            </a:clrChange>
            <a:alphaModFix amt="35000"/>
          </a:blip>
          <a:stretch>
            <a:fillRect/>
          </a:stretch>
        </p:blipFill>
        <p:spPr>
          <a:xfrm>
            <a:off x="1313873" y="1027977"/>
            <a:ext cx="5131315" cy="2720215"/>
          </a:xfrm>
          <a:prstGeom prst="rect">
            <a:avLst/>
          </a:prstGeom>
        </p:spPr>
      </p:pic>
      <p:pic>
        <p:nvPicPr>
          <p:cNvPr id="31" name="Picture 30" descr="Graphical user interface&#10;&#10;Description automatically generated">
            <a:extLst>
              <a:ext uri="{FF2B5EF4-FFF2-40B4-BE49-F238E27FC236}">
                <a16:creationId xmlns:a16="http://schemas.microsoft.com/office/drawing/2014/main" id="{F9BEC3D9-806F-1ABD-257C-8089F5EBAC85}"/>
              </a:ext>
            </a:extLst>
          </p:cNvPr>
          <p:cNvPicPr>
            <a:picLocks noChangeAspect="1"/>
          </p:cNvPicPr>
          <p:nvPr/>
        </p:nvPicPr>
        <p:blipFill rotWithShape="1">
          <a:blip r:embed="rId7">
            <a:alphaModFix/>
            <a:extLst>
              <a:ext uri="{28A0092B-C50C-407E-A947-70E740481C1C}">
                <a14:useLocalDpi xmlns:a14="http://schemas.microsoft.com/office/drawing/2010/main" val="0"/>
              </a:ext>
            </a:extLst>
          </a:blip>
          <a:srcRect t="37681"/>
          <a:stretch/>
        </p:blipFill>
        <p:spPr>
          <a:xfrm>
            <a:off x="6764097" y="4786089"/>
            <a:ext cx="5192734" cy="1652568"/>
          </a:xfrm>
          <a:prstGeom prst="rect">
            <a:avLst/>
          </a:prstGeom>
        </p:spPr>
      </p:pic>
      <p:pic>
        <p:nvPicPr>
          <p:cNvPr id="30" name="Picture 29" descr="Graphical user interface, text, application&#10;&#10;Description automatically generated">
            <a:extLst>
              <a:ext uri="{FF2B5EF4-FFF2-40B4-BE49-F238E27FC236}">
                <a16:creationId xmlns:a16="http://schemas.microsoft.com/office/drawing/2014/main" id="{67CAE09E-61FA-D346-7A86-E8488B06DA09}"/>
              </a:ext>
            </a:extLst>
          </p:cNvPr>
          <p:cNvPicPr>
            <a:picLocks noChangeAspect="1"/>
          </p:cNvPicPr>
          <p:nvPr/>
        </p:nvPicPr>
        <p:blipFill rotWithShape="1">
          <a:blip r:embed="rId8">
            <a:alphaModFix/>
            <a:extLst>
              <a:ext uri="{28A0092B-C50C-407E-A947-70E740481C1C}">
                <a14:useLocalDpi xmlns:a14="http://schemas.microsoft.com/office/drawing/2010/main" val="0"/>
              </a:ext>
            </a:extLst>
          </a:blip>
          <a:srcRect t="35673"/>
          <a:stretch/>
        </p:blipFill>
        <p:spPr>
          <a:xfrm>
            <a:off x="1293773" y="4773250"/>
            <a:ext cx="4962746" cy="1750378"/>
          </a:xfrm>
          <a:prstGeom prst="rect">
            <a:avLst/>
          </a:prstGeom>
        </p:spPr>
      </p:pic>
      <p:sp>
        <p:nvSpPr>
          <p:cNvPr id="3" name="Title 2">
            <a:extLst>
              <a:ext uri="{FF2B5EF4-FFF2-40B4-BE49-F238E27FC236}">
                <a16:creationId xmlns:a16="http://schemas.microsoft.com/office/drawing/2014/main" id="{B6950EBC-54F9-7BF9-30C5-3F517558F08F}"/>
              </a:ext>
            </a:extLst>
          </p:cNvPr>
          <p:cNvSpPr>
            <a:spLocks noGrp="1"/>
          </p:cNvSpPr>
          <p:nvPr>
            <p:ph type="title"/>
          </p:nvPr>
        </p:nvSpPr>
        <p:spPr>
          <a:xfrm rot="16200000">
            <a:off x="-2175306" y="3065391"/>
            <a:ext cx="5306423" cy="1143000"/>
          </a:xfrm>
        </p:spPr>
        <p:txBody>
          <a:bodyPr>
            <a:normAutofit/>
          </a:bodyPr>
          <a:lstStyle/>
          <a:p>
            <a:r>
              <a:rPr lang="en-US" sz="3200" dirty="0"/>
              <a:t>Simulation Components</a:t>
            </a:r>
          </a:p>
        </p:txBody>
      </p:sp>
      <p:sp>
        <p:nvSpPr>
          <p:cNvPr id="2" name="Rectangle 1">
            <a:extLst>
              <a:ext uri="{FF2B5EF4-FFF2-40B4-BE49-F238E27FC236}">
                <a16:creationId xmlns:a16="http://schemas.microsoft.com/office/drawing/2014/main" id="{CC5BA384-5FE8-BF90-86BD-7D15668ADB2B}"/>
              </a:ext>
            </a:extLst>
          </p:cNvPr>
          <p:cNvSpPr/>
          <p:nvPr/>
        </p:nvSpPr>
        <p:spPr>
          <a:xfrm>
            <a:off x="834501" y="868270"/>
            <a:ext cx="115410" cy="5421832"/>
          </a:xfrm>
          <a:prstGeom prst="rect">
            <a:avLst/>
          </a:prstGeom>
          <a:solidFill>
            <a:srgbClr val="002855"/>
          </a:solidFill>
          <a:ln>
            <a:solidFill>
              <a:srgbClr val="00285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2B4C29C-2D9C-12F6-0907-EF6FCEAD2AFF}"/>
              </a:ext>
            </a:extLst>
          </p:cNvPr>
          <p:cNvSpPr txBox="1"/>
          <p:nvPr/>
        </p:nvSpPr>
        <p:spPr>
          <a:xfrm>
            <a:off x="7616985" y="3376112"/>
            <a:ext cx="3705386" cy="461665"/>
          </a:xfrm>
          <a:prstGeom prst="rect">
            <a:avLst/>
          </a:prstGeom>
          <a:noFill/>
        </p:spPr>
        <p:txBody>
          <a:bodyPr wrap="square" rtlCol="0">
            <a:spAutoFit/>
          </a:bodyPr>
          <a:lstStyle/>
          <a:p>
            <a:pPr algn="ctr"/>
            <a:r>
              <a:rPr lang="en-US" sz="800" b="0" i="0" u="sng" strike="noStrike" dirty="0">
                <a:solidFill>
                  <a:schemeClr val="bg1">
                    <a:lumMod val="75000"/>
                  </a:schemeClr>
                </a:solidFill>
                <a:effectLst/>
                <a:latin typeface="Century Gothic" panose="020B0502020202020204" pitchFamily="34" charset="0"/>
              </a:rPr>
              <a:t>Roddy, "Investigation of the Stability and Control Characteristics of Several Configurations of the DARPA SUBOFF Model From Captive Model Experiments", David Taylor Research Center, 1990.</a:t>
            </a:r>
          </a:p>
        </p:txBody>
      </p:sp>
      <p:sp>
        <p:nvSpPr>
          <p:cNvPr id="7" name="TextBox 6">
            <a:extLst>
              <a:ext uri="{FF2B5EF4-FFF2-40B4-BE49-F238E27FC236}">
                <a16:creationId xmlns:a16="http://schemas.microsoft.com/office/drawing/2014/main" id="{7D088BEF-1A65-DFEE-E8C4-CE12452D51F6}"/>
              </a:ext>
            </a:extLst>
          </p:cNvPr>
          <p:cNvSpPr txBox="1"/>
          <p:nvPr/>
        </p:nvSpPr>
        <p:spPr>
          <a:xfrm>
            <a:off x="7766565" y="6317914"/>
            <a:ext cx="3406224" cy="461665"/>
          </a:xfrm>
          <a:prstGeom prst="rect">
            <a:avLst/>
          </a:prstGeom>
          <a:noFill/>
        </p:spPr>
        <p:txBody>
          <a:bodyPr wrap="square">
            <a:spAutoFit/>
          </a:bodyPr>
          <a:lstStyle/>
          <a:p>
            <a:pPr algn="ctr"/>
            <a:r>
              <a:rPr lang="en-US" sz="800" u="sng" dirty="0" err="1">
                <a:solidFill>
                  <a:schemeClr val="bg1">
                    <a:lumMod val="75000"/>
                  </a:schemeClr>
                </a:solidFill>
                <a:latin typeface="Century Gothic" panose="020B0502020202020204" pitchFamily="34" charset="0"/>
              </a:rPr>
              <a:t>Prestero</a:t>
            </a:r>
            <a:r>
              <a:rPr lang="en-US" sz="800" u="sng" dirty="0">
                <a:solidFill>
                  <a:schemeClr val="bg1">
                    <a:lumMod val="75000"/>
                  </a:schemeClr>
                </a:solidFill>
                <a:latin typeface="Century Gothic" panose="020B0502020202020204" pitchFamily="34" charset="0"/>
              </a:rPr>
              <a:t>, T. (2001, September). Verification of a Six-Degree of Freedom Simulation Model for the REMUS Autonomous Underwater Vehicle. Massachusetts: MIT and WHOI.</a:t>
            </a:r>
            <a:endParaRPr lang="en-US" sz="800" dirty="0">
              <a:solidFill>
                <a:schemeClr val="bg1">
                  <a:lumMod val="75000"/>
                </a:schemeClr>
              </a:solidFill>
            </a:endParaRPr>
          </a:p>
        </p:txBody>
      </p:sp>
      <p:pic>
        <p:nvPicPr>
          <p:cNvPr id="29" name="Picture 28" descr="Graphical user interface, text&#10;&#10;Description automatically generated">
            <a:extLst>
              <a:ext uri="{FF2B5EF4-FFF2-40B4-BE49-F238E27FC236}">
                <a16:creationId xmlns:a16="http://schemas.microsoft.com/office/drawing/2014/main" id="{73FBBA8F-A056-38E7-9188-A69D239656EB}"/>
              </a:ext>
            </a:extLst>
          </p:cNvPr>
          <p:cNvPicPr>
            <a:picLocks noChangeAspect="1"/>
          </p:cNvPicPr>
          <p:nvPr/>
        </p:nvPicPr>
        <p:blipFill rotWithShape="1">
          <a:blip r:embed="rId9">
            <a:alphaModFix/>
            <a:extLst>
              <a:ext uri="{28A0092B-C50C-407E-A947-70E740481C1C}">
                <a14:useLocalDpi xmlns:a14="http://schemas.microsoft.com/office/drawing/2010/main" val="0"/>
              </a:ext>
            </a:extLst>
          </a:blip>
          <a:srcRect t="39062"/>
          <a:stretch/>
        </p:blipFill>
        <p:spPr>
          <a:xfrm>
            <a:off x="6764097" y="1932728"/>
            <a:ext cx="5192734" cy="1575434"/>
          </a:xfrm>
          <a:prstGeom prst="rect">
            <a:avLst/>
          </a:prstGeom>
        </p:spPr>
      </p:pic>
      <p:sp>
        <p:nvSpPr>
          <p:cNvPr id="4" name="Slide Number Placeholder 4">
            <a:extLst>
              <a:ext uri="{FF2B5EF4-FFF2-40B4-BE49-F238E27FC236}">
                <a16:creationId xmlns:a16="http://schemas.microsoft.com/office/drawing/2014/main" id="{E7630C8D-C701-B9B6-27FB-82EEE8DB635C}"/>
              </a:ext>
            </a:extLst>
          </p:cNvPr>
          <p:cNvSpPr>
            <a:spLocks noGrp="1"/>
          </p:cNvSpPr>
          <p:nvPr>
            <p:ph type="sldNum" sz="quarter" idx="4"/>
          </p:nvPr>
        </p:nvSpPr>
        <p:spPr>
          <a:xfrm>
            <a:off x="10591800" y="6330228"/>
            <a:ext cx="990600" cy="365125"/>
          </a:xfrm>
          <a:prstGeom prst="rect">
            <a:avLst/>
          </a:prstGeom>
        </p:spPr>
        <p:txBody>
          <a:bodyPr/>
          <a:lstStyle>
            <a:lvl1pPr>
              <a:defRPr>
                <a:solidFill>
                  <a:srgbClr val="002855"/>
                </a:solidFill>
                <a:latin typeface="Arial" panose="020B0604020202020204" pitchFamily="34" charset="0"/>
                <a:cs typeface="Arial" panose="020B0604020202020204" pitchFamily="34" charset="0"/>
              </a:defRPr>
            </a:lvl1pPr>
          </a:lstStyle>
          <a:p>
            <a:pPr algn="r"/>
            <a:fld id="{20E6FD9B-DC66-4F2B-B92A-19C65C99AF3B}" type="slidenum">
              <a:rPr lang="en-US" smtClean="0"/>
              <a:pPr algn="r"/>
              <a:t>58</a:t>
            </a:fld>
            <a:endParaRPr lang="en-US"/>
          </a:p>
        </p:txBody>
      </p:sp>
      <p:sp>
        <p:nvSpPr>
          <p:cNvPr id="6" name="Rectangle: Rounded Corners 5">
            <a:extLst>
              <a:ext uri="{FF2B5EF4-FFF2-40B4-BE49-F238E27FC236}">
                <a16:creationId xmlns:a16="http://schemas.microsoft.com/office/drawing/2014/main" id="{4815085A-5915-23A7-85BD-4FE7F45ED411}"/>
              </a:ext>
            </a:extLst>
          </p:cNvPr>
          <p:cNvSpPr/>
          <p:nvPr/>
        </p:nvSpPr>
        <p:spPr>
          <a:xfrm>
            <a:off x="1393268" y="1032734"/>
            <a:ext cx="4950334" cy="914400"/>
          </a:xfrm>
          <a:prstGeom prst="roundRect">
            <a:avLst/>
          </a:prstGeom>
          <a:solidFill>
            <a:srgbClr val="002855"/>
          </a:solidFill>
          <a:ln>
            <a:solidFill>
              <a:srgbClr val="BABAC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Virtual Worlds</a:t>
            </a:r>
          </a:p>
          <a:p>
            <a:pPr algn="ctr" defTabSz="2468818">
              <a:lnSpc>
                <a:spcPct val="90000"/>
              </a:lnSpc>
              <a:defRPr/>
            </a:pPr>
            <a:r>
              <a:rPr lang="en-US" sz="1400" dirty="0">
                <a:solidFill>
                  <a:schemeClr val="bg1"/>
                </a:solidFill>
                <a:latin typeface="Arial" panose="020B0604020202020204" pitchFamily="34" charset="0"/>
                <a:cs typeface="Arial" panose="020B0604020202020204" pitchFamily="34" charset="0"/>
              </a:rPr>
              <a:t>Realistic Ocean Environments (B</a:t>
            </a:r>
            <a:r>
              <a:rPr lang="en-US" sz="1400" i="1" dirty="0">
                <a:solidFill>
                  <a:schemeClr val="bg1"/>
                </a:solidFill>
                <a:latin typeface="Arial" panose="020B0604020202020204" pitchFamily="34" charset="0"/>
                <a:cs typeface="Arial" panose="020B0604020202020204" pitchFamily="34" charset="0"/>
              </a:rPr>
              <a:t>athymetry, Wave effects, Turbulence, Ocean Current), </a:t>
            </a:r>
            <a:r>
              <a:rPr lang="en-US" sz="1400" dirty="0">
                <a:solidFill>
                  <a:schemeClr val="bg1"/>
                </a:solidFill>
                <a:latin typeface="Arial" panose="020B0604020202020204" pitchFamily="34" charset="0"/>
                <a:cs typeface="Arial" panose="020B0604020202020204" pitchFamily="34" charset="0"/>
              </a:rPr>
              <a:t>Obstacles</a:t>
            </a:r>
            <a:endParaRPr lang="en-US" sz="1600"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F0548F0F-8C52-ED4E-897B-5B8F9256154C}"/>
              </a:ext>
            </a:extLst>
          </p:cNvPr>
          <p:cNvSpPr/>
          <p:nvPr/>
        </p:nvSpPr>
        <p:spPr>
          <a:xfrm>
            <a:off x="6885297" y="1027977"/>
            <a:ext cx="4950334" cy="914400"/>
          </a:xfrm>
          <a:prstGeom prst="roundRect">
            <a:avLst/>
          </a:prstGeom>
          <a:solidFill>
            <a:srgbClr val="002855"/>
          </a:solidFill>
          <a:ln>
            <a:solidFill>
              <a:srgbClr val="BABAC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Vehicle Models</a:t>
            </a:r>
          </a:p>
          <a:p>
            <a:pPr algn="ctr"/>
            <a:r>
              <a:rPr lang="en-US" sz="1400" dirty="0">
                <a:latin typeface="Arial" panose="020B0604020202020204" pitchFamily="34" charset="0"/>
                <a:cs typeface="Arial" panose="020B0604020202020204" pitchFamily="34" charset="0"/>
              </a:rPr>
              <a:t>Matrix of CFD simulations processed to define high fidelity vehicle models (</a:t>
            </a:r>
            <a:r>
              <a:rPr lang="en-US" sz="1400" i="1" dirty="0">
                <a:latin typeface="Arial" panose="020B0604020202020204" pitchFamily="34" charset="0"/>
                <a:cs typeface="Arial" panose="020B0604020202020204" pitchFamily="34" charset="0"/>
              </a:rPr>
              <a:t>hull, fins, propeller</a:t>
            </a:r>
            <a:r>
              <a:rPr lang="en-US" sz="1400" dirty="0">
                <a:latin typeface="Arial" panose="020B0604020202020204" pitchFamily="34" charset="0"/>
                <a:cs typeface="Arial" panose="020B0604020202020204" pitchFamily="34" charset="0"/>
              </a:rPr>
              <a:t>). </a:t>
            </a:r>
          </a:p>
        </p:txBody>
      </p:sp>
      <p:sp>
        <p:nvSpPr>
          <p:cNvPr id="10" name="Rectangle: Rounded Corners 9">
            <a:extLst>
              <a:ext uri="{FF2B5EF4-FFF2-40B4-BE49-F238E27FC236}">
                <a16:creationId xmlns:a16="http://schemas.microsoft.com/office/drawing/2014/main" id="{993FF5C5-EEA0-EF23-3265-C66AB1F9EAA8}"/>
              </a:ext>
            </a:extLst>
          </p:cNvPr>
          <p:cNvSpPr/>
          <p:nvPr/>
        </p:nvSpPr>
        <p:spPr>
          <a:xfrm>
            <a:off x="1393268" y="3893313"/>
            <a:ext cx="4950334" cy="914400"/>
          </a:xfrm>
          <a:prstGeom prst="roundRect">
            <a:avLst/>
          </a:prstGeom>
          <a:solidFill>
            <a:srgbClr val="002855"/>
          </a:solidFill>
          <a:ln>
            <a:solidFill>
              <a:srgbClr val="BABAC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Simulated Sensors</a:t>
            </a:r>
          </a:p>
          <a:p>
            <a:pPr algn="ctr"/>
            <a:r>
              <a:rPr lang="en-US" sz="1400" dirty="0">
                <a:latin typeface="Arial" panose="020B0604020202020204" pitchFamily="34" charset="0"/>
                <a:cs typeface="Arial" panose="020B0604020202020204" pitchFamily="34" charset="0"/>
              </a:rPr>
              <a:t>Doppler Velocity Logger, Inertial Navigation System, Depth, Global Positioning System, etc.</a:t>
            </a:r>
            <a:endParaRPr lang="en-US" sz="1100"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76B6AE07-8AFA-12F0-EA9B-B044BEA92A15}"/>
              </a:ext>
            </a:extLst>
          </p:cNvPr>
          <p:cNvSpPr/>
          <p:nvPr/>
        </p:nvSpPr>
        <p:spPr>
          <a:xfrm>
            <a:off x="6885297" y="3893313"/>
            <a:ext cx="4950334" cy="914400"/>
          </a:xfrm>
          <a:prstGeom prst="roundRect">
            <a:avLst/>
          </a:prstGeom>
          <a:solidFill>
            <a:srgbClr val="002855"/>
          </a:solidFill>
          <a:ln>
            <a:solidFill>
              <a:srgbClr val="BABAC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Maneuvering Solver</a:t>
            </a:r>
          </a:p>
          <a:p>
            <a:pPr algn="ctr"/>
            <a:r>
              <a:rPr lang="en-US" sz="1400" dirty="0">
                <a:latin typeface="Arial" panose="020B0604020202020204" pitchFamily="34" charset="0"/>
                <a:cs typeface="Arial" panose="020B0604020202020204" pitchFamily="34" charset="0"/>
              </a:rPr>
              <a:t>6 Degree-of-Freedom maneuvering solver, real-time, modular architecture.</a:t>
            </a:r>
            <a:endParaRPr lang="en-US" sz="1100" dirty="0">
              <a:latin typeface="Arial" panose="020B0604020202020204" pitchFamily="34" charset="0"/>
              <a:cs typeface="Arial" panose="020B0604020202020204" pitchFamily="34" charset="0"/>
            </a:endParaRPr>
          </a:p>
        </p:txBody>
      </p:sp>
      <p:pic>
        <p:nvPicPr>
          <p:cNvPr id="16" name="Picture 15" descr="A picture containing grass, outdoor, plant, blue&#10;&#10;Description automatically generated">
            <a:extLst>
              <a:ext uri="{FF2B5EF4-FFF2-40B4-BE49-F238E27FC236}">
                <a16:creationId xmlns:a16="http://schemas.microsoft.com/office/drawing/2014/main" id="{9274BC74-38F6-0663-6C7E-B2EF29E10201}"/>
              </a:ext>
            </a:extLst>
          </p:cNvPr>
          <p:cNvPicPr>
            <a:picLocks noChangeAspect="1"/>
          </p:cNvPicPr>
          <p:nvPr/>
        </p:nvPicPr>
        <p:blipFill rotWithShape="1">
          <a:blip r:embed="rId10">
            <a:extLst>
              <a:ext uri="{28A0092B-C50C-407E-A947-70E740481C1C}">
                <a14:useLocalDpi xmlns:a14="http://schemas.microsoft.com/office/drawing/2010/main" val="0"/>
              </a:ext>
            </a:extLst>
          </a:blip>
          <a:srcRect b="13333"/>
          <a:stretch/>
        </p:blipFill>
        <p:spPr>
          <a:xfrm>
            <a:off x="2362016" y="1985535"/>
            <a:ext cx="2826260" cy="16268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16820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6" grpId="0" animBg="1"/>
      <p:bldP spid="9" grpId="0" animBg="1"/>
      <p:bldP spid="10" grpId="0" animBg="1"/>
      <p:bldP spid="11"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Connector: Elbow 37">
            <a:extLst>
              <a:ext uri="{FF2B5EF4-FFF2-40B4-BE49-F238E27FC236}">
                <a16:creationId xmlns:a16="http://schemas.microsoft.com/office/drawing/2014/main" id="{FBB8E1E6-ED94-0602-BA06-530360330889}"/>
              </a:ext>
            </a:extLst>
          </p:cNvPr>
          <p:cNvCxnSpPr>
            <a:cxnSpLocks/>
          </p:cNvCxnSpPr>
          <p:nvPr/>
        </p:nvCxnSpPr>
        <p:spPr>
          <a:xfrm rot="10800000" flipV="1">
            <a:off x="6698706" y="2714094"/>
            <a:ext cx="2658050" cy="2473589"/>
          </a:xfrm>
          <a:prstGeom prst="bentConnector3">
            <a:avLst>
              <a:gd name="adj1" fmla="val 20695"/>
            </a:avLst>
          </a:prstGeom>
          <a:ln w="28575">
            <a:solidFill>
              <a:srgbClr val="002855"/>
            </a:solidFill>
          </a:ln>
        </p:spPr>
        <p:style>
          <a:lnRef idx="1">
            <a:schemeClr val="accent1"/>
          </a:lnRef>
          <a:fillRef idx="0">
            <a:schemeClr val="accent1"/>
          </a:fillRef>
          <a:effectRef idx="0">
            <a:schemeClr val="accent1"/>
          </a:effectRef>
          <a:fontRef idx="minor">
            <a:schemeClr val="tx1"/>
          </a:fontRef>
        </p:style>
      </p:cxnSp>
      <p:pic>
        <p:nvPicPr>
          <p:cNvPr id="15" name="Picture 14" descr="Map&#10;&#10;Description automatically generated">
            <a:extLst>
              <a:ext uri="{FF2B5EF4-FFF2-40B4-BE49-F238E27FC236}">
                <a16:creationId xmlns:a16="http://schemas.microsoft.com/office/drawing/2014/main" id="{D1D66549-EDFC-5E7B-1A7B-F9E0A31B40FE}"/>
              </a:ext>
            </a:extLst>
          </p:cNvPr>
          <p:cNvPicPr>
            <a:picLocks noChangeAspect="1"/>
          </p:cNvPicPr>
          <p:nvPr/>
        </p:nvPicPr>
        <p:blipFill rotWithShape="1">
          <a:blip r:embed="rId3">
            <a:extLst>
              <a:ext uri="{28A0092B-C50C-407E-A947-70E740481C1C}">
                <a14:useLocalDpi xmlns:a14="http://schemas.microsoft.com/office/drawing/2010/main" val="0"/>
              </a:ext>
            </a:extLst>
          </a:blip>
          <a:srcRect l="27885" t="27775"/>
          <a:stretch/>
        </p:blipFill>
        <p:spPr>
          <a:xfrm>
            <a:off x="6527437" y="2243170"/>
            <a:ext cx="1614593" cy="958171"/>
          </a:xfrm>
          <a:prstGeom prst="rect">
            <a:avLst/>
          </a:prstGeom>
        </p:spPr>
      </p:pic>
      <p:pic>
        <p:nvPicPr>
          <p:cNvPr id="9" name="Picture 8">
            <a:extLst>
              <a:ext uri="{FF2B5EF4-FFF2-40B4-BE49-F238E27FC236}">
                <a16:creationId xmlns:a16="http://schemas.microsoft.com/office/drawing/2014/main" id="{7B959E57-8BCD-87DE-7522-7E921FCF2AE1}"/>
              </a:ext>
            </a:extLst>
          </p:cNvPr>
          <p:cNvPicPr>
            <a:picLocks noChangeAspect="1"/>
          </p:cNvPicPr>
          <p:nvPr/>
        </p:nvPicPr>
        <p:blipFill>
          <a:blip r:embed="rId4">
            <a:clrChange>
              <a:clrFrom>
                <a:srgbClr val="FFFFFF"/>
              </a:clrFrom>
              <a:clrTo>
                <a:srgbClr val="FFFFFF">
                  <a:alpha val="0"/>
                </a:srgbClr>
              </a:clrTo>
            </a:clrChange>
            <a:alphaModFix/>
          </a:blip>
          <a:stretch>
            <a:fillRect/>
          </a:stretch>
        </p:blipFill>
        <p:spPr>
          <a:xfrm>
            <a:off x="6270646" y="3797383"/>
            <a:ext cx="2154182" cy="2678677"/>
          </a:xfrm>
          <a:prstGeom prst="rect">
            <a:avLst/>
          </a:prstGeom>
        </p:spPr>
      </p:pic>
      <p:grpSp>
        <p:nvGrpSpPr>
          <p:cNvPr id="12" name="Group 11">
            <a:extLst>
              <a:ext uri="{FF2B5EF4-FFF2-40B4-BE49-F238E27FC236}">
                <a16:creationId xmlns:a16="http://schemas.microsoft.com/office/drawing/2014/main" id="{C575C8C2-3983-FC57-FE15-45AF19132BB1}"/>
              </a:ext>
            </a:extLst>
          </p:cNvPr>
          <p:cNvGrpSpPr/>
          <p:nvPr/>
        </p:nvGrpSpPr>
        <p:grpSpPr>
          <a:xfrm>
            <a:off x="8986295" y="1506098"/>
            <a:ext cx="2688134" cy="2688134"/>
            <a:chOff x="8465436" y="1302977"/>
            <a:chExt cx="1865311" cy="1865311"/>
          </a:xfrm>
        </p:grpSpPr>
        <p:pic>
          <p:nvPicPr>
            <p:cNvPr id="8" name="Picture 7">
              <a:extLst>
                <a:ext uri="{FF2B5EF4-FFF2-40B4-BE49-F238E27FC236}">
                  <a16:creationId xmlns:a16="http://schemas.microsoft.com/office/drawing/2014/main" id="{73D8511B-57C2-94D0-7BB5-D6C6835216FF}"/>
                </a:ext>
              </a:extLst>
            </p:cNvPr>
            <p:cNvPicPr>
              <a:picLocks noChangeAspect="1"/>
            </p:cNvPicPr>
            <p:nvPr/>
          </p:nvPicPr>
          <p:blipFill rotWithShape="1">
            <a:blip r:embed="rId5">
              <a:alphaModFix/>
            </a:blip>
            <a:srcRect l="28186" t="11771" r="9104" b="38618"/>
            <a:stretch/>
          </p:blipFill>
          <p:spPr>
            <a:xfrm>
              <a:off x="8797407" y="1752600"/>
              <a:ext cx="1201368" cy="787609"/>
            </a:xfrm>
            <a:prstGeom prst="rect">
              <a:avLst/>
            </a:prstGeom>
            <a:ln>
              <a:noFill/>
            </a:ln>
          </p:spPr>
        </p:pic>
        <p:pic>
          <p:nvPicPr>
            <p:cNvPr id="11" name="Graphic 10" descr="Laptop with solid fill">
              <a:extLst>
                <a:ext uri="{FF2B5EF4-FFF2-40B4-BE49-F238E27FC236}">
                  <a16:creationId xmlns:a16="http://schemas.microsoft.com/office/drawing/2014/main" id="{75F2E3B3-9F2D-90DB-4B4C-E4960FE69F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465436" y="1302977"/>
              <a:ext cx="1865311" cy="1865311"/>
            </a:xfrm>
            <a:prstGeom prst="rect">
              <a:avLst/>
            </a:prstGeom>
          </p:spPr>
        </p:pic>
      </p:grpSp>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Virtual World Applications at HII</a:t>
            </a:r>
          </a:p>
        </p:txBody>
      </p:sp>
      <p:sp>
        <p:nvSpPr>
          <p:cNvPr id="3" name="Content Placeholder 2">
            <a:extLst>
              <a:ext uri="{FF2B5EF4-FFF2-40B4-BE49-F238E27FC236}">
                <a16:creationId xmlns:a16="http://schemas.microsoft.com/office/drawing/2014/main" id="{0C3B45F9-1E74-45C7-B81E-A34FF77103F7}"/>
              </a:ext>
            </a:extLst>
          </p:cNvPr>
          <p:cNvSpPr>
            <a:spLocks noGrp="1"/>
          </p:cNvSpPr>
          <p:nvPr>
            <p:ph sz="half" idx="1"/>
          </p:nvPr>
        </p:nvSpPr>
        <p:spPr>
          <a:xfrm>
            <a:off x="609600" y="2133600"/>
            <a:ext cx="5384800" cy="3992564"/>
          </a:xfrm>
        </p:spPr>
        <p:txBody>
          <a:bodyPr>
            <a:normAutofit lnSpcReduction="10000"/>
          </a:bodyPr>
          <a:lstStyle/>
          <a:p>
            <a:r>
              <a:rPr lang="en-US" dirty="0"/>
              <a:t>Software Test</a:t>
            </a:r>
          </a:p>
          <a:p>
            <a:r>
              <a:rPr lang="en-US" dirty="0"/>
              <a:t>Hardware Test</a:t>
            </a:r>
          </a:p>
          <a:p>
            <a:r>
              <a:rPr lang="en-US" dirty="0"/>
              <a:t>Requirements Validation</a:t>
            </a:r>
          </a:p>
          <a:p>
            <a:r>
              <a:rPr lang="en-US" dirty="0"/>
              <a:t>Vehicle Integration</a:t>
            </a:r>
          </a:p>
          <a:p>
            <a:r>
              <a:rPr lang="en-US" dirty="0"/>
              <a:t>Customer Assistance</a:t>
            </a:r>
          </a:p>
          <a:p>
            <a:r>
              <a:rPr lang="en-US" dirty="0"/>
              <a:t>Operator Training</a:t>
            </a:r>
          </a:p>
          <a:p>
            <a:r>
              <a:rPr lang="en-US" dirty="0"/>
              <a:t>Mission Planning</a:t>
            </a:r>
          </a:p>
          <a:p>
            <a:r>
              <a:rPr lang="en-US" dirty="0"/>
              <a:t>Systems of Systems Models</a:t>
            </a:r>
          </a:p>
        </p:txBody>
      </p:sp>
      <p:sp>
        <p:nvSpPr>
          <p:cNvPr id="4" name="Content Placeholder 3">
            <a:extLst>
              <a:ext uri="{FF2B5EF4-FFF2-40B4-BE49-F238E27FC236}">
                <a16:creationId xmlns:a16="http://schemas.microsoft.com/office/drawing/2014/main" id="{B296CBA0-4687-4125-8952-DB95072F4F05}"/>
              </a:ext>
            </a:extLst>
          </p:cNvPr>
          <p:cNvSpPr>
            <a:spLocks noGrp="1"/>
          </p:cNvSpPr>
          <p:nvPr>
            <p:ph sz="half" idx="2"/>
          </p:nvPr>
        </p:nvSpPr>
        <p:spPr>
          <a:xfrm>
            <a:off x="6197600" y="2133600"/>
            <a:ext cx="5384800" cy="3992564"/>
          </a:xfrm>
        </p:spPr>
        <p:txBody>
          <a:bodyPr>
            <a:normAutofit lnSpcReduction="10000"/>
          </a:bodyPr>
          <a:lstStyle/>
          <a:p>
            <a:endParaRPr lang="en-US"/>
          </a:p>
          <a:p>
            <a:endParaRPr lang="en-US"/>
          </a:p>
        </p:txBody>
      </p:sp>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59</a:t>
            </a:fld>
            <a:endParaRPr lang="en-US"/>
          </a:p>
        </p:txBody>
      </p:sp>
      <p:pic>
        <p:nvPicPr>
          <p:cNvPr id="7" name="Content Placeholder 4">
            <a:extLst>
              <a:ext uri="{FF2B5EF4-FFF2-40B4-BE49-F238E27FC236}">
                <a16:creationId xmlns:a16="http://schemas.microsoft.com/office/drawing/2014/main" id="{1B4C72D6-C2EC-1F9D-57E4-74F86FFDEA16}"/>
              </a:ext>
            </a:extLst>
          </p:cNvPr>
          <p:cNvPicPr>
            <a:picLocks noChangeAspect="1"/>
          </p:cNvPicPr>
          <p:nvPr/>
        </p:nvPicPr>
        <p:blipFill>
          <a:blip r:embed="rId8">
            <a:clrChange>
              <a:clrFrom>
                <a:srgbClr val="FFFFFF"/>
              </a:clrFrom>
              <a:clrTo>
                <a:srgbClr val="FFFFFF">
                  <a:alpha val="0"/>
                </a:srgbClr>
              </a:clrTo>
            </a:clrChange>
            <a:alphaModFix/>
          </a:blip>
          <a:stretch>
            <a:fillRect/>
          </a:stretch>
        </p:blipFill>
        <p:spPr>
          <a:xfrm>
            <a:off x="8611964" y="4087509"/>
            <a:ext cx="3544207" cy="2200346"/>
          </a:xfrm>
          <a:prstGeom prst="rect">
            <a:avLst/>
          </a:prstGeom>
        </p:spPr>
      </p:pic>
      <p:pic>
        <p:nvPicPr>
          <p:cNvPr id="10" name="Graphic 9" descr="Laptop with solid fill">
            <a:extLst>
              <a:ext uri="{FF2B5EF4-FFF2-40B4-BE49-F238E27FC236}">
                <a16:creationId xmlns:a16="http://schemas.microsoft.com/office/drawing/2014/main" id="{2DD4053E-F4D0-D2F9-5857-88DE4F7C3B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94400" y="1506098"/>
            <a:ext cx="2688134" cy="2688134"/>
          </a:xfrm>
          <a:prstGeom prst="rect">
            <a:avLst/>
          </a:prstGeom>
        </p:spPr>
      </p:pic>
      <p:cxnSp>
        <p:nvCxnSpPr>
          <p:cNvPr id="17" name="Connector: Elbow 16">
            <a:extLst>
              <a:ext uri="{FF2B5EF4-FFF2-40B4-BE49-F238E27FC236}">
                <a16:creationId xmlns:a16="http://schemas.microsoft.com/office/drawing/2014/main" id="{2ED198AE-967C-27D8-3F79-7C1FB9222CCC}"/>
              </a:ext>
            </a:extLst>
          </p:cNvPr>
          <p:cNvCxnSpPr>
            <a:cxnSpLocks/>
          </p:cNvCxnSpPr>
          <p:nvPr/>
        </p:nvCxnSpPr>
        <p:spPr>
          <a:xfrm rot="5400000">
            <a:off x="5139467" y="3930796"/>
            <a:ext cx="2446104" cy="12700"/>
          </a:xfrm>
          <a:prstGeom prst="bentConnector4">
            <a:avLst>
              <a:gd name="adj1" fmla="val 125"/>
              <a:gd name="adj2" fmla="val 5966661"/>
            </a:avLst>
          </a:prstGeom>
          <a:ln w="28575">
            <a:solidFill>
              <a:srgbClr val="002855"/>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8989FCB-A190-B123-99DA-465BCE5CD973}"/>
              </a:ext>
            </a:extLst>
          </p:cNvPr>
          <p:cNvCxnSpPr>
            <a:cxnSpLocks/>
          </p:cNvCxnSpPr>
          <p:nvPr/>
        </p:nvCxnSpPr>
        <p:spPr>
          <a:xfrm flipH="1">
            <a:off x="8280400" y="5613400"/>
            <a:ext cx="1076356" cy="0"/>
          </a:xfrm>
          <a:prstGeom prst="line">
            <a:avLst/>
          </a:prstGeom>
          <a:ln w="28575">
            <a:solidFill>
              <a:srgbClr val="00285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57200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3199C4B2-C832-F4D7-9AC2-484246343840}"/>
              </a:ext>
            </a:extLst>
          </p:cNvPr>
          <p:cNvSpPr txBox="1">
            <a:spLocks/>
          </p:cNvSpPr>
          <p:nvPr/>
        </p:nvSpPr>
        <p:spPr>
          <a:xfrm>
            <a:off x="609600" y="2133600"/>
            <a:ext cx="5384800" cy="39925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rgbClr val="002855"/>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US"/>
              <a:t>ROS2 (DDS)</a:t>
            </a:r>
          </a:p>
          <a:p>
            <a:r>
              <a:rPr lang="en-US"/>
              <a:t>C++14 &amp; Python</a:t>
            </a:r>
          </a:p>
          <a:p>
            <a:r>
              <a:rPr lang="en-US"/>
              <a:t>Standardized Model Architecture</a:t>
            </a:r>
          </a:p>
          <a:p>
            <a:r>
              <a:rPr lang="en-US"/>
              <a:t>Unreal Engine 5</a:t>
            </a:r>
          </a:p>
        </p:txBody>
      </p:sp>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Virtual Environment Architecture</a:t>
            </a:r>
          </a:p>
        </p:txBody>
      </p:sp>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60</a:t>
            </a:fld>
            <a:endParaRPr lang="en-US"/>
          </a:p>
        </p:txBody>
      </p:sp>
      <p:pic>
        <p:nvPicPr>
          <p:cNvPr id="1026" name="Picture 2">
            <a:extLst>
              <a:ext uri="{FF2B5EF4-FFF2-40B4-BE49-F238E27FC236}">
                <a16:creationId xmlns:a16="http://schemas.microsoft.com/office/drawing/2014/main" id="{AA3E7DA4-1D19-5900-B03F-8C5810C8F194}"/>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18653" y="1767840"/>
            <a:ext cx="7213439" cy="4764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2985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3199C4B2-C832-F4D7-9AC2-484246343840}"/>
              </a:ext>
            </a:extLst>
          </p:cNvPr>
          <p:cNvSpPr txBox="1">
            <a:spLocks/>
          </p:cNvSpPr>
          <p:nvPr/>
        </p:nvSpPr>
        <p:spPr>
          <a:xfrm>
            <a:off x="609600" y="2133600"/>
            <a:ext cx="5384800" cy="39925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rgbClr val="002855"/>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US" dirty="0"/>
              <a:t>Actuator Models:</a:t>
            </a:r>
          </a:p>
          <a:p>
            <a:pPr marL="0" indent="0">
              <a:buNone/>
            </a:pPr>
            <a:r>
              <a:rPr lang="en-US" sz="2000" i="1" dirty="0">
                <a:solidFill>
                  <a:schemeClr val="bg1">
                    <a:lumMod val="50000"/>
                  </a:schemeClr>
                </a:solidFill>
              </a:rPr>
              <a:t>     Fins, Propeller, Motor controller</a:t>
            </a:r>
          </a:p>
          <a:p>
            <a:r>
              <a:rPr lang="en-US" dirty="0"/>
              <a:t>DVL</a:t>
            </a:r>
          </a:p>
          <a:p>
            <a:r>
              <a:rPr lang="en-US" dirty="0"/>
              <a:t>Depth Sensor</a:t>
            </a:r>
          </a:p>
          <a:p>
            <a:r>
              <a:rPr lang="en-US" dirty="0"/>
              <a:t>INS</a:t>
            </a:r>
          </a:p>
          <a:p>
            <a:r>
              <a:rPr lang="en-US" dirty="0"/>
              <a:t>GPS</a:t>
            </a:r>
          </a:p>
          <a:p>
            <a:r>
              <a:rPr lang="en-US" dirty="0"/>
              <a:t>Physics Solver</a:t>
            </a:r>
          </a:p>
          <a:p>
            <a:pPr marL="0" indent="0">
              <a:buNone/>
            </a:pPr>
            <a:endParaRPr lang="en-US" dirty="0"/>
          </a:p>
        </p:txBody>
      </p:sp>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dirty="0"/>
              <a:t>Core Components</a:t>
            </a:r>
          </a:p>
        </p:txBody>
      </p:sp>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61</a:t>
            </a:fld>
            <a:endParaRPr lang="en-US"/>
          </a:p>
        </p:txBody>
      </p:sp>
      <p:pic>
        <p:nvPicPr>
          <p:cNvPr id="3" name="Picture 2">
            <a:extLst>
              <a:ext uri="{FF2B5EF4-FFF2-40B4-BE49-F238E27FC236}">
                <a16:creationId xmlns:a16="http://schemas.microsoft.com/office/drawing/2014/main" id="{62E74861-A802-6367-CE26-930883ABEA65}"/>
              </a:ext>
            </a:extLst>
          </p:cNvPr>
          <p:cNvPicPr>
            <a:picLocks noChangeAspect="1" noChangeArrowheads="1"/>
          </p:cNvPicPr>
          <p:nvPr/>
        </p:nvPicPr>
        <p:blipFill>
          <a:blip r:embed="rId3">
            <a:clrChange>
              <a:clrFrom>
                <a:srgbClr val="FFFFFF"/>
              </a:clrFrom>
              <a:clrTo>
                <a:srgbClr val="FFFFFF">
                  <a:alpha val="0"/>
                </a:srgbClr>
              </a:clrTo>
            </a:clrChange>
            <a:alphaModFix amt="35000"/>
            <a:extLst>
              <a:ext uri="{28A0092B-C50C-407E-A947-70E740481C1C}">
                <a14:useLocalDpi xmlns:a14="http://schemas.microsoft.com/office/drawing/2010/main" val="0"/>
              </a:ext>
            </a:extLst>
          </a:blip>
          <a:srcRect/>
          <a:stretch>
            <a:fillRect/>
          </a:stretch>
        </p:blipFill>
        <p:spPr bwMode="auto">
          <a:xfrm>
            <a:off x="4618653" y="1767840"/>
            <a:ext cx="7213439" cy="476447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AA0DD641-3DAD-B2B4-286D-3C04DAA4E89A}"/>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4394626" y="1914769"/>
            <a:ext cx="6547583" cy="4994031"/>
          </a:xfrm>
          <a:prstGeom prst="rect">
            <a:avLst/>
          </a:prstGeom>
        </p:spPr>
      </p:pic>
    </p:spTree>
    <p:extLst>
      <p:ext uri="{BB962C8B-B14F-4D97-AF65-F5344CB8AC3E}">
        <p14:creationId xmlns:p14="http://schemas.microsoft.com/office/powerpoint/2010/main" val="22606730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Underwater Maneuvering Physics Solver</a:t>
            </a:r>
          </a:p>
        </p:txBody>
      </p:sp>
      <p:sp>
        <p:nvSpPr>
          <p:cNvPr id="3" name="Content Placeholder 2">
            <a:extLst>
              <a:ext uri="{FF2B5EF4-FFF2-40B4-BE49-F238E27FC236}">
                <a16:creationId xmlns:a16="http://schemas.microsoft.com/office/drawing/2014/main" id="{0C3B45F9-1E74-45C7-B81E-A34FF77103F7}"/>
              </a:ext>
            </a:extLst>
          </p:cNvPr>
          <p:cNvSpPr>
            <a:spLocks noGrp="1"/>
          </p:cNvSpPr>
          <p:nvPr>
            <p:ph sz="half" idx="1"/>
          </p:nvPr>
        </p:nvSpPr>
        <p:spPr>
          <a:xfrm>
            <a:off x="609599" y="2289908"/>
            <a:ext cx="5486401" cy="3949380"/>
          </a:xfrm>
        </p:spPr>
        <p:txBody>
          <a:bodyPr>
            <a:normAutofit/>
          </a:bodyPr>
          <a:lstStyle/>
          <a:p>
            <a:r>
              <a:rPr lang="en-US" dirty="0"/>
              <a:t>Rigid-Body EOM</a:t>
            </a:r>
            <a:r>
              <a:rPr lang="en-US" baseline="30000" dirty="0"/>
              <a:t>1</a:t>
            </a:r>
            <a:endParaRPr lang="en-US" dirty="0"/>
          </a:p>
          <a:p>
            <a:r>
              <a:rPr lang="en-US" dirty="0"/>
              <a:t>Fluid Forces from Hydrodynamic Coefficients</a:t>
            </a:r>
          </a:p>
          <a:p>
            <a:r>
              <a:rPr lang="en-US" dirty="0"/>
              <a:t>Wave Effects</a:t>
            </a:r>
          </a:p>
          <a:p>
            <a:r>
              <a:rPr lang="en-US" dirty="0"/>
              <a:t>Water Characteristic Depth Profile</a:t>
            </a:r>
          </a:p>
          <a:p>
            <a:r>
              <a:rPr lang="en-US" dirty="0"/>
              <a:t>Control Forces</a:t>
            </a:r>
          </a:p>
          <a:p>
            <a:r>
              <a:rPr lang="en-US" dirty="0"/>
              <a:t>Time integration</a:t>
            </a:r>
          </a:p>
        </p:txBody>
      </p:sp>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a:xfrm>
            <a:off x="10591800" y="5770585"/>
            <a:ext cx="990600" cy="365125"/>
          </a:xfrm>
        </p:spPr>
        <p:txBody>
          <a:bodyPr/>
          <a:lstStyle/>
          <a:p>
            <a:pPr algn="r"/>
            <a:fld id="{20E6FD9B-DC66-4F2B-B92A-19C65C99AF3B}" type="slidenum">
              <a:rPr lang="en-US" smtClean="0"/>
              <a:pPr algn="r"/>
              <a:t>62</a:t>
            </a:fld>
            <a:endParaRPr lang="en-US"/>
          </a:p>
        </p:txBody>
      </p:sp>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C6ECE959-E8F1-6BCD-811A-866E10C2F7FE}"/>
                  </a:ext>
                </a:extLst>
              </p:cNvPr>
              <p:cNvSpPr txBox="1"/>
              <p:nvPr/>
            </p:nvSpPr>
            <p:spPr>
              <a:xfrm>
                <a:off x="5964018" y="2141190"/>
                <a:ext cx="5486401" cy="1200329"/>
              </a:xfrm>
              <a:prstGeom prst="rect">
                <a:avLst/>
              </a:prstGeom>
              <a:noFill/>
            </p:spPr>
            <p:txBody>
              <a:bodyPr wrap="square">
                <a:spAutoFit/>
              </a:bodyPr>
              <a:lstStyle/>
              <a:p>
                <a:pPr>
                  <a:lnSpc>
                    <a:spcPct val="150000"/>
                  </a:lnSpc>
                </a:pPr>
                <a14:m>
                  <m:oMathPara xmlns:m="http://schemas.openxmlformats.org/officeDocument/2006/math">
                    <m:oMathParaPr>
                      <m:jc m:val="centerGroup"/>
                    </m:oMathParaPr>
                    <m:oMath xmlns:m="http://schemas.openxmlformats.org/officeDocument/2006/math">
                      <m:acc>
                        <m:accPr>
                          <m:chr m:val="̇"/>
                          <m:ctrlPr>
                            <a:rPr lang="en-US" sz="2400" i="1" smtClean="0">
                              <a:solidFill>
                                <a:schemeClr val="tx1"/>
                              </a:solidFill>
                              <a:latin typeface="Cambria Math" panose="02040503050406030204" pitchFamily="18" charset="0"/>
                            </a:rPr>
                          </m:ctrlPr>
                        </m:accPr>
                        <m:e>
                          <m:r>
                            <a:rPr lang="en-US" sz="2400" i="1">
                              <a:solidFill>
                                <a:schemeClr val="tx1"/>
                              </a:solidFill>
                              <a:latin typeface="Cambria Math" panose="02040503050406030204" pitchFamily="18" charset="0"/>
                            </a:rPr>
                            <m:t>𝜂</m:t>
                          </m:r>
                        </m:e>
                      </m:acc>
                      <m:r>
                        <a:rPr lang="en-US" sz="2400" i="0">
                          <a:solidFill>
                            <a:schemeClr val="tx1"/>
                          </a:solidFill>
                          <a:latin typeface="Cambria Math" panose="02040503050406030204" pitchFamily="18" charset="0"/>
                        </a:rPr>
                        <m:t>=</m:t>
                      </m:r>
                      <m:d>
                        <m:dPr>
                          <m:begChr m:val="["/>
                          <m:endChr m:val="]"/>
                          <m:ctrlPr>
                            <a:rPr lang="en-US" sz="2400" i="1">
                              <a:solidFill>
                                <a:schemeClr val="tx1"/>
                              </a:solidFill>
                              <a:latin typeface="Cambria Math" panose="02040503050406030204" pitchFamily="18" charset="0"/>
                            </a:rPr>
                          </m:ctrlPr>
                        </m:dPr>
                        <m:e>
                          <m:sSub>
                            <m:sSubPr>
                              <m:ctrlPr>
                                <a:rPr lang="en-US" sz="2400" i="1">
                                  <a:solidFill>
                                    <a:schemeClr val="tx1"/>
                                  </a:solidFill>
                                  <a:latin typeface="Cambria Math" panose="02040503050406030204" pitchFamily="18" charset="0"/>
                                </a:rPr>
                              </m:ctrlPr>
                            </m:sSubPr>
                            <m:e>
                              <m:r>
                                <a:rPr lang="en-US" sz="2400" i="1">
                                  <a:solidFill>
                                    <a:schemeClr val="tx1"/>
                                  </a:solidFill>
                                  <a:latin typeface="Cambria Math" panose="02040503050406030204" pitchFamily="18" charset="0"/>
                                </a:rPr>
                                <m:t>𝐽</m:t>
                              </m:r>
                            </m:e>
                            <m:sub>
                              <m:r>
                                <a:rPr lang="en-US" sz="2400" i="1">
                                  <a:solidFill>
                                    <a:schemeClr val="tx1"/>
                                  </a:solidFill>
                                  <a:latin typeface="Cambria Math" panose="02040503050406030204" pitchFamily="18" charset="0"/>
                                </a:rPr>
                                <m:t>𝜃</m:t>
                              </m:r>
                            </m:sub>
                          </m:sSub>
                          <m:d>
                            <m:dPr>
                              <m:ctrlPr>
                                <a:rPr lang="en-US" sz="2400" i="1">
                                  <a:solidFill>
                                    <a:schemeClr val="tx1"/>
                                  </a:solidFill>
                                  <a:latin typeface="Cambria Math" panose="02040503050406030204" pitchFamily="18" charset="0"/>
                                </a:rPr>
                              </m:ctrlPr>
                            </m:dPr>
                            <m:e>
                              <m:r>
                                <a:rPr lang="en-US" sz="2400" i="1">
                                  <a:solidFill>
                                    <a:schemeClr val="tx1"/>
                                  </a:solidFill>
                                  <a:latin typeface="Cambria Math" panose="02040503050406030204" pitchFamily="18" charset="0"/>
                                </a:rPr>
                                <m:t>𝜂</m:t>
                              </m:r>
                            </m:e>
                          </m:d>
                        </m:e>
                      </m:d>
                      <m:r>
                        <a:rPr lang="en-US" sz="2400" i="1">
                          <a:solidFill>
                            <a:schemeClr val="tx1"/>
                          </a:solidFill>
                          <a:latin typeface="Cambria Math" panose="02040503050406030204" pitchFamily="18" charset="0"/>
                        </a:rPr>
                        <m:t>𝜈</m:t>
                      </m:r>
                    </m:oMath>
                  </m:oMathPara>
                </a14:m>
                <a:endParaRPr lang="en-US" sz="240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r>
                        <a:rPr lang="en-US" sz="2400" i="1">
                          <a:latin typeface="Cambria Math" panose="02040503050406030204" pitchFamily="18" charset="0"/>
                          <a:ea typeface="Times New Roman" panose="02020603050405020304" pitchFamily="18" charset="0"/>
                          <a:cs typeface="Times New Roman" panose="02020603050405020304" pitchFamily="18" charset="0"/>
                        </a:rPr>
                        <m:t>𝜏</m:t>
                      </m:r>
                      <m:r>
                        <a:rPr lang="en-US" sz="2400" i="1">
                          <a:latin typeface="Cambria Math" panose="02040503050406030204" pitchFamily="18" charset="0"/>
                          <a:ea typeface="Times New Roman" panose="02020603050405020304" pitchFamily="18" charset="0"/>
                          <a:cs typeface="Times New Roman" panose="02020603050405020304" pitchFamily="18" charset="0"/>
                        </a:rPr>
                        <m:t> −</m:t>
                      </m:r>
                      <m:d>
                        <m:dPr>
                          <m:begChr m:val="["/>
                          <m:endChr m:val="]"/>
                          <m:ctrlPr>
                            <a:rPr lang="en-US" sz="2400" i="1">
                              <a:solidFill>
                                <a:schemeClr val="tx1"/>
                              </a:solidFill>
                              <a:effectLst/>
                              <a:latin typeface="Cambria Math" panose="02040503050406030204" pitchFamily="18" charset="0"/>
                            </a:rPr>
                          </m:ctrlPr>
                        </m:dPr>
                        <m:e>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𝐶</m:t>
                          </m:r>
                          <m:d>
                            <m:dPr>
                              <m:ctrlPr>
                                <a:rPr lang="en-US" sz="2400" i="1">
                                  <a:solidFill>
                                    <a:schemeClr val="tx1"/>
                                  </a:solidFill>
                                  <a:effectLst/>
                                  <a:latin typeface="Cambria Math" panose="02040503050406030204" pitchFamily="18" charset="0"/>
                                </a:rPr>
                              </m:ctrlPr>
                            </m:dPr>
                            <m:e>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𝜈</m:t>
                              </m:r>
                            </m:e>
                          </m:d>
                        </m:e>
                      </m:d>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𝜈</m:t>
                      </m:r>
                      <m:r>
                        <a:rPr lang="en-US" sz="2400" b="0" i="0"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d>
                        <m:dPr>
                          <m:begChr m:val="["/>
                          <m:endChr m:val="]"/>
                          <m:ctrlP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𝐷</m:t>
                          </m:r>
                          <m:d>
                            <m:dPr>
                              <m:ctrlPr>
                                <a:rPr lang="en-US" sz="2400" i="1">
                                  <a:solidFill>
                                    <a:schemeClr val="tx1"/>
                                  </a:solidFill>
                                  <a:effectLst/>
                                  <a:latin typeface="Cambria Math" panose="02040503050406030204" pitchFamily="18" charset="0"/>
                                </a:rPr>
                              </m:ctrlPr>
                            </m:dPr>
                            <m:e>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𝜈</m:t>
                              </m:r>
                            </m:e>
                          </m:d>
                        </m:e>
                      </m:d>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𝜈</m:t>
                      </m:r>
                      <m:r>
                        <a:rPr lang="en-US" sz="2400" b="0" i="0"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𝑔</m:t>
                      </m:r>
                      <m:d>
                        <m:dPr>
                          <m:ctrlPr>
                            <a:rPr lang="en-US" sz="2400" i="1">
                              <a:solidFill>
                                <a:schemeClr val="tx1"/>
                              </a:solidFill>
                              <a:effectLst/>
                              <a:latin typeface="Cambria Math" panose="02040503050406030204" pitchFamily="18" charset="0"/>
                            </a:rPr>
                          </m:ctrlPr>
                        </m:dPr>
                        <m:e>
                          <m:r>
                            <a:rPr lang="en-US"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𝜂</m:t>
                          </m:r>
                        </m:e>
                      </m:d>
                      <m:r>
                        <a:rPr lang="en-US" sz="2400" b="0" i="1"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d>
                        <m:dPr>
                          <m:begChr m:val="["/>
                          <m:endChr m:val="]"/>
                          <m:ctrlPr>
                            <a:rPr lang="en-US" sz="2400" i="1">
                              <a:latin typeface="Cambria Math" panose="02040503050406030204" pitchFamily="18" charset="0"/>
                            </a:rPr>
                          </m:ctrlPr>
                        </m:dPr>
                        <m:e>
                          <m:r>
                            <a:rPr lang="en-US" sz="2400" i="1">
                              <a:latin typeface="Cambria Math" panose="02040503050406030204" pitchFamily="18" charset="0"/>
                              <a:ea typeface="Times New Roman" panose="02020603050405020304" pitchFamily="18" charset="0"/>
                              <a:cs typeface="Times New Roman" panose="02020603050405020304" pitchFamily="18" charset="0"/>
                            </a:rPr>
                            <m:t>𝑀</m:t>
                          </m:r>
                        </m:e>
                      </m:d>
                      <m:acc>
                        <m:accPr>
                          <m:chr m:val="̇"/>
                          <m:ctrlPr>
                            <a:rPr lang="en-US" sz="2400" i="1">
                              <a:latin typeface="Cambria Math" panose="02040503050406030204" pitchFamily="18" charset="0"/>
                            </a:rPr>
                          </m:ctrlPr>
                        </m:accPr>
                        <m:e>
                          <m:r>
                            <a:rPr lang="en-US" sz="2400" i="1">
                              <a:latin typeface="Cambria Math" panose="02040503050406030204" pitchFamily="18" charset="0"/>
                              <a:ea typeface="Times New Roman" panose="02020603050405020304" pitchFamily="18" charset="0"/>
                              <a:cs typeface="Times New Roman" panose="02020603050405020304" pitchFamily="18" charset="0"/>
                            </a:rPr>
                            <m:t>𝜈</m:t>
                          </m:r>
                        </m:e>
                      </m:acc>
                    </m:oMath>
                  </m:oMathPara>
                </a14:m>
                <a:endParaRPr lang="en-US" sz="2400">
                  <a:solidFill>
                    <a:schemeClr val="tx1"/>
                  </a:solidFill>
                </a:endParaRPr>
              </a:p>
            </p:txBody>
          </p:sp>
        </mc:Choice>
        <mc:Fallback>
          <p:sp>
            <p:nvSpPr>
              <p:cNvPr id="9" name="TextBox 8">
                <a:extLst>
                  <a:ext uri="{FF2B5EF4-FFF2-40B4-BE49-F238E27FC236}">
                    <a16:creationId xmlns:a16="http://schemas.microsoft.com/office/drawing/2014/main" id="{C6ECE959-E8F1-6BCD-811A-866E10C2F7FE}"/>
                  </a:ext>
                </a:extLst>
              </p:cNvPr>
              <p:cNvSpPr txBox="1">
                <a:spLocks noRot="1" noChangeAspect="1" noMove="1" noResize="1" noEditPoints="1" noAdjustHandles="1" noChangeArrowheads="1" noChangeShapeType="1" noTextEdit="1"/>
              </p:cNvSpPr>
              <p:nvPr/>
            </p:nvSpPr>
            <p:spPr>
              <a:xfrm>
                <a:off x="5964018" y="2141190"/>
                <a:ext cx="5486401" cy="1200329"/>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1425411A-1E2C-421E-661F-080DC833F401}"/>
                  </a:ext>
                </a:extLst>
              </p:cNvPr>
              <p:cNvSpPr txBox="1"/>
              <p:nvPr/>
            </p:nvSpPr>
            <p:spPr>
              <a:xfrm>
                <a:off x="5787555" y="3443555"/>
                <a:ext cx="6096000" cy="2308324"/>
              </a:xfrm>
              <a:prstGeom prst="rect">
                <a:avLst/>
              </a:prstGeom>
              <a:noFill/>
            </p:spPr>
            <p:txBody>
              <a:bodyPr wrap="square">
                <a:spAutoFit/>
              </a:bodyPr>
              <a:lstStyle/>
              <a:p>
                <a:pPr marL="457200" marR="0">
                  <a:spcBef>
                    <a:spcPts val="0"/>
                  </a:spcBef>
                  <a:spcAft>
                    <a:spcPts val="0"/>
                  </a:spcAft>
                </a:pPr>
                <a14:m>
                  <m:oMath xmlns:m="http://schemas.openxmlformats.org/officeDocument/2006/math">
                    <m:r>
                      <a:rPr lang="en-US" sz="1800" i="1" smtClean="0">
                        <a:effectLst/>
                        <a:latin typeface="Cambria Math" panose="02040503050406030204" pitchFamily="18" charset="0"/>
                        <a:ea typeface="Times New Roman" panose="02020603050405020304" pitchFamily="18" charset="0"/>
                      </a:rPr>
                      <m:t>𝜂</m:t>
                    </m:r>
                    <m:r>
                      <a:rPr lang="en-US" sz="1800" i="1" smtClean="0">
                        <a:effectLst/>
                        <a:latin typeface="Cambria Math" panose="02040503050406030204" pitchFamily="18" charset="0"/>
                        <a:ea typeface="Times New Roman" panose="02020603050405020304" pitchFamily="18" charset="0"/>
                      </a:rPr>
                      <m:t>= </m:t>
                    </m:r>
                  </m:oMath>
                </a14:m>
                <a:r>
                  <a:rPr lang="en-US" sz="1800" dirty="0">
                    <a:effectLst/>
                    <a:latin typeface="Times New Roman" panose="02020603050405020304" pitchFamily="18" charset="0"/>
                    <a:ea typeface="Times New Roman" panose="02020603050405020304" pitchFamily="18" charset="0"/>
                  </a:rPr>
                  <a:t>position and orientation</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𝜈</m:t>
                    </m:r>
                    <m:r>
                      <a:rPr lang="en-US" sz="1800" i="1">
                        <a:effectLst/>
                        <a:latin typeface="Cambria Math" panose="02040503050406030204" pitchFamily="18" charset="0"/>
                        <a:ea typeface="Times New Roman" panose="02020603050405020304" pitchFamily="18" charset="0"/>
                      </a:rPr>
                      <m:t>= </m:t>
                    </m:r>
                  </m:oMath>
                </a14:m>
                <a:r>
                  <a:rPr lang="en-US" sz="1800" dirty="0">
                    <a:effectLst/>
                    <a:latin typeface="Times New Roman" panose="02020603050405020304" pitchFamily="18" charset="0"/>
                    <a:ea typeface="Times New Roman" panose="02020603050405020304" pitchFamily="18" charset="0"/>
                  </a:rPr>
                  <a:t>linear and angular velocities </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𝑀</m:t>
                    </m:r>
                    <m:r>
                      <a:rPr lang="en-US" sz="1800" i="1">
                        <a:effectLst/>
                        <a:latin typeface="Cambria Math" panose="02040503050406030204" pitchFamily="18" charset="0"/>
                        <a:ea typeface="Times New Roman" panose="02020603050405020304" pitchFamily="18" charset="0"/>
                      </a:rPr>
                      <m:t>= </m:t>
                    </m:r>
                  </m:oMath>
                </a14:m>
                <a:r>
                  <a:rPr lang="en-US" sz="1800" dirty="0">
                    <a:effectLst/>
                    <a:latin typeface="Times New Roman" panose="02020603050405020304" pitchFamily="18" charset="0"/>
                    <a:ea typeface="Times New Roman" panose="02020603050405020304" pitchFamily="18" charset="0"/>
                  </a:rPr>
                  <a:t>system inertia matrix </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𝐶</m:t>
                    </m:r>
                    <m:r>
                      <a:rPr lang="en-US" sz="1800" i="1">
                        <a:effectLst/>
                        <a:latin typeface="Cambria Math" panose="02040503050406030204" pitchFamily="18" charset="0"/>
                        <a:ea typeface="Times New Roman" panose="02020603050405020304" pitchFamily="18" charset="0"/>
                      </a:rPr>
                      <m:t>(</m:t>
                    </m:r>
                    <m:r>
                      <a:rPr lang="en-US" sz="1800" i="1">
                        <a:effectLst/>
                        <a:latin typeface="Cambria Math" panose="02040503050406030204" pitchFamily="18" charset="0"/>
                        <a:ea typeface="Times New Roman" panose="02020603050405020304" pitchFamily="18" charset="0"/>
                      </a:rPr>
                      <m:t>𝜈</m:t>
                    </m:r>
                    <m:r>
                      <a:rPr lang="en-US" sz="1800" i="1">
                        <a:effectLst/>
                        <a:latin typeface="Cambria Math" panose="02040503050406030204" pitchFamily="18" charset="0"/>
                        <a:ea typeface="Times New Roman" panose="02020603050405020304" pitchFamily="18" charset="0"/>
                      </a:rPr>
                      <m:t>)= </m:t>
                    </m:r>
                  </m:oMath>
                </a14:m>
                <a:r>
                  <a:rPr lang="en-US" sz="1800" dirty="0">
                    <a:effectLst/>
                    <a:latin typeface="Times New Roman" panose="02020603050405020304" pitchFamily="18" charset="0"/>
                    <a:ea typeface="Times New Roman" panose="02020603050405020304" pitchFamily="18" charset="0"/>
                  </a:rPr>
                  <a:t>Coriolis-centripetal matrix </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𝐷</m:t>
                    </m:r>
                    <m:r>
                      <a:rPr lang="en-US" sz="1800" i="1">
                        <a:effectLst/>
                        <a:latin typeface="Cambria Math" panose="02040503050406030204" pitchFamily="18" charset="0"/>
                        <a:ea typeface="Times New Roman" panose="02020603050405020304" pitchFamily="18" charset="0"/>
                      </a:rPr>
                      <m:t>=</m:t>
                    </m:r>
                  </m:oMath>
                </a14:m>
                <a:r>
                  <a:rPr lang="en-US" sz="1800" dirty="0">
                    <a:effectLst/>
                    <a:latin typeface="Times New Roman" panose="02020603050405020304" pitchFamily="18" charset="0"/>
                    <a:ea typeface="Times New Roman" panose="02020603050405020304" pitchFamily="18" charset="0"/>
                  </a:rPr>
                  <a:t> damping matrix</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𝑔</m:t>
                    </m:r>
                    <m:d>
                      <m:dPr>
                        <m:ctrlPr>
                          <a:rPr lang="en-US" sz="1800" i="1">
                            <a:effectLst/>
                            <a:latin typeface="Cambria Math" panose="02040503050406030204" pitchFamily="18" charset="0"/>
                            <a:ea typeface="Times New Roman" panose="02020603050405020304" pitchFamily="18" charset="0"/>
                          </a:rPr>
                        </m:ctrlPr>
                      </m:dPr>
                      <m:e>
                        <m:r>
                          <a:rPr lang="en-US" sz="1800" i="1">
                            <a:effectLst/>
                            <a:latin typeface="Cambria Math" panose="02040503050406030204" pitchFamily="18" charset="0"/>
                            <a:ea typeface="Times New Roman" panose="02020603050405020304" pitchFamily="18" charset="0"/>
                          </a:rPr>
                          <m:t>𝜂</m:t>
                        </m:r>
                      </m:e>
                    </m:d>
                    <m:r>
                      <a:rPr lang="en-US" sz="1800" b="0" i="1" smtClean="0">
                        <a:effectLst/>
                        <a:latin typeface="Cambria Math" panose="02040503050406030204" pitchFamily="18" charset="0"/>
                        <a:ea typeface="Times New Roman" panose="02020603050405020304" pitchFamily="18" charset="0"/>
                      </a:rPr>
                      <m:t>=</m:t>
                    </m:r>
                  </m:oMath>
                </a14:m>
                <a:r>
                  <a:rPr lang="en-US" sz="1800" dirty="0">
                    <a:effectLst/>
                    <a:latin typeface="Times New Roman" panose="02020603050405020304" pitchFamily="18" charset="0"/>
                    <a:ea typeface="Times New Roman" panose="02020603050405020304" pitchFamily="18" charset="0"/>
                  </a:rPr>
                  <a:t> generalized gravitational and buoyancy forces</a:t>
                </a:r>
              </a:p>
              <a:p>
                <a:pPr marL="457200" marR="0">
                  <a:spcBef>
                    <a:spcPts val="0"/>
                  </a:spcBef>
                  <a:spcAft>
                    <a:spcPts val="0"/>
                  </a:spcAft>
                </a:pPr>
                <a14:m>
                  <m:oMath xmlns:m="http://schemas.openxmlformats.org/officeDocument/2006/math">
                    <m:r>
                      <a:rPr lang="en-US" sz="1800" i="1">
                        <a:effectLst/>
                        <a:latin typeface="Cambria Math" panose="02040503050406030204" pitchFamily="18" charset="0"/>
                        <a:ea typeface="Times New Roman" panose="02020603050405020304" pitchFamily="18" charset="0"/>
                      </a:rPr>
                      <m:t>𝜏</m:t>
                    </m:r>
                    <m:r>
                      <a:rPr lang="en-US" sz="1800" i="1">
                        <a:effectLst/>
                        <a:latin typeface="Cambria Math" panose="02040503050406030204" pitchFamily="18" charset="0"/>
                        <a:ea typeface="Times New Roman" panose="02020603050405020304" pitchFamily="18" charset="0"/>
                      </a:rPr>
                      <m:t>=</m:t>
                    </m:r>
                  </m:oMath>
                </a14:m>
                <a:r>
                  <a:rPr lang="en-US" sz="1800" dirty="0">
                    <a:effectLst/>
                    <a:latin typeface="Times New Roman" panose="02020603050405020304" pitchFamily="18" charset="0"/>
                    <a:ea typeface="Times New Roman" panose="02020603050405020304" pitchFamily="18" charset="0"/>
                  </a:rPr>
                  <a:t> </a:t>
                </a:r>
                <a:r>
                  <a:rPr lang="en-US" dirty="0">
                    <a:latin typeface="Times New Roman" panose="02020603050405020304" pitchFamily="18" charset="0"/>
                    <a:ea typeface="Times New Roman" panose="02020603050405020304" pitchFamily="18" charset="0"/>
                  </a:rPr>
                  <a:t>e</a:t>
                </a:r>
                <a:r>
                  <a:rPr lang="en-US" sz="1800" dirty="0">
                    <a:effectLst/>
                    <a:latin typeface="Times New Roman" panose="02020603050405020304" pitchFamily="18" charset="0"/>
                    <a:ea typeface="Times New Roman" panose="02020603050405020304" pitchFamily="18" charset="0"/>
                  </a:rPr>
                  <a:t>xternal forces and moments on the vehicle</a:t>
                </a:r>
              </a:p>
              <a:p>
                <a:pPr marL="457200" marR="0">
                  <a:spcBef>
                    <a:spcPts val="0"/>
                  </a:spcBef>
                  <a:spcAft>
                    <a:spcPts val="0"/>
                  </a:spcAft>
                </a:pPr>
                <a14:m>
                  <m:oMath xmlns:m="http://schemas.openxmlformats.org/officeDocument/2006/math">
                    <m:sSub>
                      <m:sSubPr>
                        <m:ctrlPr>
                          <a:rPr lang="en-US" sz="1800"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rPr>
                          <m:t>𝐽</m:t>
                        </m:r>
                      </m:e>
                      <m:sub>
                        <m:r>
                          <a:rPr lang="en-US" sz="1800" i="1">
                            <a:effectLst/>
                            <a:latin typeface="Cambria Math" panose="02040503050406030204" pitchFamily="18" charset="0"/>
                            <a:ea typeface="Times New Roman" panose="02020603050405020304" pitchFamily="18" charset="0"/>
                          </a:rPr>
                          <m:t>𝜃</m:t>
                        </m:r>
                      </m:sub>
                    </m:sSub>
                    <m:d>
                      <m:dPr>
                        <m:ctrlPr>
                          <a:rPr lang="en-US" sz="1800" i="1">
                            <a:effectLst/>
                            <a:latin typeface="Cambria Math" panose="02040503050406030204" pitchFamily="18" charset="0"/>
                            <a:ea typeface="Times New Roman" panose="02020603050405020304" pitchFamily="18" charset="0"/>
                          </a:rPr>
                        </m:ctrlPr>
                      </m:dPr>
                      <m:e>
                        <m:r>
                          <a:rPr lang="en-US" sz="1800" i="1">
                            <a:effectLst/>
                            <a:latin typeface="Cambria Math" panose="02040503050406030204" pitchFamily="18" charset="0"/>
                            <a:ea typeface="Times New Roman" panose="02020603050405020304" pitchFamily="18" charset="0"/>
                          </a:rPr>
                          <m:t>𝜂</m:t>
                        </m:r>
                      </m:e>
                    </m:d>
                    <m:r>
                      <a:rPr lang="en-US" sz="1800" b="0" i="1" smtClean="0">
                        <a:effectLst/>
                        <a:latin typeface="Cambria Math" panose="02040503050406030204" pitchFamily="18" charset="0"/>
                        <a:ea typeface="Times New Roman" panose="02020603050405020304" pitchFamily="18" charset="0"/>
                      </a:rPr>
                      <m:t>=</m:t>
                    </m:r>
                  </m:oMath>
                </a14:m>
                <a:r>
                  <a:rPr lang="en-US" sz="1800" dirty="0">
                    <a:effectLst/>
                    <a:latin typeface="Times New Roman" panose="02020603050405020304" pitchFamily="18" charset="0"/>
                    <a:ea typeface="Times New Roman" panose="02020603050405020304" pitchFamily="18" charset="0"/>
                  </a:rPr>
                  <a:t> transformation matrix for Eulerian representation</a:t>
                </a:r>
              </a:p>
            </p:txBody>
          </p:sp>
        </mc:Choice>
        <mc:Fallback>
          <p:sp>
            <p:nvSpPr>
              <p:cNvPr id="11" name="TextBox 10">
                <a:extLst>
                  <a:ext uri="{FF2B5EF4-FFF2-40B4-BE49-F238E27FC236}">
                    <a16:creationId xmlns:a16="http://schemas.microsoft.com/office/drawing/2014/main" id="{1425411A-1E2C-421E-661F-080DC833F401}"/>
                  </a:ext>
                </a:extLst>
              </p:cNvPr>
              <p:cNvSpPr txBox="1">
                <a:spLocks noRot="1" noChangeAspect="1" noMove="1" noResize="1" noEditPoints="1" noAdjustHandles="1" noChangeArrowheads="1" noChangeShapeType="1" noTextEdit="1"/>
              </p:cNvSpPr>
              <p:nvPr/>
            </p:nvSpPr>
            <p:spPr>
              <a:xfrm>
                <a:off x="5787555" y="3443555"/>
                <a:ext cx="6096000" cy="2308324"/>
              </a:xfrm>
              <a:prstGeom prst="rect">
                <a:avLst/>
              </a:prstGeom>
              <a:blipFill>
                <a:blip r:embed="rId4"/>
                <a:stretch>
                  <a:fillRect t="-1583" b="-3166"/>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95E5A7EA-10C8-CACF-C31C-C0A0710F9840}"/>
              </a:ext>
            </a:extLst>
          </p:cNvPr>
          <p:cNvSpPr txBox="1"/>
          <p:nvPr/>
        </p:nvSpPr>
        <p:spPr>
          <a:xfrm>
            <a:off x="6096000" y="5810471"/>
            <a:ext cx="4343400" cy="276999"/>
          </a:xfrm>
          <a:prstGeom prst="rect">
            <a:avLst/>
          </a:prstGeom>
          <a:noFill/>
        </p:spPr>
        <p:txBody>
          <a:bodyPr wrap="square" rtlCol="0">
            <a:spAutoFit/>
          </a:bodyPr>
          <a:lstStyle/>
          <a:p>
            <a:r>
              <a:rPr lang="en-US" sz="600">
                <a:solidFill>
                  <a:schemeClr val="bg1">
                    <a:lumMod val="65000"/>
                  </a:schemeClr>
                </a:solidFill>
                <a:effectLst/>
                <a:latin typeface="Arial" panose="020B0604020202020204" pitchFamily="34" charset="0"/>
                <a:ea typeface="Calibri" panose="020F0502020204030204" pitchFamily="34" charset="0"/>
              </a:rPr>
              <a:t>[1] Fossen, T. I. (2011). </a:t>
            </a:r>
            <a:r>
              <a:rPr lang="en-US" sz="600" i="1">
                <a:solidFill>
                  <a:schemeClr val="bg1">
                    <a:lumMod val="65000"/>
                  </a:schemeClr>
                </a:solidFill>
                <a:effectLst/>
                <a:latin typeface="Arial" panose="020B0604020202020204" pitchFamily="34" charset="0"/>
                <a:ea typeface="Calibri" panose="020F0502020204030204" pitchFamily="34" charset="0"/>
              </a:rPr>
              <a:t>Handbook of Marine Craft Hydrodynamics and Motion Control.</a:t>
            </a:r>
            <a:r>
              <a:rPr lang="en-US" sz="600">
                <a:solidFill>
                  <a:schemeClr val="bg1">
                    <a:lumMod val="65000"/>
                  </a:schemeClr>
                </a:solidFill>
                <a:effectLst/>
                <a:latin typeface="Arial" panose="020B0604020202020204" pitchFamily="34" charset="0"/>
                <a:ea typeface="Calibri" panose="020F0502020204030204" pitchFamily="34" charset="0"/>
              </a:rPr>
              <a:t> Trondheim, Norway: Wiley.</a:t>
            </a:r>
          </a:p>
          <a:p>
            <a:endParaRPr lang="en-US" sz="600"/>
          </a:p>
        </p:txBody>
      </p:sp>
      <p:sp>
        <p:nvSpPr>
          <p:cNvPr id="6" name="TextBox 5">
            <a:extLst>
              <a:ext uri="{FF2B5EF4-FFF2-40B4-BE49-F238E27FC236}">
                <a16:creationId xmlns:a16="http://schemas.microsoft.com/office/drawing/2014/main" id="{ED22AEAD-88AD-A803-D42F-5F6D06BF4E4C}"/>
              </a:ext>
            </a:extLst>
          </p:cNvPr>
          <p:cNvSpPr txBox="1"/>
          <p:nvPr/>
        </p:nvSpPr>
        <p:spPr>
          <a:xfrm>
            <a:off x="1651261" y="1716149"/>
            <a:ext cx="8889477" cy="369332"/>
          </a:xfrm>
          <a:prstGeom prst="rect">
            <a:avLst/>
          </a:prstGeom>
          <a:noFill/>
        </p:spPr>
        <p:txBody>
          <a:bodyPr wrap="square" rtlCol="0">
            <a:spAutoFit/>
          </a:bodyPr>
          <a:lstStyle/>
          <a:p>
            <a:pPr algn="ctr"/>
            <a:r>
              <a:rPr lang="en-US" dirty="0">
                <a:solidFill>
                  <a:schemeClr val="bg1">
                    <a:lumMod val="50000"/>
                  </a:schemeClr>
                </a:solidFill>
              </a:rPr>
              <a:t>Capture realistic dynamic response of UUVs during mission in target operational areas. </a:t>
            </a:r>
          </a:p>
        </p:txBody>
      </p:sp>
    </p:spTree>
    <p:extLst>
      <p:ext uri="{BB962C8B-B14F-4D97-AF65-F5344CB8AC3E}">
        <p14:creationId xmlns:p14="http://schemas.microsoft.com/office/powerpoint/2010/main" val="6890432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stationary&#10;&#10;Description automatically generated">
            <a:extLst>
              <a:ext uri="{FF2B5EF4-FFF2-40B4-BE49-F238E27FC236}">
                <a16:creationId xmlns:a16="http://schemas.microsoft.com/office/drawing/2014/main" id="{461AD61A-1D8D-4BBA-7D9D-2FB944DC92F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2916" r="19940"/>
          <a:stretch/>
        </p:blipFill>
        <p:spPr>
          <a:xfrm>
            <a:off x="8758118" y="3747021"/>
            <a:ext cx="3667364" cy="3609947"/>
          </a:xfrm>
          <a:prstGeom prst="rect">
            <a:avLst/>
          </a:prstGeom>
        </p:spPr>
      </p:pic>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Physics Solver: Flow Field Integration</a:t>
            </a:r>
          </a:p>
        </p:txBody>
      </p:sp>
      <p:pic>
        <p:nvPicPr>
          <p:cNvPr id="9" name="Content Placeholder 8">
            <a:extLst>
              <a:ext uri="{FF2B5EF4-FFF2-40B4-BE49-F238E27FC236}">
                <a16:creationId xmlns:a16="http://schemas.microsoft.com/office/drawing/2014/main" id="{184A42E8-3AF2-6F98-C7D6-6346238BC146}"/>
              </a:ext>
            </a:extLst>
          </p:cNvPr>
          <p:cNvPicPr>
            <a:picLocks noGrp="1" noChangeAspect="1"/>
          </p:cNvPicPr>
          <p:nvPr>
            <p:ph sz="half" idx="2"/>
          </p:nvPr>
        </p:nvPicPr>
        <p:blipFill rotWithShape="1">
          <a:blip r:embed="rId4"/>
          <a:srcRect r="21403"/>
          <a:stretch/>
        </p:blipFill>
        <p:spPr>
          <a:xfrm>
            <a:off x="5919264" y="2458987"/>
            <a:ext cx="3437566" cy="2702003"/>
          </a:xfrm>
          <a:ln w="57150">
            <a:solidFill>
              <a:schemeClr val="accent3"/>
            </a:solidFill>
          </a:ln>
        </p:spPr>
      </p:pic>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63</a:t>
            </a:fld>
            <a:endParaRPr lang="en-US"/>
          </a:p>
        </p:txBody>
      </p:sp>
      <p:cxnSp>
        <p:nvCxnSpPr>
          <p:cNvPr id="110" name="Straight Connector 109">
            <a:extLst>
              <a:ext uri="{FF2B5EF4-FFF2-40B4-BE49-F238E27FC236}">
                <a16:creationId xmlns:a16="http://schemas.microsoft.com/office/drawing/2014/main" id="{11925180-B538-89CE-D184-C5F92E5AE6FE}"/>
              </a:ext>
            </a:extLst>
          </p:cNvPr>
          <p:cNvCxnSpPr>
            <a:cxnSpLocks/>
          </p:cNvCxnSpPr>
          <p:nvPr/>
        </p:nvCxnSpPr>
        <p:spPr>
          <a:xfrm flipV="1">
            <a:off x="5312865" y="4280651"/>
            <a:ext cx="609711" cy="0"/>
          </a:xfrm>
          <a:prstGeom prst="line">
            <a:avLst/>
          </a:prstGeom>
          <a:ln w="38100">
            <a:solidFill>
              <a:schemeClr val="accent3"/>
            </a:solidFill>
            <a:prstDash val="sysDash"/>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2DEE633-46A6-5E48-AB30-693A3E5B4444}"/>
              </a:ext>
            </a:extLst>
          </p:cNvPr>
          <p:cNvSpPr txBox="1"/>
          <p:nvPr/>
        </p:nvSpPr>
        <p:spPr>
          <a:xfrm>
            <a:off x="1651261" y="1686015"/>
            <a:ext cx="8889477" cy="646331"/>
          </a:xfrm>
          <a:prstGeom prst="rect">
            <a:avLst/>
          </a:prstGeom>
          <a:noFill/>
        </p:spPr>
        <p:txBody>
          <a:bodyPr wrap="square" rtlCol="0">
            <a:spAutoFit/>
          </a:bodyPr>
          <a:lstStyle/>
          <a:p>
            <a:pPr algn="ctr"/>
            <a:r>
              <a:rPr lang="en-US">
                <a:solidFill>
                  <a:schemeClr val="bg1">
                    <a:lumMod val="50000"/>
                  </a:schemeClr>
                </a:solidFill>
              </a:rPr>
              <a:t>Integration of </a:t>
            </a:r>
            <a:r>
              <a:rPr lang="en-US" err="1">
                <a:solidFill>
                  <a:schemeClr val="bg1">
                    <a:lumMod val="50000"/>
                  </a:schemeClr>
                </a:solidFill>
              </a:rPr>
              <a:t>OpenFOAM</a:t>
            </a:r>
            <a:r>
              <a:rPr lang="en-US">
                <a:solidFill>
                  <a:schemeClr val="bg1">
                    <a:lumMod val="50000"/>
                  </a:schemeClr>
                </a:solidFill>
              </a:rPr>
              <a:t> flow field data points into the virtual environment to capture UUV response in unique operating areas. </a:t>
            </a:r>
          </a:p>
        </p:txBody>
      </p:sp>
      <p:pic>
        <p:nvPicPr>
          <p:cNvPr id="10" name="Picture 9">
            <a:extLst>
              <a:ext uri="{FF2B5EF4-FFF2-40B4-BE49-F238E27FC236}">
                <a16:creationId xmlns:a16="http://schemas.microsoft.com/office/drawing/2014/main" id="{2B9470B6-272E-964A-75EB-148B2A048122}"/>
              </a:ext>
            </a:extLst>
          </p:cNvPr>
          <p:cNvPicPr>
            <a:picLocks noChangeAspect="1"/>
          </p:cNvPicPr>
          <p:nvPr/>
        </p:nvPicPr>
        <p:blipFill>
          <a:blip r:embed="rId5"/>
          <a:stretch>
            <a:fillRect/>
          </a:stretch>
        </p:blipFill>
        <p:spPr>
          <a:xfrm>
            <a:off x="8211718" y="3601565"/>
            <a:ext cx="913960" cy="1020045"/>
          </a:xfrm>
          <a:prstGeom prst="rect">
            <a:avLst/>
          </a:prstGeom>
        </p:spPr>
      </p:pic>
      <p:pic>
        <p:nvPicPr>
          <p:cNvPr id="14" name="Picture 13">
            <a:extLst>
              <a:ext uri="{FF2B5EF4-FFF2-40B4-BE49-F238E27FC236}">
                <a16:creationId xmlns:a16="http://schemas.microsoft.com/office/drawing/2014/main" id="{68D391E1-DD7F-7F7B-AB46-B8185CED4925}"/>
              </a:ext>
            </a:extLst>
          </p:cNvPr>
          <p:cNvPicPr>
            <a:picLocks noChangeAspect="1"/>
          </p:cNvPicPr>
          <p:nvPr/>
        </p:nvPicPr>
        <p:blipFill>
          <a:blip r:embed="rId6"/>
          <a:stretch>
            <a:fillRect/>
          </a:stretch>
        </p:blipFill>
        <p:spPr>
          <a:xfrm>
            <a:off x="282081" y="2708550"/>
            <a:ext cx="5082825" cy="3158849"/>
          </a:xfrm>
          <a:prstGeom prst="rect">
            <a:avLst/>
          </a:prstGeom>
        </p:spPr>
      </p:pic>
      <p:sp>
        <p:nvSpPr>
          <p:cNvPr id="16" name="TextBox 15">
            <a:extLst>
              <a:ext uri="{FF2B5EF4-FFF2-40B4-BE49-F238E27FC236}">
                <a16:creationId xmlns:a16="http://schemas.microsoft.com/office/drawing/2014/main" id="{9993C218-4DD5-01E8-A5CB-F85346E5F1FA}"/>
              </a:ext>
            </a:extLst>
          </p:cNvPr>
          <p:cNvSpPr txBox="1"/>
          <p:nvPr/>
        </p:nvSpPr>
        <p:spPr>
          <a:xfrm>
            <a:off x="7236973" y="6189624"/>
            <a:ext cx="1857173" cy="646331"/>
          </a:xfrm>
          <a:prstGeom prst="rect">
            <a:avLst/>
          </a:prstGeom>
          <a:noFill/>
        </p:spPr>
        <p:txBody>
          <a:bodyPr wrap="square" rtlCol="0">
            <a:spAutoFit/>
          </a:bodyPr>
          <a:lstStyle/>
          <a:p>
            <a:pPr algn="r"/>
            <a:r>
              <a:rPr lang="en-US" sz="1200" i="1" dirty="0">
                <a:solidFill>
                  <a:schemeClr val="bg1">
                    <a:lumMod val="50000"/>
                  </a:schemeClr>
                </a:solidFill>
              </a:rPr>
              <a:t>Example of u-component flow velocity imported into virtual world from CFD.</a:t>
            </a:r>
          </a:p>
        </p:txBody>
      </p:sp>
    </p:spTree>
    <p:extLst>
      <p:ext uri="{BB962C8B-B14F-4D97-AF65-F5344CB8AC3E}">
        <p14:creationId xmlns:p14="http://schemas.microsoft.com/office/powerpoint/2010/main" val="42746512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FFE99-8060-499E-9429-E061479E500B}"/>
              </a:ext>
            </a:extLst>
          </p:cNvPr>
          <p:cNvSpPr>
            <a:spLocks noGrp="1"/>
          </p:cNvSpPr>
          <p:nvPr>
            <p:ph type="title"/>
          </p:nvPr>
        </p:nvSpPr>
        <p:spPr>
          <a:xfrm>
            <a:off x="609600" y="990600"/>
            <a:ext cx="10972800" cy="777240"/>
          </a:xfrm>
        </p:spPr>
        <p:txBody>
          <a:bodyPr/>
          <a:lstStyle/>
          <a:p>
            <a:r>
              <a:rPr lang="en-US"/>
              <a:t>Unreal Engine Virtual World</a:t>
            </a:r>
          </a:p>
        </p:txBody>
      </p:sp>
      <p:sp>
        <p:nvSpPr>
          <p:cNvPr id="3" name="Content Placeholder 2">
            <a:extLst>
              <a:ext uri="{FF2B5EF4-FFF2-40B4-BE49-F238E27FC236}">
                <a16:creationId xmlns:a16="http://schemas.microsoft.com/office/drawing/2014/main" id="{0C3B45F9-1E74-45C7-B81E-A34FF77103F7}"/>
              </a:ext>
            </a:extLst>
          </p:cNvPr>
          <p:cNvSpPr>
            <a:spLocks noGrp="1"/>
          </p:cNvSpPr>
          <p:nvPr>
            <p:ph sz="half" idx="1"/>
          </p:nvPr>
        </p:nvSpPr>
        <p:spPr>
          <a:xfrm>
            <a:off x="609600" y="2416406"/>
            <a:ext cx="5384800" cy="3992564"/>
          </a:xfrm>
        </p:spPr>
        <p:txBody>
          <a:bodyPr>
            <a:normAutofit/>
          </a:bodyPr>
          <a:lstStyle/>
          <a:p>
            <a:r>
              <a:rPr lang="en-US"/>
              <a:t>Bathymetry Import</a:t>
            </a:r>
          </a:p>
          <a:p>
            <a:pPr lvl="1">
              <a:buFont typeface="Courier New" panose="02070309020205020404" pitchFamily="49" charset="0"/>
              <a:buChar char="o"/>
            </a:pPr>
            <a:r>
              <a:rPr lang="en-US">
                <a:solidFill>
                  <a:schemeClr val="bg1">
                    <a:lumMod val="50000"/>
                  </a:schemeClr>
                </a:solidFill>
              </a:rPr>
              <a:t>Raster and Mesh methods</a:t>
            </a:r>
          </a:p>
          <a:p>
            <a:r>
              <a:rPr lang="en-US"/>
              <a:t>Collision Detection</a:t>
            </a:r>
          </a:p>
          <a:p>
            <a:r>
              <a:rPr lang="en-US"/>
              <a:t>Sensors Interacting with the Environment</a:t>
            </a:r>
          </a:p>
          <a:p>
            <a:pPr lvl="1">
              <a:buFont typeface="Courier New" panose="02070309020205020404" pitchFamily="49" charset="0"/>
              <a:buChar char="o"/>
            </a:pPr>
            <a:r>
              <a:rPr lang="en-US">
                <a:solidFill>
                  <a:schemeClr val="bg1">
                    <a:lumMod val="50000"/>
                  </a:schemeClr>
                </a:solidFill>
              </a:rPr>
              <a:t>DVL</a:t>
            </a:r>
          </a:p>
          <a:p>
            <a:pPr lvl="1">
              <a:buFont typeface="Courier New" panose="02070309020205020404" pitchFamily="49" charset="0"/>
              <a:buChar char="o"/>
            </a:pPr>
            <a:r>
              <a:rPr lang="en-US">
                <a:solidFill>
                  <a:schemeClr val="bg1">
                    <a:lumMod val="50000"/>
                  </a:schemeClr>
                </a:solidFill>
              </a:rPr>
              <a:t>Cameras</a:t>
            </a:r>
          </a:p>
          <a:p>
            <a:pPr lvl="1">
              <a:buFont typeface="Courier New" panose="02070309020205020404" pitchFamily="49" charset="0"/>
              <a:buChar char="o"/>
            </a:pPr>
            <a:r>
              <a:rPr lang="en-US">
                <a:solidFill>
                  <a:schemeClr val="bg1">
                    <a:lumMod val="50000"/>
                  </a:schemeClr>
                </a:solidFill>
              </a:rPr>
              <a:t>Sonar</a:t>
            </a:r>
          </a:p>
          <a:p>
            <a:endParaRPr lang="en-US"/>
          </a:p>
        </p:txBody>
      </p:sp>
      <p:pic>
        <p:nvPicPr>
          <p:cNvPr id="7" name="Content Placeholder 6" descr="A picture containing water, outdoor, fish, dark&#10;&#10;Description automatically generated">
            <a:extLst>
              <a:ext uri="{FF2B5EF4-FFF2-40B4-BE49-F238E27FC236}">
                <a16:creationId xmlns:a16="http://schemas.microsoft.com/office/drawing/2014/main" id="{0C1DDF01-C9C2-DED6-8B99-67F4A6628CD1}"/>
              </a:ext>
            </a:extLst>
          </p:cNvPr>
          <p:cNvPicPr>
            <a:picLocks noGrp="1" noChangeAspect="1"/>
          </p:cNvPicPr>
          <p:nvPr>
            <p:ph sz="half" idx="2"/>
          </p:nvPr>
        </p:nvPicPr>
        <p:blipFill rotWithShape="1">
          <a:blip r:embed="rId3">
            <a:extLst>
              <a:ext uri="{BEBA8EAE-BF5A-486C-A8C5-ECC9F3942E4B}">
                <a14:imgProps xmlns:a14="http://schemas.microsoft.com/office/drawing/2010/main">
                  <a14:imgLayer r:embed="rId4">
                    <a14:imgEffect>
                      <a14:colorTemperature colorTemp="5900"/>
                    </a14:imgEffect>
                    <a14:imgEffect>
                      <a14:brightnessContrast bright="20000"/>
                    </a14:imgEffect>
                  </a14:imgLayer>
                </a14:imgProps>
              </a:ext>
              <a:ext uri="{28A0092B-C50C-407E-A947-70E740481C1C}">
                <a14:useLocalDpi xmlns:a14="http://schemas.microsoft.com/office/drawing/2010/main" val="0"/>
              </a:ext>
            </a:extLst>
          </a:blip>
          <a:srcRect l="20754" b="24261"/>
          <a:stretch/>
        </p:blipFill>
        <p:spPr>
          <a:xfrm>
            <a:off x="6096000" y="2343786"/>
            <a:ext cx="5613693" cy="3776256"/>
          </a:xfrm>
        </p:spPr>
      </p:pic>
      <p:sp>
        <p:nvSpPr>
          <p:cNvPr id="5" name="Slide Number Placeholder 4">
            <a:extLst>
              <a:ext uri="{FF2B5EF4-FFF2-40B4-BE49-F238E27FC236}">
                <a16:creationId xmlns:a16="http://schemas.microsoft.com/office/drawing/2014/main" id="{150942EB-379E-46FA-ACA2-93A28A5CEED8}"/>
              </a:ext>
            </a:extLst>
          </p:cNvPr>
          <p:cNvSpPr>
            <a:spLocks noGrp="1"/>
          </p:cNvSpPr>
          <p:nvPr>
            <p:ph type="sldNum" sz="quarter" idx="4"/>
          </p:nvPr>
        </p:nvSpPr>
        <p:spPr/>
        <p:txBody>
          <a:bodyPr/>
          <a:lstStyle/>
          <a:p>
            <a:pPr algn="r"/>
            <a:fld id="{20E6FD9B-DC66-4F2B-B92A-19C65C99AF3B}" type="slidenum">
              <a:rPr lang="en-US" smtClean="0"/>
              <a:pPr algn="r"/>
              <a:t>64</a:t>
            </a:fld>
            <a:endParaRPr lang="en-US"/>
          </a:p>
        </p:txBody>
      </p:sp>
      <p:sp>
        <p:nvSpPr>
          <p:cNvPr id="4" name="TextBox 3">
            <a:extLst>
              <a:ext uri="{FF2B5EF4-FFF2-40B4-BE49-F238E27FC236}">
                <a16:creationId xmlns:a16="http://schemas.microsoft.com/office/drawing/2014/main" id="{B2912313-194F-9D89-7A41-FC0E2D5FC970}"/>
              </a:ext>
            </a:extLst>
          </p:cNvPr>
          <p:cNvSpPr txBox="1"/>
          <p:nvPr/>
        </p:nvSpPr>
        <p:spPr>
          <a:xfrm>
            <a:off x="937166" y="1757315"/>
            <a:ext cx="10317668" cy="369332"/>
          </a:xfrm>
          <a:prstGeom prst="rect">
            <a:avLst/>
          </a:prstGeom>
          <a:noFill/>
        </p:spPr>
        <p:txBody>
          <a:bodyPr wrap="square" rtlCol="0">
            <a:spAutoFit/>
          </a:bodyPr>
          <a:lstStyle/>
          <a:p>
            <a:pPr algn="ctr"/>
            <a:r>
              <a:rPr lang="en-US">
                <a:solidFill>
                  <a:schemeClr val="bg1">
                    <a:lumMod val="50000"/>
                  </a:schemeClr>
                </a:solidFill>
              </a:rPr>
              <a:t>Providing high quality visualization and object/sensor interaction to facilitate an informative test platform.</a:t>
            </a:r>
          </a:p>
        </p:txBody>
      </p:sp>
    </p:spTree>
    <p:extLst>
      <p:ext uri="{BB962C8B-B14F-4D97-AF65-F5344CB8AC3E}">
        <p14:creationId xmlns:p14="http://schemas.microsoft.com/office/powerpoint/2010/main" val="24252338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6D98B64-50E4-06E9-0AC3-0B24BCBC57DC}"/>
              </a:ext>
            </a:extLst>
          </p:cNvPr>
          <p:cNvPicPr>
            <a:picLocks noChangeAspect="1"/>
          </p:cNvPicPr>
          <p:nvPr/>
        </p:nvPicPr>
        <p:blipFill rotWithShape="1">
          <a:blip r:embed="rId3">
            <a:extLst>
              <a:ext uri="{28A0092B-C50C-407E-A947-70E740481C1C}">
                <a14:useLocalDpi xmlns:a14="http://schemas.microsoft.com/office/drawing/2010/main" val="0"/>
              </a:ext>
            </a:extLst>
          </a:blip>
          <a:srcRect r="6250" b="19586"/>
          <a:stretch/>
        </p:blipFill>
        <p:spPr>
          <a:xfrm>
            <a:off x="-13867" y="961606"/>
            <a:ext cx="12205867" cy="5896394"/>
          </a:xfrm>
          <a:prstGeom prst="rect">
            <a:avLst/>
          </a:prstGeom>
          <a:ln>
            <a:solidFill>
              <a:schemeClr val="tx2"/>
            </a:solidFill>
          </a:ln>
        </p:spPr>
      </p:pic>
      <p:sp>
        <p:nvSpPr>
          <p:cNvPr id="12" name="Text Placeholder 5">
            <a:extLst>
              <a:ext uri="{FF2B5EF4-FFF2-40B4-BE49-F238E27FC236}">
                <a16:creationId xmlns:a16="http://schemas.microsoft.com/office/drawing/2014/main" id="{AFDCEC47-4E4C-1AC6-DC51-122B11137E30}"/>
              </a:ext>
            </a:extLst>
          </p:cNvPr>
          <p:cNvSpPr txBox="1">
            <a:spLocks/>
          </p:cNvSpPr>
          <p:nvPr/>
        </p:nvSpPr>
        <p:spPr>
          <a:xfrm>
            <a:off x="1722474" y="2879203"/>
            <a:ext cx="8724727" cy="15001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3900" b="1">
              <a:solidFill>
                <a:schemeClr val="bg1"/>
              </a:solidFill>
            </a:endParaRPr>
          </a:p>
        </p:txBody>
      </p:sp>
      <p:pic>
        <p:nvPicPr>
          <p:cNvPr id="4" name="Picture 3">
            <a:extLst>
              <a:ext uri="{FF2B5EF4-FFF2-40B4-BE49-F238E27FC236}">
                <a16:creationId xmlns:a16="http://schemas.microsoft.com/office/drawing/2014/main" id="{8A253436-BCFA-AB64-0B99-D81F1D8EC3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4079" y="2157080"/>
            <a:ext cx="2543840" cy="2543840"/>
          </a:xfrm>
          <a:prstGeom prst="rect">
            <a:avLst/>
          </a:prstGeom>
        </p:spPr>
      </p:pic>
      <p:sp>
        <p:nvSpPr>
          <p:cNvPr id="5" name="TextBox 4">
            <a:extLst>
              <a:ext uri="{FF2B5EF4-FFF2-40B4-BE49-F238E27FC236}">
                <a16:creationId xmlns:a16="http://schemas.microsoft.com/office/drawing/2014/main" id="{B5E38310-184B-DF9E-433C-6BE124AFF218}"/>
              </a:ext>
            </a:extLst>
          </p:cNvPr>
          <p:cNvSpPr txBox="1"/>
          <p:nvPr/>
        </p:nvSpPr>
        <p:spPr>
          <a:xfrm>
            <a:off x="5380899" y="4856271"/>
            <a:ext cx="1430200" cy="461665"/>
          </a:xfrm>
          <a:prstGeom prst="rect">
            <a:avLst/>
          </a:prstGeom>
          <a:noFill/>
        </p:spPr>
        <p:txBody>
          <a:bodyPr wrap="none" rtlCol="0">
            <a:spAutoFit/>
          </a:bodyPr>
          <a:lstStyle/>
          <a:p>
            <a:r>
              <a:rPr lang="en-US" sz="2400" b="1">
                <a:solidFill>
                  <a:schemeClr val="bg2"/>
                </a:solidFill>
                <a:latin typeface="Century Gothic" panose="020B0502020202020204" pitchFamily="34" charset="0"/>
              </a:rPr>
              <a:t>HII.COM</a:t>
            </a:r>
          </a:p>
        </p:txBody>
      </p:sp>
      <p:sp>
        <p:nvSpPr>
          <p:cNvPr id="2" name="Footer Placeholder 4">
            <a:extLst>
              <a:ext uri="{FF2B5EF4-FFF2-40B4-BE49-F238E27FC236}">
                <a16:creationId xmlns:a16="http://schemas.microsoft.com/office/drawing/2014/main" id="{3F65DE04-BD97-076E-B618-E426E5C76ACC}"/>
              </a:ext>
            </a:extLst>
          </p:cNvPr>
          <p:cNvSpPr txBox="1">
            <a:spLocks/>
          </p:cNvSpPr>
          <p:nvPr/>
        </p:nvSpPr>
        <p:spPr>
          <a:xfrm>
            <a:off x="296643" y="6400800"/>
            <a:ext cx="6705600" cy="365125"/>
          </a:xfrm>
          <a:prstGeom prst="rect">
            <a:avLst/>
          </a:prstGeom>
        </p:spPr>
        <p:txBody>
          <a:bodyPr vert="horz" lIns="91440" tIns="45720" rIns="91440" bIns="45720" rtlCol="0" anchor="ctr"/>
          <a:lstStyle>
            <a:defPPr>
              <a:defRPr lang="en-US"/>
            </a:defPPr>
            <a:lvl1pPr marL="0" algn="l" defTabSz="914400" rtl="0" eaLnBrk="1" latinLnBrk="0" hangingPunct="1">
              <a:defRPr lang="en-US" sz="1800" kern="1200" smtClean="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a:solidFill>
                  <a:srgbClr val="E6E6E6"/>
                </a:solidFill>
                <a:latin typeface="Arial" panose="020B0604020202020204" pitchFamily="34" charset="0"/>
                <a:cs typeface="Arial" panose="020B0604020202020204" pitchFamily="34" charset="0"/>
              </a:rPr>
              <a:t>20 – 22 May 2024 </a:t>
            </a:r>
            <a:r>
              <a:rPr lang="en-US" sz="1800" b="1">
                <a:solidFill>
                  <a:srgbClr val="E6E6E6"/>
                </a:solidFill>
                <a:latin typeface="Arial" panose="020B0604020202020204" pitchFamily="34" charset="0"/>
                <a:cs typeface="Arial" panose="020B0604020202020204" pitchFamily="34" charset="0"/>
              </a:rPr>
              <a:t>| </a:t>
            </a:r>
            <a:r>
              <a:rPr lang="en-US" sz="1800" b="0">
                <a:solidFill>
                  <a:srgbClr val="E6E6E6"/>
                </a:solidFill>
                <a:latin typeface="Arial" panose="020B0604020202020204" pitchFamily="34" charset="0"/>
                <a:cs typeface="Arial" panose="020B0604020202020204" pitchFamily="34" charset="0"/>
              </a:rPr>
              <a:t>www.MODSIMWorld.org  </a:t>
            </a:r>
            <a:r>
              <a:rPr lang="en-US" sz="1800" b="1">
                <a:solidFill>
                  <a:srgbClr val="E6E6E6"/>
                </a:solidFill>
                <a:latin typeface="Arial" panose="020B0604020202020204" pitchFamily="34" charset="0"/>
                <a:cs typeface="Arial" panose="020B0604020202020204" pitchFamily="34" charset="0"/>
              </a:rPr>
              <a:t>|  </a:t>
            </a:r>
            <a:r>
              <a:rPr lang="en-US" sz="1800" b="0">
                <a:solidFill>
                  <a:srgbClr val="E6E6E6"/>
                </a:solidFill>
                <a:latin typeface="Arial" panose="020B0604020202020204" pitchFamily="34" charset="0"/>
                <a:cs typeface="Arial" panose="020B0604020202020204" pitchFamily="34" charset="0"/>
              </a:rPr>
              <a:t>#modsimworld</a:t>
            </a:r>
          </a:p>
        </p:txBody>
      </p:sp>
    </p:spTree>
    <p:extLst>
      <p:ext uri="{BB962C8B-B14F-4D97-AF65-F5344CB8AC3E}">
        <p14:creationId xmlns:p14="http://schemas.microsoft.com/office/powerpoint/2010/main" val="9992007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MEASURMENT" val="True"/>
</p:tagLst>
</file>

<file path=ppt/tags/tag2.xml><?xml version="1.0" encoding="utf-8"?>
<p:tagLst xmlns:a="http://schemas.openxmlformats.org/drawingml/2006/main" xmlns:r="http://schemas.openxmlformats.org/officeDocument/2006/relationships" xmlns:p="http://schemas.openxmlformats.org/presentationml/2006/main">
  <p:tag name="GUIDESTITLESHAPE" val="True"/>
</p:tagLst>
</file>

<file path=ppt/tags/tag3.xml><?xml version="1.0" encoding="utf-8"?>
<p:tagLst xmlns:a="http://schemas.openxmlformats.org/drawingml/2006/main" xmlns:r="http://schemas.openxmlformats.org/officeDocument/2006/relationships" xmlns:p="http://schemas.openxmlformats.org/presentationml/2006/main">
  <p:tag name="CUSTMASTERTOPMARGIN" val="113.3858"/>
  <p:tag name="CUSTMASTERLEFTMARGIN" val="56.6929"/>
  <p:tag name="CUSTMASTERRIGHTMARGIN" val="42.5197"/>
  <p:tag name="CUSTMASTERBOTTOMMARGIN" val="59.5276"/>
  <p:tag name="GUIDECOLS" val="1"/>
  <p:tag name="GUIDEROWS" val="1"/>
  <p:tag name="GUTTERCOL" val="1.7 cm"/>
  <p:tag name="GUTTERROW" val="0.7 cm"/>
  <p:tag name="GUIDESAPPLIEDTO" val="2"/>
  <p:tag name="MASTERLEFTMARGIN" val="59.8173"/>
  <p:tag name="MASTERRIGHTMARGIN" val="59.6724"/>
  <p:tag name="MASTERTOPMARGIN" val="113.3858"/>
  <p:tag name="MASTERBOTTOMMARGIN" val="59.5276"/>
</p:tagLst>
</file>

<file path=ppt/tags/tag4.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5.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6.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7.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8.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9.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10.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20.6929"/>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11.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7 cm"/>
  <p:tag name="GUIDESAPPLIEDTO" val="2"/>
</p:tagLst>
</file>

<file path=ppt/tags/tag12.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7 cm"/>
  <p:tag name="GUIDESAPPLIEDTO" val="2"/>
</p:tagLst>
</file>

<file path=ppt/tags/tag13.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7 cm"/>
  <p:tag name="GUIDESAPPLIEDTO" val="2"/>
</p:tagLst>
</file>

<file path=ppt/tags/tag14.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15.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3 cm"/>
  <p:tag name="GUIDESAPPLIEDTO" val="2"/>
</p:tagLst>
</file>

<file path=ppt/tags/tag16.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5"/>
  <p:tag name="GUIDEROWS" val="1"/>
  <p:tag name="GUTTERCOL" val="0.7 cm"/>
  <p:tag name="GUTTERROW" val="0.3 cm"/>
  <p:tag name="GUIDESAPPLIEDTO" val="2"/>
</p:tagLst>
</file>

<file path=ppt/tags/tag17.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18.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19.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0.7 cm"/>
  <p:tag name="GUIDESAPPLIEDTO" val="2"/>
</p:tagLst>
</file>

<file path=ppt/tags/tag20.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7 cm"/>
  <p:tag name="GUIDESAPPLIEDTO" val="2"/>
</p:tagLst>
</file>

<file path=ppt/tags/tag21.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0.7 cm"/>
  <p:tag name="GUIDESAPPLIEDTO" val="2"/>
</p:tagLst>
</file>

<file path=ppt/tags/tag22.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23.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3 cm"/>
  <p:tag name="GUIDESAPPLIEDTO" val="2"/>
</p:tagLst>
</file>

<file path=ppt/tags/tag24.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5"/>
  <p:tag name="GUIDEROWS" val="1"/>
  <p:tag name="GUTTERCOL" val="0.7 cm"/>
  <p:tag name="GUTTERROW" val=".3 cm"/>
  <p:tag name="GUIDESAPPLIEDTO" val="2"/>
</p:tagLst>
</file>

<file path=ppt/tags/tag25.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26.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BAE Systems">
  <a:themeElements>
    <a:clrScheme name="BAE Systems">
      <a:dk1>
        <a:srgbClr val="2D3033"/>
      </a:dk1>
      <a:lt1>
        <a:srgbClr val="FFFFFF"/>
      </a:lt1>
      <a:dk2>
        <a:srgbClr val="FC4C02"/>
      </a:dk2>
      <a:lt2>
        <a:srgbClr val="E9E4E1"/>
      </a:lt2>
      <a:accent1>
        <a:srgbClr val="6C6460"/>
      </a:accent1>
      <a:accent2>
        <a:srgbClr val="DCA366"/>
      </a:accent2>
      <a:accent3>
        <a:srgbClr val="007383"/>
      </a:accent3>
      <a:accent4>
        <a:srgbClr val="00405E"/>
      </a:accent4>
      <a:accent5>
        <a:srgbClr val="4D394F"/>
      </a:accent5>
      <a:accent6>
        <a:srgbClr val="F0B323"/>
      </a:accent6>
      <a:hlink>
        <a:srgbClr val="3D4146"/>
      </a:hlink>
      <a:folHlink>
        <a:srgbClr val="3D4146"/>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extLst>
    <a:ext uri="{05A4C25C-085E-4340-85A3-A5531E510DB2}">
      <thm15:themeFamily xmlns:thm15="http://schemas.microsoft.com/office/thememl/2012/main" name="BAE Systems Presentation (16x9).potx" id="{4C494D43-D8DB-4D8B-8856-A432D5DC4E1A}" vid="{E50EC1F9-2CB1-40A3-AC9D-04E52A4F1E1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1811</TotalTime>
  <Words>3114</Words>
  <Application>Microsoft Office PowerPoint</Application>
  <PresentationFormat>Widescreen</PresentationFormat>
  <Paragraphs>527</Paragraphs>
  <Slides>65</Slides>
  <Notes>33</Notes>
  <HiddenSlides>4</HiddenSlides>
  <MMClips>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65</vt:i4>
      </vt:variant>
    </vt:vector>
  </HeadingPairs>
  <TitlesOfParts>
    <vt:vector size="79" baseType="lpstr">
      <vt:lpstr>Aptos</vt:lpstr>
      <vt:lpstr>Arial</vt:lpstr>
      <vt:lpstr>Calibri</vt:lpstr>
      <vt:lpstr>Calibri Light</vt:lpstr>
      <vt:lpstr>Cambria Math</vt:lpstr>
      <vt:lpstr>Century Gothic</vt:lpstr>
      <vt:lpstr>Courier New</vt:lpstr>
      <vt:lpstr>HelveticaNeueLT Std</vt:lpstr>
      <vt:lpstr>Roboto</vt:lpstr>
      <vt:lpstr>tahoma</vt:lpstr>
      <vt:lpstr>Times New Roman</vt:lpstr>
      <vt:lpstr>Office Theme</vt:lpstr>
      <vt:lpstr>Office Theme</vt:lpstr>
      <vt:lpstr>BAE Systems</vt:lpstr>
      <vt:lpstr>Optimization of virtual reality medical simulation scenarios for operational competency and multi-disciplinary team training</vt:lpstr>
      <vt:lpstr>Disclosures</vt:lpstr>
      <vt:lpstr>Speaker info</vt:lpstr>
      <vt:lpstr>Background</vt:lpstr>
      <vt:lpstr>Current Situation…. </vt:lpstr>
      <vt:lpstr>Deployed Situation….  </vt:lpstr>
      <vt:lpstr>How to meet the requirement… </vt:lpstr>
      <vt:lpstr>PowerPoint Presentation</vt:lpstr>
      <vt:lpstr>Simulation requirement…. 12 hours a year…  </vt:lpstr>
      <vt:lpstr>Multidisciplinary Teams</vt:lpstr>
      <vt:lpstr>Virtual Reality </vt:lpstr>
      <vt:lpstr>Evidence-Based Practice Question </vt:lpstr>
      <vt:lpstr>The IOWA Model </vt:lpstr>
      <vt:lpstr>Participants </vt:lpstr>
      <vt:lpstr>Implementation </vt:lpstr>
      <vt:lpstr>Checklists</vt:lpstr>
      <vt:lpstr>Checklists</vt:lpstr>
      <vt:lpstr>Debrief and Repeat! </vt:lpstr>
      <vt:lpstr>Likert Exit Survey</vt:lpstr>
      <vt:lpstr>Analysis </vt:lpstr>
      <vt:lpstr>Survey</vt:lpstr>
      <vt:lpstr>Other metrics</vt:lpstr>
      <vt:lpstr>Limitations</vt:lpstr>
      <vt:lpstr>Discussion</vt:lpstr>
      <vt:lpstr>References</vt:lpstr>
      <vt:lpstr>References cont.</vt:lpstr>
      <vt:lpstr>On-board Synthetic Training</vt:lpstr>
      <vt:lpstr>Agenda</vt:lpstr>
      <vt:lpstr>Current training and why is on-board synthetic training needed?</vt:lpstr>
      <vt:lpstr>Current warfare training – on-shore</vt:lpstr>
      <vt:lpstr>Current warfare training – on-board</vt:lpstr>
      <vt:lpstr>What does on-board synthetic training offer?</vt:lpstr>
      <vt:lpstr>What does on-board synthetic training offer?</vt:lpstr>
      <vt:lpstr>What does on-board synthetic training offer?</vt:lpstr>
      <vt:lpstr>What does on-board synthetic training offer?</vt:lpstr>
      <vt:lpstr>What does on-board synthetic training offer?</vt:lpstr>
      <vt:lpstr>What does on-board synthetic training offer?</vt:lpstr>
      <vt:lpstr>What does on-board synthetic training offer?</vt:lpstr>
      <vt:lpstr>What does on-board synthetic training offer?</vt:lpstr>
      <vt:lpstr>What does on-board synthetic training offer?</vt:lpstr>
      <vt:lpstr>Modes of operation</vt:lpstr>
      <vt:lpstr>Single ship</vt:lpstr>
      <vt:lpstr>Single ship</vt:lpstr>
      <vt:lpstr>Collective (task group)</vt:lpstr>
      <vt:lpstr>Collective and dispersed</vt:lpstr>
      <vt:lpstr>Live, virtual and constructive blend</vt:lpstr>
      <vt:lpstr>System design options</vt:lpstr>
      <vt:lpstr>On-board synthetic system design</vt:lpstr>
      <vt:lpstr>On-board synthetic system design</vt:lpstr>
      <vt:lpstr>On-board synthetic system design</vt:lpstr>
      <vt:lpstr>The human performance challenges</vt:lpstr>
      <vt:lpstr>Human performance</vt:lpstr>
      <vt:lpstr>PowerPoint Presentation</vt:lpstr>
      <vt:lpstr>Thank You</vt:lpstr>
      <vt:lpstr> Creating Virtual World Environments for Ocean Vehicles </vt:lpstr>
      <vt:lpstr>Target UUV Platforms</vt:lpstr>
      <vt:lpstr>Virtual Testing in Local Waters</vt:lpstr>
      <vt:lpstr>Simulation Components</vt:lpstr>
      <vt:lpstr>Virtual World Applications at HII</vt:lpstr>
      <vt:lpstr>Virtual Environment Architecture</vt:lpstr>
      <vt:lpstr>Core Components</vt:lpstr>
      <vt:lpstr>Underwater Maneuvering Physics Solver</vt:lpstr>
      <vt:lpstr>Physics Solver: Flow Field Integration</vt:lpstr>
      <vt:lpstr>Unreal Engine Virtual World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Optimization of virtual reality medical simulation scenarios for operational competency and multi-disciplinary team training</dc:title>
  <dc:creator>cheryl lockhart</dc:creator>
  <cp:lastModifiedBy>Jim Threlfall</cp:lastModifiedBy>
  <cp:revision>5</cp:revision>
  <dcterms:created xsi:type="dcterms:W3CDTF">2024-01-16T11:46:48Z</dcterms:created>
  <dcterms:modified xsi:type="dcterms:W3CDTF">2024-11-02T19:03:46Z</dcterms:modified>
</cp:coreProperties>
</file>