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61" r:id="rId3"/>
    <p:sldId id="259" r:id="rId4"/>
    <p:sldId id="273" r:id="rId5"/>
    <p:sldId id="265" r:id="rId6"/>
    <p:sldId id="272" r:id="rId7"/>
    <p:sldId id="262" r:id="rId8"/>
    <p:sldId id="271" r:id="rId9"/>
    <p:sldId id="263" r:id="rId10"/>
    <p:sldId id="2147471289" r:id="rId11"/>
    <p:sldId id="2147471303" r:id="rId12"/>
    <p:sldId id="2147471309" r:id="rId13"/>
    <p:sldId id="2147471308" r:id="rId14"/>
    <p:sldId id="2147471283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1CFAEC-6F62-C34E-BD1C-4E738221DFDA}" v="347" dt="2024-11-19T16:18:02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79"/>
    <p:restoredTop sz="94673"/>
  </p:normalViewPr>
  <p:slideViewPr>
    <p:cSldViewPr snapToGrid="0">
      <p:cViewPr varScale="1">
        <p:scale>
          <a:sx n="104" d="100"/>
          <a:sy n="104" d="100"/>
        </p:scale>
        <p:origin x="66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D35EE-6E68-1F4A-A8EF-511001DB0EC8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64641-9B92-6C44-84A9-9BAEBC30B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6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7AC31-8DCD-F225-897C-D52652099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7FC61-BDB0-49A3-C5E3-5FB55C88B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8AA98-8A54-DFC3-7344-DDC9764AD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9B93A-57B7-743E-238E-E39D441D5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80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ZT services target 2 pillars: Federated Governance and Data as a Product</a:t>
            </a:r>
          </a:p>
          <a:p>
            <a:r>
              <a:rPr lang="en-US">
                <a:ea typeface="Calibri"/>
                <a:cs typeface="Calibri"/>
              </a:rPr>
              <a:t>UID: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E91B7-B84C-4316-A78E-3FF8F623B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503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F095D-E2BD-1ECE-58AE-0FB5B4614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7F98C6-20D0-6CE5-6EBA-8F0823379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08B832-38EA-DDFE-CC36-C41A50127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B4F10-AC27-E680-048F-36282BAD1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0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26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E46C1-5D77-37A6-40CF-F2C811C15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EF2BF9-81F1-B698-4738-A8E639505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69D08-5AEC-3DDB-17F4-57A5F88FC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ED99-A3B0-6708-CEC2-2210DEC26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8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3AD15-7F3B-2619-4931-E1A6F4275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9E4673-E1C9-EB1C-3CD4-927388F89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CAA61F-A988-E19E-C607-7C1E4FE5E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0599B-00F8-C9F2-70BE-352136C89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86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987D3-292B-47BA-FF50-507E6B266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E9926C-EDD1-3A49-1D55-9D747CC85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AF274-8D31-53B7-D218-506AF38E8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D614A-C92A-99DC-4279-78090DDD4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209C-EF0A-9B54-507B-412AF50E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0794F-E4B1-1CC3-6943-3458E5E1E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02F178-4BC8-6594-81B2-849D0CC19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FEBA5-9EE6-9002-3C76-7E545B6347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86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62C58-B58D-F59C-4435-2CCC4C2EE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AA41CC-C25B-9232-B7E9-48200699B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C73BD0-875D-A7E3-437A-23093607F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C64F4-0CC4-86B9-AADE-87BADBF85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8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7374E-2849-FD98-59C5-070FEDDDB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DEB3D0-BF4E-7565-45F9-187711072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80520F-EE06-C477-327D-F89DE2761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0563E-DF09-6FC9-E1F6-90D1F5680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0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a typeface="Calibri"/>
                <a:cs typeface="Calibri"/>
              </a:rPr>
              <a:t>Elements:</a:t>
            </a:r>
          </a:p>
          <a:p>
            <a:pPr marL="228600" indent="-228600">
              <a:buAutoNum type="arabicParenR"/>
            </a:pPr>
            <a:r>
              <a:rPr lang="en-US">
                <a:ea typeface="Calibri"/>
                <a:cs typeface="Calibri"/>
              </a:rPr>
              <a:t>Access Management – management of individuals' access through the </a:t>
            </a:r>
            <a:r>
              <a:rPr lang="en-US" err="1">
                <a:ea typeface="Calibri"/>
                <a:cs typeface="Calibri"/>
              </a:rPr>
              <a:t>cyberscurity</a:t>
            </a:r>
            <a:r>
              <a:rPr lang="en-US">
                <a:ea typeface="Calibri"/>
                <a:cs typeface="Calibri"/>
              </a:rPr>
              <a:t> wall</a:t>
            </a:r>
          </a:p>
          <a:p>
            <a:pPr marL="228600" indent="-228600">
              <a:buAutoNum type="arabicParenR"/>
            </a:pPr>
            <a:r>
              <a:rPr lang="en-US">
                <a:ea typeface="Calibri"/>
                <a:cs typeface="Calibri"/>
              </a:rPr>
              <a:t>Cybersecurity – defense of digital infrastructure</a:t>
            </a:r>
          </a:p>
          <a:p>
            <a:pPr marL="228600" indent="-228600">
              <a:buAutoNum type="arabicParenR"/>
            </a:pPr>
            <a:r>
              <a:rPr lang="en-US">
                <a:ea typeface="Calibri"/>
                <a:cs typeface="Calibri"/>
              </a:rPr>
              <a:t>Zero Trust – authorized access based on dynamic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E91B7-B84C-4316-A78E-3FF8F623B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E940-6A3D-A1BE-CF90-2477D084B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56948-5C76-07AD-B9A5-3711E648B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BA31A-485E-CACF-73F1-36EEACD7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1B618-8000-6E8D-C557-63EA3A1A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534E7-6B55-2100-0F50-E9BDEFB4F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94B59-8F0E-29CC-7594-7440E9B18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DF220-2957-7534-D42A-6A97ACD05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7ED89-E85D-CD5D-3C0D-A959D8E5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BA9-4796-1F60-11B6-348F729F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52241-62DB-9FBC-4D58-EEF800A9E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0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4921D-E8E5-A77F-D520-8E9452C601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606D1-7274-191A-C1D4-90B31BA56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2C270-91AC-4AD5-A9F6-78348FE6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5D26E-425B-514C-C247-A1AA0D2BC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11B30-BDA5-B610-D232-2C863997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37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B77113-270E-456C-A1F7-F753D3AC69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black and white, design, pattern&#10;&#10;Description automatically generated">
            <a:extLst>
              <a:ext uri="{FF2B5EF4-FFF2-40B4-BE49-F238E27FC236}">
                <a16:creationId xmlns:a16="http://schemas.microsoft.com/office/drawing/2014/main" id="{9265C6EE-0B2C-BB17-5A81-2332684168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1D789B-4AEA-FC45-CAB9-6F46F8BABB26}"/>
              </a:ext>
            </a:extLst>
          </p:cNvPr>
          <p:cNvSpPr/>
          <p:nvPr userDrawn="1"/>
        </p:nvSpPr>
        <p:spPr>
          <a:xfrm>
            <a:off x="902058" y="3571054"/>
            <a:ext cx="11289942" cy="769441"/>
          </a:xfrm>
          <a:prstGeom prst="rect">
            <a:avLst/>
          </a:prstGeom>
          <a:solidFill>
            <a:srgbClr val="66BAF5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D086176-9236-DAB0-75E1-D53E1EB9D9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2058" y="4440480"/>
            <a:ext cx="10387884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CE9BCF2-BF91-E9D6-7E90-0002B29CAC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2058" y="3579234"/>
            <a:ext cx="10387884" cy="76126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2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6786DEC9-074A-F0A1-D718-B4D027D7CD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2058" y="5028102"/>
            <a:ext cx="5321300" cy="1256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>
              <a:lnSpc>
                <a:spcPct val="100000"/>
              </a:lnSpc>
            </a:pPr>
            <a:r>
              <a:rPr lang="en-US"/>
              <a:t>Click to add text.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homero</a:t>
            </a:r>
            <a:r>
              <a:rPr lang="en-US"/>
              <a:t> utroque duo </a:t>
            </a:r>
            <a:r>
              <a:rPr lang="en-US" err="1"/>
              <a:t>ei</a:t>
            </a:r>
            <a:r>
              <a:rPr lang="en-US"/>
              <a:t>, sed </a:t>
            </a:r>
            <a:r>
              <a:rPr lang="en-US" err="1"/>
              <a:t>ceteros</a:t>
            </a:r>
            <a:r>
              <a:rPr lang="en-US"/>
              <a:t> </a:t>
            </a:r>
            <a:r>
              <a:rPr lang="en-US" err="1"/>
              <a:t>disputationi</a:t>
            </a:r>
            <a:r>
              <a:rPr lang="en-US"/>
              <a:t> no. Id </a:t>
            </a:r>
            <a:r>
              <a:rPr lang="en-US" err="1"/>
              <a:t>mel</a:t>
            </a:r>
            <a:r>
              <a:rPr lang="en-US"/>
              <a:t> </a:t>
            </a:r>
            <a:r>
              <a:rPr lang="en-US" err="1"/>
              <a:t>graece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, </a:t>
            </a:r>
            <a:r>
              <a:rPr lang="en-US" err="1"/>
              <a:t>audire</a:t>
            </a:r>
            <a:r>
              <a:rPr lang="en-US"/>
              <a:t> </a:t>
            </a:r>
            <a:r>
              <a:rPr lang="en-US" err="1"/>
              <a:t>labitur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. </a:t>
            </a:r>
            <a:r>
              <a:rPr lang="en-US" err="1"/>
              <a:t>Purto</a:t>
            </a:r>
            <a:r>
              <a:rPr lang="en-US"/>
              <a:t> dolor </a:t>
            </a:r>
            <a:r>
              <a:rPr lang="en-US" err="1"/>
              <a:t>hendrerit</a:t>
            </a:r>
            <a:r>
              <a:rPr lang="en-US"/>
              <a:t> cum </a:t>
            </a:r>
            <a:r>
              <a:rPr lang="en-US" err="1"/>
              <a:t>te</a:t>
            </a:r>
            <a:r>
              <a:rPr lang="en-US"/>
              <a:t>, ad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vivendo</a:t>
            </a:r>
            <a:r>
              <a:rPr lang="en-US"/>
              <a:t> </a:t>
            </a:r>
            <a:r>
              <a:rPr lang="en-US" err="1"/>
              <a:t>recusabo</a:t>
            </a:r>
            <a:r>
              <a:rPr lang="en-US"/>
              <a:t> pro. </a:t>
            </a:r>
            <a:r>
              <a:rPr lang="en-US" err="1"/>
              <a:t>Dico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 an quo. No consul </a:t>
            </a:r>
            <a:r>
              <a:rPr lang="en-US" err="1"/>
              <a:t>noluisse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403D5B4F-554D-6A4F-7802-8DB3C7A7AA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6517009"/>
            <a:ext cx="10515600" cy="235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807A6B2F-929E-5EA7-ABD1-58C092F5EC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98258"/>
            <a:ext cx="10515600" cy="1985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99EF1D84-AF56-0C19-1FE3-71C273DDB2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26325" y="5286352"/>
            <a:ext cx="4346575" cy="1212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Controlled by: CDAO</a:t>
            </a:r>
          </a:p>
          <a:p>
            <a:pPr lvl="0"/>
            <a:r>
              <a:rPr lang="en-US"/>
              <a:t>Controlled by: --Directorate/Division--</a:t>
            </a:r>
          </a:p>
          <a:p>
            <a:pPr lvl="0"/>
            <a:r>
              <a:rPr lang="en-US"/>
              <a:t>CUI Category: --Category--</a:t>
            </a:r>
          </a:p>
          <a:p>
            <a:pPr lvl="0"/>
            <a:r>
              <a:rPr lang="en-US"/>
              <a:t>Distribution/Dissemination Control: --Insert--</a:t>
            </a:r>
          </a:p>
          <a:p>
            <a:pPr lvl="0"/>
            <a:r>
              <a:rPr lang="en-US"/>
              <a:t>POC: </a:t>
            </a:r>
            <a:r>
              <a:rPr lang="en-US" err="1"/>
              <a:t>email.email@mail.mil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847F606-4334-C679-7565-6236F39EAD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058" y="952219"/>
            <a:ext cx="7180508" cy="21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296C9F3-911E-D7E9-D6A4-C4CDC37C9B2C}"/>
              </a:ext>
            </a:extLst>
          </p:cNvPr>
          <p:cNvSpPr/>
          <p:nvPr userDrawn="1"/>
        </p:nvSpPr>
        <p:spPr>
          <a:xfrm>
            <a:off x="0" y="0"/>
            <a:ext cx="12192000" cy="697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10DF04-62E1-55FC-D04C-29DABCC7915A}"/>
              </a:ext>
            </a:extLst>
          </p:cNvPr>
          <p:cNvSpPr/>
          <p:nvPr userDrawn="1"/>
        </p:nvSpPr>
        <p:spPr>
          <a:xfrm>
            <a:off x="5546" y="6968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690AF5-0B9E-8DD1-4789-B7B6114C4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46" y="320880"/>
            <a:ext cx="11005354" cy="6152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EAFD85-B580-0B12-B9C3-95C769C4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8100"/>
            <a:ext cx="10515600" cy="449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95B067-9324-2E9E-816B-B813CBAE4734}"/>
              </a:ext>
            </a:extLst>
          </p:cNvPr>
          <p:cNvSpPr/>
          <p:nvPr userDrawn="1"/>
        </p:nvSpPr>
        <p:spPr>
          <a:xfrm>
            <a:off x="438914" y="1016341"/>
            <a:ext cx="11753086" cy="84126"/>
          </a:xfrm>
          <a:prstGeom prst="rect">
            <a:avLst/>
          </a:prstGeom>
          <a:solidFill>
            <a:srgbClr val="65BAF5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34">
            <a:extLst>
              <a:ext uri="{FF2B5EF4-FFF2-40B4-BE49-F238E27FC236}">
                <a16:creationId xmlns:a16="http://schemas.microsoft.com/office/drawing/2014/main" id="{B7302C61-DF80-2795-5011-F656C364FB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6506879"/>
            <a:ext cx="10515600" cy="235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0A40EB0B-943C-70CC-8B08-7168300CB5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105770"/>
            <a:ext cx="10515600" cy="1985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DFFF46B-041F-0188-85C1-BC4C7F8E153B}"/>
              </a:ext>
            </a:extLst>
          </p:cNvPr>
          <p:cNvSpPr txBox="1">
            <a:spLocks/>
          </p:cNvSpPr>
          <p:nvPr userDrawn="1"/>
        </p:nvSpPr>
        <p:spPr>
          <a:xfrm>
            <a:off x="348445" y="6506879"/>
            <a:ext cx="495301" cy="235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7014B-F278-EA4B-8A67-CB9AF9A0BC1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AAB0BA-4216-EF88-A8E1-E2BC1806E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5159" y="94685"/>
            <a:ext cx="645477" cy="8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77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1B57C-DCA6-8449-A31A-882568CED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08267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1A809-A063-4963-A783-27B8020A7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8267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1462DC-5913-CC75-E0DD-5B9209E28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46" y="404010"/>
            <a:ext cx="11005354" cy="6152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1270D33-FAA6-CC25-CCC8-3262236BC0FC}"/>
              </a:ext>
            </a:extLst>
          </p:cNvPr>
          <p:cNvSpPr txBox="1">
            <a:spLocks/>
          </p:cNvSpPr>
          <p:nvPr userDrawn="1"/>
        </p:nvSpPr>
        <p:spPr>
          <a:xfrm>
            <a:off x="348446" y="6506879"/>
            <a:ext cx="489754" cy="235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7014B-F278-EA4B-8A67-CB9AF9A0BC1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Placeholder 34">
            <a:extLst>
              <a:ext uri="{FF2B5EF4-FFF2-40B4-BE49-F238E27FC236}">
                <a16:creationId xmlns:a16="http://schemas.microsoft.com/office/drawing/2014/main" id="{E4EBDBE8-2C97-827B-5E28-69A11D4A1C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6506879"/>
            <a:ext cx="10515600" cy="235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C218A95C-B1F2-9D65-4BEE-0AF7E6C77B8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105770"/>
            <a:ext cx="10515600" cy="1985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233556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3FD4A78-B4F8-E601-1CC8-A1C9B455C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584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A89CE82-8558-71E1-7F07-B6517419E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29753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A5F5A6A-8990-B05A-7ED8-F4388299C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584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070EEEB-5591-E1C5-E062-6E465D321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29753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47E6E5A-8315-1D94-8D65-6CACB16726BA}"/>
              </a:ext>
            </a:extLst>
          </p:cNvPr>
          <p:cNvSpPr txBox="1">
            <a:spLocks/>
          </p:cNvSpPr>
          <p:nvPr userDrawn="1"/>
        </p:nvSpPr>
        <p:spPr>
          <a:xfrm>
            <a:off x="348446" y="6506879"/>
            <a:ext cx="489754" cy="235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7014B-F278-EA4B-8A67-CB9AF9A0BC1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73F2C311-6327-FCF6-FECC-2C5A3B2F3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6506879"/>
            <a:ext cx="10515600" cy="235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E33C078-D16B-CAE3-8836-D4D85E5037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105770"/>
            <a:ext cx="10515600" cy="1985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C9E220A-4C30-311A-C35B-7705B7B82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46" y="404010"/>
            <a:ext cx="11005354" cy="6152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43991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e, screenshot, electric blue&#10;&#10;Description automatically generated">
            <a:extLst>
              <a:ext uri="{FF2B5EF4-FFF2-40B4-BE49-F238E27FC236}">
                <a16:creationId xmlns:a16="http://schemas.microsoft.com/office/drawing/2014/main" id="{46351E67-1B4A-21B5-F746-5E0BFD5E1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38EAFC-F33C-8A60-9CA6-6A82672EB8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113" y="5573948"/>
            <a:ext cx="743172" cy="959931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47E6E5A-8315-1D94-8D65-6CACB16726BA}"/>
              </a:ext>
            </a:extLst>
          </p:cNvPr>
          <p:cNvSpPr txBox="1">
            <a:spLocks/>
          </p:cNvSpPr>
          <p:nvPr userDrawn="1"/>
        </p:nvSpPr>
        <p:spPr>
          <a:xfrm>
            <a:off x="348446" y="6506879"/>
            <a:ext cx="489754" cy="235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7014B-F278-EA4B-8A67-CB9AF9A0BC1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73F2C311-6327-FCF6-FECC-2C5A3B2F3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6506879"/>
            <a:ext cx="10515600" cy="235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E33C078-D16B-CAE3-8836-D4D85E5037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105770"/>
            <a:ext cx="10515600" cy="1985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C9E220A-4C30-311A-C35B-7705B7B82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46" y="404010"/>
            <a:ext cx="11005354" cy="61525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8739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Vertical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 and white, design, pattern&#10;&#10;Description automatically generated">
            <a:extLst>
              <a:ext uri="{FF2B5EF4-FFF2-40B4-BE49-F238E27FC236}">
                <a16:creationId xmlns:a16="http://schemas.microsoft.com/office/drawing/2014/main" id="{094C0442-B07A-3846-D001-D1E3CEEA9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01" y="6053914"/>
            <a:ext cx="12192000" cy="959930"/>
          </a:xfrm>
          <a:prstGeom prst="rect">
            <a:avLst/>
          </a:prstGeom>
          <a:ln>
            <a:noFill/>
          </a:ln>
          <a:effectLst>
            <a:softEdge rad="258679"/>
          </a:effectLst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76BA862-3056-6650-722C-ACA0C9A8B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0714" y="1358061"/>
            <a:ext cx="6450417" cy="4518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14815DE-3991-B1C5-FDA0-07407170B7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9573" y="1935511"/>
            <a:ext cx="4681200" cy="646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600">
                <a:latin typeface="Helvetica" pitchFamily="2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65A5149-0C12-3FF5-8C33-EB0C7C769B0B}"/>
              </a:ext>
            </a:extLst>
          </p:cNvPr>
          <p:cNvSpPr txBox="1">
            <a:spLocks/>
          </p:cNvSpPr>
          <p:nvPr userDrawn="1"/>
        </p:nvSpPr>
        <p:spPr>
          <a:xfrm>
            <a:off x="348446" y="6506879"/>
            <a:ext cx="489754" cy="235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7014B-F278-EA4B-8A67-CB9AF9A0BC1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34">
            <a:extLst>
              <a:ext uri="{FF2B5EF4-FFF2-40B4-BE49-F238E27FC236}">
                <a16:creationId xmlns:a16="http://schemas.microsoft.com/office/drawing/2014/main" id="{39FC2553-0FD5-11BA-63BA-3AB5B277A7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6506879"/>
            <a:ext cx="10515600" cy="235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43ACC604-D18C-05DA-B387-12E73086B6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105770"/>
            <a:ext cx="10515600" cy="1985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77BB146-4DFA-0AFD-5C66-8CF5D546E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46" y="404010"/>
            <a:ext cx="11005354" cy="6152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95100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orzi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ack and white, design, pattern&#10;&#10;Description automatically generated">
            <a:extLst>
              <a:ext uri="{FF2B5EF4-FFF2-40B4-BE49-F238E27FC236}">
                <a16:creationId xmlns:a16="http://schemas.microsoft.com/office/drawing/2014/main" id="{09DC52F3-11A3-9352-2302-638C20EB9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01" y="6053914"/>
            <a:ext cx="12192000" cy="959930"/>
          </a:xfrm>
          <a:prstGeom prst="rect">
            <a:avLst/>
          </a:prstGeom>
          <a:ln>
            <a:noFill/>
          </a:ln>
          <a:effectLst>
            <a:softEdge rad="258679"/>
          </a:effec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B6F8103-42EA-2396-FD7A-CEA6AA3B91B8}"/>
              </a:ext>
            </a:extLst>
          </p:cNvPr>
          <p:cNvSpPr txBox="1">
            <a:spLocks/>
          </p:cNvSpPr>
          <p:nvPr userDrawn="1"/>
        </p:nvSpPr>
        <p:spPr>
          <a:xfrm>
            <a:off x="348446" y="6506879"/>
            <a:ext cx="489754" cy="235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7014B-F278-EA4B-8A67-CB9AF9A0BC1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34">
            <a:extLst>
              <a:ext uri="{FF2B5EF4-FFF2-40B4-BE49-F238E27FC236}">
                <a16:creationId xmlns:a16="http://schemas.microsoft.com/office/drawing/2014/main" id="{B72932C8-5861-BA8D-73F1-BB33B1DB69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6506879"/>
            <a:ext cx="10515600" cy="235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F9D87021-4B8F-2C74-0209-A57A73A55E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105770"/>
            <a:ext cx="10515600" cy="1985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CAF32B66-75E8-B2EA-4A4B-93B0DF82A23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0850" y="1358599"/>
            <a:ext cx="11730038" cy="36703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965A074-6CF1-DDA3-EFAD-44CA4EA619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46" y="404010"/>
            <a:ext cx="11005354" cy="615258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68597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/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ack and white, design, pattern&#10;&#10;Description automatically generated">
            <a:extLst>
              <a:ext uri="{FF2B5EF4-FFF2-40B4-BE49-F238E27FC236}">
                <a16:creationId xmlns:a16="http://schemas.microsoft.com/office/drawing/2014/main" id="{09DC52F3-11A3-9352-2302-638C20EB9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01" y="6053914"/>
            <a:ext cx="12192000" cy="959930"/>
          </a:xfrm>
          <a:prstGeom prst="rect">
            <a:avLst/>
          </a:prstGeom>
          <a:ln>
            <a:noFill/>
          </a:ln>
          <a:effectLst>
            <a:softEdge rad="258679"/>
          </a:effec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B6F8103-42EA-2396-FD7A-CEA6AA3B91B8}"/>
              </a:ext>
            </a:extLst>
          </p:cNvPr>
          <p:cNvSpPr txBox="1">
            <a:spLocks/>
          </p:cNvSpPr>
          <p:nvPr userDrawn="1"/>
        </p:nvSpPr>
        <p:spPr>
          <a:xfrm>
            <a:off x="351804" y="6506879"/>
            <a:ext cx="486396" cy="235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7014B-F278-EA4B-8A67-CB9AF9A0BC1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Placeholder 34">
            <a:extLst>
              <a:ext uri="{FF2B5EF4-FFF2-40B4-BE49-F238E27FC236}">
                <a16:creationId xmlns:a16="http://schemas.microsoft.com/office/drawing/2014/main" id="{B72932C8-5861-BA8D-73F1-BB33B1DB69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6506879"/>
            <a:ext cx="10515600" cy="235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0" name="Title Placeholder 20">
            <a:extLst>
              <a:ext uri="{FF2B5EF4-FFF2-40B4-BE49-F238E27FC236}">
                <a16:creationId xmlns:a16="http://schemas.microsoft.com/office/drawing/2014/main" id="{E72DDE42-55EC-E0EC-4933-303C0F34B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04" y="404767"/>
            <a:ext cx="11840195" cy="611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F9D87021-4B8F-2C74-0209-A57A73A55E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105770"/>
            <a:ext cx="10515600" cy="1985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8130AA-CC4B-2B16-2D2D-52F108222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8100"/>
            <a:ext cx="10515600" cy="449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9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92F-3239-D134-B4A2-08F01F347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699E7-2080-6E88-6E42-19B3BB9F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A05D0-EA5D-88F6-8122-8160CD91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BC731-D6BD-F98D-7CD8-B166A90B4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508B6-AD23-12DB-83FD-51642B07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3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C7D0707-4361-B6F6-166E-C4A31DBEC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black and white, design, pattern&#10;&#10;Description automatically generated">
            <a:extLst>
              <a:ext uri="{FF2B5EF4-FFF2-40B4-BE49-F238E27FC236}">
                <a16:creationId xmlns:a16="http://schemas.microsoft.com/office/drawing/2014/main" id="{233ADE51-2916-0FF2-C768-C06E6599A8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5F09AD-6D7F-7D6D-4342-715850E209FC}"/>
              </a:ext>
            </a:extLst>
          </p:cNvPr>
          <p:cNvSpPr txBox="1"/>
          <p:nvPr userDrawn="1"/>
        </p:nvSpPr>
        <p:spPr>
          <a:xfrm>
            <a:off x="0" y="3952347"/>
            <a:ext cx="11289942" cy="769441"/>
          </a:xfrm>
          <a:prstGeom prst="rect">
            <a:avLst/>
          </a:prstGeom>
          <a:solidFill>
            <a:srgbClr val="65BAF5">
              <a:alpha val="42917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1D385B"/>
              </a:solidFill>
              <a:effectLst/>
              <a:uLnTx/>
              <a:uFillTx/>
              <a:latin typeface="Helvetica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itle 17">
            <a:extLst>
              <a:ext uri="{FF2B5EF4-FFF2-40B4-BE49-F238E27FC236}">
                <a16:creationId xmlns:a16="http://schemas.microsoft.com/office/drawing/2014/main" id="{AAB54B71-E29F-AF80-7440-AA3B8CDFA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704" y="4068120"/>
            <a:ext cx="10577176" cy="613283"/>
          </a:xfrm>
        </p:spPr>
        <p:txBody>
          <a:bodyPr>
            <a:normAutofit fontScale="9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6037F6-989F-B375-D9FE-A67CB6889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113" y="5573949"/>
            <a:ext cx="743172" cy="959930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F769B60-8E41-4D6B-FBA6-166F4505E5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802" y="951684"/>
            <a:ext cx="6865676" cy="2938646"/>
          </a:xfrm>
        </p:spPr>
        <p:txBody>
          <a:bodyPr>
            <a:noAutofit/>
          </a:bodyPr>
          <a:lstStyle>
            <a:lvl1pPr marL="0" indent="0">
              <a:buNone/>
              <a:defRPr sz="9600" b="1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9124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C7D0707-4361-B6F6-166E-C4A31DBEC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black and white, design, pattern&#10;&#10;Description automatically generated">
            <a:extLst>
              <a:ext uri="{FF2B5EF4-FFF2-40B4-BE49-F238E27FC236}">
                <a16:creationId xmlns:a16="http://schemas.microsoft.com/office/drawing/2014/main" id="{233ADE51-2916-0FF2-C768-C06E6599A8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raphic 17">
            <a:extLst>
              <a:ext uri="{FF2B5EF4-FFF2-40B4-BE49-F238E27FC236}">
                <a16:creationId xmlns:a16="http://schemas.microsoft.com/office/drawing/2014/main" id="{F0782171-1714-EC49-2590-371DA7EA6805}"/>
              </a:ext>
            </a:extLst>
          </p:cNvPr>
          <p:cNvSpPr/>
          <p:nvPr userDrawn="1"/>
        </p:nvSpPr>
        <p:spPr>
          <a:xfrm>
            <a:off x="3634772" y="3815830"/>
            <a:ext cx="669312" cy="543964"/>
          </a:xfrm>
          <a:custGeom>
            <a:avLst/>
            <a:gdLst>
              <a:gd name="connsiteX0" fmla="*/ 5063109 w 5063109"/>
              <a:gd name="connsiteY0" fmla="*/ 487299 h 4114895"/>
              <a:gd name="connsiteX1" fmla="*/ 4466559 w 5063109"/>
              <a:gd name="connsiteY1" fmla="*/ 650748 h 4114895"/>
              <a:gd name="connsiteX2" fmla="*/ 4923282 w 5063109"/>
              <a:gd name="connsiteY2" fmla="*/ 75914 h 4114895"/>
              <a:gd name="connsiteX3" fmla="*/ 4263676 w 5063109"/>
              <a:gd name="connsiteY3" fmla="*/ 327946 h 4114895"/>
              <a:gd name="connsiteX4" fmla="*/ 3505486 w 5063109"/>
              <a:gd name="connsiteY4" fmla="*/ 0 h 4114895"/>
              <a:gd name="connsiteX5" fmla="*/ 2466689 w 5063109"/>
              <a:gd name="connsiteY5" fmla="*/ 1038892 h 4114895"/>
              <a:gd name="connsiteX6" fmla="*/ 2493550 w 5063109"/>
              <a:gd name="connsiteY6" fmla="*/ 1275493 h 4114895"/>
              <a:gd name="connsiteX7" fmla="*/ 352235 w 5063109"/>
              <a:gd name="connsiteY7" fmla="*/ 190119 h 4114895"/>
              <a:gd name="connsiteX8" fmla="*/ 211741 w 5063109"/>
              <a:gd name="connsiteY8" fmla="*/ 712280 h 4114895"/>
              <a:gd name="connsiteX9" fmla="*/ 673894 w 5063109"/>
              <a:gd name="connsiteY9" fmla="*/ 1576959 h 4114895"/>
              <a:gd name="connsiteX10" fmla="*/ 203264 w 5063109"/>
              <a:gd name="connsiteY10" fmla="*/ 1447133 h 4114895"/>
              <a:gd name="connsiteX11" fmla="*/ 203264 w 5063109"/>
              <a:gd name="connsiteY11" fmla="*/ 1459992 h 4114895"/>
              <a:gd name="connsiteX12" fmla="*/ 1036701 w 5063109"/>
              <a:gd name="connsiteY12" fmla="*/ 2478786 h 4114895"/>
              <a:gd name="connsiteX13" fmla="*/ 763048 w 5063109"/>
              <a:gd name="connsiteY13" fmla="*/ 2515076 h 4114895"/>
              <a:gd name="connsiteX14" fmla="*/ 567404 w 5063109"/>
              <a:gd name="connsiteY14" fmla="*/ 2496693 h 4114895"/>
              <a:gd name="connsiteX15" fmla="*/ 1537811 w 5063109"/>
              <a:gd name="connsiteY15" fmla="*/ 3217926 h 4114895"/>
              <a:gd name="connsiteX16" fmla="*/ 247745 w 5063109"/>
              <a:gd name="connsiteY16" fmla="*/ 3662744 h 4114895"/>
              <a:gd name="connsiteX17" fmla="*/ 0 w 5063109"/>
              <a:gd name="connsiteY17" fmla="*/ 3648170 h 4114895"/>
              <a:gd name="connsiteX18" fmla="*/ 1592294 w 5063109"/>
              <a:gd name="connsiteY18" fmla="*/ 4114895 h 4114895"/>
              <a:gd name="connsiteX19" fmla="*/ 4547902 w 5063109"/>
              <a:gd name="connsiteY19" fmla="*/ 1159383 h 4114895"/>
              <a:gd name="connsiteX20" fmla="*/ 4544759 w 5063109"/>
              <a:gd name="connsiteY20" fmla="*/ 1024890 h 4114895"/>
              <a:gd name="connsiteX21" fmla="*/ 5063109 w 5063109"/>
              <a:gd name="connsiteY21" fmla="*/ 487299 h 411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63109" h="4114895">
                <a:moveTo>
                  <a:pt x="5063109" y="487299"/>
                </a:moveTo>
                <a:cubicBezTo>
                  <a:pt x="4876800" y="569786"/>
                  <a:pt x="4676775" y="625602"/>
                  <a:pt x="4466559" y="650748"/>
                </a:cubicBezTo>
                <a:cubicBezTo>
                  <a:pt x="4681061" y="522161"/>
                  <a:pt x="4845749" y="318421"/>
                  <a:pt x="4923282" y="75914"/>
                </a:cubicBezTo>
                <a:cubicBezTo>
                  <a:pt x="4722591" y="194977"/>
                  <a:pt x="4500372" y="281559"/>
                  <a:pt x="4263676" y="327946"/>
                </a:cubicBezTo>
                <a:cubicBezTo>
                  <a:pt x="4074128" y="126302"/>
                  <a:pt x="3804381" y="0"/>
                  <a:pt x="3505486" y="0"/>
                </a:cubicBezTo>
                <a:cubicBezTo>
                  <a:pt x="2931890" y="0"/>
                  <a:pt x="2466689" y="465106"/>
                  <a:pt x="2466689" y="1038892"/>
                </a:cubicBezTo>
                <a:cubicBezTo>
                  <a:pt x="2466689" y="1120331"/>
                  <a:pt x="2476024" y="1199293"/>
                  <a:pt x="2493550" y="1275493"/>
                </a:cubicBezTo>
                <a:cubicBezTo>
                  <a:pt x="1629918" y="1232059"/>
                  <a:pt x="864775" y="818674"/>
                  <a:pt x="352235" y="190119"/>
                </a:cubicBezTo>
                <a:cubicBezTo>
                  <a:pt x="262890" y="343757"/>
                  <a:pt x="211741" y="522065"/>
                  <a:pt x="211741" y="712280"/>
                </a:cubicBezTo>
                <a:cubicBezTo>
                  <a:pt x="211741" y="1072706"/>
                  <a:pt x="395287" y="1390745"/>
                  <a:pt x="673894" y="1576959"/>
                </a:cubicBezTo>
                <a:cubicBezTo>
                  <a:pt x="503587" y="1571530"/>
                  <a:pt x="343472" y="1524857"/>
                  <a:pt x="203264" y="1447133"/>
                </a:cubicBezTo>
                <a:cubicBezTo>
                  <a:pt x="203264" y="1451420"/>
                  <a:pt x="203264" y="1455896"/>
                  <a:pt x="203264" y="1459992"/>
                </a:cubicBezTo>
                <a:cubicBezTo>
                  <a:pt x="203264" y="1963388"/>
                  <a:pt x="561404" y="2383346"/>
                  <a:pt x="1036701" y="2478786"/>
                </a:cubicBezTo>
                <a:cubicBezTo>
                  <a:pt x="949357" y="2502313"/>
                  <a:pt x="857726" y="2515076"/>
                  <a:pt x="763048" y="2515076"/>
                </a:cubicBezTo>
                <a:cubicBezTo>
                  <a:pt x="695897" y="2515076"/>
                  <a:pt x="630746" y="2508885"/>
                  <a:pt x="567404" y="2496693"/>
                </a:cubicBezTo>
                <a:cubicBezTo>
                  <a:pt x="699707" y="2909221"/>
                  <a:pt x="1083183" y="3209735"/>
                  <a:pt x="1537811" y="3217926"/>
                </a:cubicBezTo>
                <a:cubicBezTo>
                  <a:pt x="1182243" y="3496532"/>
                  <a:pt x="734187" y="3662744"/>
                  <a:pt x="247745" y="3662744"/>
                </a:cubicBezTo>
                <a:cubicBezTo>
                  <a:pt x="164021" y="3662744"/>
                  <a:pt x="81439" y="3657886"/>
                  <a:pt x="0" y="3648170"/>
                </a:cubicBezTo>
                <a:cubicBezTo>
                  <a:pt x="459677" y="3943160"/>
                  <a:pt x="1005745" y="4114895"/>
                  <a:pt x="1592294" y="4114895"/>
                </a:cubicBezTo>
                <a:cubicBezTo>
                  <a:pt x="3503105" y="4114895"/>
                  <a:pt x="4547902" y="2532031"/>
                  <a:pt x="4547902" y="1159383"/>
                </a:cubicBezTo>
                <a:cubicBezTo>
                  <a:pt x="4547902" y="1114330"/>
                  <a:pt x="4546854" y="1069372"/>
                  <a:pt x="4544759" y="1024890"/>
                </a:cubicBezTo>
                <a:cubicBezTo>
                  <a:pt x="4747736" y="878396"/>
                  <a:pt x="4923854" y="695515"/>
                  <a:pt x="5063109" y="487299"/>
                </a:cubicBezTo>
              </a:path>
            </a:pathLst>
          </a:custGeom>
          <a:solidFill>
            <a:srgbClr val="65BAF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5BAF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raphic 22">
            <a:extLst>
              <a:ext uri="{FF2B5EF4-FFF2-40B4-BE49-F238E27FC236}">
                <a16:creationId xmlns:a16="http://schemas.microsoft.com/office/drawing/2014/main" id="{DAC4D1D2-01DB-17DB-9C0C-4CF857426049}"/>
              </a:ext>
            </a:extLst>
          </p:cNvPr>
          <p:cNvSpPr/>
          <p:nvPr userDrawn="1"/>
        </p:nvSpPr>
        <p:spPr>
          <a:xfrm>
            <a:off x="3634772" y="4604929"/>
            <a:ext cx="669312" cy="669312"/>
          </a:xfrm>
          <a:custGeom>
            <a:avLst/>
            <a:gdLst>
              <a:gd name="connsiteX0" fmla="*/ 2764428 w 3491909"/>
              <a:gd name="connsiteY0" fmla="*/ 0 h 3491909"/>
              <a:gd name="connsiteX1" fmla="*/ 727481 w 3491909"/>
              <a:gd name="connsiteY1" fmla="*/ 0 h 3491909"/>
              <a:gd name="connsiteX2" fmla="*/ 0 w 3491909"/>
              <a:gd name="connsiteY2" fmla="*/ 727481 h 3491909"/>
              <a:gd name="connsiteX3" fmla="*/ 0 w 3491909"/>
              <a:gd name="connsiteY3" fmla="*/ 2764428 h 3491909"/>
              <a:gd name="connsiteX4" fmla="*/ 727481 w 3491909"/>
              <a:gd name="connsiteY4" fmla="*/ 3491909 h 3491909"/>
              <a:gd name="connsiteX5" fmla="*/ 2764428 w 3491909"/>
              <a:gd name="connsiteY5" fmla="*/ 3491909 h 3491909"/>
              <a:gd name="connsiteX6" fmla="*/ 3491909 w 3491909"/>
              <a:gd name="connsiteY6" fmla="*/ 2764428 h 3491909"/>
              <a:gd name="connsiteX7" fmla="*/ 3491909 w 3491909"/>
              <a:gd name="connsiteY7" fmla="*/ 727481 h 3491909"/>
              <a:gd name="connsiteX8" fmla="*/ 2764428 w 3491909"/>
              <a:gd name="connsiteY8" fmla="*/ 0 h 3491909"/>
              <a:gd name="connsiteX9" fmla="*/ 1163970 w 3491909"/>
              <a:gd name="connsiteY9" fmla="*/ 2764428 h 3491909"/>
              <a:gd name="connsiteX10" fmla="*/ 727481 w 3491909"/>
              <a:gd name="connsiteY10" fmla="*/ 2764428 h 3491909"/>
              <a:gd name="connsiteX11" fmla="*/ 727481 w 3491909"/>
              <a:gd name="connsiteY11" fmla="*/ 1163970 h 3491909"/>
              <a:gd name="connsiteX12" fmla="*/ 1163970 w 3491909"/>
              <a:gd name="connsiteY12" fmla="*/ 1163970 h 3491909"/>
              <a:gd name="connsiteX13" fmla="*/ 1163970 w 3491909"/>
              <a:gd name="connsiteY13" fmla="*/ 2764428 h 3491909"/>
              <a:gd name="connsiteX14" fmla="*/ 945725 w 3491909"/>
              <a:gd name="connsiteY14" fmla="*/ 979190 h 3491909"/>
              <a:gd name="connsiteX15" fmla="*/ 691107 w 3491909"/>
              <a:gd name="connsiteY15" fmla="*/ 723116 h 3491909"/>
              <a:gd name="connsiteX16" fmla="*/ 945725 w 3491909"/>
              <a:gd name="connsiteY16" fmla="*/ 467043 h 3491909"/>
              <a:gd name="connsiteX17" fmla="*/ 1200344 w 3491909"/>
              <a:gd name="connsiteY17" fmla="*/ 723116 h 3491909"/>
              <a:gd name="connsiteX18" fmla="*/ 945725 w 3491909"/>
              <a:gd name="connsiteY18" fmla="*/ 979190 h 3491909"/>
              <a:gd name="connsiteX19" fmla="*/ 2909924 w 3491909"/>
              <a:gd name="connsiteY19" fmla="*/ 2764428 h 3491909"/>
              <a:gd name="connsiteX20" fmla="*/ 2473436 w 3491909"/>
              <a:gd name="connsiteY20" fmla="*/ 2764428 h 3491909"/>
              <a:gd name="connsiteX21" fmla="*/ 2473436 w 3491909"/>
              <a:gd name="connsiteY21" fmla="*/ 1949649 h 3491909"/>
              <a:gd name="connsiteX22" fmla="*/ 1891451 w 3491909"/>
              <a:gd name="connsiteY22" fmla="*/ 1949649 h 3491909"/>
              <a:gd name="connsiteX23" fmla="*/ 1891451 w 3491909"/>
              <a:gd name="connsiteY23" fmla="*/ 2764428 h 3491909"/>
              <a:gd name="connsiteX24" fmla="*/ 1454962 w 3491909"/>
              <a:gd name="connsiteY24" fmla="*/ 2764428 h 3491909"/>
              <a:gd name="connsiteX25" fmla="*/ 1454962 w 3491909"/>
              <a:gd name="connsiteY25" fmla="*/ 1163970 h 3491909"/>
              <a:gd name="connsiteX26" fmla="*/ 1891451 w 3491909"/>
              <a:gd name="connsiteY26" fmla="*/ 1163970 h 3491909"/>
              <a:gd name="connsiteX27" fmla="*/ 1891451 w 3491909"/>
              <a:gd name="connsiteY27" fmla="*/ 1421498 h 3491909"/>
              <a:gd name="connsiteX28" fmla="*/ 2909924 w 3491909"/>
              <a:gd name="connsiteY28" fmla="*/ 1782329 h 3491909"/>
              <a:gd name="connsiteX29" fmla="*/ 2909924 w 3491909"/>
              <a:gd name="connsiteY29" fmla="*/ 2765883 h 349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491909" h="3491909">
                <a:moveTo>
                  <a:pt x="2764428" y="0"/>
                </a:moveTo>
                <a:lnTo>
                  <a:pt x="727481" y="0"/>
                </a:lnTo>
                <a:cubicBezTo>
                  <a:pt x="325912" y="0"/>
                  <a:pt x="0" y="325912"/>
                  <a:pt x="0" y="727481"/>
                </a:cubicBezTo>
                <a:lnTo>
                  <a:pt x="0" y="2764428"/>
                </a:lnTo>
                <a:cubicBezTo>
                  <a:pt x="0" y="3165998"/>
                  <a:pt x="325912" y="3491909"/>
                  <a:pt x="727481" y="3491909"/>
                </a:cubicBezTo>
                <a:lnTo>
                  <a:pt x="2764428" y="3491909"/>
                </a:lnTo>
                <a:cubicBezTo>
                  <a:pt x="3165998" y="3491909"/>
                  <a:pt x="3491909" y="3165998"/>
                  <a:pt x="3491909" y="2764428"/>
                </a:cubicBezTo>
                <a:lnTo>
                  <a:pt x="3491909" y="727481"/>
                </a:lnTo>
                <a:cubicBezTo>
                  <a:pt x="3491909" y="325912"/>
                  <a:pt x="3165998" y="0"/>
                  <a:pt x="2764428" y="0"/>
                </a:cubicBezTo>
                <a:close/>
                <a:moveTo>
                  <a:pt x="1163970" y="2764428"/>
                </a:moveTo>
                <a:lnTo>
                  <a:pt x="727481" y="2764428"/>
                </a:lnTo>
                <a:lnTo>
                  <a:pt x="727481" y="1163970"/>
                </a:lnTo>
                <a:lnTo>
                  <a:pt x="1163970" y="1163970"/>
                </a:lnTo>
                <a:lnTo>
                  <a:pt x="1163970" y="2764428"/>
                </a:lnTo>
                <a:close/>
                <a:moveTo>
                  <a:pt x="945725" y="979190"/>
                </a:moveTo>
                <a:cubicBezTo>
                  <a:pt x="804594" y="979190"/>
                  <a:pt x="691107" y="864248"/>
                  <a:pt x="691107" y="723116"/>
                </a:cubicBezTo>
                <a:cubicBezTo>
                  <a:pt x="691107" y="581985"/>
                  <a:pt x="804594" y="467043"/>
                  <a:pt x="945725" y="467043"/>
                </a:cubicBezTo>
                <a:cubicBezTo>
                  <a:pt x="1086857" y="467043"/>
                  <a:pt x="1200344" y="581985"/>
                  <a:pt x="1200344" y="723116"/>
                </a:cubicBezTo>
                <a:cubicBezTo>
                  <a:pt x="1200344" y="864248"/>
                  <a:pt x="1086857" y="979190"/>
                  <a:pt x="945725" y="979190"/>
                </a:cubicBezTo>
                <a:close/>
                <a:moveTo>
                  <a:pt x="2909924" y="2764428"/>
                </a:moveTo>
                <a:lnTo>
                  <a:pt x="2473436" y="2764428"/>
                </a:lnTo>
                <a:lnTo>
                  <a:pt x="2473436" y="1949649"/>
                </a:lnTo>
                <a:cubicBezTo>
                  <a:pt x="2473436" y="1459327"/>
                  <a:pt x="1891451" y="1497156"/>
                  <a:pt x="1891451" y="1949649"/>
                </a:cubicBezTo>
                <a:lnTo>
                  <a:pt x="1891451" y="2764428"/>
                </a:lnTo>
                <a:lnTo>
                  <a:pt x="1454962" y="2764428"/>
                </a:lnTo>
                <a:lnTo>
                  <a:pt x="1454962" y="1163970"/>
                </a:lnTo>
                <a:lnTo>
                  <a:pt x="1891451" y="1163970"/>
                </a:lnTo>
                <a:lnTo>
                  <a:pt x="1891451" y="1421498"/>
                </a:lnTo>
                <a:cubicBezTo>
                  <a:pt x="2095145" y="1044663"/>
                  <a:pt x="2909924" y="1017018"/>
                  <a:pt x="2909924" y="1782329"/>
                </a:cubicBezTo>
                <a:lnTo>
                  <a:pt x="2909924" y="2765883"/>
                </a:lnTo>
                <a:close/>
              </a:path>
            </a:pathLst>
          </a:custGeom>
          <a:solidFill>
            <a:srgbClr val="65BAF5"/>
          </a:solidFill>
          <a:ln w="1452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D38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World with solid fill">
            <a:extLst>
              <a:ext uri="{FF2B5EF4-FFF2-40B4-BE49-F238E27FC236}">
                <a16:creationId xmlns:a16="http://schemas.microsoft.com/office/drawing/2014/main" id="{A1054867-61B7-0B75-F00E-311A4A4B6B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4772" y="3009787"/>
            <a:ext cx="669312" cy="6693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2B5428-6000-D2DE-AFE3-71D798B44B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810" y="742482"/>
            <a:ext cx="8414221" cy="2267305"/>
          </a:xfrm>
          <a:prstGeom prst="rect">
            <a:avLst/>
          </a:prstGeom>
        </p:spPr>
      </p:pic>
      <p:sp>
        <p:nvSpPr>
          <p:cNvPr id="16" name="Text Placeholder 34">
            <a:extLst>
              <a:ext uri="{FF2B5EF4-FFF2-40B4-BE49-F238E27FC236}">
                <a16:creationId xmlns:a16="http://schemas.microsoft.com/office/drawing/2014/main" id="{AD08D184-2D16-C8C7-722C-A17F9AF348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6506879"/>
            <a:ext cx="10515600" cy="235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091DF310-72B3-5021-7D13-8EDC736886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105770"/>
            <a:ext cx="10515600" cy="1985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classification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40793F4-857D-0DEC-35F8-494B0EE16C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42114" y="3120605"/>
            <a:ext cx="6728396" cy="4476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www.ai.mil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C95475E-68E8-9316-177C-6008AD8F3B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5325" y="4772510"/>
            <a:ext cx="6765185" cy="3376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DoD Chief Digital and Artificial Intelligence Office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E31823C3-814C-D276-171D-ECFC7A995B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41837" y="3888978"/>
            <a:ext cx="6728395" cy="3976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@</a:t>
            </a:r>
            <a:r>
              <a:rPr lang="en-US" err="1"/>
              <a:t>DoDCDAO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88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Slide - Blue">
  <p:cSld name="Body Slide - Blu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29957" y="313820"/>
            <a:ext cx="77200" cy="6230400"/>
          </a:xfrm>
          <a:prstGeom prst="rect">
            <a:avLst/>
          </a:prstGeom>
          <a:solidFill>
            <a:srgbClr val="284A9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endParaRPr sz="1600" b="0" i="0" u="none" strike="noStrike" cap="non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7" name="Google Shape;17;p3"/>
          <p:cNvGrpSpPr/>
          <p:nvPr/>
        </p:nvGrpSpPr>
        <p:grpSpPr>
          <a:xfrm>
            <a:off x="325751" y="6315457"/>
            <a:ext cx="1612400" cy="447617"/>
            <a:chOff x="7933338" y="4725288"/>
            <a:chExt cx="1209300" cy="335713"/>
          </a:xfrm>
        </p:grpSpPr>
        <p:sp>
          <p:nvSpPr>
            <p:cNvPr id="18" name="Google Shape;18;p3"/>
            <p:cNvSpPr txBox="1"/>
            <p:nvPr/>
          </p:nvSpPr>
          <p:spPr>
            <a:xfrm>
              <a:off x="7933338" y="4878000"/>
              <a:ext cx="1209300" cy="1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endParaRPr sz="800" i="0" u="none" strike="noStrike" cap="none">
                <a:solidFill>
                  <a:srgbClr val="B7B7B7"/>
                </a:solidFill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/>
            </a:blip>
            <a:srcRect l="23821"/>
            <a:stretch/>
          </p:blipFill>
          <p:spPr>
            <a:xfrm>
              <a:off x="7933352" y="4725288"/>
              <a:ext cx="877824" cy="1828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522079" y="6169152"/>
            <a:ext cx="4876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6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algn="ctr">
              <a:buNone/>
              <a:defRPr sz="16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>
              <a:buNone/>
              <a:defRPr sz="16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>
              <a:buNone/>
              <a:defRPr sz="16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>
              <a:buNone/>
              <a:defRPr sz="16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>
              <a:buNone/>
              <a:defRPr sz="16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>
              <a:buNone/>
              <a:defRPr sz="16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>
              <a:buNone/>
              <a:defRPr sz="16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>
              <a:buNone/>
              <a:defRPr sz="1600">
                <a:solidFill>
                  <a:srgbClr val="999999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1691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673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0D780-F27C-7243-BD22-C6F01F11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973A69-FFA1-B841-AB0F-6DBEA85C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0EEF2-F300-914E-A6B3-129670E3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D92B-F25D-8444-9DE8-7FBFBC1F2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2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EDC1-877D-332B-D2A1-96C61F1E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D2044-F537-D345-7BA0-0A2CCEE7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98565-E596-B897-7E17-84FE4D244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828F9-4EE8-E666-609B-31CE4F1C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4F21F-C7ED-C621-4527-CC50E23D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2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2D11-007D-B85D-A783-497FB248D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40B9-3E7F-301A-DAA9-451C3FFCC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EB322-CB16-2E4B-759E-EE854D269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2F6F0-BA29-73FE-8755-BAA88A9E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807E9-5C24-F3EE-4BA6-547D88F5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E3BBE-1519-394E-AA05-7DABD08C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0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13BB8-EF10-58E4-6F7E-684D7D64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607E3-ACAB-C646-3AD4-DB1124E96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316DD-762A-01FE-CAAD-85BAA1D0D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022D3D-B1FB-01A7-AA12-0703E01FB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5D310-84CA-1A11-434A-7CC5C2534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D8ABC5-F23F-F5B0-6A4E-84BE079E2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3FFC5-61AA-5936-0285-94DF73DC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FFF16-279A-BB85-F727-99AF428D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7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D93A-7A6D-7801-363E-A4D0867A4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5ED45-7FB3-E7DC-A3A9-ECA243E7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0B283-71DE-9DBE-7715-B2C16A382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CB533-6A2D-0A05-19BA-24565DF4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0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322A6-ED30-1D0D-4621-B94632C34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F6267-FF23-83F7-C93E-FE3C1823E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D684F-5C0B-9C37-894D-D2B6D743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4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3AFC-92F0-AFDE-7430-0A0CF81F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51BB-406F-88DD-1568-B405CE250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E683F-D1D0-FA27-1790-FF51935CC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6B4A0-EF33-F017-5E50-152F93724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0ECF8-D34A-8ACF-C36C-9739C692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49BD7-33BA-273C-9AED-4D17E2FE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3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14B4-7968-4466-6FF9-EC129FB4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7E32D-5179-85EF-DB44-50EB433D9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D29E4-8CA9-8D76-3708-76F7BC1F0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D6CC2-7365-EF99-58E4-8D4D5D3C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7AA31-0DEE-DD82-79BC-43435B33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6DA63-3635-C1F3-461F-51B90410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7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4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mp4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7B8D4-80FD-6AF5-B0E0-3A41CE23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E05A5-3DE1-36F5-BE99-3856D654A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27C42-A315-BF48-BDEA-10694B56E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DD00-C48F-6860-19D2-EEA1E3EB1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FA039-EECD-023E-63EA-6EBFF3F21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NBT_Talx_Sequence background">
            <a:hlinkClick r:id="" action="ppaction://media"/>
            <a:extLst>
              <a:ext uri="{FF2B5EF4-FFF2-40B4-BE49-F238E27FC236}">
                <a16:creationId xmlns:a16="http://schemas.microsoft.com/office/drawing/2014/main" id="{2ABDE23D-C706-E2F4-BB68-FE3EFB55F4A5}"/>
              </a:ext>
            </a:extLst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9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956E43-9EB0-B8B2-3754-F84DBFA7D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81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AAB0BA-4216-EF88-A8E1-E2BC1806EA0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25159" y="94685"/>
            <a:ext cx="645477" cy="8337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5FEB08E-5F69-C724-4639-F9AB76FAF79F}"/>
              </a:ext>
            </a:extLst>
          </p:cNvPr>
          <p:cNvSpPr/>
          <p:nvPr userDrawn="1"/>
        </p:nvSpPr>
        <p:spPr>
          <a:xfrm>
            <a:off x="438914" y="1016341"/>
            <a:ext cx="11753086" cy="84126"/>
          </a:xfrm>
          <a:prstGeom prst="rect">
            <a:avLst/>
          </a:prstGeom>
          <a:solidFill>
            <a:srgbClr val="65BAF5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le Placeholder 24">
            <a:extLst>
              <a:ext uri="{FF2B5EF4-FFF2-40B4-BE49-F238E27FC236}">
                <a16:creationId xmlns:a16="http://schemas.microsoft.com/office/drawing/2014/main" id="{E1E7F3B9-BF11-2C83-7DA0-B35AFBE0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02" y="344867"/>
            <a:ext cx="11001997" cy="613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4711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ordan.gottlieb.ctr@mail.mil" TargetMode="External"/><Relationship Id="rId2" Type="http://schemas.openxmlformats.org/officeDocument/2006/relationships/hyperlink" Target="mailto:erica.l.dretzka.civ@mail.mi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40F72-C8E7-9169-DC13-37C3C6C61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66C6C8-A8F5-BF3E-2101-9FDFA32E27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rcRect l="10841" t="14492" r="15315" b="16136"/>
          <a:stretch/>
        </p:blipFill>
        <p:spPr>
          <a:xfrm>
            <a:off x="9200667" y="120080"/>
            <a:ext cx="2922701" cy="15289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0A30CC-96B3-C7DD-D410-974322555804}"/>
              </a:ext>
            </a:extLst>
          </p:cNvPr>
          <p:cNvSpPr txBox="1">
            <a:spLocks/>
          </p:cNvSpPr>
          <p:nvPr/>
        </p:nvSpPr>
        <p:spPr>
          <a:xfrm>
            <a:off x="500051" y="0"/>
            <a:ext cx="7936548" cy="1157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 You NBT Sponsors!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C2EB4-AF42-645F-DE65-D519A6E5CC59}"/>
              </a:ext>
            </a:extLst>
          </p:cNvPr>
          <p:cNvSpPr txBox="1"/>
          <p:nvPr/>
        </p:nvSpPr>
        <p:spPr>
          <a:xfrm>
            <a:off x="500051" y="1217334"/>
            <a:ext cx="1697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PREMIER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CBC3B-C653-4BF5-F2C8-DAA486C7346B}"/>
              </a:ext>
            </a:extLst>
          </p:cNvPr>
          <p:cNvSpPr txBox="1"/>
          <p:nvPr/>
        </p:nvSpPr>
        <p:spPr>
          <a:xfrm>
            <a:off x="500051" y="4363745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GOLD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FBB33-A7C2-024A-5037-C12E7536E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382" y="5082980"/>
            <a:ext cx="2192635" cy="6915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0A43C2-5028-926B-5EAE-9E1DA2095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987" y="3102849"/>
            <a:ext cx="3053867" cy="13009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092A93-1164-7C01-532B-8D37952AC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093" y="1968192"/>
            <a:ext cx="4420668" cy="8853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89077-0D00-8CBB-EF6E-31BAEA7E8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51" y="1862069"/>
            <a:ext cx="4417329" cy="10975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AC5B33-2400-438C-6EBD-83D25108C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51" y="5132542"/>
            <a:ext cx="4853854" cy="5923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4F633-6DB1-B362-1BA2-B3BD57DB8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987" y="5975492"/>
            <a:ext cx="3170961" cy="7401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8737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060357-AAE2-CA18-3456-B5B2B2259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66" y="2205031"/>
            <a:ext cx="8394514" cy="3324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ADB561-0329-C55A-C808-00B3AFA99A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04170"/>
            <a:ext cx="2338541" cy="13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7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066A4B-ACF8-22F3-1756-92E7C058A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2475"/>
            <a:ext cx="12192000" cy="3713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A2772C-3F51-149B-2C7D-3B9D38ACFC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04170"/>
            <a:ext cx="2338541" cy="13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04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40364BC-C80E-5B9E-52BB-8B70BF821727}"/>
              </a:ext>
            </a:extLst>
          </p:cNvPr>
          <p:cNvSpPr>
            <a:spLocks noGrp="1"/>
          </p:cNvSpPr>
          <p:nvPr/>
        </p:nvSpPr>
        <p:spPr>
          <a:xfrm>
            <a:off x="11763375" y="6504057"/>
            <a:ext cx="428625" cy="353943"/>
          </a:xfrm>
          <a:prstGeom prst="rect">
            <a:avLst/>
          </a:prstGeom>
        </p:spPr>
        <p:txBody>
          <a:bodyPr vert="horz" wrap="square" lIns="91440" tIns="91440" rIns="91440" bIns="914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3DF8-EEEC-44F9-9340-B88C6938610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385B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D385B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Industry Support For Network Security ...">
            <a:extLst>
              <a:ext uri="{FF2B5EF4-FFF2-40B4-BE49-F238E27FC236}">
                <a16:creationId xmlns:a16="http://schemas.microsoft.com/office/drawing/2014/main" id="{EDB03161-7C40-4F2B-27DA-DC4E636D7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699" y="3565512"/>
            <a:ext cx="840141" cy="849754"/>
          </a:xfrm>
          <a:prstGeom prst="rect">
            <a:avLst/>
          </a:prstGeom>
        </p:spPr>
      </p:pic>
      <p:pic>
        <p:nvPicPr>
          <p:cNvPr id="12" name="Content Placeholder 4" descr="AWS Cloud: Zero to Hero. AWS Intro AWS ...">
            <a:extLst>
              <a:ext uri="{FF2B5EF4-FFF2-40B4-BE49-F238E27FC236}">
                <a16:creationId xmlns:a16="http://schemas.microsoft.com/office/drawing/2014/main" id="{7334EE84-6C53-D03F-B3D4-A2017D638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319" y="1587162"/>
            <a:ext cx="1002438" cy="565114"/>
          </a:xfrm>
          <a:prstGeom prst="rect">
            <a:avLst/>
          </a:prstGeom>
        </p:spPr>
      </p:pic>
      <p:pic>
        <p:nvPicPr>
          <p:cNvPr id="13" name="Picture 12" descr="Cloud Sales ...">
            <a:extLst>
              <a:ext uri="{FF2B5EF4-FFF2-40B4-BE49-F238E27FC236}">
                <a16:creationId xmlns:a16="http://schemas.microsoft.com/office/drawing/2014/main" id="{FE903978-0AFC-1EFF-9C1C-DFE5B4626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289" y="5221142"/>
            <a:ext cx="1172292" cy="717625"/>
          </a:xfrm>
          <a:prstGeom prst="rect">
            <a:avLst/>
          </a:prstGeom>
        </p:spPr>
      </p:pic>
      <p:pic>
        <p:nvPicPr>
          <p:cNvPr id="14" name="Picture 13" descr="Tensorflight Announces Google Cloud ...">
            <a:extLst>
              <a:ext uri="{FF2B5EF4-FFF2-40B4-BE49-F238E27FC236}">
                <a16:creationId xmlns:a16="http://schemas.microsoft.com/office/drawing/2014/main" id="{89BE6E2B-EA4C-4628-5087-9A5371B79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9467" y="1474844"/>
            <a:ext cx="1386356" cy="789750"/>
          </a:xfrm>
          <a:prstGeom prst="rect">
            <a:avLst/>
          </a:prstGeom>
        </p:spPr>
      </p:pic>
      <p:pic>
        <p:nvPicPr>
          <p:cNvPr id="15" name="Picture 14" descr="Oracle Cloud applications achieve ...">
            <a:extLst>
              <a:ext uri="{FF2B5EF4-FFF2-40B4-BE49-F238E27FC236}">
                <a16:creationId xmlns:a16="http://schemas.microsoft.com/office/drawing/2014/main" id="{578F843E-4063-A2FB-B769-2E7890562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850" y="5078404"/>
            <a:ext cx="1527029" cy="1003099"/>
          </a:xfrm>
          <a:prstGeom prst="rect">
            <a:avLst/>
          </a:prstGeom>
        </p:spPr>
      </p:pic>
      <p:pic>
        <p:nvPicPr>
          <p:cNvPr id="16" name="Picture 15" descr="PEO Digital stands up Neptune Cloud ...">
            <a:extLst>
              <a:ext uri="{FF2B5EF4-FFF2-40B4-BE49-F238E27FC236}">
                <a16:creationId xmlns:a16="http://schemas.microsoft.com/office/drawing/2014/main" id="{51E65E3C-3268-0010-9434-D69797757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3092" y="4415266"/>
            <a:ext cx="879000" cy="892213"/>
          </a:xfrm>
          <a:prstGeom prst="rect">
            <a:avLst/>
          </a:prstGeom>
        </p:spPr>
      </p:pic>
      <p:pic>
        <p:nvPicPr>
          <p:cNvPr id="17" name="Picture 16" descr="SAIC | Cloud One">
            <a:extLst>
              <a:ext uri="{FF2B5EF4-FFF2-40B4-BE49-F238E27FC236}">
                <a16:creationId xmlns:a16="http://schemas.microsoft.com/office/drawing/2014/main" id="{43361BD5-326D-68B4-8EC2-ECF64B6E1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5823" y="2264594"/>
            <a:ext cx="881805" cy="577282"/>
          </a:xfrm>
          <a:prstGeom prst="rect">
            <a:avLst/>
          </a:prstGeom>
        </p:spPr>
      </p:pic>
      <p:pic>
        <p:nvPicPr>
          <p:cNvPr id="18" name="Picture 17" descr="Army Cloud Plan | Article | The United ...">
            <a:extLst>
              <a:ext uri="{FF2B5EF4-FFF2-40B4-BE49-F238E27FC236}">
                <a16:creationId xmlns:a16="http://schemas.microsoft.com/office/drawing/2014/main" id="{85B1A762-6BCE-B801-7269-D3E405CE08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3015" y="4410559"/>
            <a:ext cx="908002" cy="8969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DBF008D-B782-3CCA-20D5-1434F51E5A4C}"/>
              </a:ext>
            </a:extLst>
          </p:cNvPr>
          <p:cNvSpPr/>
          <p:nvPr/>
        </p:nvSpPr>
        <p:spPr>
          <a:xfrm>
            <a:off x="1552688" y="2459523"/>
            <a:ext cx="4203298" cy="2656758"/>
          </a:xfrm>
          <a:prstGeom prst="rect">
            <a:avLst/>
          </a:prstGeom>
          <a:solidFill>
            <a:schemeClr val="bg1"/>
          </a:solidFill>
          <a:ln>
            <a:solidFill>
              <a:srgbClr val="8ED9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131">
            <a:extLst>
              <a:ext uri="{FF2B5EF4-FFF2-40B4-BE49-F238E27FC236}">
                <a16:creationId xmlns:a16="http://schemas.microsoft.com/office/drawing/2014/main" id="{C45DD2C3-FA78-3A6F-1D02-AA322262E5FD}"/>
              </a:ext>
            </a:extLst>
          </p:cNvPr>
          <p:cNvSpPr txBox="1"/>
          <p:nvPr/>
        </p:nvSpPr>
        <p:spPr>
          <a:xfrm>
            <a:off x="3445857" y="4901084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8ED97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ZT µDomain</a:t>
            </a:r>
          </a:p>
        </p:txBody>
      </p:sp>
      <p:pic>
        <p:nvPicPr>
          <p:cNvPr id="22" name="Picture 21" descr="A silhouette of a person sitting at a computer&#10;&#10;Description automatically generated">
            <a:extLst>
              <a:ext uri="{FF2B5EF4-FFF2-40B4-BE49-F238E27FC236}">
                <a16:creationId xmlns:a16="http://schemas.microsoft.com/office/drawing/2014/main" id="{B44B18DB-510A-DC07-1230-3135FE65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21" y="2488768"/>
            <a:ext cx="432547" cy="43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2CE3A505-CF8D-7317-B1B2-8836E4F29959}"/>
              </a:ext>
            </a:extLst>
          </p:cNvPr>
          <p:cNvCxnSpPr>
            <a:cxnSpLocks/>
            <a:endCxn id="1026" idx="2"/>
          </p:cNvCxnSpPr>
          <p:nvPr/>
        </p:nvCxnSpPr>
        <p:spPr>
          <a:xfrm rot="10800000">
            <a:off x="2136096" y="2921316"/>
            <a:ext cx="5051845" cy="2053185"/>
          </a:xfrm>
          <a:prstGeom prst="curvedConnector2">
            <a:avLst/>
          </a:prstGeom>
          <a:ln>
            <a:solidFill>
              <a:srgbClr val="211F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U.S. Army Logo and symbol, meaning, history, PNG, brand">
            <a:extLst>
              <a:ext uri="{FF2B5EF4-FFF2-40B4-BE49-F238E27FC236}">
                <a16:creationId xmlns:a16="http://schemas.microsoft.com/office/drawing/2014/main" id="{C546227E-382F-0E5C-6EA3-0DC2C38CB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t="1317" r="16256" b="910"/>
          <a:stretch/>
        </p:blipFill>
        <p:spPr bwMode="auto">
          <a:xfrm>
            <a:off x="1957436" y="2640812"/>
            <a:ext cx="92294" cy="12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D94D2353-6AB5-3665-55ED-88E9A089FC94}"/>
              </a:ext>
            </a:extLst>
          </p:cNvPr>
          <p:cNvCxnSpPr>
            <a:cxnSpLocks/>
            <a:stCxn id="1026" idx="2"/>
          </p:cNvCxnSpPr>
          <p:nvPr/>
        </p:nvCxnSpPr>
        <p:spPr>
          <a:xfrm rot="16200000" flipH="1">
            <a:off x="3585179" y="1472231"/>
            <a:ext cx="2153674" cy="5051842"/>
          </a:xfrm>
          <a:prstGeom prst="curvedConnector2">
            <a:avLst/>
          </a:prstGeom>
          <a:ln>
            <a:solidFill>
              <a:srgbClr val="211F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53F1053C-9C7E-6FB4-0D87-1953E500EF19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389983" y="2787207"/>
            <a:ext cx="6833109" cy="2074166"/>
          </a:xfrm>
          <a:prstGeom prst="curvedConnector3">
            <a:avLst>
              <a:gd name="adj1" fmla="val 74022"/>
            </a:avLst>
          </a:prstGeom>
          <a:ln>
            <a:solidFill>
              <a:srgbClr val="1A2E5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9C7F3B4D-3B50-D21F-280E-B431679D7C28}"/>
              </a:ext>
            </a:extLst>
          </p:cNvPr>
          <p:cNvCxnSpPr>
            <a:cxnSpLocks/>
            <a:stCxn id="10" idx="1"/>
            <a:endCxn id="1031" idx="3"/>
          </p:cNvCxnSpPr>
          <p:nvPr/>
        </p:nvCxnSpPr>
        <p:spPr>
          <a:xfrm rot="10800000">
            <a:off x="4358618" y="3429001"/>
            <a:ext cx="4864474" cy="1432373"/>
          </a:xfrm>
          <a:prstGeom prst="curvedConnector3">
            <a:avLst>
              <a:gd name="adj1" fmla="val 39369"/>
            </a:avLst>
          </a:prstGeom>
          <a:ln>
            <a:solidFill>
              <a:srgbClr val="1A2E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2">
            <a:extLst>
              <a:ext uri="{FF2B5EF4-FFF2-40B4-BE49-F238E27FC236}">
                <a16:creationId xmlns:a16="http://schemas.microsoft.com/office/drawing/2014/main" id="{E65729BD-4DFF-0C68-DC45-CD6C3F544307}"/>
              </a:ext>
            </a:extLst>
          </p:cNvPr>
          <p:cNvSpPr txBox="1"/>
          <p:nvPr/>
        </p:nvSpPr>
        <p:spPr>
          <a:xfrm rot="3013128">
            <a:off x="2022914" y="3227251"/>
            <a:ext cx="109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1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Credentials</a:t>
            </a:r>
          </a:p>
        </p:txBody>
      </p:sp>
      <p:sp>
        <p:nvSpPr>
          <p:cNvPr id="29" name="TextBox 34">
            <a:extLst>
              <a:ext uri="{FF2B5EF4-FFF2-40B4-BE49-F238E27FC236}">
                <a16:creationId xmlns:a16="http://schemas.microsoft.com/office/drawing/2014/main" id="{8747DF12-3721-432E-A271-D44301E0F954}"/>
              </a:ext>
            </a:extLst>
          </p:cNvPr>
          <p:cNvSpPr txBox="1"/>
          <p:nvPr/>
        </p:nvSpPr>
        <p:spPr>
          <a:xfrm rot="617645">
            <a:off x="5879486" y="3587653"/>
            <a:ext cx="902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A2E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</a:t>
            </a: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86E4667A-AA6D-7F46-EFE9-0A772794E55B}"/>
              </a:ext>
            </a:extLst>
          </p:cNvPr>
          <p:cNvCxnSpPr>
            <a:cxnSpLocks/>
          </p:cNvCxnSpPr>
          <p:nvPr/>
        </p:nvCxnSpPr>
        <p:spPr>
          <a:xfrm>
            <a:off x="2352368" y="2666488"/>
            <a:ext cx="5596166" cy="35143"/>
          </a:xfrm>
          <a:prstGeom prst="curvedConnector3">
            <a:avLst>
              <a:gd name="adj1" fmla="val 43169"/>
            </a:avLst>
          </a:prstGeom>
          <a:ln>
            <a:solidFill>
              <a:srgbClr val="15497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4">
            <a:extLst>
              <a:ext uri="{FF2B5EF4-FFF2-40B4-BE49-F238E27FC236}">
                <a16:creationId xmlns:a16="http://schemas.microsoft.com/office/drawing/2014/main" id="{C2E4BBA7-0095-E7BF-05DA-F6447AF148AD}"/>
              </a:ext>
            </a:extLst>
          </p:cNvPr>
          <p:cNvSpPr txBox="1"/>
          <p:nvPr/>
        </p:nvSpPr>
        <p:spPr>
          <a:xfrm>
            <a:off x="6851030" y="2690342"/>
            <a:ext cx="109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A2E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Catalog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A8719C7A-7005-4B7C-B6D3-69413F75D2B1}"/>
              </a:ext>
            </a:extLst>
          </p:cNvPr>
          <p:cNvCxnSpPr>
            <a:cxnSpLocks/>
          </p:cNvCxnSpPr>
          <p:nvPr/>
        </p:nvCxnSpPr>
        <p:spPr>
          <a:xfrm rot="10800000">
            <a:off x="7035539" y="2152276"/>
            <a:ext cx="853043" cy="511026"/>
          </a:xfrm>
          <a:prstGeom prst="curvedConnector2">
            <a:avLst/>
          </a:prstGeom>
          <a:ln>
            <a:solidFill>
              <a:srgbClr val="15497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0B3067E8-5E1E-6711-A2D1-43766A876354}"/>
              </a:ext>
            </a:extLst>
          </p:cNvPr>
          <p:cNvCxnSpPr>
            <a:cxnSpLocks/>
            <a:endCxn id="1039" idx="0"/>
          </p:cNvCxnSpPr>
          <p:nvPr/>
        </p:nvCxnSpPr>
        <p:spPr>
          <a:xfrm rot="10800000" flipV="1">
            <a:off x="5150061" y="1869719"/>
            <a:ext cx="1384259" cy="1935698"/>
          </a:xfrm>
          <a:prstGeom prst="curvedConnector2">
            <a:avLst/>
          </a:prstGeom>
          <a:ln>
            <a:solidFill>
              <a:srgbClr val="1549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Block diagram line icon. Path scheme sign. Algorithm symbol ...">
            <a:extLst>
              <a:ext uri="{FF2B5EF4-FFF2-40B4-BE49-F238E27FC236}">
                <a16:creationId xmlns:a16="http://schemas.microsoft.com/office/drawing/2014/main" id="{CE37E19B-DB19-2492-9EEA-3E3B01CE7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3" t="14511" r="23965" b="23208"/>
          <a:stretch/>
        </p:blipFill>
        <p:spPr bwMode="auto">
          <a:xfrm>
            <a:off x="3856447" y="3174743"/>
            <a:ext cx="502171" cy="5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1036">
            <a:extLst>
              <a:ext uri="{FF2B5EF4-FFF2-40B4-BE49-F238E27FC236}">
                <a16:creationId xmlns:a16="http://schemas.microsoft.com/office/drawing/2014/main" id="{13DE7A71-7AFB-B455-9215-1171D5FCD265}"/>
              </a:ext>
            </a:extLst>
          </p:cNvPr>
          <p:cNvSpPr txBox="1"/>
          <p:nvPr/>
        </p:nvSpPr>
        <p:spPr>
          <a:xfrm rot="19758266">
            <a:off x="5530117" y="1726007"/>
            <a:ext cx="1009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A2E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Set</a:t>
            </a:r>
          </a:p>
        </p:txBody>
      </p:sp>
      <p:sp>
        <p:nvSpPr>
          <p:cNvPr id="36" name="TextBox 1037">
            <a:extLst>
              <a:ext uri="{FF2B5EF4-FFF2-40B4-BE49-F238E27FC236}">
                <a16:creationId xmlns:a16="http://schemas.microsoft.com/office/drawing/2014/main" id="{BC04525F-0DF0-B3C0-BD07-668F773A3630}"/>
              </a:ext>
            </a:extLst>
          </p:cNvPr>
          <p:cNvSpPr txBox="1"/>
          <p:nvPr/>
        </p:nvSpPr>
        <p:spPr>
          <a:xfrm>
            <a:off x="7040880" y="2123392"/>
            <a:ext cx="109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A2E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Set ID</a:t>
            </a:r>
          </a:p>
        </p:txBody>
      </p:sp>
      <p:pic>
        <p:nvPicPr>
          <p:cNvPr id="37" name="Picture 36" descr="Big Data Sets you can use with R (Revolutions)">
            <a:extLst>
              <a:ext uri="{FF2B5EF4-FFF2-40B4-BE49-F238E27FC236}">
                <a16:creationId xmlns:a16="http://schemas.microsoft.com/office/drawing/2014/main" id="{818FE12C-902A-A0DC-06C6-1A3B0AF2C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13309" r="11014" b="8997"/>
          <a:stretch/>
        </p:blipFill>
        <p:spPr bwMode="auto">
          <a:xfrm>
            <a:off x="4926541" y="3805417"/>
            <a:ext cx="447037" cy="44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What can TensorFlow really do? Some business applications - Oursky Posts">
            <a:extLst>
              <a:ext uri="{FF2B5EF4-FFF2-40B4-BE49-F238E27FC236}">
                <a16:creationId xmlns:a16="http://schemas.microsoft.com/office/drawing/2014/main" id="{8A0C2A51-36B8-86FC-9D84-B68FA7561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7" t="1848" r="27751" b="5693"/>
          <a:stretch/>
        </p:blipFill>
        <p:spPr bwMode="auto">
          <a:xfrm>
            <a:off x="3227148" y="3242079"/>
            <a:ext cx="328146" cy="3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9511DCFC-6B31-D2EF-3158-84FFA3A8CB70}"/>
              </a:ext>
            </a:extLst>
          </p:cNvPr>
          <p:cNvCxnSpPr>
            <a:cxnSpLocks/>
            <a:stCxn id="8" idx="0"/>
            <a:endCxn id="1041" idx="0"/>
          </p:cNvCxnSpPr>
          <p:nvPr/>
        </p:nvCxnSpPr>
        <p:spPr>
          <a:xfrm rot="16200000" flipH="1" flipV="1">
            <a:off x="6158315" y="-1292251"/>
            <a:ext cx="1767235" cy="7301424"/>
          </a:xfrm>
          <a:prstGeom prst="curvedConnector3">
            <a:avLst>
              <a:gd name="adj1" fmla="val -6997"/>
            </a:avLst>
          </a:prstGeom>
          <a:ln>
            <a:solidFill>
              <a:srgbClr val="FFB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E58A4C63-9676-61F4-F8B6-E576EB069D8D}"/>
              </a:ext>
            </a:extLst>
          </p:cNvPr>
          <p:cNvCxnSpPr>
            <a:cxnSpLocks/>
            <a:stCxn id="1026" idx="0"/>
            <a:endCxn id="8" idx="0"/>
          </p:cNvCxnSpPr>
          <p:nvPr/>
        </p:nvCxnSpPr>
        <p:spPr>
          <a:xfrm rot="5400000" flipH="1" flipV="1">
            <a:off x="5907408" y="-2296469"/>
            <a:ext cx="1013924" cy="8556550"/>
          </a:xfrm>
          <a:prstGeom prst="curvedConnector3">
            <a:avLst>
              <a:gd name="adj1" fmla="val 122546"/>
            </a:avLst>
          </a:prstGeom>
          <a:ln>
            <a:solidFill>
              <a:srgbClr val="FF413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057">
            <a:extLst>
              <a:ext uri="{FF2B5EF4-FFF2-40B4-BE49-F238E27FC236}">
                <a16:creationId xmlns:a16="http://schemas.microsoft.com/office/drawing/2014/main" id="{10D063C2-2B5E-AE1E-8405-3B2BB51E4880}"/>
              </a:ext>
            </a:extLst>
          </p:cNvPr>
          <p:cNvSpPr txBox="1"/>
          <p:nvPr/>
        </p:nvSpPr>
        <p:spPr>
          <a:xfrm rot="969922">
            <a:off x="5314820" y="2992656"/>
            <a:ext cx="2131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A2E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 Repository Query</a:t>
            </a:r>
          </a:p>
        </p:txBody>
      </p:sp>
      <p:sp>
        <p:nvSpPr>
          <p:cNvPr id="42" name="TextBox 1059">
            <a:extLst>
              <a:ext uri="{FF2B5EF4-FFF2-40B4-BE49-F238E27FC236}">
                <a16:creationId xmlns:a16="http://schemas.microsoft.com/office/drawing/2014/main" id="{05D99435-314F-2A20-6DB2-D827F9EDD759}"/>
              </a:ext>
            </a:extLst>
          </p:cNvPr>
          <p:cNvSpPr txBox="1"/>
          <p:nvPr/>
        </p:nvSpPr>
        <p:spPr>
          <a:xfrm rot="19855636">
            <a:off x="3551856" y="1859447"/>
            <a:ext cx="144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AA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TensorFlow Tools</a:t>
            </a:r>
          </a:p>
        </p:txBody>
      </p:sp>
      <p:pic>
        <p:nvPicPr>
          <p:cNvPr id="43" name="Picture 42" descr="Build an Object Detection Solution with Microsoft Azure Custom Vision  Service training">
            <a:extLst>
              <a:ext uri="{FF2B5EF4-FFF2-40B4-BE49-F238E27FC236}">
                <a16:creationId xmlns:a16="http://schemas.microsoft.com/office/drawing/2014/main" id="{108DFA84-8467-B030-36A2-F2E86A6A1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65" y="4246743"/>
            <a:ext cx="1321716" cy="50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EC554589-5E40-3C87-E4E2-DEEEA987098A}"/>
              </a:ext>
            </a:extLst>
          </p:cNvPr>
          <p:cNvCxnSpPr>
            <a:cxnSpLocks/>
            <a:stCxn id="1039" idx="2"/>
          </p:cNvCxnSpPr>
          <p:nvPr/>
        </p:nvCxnSpPr>
        <p:spPr>
          <a:xfrm rot="5400000">
            <a:off x="3417416" y="2997828"/>
            <a:ext cx="479099" cy="2986191"/>
          </a:xfrm>
          <a:prstGeom prst="curvedConnector2">
            <a:avLst/>
          </a:prstGeom>
          <a:ln w="19050">
            <a:solidFill>
              <a:srgbClr val="8ED9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B314C35C-B276-395A-4984-72906B86E94E}"/>
              </a:ext>
            </a:extLst>
          </p:cNvPr>
          <p:cNvCxnSpPr>
            <a:cxnSpLocks/>
            <a:stCxn id="1041" idx="2"/>
          </p:cNvCxnSpPr>
          <p:nvPr/>
        </p:nvCxnSpPr>
        <p:spPr>
          <a:xfrm rot="5400000">
            <a:off x="2919672" y="3800428"/>
            <a:ext cx="650825" cy="292275"/>
          </a:xfrm>
          <a:prstGeom prst="curvedConnector3">
            <a:avLst>
              <a:gd name="adj1" fmla="val 50000"/>
            </a:avLst>
          </a:prstGeom>
          <a:ln w="19050">
            <a:solidFill>
              <a:srgbClr val="8ED9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D0CD8338-2114-5CC9-E815-C47B2402A2A5}"/>
              </a:ext>
            </a:extLst>
          </p:cNvPr>
          <p:cNvCxnSpPr>
            <a:cxnSpLocks/>
            <a:stCxn id="1031" idx="2"/>
            <a:endCxn id="1062" idx="0"/>
          </p:cNvCxnSpPr>
          <p:nvPr/>
        </p:nvCxnSpPr>
        <p:spPr>
          <a:xfrm rot="5400000">
            <a:off x="3073535" y="3212745"/>
            <a:ext cx="563486" cy="1504510"/>
          </a:xfrm>
          <a:prstGeom prst="curvedConnector3">
            <a:avLst>
              <a:gd name="adj1" fmla="val 50000"/>
            </a:avLst>
          </a:prstGeom>
          <a:ln w="19050">
            <a:solidFill>
              <a:srgbClr val="8ED9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AE114667-2438-BE86-571D-6D0F2F9500DF}"/>
              </a:ext>
            </a:extLst>
          </p:cNvPr>
          <p:cNvCxnSpPr>
            <a:cxnSpLocks/>
            <a:stCxn id="1026" idx="1"/>
            <a:endCxn id="6" idx="1"/>
          </p:cNvCxnSpPr>
          <p:nvPr/>
        </p:nvCxnSpPr>
        <p:spPr>
          <a:xfrm rot="10800000" flipH="1" flipV="1">
            <a:off x="1919821" y="2705041"/>
            <a:ext cx="4156468" cy="2874913"/>
          </a:xfrm>
          <a:prstGeom prst="curvedConnector3">
            <a:avLst>
              <a:gd name="adj1" fmla="val -29735"/>
            </a:avLst>
          </a:prstGeom>
          <a:ln>
            <a:solidFill>
              <a:srgbClr val="337BB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5BF16DC3-54AF-245F-3DBE-2ACDCA902887}"/>
              </a:ext>
            </a:extLst>
          </p:cNvPr>
          <p:cNvCxnSpPr>
            <a:cxnSpLocks/>
            <a:endCxn id="1062" idx="2"/>
          </p:cNvCxnSpPr>
          <p:nvPr/>
        </p:nvCxnSpPr>
        <p:spPr>
          <a:xfrm rot="10800000">
            <a:off x="2603024" y="4748741"/>
            <a:ext cx="3520095" cy="670036"/>
          </a:xfrm>
          <a:prstGeom prst="curvedConnector2">
            <a:avLst/>
          </a:prstGeom>
          <a:ln>
            <a:solidFill>
              <a:srgbClr val="337B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1122">
            <a:extLst>
              <a:ext uri="{FF2B5EF4-FFF2-40B4-BE49-F238E27FC236}">
                <a16:creationId xmlns:a16="http://schemas.microsoft.com/office/drawing/2014/main" id="{51EBF113-A033-9886-23F0-F57730AF21FA}"/>
              </a:ext>
            </a:extLst>
          </p:cNvPr>
          <p:cNvSpPr txBox="1"/>
          <p:nvPr/>
        </p:nvSpPr>
        <p:spPr>
          <a:xfrm rot="383951">
            <a:off x="4379668" y="5532375"/>
            <a:ext cx="1378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A2E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Pipeline Request</a:t>
            </a:r>
          </a:p>
        </p:txBody>
      </p:sp>
      <p:sp>
        <p:nvSpPr>
          <p:cNvPr id="50" name="TextBox 1123">
            <a:extLst>
              <a:ext uri="{FF2B5EF4-FFF2-40B4-BE49-F238E27FC236}">
                <a16:creationId xmlns:a16="http://schemas.microsoft.com/office/drawing/2014/main" id="{6C7FA781-0F5E-FB3F-BDEB-2961F47B8F59}"/>
              </a:ext>
            </a:extLst>
          </p:cNvPr>
          <p:cNvSpPr txBox="1"/>
          <p:nvPr/>
        </p:nvSpPr>
        <p:spPr>
          <a:xfrm rot="383951">
            <a:off x="4441073" y="5129031"/>
            <a:ext cx="1378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A2E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Pipeline Toolset</a:t>
            </a:r>
          </a:p>
        </p:txBody>
      </p:sp>
      <p:sp>
        <p:nvSpPr>
          <p:cNvPr id="51" name="TextBox 1124">
            <a:extLst>
              <a:ext uri="{FF2B5EF4-FFF2-40B4-BE49-F238E27FC236}">
                <a16:creationId xmlns:a16="http://schemas.microsoft.com/office/drawing/2014/main" id="{FEF764D9-2295-D9E3-4211-C2BF22AF554D}"/>
              </a:ext>
            </a:extLst>
          </p:cNvPr>
          <p:cNvSpPr txBox="1"/>
          <p:nvPr/>
        </p:nvSpPr>
        <p:spPr>
          <a:xfrm rot="20850855">
            <a:off x="3127457" y="1224991"/>
            <a:ext cx="1912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86F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TensorFlow Tool request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F45C0-9BA1-367A-792A-4484168379A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04170"/>
            <a:ext cx="2338541" cy="13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49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1F5C5-E08C-7D46-5C00-4701447A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784" y="320880"/>
            <a:ext cx="6720016" cy="61525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/>
                <a:cs typeface="Helvetica"/>
              </a:rPr>
              <a:t>Contacts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FAE4A-0A2C-6996-0557-7A6CD0BA1D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ED68C17-98AD-83FE-6181-B9254CAFC990}"/>
              </a:ext>
            </a:extLst>
          </p:cNvPr>
          <p:cNvGraphicFramePr>
            <a:graphicFrameLocks noGrp="1"/>
          </p:cNvGraphicFramePr>
          <p:nvPr/>
        </p:nvGraphicFramePr>
        <p:xfrm>
          <a:off x="750626" y="2388358"/>
          <a:ext cx="10687742" cy="2225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343871">
                  <a:extLst>
                    <a:ext uri="{9D8B030D-6E8A-4147-A177-3AD203B41FA5}">
                      <a16:colId xmlns:a16="http://schemas.microsoft.com/office/drawing/2014/main" val="2945893914"/>
                    </a:ext>
                  </a:extLst>
                </a:gridCol>
                <a:gridCol w="5343871">
                  <a:extLst>
                    <a:ext uri="{9D8B030D-6E8A-4147-A177-3AD203B41FA5}">
                      <a16:colId xmlns:a16="http://schemas.microsoft.com/office/drawing/2014/main" val="128785957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t"/>
                      <a:endParaRPr lang="en-US" sz="3200">
                        <a:effectLst/>
                      </a:endParaRPr>
                    </a:p>
                    <a:p>
                      <a:pPr algn="ctr" rtl="0" fontAlgn="base"/>
                      <a:r>
                        <a:rPr lang="en-US" sz="1800" b="1">
                          <a:effectLst/>
                          <a:latin typeface="Times New Roman"/>
                        </a:rPr>
                        <a:t>Erica L. Dretzka</a:t>
                      </a:r>
                      <a:r>
                        <a:rPr lang="en-US" sz="1800">
                          <a:effectLst/>
                          <a:latin typeface="Times New Roman"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  <a:p>
                      <a:pPr algn="ctr" rtl="0" fontAlgn="base"/>
                      <a:r>
                        <a:rPr lang="en-US" sz="1800">
                          <a:effectLst/>
                          <a:latin typeface="Times New Roman"/>
                        </a:rPr>
                        <a:t>Chief Digital and AI Office (CDAO), Chief Technology Office (CTO) </a:t>
                      </a:r>
                      <a:endParaRPr lang="en-US" sz="1800">
                        <a:effectLst/>
                      </a:endParaRPr>
                    </a:p>
                    <a:p>
                      <a:pPr algn="ctr" rtl="0" fontAlgn="base"/>
                      <a:r>
                        <a:rPr lang="en-US" sz="1800">
                          <a:effectLst/>
                          <a:latin typeface="Times New Roman"/>
                        </a:rPr>
                        <a:t>Washington, DC </a:t>
                      </a:r>
                      <a:endParaRPr lang="en-US" sz="1800">
                        <a:effectLst/>
                      </a:endParaRPr>
                    </a:p>
                    <a:p>
                      <a:pPr algn="ctr" rtl="0" fontAlgn="base"/>
                      <a:r>
                        <a:rPr lang="en-US" sz="1800" u="sng" strike="noStrike">
                          <a:solidFill>
                            <a:srgbClr val="0000FF"/>
                          </a:solidFill>
                          <a:effectLst/>
                          <a:latin typeface="Times New Roman"/>
                          <a:hlinkClick r:id="rId2"/>
                        </a:rPr>
                        <a:t>erica.l.dretzka.civ@mail.mil</a:t>
                      </a:r>
                      <a:r>
                        <a:rPr lang="en-US" sz="1400">
                          <a:effectLst/>
                          <a:latin typeface="Times New Roman"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200"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1">
                          <a:effectLst/>
                          <a:latin typeface="Times New Roman"/>
                        </a:rPr>
                        <a:t>Mr. Jordan Gottlieb</a:t>
                      </a:r>
                      <a:endParaRPr lang="en-US"/>
                    </a:p>
                    <a:p>
                      <a:pPr algn="ctr" rtl="0" fontAlgn="base"/>
                      <a:r>
                        <a:rPr lang="en-US" sz="1800">
                          <a:effectLst/>
                          <a:latin typeface="Times New Roman"/>
                        </a:rPr>
                        <a:t>Chief Information Office (CIO), Zero Trust Portfolio Management Office (ZT </a:t>
                      </a:r>
                      <a:r>
                        <a:rPr lang="en-US" sz="1800" err="1">
                          <a:effectLst/>
                          <a:latin typeface="Times New Roman"/>
                        </a:rPr>
                        <a:t>PfMO</a:t>
                      </a:r>
                      <a:r>
                        <a:rPr lang="en-US" sz="1800">
                          <a:effectLst/>
                          <a:latin typeface="Times New Roman"/>
                        </a:rPr>
                        <a:t>) </a:t>
                      </a:r>
                      <a:endParaRPr lang="en-US" sz="1800">
                        <a:effectLst/>
                      </a:endParaRPr>
                    </a:p>
                    <a:p>
                      <a:pPr algn="ctr" rtl="0" fontAlgn="base"/>
                      <a:r>
                        <a:rPr lang="en-US" sz="1800">
                          <a:effectLst/>
                          <a:latin typeface="Times New Roman"/>
                        </a:rPr>
                        <a:t>Systems Engineer Technical Advisor (SETA)</a:t>
                      </a:r>
                      <a:endParaRPr lang="en-US" sz="1800">
                        <a:effectLst/>
                      </a:endParaRPr>
                    </a:p>
                    <a:p>
                      <a:pPr algn="ctr" rtl="0" fontAlgn="base"/>
                      <a:r>
                        <a:rPr lang="en-US" sz="1800">
                          <a:effectLst/>
                          <a:latin typeface="Times New Roman"/>
                        </a:rPr>
                        <a:t>Washington, DC </a:t>
                      </a:r>
                      <a:endParaRPr lang="en-US" sz="1800"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FF0000"/>
                          </a:solidFill>
                          <a:effectLst/>
                          <a:hlinkClick r:id="rId3"/>
                        </a:rPr>
                        <a:t>jordan.gottlieb.ctr@mail.mil</a:t>
                      </a:r>
                      <a:endParaRPr lang="en-US" sz="1800" b="0" i="0" u="none" strike="noStrike" noProof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93857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2ACC4B0-49EF-8851-17C0-E3B43B7104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98" y="-22620"/>
            <a:ext cx="2338541" cy="13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3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A6A1B-CDE7-94B9-DFB6-B9606272D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783ECFFD-845E-859D-CEA1-7EA5E382934A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5039CC-5D12-2399-BC26-0AA54EC162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BC921F-0175-49BD-A02C-0C2AFED091E6}"/>
              </a:ext>
            </a:extLst>
          </p:cNvPr>
          <p:cNvGrpSpPr/>
          <p:nvPr/>
        </p:nvGrpSpPr>
        <p:grpSpPr>
          <a:xfrm>
            <a:off x="4273245" y="1606245"/>
            <a:ext cx="3645509" cy="3645509"/>
            <a:chOff x="534455" y="1391933"/>
            <a:chExt cx="2054902" cy="20549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367290-7B9B-DF24-B600-8E242319BA3C}"/>
                </a:ext>
              </a:extLst>
            </p:cNvPr>
            <p:cNvSpPr/>
            <p:nvPr/>
          </p:nvSpPr>
          <p:spPr>
            <a:xfrm>
              <a:off x="534455" y="1391933"/>
              <a:ext cx="2054902" cy="205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B4756F7-CCDE-7D1C-88D2-30EC4EEA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5" y="1391933"/>
              <a:ext cx="2054902" cy="205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F234D69-71F8-3B32-0B4E-13C4A777C3CE}"/>
              </a:ext>
            </a:extLst>
          </p:cNvPr>
          <p:cNvSpPr txBox="1"/>
          <p:nvPr/>
        </p:nvSpPr>
        <p:spPr>
          <a:xfrm>
            <a:off x="406849" y="5002565"/>
            <a:ext cx="3006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Slido.com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 NBT2024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The Data Mesh and Zero Trust</a:t>
            </a:r>
          </a:p>
        </p:txBody>
      </p:sp>
    </p:spTree>
    <p:extLst>
      <p:ext uri="{BB962C8B-B14F-4D97-AF65-F5344CB8AC3E}">
        <p14:creationId xmlns:p14="http://schemas.microsoft.com/office/powerpoint/2010/main" val="252125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A6DF2428-9C85-7F13-4590-486E3FAAC512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Novel Applications of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F1B2E1-58E7-0AAC-592B-361ECAEF4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8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E64D7-C7C0-4A63-E74A-E7C1327E6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006F9136-DCA6-738C-5CAB-2D4A18F40F09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Synthetic training data for autonomous system training generated with AI from real-world sensor data</a:t>
            </a:r>
          </a:p>
        </p:txBody>
      </p:sp>
      <p:sp>
        <p:nvSpPr>
          <p:cNvPr id="3" name="Google Shape;684;p76">
            <a:extLst>
              <a:ext uri="{FF2B5EF4-FFF2-40B4-BE49-F238E27FC236}">
                <a16:creationId xmlns:a16="http://schemas.microsoft.com/office/drawing/2014/main" id="{D601D279-77EA-6F70-CC74-CF57AA744A17}"/>
              </a:ext>
            </a:extLst>
          </p:cNvPr>
          <p:cNvSpPr txBox="1"/>
          <p:nvPr/>
        </p:nvSpPr>
        <p:spPr>
          <a:xfrm>
            <a:off x="447370" y="3427857"/>
            <a:ext cx="5758614" cy="1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sym typeface="Public Sans ExtraLight"/>
              </a:rPr>
              <a:t>Hannes Walter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VP Product Management - 3D Simulation Environments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Blackshark.ai</a:t>
            </a:r>
            <a:endParaRPr lang="en-GB" sz="2000" dirty="0">
              <a:solidFill>
                <a:schemeClr val="lt1"/>
              </a:solidFill>
              <a:latin typeface="Public Sans ExtraLight"/>
              <a:ea typeface="Public Sans ExtraLight"/>
              <a:cs typeface="Public Sans ExtraLight"/>
              <a:sym typeface="Public Sans Extra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430967-7225-9352-3B52-F85392DF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4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AE94F-CA40-E7C1-05E0-FB1321E9B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53BD3-25AF-8B55-2F73-EAAC1F176B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pic>
        <p:nvPicPr>
          <p:cNvPr id="4" name="Picture 3" descr="An aerial view of a road and a river&#10;&#10;Description automatically generated">
            <a:extLst>
              <a:ext uri="{FF2B5EF4-FFF2-40B4-BE49-F238E27FC236}">
                <a16:creationId xmlns:a16="http://schemas.microsoft.com/office/drawing/2014/main" id="{60F1BFE0-B608-39E5-8B0C-C92EA74DC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413"/>
            <a:ext cx="12192000" cy="65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9BD11-B9DA-59EF-D867-6F1832C7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8408BDF2-F784-44A0-A180-5F10098738F6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BACE53-3DB0-69F2-5510-807F01548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22443F-ACB1-1DC0-64B4-3F5EBF5E2A27}"/>
              </a:ext>
            </a:extLst>
          </p:cNvPr>
          <p:cNvGrpSpPr/>
          <p:nvPr/>
        </p:nvGrpSpPr>
        <p:grpSpPr>
          <a:xfrm>
            <a:off x="4273245" y="1606245"/>
            <a:ext cx="3645509" cy="3645509"/>
            <a:chOff x="534455" y="1391933"/>
            <a:chExt cx="2054902" cy="20549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CEB45C-77FA-0437-9C43-B9CAE379D9B2}"/>
                </a:ext>
              </a:extLst>
            </p:cNvPr>
            <p:cNvSpPr/>
            <p:nvPr/>
          </p:nvSpPr>
          <p:spPr>
            <a:xfrm>
              <a:off x="534455" y="1391933"/>
              <a:ext cx="2054902" cy="205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3AE79CF-61F0-89B4-3A37-78A0CB7BB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5" y="1391933"/>
              <a:ext cx="2054902" cy="205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DDD7A13-DF55-7E84-E604-790ABF26F5FB}"/>
              </a:ext>
            </a:extLst>
          </p:cNvPr>
          <p:cNvSpPr txBox="1"/>
          <p:nvPr/>
        </p:nvSpPr>
        <p:spPr>
          <a:xfrm>
            <a:off x="406849" y="5002565"/>
            <a:ext cx="2294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Slido.com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 NBT2024</a:t>
            </a:r>
          </a:p>
          <a:p>
            <a:pPr algn="l" rtl="0"/>
            <a:r>
              <a:rPr lang="en-GB" sz="18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Synthetic training data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1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21B71-2E0D-8B81-554A-C57410B63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0B8F2607-D30B-18DC-9EC4-C107BF91AF18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The evolution of autonomous tactical AI - learning the lessons from Ukraine	</a:t>
            </a:r>
          </a:p>
        </p:txBody>
      </p:sp>
      <p:sp>
        <p:nvSpPr>
          <p:cNvPr id="3" name="Google Shape;684;p76">
            <a:extLst>
              <a:ext uri="{FF2B5EF4-FFF2-40B4-BE49-F238E27FC236}">
                <a16:creationId xmlns:a16="http://schemas.microsoft.com/office/drawing/2014/main" id="{4E35A76A-6572-BC67-A596-6F77B5BA0CC0}"/>
              </a:ext>
            </a:extLst>
          </p:cNvPr>
          <p:cNvSpPr txBox="1"/>
          <p:nvPr/>
        </p:nvSpPr>
        <p:spPr>
          <a:xfrm>
            <a:off x="447370" y="3427857"/>
            <a:ext cx="5758614" cy="1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sym typeface="Public Sans ExtraLight"/>
              </a:rPr>
              <a:t>Peter Morrison</a:t>
            </a:r>
            <a:endParaRPr lang="en-GB" sz="2000" dirty="0">
              <a:solidFill>
                <a:schemeClr val="lt1"/>
              </a:solidFill>
              <a:latin typeface="Public Sans ExtraLight"/>
              <a:sym typeface="Public Sans Extra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Chief Product Officer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Bohemia Interactive Simulations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7E880-9ED8-42B7-04A1-7DA40E801B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7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78668-17B7-1387-7A7D-C8D1F0037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91C9B96D-ED2F-95A3-6808-E3EEE9C18CC0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EB6FFC-21BF-2DB6-BAAC-B460A9A0BD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A3A25D2-E359-25B4-9346-B0F48FBCD3A9}"/>
              </a:ext>
            </a:extLst>
          </p:cNvPr>
          <p:cNvGrpSpPr/>
          <p:nvPr/>
        </p:nvGrpSpPr>
        <p:grpSpPr>
          <a:xfrm>
            <a:off x="4273245" y="1606245"/>
            <a:ext cx="3645509" cy="3645509"/>
            <a:chOff x="534455" y="1391933"/>
            <a:chExt cx="2054902" cy="20549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648C9F-0975-268A-E1D1-ABD64303AE3E}"/>
                </a:ext>
              </a:extLst>
            </p:cNvPr>
            <p:cNvSpPr/>
            <p:nvPr/>
          </p:nvSpPr>
          <p:spPr>
            <a:xfrm>
              <a:off x="534455" y="1391933"/>
              <a:ext cx="2054902" cy="205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0956E18-B7A2-68EF-1DE6-DA1583CD5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5" y="1391933"/>
              <a:ext cx="2054902" cy="205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C395464-1A53-7024-0447-9DA5B748F209}"/>
              </a:ext>
            </a:extLst>
          </p:cNvPr>
          <p:cNvSpPr txBox="1"/>
          <p:nvPr/>
        </p:nvSpPr>
        <p:spPr>
          <a:xfrm>
            <a:off x="406849" y="5002565"/>
            <a:ext cx="7259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Slido.com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 NBT2024</a:t>
            </a:r>
          </a:p>
          <a:p>
            <a:pPr algn="l" rtl="0"/>
            <a:r>
              <a:rPr lang="en-GB" sz="18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The evolution of autonomous tactical AI - learning the lessons from Ukraine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17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12357-964A-7E68-1DDE-F7142392B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833FDE49-014B-11BA-B576-03ED0375EB79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The Data Mesh and Zero Trust</a:t>
            </a:r>
          </a:p>
        </p:txBody>
      </p:sp>
      <p:sp>
        <p:nvSpPr>
          <p:cNvPr id="3" name="Google Shape;684;p76">
            <a:extLst>
              <a:ext uri="{FF2B5EF4-FFF2-40B4-BE49-F238E27FC236}">
                <a16:creationId xmlns:a16="http://schemas.microsoft.com/office/drawing/2014/main" id="{621260AC-14D4-D423-8E1A-1FD9CA935030}"/>
              </a:ext>
            </a:extLst>
          </p:cNvPr>
          <p:cNvSpPr txBox="1"/>
          <p:nvPr/>
        </p:nvSpPr>
        <p:spPr>
          <a:xfrm>
            <a:off x="447370" y="3427857"/>
            <a:ext cx="5758614" cy="1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sym typeface="Public Sans ExtraLight"/>
              </a:rPr>
              <a:t>Erica </a:t>
            </a:r>
            <a:r>
              <a:rPr lang="en-GB" sz="3600" dirty="0" err="1">
                <a:solidFill>
                  <a:schemeClr val="lt1"/>
                </a:solidFill>
                <a:latin typeface="Public Sans ExtraLight"/>
                <a:sym typeface="Public Sans ExtraLight"/>
              </a:rPr>
              <a:t>Dretzka</a:t>
            </a:r>
            <a:endParaRPr lang="en-GB" sz="2000" dirty="0">
              <a:solidFill>
                <a:schemeClr val="lt1"/>
              </a:solidFill>
              <a:latin typeface="Public Sans ExtraLight"/>
              <a:sym typeface="Public Sans Extra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Director, Future Analytics Architecture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OSD CDAO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sym typeface="Public Sans ExtraLight"/>
              </a:rPr>
              <a:t>Jordan Gottlieb</a:t>
            </a:r>
            <a:endParaRPr lang="en-GB" sz="2000" dirty="0">
              <a:solidFill>
                <a:schemeClr val="lt1"/>
              </a:solidFill>
              <a:latin typeface="Public Sans ExtraLight"/>
              <a:sym typeface="Public Sans Extra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Senior Advisor, Systems Engineer Technical Advisor, DoD CIO, Zero Trust Portfolio Management Office (</a:t>
            </a:r>
            <a:r>
              <a:rPr lang="en-GB" sz="2000" dirty="0" err="1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PfMO</a:t>
            </a: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5D6464-7306-D8BA-32D2-84F76AAA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06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3C5683-39B2-4E58-555A-4713C64E8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321" y="1198088"/>
            <a:ext cx="8987478" cy="5064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A58133-90ED-124F-137C-7B895156109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04170"/>
            <a:ext cx="2338541" cy="13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97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DAO Slide Master">
  <a:themeElements>
    <a:clrScheme name="CDAO Color Palette">
      <a:dk1>
        <a:srgbClr val="1D385B"/>
      </a:dk1>
      <a:lt1>
        <a:srgbClr val="FFFFFF"/>
      </a:lt1>
      <a:dk2>
        <a:srgbClr val="1D385B"/>
      </a:dk2>
      <a:lt2>
        <a:srgbClr val="000000"/>
      </a:lt2>
      <a:accent1>
        <a:srgbClr val="1D385B"/>
      </a:accent1>
      <a:accent2>
        <a:srgbClr val="FAFEFE"/>
      </a:accent2>
      <a:accent3>
        <a:srgbClr val="66BAF5"/>
      </a:accent3>
      <a:accent4>
        <a:srgbClr val="2B73E5"/>
      </a:accent4>
      <a:accent5>
        <a:srgbClr val="ABD1F5"/>
      </a:accent5>
      <a:accent6>
        <a:srgbClr val="99999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AO_Brief-Template" id="{4F5A34EB-68C2-4A48-82B0-733136864690}" vid="{63D97AB6-D90A-4A41-8D40-164EDCEC79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de9faa6-9fe1-49b3-9a08-227a296b54a6}" enabled="1" method="Privileged" siteId="{d5fe813e-0caa-432a-b2ac-d555aa91bd1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286</Words>
  <Application>Microsoft Macintosh PowerPoint</Application>
  <PresentationFormat>Widescreen</PresentationFormat>
  <Paragraphs>71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Google Sans</vt:lpstr>
      <vt:lpstr>Helvetica</vt:lpstr>
      <vt:lpstr>Helvetica Neue Light</vt:lpstr>
      <vt:lpstr>Public Sans ExtraLight</vt:lpstr>
      <vt:lpstr>Times New Roman</vt:lpstr>
      <vt:lpstr>Office Theme</vt:lpstr>
      <vt:lpstr>CDAO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Wong</dc:creator>
  <cp:lastModifiedBy>Holbert, Maureen [USA]</cp:lastModifiedBy>
  <cp:revision>13</cp:revision>
  <dcterms:created xsi:type="dcterms:W3CDTF">2022-11-09T13:01:01Z</dcterms:created>
  <dcterms:modified xsi:type="dcterms:W3CDTF">2024-11-21T22:10:45Z</dcterms:modified>
</cp:coreProperties>
</file>