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2"/>
  </p:notesMasterIdLst>
  <p:handoutMasterIdLst>
    <p:handoutMasterId r:id="rId13"/>
  </p:handoutMasterIdLst>
  <p:sldIdLst>
    <p:sldId id="305" r:id="rId5"/>
    <p:sldId id="290" r:id="rId6"/>
    <p:sldId id="300" r:id="rId7"/>
    <p:sldId id="301" r:id="rId8"/>
    <p:sldId id="302" r:id="rId9"/>
    <p:sldId id="306" r:id="rId10"/>
    <p:sldId id="303" r:id="rId11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34" autoAdjust="0"/>
  </p:normalViewPr>
  <p:slideViewPr>
    <p:cSldViewPr snapToGrid="0">
      <p:cViewPr varScale="1">
        <p:scale>
          <a:sx n="86" d="100"/>
          <a:sy n="86" d="100"/>
        </p:scale>
        <p:origin x="51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392AFB-6AC0-475F-AF59-BAF8DB7E228C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9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392AFB-6AC0-475F-AF59-BAF8DB7E228C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6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392AFB-6AC0-475F-AF59-BAF8DB7E228C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39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392AFB-6AC0-475F-AF59-BAF8DB7E228C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95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392AFB-6AC0-475F-AF59-BAF8DB7E228C}" type="slidenum">
              <a:rPr 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8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63CD88B-3D8E-5930-8860-B89DE42D2953}"/>
              </a:ext>
            </a:extLst>
          </p:cNvPr>
          <p:cNvCxnSpPr/>
          <p:nvPr userDrawn="1"/>
        </p:nvCxnSpPr>
        <p:spPr bwMode="auto">
          <a:xfrm>
            <a:off x="0" y="1352225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33F177E-FD1D-3429-0967-6E0680247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7376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73F2B42-8C5E-9E9F-6EEB-8313D0556B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t="14373" r="23364" b="14479"/>
          <a:stretch/>
        </p:blipFill>
        <p:spPr>
          <a:xfrm>
            <a:off x="11440127" y="6051587"/>
            <a:ext cx="754512" cy="757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85C28C-A754-4E4B-9596-1D6D7BD0E9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9562" y="1363875"/>
            <a:ext cx="11060565" cy="53893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0E2D276-0EA6-42FD-8609-C51AFAB8DACD}"/>
              </a:ext>
            </a:extLst>
          </p:cNvPr>
          <p:cNvSpPr txBox="1"/>
          <p:nvPr userDrawn="1"/>
        </p:nvSpPr>
        <p:spPr>
          <a:xfrm>
            <a:off x="5221693" y="4980440"/>
            <a:ext cx="147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27 November 2023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86501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86501"/>
            <a:ext cx="821634" cy="34093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718" y="1097300"/>
            <a:ext cx="5363633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736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9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0089" y="6502330"/>
            <a:ext cx="821634" cy="306636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/>
              <a:t>Slide </a:t>
            </a: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55" y="6453646"/>
            <a:ext cx="1094689" cy="438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3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47A82C-BD5E-41C6-A7C7-5CC343CF734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-54751"/>
            <a:ext cx="12212320" cy="8235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7" r:id="rId4"/>
    <p:sldLayoutId id="2147483678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w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53144" y="1858346"/>
            <a:ext cx="11190277" cy="1229411"/>
          </a:xfrm>
        </p:spPr>
        <p:txBody>
          <a:bodyPr/>
          <a:lstStyle/>
          <a:p>
            <a:r>
              <a:rPr lang="en-US" sz="3600" dirty="0"/>
              <a:t>Certified Modeling and Simulation Professional</a:t>
            </a:r>
          </a:p>
          <a:p>
            <a:r>
              <a:rPr lang="en-US" sz="3600" dirty="0"/>
              <a:t>CMSP 3.0 - Reinvention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23863" y="4718505"/>
            <a:ext cx="8478838" cy="1452376"/>
          </a:xfrm>
        </p:spPr>
        <p:txBody>
          <a:bodyPr/>
          <a:lstStyle/>
          <a:p>
            <a:pPr eaLnBrk="1" hangingPunct="1"/>
            <a:r>
              <a:rPr lang="en-US" sz="1400" dirty="0">
                <a:latin typeface="Arial Narrow" pitchFamily="34" charset="0"/>
              </a:rPr>
              <a:t>2 December 2024</a:t>
            </a:r>
          </a:p>
          <a:p>
            <a:pPr eaLnBrk="1" hangingPunct="1"/>
            <a:endParaRPr lang="en-US" dirty="0">
              <a:latin typeface="Arial Narrow" pitchFamily="34" charset="0"/>
            </a:endParaRPr>
          </a:p>
          <a:p>
            <a:pPr eaLnBrk="1" hangingPunct="1"/>
            <a:r>
              <a:rPr lang="en-US" sz="1800" dirty="0">
                <a:latin typeface="Arial Narrow" pitchFamily="34" charset="0"/>
              </a:rPr>
              <a:t>Ivar Oswalt, PhD CMSP</a:t>
            </a:r>
          </a:p>
          <a:p>
            <a:pPr eaLnBrk="1" hangingPunct="1"/>
            <a:r>
              <a:rPr lang="en-US" sz="1800" dirty="0">
                <a:latin typeface="Arial Narrow" pitchFamily="34" charset="0"/>
              </a:rPr>
              <a:t>The MIL Corporation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FA1F4-41A7-41BC-936B-8C3168BAB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22" y="3477683"/>
            <a:ext cx="3036821" cy="9032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B820DD-4A48-4CF2-AC68-7368BF93488C}"/>
              </a:ext>
            </a:extLst>
          </p:cNvPr>
          <p:cNvSpPr/>
          <p:nvPr/>
        </p:nvSpPr>
        <p:spPr>
          <a:xfrm>
            <a:off x="2529987" y="6642621"/>
            <a:ext cx="6666589" cy="1692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Dr. Oswalt contributed to this effort in his personal capacity and the views expressed are his own and do not necessarily reflect those of The MIL Corporation.</a:t>
            </a:r>
          </a:p>
        </p:txBody>
      </p:sp>
    </p:spTree>
    <p:extLst>
      <p:ext uri="{BB962C8B-B14F-4D97-AF65-F5344CB8AC3E}">
        <p14:creationId xmlns:p14="http://schemas.microsoft.com/office/powerpoint/2010/main" val="190730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84652" y="1026527"/>
            <a:ext cx="4875639" cy="5075237"/>
          </a:xfrm>
        </p:spPr>
        <p:txBody>
          <a:bodyPr/>
          <a:lstStyle/>
          <a:p>
            <a:pPr>
              <a:spcAft>
                <a:spcPts val="1300"/>
              </a:spcAft>
            </a:pPr>
            <a:r>
              <a:rPr lang="en-US" dirty="0"/>
              <a:t>A Quick Description of CMSP</a:t>
            </a:r>
          </a:p>
          <a:p>
            <a:r>
              <a:rPr lang="en-US" dirty="0"/>
              <a:t>Moderated Panel Discussion</a:t>
            </a:r>
          </a:p>
          <a:p>
            <a:pPr lvl="1"/>
            <a:r>
              <a:rPr lang="en-US" dirty="0"/>
              <a:t>Introductions</a:t>
            </a:r>
          </a:p>
          <a:p>
            <a:pPr lvl="1">
              <a:spcAft>
                <a:spcPts val="1300"/>
              </a:spcAft>
            </a:pPr>
            <a:r>
              <a:rPr lang="en-US" dirty="0"/>
              <a:t>Panel Q&amp;A</a:t>
            </a:r>
          </a:p>
          <a:p>
            <a:pPr>
              <a:spcAft>
                <a:spcPts val="1300"/>
              </a:spcAft>
            </a:pPr>
            <a:r>
              <a:rPr lang="en-US" dirty="0"/>
              <a:t>The Future</a:t>
            </a:r>
          </a:p>
          <a:p>
            <a:pPr>
              <a:spcAft>
                <a:spcPts val="1300"/>
              </a:spcAft>
            </a:pPr>
            <a:r>
              <a:rPr lang="en-US" dirty="0"/>
              <a:t>Audience Q&amp;A</a:t>
            </a:r>
          </a:p>
          <a:p>
            <a:endParaRPr lang="en-US" dirty="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435AA88E-2E27-4BDB-B998-4D6509C9EB93}"/>
              </a:ext>
            </a:extLst>
          </p:cNvPr>
          <p:cNvSpPr txBox="1">
            <a:spLocks noChangeArrowheads="1"/>
          </p:cNvSpPr>
          <p:nvPr/>
        </p:nvSpPr>
        <p:spPr>
          <a:xfrm>
            <a:off x="1694542" y="-14022"/>
            <a:ext cx="8153400" cy="838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F77B0B"/>
                </a:solidFill>
                <a:latin typeface="Tahoma" charset="0"/>
              </a:defRPr>
            </a:lvl9pPr>
          </a:lstStyle>
          <a:p>
            <a:r>
              <a:rPr lang="en-US" sz="3600" kern="0" dirty="0"/>
              <a:t>Overview of CMSP Special Event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4A63CBB-84FA-4992-9BAD-4B880F9805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1" t="-14916" r="3221" b="14916"/>
          <a:stretch/>
        </p:blipFill>
        <p:spPr>
          <a:xfrm>
            <a:off x="4980274" y="448869"/>
            <a:ext cx="2242340" cy="29897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8A4C88F-3FAD-4117-A6DA-C1F213BD8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66" y="4106641"/>
            <a:ext cx="2490334" cy="249033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3A013AB-2BD3-4F75-8CE3-7B606CB55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31" y="2559878"/>
            <a:ext cx="2490335" cy="2490335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E57F193-1D2F-4294-B51B-C20F817EED6B}"/>
              </a:ext>
            </a:extLst>
          </p:cNvPr>
          <p:cNvSpPr txBox="1">
            <a:spLocks/>
          </p:cNvSpPr>
          <p:nvPr/>
        </p:nvSpPr>
        <p:spPr>
          <a:xfrm>
            <a:off x="11629417" y="6591934"/>
            <a:ext cx="821634" cy="3066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A09BDCD1-5B50-4382-8644-D93F8F7088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68" y="6460267"/>
            <a:ext cx="1094689" cy="43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4542" y="5716"/>
            <a:ext cx="8153400" cy="838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600" dirty="0"/>
              <a:t>Overview of CMSP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8625" y="1073462"/>
            <a:ext cx="11000460" cy="5449887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1800"/>
              </a:spcAft>
            </a:pPr>
            <a:r>
              <a:rPr lang="en-US" dirty="0"/>
              <a:t>Since credentialing is key to turning any job into a profession…</a:t>
            </a:r>
          </a:p>
          <a:p>
            <a:pPr>
              <a:lnSpc>
                <a:spcPts val="2800"/>
              </a:lnSpc>
              <a:spcAft>
                <a:spcPts val="1800"/>
              </a:spcAft>
            </a:pPr>
            <a:r>
              <a:rPr lang="en-US" dirty="0"/>
              <a:t>In 2002 NTSA, with SISO and SCS, established an M&amp;S Professional Certification Commission (M&amp;SPCC) and initiated CMSP 1.0</a:t>
            </a:r>
          </a:p>
          <a:p>
            <a:pPr>
              <a:lnSpc>
                <a:spcPts val="2800"/>
              </a:lnSpc>
              <a:spcAft>
                <a:spcPts val="1800"/>
              </a:spcAft>
            </a:pPr>
            <a:r>
              <a:rPr lang="en-US" dirty="0"/>
              <a:t>This Commission / Certification Board oversees the awarding of the Certified M&amp;S Professional (CMSP) Designation: 1.0 (2001), 2.0 (2010), Now 3.0 (2019 -___)</a:t>
            </a:r>
          </a:p>
          <a:p>
            <a:pPr>
              <a:lnSpc>
                <a:spcPts val="2800"/>
              </a:lnSpc>
              <a:spcAft>
                <a:spcPts val="1800"/>
              </a:spcAft>
            </a:pPr>
            <a:r>
              <a:rPr lang="en-US" dirty="0"/>
              <a:t>It helps to professionalize M&amp;S and to engender confidence that certified personnel possess a defined and significant level of current M&amp;S expertise</a:t>
            </a:r>
          </a:p>
          <a:p>
            <a:pPr>
              <a:lnSpc>
                <a:spcPts val="2800"/>
              </a:lnSpc>
              <a:spcAft>
                <a:spcPts val="1800"/>
              </a:spcAft>
            </a:pPr>
            <a:r>
              <a:rPr lang="en-US" dirty="0"/>
              <a:t>CMSP provides differentiation, community awareness, professional networks</a:t>
            </a:r>
          </a:p>
          <a:p>
            <a:pPr>
              <a:lnSpc>
                <a:spcPts val="2800"/>
              </a:lnSpc>
              <a:spcAft>
                <a:spcPts val="1800"/>
              </a:spcAft>
            </a:pPr>
            <a:r>
              <a:rPr lang="en-US" dirty="0"/>
              <a:t>It is continuing to be developed and enhanced by an Executive Committee and five active Implementation Committees</a:t>
            </a:r>
          </a:p>
          <a:p>
            <a:pPr marL="176213" indent="-176213">
              <a:lnSpc>
                <a:spcPct val="80000"/>
              </a:lnSpc>
            </a:pPr>
            <a:endParaRPr lang="en-US" b="1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54795B0-A367-43AB-9B20-D73D90E5837E}"/>
              </a:ext>
            </a:extLst>
          </p:cNvPr>
          <p:cNvSpPr txBox="1">
            <a:spLocks/>
          </p:cNvSpPr>
          <p:nvPr/>
        </p:nvSpPr>
        <p:spPr>
          <a:xfrm>
            <a:off x="5542651" y="6608426"/>
            <a:ext cx="821634" cy="3066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28AE0617-E67F-4890-BC89-641C98541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68" y="6419697"/>
            <a:ext cx="1094689" cy="438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5D4CE0-9CED-49F3-AFAB-192BCA3A31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9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9572" y="0"/>
            <a:ext cx="8153400" cy="838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600" dirty="0"/>
              <a:t>Panel Presentation and Discussion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1715" y="1149351"/>
            <a:ext cx="11248570" cy="5449887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1800"/>
              </a:spcAft>
            </a:pPr>
            <a:r>
              <a:rPr lang="en-US" dirty="0"/>
              <a:t>Panel Members Will Introduce Themselves and Describe Their Path to CMSP</a:t>
            </a:r>
          </a:p>
          <a:p>
            <a:pPr>
              <a:lnSpc>
                <a:spcPts val="2800"/>
              </a:lnSpc>
              <a:spcAft>
                <a:spcPts val="1800"/>
              </a:spcAft>
            </a:pPr>
            <a:r>
              <a:rPr lang="en-US" dirty="0"/>
              <a:t>And Speak To:</a:t>
            </a:r>
          </a:p>
          <a:p>
            <a:pPr lvl="1">
              <a:lnSpc>
                <a:spcPts val="2800"/>
              </a:lnSpc>
              <a:spcAft>
                <a:spcPts val="1800"/>
              </a:spcAft>
            </a:pPr>
            <a:r>
              <a:rPr lang="en-US" sz="2400" dirty="0"/>
              <a:t>Why is CMSP Valuable?</a:t>
            </a:r>
          </a:p>
          <a:p>
            <a:pPr lvl="1">
              <a:lnSpc>
                <a:spcPts val="2800"/>
              </a:lnSpc>
              <a:spcAft>
                <a:spcPts val="1800"/>
              </a:spcAft>
            </a:pPr>
            <a:r>
              <a:rPr lang="en-US" sz="2400" dirty="0"/>
              <a:t>How would you Describe its Importance to International M&amp;S Professionals?</a:t>
            </a:r>
          </a:p>
          <a:p>
            <a:pPr lvl="1">
              <a:lnSpc>
                <a:spcPts val="2800"/>
              </a:lnSpc>
              <a:spcAft>
                <a:spcPts val="1800"/>
              </a:spcAft>
            </a:pPr>
            <a:r>
              <a:rPr lang="en-US" sz="2400" dirty="0"/>
              <a:t>Ideas on How the Audience Members can Engage / Participate?</a:t>
            </a:r>
          </a:p>
          <a:p>
            <a:pPr lvl="1">
              <a:lnSpc>
                <a:spcPts val="2800"/>
              </a:lnSpc>
              <a:spcAft>
                <a:spcPts val="1800"/>
              </a:spcAft>
            </a:pPr>
            <a:r>
              <a:rPr lang="en-US" sz="2400" dirty="0"/>
              <a:t>Way Ahead....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97B9D4B-5EAE-402B-BF74-5FE98394B858}"/>
              </a:ext>
            </a:extLst>
          </p:cNvPr>
          <p:cNvSpPr txBox="1">
            <a:spLocks/>
          </p:cNvSpPr>
          <p:nvPr/>
        </p:nvSpPr>
        <p:spPr>
          <a:xfrm>
            <a:off x="5547872" y="6502329"/>
            <a:ext cx="821634" cy="3066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17474DB2-A5D7-48DC-86F3-385EC7488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61" y="6429819"/>
            <a:ext cx="1094689" cy="438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1998F6-E629-45DF-846B-E07F402E6B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4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19300" y="42292"/>
            <a:ext cx="8153400" cy="838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600" dirty="0"/>
              <a:t>The Future of CMSP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0276" y="1119772"/>
            <a:ext cx="11132456" cy="5449887"/>
          </a:xfrm>
        </p:spPr>
        <p:txBody>
          <a:bodyPr/>
          <a:lstStyle/>
          <a:p>
            <a:pPr>
              <a:lnSpc>
                <a:spcPts val="28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3.0 includes four levels of certification (Intern, Apprentice, Practitioner, Master)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It employs a Learning Management System (Canvas)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There are new resources available, Pre-Tests, References, Courses, etc.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Enhanced </a:t>
            </a:r>
            <a:r>
              <a:rPr lang="en-US" dirty="0" err="1"/>
              <a:t>CoI</a:t>
            </a:r>
            <a:r>
              <a:rPr lang="en-US" dirty="0"/>
              <a:t> with Newsletter, Events, and Scholarship Program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Considering a Proctored and Oral Components of the Exam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Are Developing Collaborative Relationships with Others (e.g.,  MORS)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Stop by the NTSA Booth to Learn More!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And, There will be a Professional Development Workshop on Friday!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Finally, Next Slide is a Survey... Another way to Engage with CMSP 3.0!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96F91A3-BE6B-48DC-B9ED-532B147929EA}"/>
              </a:ext>
            </a:extLst>
          </p:cNvPr>
          <p:cNvSpPr txBox="1">
            <a:spLocks/>
          </p:cNvSpPr>
          <p:nvPr/>
        </p:nvSpPr>
        <p:spPr>
          <a:xfrm>
            <a:off x="5685183" y="6569659"/>
            <a:ext cx="821634" cy="2740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7F222520-51E9-4DEC-A888-ACA224942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68" y="6436496"/>
            <a:ext cx="1094689" cy="438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9BEC29-8E53-4D2B-A464-DB860E8E00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662228" y="6331915"/>
            <a:ext cx="473689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8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19300" y="38671"/>
            <a:ext cx="8153400" cy="838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600" dirty="0"/>
              <a:t>Audience Q&amp;A</a:t>
            </a:r>
          </a:p>
        </p:txBody>
      </p:sp>
      <p:sp>
        <p:nvSpPr>
          <p:cNvPr id="11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0" y="6599238"/>
            <a:ext cx="21336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AA3372D9-D4FB-4982-A634-8204ACEB1D42}" type="slidenum">
              <a:rPr lang="en-US" sz="1000" smtClean="0">
                <a:solidFill>
                  <a:srgbClr val="000000"/>
                </a:solidFill>
              </a:rPr>
              <a:pPr algn="l" eaLnBrk="1" hangingPunct="1"/>
              <a:t>6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4024C86-EFDC-4FE8-9DE6-95542583C354}"/>
              </a:ext>
            </a:extLst>
          </p:cNvPr>
          <p:cNvSpPr txBox="1">
            <a:spLocks/>
          </p:cNvSpPr>
          <p:nvPr/>
        </p:nvSpPr>
        <p:spPr>
          <a:xfrm>
            <a:off x="5554257" y="6528963"/>
            <a:ext cx="821634" cy="3066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BC8B8DA5-E26D-405E-9A11-3F472FBF9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55" y="6453646"/>
            <a:ext cx="1094689" cy="4383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3B8879-710E-4FB9-811A-E6AA1AB4F7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813A21B-6C97-4D15-A6BC-5B61C2D42C9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" y="1008126"/>
            <a:ext cx="11112619" cy="518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99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41348" y="0"/>
            <a:ext cx="8153400" cy="838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600" dirty="0"/>
              <a:t>Inputs are Most WELCOME!</a:t>
            </a:r>
          </a:p>
        </p:txBody>
      </p:sp>
      <p:sp>
        <p:nvSpPr>
          <p:cNvPr id="11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0" y="6599238"/>
            <a:ext cx="21336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AA3372D9-D4FB-4982-A634-8204ACEB1D42}" type="slidenum">
              <a:rPr lang="en-US" sz="1000" smtClean="0">
                <a:solidFill>
                  <a:srgbClr val="000000"/>
                </a:solidFill>
              </a:rPr>
              <a:pPr algn="l" eaLnBrk="1" hangingPunct="1"/>
              <a:t>7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60BBA-FE9D-42C5-A5FA-FE912781F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549"/>
            <a:ext cx="10168319" cy="5577926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60B31C2-8CB9-4C0C-80C9-A66DAA3AF6CD}"/>
              </a:ext>
            </a:extLst>
          </p:cNvPr>
          <p:cNvSpPr txBox="1">
            <a:spLocks/>
          </p:cNvSpPr>
          <p:nvPr/>
        </p:nvSpPr>
        <p:spPr>
          <a:xfrm>
            <a:off x="10910089" y="6502330"/>
            <a:ext cx="821634" cy="3066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22F56793-6BFE-4986-B074-CE57EDFCBC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55" y="6453646"/>
            <a:ext cx="1094689" cy="438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C5069C-2533-4812-BA9D-770C80AFC6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96965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4885</TotalTime>
  <Words>390</Words>
  <Application>Microsoft Office PowerPoint</Application>
  <PresentationFormat>Widescreen</PresentationFormat>
  <Paragraphs>55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Tahoma</vt:lpstr>
      <vt:lpstr>Times New Roman</vt:lpstr>
      <vt:lpstr>Wingdings</vt:lpstr>
      <vt:lpstr>Blends</vt:lpstr>
      <vt:lpstr>PowerPoint Presentation</vt:lpstr>
      <vt:lpstr>PowerPoint Presentation</vt:lpstr>
      <vt:lpstr>Overview of CMSP</vt:lpstr>
      <vt:lpstr>Panel Presentation and Discussion</vt:lpstr>
      <vt:lpstr>The Future of CMSP</vt:lpstr>
      <vt:lpstr>Audience Q&amp;A</vt:lpstr>
      <vt:lpstr>Inputs are Most WELCOME!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Ivar Oswalt</cp:lastModifiedBy>
  <cp:revision>56</cp:revision>
  <cp:lastPrinted>1601-01-01T00:00:00Z</cp:lastPrinted>
  <dcterms:created xsi:type="dcterms:W3CDTF">2016-03-29T15:29:36Z</dcterms:created>
  <dcterms:modified xsi:type="dcterms:W3CDTF">2024-11-20T15:04:06Z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