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Lst>
  <p:notesMasterIdLst>
    <p:notesMasterId r:id="rId50"/>
  </p:notesMasterIdLst>
  <p:sldIdLst>
    <p:sldId id="307" r:id="rId4"/>
    <p:sldId id="309" r:id="rId5"/>
    <p:sldId id="1243" r:id="rId6"/>
    <p:sldId id="1244" r:id="rId7"/>
    <p:sldId id="1245" r:id="rId8"/>
    <p:sldId id="1246" r:id="rId9"/>
    <p:sldId id="348" r:id="rId10"/>
    <p:sldId id="1175" r:id="rId11"/>
    <p:sldId id="1177" r:id="rId12"/>
    <p:sldId id="1176" r:id="rId13"/>
    <p:sldId id="1063" r:id="rId14"/>
    <p:sldId id="1081" r:id="rId15"/>
    <p:sldId id="1066" r:id="rId16"/>
    <p:sldId id="1171" r:id="rId17"/>
    <p:sldId id="1250" r:id="rId18"/>
    <p:sldId id="1301" r:id="rId19"/>
    <p:sldId id="1259" r:id="rId20"/>
    <p:sldId id="1299" r:id="rId21"/>
    <p:sldId id="1276" r:id="rId22"/>
    <p:sldId id="1277" r:id="rId23"/>
    <p:sldId id="347" r:id="rId24"/>
    <p:sldId id="1058" r:id="rId25"/>
    <p:sldId id="1303" r:id="rId26"/>
    <p:sldId id="1305" r:id="rId27"/>
    <p:sldId id="1231" r:id="rId28"/>
    <p:sldId id="1232" r:id="rId29"/>
    <p:sldId id="1235" r:id="rId30"/>
    <p:sldId id="1233" r:id="rId31"/>
    <p:sldId id="1307" r:id="rId32"/>
    <p:sldId id="1147" r:id="rId33"/>
    <p:sldId id="1148" r:id="rId34"/>
    <p:sldId id="1149" r:id="rId35"/>
    <p:sldId id="1152" r:id="rId36"/>
    <p:sldId id="1236" r:id="rId37"/>
    <p:sldId id="1167" r:id="rId38"/>
    <p:sldId id="1168" r:id="rId39"/>
    <p:sldId id="1169" r:id="rId40"/>
    <p:sldId id="306" r:id="rId41"/>
    <p:sldId id="1144" r:id="rId42"/>
    <p:sldId id="275" r:id="rId43"/>
    <p:sldId id="1234" r:id="rId44"/>
    <p:sldId id="1181" r:id="rId45"/>
    <p:sldId id="1180" r:id="rId46"/>
    <p:sldId id="1306" r:id="rId47"/>
    <p:sldId id="1173" r:id="rId48"/>
    <p:sldId id="297"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2261" autoAdjust="0"/>
  </p:normalViewPr>
  <p:slideViewPr>
    <p:cSldViewPr snapToGrid="0">
      <p:cViewPr varScale="1">
        <p:scale>
          <a:sx n="83" d="100"/>
          <a:sy n="83" d="100"/>
        </p:scale>
        <p:origin x="15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2">
                    <a:lumMod val="10000"/>
                  </a:schemeClr>
                </a:solidFill>
                <a:latin typeface="+mn-lt"/>
                <a:ea typeface="+mn-ea"/>
                <a:cs typeface="+mn-cs"/>
              </a:defRPr>
            </a:pPr>
            <a:r>
              <a:rPr lang="en-US"/>
              <a:t>FY24 Contracts ($118M)</a:t>
            </a:r>
          </a:p>
        </c:rich>
      </c:tx>
      <c:layout>
        <c:manualLayout>
          <c:xMode val="edge"/>
          <c:yMode val="edge"/>
          <c:x val="0.21738429318885424"/>
          <c:y val="4.322044686051009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2">
                  <a:lumMod val="10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WTS FY24 Contracts ($91M)</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1AA-4AEA-B8C5-90781F7B2FC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1AA-4AEA-B8C5-90781F7B2FC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1AA-4AEA-B8C5-90781F7B2FC2}"/>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1AA-4AEA-B8C5-90781F7B2FC2}"/>
              </c:ext>
            </c:extLst>
          </c:dPt>
          <c:cat>
            <c:strRef>
              <c:f>Sheet1!$A$2:$A$5</c:f>
              <c:strCache>
                <c:ptCount val="4"/>
                <c:pt idx="0">
                  <c:v>GSG</c:v>
                </c:pt>
                <c:pt idx="1">
                  <c:v>RSG (prior to GRSP/RTSP)</c:v>
                </c:pt>
                <c:pt idx="3">
                  <c:v>GRSP/RTSP</c:v>
                </c:pt>
              </c:strCache>
            </c:strRef>
          </c:cat>
          <c:val>
            <c:numRef>
              <c:f>Sheet1!$B$2:$B$5</c:f>
              <c:numCache>
                <c:formatCode>General</c:formatCode>
                <c:ptCount val="4"/>
                <c:pt idx="0">
                  <c:v>74.260000000000005</c:v>
                </c:pt>
                <c:pt idx="1">
                  <c:v>31.69</c:v>
                </c:pt>
                <c:pt idx="3">
                  <c:v>25</c:v>
                </c:pt>
              </c:numCache>
            </c:numRef>
          </c:val>
          <c:extLst>
            <c:ext xmlns:c16="http://schemas.microsoft.com/office/drawing/2014/chart" uri="{C3380CC4-5D6E-409C-BE32-E72D297353CC}">
              <c16:uniqueId val="{00000000-B24A-4AD7-A151-1235DD7EA298}"/>
            </c:ext>
          </c:extLst>
        </c:ser>
        <c:dLbls>
          <c:showLegendKey val="0"/>
          <c:showVal val="0"/>
          <c:showCatName val="0"/>
          <c:showSerName val="0"/>
          <c:showPercent val="0"/>
          <c:showBubbleSize val="0"/>
          <c:showLeaderLines val="1"/>
        </c:dLbls>
      </c:pie3DChart>
      <c:spPr>
        <a:noFill/>
        <a:ln>
          <a:noFill/>
        </a:ln>
        <a:effectLst/>
      </c:spPr>
    </c:plotArea>
    <c:legend>
      <c:legendPos val="b"/>
      <c:legendEntry>
        <c:idx val="2"/>
        <c:delete val="1"/>
      </c:legendEntry>
      <c:layout>
        <c:manualLayout>
          <c:xMode val="edge"/>
          <c:yMode val="edge"/>
          <c:x val="8.8019522662335162E-2"/>
          <c:y val="0.8339556644648759"/>
          <c:w val="0.84691087376976548"/>
          <c:h val="0.1283981601790416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lumMod val="10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4C165-C965-4BE3-B905-1773425109A2}" type="datetimeFigureOut">
              <a:rPr lang="en-US" smtClean="0"/>
              <a:t>11/26/2024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1349F1-9540-4B8F-BF4E-7CD125FDD9D4}" type="slidenum">
              <a:rPr lang="en-US" smtClean="0"/>
              <a:t>‹#›</a:t>
            </a:fld>
            <a:endParaRPr lang="en-US"/>
          </a:p>
        </p:txBody>
      </p:sp>
    </p:spTree>
    <p:extLst>
      <p:ext uri="{BB962C8B-B14F-4D97-AF65-F5344CB8AC3E}">
        <p14:creationId xmlns:p14="http://schemas.microsoft.com/office/powerpoint/2010/main" val="2690801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C18572F9-172D-43FB-839E-E94CC5EA8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5891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7539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276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C18572F9-172D-43FB-839E-E94CC5EA8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2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Rot="1" noChangeAspect="1" noChangeArrowheads="1" noTextEdit="1"/>
          </p:cNvSpPr>
          <p:nvPr>
            <p:ph type="sldImg"/>
          </p:nvPr>
        </p:nvSpPr>
        <p:spPr>
          <a:xfrm>
            <a:off x="5243513" y="6842125"/>
            <a:ext cx="2214562" cy="1662113"/>
          </a:xfrm>
          <a:prstGeom prst="rect">
            <a:avLst/>
          </a:prstGeom>
          <a:ln/>
        </p:spPr>
      </p:sp>
      <p:sp>
        <p:nvSpPr>
          <p:cNvPr id="84996" name="Rectangle 3"/>
          <p:cNvSpPr>
            <a:spLocks noGrp="1" noChangeArrowheads="1"/>
          </p:cNvSpPr>
          <p:nvPr>
            <p:ph type="body" idx="1"/>
          </p:nvPr>
        </p:nvSpPr>
        <p:spPr>
          <a:noFill/>
          <a:ln/>
        </p:spPr>
        <p:txBody>
          <a:bodyPr/>
          <a:lstStyle/>
          <a:p>
            <a:pPr eaLnBrk="1" hangingPunct="1"/>
            <a:endParaRPr lang="en-US"/>
          </a:p>
        </p:txBody>
      </p:sp>
      <p:sp>
        <p:nvSpPr>
          <p:cNvPr id="2" name="Slide Number Placeholder 1">
            <a:extLst>
              <a:ext uri="{FF2B5EF4-FFF2-40B4-BE49-F238E27FC236}">
                <a16:creationId xmlns:a16="http://schemas.microsoft.com/office/drawing/2014/main" id="{533F47AD-350B-445A-8B36-72348A2A8685}"/>
              </a:ext>
            </a:extLst>
          </p:cNvPr>
          <p:cNvSpPr>
            <a:spLocks noGrp="1"/>
          </p:cNvSpPr>
          <p:nvPr>
            <p:ph type="sldNum" sz="quarter" idx="5"/>
          </p:nvPr>
        </p:nvSpPr>
        <p:spPr/>
        <p:txBody>
          <a:bodyPr/>
          <a:lstStyle/>
          <a:p>
            <a:pPr>
              <a:defRPr/>
            </a:pPr>
            <a:fld id="{53CB3FA2-6F59-4A16-AB9B-B8433DA5FCA9}" type="slidenum">
              <a:rPr lang="en-US" smtClean="0"/>
              <a:pPr>
                <a:defRPr/>
              </a:pPr>
              <a:t>16</a:t>
            </a:fld>
            <a:endParaRPr lang="en-US"/>
          </a:p>
        </p:txBody>
      </p:sp>
    </p:spTree>
    <p:extLst>
      <p:ext uri="{BB962C8B-B14F-4D97-AF65-F5344CB8AC3E}">
        <p14:creationId xmlns:p14="http://schemas.microsoft.com/office/powerpoint/2010/main" val="2119106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p:cNvSpPr>
            <a:spLocks noGrp="1" noRot="1" noChangeAspect="1" noChangeArrowheads="1" noTextEdit="1"/>
          </p:cNvSpPr>
          <p:nvPr>
            <p:ph type="sldImg"/>
          </p:nvPr>
        </p:nvSpPr>
        <p:spPr>
          <a:xfrm>
            <a:off x="5243513" y="6842125"/>
            <a:ext cx="2214562" cy="1662113"/>
          </a:xfrm>
          <a:prstGeom prst="rect">
            <a:avLst/>
          </a:prstGeom>
          <a:ln/>
        </p:spPr>
      </p:sp>
      <p:sp>
        <p:nvSpPr>
          <p:cNvPr id="84996" name="Rectangle 3"/>
          <p:cNvSpPr>
            <a:spLocks noGrp="1" noChangeArrowheads="1"/>
          </p:cNvSpPr>
          <p:nvPr>
            <p:ph type="body" idx="1"/>
          </p:nvPr>
        </p:nvSpPr>
        <p:spPr>
          <a:noFill/>
          <a:ln/>
        </p:spPr>
        <p:txBody>
          <a:bodyPr/>
          <a:lstStyle/>
          <a:p>
            <a:pPr marL="171450" indent="-171450">
              <a:buFont typeface="Calibri"/>
              <a:buChar char="-"/>
            </a:pPr>
            <a:endParaRPr lang="en-US" dirty="0">
              <a:cs typeface="Calibri" panose="020F0502020204030204"/>
            </a:endParaRPr>
          </a:p>
        </p:txBody>
      </p:sp>
      <p:sp>
        <p:nvSpPr>
          <p:cNvPr id="2" name="Slide Number Placeholder 1">
            <a:extLst>
              <a:ext uri="{FF2B5EF4-FFF2-40B4-BE49-F238E27FC236}">
                <a16:creationId xmlns:a16="http://schemas.microsoft.com/office/drawing/2014/main" id="{533F47AD-350B-445A-8B36-72348A2A8685}"/>
              </a:ext>
            </a:extLst>
          </p:cNvPr>
          <p:cNvSpPr>
            <a:spLocks noGrp="1"/>
          </p:cNvSpPr>
          <p:nvPr>
            <p:ph type="sldNum" sz="quarter" idx="5"/>
          </p:nvPr>
        </p:nvSpPr>
        <p:spPr/>
        <p:txBody>
          <a:bodyPr/>
          <a:lstStyle/>
          <a:p>
            <a:pPr>
              <a:defRPr/>
            </a:pPr>
            <a:fld id="{53CB3FA2-6F59-4A16-AB9B-B8433DA5FCA9}" type="slidenum">
              <a:rPr lang="en-US" smtClean="0"/>
              <a:pPr>
                <a:defRPr/>
              </a:pPr>
              <a:t>17</a:t>
            </a:fld>
            <a:endParaRPr lang="en-US"/>
          </a:p>
        </p:txBody>
      </p:sp>
    </p:spTree>
    <p:extLst>
      <p:ext uri="{BB962C8B-B14F-4D97-AF65-F5344CB8AC3E}">
        <p14:creationId xmlns:p14="http://schemas.microsoft.com/office/powerpoint/2010/main" val="2119106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BAF88-0FE1-466E-8301-409199D6CAD5}" type="slidenum">
              <a:rPr lang="en-US" smtClean="0"/>
              <a:t>18</a:t>
            </a:fld>
            <a:endParaRPr lang="en-US"/>
          </a:p>
        </p:txBody>
      </p:sp>
    </p:spTree>
    <p:extLst>
      <p:ext uri="{BB962C8B-B14F-4D97-AF65-F5344CB8AC3E}">
        <p14:creationId xmlns:p14="http://schemas.microsoft.com/office/powerpoint/2010/main" val="3540760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E5F558-B3B5-44A5-8187-6083EC53FE26}" type="slidenum">
              <a:rPr lang="en-US" smtClean="0"/>
              <a:t>20</a:t>
            </a:fld>
            <a:endParaRPr lang="en-US"/>
          </a:p>
        </p:txBody>
      </p:sp>
    </p:spTree>
    <p:extLst>
      <p:ext uri="{BB962C8B-B14F-4D97-AF65-F5344CB8AC3E}">
        <p14:creationId xmlns:p14="http://schemas.microsoft.com/office/powerpoint/2010/main" val="2346368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4276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CBAF88-0FE1-466E-8301-409199D6CA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731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C18572F9-172D-43FB-839E-E94CC5EA8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17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C18572F9-172D-43FB-839E-E94CC5EA8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036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BCBAF88-0FE1-466E-8301-409199D6CAD5}" type="slidenum">
              <a:rPr lang="en-US" smtClean="0"/>
              <a:t>25</a:t>
            </a:fld>
            <a:endParaRPr lang="en-US"/>
          </a:p>
        </p:txBody>
      </p:sp>
    </p:spTree>
    <p:extLst>
      <p:ext uri="{BB962C8B-B14F-4D97-AF65-F5344CB8AC3E}">
        <p14:creationId xmlns:p14="http://schemas.microsoft.com/office/powerpoint/2010/main" val="1482142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E5F558-B3B5-44A5-8187-6083EC53FE26}" type="slidenum">
              <a:rPr lang="en-US" smtClean="0"/>
              <a:t>26</a:t>
            </a:fld>
            <a:endParaRPr lang="en-US"/>
          </a:p>
        </p:txBody>
      </p:sp>
    </p:spTree>
    <p:extLst>
      <p:ext uri="{BB962C8B-B14F-4D97-AF65-F5344CB8AC3E}">
        <p14:creationId xmlns:p14="http://schemas.microsoft.com/office/powerpoint/2010/main" val="3633413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E5F558-B3B5-44A5-8187-6083EC53FE26}" type="slidenum">
              <a:rPr lang="en-US" smtClean="0"/>
              <a:t>27</a:t>
            </a:fld>
            <a:endParaRPr lang="en-US"/>
          </a:p>
        </p:txBody>
      </p:sp>
    </p:spTree>
    <p:extLst>
      <p:ext uri="{BB962C8B-B14F-4D97-AF65-F5344CB8AC3E}">
        <p14:creationId xmlns:p14="http://schemas.microsoft.com/office/powerpoint/2010/main" val="3949482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BCBAF88-0FE1-466E-8301-409199D6CAD5}" type="slidenum">
              <a:rPr lang="en-US" smtClean="0"/>
              <a:t>29</a:t>
            </a:fld>
            <a:endParaRPr lang="en-US"/>
          </a:p>
        </p:txBody>
      </p:sp>
    </p:spTree>
    <p:extLst>
      <p:ext uri="{BB962C8B-B14F-4D97-AF65-F5344CB8AC3E}">
        <p14:creationId xmlns:p14="http://schemas.microsoft.com/office/powerpoint/2010/main" val="2709694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BCBAF88-0FE1-466E-8301-409199D6CAD5}" type="slidenum">
              <a:rPr lang="en-US" smtClean="0"/>
              <a:t>30</a:t>
            </a:fld>
            <a:endParaRPr lang="en-US"/>
          </a:p>
        </p:txBody>
      </p:sp>
    </p:spTree>
    <p:extLst>
      <p:ext uri="{BB962C8B-B14F-4D97-AF65-F5344CB8AC3E}">
        <p14:creationId xmlns:p14="http://schemas.microsoft.com/office/powerpoint/2010/main" val="258754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BCBAF88-0FE1-466E-8301-409199D6CAD5}" type="slidenum">
              <a:rPr lang="en-US" smtClean="0"/>
              <a:t>31</a:t>
            </a:fld>
            <a:endParaRPr lang="en-US"/>
          </a:p>
        </p:txBody>
      </p:sp>
    </p:spTree>
    <p:extLst>
      <p:ext uri="{BB962C8B-B14F-4D97-AF65-F5344CB8AC3E}">
        <p14:creationId xmlns:p14="http://schemas.microsoft.com/office/powerpoint/2010/main" val="3556596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BCBAF88-0FE1-466E-8301-409199D6CAD5}" type="slidenum">
              <a:rPr lang="en-US" smtClean="0"/>
              <a:t>32</a:t>
            </a:fld>
            <a:endParaRPr lang="en-US"/>
          </a:p>
        </p:txBody>
      </p:sp>
    </p:spTree>
    <p:extLst>
      <p:ext uri="{BB962C8B-B14F-4D97-AF65-F5344CB8AC3E}">
        <p14:creationId xmlns:p14="http://schemas.microsoft.com/office/powerpoint/2010/main" val="700867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E5F558-B3B5-44A5-8187-6083EC53FE26}" type="slidenum">
              <a:rPr lang="en-US" smtClean="0"/>
              <a:t>34</a:t>
            </a:fld>
            <a:endParaRPr lang="en-US"/>
          </a:p>
        </p:txBody>
      </p:sp>
    </p:spTree>
    <p:extLst>
      <p:ext uri="{BB962C8B-B14F-4D97-AF65-F5344CB8AC3E}">
        <p14:creationId xmlns:p14="http://schemas.microsoft.com/office/powerpoint/2010/main" val="2981729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1870" indent="-30187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8BCBAF88-0FE1-466E-8301-409199D6CAD5}" type="slidenum">
              <a:rPr lang="en-US" smtClean="0"/>
              <a:t>40</a:t>
            </a:fld>
            <a:endParaRPr lang="en-US"/>
          </a:p>
        </p:txBody>
      </p:sp>
    </p:spTree>
    <p:extLst>
      <p:ext uri="{BB962C8B-B14F-4D97-AF65-F5344CB8AC3E}">
        <p14:creationId xmlns:p14="http://schemas.microsoft.com/office/powerpoint/2010/main" val="3827985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BAF88-0FE1-466E-8301-409199D6CAD5}" type="slidenum">
              <a:rPr lang="en-US" smtClean="0"/>
              <a:t>43</a:t>
            </a:fld>
            <a:endParaRPr lang="en-US"/>
          </a:p>
        </p:txBody>
      </p:sp>
    </p:spTree>
    <p:extLst>
      <p:ext uri="{BB962C8B-B14F-4D97-AF65-F5344CB8AC3E}">
        <p14:creationId xmlns:p14="http://schemas.microsoft.com/office/powerpoint/2010/main" val="2335015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7742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40" rtl="0" eaLnBrk="1" fontAlgn="auto" latinLnBrk="0" hangingPunct="1">
              <a:lnSpc>
                <a:spcPct val="100000"/>
              </a:lnSpc>
              <a:spcBef>
                <a:spcPts val="0"/>
              </a:spcBef>
              <a:spcAft>
                <a:spcPts val="0"/>
              </a:spcAft>
              <a:buClrTx/>
              <a:buSzTx/>
              <a:buFontTx/>
              <a:buNone/>
              <a:tabLst/>
              <a:defRPr/>
            </a:pPr>
            <a:fld id="{C18572F9-172D-43FB-839E-E94CC5EA8A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4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5243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24885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5503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2277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6565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16898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6476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mplate 2: Title Slide">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07D6FDB8-FC96-3B21-4570-A732DC27BCCA}"/>
              </a:ext>
            </a:extLst>
          </p:cNvPr>
          <p:cNvSpPr>
            <a:spLocks noGrp="1"/>
          </p:cNvSpPr>
          <p:nvPr>
            <p:ph type="body" sz="quarter" idx="10" hasCustomPrompt="1"/>
          </p:nvPr>
        </p:nvSpPr>
        <p:spPr bwMode="white">
          <a:xfrm>
            <a:off x="683678" y="3163895"/>
            <a:ext cx="8134005" cy="262443"/>
          </a:xfrm>
          <a:prstGeom prst="rect">
            <a:avLst/>
          </a:prstGeom>
        </p:spPr>
        <p:txBody>
          <a:bodyPr lIns="0" tIns="0" rIns="0" bIns="0"/>
          <a:lstStyle>
            <a:lvl1pPr marL="0" indent="0">
              <a:buNone/>
              <a:defRPr lang="en-US" sz="1900" b="1" kern="1200" dirty="0">
                <a:solidFill>
                  <a:srgbClr val="211D3E"/>
                </a:solidFill>
                <a:latin typeface="Franklin Gothic Book" panose="020B0503020102020204" pitchFamily="34" charset="0"/>
                <a:ea typeface="+mn-ea"/>
                <a:cs typeface="+mn-cs"/>
              </a:defRPr>
            </a:lvl1pPr>
          </a:lstStyle>
          <a:p>
            <a:pPr lvl="0"/>
            <a:r>
              <a:rPr lang="en-US" dirty="0"/>
              <a:t>Presenter</a:t>
            </a:r>
          </a:p>
        </p:txBody>
      </p:sp>
      <p:sp>
        <p:nvSpPr>
          <p:cNvPr id="6" name="Text Placeholder 14">
            <a:extLst>
              <a:ext uri="{FF2B5EF4-FFF2-40B4-BE49-F238E27FC236}">
                <a16:creationId xmlns:a16="http://schemas.microsoft.com/office/drawing/2014/main" id="{D1355F9E-BB1C-18F9-65FE-4864C5C8E728}"/>
              </a:ext>
            </a:extLst>
          </p:cNvPr>
          <p:cNvSpPr>
            <a:spLocks noGrp="1"/>
          </p:cNvSpPr>
          <p:nvPr>
            <p:ph type="body" sz="quarter" idx="11" hasCustomPrompt="1"/>
          </p:nvPr>
        </p:nvSpPr>
        <p:spPr bwMode="white">
          <a:xfrm>
            <a:off x="683678" y="3881326"/>
            <a:ext cx="8134005" cy="164952"/>
          </a:xfrm>
          <a:prstGeom prst="rect">
            <a:avLst/>
          </a:prstGeom>
        </p:spPr>
        <p:txBody>
          <a:bodyPr lIns="0" tIns="0" rIns="0" bIns="0"/>
          <a:lstStyle>
            <a:lvl1pPr marL="0" indent="0">
              <a:buNone/>
              <a:defRPr sz="1600">
                <a:solidFill>
                  <a:srgbClr val="211D3E"/>
                </a:solidFill>
                <a:latin typeface="Franklin Gothic Book" panose="020B0503020102020204" pitchFamily="34" charset="0"/>
              </a:defRPr>
            </a:lvl1pPr>
          </a:lstStyle>
          <a:p>
            <a:pPr lvl="0"/>
            <a:r>
              <a:rPr lang="en-US" dirty="0"/>
              <a:t>00 MON YEAR</a:t>
            </a:r>
          </a:p>
        </p:txBody>
      </p:sp>
      <p:sp>
        <p:nvSpPr>
          <p:cNvPr id="7" name="Text Placeholder 14">
            <a:extLst>
              <a:ext uri="{FF2B5EF4-FFF2-40B4-BE49-F238E27FC236}">
                <a16:creationId xmlns:a16="http://schemas.microsoft.com/office/drawing/2014/main" id="{CE10B8C7-BD07-F975-368C-35ABEA725A6C}"/>
              </a:ext>
            </a:extLst>
          </p:cNvPr>
          <p:cNvSpPr>
            <a:spLocks noGrp="1"/>
          </p:cNvSpPr>
          <p:nvPr>
            <p:ph type="body" sz="quarter" idx="23" hasCustomPrompt="1"/>
          </p:nvPr>
        </p:nvSpPr>
        <p:spPr bwMode="white">
          <a:xfrm>
            <a:off x="683678" y="3522612"/>
            <a:ext cx="8134005" cy="262443"/>
          </a:xfrm>
          <a:prstGeom prst="rect">
            <a:avLst/>
          </a:prstGeom>
        </p:spPr>
        <p:txBody>
          <a:bodyPr lIns="0" tIns="0" rIns="0" bIns="0"/>
          <a:lstStyle>
            <a:lvl1pPr marL="0" indent="0">
              <a:buNone/>
              <a:defRPr lang="en-US" sz="1900" b="0" kern="1200" dirty="0">
                <a:solidFill>
                  <a:srgbClr val="211D3E"/>
                </a:solidFill>
                <a:latin typeface="Franklin Gothic Book" panose="020B0503020102020204" pitchFamily="34" charset="0"/>
                <a:ea typeface="+mn-ea"/>
                <a:cs typeface="+mn-cs"/>
              </a:defRPr>
            </a:lvl1pPr>
          </a:lstStyle>
          <a:p>
            <a:pPr lvl="0"/>
            <a:r>
              <a:rPr lang="en-US" dirty="0"/>
              <a:t>Title/Office</a:t>
            </a:r>
          </a:p>
        </p:txBody>
      </p:sp>
      <p:sp>
        <p:nvSpPr>
          <p:cNvPr id="8" name="Title 1">
            <a:extLst>
              <a:ext uri="{FF2B5EF4-FFF2-40B4-BE49-F238E27FC236}">
                <a16:creationId xmlns:a16="http://schemas.microsoft.com/office/drawing/2014/main" id="{78A9640A-B1CA-6791-F949-93DC8E780CF4}"/>
              </a:ext>
            </a:extLst>
          </p:cNvPr>
          <p:cNvSpPr>
            <a:spLocks noGrp="1"/>
          </p:cNvSpPr>
          <p:nvPr>
            <p:ph type="title" hasCustomPrompt="1"/>
          </p:nvPr>
        </p:nvSpPr>
        <p:spPr>
          <a:xfrm>
            <a:off x="676454" y="4582632"/>
            <a:ext cx="8134087" cy="846623"/>
          </a:xfrm>
          <a:prstGeom prst="rect">
            <a:avLst/>
          </a:prstGeom>
        </p:spPr>
        <p:txBody>
          <a:bodyPr lIns="0" tIns="0" rIns="0" bIns="0"/>
          <a:lstStyle>
            <a:lvl1pPr>
              <a:defRPr sz="3200" b="1" cap="all" baseline="0">
                <a:solidFill>
                  <a:srgbClr val="211D3E"/>
                </a:solidFill>
                <a:latin typeface="Franklin Gothic Medium" panose="020B0603020102020204" pitchFamily="34" charset="0"/>
                <a:cs typeface="Segoe UI Semibold" panose="020B0702040204020203" pitchFamily="34" charset="0"/>
              </a:defRPr>
            </a:lvl1pPr>
          </a:lstStyle>
          <a:p>
            <a:r>
              <a:rPr lang="en-US" dirty="0"/>
              <a:t>TITLE ALL CAPS, FRANKLIN GOTHIC MEDIUM, 28-32 PT</a:t>
            </a:r>
            <a:br>
              <a:rPr lang="en-US" dirty="0"/>
            </a:br>
            <a:r>
              <a:rPr lang="en-US" dirty="0"/>
              <a:t>second line title</a:t>
            </a:r>
          </a:p>
        </p:txBody>
      </p:sp>
      <p:sp>
        <p:nvSpPr>
          <p:cNvPr id="12" name="Text Placeholder 10">
            <a:extLst>
              <a:ext uri="{FF2B5EF4-FFF2-40B4-BE49-F238E27FC236}">
                <a16:creationId xmlns:a16="http://schemas.microsoft.com/office/drawing/2014/main" id="{5CF36819-7E39-D246-7119-55D4233F9714}"/>
              </a:ext>
            </a:extLst>
          </p:cNvPr>
          <p:cNvSpPr>
            <a:spLocks noGrp="1"/>
          </p:cNvSpPr>
          <p:nvPr>
            <p:ph type="body" sz="quarter" idx="22" hasCustomPrompt="1"/>
          </p:nvPr>
        </p:nvSpPr>
        <p:spPr>
          <a:xfrm>
            <a:off x="676454" y="5544274"/>
            <a:ext cx="8134087" cy="904152"/>
          </a:xfrm>
          <a:prstGeom prst="rect">
            <a:avLst/>
          </a:prstGeom>
        </p:spPr>
        <p:txBody>
          <a:bodyPr lIns="0" tIns="0" rIns="0" bIns="0"/>
          <a:lstStyle>
            <a:lvl1pPr marL="0" indent="0">
              <a:lnSpc>
                <a:spcPts val="1160"/>
              </a:lnSpc>
              <a:spcBef>
                <a:spcPts val="0"/>
              </a:spcBef>
              <a:buNone/>
              <a:defRPr sz="900" baseline="0">
                <a:solidFill>
                  <a:srgbClr val="707373"/>
                </a:solidFill>
                <a:latin typeface="Franklin Gothic Book" panose="020B0503020102020204" pitchFamily="34" charset="0"/>
                <a:cs typeface="Segoe UI" panose="020B0502040204020203" pitchFamily="34" charset="0"/>
              </a:defRPr>
            </a:lvl1pPr>
          </a:lstStyle>
          <a:p>
            <a:pPr lvl="0"/>
            <a:r>
              <a:rPr lang="en-US" dirty="0"/>
              <a:t>Distribution Statement</a:t>
            </a:r>
          </a:p>
        </p:txBody>
      </p:sp>
      <p:sp>
        <p:nvSpPr>
          <p:cNvPr id="14" name="Picture Placeholder 11" descr="LOGO">
            <a:extLst>
              <a:ext uri="{FF2B5EF4-FFF2-40B4-BE49-F238E27FC236}">
                <a16:creationId xmlns:a16="http://schemas.microsoft.com/office/drawing/2014/main" id="{71339B55-E623-A7A3-5800-ABA3A64D5E9E}"/>
              </a:ext>
            </a:extLst>
          </p:cNvPr>
          <p:cNvSpPr>
            <a:spLocks noGrp="1"/>
          </p:cNvSpPr>
          <p:nvPr>
            <p:ph type="pic" sz="quarter" idx="24"/>
          </p:nvPr>
        </p:nvSpPr>
        <p:spPr>
          <a:xfrm>
            <a:off x="1978143" y="1108927"/>
            <a:ext cx="1071842" cy="1430338"/>
          </a:xfrm>
          <a:prstGeom prst="rect">
            <a:avLst/>
          </a:prstGeom>
        </p:spPr>
        <p:txBody>
          <a:bodyPr/>
          <a:lstStyle>
            <a:lvl1pPr marL="0" indent="0" algn="ctr">
              <a:buNone/>
              <a:defRPr/>
            </a:lvl1pPr>
          </a:lstStyle>
          <a:p>
            <a:endParaRPr lang="en-US" dirty="0"/>
          </a:p>
        </p:txBody>
      </p:sp>
      <p:sp>
        <p:nvSpPr>
          <p:cNvPr id="19" name="Text Placeholder 3">
            <a:extLst>
              <a:ext uri="{FF2B5EF4-FFF2-40B4-BE49-F238E27FC236}">
                <a16:creationId xmlns:a16="http://schemas.microsoft.com/office/drawing/2014/main" id="{D799A115-4E36-372C-7189-9866AD67ABEE}"/>
              </a:ext>
            </a:extLst>
          </p:cNvPr>
          <p:cNvSpPr>
            <a:spLocks noGrp="1"/>
          </p:cNvSpPr>
          <p:nvPr>
            <p:ph type="body" sz="quarter" idx="27" hasCustomPrompt="1"/>
          </p:nvPr>
        </p:nvSpPr>
        <p:spPr>
          <a:xfrm>
            <a:off x="676452" y="6633862"/>
            <a:ext cx="2129392" cy="173287"/>
          </a:xfrm>
          <a:prstGeom prst="rect">
            <a:avLst/>
          </a:prstGeom>
        </p:spPr>
        <p:txBody>
          <a:bodyPr lIns="0" tIns="0" rIns="0" bIns="0"/>
          <a:lstStyle>
            <a:lvl1pPr marL="0" indent="0" algn="l">
              <a:buNone/>
              <a:defRPr sz="1200" cap="all" spc="191" baseline="0">
                <a:solidFill>
                  <a:srgbClr val="808080"/>
                </a:solidFill>
                <a:latin typeface="Franklin Gothic Book" panose="020B0503020102020204" pitchFamily="34" charset="0"/>
                <a:cs typeface="Segoe UI" panose="020B0502040204020203" pitchFamily="34" charset="0"/>
              </a:defRPr>
            </a:lvl1pPr>
          </a:lstStyle>
          <a:p>
            <a:pPr lvl="0"/>
            <a:r>
              <a:rPr lang="en-US" dirty="0"/>
              <a:t>classification</a:t>
            </a:r>
          </a:p>
        </p:txBody>
      </p:sp>
      <p:sp>
        <p:nvSpPr>
          <p:cNvPr id="20" name="Text Placeholder 3">
            <a:extLst>
              <a:ext uri="{FF2B5EF4-FFF2-40B4-BE49-F238E27FC236}">
                <a16:creationId xmlns:a16="http://schemas.microsoft.com/office/drawing/2014/main" id="{98BC9227-8436-52EB-A2EC-4959555A85AD}"/>
              </a:ext>
            </a:extLst>
          </p:cNvPr>
          <p:cNvSpPr>
            <a:spLocks noGrp="1"/>
          </p:cNvSpPr>
          <p:nvPr>
            <p:ph type="body" sz="quarter" idx="28" hasCustomPrompt="1"/>
          </p:nvPr>
        </p:nvSpPr>
        <p:spPr>
          <a:xfrm>
            <a:off x="676452" y="24022"/>
            <a:ext cx="2129392" cy="173287"/>
          </a:xfrm>
          <a:prstGeom prst="rect">
            <a:avLst/>
          </a:prstGeom>
        </p:spPr>
        <p:txBody>
          <a:bodyPr lIns="0" tIns="0" rIns="0" bIns="0"/>
          <a:lstStyle>
            <a:lvl1pPr marL="0" indent="0" algn="l">
              <a:buNone/>
              <a:defRPr lang="en-US" sz="1200" kern="1200" cap="all" spc="191" baseline="0" dirty="0">
                <a:solidFill>
                  <a:srgbClr val="808080"/>
                </a:solidFill>
                <a:latin typeface="Franklin Gothic Book" panose="020B0503020102020204" pitchFamily="34" charset="0"/>
                <a:ea typeface="+mn-ea"/>
                <a:cs typeface="Segoe UI" panose="020B0502040204020203" pitchFamily="34" charset="0"/>
              </a:defRPr>
            </a:lvl1pPr>
          </a:lstStyle>
          <a:p>
            <a:pPr lvl="0"/>
            <a:r>
              <a:rPr lang="en-US" dirty="0"/>
              <a:t>classification</a:t>
            </a:r>
          </a:p>
        </p:txBody>
      </p:sp>
    </p:spTree>
    <p:extLst>
      <p:ext uri="{BB962C8B-B14F-4D97-AF65-F5344CB8AC3E}">
        <p14:creationId xmlns:p14="http://schemas.microsoft.com/office/powerpoint/2010/main" val="52344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ulleted Tex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92279" y="1034041"/>
            <a:ext cx="8959442" cy="5494790"/>
          </a:xfrm>
          <a:prstGeom prst="rect">
            <a:avLst/>
          </a:prstGeom>
        </p:spPr>
        <p:txBody>
          <a:bodyPr/>
          <a:lstStyle>
            <a:lvl1pPr>
              <a:defRPr sz="2400">
                <a:latin typeface="Arial" panose="020B0604020202020204" pitchFamily="34" charset="0"/>
                <a:cs typeface="Arial" panose="020B0604020202020204" pitchFamily="34" charset="0"/>
              </a:defRPr>
            </a:lvl1pPr>
            <a:lvl2pPr marL="461963" indent="-228600">
              <a:defRPr sz="2000">
                <a:latin typeface="Arial" panose="020B0604020202020204" pitchFamily="34" charset="0"/>
                <a:cs typeface="Arial" panose="020B0604020202020204" pitchFamily="34" charset="0"/>
              </a:defRPr>
            </a:lvl2pPr>
            <a:lvl3pPr marL="746125" indent="-228600">
              <a:defRPr sz="1800">
                <a:latin typeface="Arial" panose="020B0604020202020204" pitchFamily="34" charset="0"/>
                <a:cs typeface="Arial" panose="020B0604020202020204" pitchFamily="34" charset="0"/>
              </a:defRPr>
            </a:lvl3pPr>
            <a:lvl4pPr marL="1030288" indent="-228600">
              <a:defRPr sz="1600">
                <a:latin typeface="Arial" panose="020B0604020202020204" pitchFamily="34" charset="0"/>
                <a:cs typeface="Arial" panose="020B0604020202020204" pitchFamily="34" charset="0"/>
              </a:defRPr>
            </a:lvl4pPr>
            <a:lvl5pPr marL="1260475" indent="-228600">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a:extLst>
              <a:ext uri="{FF2B5EF4-FFF2-40B4-BE49-F238E27FC236}">
                <a16:creationId xmlns:a16="http://schemas.microsoft.com/office/drawing/2014/main" id="{532013DC-7211-AD1B-F74D-E36E7141A973}"/>
              </a:ext>
            </a:extLst>
          </p:cNvPr>
          <p:cNvSpPr>
            <a:spLocks noGrp="1"/>
          </p:cNvSpPr>
          <p:nvPr>
            <p:ph type="body" sz="quarter" idx="13"/>
          </p:nvPr>
        </p:nvSpPr>
        <p:spPr>
          <a:xfrm>
            <a:off x="6253435" y="329169"/>
            <a:ext cx="2786062" cy="496888"/>
          </a:xfrm>
          <a:prstGeom prst="rect">
            <a:avLst/>
          </a:prstGeom>
        </p:spPr>
        <p:txBody>
          <a:bodyPr anchor="ct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3" name="Date Placeholder 12">
            <a:extLst>
              <a:ext uri="{FF2B5EF4-FFF2-40B4-BE49-F238E27FC236}">
                <a16:creationId xmlns:a16="http://schemas.microsoft.com/office/drawing/2014/main" id="{53DEDF72-197D-6D06-2A37-7C4A542FE63C}"/>
              </a:ext>
            </a:extLst>
          </p:cNvPr>
          <p:cNvSpPr>
            <a:spLocks noGrp="1"/>
          </p:cNvSpPr>
          <p:nvPr>
            <p:ph type="dt" sz="half" idx="14"/>
          </p:nvPr>
        </p:nvSpPr>
        <p:spPr/>
        <p:txBody>
          <a:bodyPr/>
          <a:lstStyle/>
          <a:p>
            <a:fld id="{BED25A04-068C-4D31-B002-159BC56E0F2C}" type="datetime1">
              <a:rPr lang="en-US" smtClean="0"/>
              <a:t>11/26/2024</a:t>
            </a:fld>
            <a:endParaRPr lang="en-US" dirty="0"/>
          </a:p>
        </p:txBody>
      </p:sp>
      <p:sp>
        <p:nvSpPr>
          <p:cNvPr id="15" name="Slide Number Placeholder 14">
            <a:extLst>
              <a:ext uri="{FF2B5EF4-FFF2-40B4-BE49-F238E27FC236}">
                <a16:creationId xmlns:a16="http://schemas.microsoft.com/office/drawing/2014/main" id="{CBECB74C-694A-6C63-8B28-6F6635F48CF8}"/>
              </a:ext>
            </a:extLst>
          </p:cNvPr>
          <p:cNvSpPr>
            <a:spLocks noGrp="1"/>
          </p:cNvSpPr>
          <p:nvPr>
            <p:ph type="sldNum" sz="quarter" idx="16"/>
          </p:nvPr>
        </p:nvSpPr>
        <p:spPr/>
        <p:txBody>
          <a:bodyPr/>
          <a:lstStyle>
            <a:lvl1pPr algn="r">
              <a:defRPr/>
            </a:lvl1pPr>
          </a:lstStyle>
          <a:p>
            <a:fld id="{14DC7C8D-6D41-4C2F-AD9A-27BCBF0F7DB3}" type="slidenum">
              <a:rPr lang="en-US" smtClean="0"/>
              <a:pPr/>
              <a:t>‹#›</a:t>
            </a:fld>
            <a:endParaRPr lang="en-US" dirty="0"/>
          </a:p>
        </p:txBody>
      </p:sp>
    </p:spTree>
    <p:extLst>
      <p:ext uri="{BB962C8B-B14F-4D97-AF65-F5344CB8AC3E}">
        <p14:creationId xmlns:p14="http://schemas.microsoft.com/office/powerpoint/2010/main" val="2306300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re-ACAT 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E71FBCB-823E-4282-A897-609E06DEC607}"/>
              </a:ext>
            </a:extLst>
          </p:cNvPr>
          <p:cNvSpPr txBox="1"/>
          <p:nvPr userDrawn="1"/>
        </p:nvSpPr>
        <p:spPr>
          <a:xfrm>
            <a:off x="4641491" y="929531"/>
            <a:ext cx="444051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rial"/>
                <a:ea typeface="+mn-ea"/>
                <a:cs typeface="+mn-cs"/>
              </a:rPr>
              <a:t>Program Description</a:t>
            </a:r>
          </a:p>
        </p:txBody>
      </p:sp>
      <p:sp>
        <p:nvSpPr>
          <p:cNvPr id="10" name="Rectangle 3">
            <a:extLst>
              <a:ext uri="{FF2B5EF4-FFF2-40B4-BE49-F238E27FC236}">
                <a16:creationId xmlns:a16="http://schemas.microsoft.com/office/drawing/2014/main" id="{F8464302-ED65-48E8-8C76-345C7C4E1D21}"/>
              </a:ext>
            </a:extLst>
          </p:cNvPr>
          <p:cNvSpPr>
            <a:spLocks noChangeArrowheads="1"/>
          </p:cNvSpPr>
          <p:nvPr userDrawn="1"/>
        </p:nvSpPr>
        <p:spPr bwMode="auto">
          <a:xfrm>
            <a:off x="4546583" y="3697187"/>
            <a:ext cx="4535425" cy="274320"/>
          </a:xfrm>
          <a:prstGeom prst="rect">
            <a:avLst/>
          </a:prstGeom>
          <a:noFill/>
          <a:ln w="50800">
            <a:noFill/>
            <a:miter lim="800000"/>
            <a:headEnd/>
            <a:tailEnd/>
          </a:ln>
        </p:spPr>
        <p:txBody>
          <a:bodyPr lIns="18288" tIns="18288" rIns="18288" bIns="18288"/>
          <a:lstStyle/>
          <a:p>
            <a:pPr marL="0" marR="0" lvl="0" indent="0" algn="ctr" defTabSz="914400" rtl="0" eaLnBrk="1" fontAlgn="base" latinLnBrk="0" hangingPunct="1">
              <a:lnSpc>
                <a:spcPct val="100000"/>
              </a:lnSpc>
              <a:spcBef>
                <a:spcPct val="0"/>
              </a:spcBef>
              <a:spcAft>
                <a:spcPct val="0"/>
              </a:spcAft>
              <a:buClr>
                <a:srgbClr val="FF0000"/>
              </a:buClr>
              <a:buSzTx/>
              <a:buFontTx/>
              <a:buNone/>
              <a:tabLst/>
              <a:defRPr/>
            </a:pPr>
            <a:r>
              <a:rPr kumimoji="0" lang="en-US" sz="1200" b="1" i="0" u="sng" strike="noStrike" kern="1200" cap="none" spc="0" normalizeH="0" baseline="0" noProof="0" dirty="0">
                <a:ln>
                  <a:noFill/>
                </a:ln>
                <a:solidFill>
                  <a:srgbClr val="000000"/>
                </a:solidFill>
                <a:effectLst/>
                <a:uLnTx/>
                <a:uFillTx/>
                <a:latin typeface="Arial"/>
                <a:ea typeface="+mn-ea"/>
                <a:cs typeface="+mn-cs"/>
              </a:rPr>
              <a:t>Upcoming Events</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extBox 10">
            <a:extLst>
              <a:ext uri="{FF2B5EF4-FFF2-40B4-BE49-F238E27FC236}">
                <a16:creationId xmlns:a16="http://schemas.microsoft.com/office/drawing/2014/main" id="{4E9D4A75-22D7-4405-8EE9-0220F0F68852}"/>
              </a:ext>
            </a:extLst>
          </p:cNvPr>
          <p:cNvSpPr txBox="1"/>
          <p:nvPr userDrawn="1"/>
        </p:nvSpPr>
        <p:spPr>
          <a:xfrm>
            <a:off x="141181" y="3651396"/>
            <a:ext cx="43738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rial"/>
                <a:ea typeface="+mn-ea"/>
                <a:cs typeface="+mn-cs"/>
              </a:rPr>
              <a:t>Program Status</a:t>
            </a:r>
          </a:p>
        </p:txBody>
      </p:sp>
      <p:sp>
        <p:nvSpPr>
          <p:cNvPr id="21" name="Text Placeholder 3">
            <a:extLst>
              <a:ext uri="{FF2B5EF4-FFF2-40B4-BE49-F238E27FC236}">
                <a16:creationId xmlns:a16="http://schemas.microsoft.com/office/drawing/2014/main" id="{084E452D-A6C4-4398-B840-CA321961B901}"/>
              </a:ext>
            </a:extLst>
          </p:cNvPr>
          <p:cNvSpPr>
            <a:spLocks noGrp="1"/>
          </p:cNvSpPr>
          <p:nvPr>
            <p:ph type="body" sz="quarter" idx="11"/>
          </p:nvPr>
        </p:nvSpPr>
        <p:spPr>
          <a:xfrm>
            <a:off x="4686301" y="1350520"/>
            <a:ext cx="4255991" cy="2227559"/>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3" name="Line 3">
            <a:extLst>
              <a:ext uri="{FF2B5EF4-FFF2-40B4-BE49-F238E27FC236}">
                <a16:creationId xmlns:a16="http://schemas.microsoft.com/office/drawing/2014/main" id="{30629341-5A79-4852-AB41-0C3868A7EE4A}"/>
              </a:ext>
            </a:extLst>
          </p:cNvPr>
          <p:cNvSpPr>
            <a:spLocks noChangeShapeType="1"/>
          </p:cNvSpPr>
          <p:nvPr userDrawn="1"/>
        </p:nvSpPr>
        <p:spPr bwMode="auto">
          <a:xfrm flipV="1">
            <a:off x="201707" y="3634026"/>
            <a:ext cx="8740587" cy="7214"/>
          </a:xfrm>
          <a:prstGeom prst="lin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a:ea typeface="+mn-ea"/>
              <a:cs typeface="+mn-cs"/>
            </a:endParaRPr>
          </a:p>
        </p:txBody>
      </p:sp>
      <p:sp>
        <p:nvSpPr>
          <p:cNvPr id="24" name="Line 5">
            <a:extLst>
              <a:ext uri="{FF2B5EF4-FFF2-40B4-BE49-F238E27FC236}">
                <a16:creationId xmlns:a16="http://schemas.microsoft.com/office/drawing/2014/main" id="{E05BD4BA-5AEE-45E4-BFEC-396A98AB0ABB}"/>
              </a:ext>
            </a:extLst>
          </p:cNvPr>
          <p:cNvSpPr>
            <a:spLocks noChangeShapeType="1"/>
          </p:cNvSpPr>
          <p:nvPr userDrawn="1"/>
        </p:nvSpPr>
        <p:spPr bwMode="auto">
          <a:xfrm flipH="1">
            <a:off x="4570225" y="1321954"/>
            <a:ext cx="5368" cy="5297627"/>
          </a:xfrm>
          <a:prstGeom prst="line">
            <a:avLst/>
          </a:prstGeom>
          <a:no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rial"/>
              <a:ea typeface="+mn-ea"/>
              <a:cs typeface="+mn-cs"/>
            </a:endParaRPr>
          </a:p>
        </p:txBody>
      </p:sp>
      <p:sp>
        <p:nvSpPr>
          <p:cNvPr id="25" name="Text Placeholder 3">
            <a:extLst>
              <a:ext uri="{FF2B5EF4-FFF2-40B4-BE49-F238E27FC236}">
                <a16:creationId xmlns:a16="http://schemas.microsoft.com/office/drawing/2014/main" id="{0D9FDC47-28AA-49B3-9BD2-9D0D23B6F93B}"/>
              </a:ext>
            </a:extLst>
          </p:cNvPr>
          <p:cNvSpPr>
            <a:spLocks noGrp="1"/>
          </p:cNvSpPr>
          <p:nvPr>
            <p:ph type="body" sz="quarter" idx="12"/>
          </p:nvPr>
        </p:nvSpPr>
        <p:spPr>
          <a:xfrm>
            <a:off x="201707" y="3918251"/>
            <a:ext cx="4305485" cy="2715758"/>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6" name="Title 1">
            <a:extLst>
              <a:ext uri="{FF2B5EF4-FFF2-40B4-BE49-F238E27FC236}">
                <a16:creationId xmlns:a16="http://schemas.microsoft.com/office/drawing/2014/main" id="{BA57B1F7-579A-4EAA-9A80-A2F949DE58BF}"/>
              </a:ext>
            </a:extLst>
          </p:cNvPr>
          <p:cNvSpPr>
            <a:spLocks noGrp="1"/>
          </p:cNvSpPr>
          <p:nvPr>
            <p:ph type="title"/>
          </p:nvPr>
        </p:nvSpPr>
        <p:spPr>
          <a:xfrm>
            <a:off x="262850" y="1024511"/>
            <a:ext cx="4114800" cy="402336"/>
          </a:xfrm>
          <a:prstGeom prst="rect">
            <a:avLst/>
          </a:prstGeom>
          <a:solidFill>
            <a:schemeClr val="bg2">
              <a:lumMod val="20000"/>
              <a:lumOff val="80000"/>
            </a:schemeClr>
          </a:solidFill>
          <a:ln>
            <a:solidFill>
              <a:srgbClr val="002060"/>
            </a:solidFill>
          </a:ln>
        </p:spPr>
        <p:txBody>
          <a:bodyPr anchor="ctr"/>
          <a:lstStyle>
            <a:lvl1pPr>
              <a:defRPr lang="en-US" sz="1400" b="1" kern="1200" dirty="0">
                <a:solidFill>
                  <a:schemeClr val="tx1"/>
                </a:solidFill>
                <a:latin typeface="+mn-lt"/>
                <a:cs typeface="Calibri" panose="020F0502020204030204" pitchFamily="34" charset="0"/>
              </a:defRPr>
            </a:lvl1pPr>
          </a:lstStyle>
          <a:p>
            <a:pPr marL="0" lvl="0" defTabSz="914400" latinLnBrk="0"/>
            <a:endParaRPr lang="en-US"/>
          </a:p>
        </p:txBody>
      </p:sp>
      <p:sp>
        <p:nvSpPr>
          <p:cNvPr id="13" name="Text Placeholder 3">
            <a:extLst>
              <a:ext uri="{FF2B5EF4-FFF2-40B4-BE49-F238E27FC236}">
                <a16:creationId xmlns:a16="http://schemas.microsoft.com/office/drawing/2014/main" id="{9BB7E6F7-BF3A-4A02-A350-1F8F4758F3DA}"/>
              </a:ext>
            </a:extLst>
          </p:cNvPr>
          <p:cNvSpPr>
            <a:spLocks noGrp="1"/>
          </p:cNvSpPr>
          <p:nvPr>
            <p:ph type="body" sz="quarter" idx="10" hasCustomPrompt="1"/>
          </p:nvPr>
        </p:nvSpPr>
        <p:spPr>
          <a:xfrm>
            <a:off x="6324600" y="345438"/>
            <a:ext cx="2778466" cy="552450"/>
          </a:xfrm>
          <a:prstGeom prst="rect">
            <a:avLst/>
          </a:prstGeom>
        </p:spPr>
        <p:txBody>
          <a:bodyPr anchor="ctr"/>
          <a:lstStyle>
            <a:lvl1pPr marL="0" indent="0" algn="ctr">
              <a:buFontTx/>
              <a:buNone/>
              <a:defRPr sz="1800" b="1">
                <a:solidFill>
                  <a:schemeClr val="bg1"/>
                </a:solidFill>
              </a:defRPr>
            </a:lvl1pPr>
            <a:lvl2pPr marL="457200" indent="0">
              <a:buFontTx/>
              <a:buNone/>
              <a:defRPr sz="1800" b="1">
                <a:solidFill>
                  <a:schemeClr val="bg1"/>
                </a:solidFill>
              </a:defRPr>
            </a:lvl2pPr>
            <a:lvl3pPr marL="914400" indent="0">
              <a:buFontTx/>
              <a:buNone/>
              <a:defRPr sz="1800" b="1">
                <a:solidFill>
                  <a:schemeClr val="bg1"/>
                </a:solidFill>
              </a:defRPr>
            </a:lvl3pPr>
            <a:lvl4pPr marL="1371600" indent="0">
              <a:buFontTx/>
              <a:buNone/>
              <a:defRPr sz="1800" b="1">
                <a:solidFill>
                  <a:schemeClr val="bg1"/>
                </a:solidFill>
              </a:defRPr>
            </a:lvl4pPr>
            <a:lvl5pPr marL="1828800" indent="0">
              <a:buFontTx/>
              <a:buNone/>
              <a:defRPr sz="1800" b="1">
                <a:solidFill>
                  <a:schemeClr val="bg1"/>
                </a:solidFill>
              </a:defRPr>
            </a:lvl5pPr>
          </a:lstStyle>
          <a:p>
            <a:pPr lvl="0"/>
            <a:r>
              <a:rPr lang="en-US"/>
              <a:t>PM IW</a:t>
            </a:r>
          </a:p>
        </p:txBody>
      </p:sp>
      <p:sp>
        <p:nvSpPr>
          <p:cNvPr id="2" name="Rectangle 6">
            <a:extLst>
              <a:ext uri="{FF2B5EF4-FFF2-40B4-BE49-F238E27FC236}">
                <a16:creationId xmlns:a16="http://schemas.microsoft.com/office/drawing/2014/main" id="{041586A5-EA8C-44AF-B808-26CC890BFAAF}"/>
              </a:ext>
            </a:extLst>
          </p:cNvPr>
          <p:cNvSpPr txBox="1">
            <a:spLocks noChangeArrowheads="1"/>
          </p:cNvSpPr>
          <p:nvPr userDrawn="1"/>
        </p:nvSpPr>
        <p:spPr>
          <a:xfrm>
            <a:off x="6975896" y="6399003"/>
            <a:ext cx="2133600" cy="476250"/>
          </a:xfrm>
          <a:prstGeom prst="rect">
            <a:avLst/>
          </a:prstGeom>
          <a:ln/>
        </p:spPr>
        <p:txBody>
          <a:bodyPr anchor="b"/>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defRPr/>
            </a:pPr>
            <a:fld id="{496ABD87-EB33-4E68-89E3-D4283837DDC6}" type="slidenum">
              <a:rPr lang="en-US" sz="1200" smtClean="0">
                <a:solidFill>
                  <a:srgbClr val="FFFFFF">
                    <a:lumMod val="50000"/>
                  </a:srgbClr>
                </a:solidFill>
              </a:rPr>
              <a:pPr algn="r">
                <a:defRPr/>
              </a:pPr>
              <a:t>‹#›</a:t>
            </a:fld>
            <a:endParaRPr lang="en-US" sz="1200">
              <a:solidFill>
                <a:srgbClr val="FFFFFF">
                  <a:lumMod val="50000"/>
                </a:srgbClr>
              </a:solidFill>
            </a:endParaRPr>
          </a:p>
        </p:txBody>
      </p:sp>
    </p:spTree>
    <p:extLst>
      <p:ext uri="{BB962C8B-B14F-4D97-AF65-F5344CB8AC3E}">
        <p14:creationId xmlns:p14="http://schemas.microsoft.com/office/powerpoint/2010/main" val="34776561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 &amp; Text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D750A75E-4CB2-302E-52CA-6DA93ED3F004}"/>
              </a:ext>
            </a:extLst>
          </p:cNvPr>
          <p:cNvSpPr>
            <a:spLocks noGrp="1"/>
          </p:cNvSpPr>
          <p:nvPr>
            <p:ph type="pic" sz="quarter" idx="14"/>
          </p:nvPr>
        </p:nvSpPr>
        <p:spPr>
          <a:xfrm>
            <a:off x="92279" y="1029810"/>
            <a:ext cx="4479721" cy="5477522"/>
          </a:xfrm>
          <a:prstGeom prst="rect">
            <a:avLst/>
          </a:prstGeom>
        </p:spPr>
        <p:txBody>
          <a:bodyPr/>
          <a:lstStyle/>
          <a:p>
            <a:endParaRPr lang="en-US"/>
          </a:p>
        </p:txBody>
      </p:sp>
      <p:sp>
        <p:nvSpPr>
          <p:cNvPr id="9" name="Content Placeholder 2">
            <a:extLst>
              <a:ext uri="{FF2B5EF4-FFF2-40B4-BE49-F238E27FC236}">
                <a16:creationId xmlns:a16="http://schemas.microsoft.com/office/drawing/2014/main" id="{90FAB316-2986-143F-15B8-77EE596346A3}"/>
              </a:ext>
            </a:extLst>
          </p:cNvPr>
          <p:cNvSpPr>
            <a:spLocks noGrp="1"/>
          </p:cNvSpPr>
          <p:nvPr>
            <p:ph idx="1"/>
          </p:nvPr>
        </p:nvSpPr>
        <p:spPr>
          <a:xfrm>
            <a:off x="4659086" y="1029809"/>
            <a:ext cx="4380411" cy="5477522"/>
          </a:xfrm>
          <a:prstGeom prst="rect">
            <a:avLst/>
          </a:prstGeom>
        </p:spPr>
        <p:txBody>
          <a:bodyPr/>
          <a:lstStyle>
            <a:lvl1pPr>
              <a:defRPr sz="2400">
                <a:latin typeface="Arial" panose="020B0604020202020204" pitchFamily="34" charset="0"/>
                <a:cs typeface="Arial" panose="020B0604020202020204" pitchFamily="34" charset="0"/>
              </a:defRPr>
            </a:lvl1pPr>
            <a:lvl2pPr marL="514338" indent="-228594">
              <a:defRPr sz="2000">
                <a:latin typeface="Arial" panose="020B0604020202020204" pitchFamily="34" charset="0"/>
                <a:cs typeface="Arial" panose="020B0604020202020204" pitchFamily="34" charset="0"/>
              </a:defRPr>
            </a:lvl2pPr>
            <a:lvl3pPr marL="801668" indent="-228594">
              <a:defRPr sz="1800">
                <a:latin typeface="Arial" panose="020B0604020202020204" pitchFamily="34" charset="0"/>
                <a:cs typeface="Arial" panose="020B0604020202020204" pitchFamily="34" charset="0"/>
              </a:defRPr>
            </a:lvl3pPr>
            <a:lvl4pPr marL="1088998" indent="-228594">
              <a:defRPr sz="1600">
                <a:latin typeface="Arial" panose="020B0604020202020204" pitchFamily="34" charset="0"/>
                <a:cs typeface="Arial" panose="020B0604020202020204" pitchFamily="34" charset="0"/>
              </a:defRPr>
            </a:lvl4pPr>
            <a:lvl5pPr marL="1376328" indent="-228594">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8ABB8DF2-A894-B139-FE3E-129E3EB6D9B0}"/>
              </a:ext>
            </a:extLst>
          </p:cNvPr>
          <p:cNvSpPr>
            <a:spLocks noGrp="1"/>
          </p:cNvSpPr>
          <p:nvPr>
            <p:ph type="body" sz="quarter" idx="13"/>
          </p:nvPr>
        </p:nvSpPr>
        <p:spPr>
          <a:xfrm>
            <a:off x="6253435" y="329169"/>
            <a:ext cx="2786062" cy="496888"/>
          </a:xfrm>
          <a:prstGeom prst="rect">
            <a:avLst/>
          </a:prstGeom>
        </p:spPr>
        <p:txBody>
          <a:bodyPr anchor="ct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endParaRPr lang="en-US"/>
          </a:p>
        </p:txBody>
      </p:sp>
      <p:sp>
        <p:nvSpPr>
          <p:cNvPr id="18" name="Date Placeholder 17">
            <a:extLst>
              <a:ext uri="{FF2B5EF4-FFF2-40B4-BE49-F238E27FC236}">
                <a16:creationId xmlns:a16="http://schemas.microsoft.com/office/drawing/2014/main" id="{C81CAAC5-8690-751F-5667-4632C1CFCA38}"/>
              </a:ext>
            </a:extLst>
          </p:cNvPr>
          <p:cNvSpPr>
            <a:spLocks noGrp="1"/>
          </p:cNvSpPr>
          <p:nvPr>
            <p:ph type="dt" sz="half" idx="15"/>
          </p:nvPr>
        </p:nvSpPr>
        <p:spPr/>
        <p:txBody>
          <a:bodyPr/>
          <a:lstStyle/>
          <a:p>
            <a:fld id="{6039FAAF-0F26-4142-82CE-E91ABD423773}" type="datetime1">
              <a:rPr lang="en-US" smtClean="0"/>
              <a:t>11/26/2024</a:t>
            </a:fld>
            <a:endParaRPr lang="en-US"/>
          </a:p>
        </p:txBody>
      </p:sp>
      <p:sp>
        <p:nvSpPr>
          <p:cNvPr id="20" name="Slide Number Placeholder 19">
            <a:extLst>
              <a:ext uri="{FF2B5EF4-FFF2-40B4-BE49-F238E27FC236}">
                <a16:creationId xmlns:a16="http://schemas.microsoft.com/office/drawing/2014/main" id="{7C19BC1F-8ADC-901B-2392-0944CC148486}"/>
              </a:ext>
            </a:extLst>
          </p:cNvPr>
          <p:cNvSpPr>
            <a:spLocks noGrp="1"/>
          </p:cNvSpPr>
          <p:nvPr>
            <p:ph type="sldNum" sz="quarter" idx="17"/>
          </p:nvPr>
        </p:nvSpPr>
        <p:spPr/>
        <p:txBody>
          <a:bodyPr/>
          <a:lstStyle>
            <a:lvl1pPr algn="r">
              <a:defRPr/>
            </a:lvl1pPr>
          </a:lstStyle>
          <a:p>
            <a:fld id="{14DC7C8D-6D41-4C2F-AD9A-27BCBF0F7DB3}" type="slidenum">
              <a:rPr lang="en-US" smtClean="0"/>
              <a:pPr/>
              <a:t>‹#›</a:t>
            </a:fld>
            <a:endParaRPr lang="en-US"/>
          </a:p>
        </p:txBody>
      </p:sp>
      <p:sp>
        <p:nvSpPr>
          <p:cNvPr id="21" name="Footer Placeholder 17">
            <a:extLst>
              <a:ext uri="{FF2B5EF4-FFF2-40B4-BE49-F238E27FC236}">
                <a16:creationId xmlns:a16="http://schemas.microsoft.com/office/drawing/2014/main" id="{692E6238-BBB7-2753-5753-A5A3AF3F231F}"/>
              </a:ext>
            </a:extLst>
          </p:cNvPr>
          <p:cNvSpPr>
            <a:spLocks noGrp="1"/>
          </p:cNvSpPr>
          <p:nvPr>
            <p:ph type="ftr" sz="quarter" idx="18"/>
          </p:nvPr>
        </p:nvSpPr>
        <p:spPr>
          <a:xfrm>
            <a:off x="3028950" y="6596110"/>
            <a:ext cx="3086100" cy="217372"/>
          </a:xfrm>
        </p:spPr>
        <p:txBody>
          <a:bodyPr/>
          <a:lstStyle>
            <a:lvl1pPr>
              <a:defRPr/>
            </a:lvl1pPr>
          </a:lstStyle>
          <a:p>
            <a:r>
              <a:rPr lang="en-US"/>
              <a:t>UNCLASSIFIED</a:t>
            </a:r>
          </a:p>
        </p:txBody>
      </p:sp>
    </p:spTree>
    <p:extLst>
      <p:ext uri="{BB962C8B-B14F-4D97-AF65-F5344CB8AC3E}">
        <p14:creationId xmlns:p14="http://schemas.microsoft.com/office/powerpoint/2010/main" val="51947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uad Chart">
    <p:spTree>
      <p:nvGrpSpPr>
        <p:cNvPr id="1" name=""/>
        <p:cNvGrpSpPr/>
        <p:nvPr/>
      </p:nvGrpSpPr>
      <p:grpSpPr>
        <a:xfrm>
          <a:off x="0" y="0"/>
          <a:ext cx="0" cy="0"/>
          <a:chOff x="0" y="0"/>
          <a:chExt cx="0" cy="0"/>
        </a:xfrm>
      </p:grpSpPr>
      <p:sp>
        <p:nvSpPr>
          <p:cNvPr id="10" name="Line 5">
            <a:extLst>
              <a:ext uri="{FF2B5EF4-FFF2-40B4-BE49-F238E27FC236}">
                <a16:creationId xmlns:a16="http://schemas.microsoft.com/office/drawing/2014/main" id="{DC0DAB63-1039-AECA-1BF7-D648D519B302}"/>
              </a:ext>
            </a:extLst>
          </p:cNvPr>
          <p:cNvSpPr>
            <a:spLocks noChangeShapeType="1"/>
          </p:cNvSpPr>
          <p:nvPr userDrawn="1"/>
        </p:nvSpPr>
        <p:spPr bwMode="auto">
          <a:xfrm>
            <a:off x="4571998" y="949232"/>
            <a:ext cx="2" cy="5571030"/>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ine 3">
            <a:extLst>
              <a:ext uri="{FF2B5EF4-FFF2-40B4-BE49-F238E27FC236}">
                <a16:creationId xmlns:a16="http://schemas.microsoft.com/office/drawing/2014/main" id="{A2456E1C-8D5C-D6D6-C43C-93D1C4EFAE19}"/>
              </a:ext>
            </a:extLst>
          </p:cNvPr>
          <p:cNvSpPr>
            <a:spLocks noChangeShapeType="1"/>
          </p:cNvSpPr>
          <p:nvPr userDrawn="1"/>
        </p:nvSpPr>
        <p:spPr bwMode="auto">
          <a:xfrm flipV="1">
            <a:off x="0" y="3568344"/>
            <a:ext cx="9143993" cy="0"/>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 Placeholder 7">
            <a:extLst>
              <a:ext uri="{FF2B5EF4-FFF2-40B4-BE49-F238E27FC236}">
                <a16:creationId xmlns:a16="http://schemas.microsoft.com/office/drawing/2014/main" id="{D12EEA9B-A1DD-A7AD-D22E-A6D5430BE5DF}"/>
              </a:ext>
            </a:extLst>
          </p:cNvPr>
          <p:cNvSpPr>
            <a:spLocks noGrp="1"/>
          </p:cNvSpPr>
          <p:nvPr>
            <p:ph type="body" sz="quarter" idx="13"/>
          </p:nvPr>
        </p:nvSpPr>
        <p:spPr>
          <a:xfrm>
            <a:off x="4649788" y="1169482"/>
            <a:ext cx="4424362" cy="2323018"/>
          </a:xfrm>
          <a:prstGeom prst="rect">
            <a:avLst/>
          </a:prstGeom>
        </p:spPr>
        <p:txBody>
          <a:bodyPr/>
          <a:lstStyle>
            <a:lvl1pPr marL="0" indent="0">
              <a:buNone/>
              <a:defRPr sz="1100">
                <a:latin typeface="Arial" panose="020B0604020202020204" pitchFamily="34" charset="0"/>
                <a:cs typeface="Arial" panose="020B0604020202020204" pitchFamily="34" charset="0"/>
              </a:defRPr>
            </a:lvl1pPr>
          </a:lstStyle>
          <a:p>
            <a:pPr lvl="0"/>
            <a:endParaRPr lang="en-US"/>
          </a:p>
        </p:txBody>
      </p:sp>
      <p:sp>
        <p:nvSpPr>
          <p:cNvPr id="13" name="Rectangle 3">
            <a:extLst>
              <a:ext uri="{FF2B5EF4-FFF2-40B4-BE49-F238E27FC236}">
                <a16:creationId xmlns:a16="http://schemas.microsoft.com/office/drawing/2014/main" id="{835937BA-69E7-9869-BFCB-75C57E2C4EFB}"/>
              </a:ext>
            </a:extLst>
          </p:cNvPr>
          <p:cNvSpPr>
            <a:spLocks noChangeArrowheads="1"/>
          </p:cNvSpPr>
          <p:nvPr userDrawn="1"/>
        </p:nvSpPr>
        <p:spPr bwMode="auto">
          <a:xfrm>
            <a:off x="4649789" y="912631"/>
            <a:ext cx="4424357" cy="256851"/>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14" name="Text Placeholder 7">
            <a:extLst>
              <a:ext uri="{FF2B5EF4-FFF2-40B4-BE49-F238E27FC236}">
                <a16:creationId xmlns:a16="http://schemas.microsoft.com/office/drawing/2014/main" id="{F9D53D0B-E166-B764-6B6B-2A53A0A2F4A4}"/>
              </a:ext>
            </a:extLst>
          </p:cNvPr>
          <p:cNvSpPr>
            <a:spLocks noGrp="1"/>
          </p:cNvSpPr>
          <p:nvPr>
            <p:ph type="body" sz="quarter" idx="14"/>
          </p:nvPr>
        </p:nvSpPr>
        <p:spPr>
          <a:xfrm>
            <a:off x="73818" y="3864437"/>
            <a:ext cx="4424362" cy="2655827"/>
          </a:xfrm>
          <a:prstGeom prst="rect">
            <a:avLst/>
          </a:prstGeom>
        </p:spPr>
        <p:txBody>
          <a:bodyPr/>
          <a:lstStyle>
            <a:lvl1pPr marL="0" indent="0">
              <a:buNone/>
              <a:defRPr sz="1100">
                <a:latin typeface="Arial" panose="020B0604020202020204" pitchFamily="34" charset="0"/>
                <a:cs typeface="Arial" panose="020B0604020202020204" pitchFamily="34" charset="0"/>
              </a:defRPr>
            </a:lvl1pPr>
          </a:lstStyle>
          <a:p>
            <a:pPr lvl="0"/>
            <a:endParaRPr lang="en-US"/>
          </a:p>
        </p:txBody>
      </p:sp>
      <p:sp>
        <p:nvSpPr>
          <p:cNvPr id="15" name="Rectangle 3">
            <a:extLst>
              <a:ext uri="{FF2B5EF4-FFF2-40B4-BE49-F238E27FC236}">
                <a16:creationId xmlns:a16="http://schemas.microsoft.com/office/drawing/2014/main" id="{CB052058-BFFF-7921-AEA1-75F2910081D0}"/>
              </a:ext>
            </a:extLst>
          </p:cNvPr>
          <p:cNvSpPr>
            <a:spLocks noChangeArrowheads="1"/>
          </p:cNvSpPr>
          <p:nvPr userDrawn="1"/>
        </p:nvSpPr>
        <p:spPr bwMode="auto">
          <a:xfrm>
            <a:off x="73819" y="3607587"/>
            <a:ext cx="4424357" cy="256851"/>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Status</a:t>
            </a:r>
          </a:p>
        </p:txBody>
      </p:sp>
      <p:sp>
        <p:nvSpPr>
          <p:cNvPr id="16" name="Rectangle 3">
            <a:extLst>
              <a:ext uri="{FF2B5EF4-FFF2-40B4-BE49-F238E27FC236}">
                <a16:creationId xmlns:a16="http://schemas.microsoft.com/office/drawing/2014/main" id="{940AA9B6-53CB-6580-8486-75E12F7DDFD3}"/>
              </a:ext>
            </a:extLst>
          </p:cNvPr>
          <p:cNvSpPr>
            <a:spLocks noChangeArrowheads="1"/>
          </p:cNvSpPr>
          <p:nvPr userDrawn="1"/>
        </p:nvSpPr>
        <p:spPr bwMode="auto">
          <a:xfrm>
            <a:off x="69851" y="912631"/>
            <a:ext cx="4424357" cy="256851"/>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Pictures</a:t>
            </a:r>
          </a:p>
        </p:txBody>
      </p:sp>
      <p:sp>
        <p:nvSpPr>
          <p:cNvPr id="17" name="Picture Placeholder 16">
            <a:extLst>
              <a:ext uri="{FF2B5EF4-FFF2-40B4-BE49-F238E27FC236}">
                <a16:creationId xmlns:a16="http://schemas.microsoft.com/office/drawing/2014/main" id="{326F84E3-CCBC-CB9D-774A-50EA1002342B}"/>
              </a:ext>
            </a:extLst>
          </p:cNvPr>
          <p:cNvSpPr>
            <a:spLocks noGrp="1"/>
          </p:cNvSpPr>
          <p:nvPr>
            <p:ph type="pic" sz="quarter" idx="15"/>
          </p:nvPr>
        </p:nvSpPr>
        <p:spPr>
          <a:xfrm>
            <a:off x="69850" y="1169988"/>
            <a:ext cx="4424363" cy="2322512"/>
          </a:xfrm>
          <a:prstGeom prst="rect">
            <a:avLst/>
          </a:prstGeom>
        </p:spPr>
        <p:txBody>
          <a:bodyPr/>
          <a:lstStyle>
            <a:lvl1pPr marL="0" indent="0">
              <a:buNone/>
              <a:defRPr sz="1200">
                <a:latin typeface="Arial" panose="020B0604020202020204" pitchFamily="34" charset="0"/>
                <a:cs typeface="Arial" panose="020B0604020202020204" pitchFamily="34" charset="0"/>
              </a:defRPr>
            </a:lvl1pPr>
          </a:lstStyle>
          <a:p>
            <a:endParaRPr lang="en-US"/>
          </a:p>
        </p:txBody>
      </p:sp>
      <p:sp>
        <p:nvSpPr>
          <p:cNvPr id="18" name="Rectangle 3">
            <a:extLst>
              <a:ext uri="{FF2B5EF4-FFF2-40B4-BE49-F238E27FC236}">
                <a16:creationId xmlns:a16="http://schemas.microsoft.com/office/drawing/2014/main" id="{96A3ED27-3827-BF91-94CE-F310C09BEC12}"/>
              </a:ext>
            </a:extLst>
          </p:cNvPr>
          <p:cNvSpPr>
            <a:spLocks noChangeArrowheads="1"/>
          </p:cNvSpPr>
          <p:nvPr userDrawn="1"/>
        </p:nvSpPr>
        <p:spPr bwMode="auto">
          <a:xfrm>
            <a:off x="4645817" y="3608534"/>
            <a:ext cx="4424357" cy="256851"/>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Key Milestones</a:t>
            </a:r>
          </a:p>
        </p:txBody>
      </p:sp>
      <p:sp>
        <p:nvSpPr>
          <p:cNvPr id="19" name="Table Placeholder 24">
            <a:extLst>
              <a:ext uri="{FF2B5EF4-FFF2-40B4-BE49-F238E27FC236}">
                <a16:creationId xmlns:a16="http://schemas.microsoft.com/office/drawing/2014/main" id="{92EA3C69-F2E1-C1EA-1FF9-CF7E7975D380}"/>
              </a:ext>
            </a:extLst>
          </p:cNvPr>
          <p:cNvSpPr>
            <a:spLocks noGrp="1"/>
          </p:cNvSpPr>
          <p:nvPr>
            <p:ph type="tbl" sz="quarter" idx="16"/>
          </p:nvPr>
        </p:nvSpPr>
        <p:spPr>
          <a:xfrm>
            <a:off x="4645025" y="3863975"/>
            <a:ext cx="4424363" cy="2656289"/>
          </a:xfrm>
          <a:prstGeom prst="rect">
            <a:avLst/>
          </a:prstGeom>
        </p:spPr>
        <p:txBody>
          <a:bodyPr/>
          <a:lstStyle>
            <a:lvl1pPr marL="0" indent="0">
              <a:buNone/>
              <a:defRPr sz="1200">
                <a:latin typeface="Arial" panose="020B0604020202020204" pitchFamily="34" charset="0"/>
                <a:cs typeface="Arial" panose="020B0604020202020204" pitchFamily="34" charset="0"/>
              </a:defRPr>
            </a:lvl1pPr>
          </a:lstStyle>
          <a:p>
            <a:endParaRPr lang="en-US"/>
          </a:p>
        </p:txBody>
      </p:sp>
      <p:sp>
        <p:nvSpPr>
          <p:cNvPr id="20" name="Text Placeholder 7">
            <a:extLst>
              <a:ext uri="{FF2B5EF4-FFF2-40B4-BE49-F238E27FC236}">
                <a16:creationId xmlns:a16="http://schemas.microsoft.com/office/drawing/2014/main" id="{C0703C80-8FFD-0099-E0E9-ECD4F215D4F2}"/>
              </a:ext>
            </a:extLst>
          </p:cNvPr>
          <p:cNvSpPr>
            <a:spLocks noGrp="1"/>
          </p:cNvSpPr>
          <p:nvPr>
            <p:ph type="body" sz="quarter" idx="17"/>
          </p:nvPr>
        </p:nvSpPr>
        <p:spPr>
          <a:xfrm>
            <a:off x="6253435" y="329169"/>
            <a:ext cx="2786062" cy="496888"/>
          </a:xfrm>
          <a:prstGeom prst="rect">
            <a:avLst/>
          </a:prstGeom>
        </p:spPr>
        <p:txBody>
          <a:bodyPr anchor="ct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endParaRPr lang="en-US"/>
          </a:p>
        </p:txBody>
      </p:sp>
      <p:sp>
        <p:nvSpPr>
          <p:cNvPr id="22" name="Date Placeholder 21">
            <a:extLst>
              <a:ext uri="{FF2B5EF4-FFF2-40B4-BE49-F238E27FC236}">
                <a16:creationId xmlns:a16="http://schemas.microsoft.com/office/drawing/2014/main" id="{6C6979CD-9093-E208-6E0C-8388BB5C2B56}"/>
              </a:ext>
            </a:extLst>
          </p:cNvPr>
          <p:cNvSpPr>
            <a:spLocks noGrp="1"/>
          </p:cNvSpPr>
          <p:nvPr>
            <p:ph type="dt" sz="half" idx="18"/>
          </p:nvPr>
        </p:nvSpPr>
        <p:spPr/>
        <p:txBody>
          <a:bodyPr/>
          <a:lstStyle/>
          <a:p>
            <a:fld id="{BDD69EE7-91F4-41E2-B1C7-1A996064C9C8}" type="datetime1">
              <a:rPr lang="en-US" smtClean="0"/>
              <a:t>11/26/2024</a:t>
            </a:fld>
            <a:endParaRPr lang="en-US"/>
          </a:p>
        </p:txBody>
      </p:sp>
      <p:sp>
        <p:nvSpPr>
          <p:cNvPr id="24" name="Slide Number Placeholder 23">
            <a:extLst>
              <a:ext uri="{FF2B5EF4-FFF2-40B4-BE49-F238E27FC236}">
                <a16:creationId xmlns:a16="http://schemas.microsoft.com/office/drawing/2014/main" id="{CDC4931B-2B21-CD94-9A94-4BC55CF89594}"/>
              </a:ext>
            </a:extLst>
          </p:cNvPr>
          <p:cNvSpPr>
            <a:spLocks noGrp="1"/>
          </p:cNvSpPr>
          <p:nvPr>
            <p:ph type="sldNum" sz="quarter" idx="20"/>
          </p:nvPr>
        </p:nvSpPr>
        <p:spPr/>
        <p:txBody>
          <a:bodyPr/>
          <a:lstStyle>
            <a:lvl1pPr algn="r">
              <a:defRPr/>
            </a:lvl1pPr>
          </a:lstStyle>
          <a:p>
            <a:fld id="{14DC7C8D-6D41-4C2F-AD9A-27BCBF0F7DB3}" type="slidenum">
              <a:rPr lang="en-US" smtClean="0"/>
              <a:pPr/>
              <a:t>‹#›</a:t>
            </a:fld>
            <a:endParaRPr lang="en-US"/>
          </a:p>
        </p:txBody>
      </p:sp>
      <p:sp>
        <p:nvSpPr>
          <p:cNvPr id="25" name="Footer Placeholder 17">
            <a:extLst>
              <a:ext uri="{FF2B5EF4-FFF2-40B4-BE49-F238E27FC236}">
                <a16:creationId xmlns:a16="http://schemas.microsoft.com/office/drawing/2014/main" id="{4350C078-BA9A-EB3A-7580-2CA85A6F0E45}"/>
              </a:ext>
            </a:extLst>
          </p:cNvPr>
          <p:cNvSpPr>
            <a:spLocks noGrp="1"/>
          </p:cNvSpPr>
          <p:nvPr>
            <p:ph type="ftr" sz="quarter" idx="21"/>
          </p:nvPr>
        </p:nvSpPr>
        <p:spPr>
          <a:xfrm>
            <a:off x="3028950" y="6596110"/>
            <a:ext cx="3086100" cy="217372"/>
          </a:xfrm>
        </p:spPr>
        <p:txBody>
          <a:bodyPr/>
          <a:lstStyle/>
          <a:p>
            <a:endParaRPr lang="en-US"/>
          </a:p>
        </p:txBody>
      </p:sp>
    </p:spTree>
    <p:extLst>
      <p:ext uri="{BB962C8B-B14F-4D97-AF65-F5344CB8AC3E}">
        <p14:creationId xmlns:p14="http://schemas.microsoft.com/office/powerpoint/2010/main" val="3009925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6A8736C-A870-779E-D6BA-1E0EC7A31701}"/>
              </a:ext>
            </a:extLst>
          </p:cNvPr>
          <p:cNvSpPr>
            <a:spLocks noGrp="1"/>
          </p:cNvSpPr>
          <p:nvPr>
            <p:ph type="body" sz="quarter" idx="13"/>
          </p:nvPr>
        </p:nvSpPr>
        <p:spPr>
          <a:xfrm>
            <a:off x="6253435" y="329169"/>
            <a:ext cx="2786062" cy="496888"/>
          </a:xfrm>
          <a:prstGeom prst="rect">
            <a:avLst/>
          </a:prstGeom>
        </p:spPr>
        <p:txBody>
          <a:bodyPr anchor="ctr">
            <a:normAutofit/>
          </a:bodyPr>
          <a:lstStyle>
            <a:lvl1pPr marL="0" indent="0" algn="ctr">
              <a:buNone/>
              <a:defRPr sz="1600">
                <a:solidFill>
                  <a:schemeClr val="bg1"/>
                </a:solidFill>
                <a:latin typeface="Arial" panose="020B0604020202020204" pitchFamily="34" charset="0"/>
                <a:cs typeface="Arial" panose="020B0604020202020204" pitchFamily="34" charset="0"/>
              </a:defRPr>
            </a:lvl1pPr>
          </a:lstStyle>
          <a:p>
            <a:pPr lvl="0"/>
            <a:endParaRPr lang="en-US"/>
          </a:p>
        </p:txBody>
      </p:sp>
      <p:sp>
        <p:nvSpPr>
          <p:cNvPr id="12" name="Date Placeholder 11">
            <a:extLst>
              <a:ext uri="{FF2B5EF4-FFF2-40B4-BE49-F238E27FC236}">
                <a16:creationId xmlns:a16="http://schemas.microsoft.com/office/drawing/2014/main" id="{194C53B8-9FD5-9BD7-5826-932D437A4B21}"/>
              </a:ext>
            </a:extLst>
          </p:cNvPr>
          <p:cNvSpPr>
            <a:spLocks noGrp="1"/>
          </p:cNvSpPr>
          <p:nvPr>
            <p:ph type="dt" sz="half" idx="14"/>
          </p:nvPr>
        </p:nvSpPr>
        <p:spPr/>
        <p:txBody>
          <a:bodyPr/>
          <a:lstStyle/>
          <a:p>
            <a:fld id="{D262FF29-AF81-4BF5-BAAE-BA1C6E2C9E89}" type="datetime1">
              <a:rPr lang="en-US" smtClean="0"/>
              <a:t>11/26/2024</a:t>
            </a:fld>
            <a:endParaRPr lang="en-US"/>
          </a:p>
        </p:txBody>
      </p:sp>
      <p:sp>
        <p:nvSpPr>
          <p:cNvPr id="14" name="Slide Number Placeholder 13">
            <a:extLst>
              <a:ext uri="{FF2B5EF4-FFF2-40B4-BE49-F238E27FC236}">
                <a16:creationId xmlns:a16="http://schemas.microsoft.com/office/drawing/2014/main" id="{9CEFF7AC-ED09-AF0B-2264-7E9D9EB35C8E}"/>
              </a:ext>
            </a:extLst>
          </p:cNvPr>
          <p:cNvSpPr>
            <a:spLocks noGrp="1"/>
          </p:cNvSpPr>
          <p:nvPr>
            <p:ph type="sldNum" sz="quarter" idx="16"/>
          </p:nvPr>
        </p:nvSpPr>
        <p:spPr/>
        <p:txBody>
          <a:bodyPr/>
          <a:lstStyle>
            <a:lvl1pPr algn="r">
              <a:defRPr/>
            </a:lvl1pPr>
          </a:lstStyle>
          <a:p>
            <a:fld id="{14DC7C8D-6D41-4C2F-AD9A-27BCBF0F7DB3}" type="slidenum">
              <a:rPr lang="en-US" smtClean="0"/>
              <a:pPr/>
              <a:t>‹#›</a:t>
            </a:fld>
            <a:endParaRPr lang="en-US"/>
          </a:p>
        </p:txBody>
      </p:sp>
      <p:sp>
        <p:nvSpPr>
          <p:cNvPr id="15" name="Footer Placeholder 17">
            <a:extLst>
              <a:ext uri="{FF2B5EF4-FFF2-40B4-BE49-F238E27FC236}">
                <a16:creationId xmlns:a16="http://schemas.microsoft.com/office/drawing/2014/main" id="{618FB8E7-ABDC-AFE6-C451-6641A2BEE379}"/>
              </a:ext>
            </a:extLst>
          </p:cNvPr>
          <p:cNvSpPr>
            <a:spLocks noGrp="1"/>
          </p:cNvSpPr>
          <p:nvPr>
            <p:ph type="ftr" sz="quarter" idx="15"/>
          </p:nvPr>
        </p:nvSpPr>
        <p:spPr>
          <a:xfrm>
            <a:off x="3028950" y="6596110"/>
            <a:ext cx="3086100" cy="217372"/>
          </a:xfrm>
        </p:spPr>
        <p:txBody>
          <a:bodyPr/>
          <a:lstStyle>
            <a:lvl1pPr>
              <a:defRPr/>
            </a:lvl1pPr>
          </a:lstStyle>
          <a:p>
            <a:r>
              <a:rPr lang="en-US"/>
              <a:t>UNCLASSIFIED</a:t>
            </a:r>
          </a:p>
        </p:txBody>
      </p:sp>
    </p:spTree>
    <p:extLst>
      <p:ext uri="{BB962C8B-B14F-4D97-AF65-F5344CB8AC3E}">
        <p14:creationId xmlns:p14="http://schemas.microsoft.com/office/powerpoint/2010/main" val="2942283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mplate 2: Closing Slid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2CC1841-6FFA-0C47-31AF-2C7EB55187E2}"/>
              </a:ext>
            </a:extLst>
          </p:cNvPr>
          <p:cNvSpPr>
            <a:spLocks noGrp="1"/>
          </p:cNvSpPr>
          <p:nvPr>
            <p:ph type="body" sz="quarter" idx="27" hasCustomPrompt="1"/>
          </p:nvPr>
        </p:nvSpPr>
        <p:spPr>
          <a:xfrm>
            <a:off x="3507306" y="6633862"/>
            <a:ext cx="2129392" cy="173287"/>
          </a:xfrm>
          <a:prstGeom prst="rect">
            <a:avLst/>
          </a:prstGeom>
        </p:spPr>
        <p:txBody>
          <a:bodyPr lIns="0" tIns="0" rIns="0" bIns="0"/>
          <a:lstStyle>
            <a:lvl1pPr marL="0" indent="0" algn="ctr">
              <a:buNone/>
              <a:defRPr sz="1200" cap="all" spc="191" baseline="0">
                <a:solidFill>
                  <a:schemeClr val="bg1"/>
                </a:solidFill>
                <a:latin typeface="Franklin Gothic Book" panose="020B0503020102020204" pitchFamily="34" charset="0"/>
                <a:cs typeface="Segoe UI" panose="020B0502040204020203" pitchFamily="34" charset="0"/>
              </a:defRPr>
            </a:lvl1pPr>
          </a:lstStyle>
          <a:p>
            <a:pPr lvl="0"/>
            <a:r>
              <a:rPr lang="en-US" dirty="0"/>
              <a:t>classification</a:t>
            </a:r>
          </a:p>
        </p:txBody>
      </p:sp>
      <p:sp>
        <p:nvSpPr>
          <p:cNvPr id="3" name="Text Placeholder 3">
            <a:extLst>
              <a:ext uri="{FF2B5EF4-FFF2-40B4-BE49-F238E27FC236}">
                <a16:creationId xmlns:a16="http://schemas.microsoft.com/office/drawing/2014/main" id="{19F25A91-2341-0168-D24B-C7143021E537}"/>
              </a:ext>
            </a:extLst>
          </p:cNvPr>
          <p:cNvSpPr>
            <a:spLocks noGrp="1"/>
          </p:cNvSpPr>
          <p:nvPr>
            <p:ph type="body" sz="quarter" idx="28" hasCustomPrompt="1"/>
          </p:nvPr>
        </p:nvSpPr>
        <p:spPr>
          <a:xfrm>
            <a:off x="3507306" y="24022"/>
            <a:ext cx="2129392" cy="173287"/>
          </a:xfrm>
          <a:prstGeom prst="rect">
            <a:avLst/>
          </a:prstGeom>
        </p:spPr>
        <p:txBody>
          <a:bodyPr lIns="0" tIns="0" rIns="0" bIns="0"/>
          <a:lstStyle>
            <a:lvl1pPr marL="0" indent="0" algn="ctr">
              <a:buNone/>
              <a:defRPr sz="1200" cap="all" spc="191" baseline="0">
                <a:solidFill>
                  <a:schemeClr val="bg1">
                    <a:lumMod val="50000"/>
                  </a:schemeClr>
                </a:solidFill>
                <a:latin typeface="Franklin Gothic Book" panose="020B0503020102020204" pitchFamily="34" charset="0"/>
                <a:cs typeface="Segoe UI" panose="020B0502040204020203" pitchFamily="34" charset="0"/>
              </a:defRPr>
            </a:lvl1pPr>
          </a:lstStyle>
          <a:p>
            <a:pPr lvl="0"/>
            <a:r>
              <a:rPr lang="en-US" dirty="0"/>
              <a:t>classification</a:t>
            </a:r>
          </a:p>
        </p:txBody>
      </p:sp>
      <p:sp>
        <p:nvSpPr>
          <p:cNvPr id="14" name="Text Placeholder 27">
            <a:extLst>
              <a:ext uri="{FF2B5EF4-FFF2-40B4-BE49-F238E27FC236}">
                <a16:creationId xmlns:a16="http://schemas.microsoft.com/office/drawing/2014/main" id="{8F7B6453-7D3C-C4A8-E674-20FE71BFF847}"/>
              </a:ext>
            </a:extLst>
          </p:cNvPr>
          <p:cNvSpPr txBox="1">
            <a:spLocks/>
          </p:cNvSpPr>
          <p:nvPr userDrawn="1"/>
        </p:nvSpPr>
        <p:spPr bwMode="black">
          <a:xfrm>
            <a:off x="8687875" y="6665543"/>
            <a:ext cx="274190" cy="140502"/>
          </a:xfrm>
          <a:prstGeom prst="rect">
            <a:avLst/>
          </a:prstGeom>
        </p:spPr>
        <p:txBody>
          <a:bodyPr lIns="0" tIns="0" rIns="0" bIns="0"/>
          <a:lstStyle>
            <a:lvl1pPr marL="0" indent="0" algn="r" defTabSz="914240" rtl="0" eaLnBrk="1" latinLnBrk="0" hangingPunct="1">
              <a:lnSpc>
                <a:spcPct val="90000"/>
              </a:lnSpc>
              <a:spcBef>
                <a:spcPts val="1000"/>
              </a:spcBef>
              <a:buFont typeface="Arial" panose="020B0604020202020204" pitchFamily="34" charset="0"/>
              <a:buNone/>
              <a:defRPr sz="1100" kern="1200">
                <a:solidFill>
                  <a:schemeClr val="bg1"/>
                </a:solidFill>
                <a:latin typeface="+mn-lt"/>
                <a:ea typeface="+mn-ea"/>
                <a:cs typeface="+mn-cs"/>
              </a:defRPr>
            </a:lvl1pPr>
            <a:lvl2pPr marL="685680" indent="-228560" algn="l" defTabSz="91424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00" indent="-228560" algn="l" defTabSz="91424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2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4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16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8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0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2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fld id="{0A841400-8B2B-46C8-BB46-E6921B6B6E00}" type="slidenum">
              <a:rPr lang="en-US" sz="1100" baseline="0" smtClean="0">
                <a:solidFill>
                  <a:schemeClr val="bg1"/>
                </a:solidFill>
                <a:latin typeface="Segoe UI" panose="020B0502040204020203" pitchFamily="34" charset="0"/>
                <a:cs typeface="Segoe UI" panose="020B0502040204020203" pitchFamily="34" charset="0"/>
              </a:rPr>
              <a:pPr/>
              <a:t>‹#›</a:t>
            </a:fld>
            <a:endParaRPr lang="en-US" sz="1100" baseline="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33960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2: Two Line Title Slide">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33FFEF84-6B86-9982-9C49-E8365134D91B}"/>
              </a:ext>
            </a:extLst>
          </p:cNvPr>
          <p:cNvSpPr>
            <a:spLocks noGrp="1"/>
          </p:cNvSpPr>
          <p:nvPr>
            <p:ph type="body" sz="quarter" idx="10" hasCustomPrompt="1"/>
          </p:nvPr>
        </p:nvSpPr>
        <p:spPr bwMode="white">
          <a:xfrm>
            <a:off x="683678" y="3163895"/>
            <a:ext cx="8134005" cy="262443"/>
          </a:xfrm>
          <a:prstGeom prst="rect">
            <a:avLst/>
          </a:prstGeom>
        </p:spPr>
        <p:txBody>
          <a:bodyPr lIns="0" tIns="0" rIns="0" bIns="0"/>
          <a:lstStyle>
            <a:lvl1pPr marL="0" indent="0">
              <a:buNone/>
              <a:defRPr lang="en-US" sz="1900" b="1" kern="1200" dirty="0">
                <a:solidFill>
                  <a:srgbClr val="211D3E"/>
                </a:solidFill>
                <a:latin typeface="Franklin Gothic Book" panose="020B0503020102020204" pitchFamily="34" charset="0"/>
                <a:ea typeface="+mn-ea"/>
                <a:cs typeface="+mn-cs"/>
              </a:defRPr>
            </a:lvl1pPr>
          </a:lstStyle>
          <a:p>
            <a:pPr lvl="0"/>
            <a:r>
              <a:rPr lang="en-US" dirty="0"/>
              <a:t>Presenter</a:t>
            </a:r>
          </a:p>
        </p:txBody>
      </p:sp>
      <p:sp>
        <p:nvSpPr>
          <p:cNvPr id="6" name="Text Placeholder 14">
            <a:extLst>
              <a:ext uri="{FF2B5EF4-FFF2-40B4-BE49-F238E27FC236}">
                <a16:creationId xmlns:a16="http://schemas.microsoft.com/office/drawing/2014/main" id="{29716E00-2249-4B39-995B-A58A938A7A9C}"/>
              </a:ext>
            </a:extLst>
          </p:cNvPr>
          <p:cNvSpPr>
            <a:spLocks noGrp="1"/>
          </p:cNvSpPr>
          <p:nvPr>
            <p:ph type="body" sz="quarter" idx="11" hasCustomPrompt="1"/>
          </p:nvPr>
        </p:nvSpPr>
        <p:spPr bwMode="white">
          <a:xfrm>
            <a:off x="683678" y="3881326"/>
            <a:ext cx="8134005" cy="164952"/>
          </a:xfrm>
          <a:prstGeom prst="rect">
            <a:avLst/>
          </a:prstGeom>
        </p:spPr>
        <p:txBody>
          <a:bodyPr lIns="0" tIns="0" rIns="0" bIns="0"/>
          <a:lstStyle>
            <a:lvl1pPr marL="0" indent="0">
              <a:buNone/>
              <a:defRPr sz="1600">
                <a:solidFill>
                  <a:srgbClr val="211D3E"/>
                </a:solidFill>
                <a:latin typeface="Franklin Gothic Book" panose="020B0503020102020204" pitchFamily="34" charset="0"/>
              </a:defRPr>
            </a:lvl1pPr>
          </a:lstStyle>
          <a:p>
            <a:pPr lvl="0"/>
            <a:r>
              <a:rPr lang="en-US" dirty="0"/>
              <a:t>00 MON YEAR</a:t>
            </a:r>
          </a:p>
        </p:txBody>
      </p:sp>
      <p:sp>
        <p:nvSpPr>
          <p:cNvPr id="7" name="Text Placeholder 14">
            <a:extLst>
              <a:ext uri="{FF2B5EF4-FFF2-40B4-BE49-F238E27FC236}">
                <a16:creationId xmlns:a16="http://schemas.microsoft.com/office/drawing/2014/main" id="{14873648-D7F9-94D7-CF04-2F6C8DBC248F}"/>
              </a:ext>
            </a:extLst>
          </p:cNvPr>
          <p:cNvSpPr>
            <a:spLocks noGrp="1"/>
          </p:cNvSpPr>
          <p:nvPr>
            <p:ph type="body" sz="quarter" idx="23" hasCustomPrompt="1"/>
          </p:nvPr>
        </p:nvSpPr>
        <p:spPr bwMode="white">
          <a:xfrm>
            <a:off x="683678" y="3522612"/>
            <a:ext cx="8134005" cy="262443"/>
          </a:xfrm>
          <a:prstGeom prst="rect">
            <a:avLst/>
          </a:prstGeom>
        </p:spPr>
        <p:txBody>
          <a:bodyPr lIns="0" tIns="0" rIns="0" bIns="0"/>
          <a:lstStyle>
            <a:lvl1pPr marL="0" indent="0">
              <a:buNone/>
              <a:defRPr lang="en-US" sz="1900" b="0" kern="1200" dirty="0">
                <a:solidFill>
                  <a:srgbClr val="211D3E"/>
                </a:solidFill>
                <a:latin typeface="Franklin Gothic Book" panose="020B0503020102020204" pitchFamily="34" charset="0"/>
                <a:ea typeface="+mn-ea"/>
                <a:cs typeface="+mn-cs"/>
              </a:defRPr>
            </a:lvl1pPr>
          </a:lstStyle>
          <a:p>
            <a:pPr lvl="0"/>
            <a:r>
              <a:rPr lang="en-US" dirty="0"/>
              <a:t>Title/Office</a:t>
            </a:r>
          </a:p>
        </p:txBody>
      </p:sp>
      <p:sp>
        <p:nvSpPr>
          <p:cNvPr id="8" name="Title 1">
            <a:extLst>
              <a:ext uri="{FF2B5EF4-FFF2-40B4-BE49-F238E27FC236}">
                <a16:creationId xmlns:a16="http://schemas.microsoft.com/office/drawing/2014/main" id="{F7226D19-B8DC-C1B0-4DDD-0D77BD5E1781}"/>
              </a:ext>
            </a:extLst>
          </p:cNvPr>
          <p:cNvSpPr>
            <a:spLocks noGrp="1"/>
          </p:cNvSpPr>
          <p:nvPr>
            <p:ph type="title" hasCustomPrompt="1"/>
          </p:nvPr>
        </p:nvSpPr>
        <p:spPr>
          <a:xfrm>
            <a:off x="676454" y="4582632"/>
            <a:ext cx="8134087" cy="846623"/>
          </a:xfrm>
          <a:prstGeom prst="rect">
            <a:avLst/>
          </a:prstGeom>
        </p:spPr>
        <p:txBody>
          <a:bodyPr lIns="0" tIns="0" rIns="0" bIns="0"/>
          <a:lstStyle>
            <a:lvl1pPr>
              <a:defRPr sz="3200" b="1" cap="all" baseline="0">
                <a:solidFill>
                  <a:srgbClr val="211D3E"/>
                </a:solidFill>
                <a:latin typeface="Franklin Gothic Medium" panose="020B0603020102020204" pitchFamily="34" charset="0"/>
                <a:cs typeface="Segoe UI Semibold" panose="020B0702040204020203" pitchFamily="34" charset="0"/>
              </a:defRPr>
            </a:lvl1pPr>
          </a:lstStyle>
          <a:p>
            <a:r>
              <a:rPr lang="en-US" dirty="0"/>
              <a:t>TITLE ALL CAPS, FRANKLIN GOTHIC MEDIUM, 28-32 PT</a:t>
            </a:r>
            <a:br>
              <a:rPr lang="en-US" dirty="0"/>
            </a:br>
            <a:r>
              <a:rPr lang="en-US" dirty="0"/>
              <a:t>second line title</a:t>
            </a:r>
          </a:p>
        </p:txBody>
      </p:sp>
      <p:sp>
        <p:nvSpPr>
          <p:cNvPr id="13" name="Text Placeholder 10">
            <a:extLst>
              <a:ext uri="{FF2B5EF4-FFF2-40B4-BE49-F238E27FC236}">
                <a16:creationId xmlns:a16="http://schemas.microsoft.com/office/drawing/2014/main" id="{68FAF882-D0DD-AF2C-9DC1-B7C1ECC5686B}"/>
              </a:ext>
            </a:extLst>
          </p:cNvPr>
          <p:cNvSpPr>
            <a:spLocks noGrp="1"/>
          </p:cNvSpPr>
          <p:nvPr>
            <p:ph type="body" sz="quarter" idx="22" hasCustomPrompt="1"/>
          </p:nvPr>
        </p:nvSpPr>
        <p:spPr>
          <a:xfrm>
            <a:off x="676454" y="5544274"/>
            <a:ext cx="8134087" cy="904152"/>
          </a:xfrm>
          <a:prstGeom prst="rect">
            <a:avLst/>
          </a:prstGeom>
        </p:spPr>
        <p:txBody>
          <a:bodyPr lIns="0" tIns="0" rIns="0" bIns="0"/>
          <a:lstStyle>
            <a:lvl1pPr marL="0" indent="0">
              <a:lnSpc>
                <a:spcPts val="1160"/>
              </a:lnSpc>
              <a:spcBef>
                <a:spcPts val="0"/>
              </a:spcBef>
              <a:buNone/>
              <a:defRPr sz="900" baseline="0">
                <a:solidFill>
                  <a:srgbClr val="707373"/>
                </a:solidFill>
                <a:latin typeface="Franklin Gothic Book" panose="020B0503020102020204" pitchFamily="34" charset="0"/>
                <a:cs typeface="Segoe UI" panose="020B0502040204020203" pitchFamily="34" charset="0"/>
              </a:defRPr>
            </a:lvl1pPr>
          </a:lstStyle>
          <a:p>
            <a:pPr lvl="0"/>
            <a:r>
              <a:rPr lang="en-US" dirty="0"/>
              <a:t>Distribution Statement</a:t>
            </a:r>
          </a:p>
        </p:txBody>
      </p:sp>
      <p:sp>
        <p:nvSpPr>
          <p:cNvPr id="19" name="Text Placeholder 3">
            <a:extLst>
              <a:ext uri="{FF2B5EF4-FFF2-40B4-BE49-F238E27FC236}">
                <a16:creationId xmlns:a16="http://schemas.microsoft.com/office/drawing/2014/main" id="{3DFDD47D-979A-AA3C-D0A9-D46726FEDA04}"/>
              </a:ext>
            </a:extLst>
          </p:cNvPr>
          <p:cNvSpPr>
            <a:spLocks noGrp="1"/>
          </p:cNvSpPr>
          <p:nvPr>
            <p:ph type="body" sz="quarter" idx="27" hasCustomPrompt="1"/>
          </p:nvPr>
        </p:nvSpPr>
        <p:spPr>
          <a:xfrm>
            <a:off x="676452" y="6633862"/>
            <a:ext cx="2129392" cy="173287"/>
          </a:xfrm>
          <a:prstGeom prst="rect">
            <a:avLst/>
          </a:prstGeom>
        </p:spPr>
        <p:txBody>
          <a:bodyPr lIns="0" tIns="0" rIns="0" bIns="0"/>
          <a:lstStyle>
            <a:lvl1pPr marL="0" indent="0" algn="l">
              <a:buNone/>
              <a:defRPr sz="1200" cap="all" spc="191" baseline="0">
                <a:solidFill>
                  <a:srgbClr val="808080"/>
                </a:solidFill>
                <a:latin typeface="Franklin Gothic Book" panose="020B0503020102020204" pitchFamily="34" charset="0"/>
                <a:cs typeface="Segoe UI" panose="020B0502040204020203" pitchFamily="34" charset="0"/>
              </a:defRPr>
            </a:lvl1pPr>
          </a:lstStyle>
          <a:p>
            <a:pPr lvl="0"/>
            <a:r>
              <a:rPr lang="en-US" dirty="0"/>
              <a:t>classification</a:t>
            </a:r>
          </a:p>
        </p:txBody>
      </p:sp>
      <p:sp>
        <p:nvSpPr>
          <p:cNvPr id="20" name="Text Placeholder 3">
            <a:extLst>
              <a:ext uri="{FF2B5EF4-FFF2-40B4-BE49-F238E27FC236}">
                <a16:creationId xmlns:a16="http://schemas.microsoft.com/office/drawing/2014/main" id="{19C8E9E0-CD56-5831-E93C-7173E18FD866}"/>
              </a:ext>
            </a:extLst>
          </p:cNvPr>
          <p:cNvSpPr>
            <a:spLocks noGrp="1"/>
          </p:cNvSpPr>
          <p:nvPr>
            <p:ph type="body" sz="quarter" idx="28" hasCustomPrompt="1"/>
          </p:nvPr>
        </p:nvSpPr>
        <p:spPr>
          <a:xfrm>
            <a:off x="676452" y="24022"/>
            <a:ext cx="2129392" cy="173287"/>
          </a:xfrm>
          <a:prstGeom prst="rect">
            <a:avLst/>
          </a:prstGeom>
        </p:spPr>
        <p:txBody>
          <a:bodyPr lIns="0" tIns="0" rIns="0" bIns="0"/>
          <a:lstStyle>
            <a:lvl1pPr marL="0" indent="0" algn="l">
              <a:buNone/>
              <a:defRPr lang="en-US" sz="1200" kern="1200" cap="all" spc="191" baseline="0" dirty="0">
                <a:solidFill>
                  <a:srgbClr val="808080"/>
                </a:solidFill>
                <a:latin typeface="Franklin Gothic Book" panose="020B0503020102020204" pitchFamily="34" charset="0"/>
                <a:ea typeface="+mn-ea"/>
                <a:cs typeface="Segoe UI" panose="020B0502040204020203" pitchFamily="34" charset="0"/>
              </a:defRPr>
            </a:lvl1pPr>
          </a:lstStyle>
          <a:p>
            <a:pPr lvl="0"/>
            <a:r>
              <a:rPr lang="en-US" dirty="0"/>
              <a:t>classification</a:t>
            </a:r>
          </a:p>
        </p:txBody>
      </p:sp>
    </p:spTree>
    <p:extLst>
      <p:ext uri="{BB962C8B-B14F-4D97-AF65-F5344CB8AC3E}">
        <p14:creationId xmlns:p14="http://schemas.microsoft.com/office/powerpoint/2010/main" val="1359049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5F15F5D-B8C7-C5EF-E182-0494E36C0C39}"/>
              </a:ext>
            </a:extLst>
          </p:cNvPr>
          <p:cNvSpPr/>
          <p:nvPr userDrawn="1"/>
        </p:nvSpPr>
        <p:spPr>
          <a:xfrm>
            <a:off x="-7146" y="5505854"/>
            <a:ext cx="9151146" cy="142835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00"/>
          </a:p>
        </p:txBody>
      </p:sp>
      <p:sp>
        <p:nvSpPr>
          <p:cNvPr id="5" name="Text Placeholder 14">
            <a:extLst>
              <a:ext uri="{FF2B5EF4-FFF2-40B4-BE49-F238E27FC236}">
                <a16:creationId xmlns:a16="http://schemas.microsoft.com/office/drawing/2014/main" id="{0B8D65F6-80BA-7AA4-18DA-38D41AA12556}"/>
              </a:ext>
            </a:extLst>
          </p:cNvPr>
          <p:cNvSpPr>
            <a:spLocks noGrp="1"/>
          </p:cNvSpPr>
          <p:nvPr>
            <p:ph type="body" sz="quarter" idx="10" hasCustomPrompt="1"/>
          </p:nvPr>
        </p:nvSpPr>
        <p:spPr bwMode="white">
          <a:xfrm>
            <a:off x="683678" y="3163895"/>
            <a:ext cx="8134005" cy="262443"/>
          </a:xfrm>
          <a:prstGeom prst="rect">
            <a:avLst/>
          </a:prstGeom>
        </p:spPr>
        <p:txBody>
          <a:bodyPr lIns="0" tIns="0" rIns="0" bIns="0"/>
          <a:lstStyle>
            <a:lvl1pPr marL="0" indent="0">
              <a:buNone/>
              <a:defRPr lang="en-US" sz="1900" b="1" kern="1200" dirty="0">
                <a:solidFill>
                  <a:srgbClr val="211D3E"/>
                </a:solidFill>
                <a:latin typeface="Franklin Gothic Book" panose="020B0503020102020204" pitchFamily="34" charset="0"/>
                <a:ea typeface="+mn-ea"/>
                <a:cs typeface="+mn-cs"/>
              </a:defRPr>
            </a:lvl1pPr>
          </a:lstStyle>
          <a:p>
            <a:pPr lvl="0"/>
            <a:r>
              <a:rPr lang="en-US" dirty="0"/>
              <a:t>Presenter</a:t>
            </a:r>
          </a:p>
        </p:txBody>
      </p:sp>
      <p:sp>
        <p:nvSpPr>
          <p:cNvPr id="6" name="Text Placeholder 14">
            <a:extLst>
              <a:ext uri="{FF2B5EF4-FFF2-40B4-BE49-F238E27FC236}">
                <a16:creationId xmlns:a16="http://schemas.microsoft.com/office/drawing/2014/main" id="{520680A7-9949-83CE-A883-4E3256964F66}"/>
              </a:ext>
            </a:extLst>
          </p:cNvPr>
          <p:cNvSpPr>
            <a:spLocks noGrp="1"/>
          </p:cNvSpPr>
          <p:nvPr>
            <p:ph type="body" sz="quarter" idx="11" hasCustomPrompt="1"/>
          </p:nvPr>
        </p:nvSpPr>
        <p:spPr bwMode="white">
          <a:xfrm>
            <a:off x="683678" y="3881326"/>
            <a:ext cx="8134005" cy="164952"/>
          </a:xfrm>
          <a:prstGeom prst="rect">
            <a:avLst/>
          </a:prstGeom>
        </p:spPr>
        <p:txBody>
          <a:bodyPr lIns="0" tIns="0" rIns="0" bIns="0"/>
          <a:lstStyle>
            <a:lvl1pPr marL="0" indent="0">
              <a:buNone/>
              <a:defRPr sz="1600">
                <a:solidFill>
                  <a:srgbClr val="211D3E"/>
                </a:solidFill>
                <a:latin typeface="Franklin Gothic Book" panose="020B0503020102020204" pitchFamily="34" charset="0"/>
              </a:defRPr>
            </a:lvl1pPr>
          </a:lstStyle>
          <a:p>
            <a:pPr lvl="0"/>
            <a:r>
              <a:rPr lang="en-US" dirty="0"/>
              <a:t>00 MON YEAR</a:t>
            </a:r>
          </a:p>
        </p:txBody>
      </p:sp>
      <p:sp>
        <p:nvSpPr>
          <p:cNvPr id="7" name="Text Placeholder 14">
            <a:extLst>
              <a:ext uri="{FF2B5EF4-FFF2-40B4-BE49-F238E27FC236}">
                <a16:creationId xmlns:a16="http://schemas.microsoft.com/office/drawing/2014/main" id="{F4037470-879C-EC81-003A-B8BC5EA39FA1}"/>
              </a:ext>
            </a:extLst>
          </p:cNvPr>
          <p:cNvSpPr>
            <a:spLocks noGrp="1"/>
          </p:cNvSpPr>
          <p:nvPr>
            <p:ph type="body" sz="quarter" idx="23" hasCustomPrompt="1"/>
          </p:nvPr>
        </p:nvSpPr>
        <p:spPr bwMode="white">
          <a:xfrm>
            <a:off x="683678" y="3522612"/>
            <a:ext cx="8134005" cy="262443"/>
          </a:xfrm>
          <a:prstGeom prst="rect">
            <a:avLst/>
          </a:prstGeom>
        </p:spPr>
        <p:txBody>
          <a:bodyPr lIns="0" tIns="0" rIns="0" bIns="0"/>
          <a:lstStyle>
            <a:lvl1pPr marL="0" indent="0">
              <a:buNone/>
              <a:defRPr lang="en-US" sz="1900" b="0" kern="1200" dirty="0">
                <a:solidFill>
                  <a:srgbClr val="211D3E"/>
                </a:solidFill>
                <a:latin typeface="Franklin Gothic Book" panose="020B0503020102020204" pitchFamily="34" charset="0"/>
                <a:ea typeface="+mn-ea"/>
                <a:cs typeface="+mn-cs"/>
              </a:defRPr>
            </a:lvl1pPr>
          </a:lstStyle>
          <a:p>
            <a:pPr lvl="0"/>
            <a:r>
              <a:rPr lang="en-US" dirty="0"/>
              <a:t>Title/Office</a:t>
            </a:r>
          </a:p>
        </p:txBody>
      </p:sp>
      <p:sp>
        <p:nvSpPr>
          <p:cNvPr id="8" name="Title 1">
            <a:extLst>
              <a:ext uri="{FF2B5EF4-FFF2-40B4-BE49-F238E27FC236}">
                <a16:creationId xmlns:a16="http://schemas.microsoft.com/office/drawing/2014/main" id="{0D441691-2A37-825C-81E3-833AE1EF202D}"/>
              </a:ext>
            </a:extLst>
          </p:cNvPr>
          <p:cNvSpPr>
            <a:spLocks noGrp="1"/>
          </p:cNvSpPr>
          <p:nvPr>
            <p:ph type="title" hasCustomPrompt="1"/>
          </p:nvPr>
        </p:nvSpPr>
        <p:spPr>
          <a:xfrm>
            <a:off x="676454" y="4582632"/>
            <a:ext cx="8134087" cy="846623"/>
          </a:xfrm>
          <a:prstGeom prst="rect">
            <a:avLst/>
          </a:prstGeom>
        </p:spPr>
        <p:txBody>
          <a:bodyPr lIns="0" tIns="0" rIns="0" bIns="0"/>
          <a:lstStyle>
            <a:lvl1pPr>
              <a:defRPr sz="3200" b="1" cap="all" baseline="0">
                <a:solidFill>
                  <a:srgbClr val="211D3E"/>
                </a:solidFill>
                <a:latin typeface="Franklin Gothic Medium" panose="020B0603020102020204" pitchFamily="34" charset="0"/>
                <a:cs typeface="Segoe UI Semibold" panose="020B0702040204020203" pitchFamily="34" charset="0"/>
              </a:defRPr>
            </a:lvl1pPr>
          </a:lstStyle>
          <a:p>
            <a:r>
              <a:rPr lang="en-US" dirty="0"/>
              <a:t>TITLE ALL CAPS, FRANKLIN GOTHIC MEDIUM, 28-32 PT</a:t>
            </a:r>
            <a:br>
              <a:rPr lang="en-US" dirty="0"/>
            </a:br>
            <a:r>
              <a:rPr lang="en-US" dirty="0"/>
              <a:t>second line title</a:t>
            </a:r>
          </a:p>
        </p:txBody>
      </p:sp>
      <p:sp>
        <p:nvSpPr>
          <p:cNvPr id="9" name="Text Placeholder 10">
            <a:extLst>
              <a:ext uri="{FF2B5EF4-FFF2-40B4-BE49-F238E27FC236}">
                <a16:creationId xmlns:a16="http://schemas.microsoft.com/office/drawing/2014/main" id="{FCE8F440-2D8A-D4F6-6458-8046BB7B31B8}"/>
              </a:ext>
            </a:extLst>
          </p:cNvPr>
          <p:cNvSpPr>
            <a:spLocks noGrp="1"/>
          </p:cNvSpPr>
          <p:nvPr>
            <p:ph type="body" sz="quarter" idx="22" hasCustomPrompt="1"/>
          </p:nvPr>
        </p:nvSpPr>
        <p:spPr>
          <a:xfrm>
            <a:off x="2228241" y="5544274"/>
            <a:ext cx="6859786" cy="1262870"/>
          </a:xfrm>
          <a:prstGeom prst="rect">
            <a:avLst/>
          </a:prstGeom>
        </p:spPr>
        <p:txBody>
          <a:bodyPr lIns="0" tIns="0" rIns="0" bIns="0"/>
          <a:lstStyle>
            <a:lvl1pPr marL="0" indent="0">
              <a:lnSpc>
                <a:spcPts val="1160"/>
              </a:lnSpc>
              <a:spcBef>
                <a:spcPts val="0"/>
              </a:spcBef>
              <a:buNone/>
              <a:defRPr sz="900" baseline="0">
                <a:solidFill>
                  <a:srgbClr val="707373"/>
                </a:solidFill>
                <a:latin typeface="Franklin Gothic Book" panose="020B0503020102020204" pitchFamily="34" charset="0"/>
                <a:cs typeface="Segoe UI" panose="020B0502040204020203" pitchFamily="34" charset="0"/>
              </a:defRPr>
            </a:lvl1pPr>
          </a:lstStyle>
          <a:p>
            <a:pPr lvl="0"/>
            <a:r>
              <a:rPr lang="en-US" dirty="0"/>
              <a:t>Distribution Statement</a:t>
            </a:r>
          </a:p>
        </p:txBody>
      </p:sp>
      <p:sp>
        <p:nvSpPr>
          <p:cNvPr id="10" name="Picture Placeholder 11" descr="LOGO">
            <a:extLst>
              <a:ext uri="{FF2B5EF4-FFF2-40B4-BE49-F238E27FC236}">
                <a16:creationId xmlns:a16="http://schemas.microsoft.com/office/drawing/2014/main" id="{8F3ADF8C-CCA3-2789-EF63-5D8580B00309}"/>
              </a:ext>
            </a:extLst>
          </p:cNvPr>
          <p:cNvSpPr>
            <a:spLocks noGrp="1"/>
          </p:cNvSpPr>
          <p:nvPr>
            <p:ph type="pic" sz="quarter" idx="24"/>
          </p:nvPr>
        </p:nvSpPr>
        <p:spPr>
          <a:xfrm>
            <a:off x="1978143" y="1108927"/>
            <a:ext cx="1071842" cy="1430338"/>
          </a:xfrm>
          <a:prstGeom prst="rect">
            <a:avLst/>
          </a:prstGeom>
        </p:spPr>
        <p:txBody>
          <a:bodyPr/>
          <a:lstStyle>
            <a:lvl1pPr marL="0" indent="0" algn="ctr">
              <a:buNone/>
              <a:defRPr/>
            </a:lvl1pPr>
          </a:lstStyle>
          <a:p>
            <a:endParaRPr lang="en-US" dirty="0"/>
          </a:p>
        </p:txBody>
      </p:sp>
      <p:sp>
        <p:nvSpPr>
          <p:cNvPr id="11" name="Text Placeholder 10">
            <a:extLst>
              <a:ext uri="{FF2B5EF4-FFF2-40B4-BE49-F238E27FC236}">
                <a16:creationId xmlns:a16="http://schemas.microsoft.com/office/drawing/2014/main" id="{614E5208-5E69-CAAD-85D3-648028C0D974}"/>
              </a:ext>
            </a:extLst>
          </p:cNvPr>
          <p:cNvSpPr>
            <a:spLocks noGrp="1"/>
          </p:cNvSpPr>
          <p:nvPr>
            <p:ph type="body" sz="quarter" idx="25" hasCustomPrompt="1"/>
          </p:nvPr>
        </p:nvSpPr>
        <p:spPr>
          <a:xfrm>
            <a:off x="60144" y="5544278"/>
            <a:ext cx="2122246" cy="1041269"/>
          </a:xfrm>
          <a:prstGeom prst="rect">
            <a:avLst/>
          </a:prstGeom>
        </p:spPr>
        <p:txBody>
          <a:bodyPr lIns="0" tIns="0" rIns="0" bIns="0"/>
          <a:lstStyle>
            <a:lvl1pPr marL="0" indent="0">
              <a:lnSpc>
                <a:spcPts val="1160"/>
              </a:lnSpc>
              <a:spcBef>
                <a:spcPts val="0"/>
              </a:spcBef>
              <a:buNone/>
              <a:defRPr sz="900" baseline="0">
                <a:solidFill>
                  <a:srgbClr val="707373"/>
                </a:solidFill>
                <a:latin typeface="Franklin Gothic Book" panose="020B0503020102020204" pitchFamily="34" charset="0"/>
                <a:cs typeface="Segoe UI" panose="020B0502040204020203" pitchFamily="34" charset="0"/>
              </a:defRPr>
            </a:lvl1pPr>
          </a:lstStyle>
          <a:p>
            <a:pPr lvl="0"/>
            <a:r>
              <a:rPr lang="en-US" dirty="0"/>
              <a:t>Controlled by</a:t>
            </a:r>
          </a:p>
          <a:p>
            <a:pPr lvl="0"/>
            <a:r>
              <a:rPr lang="en-US" dirty="0"/>
              <a:t>Controlled by</a:t>
            </a:r>
          </a:p>
          <a:p>
            <a:pPr lvl="0"/>
            <a:r>
              <a:rPr lang="en-US" dirty="0"/>
              <a:t>CUI Category</a:t>
            </a:r>
          </a:p>
          <a:p>
            <a:pPr lvl="0"/>
            <a:r>
              <a:rPr lang="en-US" dirty="0"/>
              <a:t>Distribution Statement</a:t>
            </a:r>
          </a:p>
          <a:p>
            <a:pPr lvl="0"/>
            <a:r>
              <a:rPr lang="en-US" dirty="0"/>
              <a:t>POC</a:t>
            </a:r>
          </a:p>
        </p:txBody>
      </p:sp>
      <p:sp>
        <p:nvSpPr>
          <p:cNvPr id="17" name="Text Placeholder 3">
            <a:extLst>
              <a:ext uri="{FF2B5EF4-FFF2-40B4-BE49-F238E27FC236}">
                <a16:creationId xmlns:a16="http://schemas.microsoft.com/office/drawing/2014/main" id="{18FB1970-8BAF-1149-8C01-EADCFFBCC6BC}"/>
              </a:ext>
            </a:extLst>
          </p:cNvPr>
          <p:cNvSpPr>
            <a:spLocks noGrp="1"/>
          </p:cNvSpPr>
          <p:nvPr>
            <p:ph type="body" sz="quarter" idx="27" hasCustomPrompt="1"/>
          </p:nvPr>
        </p:nvSpPr>
        <p:spPr>
          <a:xfrm>
            <a:off x="60144" y="6633862"/>
            <a:ext cx="2129392" cy="173287"/>
          </a:xfrm>
          <a:prstGeom prst="rect">
            <a:avLst/>
          </a:prstGeom>
        </p:spPr>
        <p:txBody>
          <a:bodyPr lIns="0" tIns="0" rIns="0" bIns="0"/>
          <a:lstStyle>
            <a:lvl1pPr marL="0" indent="0" algn="l">
              <a:buNone/>
              <a:defRPr sz="1200" cap="all" spc="191" baseline="0">
                <a:solidFill>
                  <a:srgbClr val="808080"/>
                </a:solidFill>
                <a:latin typeface="Franklin Gothic Book" panose="020B0503020102020204" pitchFamily="34" charset="0"/>
                <a:cs typeface="Segoe UI" panose="020B0502040204020203" pitchFamily="34" charset="0"/>
              </a:defRPr>
            </a:lvl1pPr>
          </a:lstStyle>
          <a:p>
            <a:pPr lvl="0"/>
            <a:r>
              <a:rPr lang="en-US" dirty="0"/>
              <a:t>classification</a:t>
            </a:r>
          </a:p>
        </p:txBody>
      </p:sp>
      <p:sp>
        <p:nvSpPr>
          <p:cNvPr id="18" name="Text Placeholder 3">
            <a:extLst>
              <a:ext uri="{FF2B5EF4-FFF2-40B4-BE49-F238E27FC236}">
                <a16:creationId xmlns:a16="http://schemas.microsoft.com/office/drawing/2014/main" id="{CACDE9B6-1F8D-E4F3-476C-76270A0E21B9}"/>
              </a:ext>
            </a:extLst>
          </p:cNvPr>
          <p:cNvSpPr>
            <a:spLocks noGrp="1"/>
          </p:cNvSpPr>
          <p:nvPr>
            <p:ph type="body" sz="quarter" idx="28" hasCustomPrompt="1"/>
          </p:nvPr>
        </p:nvSpPr>
        <p:spPr>
          <a:xfrm>
            <a:off x="60144" y="24022"/>
            <a:ext cx="2129392" cy="173287"/>
          </a:xfrm>
          <a:prstGeom prst="rect">
            <a:avLst/>
          </a:prstGeom>
        </p:spPr>
        <p:txBody>
          <a:bodyPr lIns="0" tIns="0" rIns="0" bIns="0"/>
          <a:lstStyle>
            <a:lvl1pPr marL="0" indent="0" algn="l">
              <a:buNone/>
              <a:defRPr lang="en-US" sz="1200" kern="1200" cap="all" spc="191" baseline="0" dirty="0">
                <a:solidFill>
                  <a:srgbClr val="808080"/>
                </a:solidFill>
                <a:latin typeface="Franklin Gothic Book" panose="020B0503020102020204" pitchFamily="34" charset="0"/>
                <a:ea typeface="+mn-ea"/>
                <a:cs typeface="Segoe UI" panose="020B0502040204020203" pitchFamily="34" charset="0"/>
              </a:defRPr>
            </a:lvl1pPr>
          </a:lstStyle>
          <a:p>
            <a:pPr lvl="0"/>
            <a:r>
              <a:rPr lang="en-US" dirty="0"/>
              <a:t>classification</a:t>
            </a:r>
          </a:p>
        </p:txBody>
      </p:sp>
    </p:spTree>
    <p:extLst>
      <p:ext uri="{BB962C8B-B14F-4D97-AF65-F5344CB8AC3E}">
        <p14:creationId xmlns:p14="http://schemas.microsoft.com/office/powerpoint/2010/main" val="2061969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YSCOM">
    <p:spTree>
      <p:nvGrpSpPr>
        <p:cNvPr id="1" name=""/>
        <p:cNvGrpSpPr/>
        <p:nvPr/>
      </p:nvGrpSpPr>
      <p:grpSpPr>
        <a:xfrm>
          <a:off x="0" y="0"/>
          <a:ext cx="0" cy="0"/>
          <a:chOff x="0" y="0"/>
          <a:chExt cx="0" cy="0"/>
        </a:xfrm>
      </p:grpSpPr>
      <p:sp>
        <p:nvSpPr>
          <p:cNvPr id="10" name="Rectangle 9"/>
          <p:cNvSpPr/>
          <p:nvPr userDrawn="1"/>
        </p:nvSpPr>
        <p:spPr>
          <a:xfrm>
            <a:off x="8747315" y="0"/>
            <a:ext cx="396687" cy="6858000"/>
          </a:xfrm>
          <a:prstGeom prst="rect">
            <a:avLst/>
          </a:prstGeom>
          <a:solidFill>
            <a:srgbClr val="EA000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9"/>
          </a:p>
        </p:txBody>
      </p:sp>
      <p:sp>
        <p:nvSpPr>
          <p:cNvPr id="2" name="Title 1"/>
          <p:cNvSpPr>
            <a:spLocks noGrp="1"/>
          </p:cNvSpPr>
          <p:nvPr>
            <p:ph type="title"/>
          </p:nvPr>
        </p:nvSpPr>
        <p:spPr>
          <a:xfrm>
            <a:off x="168089" y="365129"/>
            <a:ext cx="6703359" cy="1325563"/>
          </a:xfrm>
        </p:spPr>
        <p:txBody>
          <a:bodyPr anchor="t">
            <a:normAutofit/>
          </a:bodyPr>
          <a:lstStyle>
            <a:lvl1pPr>
              <a:defRPr sz="3599">
                <a:solidFill>
                  <a:srgbClr val="CC0000"/>
                </a:solidFill>
                <a:latin typeface="Franklin Gothic Heavy" panose="020B0903020102020204" pitchFamily="34" charset="0"/>
              </a:defRPr>
            </a:lvl1pPr>
          </a:lstStyle>
          <a:p>
            <a:r>
              <a:rPr lang="en-US" dirty="0"/>
              <a:t>Click to edit Master title style</a:t>
            </a:r>
          </a:p>
        </p:txBody>
      </p:sp>
      <p:sp>
        <p:nvSpPr>
          <p:cNvPr id="5" name="Footer Placeholder 4"/>
          <p:cNvSpPr>
            <a:spLocks noGrp="1"/>
          </p:cNvSpPr>
          <p:nvPr>
            <p:ph type="ftr" sz="quarter" idx="11"/>
          </p:nvPr>
        </p:nvSpPr>
        <p:spPr>
          <a:xfrm>
            <a:off x="168089" y="6362612"/>
            <a:ext cx="670335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47314" y="6424618"/>
            <a:ext cx="346262" cy="365125"/>
          </a:xfrm>
        </p:spPr>
        <p:txBody>
          <a:bodyPr/>
          <a:lstStyle/>
          <a:p>
            <a:fld id="{3594AF2B-8056-4015-95B0-A9D2DE2A595A}" type="slidenum">
              <a:rPr lang="en-US" smtClean="0"/>
              <a:t>‹#›</a:t>
            </a:fld>
            <a:endParaRPr lang="en-US"/>
          </a:p>
        </p:txBody>
      </p:sp>
      <p:sp>
        <p:nvSpPr>
          <p:cNvPr id="14" name="TextBox 13"/>
          <p:cNvSpPr txBox="1"/>
          <p:nvPr userDrawn="1"/>
        </p:nvSpPr>
        <p:spPr>
          <a:xfrm rot="5400000">
            <a:off x="5773775" y="2982751"/>
            <a:ext cx="6362605" cy="384592"/>
          </a:xfrm>
          <a:prstGeom prst="rect">
            <a:avLst/>
          </a:prstGeom>
          <a:noFill/>
        </p:spPr>
        <p:txBody>
          <a:bodyPr wrap="square" rtlCol="0">
            <a:spAutoFit/>
          </a:bodyPr>
          <a:lstStyle/>
          <a:p>
            <a:r>
              <a:rPr lang="en-US" sz="1899" spc="300" dirty="0">
                <a:solidFill>
                  <a:srgbClr val="CC0000"/>
                </a:solidFill>
                <a:latin typeface="Franklin Gothic Heavy" panose="020B0903020102020204" pitchFamily="34" charset="0"/>
              </a:rPr>
              <a:t>MARINE</a:t>
            </a:r>
            <a:r>
              <a:rPr lang="en-US" sz="1899" spc="300" baseline="0" dirty="0">
                <a:solidFill>
                  <a:srgbClr val="CC0000"/>
                </a:solidFill>
                <a:latin typeface="Franklin Gothic Heavy" panose="020B0903020102020204" pitchFamily="34" charset="0"/>
              </a:rPr>
              <a:t> CORPS SYSTEMS COMMAND</a:t>
            </a:r>
            <a:endParaRPr lang="en-US" sz="1899" spc="300" dirty="0">
              <a:solidFill>
                <a:srgbClr val="CC0000"/>
              </a:solidFill>
              <a:latin typeface="Franklin Gothic Heavy" panose="020B0903020102020204" pitchFamily="34" charset="0"/>
            </a:endParaRPr>
          </a:p>
        </p:txBody>
      </p:sp>
    </p:spTree>
    <p:extLst>
      <p:ext uri="{BB962C8B-B14F-4D97-AF65-F5344CB8AC3E}">
        <p14:creationId xmlns:p14="http://schemas.microsoft.com/office/powerpoint/2010/main" val="446224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84865" y="262184"/>
            <a:ext cx="7801744" cy="352388"/>
          </a:xfrm>
          <a:prstGeom prst="rect">
            <a:avLst/>
          </a:prstGeom>
        </p:spPr>
        <p:txBody>
          <a:bodyPr lIns="0" tIns="0" rIns="0" bIns="0"/>
          <a:lstStyle>
            <a:lvl1pPr>
              <a:defRPr sz="2800" b="1" cap="all" baseline="0">
                <a:solidFill>
                  <a:srgbClr val="211D3E"/>
                </a:solidFill>
                <a:latin typeface="Franklin Gothic Medium" panose="020B0603020102020204" pitchFamily="34" charset="0"/>
                <a:cs typeface="Segoe UI Semibold" panose="020B0702040204020203" pitchFamily="34" charset="0"/>
              </a:defRPr>
            </a:lvl1pPr>
          </a:lstStyle>
          <a:p>
            <a:r>
              <a:rPr lang="en-US" dirty="0"/>
              <a:t>TITLE FRANKLIN GOTHIC MEDIUM 28 PT, ALL CAPS, BLUE</a:t>
            </a:r>
          </a:p>
        </p:txBody>
      </p:sp>
      <p:sp>
        <p:nvSpPr>
          <p:cNvPr id="4" name="Text Placeholder 3">
            <a:extLst>
              <a:ext uri="{FF2B5EF4-FFF2-40B4-BE49-F238E27FC236}">
                <a16:creationId xmlns:a16="http://schemas.microsoft.com/office/drawing/2014/main" id="{380B7B6F-3FFE-B6CF-3505-2A60C5B62B03}"/>
              </a:ext>
            </a:extLst>
          </p:cNvPr>
          <p:cNvSpPr>
            <a:spLocks noGrp="1"/>
          </p:cNvSpPr>
          <p:nvPr>
            <p:ph type="body" sz="quarter" idx="11"/>
          </p:nvPr>
        </p:nvSpPr>
        <p:spPr>
          <a:xfrm>
            <a:off x="456128" y="1343026"/>
            <a:ext cx="8230479" cy="4569248"/>
          </a:xfrm>
          <a:prstGeom prst="rect">
            <a:avLst/>
          </a:prstGeom>
        </p:spPr>
        <p:txBody>
          <a:bodyPr/>
          <a:lstStyle>
            <a:lvl1pPr>
              <a:defRPr lang="en-US" sz="2000" b="1" kern="1200" spc="60" baseline="0" dirty="0" smtClean="0">
                <a:solidFill>
                  <a:schemeClr val="tx1"/>
                </a:solidFill>
                <a:latin typeface="Franklin Gothic Book" panose="020B0503020102020204" pitchFamily="34" charset="0"/>
                <a:ea typeface="+mn-ea"/>
                <a:cs typeface="Segoe UI" panose="020B0502040204020203" pitchFamily="34" charset="0"/>
              </a:defRPr>
            </a:lvl1pPr>
            <a:lvl2pPr marL="685663" indent="-228554">
              <a:buClr>
                <a:srgbClr val="C00000"/>
              </a:buClr>
              <a:buFont typeface="Wingdings" panose="05000000000000000000" pitchFamily="2" charset="2"/>
              <a:buChar char="§"/>
              <a:defRPr sz="2000">
                <a:latin typeface="Franklin Gothic Book" panose="020B0503020102020204" pitchFamily="34" charset="0"/>
              </a:defRPr>
            </a:lvl2pPr>
            <a:lvl3pPr marL="1142771" indent="-228554">
              <a:buClr>
                <a:srgbClr val="C00000"/>
              </a:buClr>
              <a:buFont typeface="Franklin Gothic Book" panose="020B0503020102020204" pitchFamily="34" charset="0"/>
              <a:buChar char="−"/>
              <a:defRPr sz="1800">
                <a:latin typeface="Franklin Gothic Book" panose="020B0503020102020204" pitchFamily="34" charset="0"/>
              </a:defRPr>
            </a:lvl3pPr>
            <a:lvl4pPr marL="1599880" indent="-228554">
              <a:buClr>
                <a:srgbClr val="C00000"/>
              </a:buClr>
              <a:buFont typeface="Arial" panose="020B0604020202020204" pitchFamily="34" charset="0"/>
              <a:buChar char="•"/>
              <a:defRPr sz="1600">
                <a:latin typeface="Franklin Gothic Book" panose="020B0503020102020204" pitchFamily="34" charset="0"/>
              </a:defRPr>
            </a:lvl4pPr>
            <a:lvl5pPr marL="2056989" indent="-228554">
              <a:buClr>
                <a:srgbClr val="C00000"/>
              </a:buClr>
              <a:buFont typeface="Franklin Gothic Book" panose="020B0503020102020204" pitchFamily="34" charset="0"/>
              <a:buChar char="»"/>
              <a:defRPr sz="1400">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41F7FCCE-2296-EE4A-27DC-CD6191D40E9B}"/>
              </a:ext>
            </a:extLst>
          </p:cNvPr>
          <p:cNvSpPr>
            <a:spLocks noGrp="1"/>
          </p:cNvSpPr>
          <p:nvPr>
            <p:ph type="body" sz="quarter" idx="12" hasCustomPrompt="1"/>
          </p:nvPr>
        </p:nvSpPr>
        <p:spPr>
          <a:xfrm>
            <a:off x="884864" y="677178"/>
            <a:ext cx="7538619" cy="352425"/>
          </a:xfrm>
          <a:prstGeom prst="rect">
            <a:avLst/>
          </a:prstGeom>
        </p:spPr>
        <p:txBody>
          <a:bodyPr lIns="0"/>
          <a:lstStyle>
            <a:lvl1pPr>
              <a:defRPr sz="1600">
                <a:solidFill>
                  <a:srgbClr val="211D3E"/>
                </a:solidFill>
                <a:latin typeface="Franklin Gothic Medium" panose="020B0603020102020204" pitchFamily="34" charset="0"/>
              </a:defRPr>
            </a:lvl1pPr>
          </a:lstStyle>
          <a:p>
            <a:pPr lvl="0"/>
            <a:r>
              <a:rPr lang="en-US" dirty="0"/>
              <a:t>Subtitle, Franklin Gothic Medium 16pt, Sentence Case, Blue</a:t>
            </a:r>
          </a:p>
        </p:txBody>
      </p:sp>
      <p:sp>
        <p:nvSpPr>
          <p:cNvPr id="7" name="Text Placeholder 3">
            <a:extLst>
              <a:ext uri="{FF2B5EF4-FFF2-40B4-BE49-F238E27FC236}">
                <a16:creationId xmlns:a16="http://schemas.microsoft.com/office/drawing/2014/main" id="{88D045AC-A8A6-401B-7F1B-81F52DA7751B}"/>
              </a:ext>
            </a:extLst>
          </p:cNvPr>
          <p:cNvSpPr>
            <a:spLocks noGrp="1"/>
          </p:cNvSpPr>
          <p:nvPr>
            <p:ph type="body" sz="quarter" idx="27" hasCustomPrompt="1"/>
          </p:nvPr>
        </p:nvSpPr>
        <p:spPr>
          <a:xfrm>
            <a:off x="3507306" y="6633862"/>
            <a:ext cx="2129392" cy="173287"/>
          </a:xfrm>
          <a:prstGeom prst="rect">
            <a:avLst/>
          </a:prstGeom>
        </p:spPr>
        <p:txBody>
          <a:bodyPr lIns="0" tIns="0" rIns="0" bIns="0"/>
          <a:lstStyle>
            <a:lvl1pPr marL="0" indent="0" algn="ctr">
              <a:buNone/>
              <a:defRPr sz="1200" cap="all" spc="191" baseline="0">
                <a:solidFill>
                  <a:schemeClr val="bg1"/>
                </a:solidFill>
                <a:latin typeface="Franklin Gothic Book" panose="020B0503020102020204" pitchFamily="34" charset="0"/>
                <a:cs typeface="Segoe UI" panose="020B0502040204020203" pitchFamily="34" charset="0"/>
              </a:defRPr>
            </a:lvl1pPr>
          </a:lstStyle>
          <a:p>
            <a:pPr lvl="0"/>
            <a:r>
              <a:rPr lang="en-US" dirty="0"/>
              <a:t>classification</a:t>
            </a:r>
          </a:p>
        </p:txBody>
      </p:sp>
      <p:sp>
        <p:nvSpPr>
          <p:cNvPr id="10" name="Text Placeholder 3">
            <a:extLst>
              <a:ext uri="{FF2B5EF4-FFF2-40B4-BE49-F238E27FC236}">
                <a16:creationId xmlns:a16="http://schemas.microsoft.com/office/drawing/2014/main" id="{887DCE0A-3C71-B3CF-C198-EF8FB740435D}"/>
              </a:ext>
            </a:extLst>
          </p:cNvPr>
          <p:cNvSpPr>
            <a:spLocks noGrp="1"/>
          </p:cNvSpPr>
          <p:nvPr>
            <p:ph type="body" sz="quarter" idx="28" hasCustomPrompt="1"/>
          </p:nvPr>
        </p:nvSpPr>
        <p:spPr>
          <a:xfrm>
            <a:off x="3507306" y="24022"/>
            <a:ext cx="2129392" cy="173287"/>
          </a:xfrm>
          <a:prstGeom prst="rect">
            <a:avLst/>
          </a:prstGeom>
        </p:spPr>
        <p:txBody>
          <a:bodyPr lIns="0" tIns="0" rIns="0" bIns="0"/>
          <a:lstStyle>
            <a:lvl1pPr marL="0" indent="0" algn="ctr">
              <a:buNone/>
              <a:defRPr sz="1200" cap="all" spc="191" baseline="0">
                <a:solidFill>
                  <a:schemeClr val="bg1">
                    <a:lumMod val="50000"/>
                  </a:schemeClr>
                </a:solidFill>
                <a:latin typeface="Franklin Gothic Book" panose="020B0503020102020204" pitchFamily="34" charset="0"/>
                <a:cs typeface="Segoe UI" panose="020B0502040204020203" pitchFamily="34" charset="0"/>
              </a:defRPr>
            </a:lvl1pPr>
          </a:lstStyle>
          <a:p>
            <a:pPr lvl="0"/>
            <a:r>
              <a:rPr lang="en-US" dirty="0"/>
              <a:t>classification</a:t>
            </a:r>
          </a:p>
        </p:txBody>
      </p:sp>
    </p:spTree>
    <p:extLst>
      <p:ext uri="{BB962C8B-B14F-4D97-AF65-F5344CB8AC3E}">
        <p14:creationId xmlns:p14="http://schemas.microsoft.com/office/powerpoint/2010/main" val="16870367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ub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3D0DC6-CD23-4497-1B16-6C1FC1B40586}"/>
              </a:ext>
            </a:extLst>
          </p:cNvPr>
          <p:cNvSpPr>
            <a:spLocks noGrp="1"/>
          </p:cNvSpPr>
          <p:nvPr>
            <p:ph type="title" hasCustomPrompt="1"/>
          </p:nvPr>
        </p:nvSpPr>
        <p:spPr>
          <a:xfrm>
            <a:off x="884865" y="262184"/>
            <a:ext cx="7801744" cy="352388"/>
          </a:xfrm>
          <a:prstGeom prst="rect">
            <a:avLst/>
          </a:prstGeom>
        </p:spPr>
        <p:txBody>
          <a:bodyPr lIns="0" tIns="0" rIns="0" bIns="0"/>
          <a:lstStyle>
            <a:lvl1pPr>
              <a:defRPr sz="2800" b="1" cap="all" baseline="0">
                <a:solidFill>
                  <a:srgbClr val="211D3E"/>
                </a:solidFill>
                <a:latin typeface="Franklin Gothic Medium" panose="020B0603020102020204" pitchFamily="34" charset="0"/>
                <a:cs typeface="Segoe UI Semibold" panose="020B0702040204020203" pitchFamily="34" charset="0"/>
              </a:defRPr>
            </a:lvl1pPr>
          </a:lstStyle>
          <a:p>
            <a:r>
              <a:rPr lang="en-US" dirty="0"/>
              <a:t>TITLE FRANKLIN GOTHIC MEDIUM 28 PT, ALL CAPS, BLUE</a:t>
            </a:r>
          </a:p>
        </p:txBody>
      </p:sp>
      <p:sp>
        <p:nvSpPr>
          <p:cNvPr id="9" name="Text Placeholder 5">
            <a:extLst>
              <a:ext uri="{FF2B5EF4-FFF2-40B4-BE49-F238E27FC236}">
                <a16:creationId xmlns:a16="http://schemas.microsoft.com/office/drawing/2014/main" id="{49CD23C7-D4CD-F7FF-D02C-406BC436AA0D}"/>
              </a:ext>
            </a:extLst>
          </p:cNvPr>
          <p:cNvSpPr>
            <a:spLocks noGrp="1"/>
          </p:cNvSpPr>
          <p:nvPr>
            <p:ph type="body" sz="quarter" idx="12" hasCustomPrompt="1"/>
          </p:nvPr>
        </p:nvSpPr>
        <p:spPr>
          <a:xfrm>
            <a:off x="884864" y="677178"/>
            <a:ext cx="7538619" cy="352425"/>
          </a:xfrm>
          <a:prstGeom prst="rect">
            <a:avLst/>
          </a:prstGeom>
        </p:spPr>
        <p:txBody>
          <a:bodyPr lIns="0"/>
          <a:lstStyle>
            <a:lvl1pPr>
              <a:defRPr sz="1600">
                <a:solidFill>
                  <a:srgbClr val="211D3E"/>
                </a:solidFill>
                <a:latin typeface="Franklin Gothic Medium" panose="020B0603020102020204" pitchFamily="34" charset="0"/>
              </a:defRPr>
            </a:lvl1pPr>
          </a:lstStyle>
          <a:p>
            <a:pPr lvl="0"/>
            <a:r>
              <a:rPr lang="en-US" dirty="0"/>
              <a:t>Subtitle, Franklin Gothic Medium 16pt, Sentence Case, Blue</a:t>
            </a:r>
          </a:p>
        </p:txBody>
      </p:sp>
      <p:sp>
        <p:nvSpPr>
          <p:cNvPr id="14" name="Text Placeholder 3">
            <a:extLst>
              <a:ext uri="{FF2B5EF4-FFF2-40B4-BE49-F238E27FC236}">
                <a16:creationId xmlns:a16="http://schemas.microsoft.com/office/drawing/2014/main" id="{0516D439-E680-A1C2-96B0-8F316E57B9C5}"/>
              </a:ext>
            </a:extLst>
          </p:cNvPr>
          <p:cNvSpPr>
            <a:spLocks noGrp="1"/>
          </p:cNvSpPr>
          <p:nvPr>
            <p:ph type="body" sz="quarter" idx="27" hasCustomPrompt="1"/>
          </p:nvPr>
        </p:nvSpPr>
        <p:spPr>
          <a:xfrm>
            <a:off x="3507306" y="6633862"/>
            <a:ext cx="2129392" cy="173287"/>
          </a:xfrm>
          <a:prstGeom prst="rect">
            <a:avLst/>
          </a:prstGeom>
        </p:spPr>
        <p:txBody>
          <a:bodyPr lIns="0" tIns="0" rIns="0" bIns="0"/>
          <a:lstStyle>
            <a:lvl1pPr marL="0" indent="0" algn="ctr">
              <a:buNone/>
              <a:defRPr sz="1200" cap="all" spc="191" baseline="0">
                <a:solidFill>
                  <a:schemeClr val="bg1"/>
                </a:solidFill>
                <a:latin typeface="Franklin Gothic Book" panose="020B0503020102020204" pitchFamily="34" charset="0"/>
                <a:cs typeface="Segoe UI" panose="020B0502040204020203" pitchFamily="34" charset="0"/>
              </a:defRPr>
            </a:lvl1pPr>
          </a:lstStyle>
          <a:p>
            <a:pPr lvl="0"/>
            <a:r>
              <a:rPr lang="en-US" dirty="0"/>
              <a:t>classification</a:t>
            </a:r>
          </a:p>
        </p:txBody>
      </p:sp>
      <p:sp>
        <p:nvSpPr>
          <p:cNvPr id="15" name="Text Placeholder 3">
            <a:extLst>
              <a:ext uri="{FF2B5EF4-FFF2-40B4-BE49-F238E27FC236}">
                <a16:creationId xmlns:a16="http://schemas.microsoft.com/office/drawing/2014/main" id="{7FB13711-809C-484C-1065-F3CED9392451}"/>
              </a:ext>
            </a:extLst>
          </p:cNvPr>
          <p:cNvSpPr>
            <a:spLocks noGrp="1"/>
          </p:cNvSpPr>
          <p:nvPr>
            <p:ph type="body" sz="quarter" idx="28" hasCustomPrompt="1"/>
          </p:nvPr>
        </p:nvSpPr>
        <p:spPr>
          <a:xfrm>
            <a:off x="3507306" y="24022"/>
            <a:ext cx="2129392" cy="173287"/>
          </a:xfrm>
          <a:prstGeom prst="rect">
            <a:avLst/>
          </a:prstGeom>
        </p:spPr>
        <p:txBody>
          <a:bodyPr lIns="0" tIns="0" rIns="0" bIns="0"/>
          <a:lstStyle>
            <a:lvl1pPr marL="0" indent="0" algn="ctr">
              <a:buNone/>
              <a:defRPr sz="1200" cap="all" spc="191" baseline="0">
                <a:solidFill>
                  <a:schemeClr val="bg1">
                    <a:lumMod val="50000"/>
                  </a:schemeClr>
                </a:solidFill>
                <a:latin typeface="Franklin Gothic Book" panose="020B0503020102020204" pitchFamily="34" charset="0"/>
                <a:cs typeface="Segoe UI" panose="020B0502040204020203" pitchFamily="34" charset="0"/>
              </a:defRPr>
            </a:lvl1pPr>
          </a:lstStyle>
          <a:p>
            <a:pPr lvl="0"/>
            <a:r>
              <a:rPr lang="en-US" dirty="0"/>
              <a:t>classification</a:t>
            </a:r>
          </a:p>
        </p:txBody>
      </p:sp>
    </p:spTree>
    <p:extLst>
      <p:ext uri="{BB962C8B-B14F-4D97-AF65-F5344CB8AC3E}">
        <p14:creationId xmlns:p14="http://schemas.microsoft.com/office/powerpoint/2010/main" val="228234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Assets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6129" y="1343028"/>
            <a:ext cx="4058722" cy="4591051"/>
          </a:xfrm>
          <a:prstGeom prst="rect">
            <a:avLst/>
          </a:prstGeom>
        </p:spPr>
        <p:txBody>
          <a:bodyPr lIns="121899" tIns="60949" rIns="121899" bIns="60949"/>
          <a:lstStyle>
            <a:lvl1pPr algn="l" defTabSz="914217" rtl="0" eaLnBrk="1" latinLnBrk="0" hangingPunct="1">
              <a:lnSpc>
                <a:spcPct val="90000"/>
              </a:lnSpc>
              <a:defRPr lang="en-US" sz="2000" b="1" kern="1200" spc="60" baseline="0" dirty="0" smtClean="0">
                <a:solidFill>
                  <a:schemeClr val="tx1"/>
                </a:solidFill>
                <a:latin typeface="Franklin Gothic Book" panose="020B0503020102020204" pitchFamily="34" charset="0"/>
                <a:ea typeface="+mn-ea"/>
                <a:cs typeface="Segoe UI" panose="020B0502040204020203" pitchFamily="34" charset="0"/>
              </a:defRPr>
            </a:lvl1pPr>
            <a:lvl2pPr marL="685663" indent="-228554">
              <a:defRPr lang="en-US" sz="2000" kern="1200" dirty="0" smtClean="0">
                <a:solidFill>
                  <a:schemeClr val="tx1"/>
                </a:solidFill>
                <a:latin typeface="Franklin Gothic Book" panose="020B0503020102020204" pitchFamily="34" charset="0"/>
                <a:ea typeface="+mn-ea"/>
                <a:cs typeface="+mn-cs"/>
              </a:defRPr>
            </a:lvl2pPr>
            <a:lvl3pPr marL="1142771" indent="-228554">
              <a:defRPr lang="en-US" sz="1800" kern="1200" dirty="0" smtClean="0">
                <a:solidFill>
                  <a:schemeClr val="tx1"/>
                </a:solidFill>
                <a:latin typeface="Franklin Gothic Book" panose="020B0503020102020204" pitchFamily="34" charset="0"/>
                <a:ea typeface="+mn-ea"/>
                <a:cs typeface="+mn-cs"/>
              </a:defRPr>
            </a:lvl3pPr>
            <a:lvl4pPr marL="1599880" indent="-228554">
              <a:defRPr lang="en-US" sz="1600" kern="1200" dirty="0" smtClean="0">
                <a:solidFill>
                  <a:schemeClr val="tx1"/>
                </a:solidFill>
                <a:latin typeface="Franklin Gothic Book" panose="020B0503020102020204" pitchFamily="34" charset="0"/>
                <a:ea typeface="+mn-ea"/>
                <a:cs typeface="+mn-cs"/>
              </a:defRPr>
            </a:lvl4pPr>
            <a:lvl5pPr marL="2056989" indent="-228554">
              <a:defRPr lang="en-US" sz="1400" kern="1200" dirty="0">
                <a:solidFill>
                  <a:schemeClr val="tx1"/>
                </a:solidFill>
                <a:latin typeface="Franklin Gothic Book" panose="020B0503020102020204" pitchFamily="34" charset="0"/>
                <a:ea typeface="+mn-ea"/>
                <a:cs typeface="+mn-cs"/>
              </a:defRPr>
            </a:lvl5pPr>
          </a:lstStyle>
          <a:p>
            <a:pPr lvl="0"/>
            <a:r>
              <a:rPr lang="en-US" dirty="0"/>
              <a:t>Click to edit Master text styles</a:t>
            </a:r>
          </a:p>
          <a:p>
            <a:pPr marL="685663" lvl="1" indent="-228554" algn="l" defTabSz="914217" rtl="0" eaLnBrk="1" latinLnBrk="0" hangingPunct="1">
              <a:lnSpc>
                <a:spcPct val="90000"/>
              </a:lnSpc>
              <a:spcBef>
                <a:spcPts val="500"/>
              </a:spcBef>
              <a:buClr>
                <a:srgbClr val="C00000"/>
              </a:buClr>
              <a:buFont typeface="Wingdings" panose="05000000000000000000" pitchFamily="2" charset="2"/>
              <a:buChar char="§"/>
            </a:pPr>
            <a:r>
              <a:rPr lang="en-US" dirty="0"/>
              <a:t>Second level</a:t>
            </a:r>
          </a:p>
          <a:p>
            <a:pPr marL="1142771" lvl="2" indent="-228554" algn="l" defTabSz="914217" rtl="0" eaLnBrk="1" latinLnBrk="0" hangingPunct="1">
              <a:lnSpc>
                <a:spcPct val="90000"/>
              </a:lnSpc>
              <a:spcBef>
                <a:spcPts val="500"/>
              </a:spcBef>
              <a:buClr>
                <a:srgbClr val="C00000"/>
              </a:buClr>
              <a:buFont typeface="Franklin Gothic Book" panose="020B0503020102020204" pitchFamily="34" charset="0"/>
              <a:buChar char="−"/>
            </a:pPr>
            <a:r>
              <a:rPr lang="en-US" dirty="0"/>
              <a:t>Third level</a:t>
            </a:r>
          </a:p>
          <a:p>
            <a:pPr marL="1599880" lvl="3" indent="-228554" algn="l" defTabSz="914217" rtl="0" eaLnBrk="1" latinLnBrk="0" hangingPunct="1">
              <a:lnSpc>
                <a:spcPct val="90000"/>
              </a:lnSpc>
              <a:spcBef>
                <a:spcPts val="500"/>
              </a:spcBef>
              <a:buClr>
                <a:srgbClr val="C00000"/>
              </a:buClr>
              <a:buFont typeface="Arial" panose="020B0604020202020204" pitchFamily="34" charset="0"/>
              <a:buChar char="•"/>
            </a:pPr>
            <a:r>
              <a:rPr lang="en-US" dirty="0"/>
              <a:t>Fourth level</a:t>
            </a:r>
          </a:p>
          <a:p>
            <a:pPr marL="2056989" lvl="4" indent="-228554" algn="l" defTabSz="914217" rtl="0" eaLnBrk="1" latinLnBrk="0" hangingPunct="1">
              <a:lnSpc>
                <a:spcPct val="90000"/>
              </a:lnSpc>
              <a:spcBef>
                <a:spcPts val="500"/>
              </a:spcBef>
              <a:buClr>
                <a:srgbClr val="C00000"/>
              </a:buClr>
              <a:buFont typeface="Franklin Gothic Book" panose="020B0503020102020204" pitchFamily="34" charset="0"/>
              <a:buChar char="»"/>
            </a:pPr>
            <a:r>
              <a:rPr lang="en-US" dirty="0"/>
              <a:t>Fifth level</a:t>
            </a:r>
          </a:p>
        </p:txBody>
      </p:sp>
      <p:sp>
        <p:nvSpPr>
          <p:cNvPr id="4" name="Content Placeholder 3"/>
          <p:cNvSpPr>
            <a:spLocks noGrp="1"/>
          </p:cNvSpPr>
          <p:nvPr>
            <p:ph sz="half" idx="2"/>
          </p:nvPr>
        </p:nvSpPr>
        <p:spPr>
          <a:xfrm>
            <a:off x="4629152" y="1343028"/>
            <a:ext cx="4058723" cy="4591051"/>
          </a:xfrm>
          <a:prstGeom prst="rect">
            <a:avLst/>
          </a:prstGeom>
        </p:spPr>
        <p:txBody>
          <a:bodyPr lIns="121899" tIns="60949" rIns="121899" bIns="60949"/>
          <a:lstStyle>
            <a:lvl1pPr>
              <a:defRPr lang="en-US" sz="2000" b="1" kern="1200" spc="60" baseline="0" dirty="0">
                <a:solidFill>
                  <a:schemeClr val="tx1"/>
                </a:solidFill>
                <a:latin typeface="Franklin Gothic Book" panose="020B0503020102020204" pitchFamily="34" charset="0"/>
                <a:ea typeface="+mn-ea"/>
                <a:cs typeface="Segoe UI" panose="020B0502040204020203" pitchFamily="34" charset="0"/>
              </a:defRPr>
            </a:lvl1pPr>
            <a:lvl2pPr marL="685663" indent="-228554">
              <a:defRPr lang="en-US" sz="2000" kern="1200" dirty="0">
                <a:solidFill>
                  <a:schemeClr val="tx1"/>
                </a:solidFill>
                <a:latin typeface="Franklin Gothic Book" panose="020B0503020102020204" pitchFamily="34" charset="0"/>
                <a:ea typeface="+mn-ea"/>
                <a:cs typeface="+mn-cs"/>
              </a:defRPr>
            </a:lvl2pPr>
            <a:lvl3pPr marL="1142771" indent="-228554">
              <a:defRPr lang="en-US" sz="1800" kern="1200" dirty="0">
                <a:solidFill>
                  <a:schemeClr val="tx1"/>
                </a:solidFill>
                <a:latin typeface="Franklin Gothic Book" panose="020B0503020102020204" pitchFamily="34" charset="0"/>
                <a:ea typeface="+mn-ea"/>
                <a:cs typeface="+mn-cs"/>
              </a:defRPr>
            </a:lvl3pPr>
            <a:lvl4pPr marL="1599880" indent="-228554">
              <a:defRPr lang="en-US" sz="1600" kern="1200" dirty="0">
                <a:solidFill>
                  <a:schemeClr val="tx1"/>
                </a:solidFill>
                <a:latin typeface="Franklin Gothic Book" panose="020B0503020102020204" pitchFamily="34" charset="0"/>
                <a:ea typeface="+mn-ea"/>
                <a:cs typeface="+mn-cs"/>
              </a:defRPr>
            </a:lvl4pPr>
            <a:lvl5pPr marL="2056989" indent="-228554">
              <a:defRPr lang="en-US" sz="1400" kern="1200" dirty="0">
                <a:solidFill>
                  <a:schemeClr val="tx1"/>
                </a:solidFill>
                <a:latin typeface="Franklin Gothic Book" panose="020B0503020102020204" pitchFamily="34" charset="0"/>
                <a:ea typeface="+mn-ea"/>
                <a:cs typeface="+mn-cs"/>
              </a:defRPr>
            </a:lvl5pPr>
          </a:lstStyle>
          <a:p>
            <a:pPr lvl="0"/>
            <a:r>
              <a:rPr lang="en-US" dirty="0"/>
              <a:t>Click to edit Master text styles</a:t>
            </a:r>
          </a:p>
          <a:p>
            <a:pPr marL="685663" lvl="1" indent="-228554" algn="l" defTabSz="914217" rtl="0" eaLnBrk="1" latinLnBrk="0" hangingPunct="1">
              <a:lnSpc>
                <a:spcPct val="90000"/>
              </a:lnSpc>
              <a:spcBef>
                <a:spcPts val="500"/>
              </a:spcBef>
              <a:buClr>
                <a:srgbClr val="C00000"/>
              </a:buClr>
              <a:buFont typeface="Wingdings" panose="05000000000000000000" pitchFamily="2" charset="2"/>
              <a:buChar char="§"/>
            </a:pPr>
            <a:r>
              <a:rPr lang="en-US" dirty="0"/>
              <a:t>Second level</a:t>
            </a:r>
          </a:p>
          <a:p>
            <a:pPr marL="1142771" lvl="2" indent="-228554" algn="l" defTabSz="914217" rtl="0" eaLnBrk="1" latinLnBrk="0" hangingPunct="1">
              <a:lnSpc>
                <a:spcPct val="90000"/>
              </a:lnSpc>
              <a:spcBef>
                <a:spcPts val="500"/>
              </a:spcBef>
              <a:buClr>
                <a:srgbClr val="C00000"/>
              </a:buClr>
              <a:buFont typeface="Franklin Gothic Book" panose="020B0503020102020204" pitchFamily="34" charset="0"/>
              <a:buChar char="−"/>
            </a:pPr>
            <a:r>
              <a:rPr lang="en-US" dirty="0"/>
              <a:t>Third level</a:t>
            </a:r>
          </a:p>
          <a:p>
            <a:pPr marL="1599880" lvl="3" indent="-228554" algn="l" defTabSz="914217" rtl="0" eaLnBrk="1" latinLnBrk="0" hangingPunct="1">
              <a:lnSpc>
                <a:spcPct val="90000"/>
              </a:lnSpc>
              <a:spcBef>
                <a:spcPts val="500"/>
              </a:spcBef>
              <a:buClr>
                <a:srgbClr val="C00000"/>
              </a:buClr>
              <a:buFont typeface="Arial" panose="020B0604020202020204" pitchFamily="34" charset="0"/>
              <a:buChar char="•"/>
            </a:pPr>
            <a:r>
              <a:rPr lang="en-US" dirty="0"/>
              <a:t>Fourth level</a:t>
            </a:r>
          </a:p>
          <a:p>
            <a:pPr marL="2056989" lvl="4" indent="-228554" algn="l" defTabSz="914217" rtl="0" eaLnBrk="1" latinLnBrk="0" hangingPunct="1">
              <a:lnSpc>
                <a:spcPct val="90000"/>
              </a:lnSpc>
              <a:spcBef>
                <a:spcPts val="500"/>
              </a:spcBef>
              <a:buClr>
                <a:srgbClr val="C00000"/>
              </a:buClr>
              <a:buFont typeface="Franklin Gothic Book" panose="020B0503020102020204" pitchFamily="34" charset="0"/>
              <a:buChar char="»"/>
            </a:pPr>
            <a:r>
              <a:rPr lang="en-US" dirty="0"/>
              <a:t>Fifth level</a:t>
            </a:r>
          </a:p>
        </p:txBody>
      </p:sp>
      <p:sp>
        <p:nvSpPr>
          <p:cNvPr id="2" name="Title 1">
            <a:extLst>
              <a:ext uri="{FF2B5EF4-FFF2-40B4-BE49-F238E27FC236}">
                <a16:creationId xmlns:a16="http://schemas.microsoft.com/office/drawing/2014/main" id="{1ED21FEF-D32A-BFC3-241C-DD9090AF1B57}"/>
              </a:ext>
            </a:extLst>
          </p:cNvPr>
          <p:cNvSpPr>
            <a:spLocks noGrp="1"/>
          </p:cNvSpPr>
          <p:nvPr>
            <p:ph type="title" hasCustomPrompt="1"/>
          </p:nvPr>
        </p:nvSpPr>
        <p:spPr>
          <a:xfrm>
            <a:off x="884865" y="262184"/>
            <a:ext cx="7801744" cy="352388"/>
          </a:xfrm>
          <a:prstGeom prst="rect">
            <a:avLst/>
          </a:prstGeom>
        </p:spPr>
        <p:txBody>
          <a:bodyPr lIns="0" tIns="0" rIns="0" bIns="0"/>
          <a:lstStyle>
            <a:lvl1pPr>
              <a:defRPr sz="2800" b="1" cap="all" baseline="0">
                <a:solidFill>
                  <a:srgbClr val="211D3E"/>
                </a:solidFill>
                <a:latin typeface="Franklin Gothic Medium" panose="020B0603020102020204" pitchFamily="34" charset="0"/>
                <a:cs typeface="Segoe UI Semibold" panose="020B0702040204020203" pitchFamily="34" charset="0"/>
              </a:defRPr>
            </a:lvl1pPr>
          </a:lstStyle>
          <a:p>
            <a:r>
              <a:rPr lang="en-US" dirty="0"/>
              <a:t>TITLE FRANKLIN GOTHIC MEDIUM 28 PT, ALL CAPS, BLUE</a:t>
            </a:r>
          </a:p>
        </p:txBody>
      </p:sp>
      <p:sp>
        <p:nvSpPr>
          <p:cNvPr id="7" name="Text Placeholder 5">
            <a:extLst>
              <a:ext uri="{FF2B5EF4-FFF2-40B4-BE49-F238E27FC236}">
                <a16:creationId xmlns:a16="http://schemas.microsoft.com/office/drawing/2014/main" id="{61E13E90-FEDE-6DF2-85C3-1627BC08710C}"/>
              </a:ext>
            </a:extLst>
          </p:cNvPr>
          <p:cNvSpPr>
            <a:spLocks noGrp="1"/>
          </p:cNvSpPr>
          <p:nvPr>
            <p:ph type="body" sz="quarter" idx="12" hasCustomPrompt="1"/>
          </p:nvPr>
        </p:nvSpPr>
        <p:spPr>
          <a:xfrm>
            <a:off x="884864" y="677178"/>
            <a:ext cx="7538619" cy="352425"/>
          </a:xfrm>
          <a:prstGeom prst="rect">
            <a:avLst/>
          </a:prstGeom>
        </p:spPr>
        <p:txBody>
          <a:bodyPr lIns="0"/>
          <a:lstStyle>
            <a:lvl1pPr>
              <a:defRPr sz="1600">
                <a:solidFill>
                  <a:srgbClr val="211D3E"/>
                </a:solidFill>
                <a:latin typeface="Franklin Gothic Medium" panose="020B0603020102020204" pitchFamily="34" charset="0"/>
              </a:defRPr>
            </a:lvl1pPr>
          </a:lstStyle>
          <a:p>
            <a:pPr lvl="0"/>
            <a:r>
              <a:rPr lang="en-US" dirty="0"/>
              <a:t>Subtitle, Franklin Gothic Medium 16pt, Sentence Case, Blue</a:t>
            </a:r>
          </a:p>
        </p:txBody>
      </p:sp>
      <p:sp>
        <p:nvSpPr>
          <p:cNvPr id="11" name="Text Placeholder 3">
            <a:extLst>
              <a:ext uri="{FF2B5EF4-FFF2-40B4-BE49-F238E27FC236}">
                <a16:creationId xmlns:a16="http://schemas.microsoft.com/office/drawing/2014/main" id="{BAC58A27-03CE-61FD-102F-6FA193175A2A}"/>
              </a:ext>
            </a:extLst>
          </p:cNvPr>
          <p:cNvSpPr>
            <a:spLocks noGrp="1"/>
          </p:cNvSpPr>
          <p:nvPr>
            <p:ph type="body" sz="quarter" idx="27" hasCustomPrompt="1"/>
          </p:nvPr>
        </p:nvSpPr>
        <p:spPr>
          <a:xfrm>
            <a:off x="3507306" y="6633862"/>
            <a:ext cx="2129392" cy="173287"/>
          </a:xfrm>
          <a:prstGeom prst="rect">
            <a:avLst/>
          </a:prstGeom>
        </p:spPr>
        <p:txBody>
          <a:bodyPr lIns="0" tIns="0" rIns="0" bIns="0"/>
          <a:lstStyle>
            <a:lvl1pPr marL="0" indent="0" algn="ctr">
              <a:buNone/>
              <a:defRPr sz="1200" cap="all" spc="191" baseline="0">
                <a:solidFill>
                  <a:schemeClr val="bg1"/>
                </a:solidFill>
                <a:latin typeface="Franklin Gothic Book" panose="020B0503020102020204" pitchFamily="34" charset="0"/>
                <a:cs typeface="Segoe UI" panose="020B0502040204020203" pitchFamily="34" charset="0"/>
              </a:defRPr>
            </a:lvl1pPr>
          </a:lstStyle>
          <a:p>
            <a:pPr lvl="0"/>
            <a:r>
              <a:rPr lang="en-US" dirty="0"/>
              <a:t>classification</a:t>
            </a:r>
          </a:p>
        </p:txBody>
      </p:sp>
      <p:sp>
        <p:nvSpPr>
          <p:cNvPr id="14" name="Text Placeholder 3">
            <a:extLst>
              <a:ext uri="{FF2B5EF4-FFF2-40B4-BE49-F238E27FC236}">
                <a16:creationId xmlns:a16="http://schemas.microsoft.com/office/drawing/2014/main" id="{D212ED9D-B269-CEC9-E5FC-073A5EC8B7D8}"/>
              </a:ext>
            </a:extLst>
          </p:cNvPr>
          <p:cNvSpPr>
            <a:spLocks noGrp="1"/>
          </p:cNvSpPr>
          <p:nvPr>
            <p:ph type="body" sz="quarter" idx="28" hasCustomPrompt="1"/>
          </p:nvPr>
        </p:nvSpPr>
        <p:spPr>
          <a:xfrm>
            <a:off x="3507306" y="24022"/>
            <a:ext cx="2129392" cy="173287"/>
          </a:xfrm>
          <a:prstGeom prst="rect">
            <a:avLst/>
          </a:prstGeom>
        </p:spPr>
        <p:txBody>
          <a:bodyPr lIns="0" tIns="0" rIns="0" bIns="0"/>
          <a:lstStyle>
            <a:lvl1pPr marL="0" indent="0" algn="ctr">
              <a:buNone/>
              <a:defRPr sz="1200" cap="all" spc="191" baseline="0">
                <a:solidFill>
                  <a:schemeClr val="bg1">
                    <a:lumMod val="50000"/>
                  </a:schemeClr>
                </a:solidFill>
                <a:latin typeface="Franklin Gothic Book" panose="020B0503020102020204" pitchFamily="34" charset="0"/>
                <a:cs typeface="Segoe UI" panose="020B0502040204020203" pitchFamily="34" charset="0"/>
              </a:defRPr>
            </a:lvl1pPr>
          </a:lstStyle>
          <a:p>
            <a:pPr lvl="0"/>
            <a:r>
              <a:rPr lang="en-US" dirty="0"/>
              <a:t>classification</a:t>
            </a:r>
          </a:p>
        </p:txBody>
      </p:sp>
    </p:spTree>
    <p:extLst>
      <p:ext uri="{BB962C8B-B14F-4D97-AF65-F5344CB8AC3E}">
        <p14:creationId xmlns:p14="http://schemas.microsoft.com/office/powerpoint/2010/main" val="2184204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Slide">
    <p:spTree>
      <p:nvGrpSpPr>
        <p:cNvPr id="1" name=""/>
        <p:cNvGrpSpPr/>
        <p:nvPr/>
      </p:nvGrpSpPr>
      <p:grpSpPr>
        <a:xfrm>
          <a:off x="0" y="0"/>
          <a:ext cx="0" cy="0"/>
          <a:chOff x="0" y="0"/>
          <a:chExt cx="0" cy="0"/>
        </a:xfrm>
      </p:grpSpPr>
      <p:sp>
        <p:nvSpPr>
          <p:cNvPr id="2" name="Title 1"/>
          <p:cNvSpPr>
            <a:spLocks noGrp="1"/>
          </p:cNvSpPr>
          <p:nvPr>
            <p:ph type="title"/>
          </p:nvPr>
        </p:nvSpPr>
        <p:spPr>
          <a:xfrm>
            <a:off x="456131" y="1343025"/>
            <a:ext cx="2743915" cy="1535112"/>
          </a:xfrm>
          <a:prstGeom prst="rect">
            <a:avLst/>
          </a:prstGeom>
        </p:spPr>
        <p:txBody>
          <a:bodyPr lIns="121899" tIns="60949" rIns="121899" bIns="60949" anchor="b"/>
          <a:lstStyle>
            <a:lvl1pPr algn="l">
              <a:defRPr sz="3200">
                <a:solidFill>
                  <a:schemeClr val="tx1">
                    <a:lumMod val="50000"/>
                    <a:lumOff val="50000"/>
                  </a:schemeClr>
                </a:solidFill>
                <a:latin typeface="Franklin Gothic Book" panose="020B0503020102020204" pitchFamily="34" charset="0"/>
                <a:cs typeface="Segoe UI"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3329855" y="1343025"/>
            <a:ext cx="5358018" cy="4613275"/>
          </a:xfrm>
          <a:prstGeom prst="rect">
            <a:avLst/>
          </a:prstGeom>
        </p:spPr>
        <p:txBody>
          <a:bodyPr lIns="121899" tIns="60949" rIns="121899" bIns="60949"/>
          <a:lstStyle>
            <a:lvl1pPr>
              <a:defRPr lang="en-US" sz="2000" b="1" kern="1200" spc="60" baseline="0" dirty="0">
                <a:solidFill>
                  <a:schemeClr val="tx1"/>
                </a:solidFill>
                <a:latin typeface="Franklin Gothic Book" panose="020B0503020102020204" pitchFamily="34" charset="0"/>
                <a:ea typeface="+mn-ea"/>
                <a:cs typeface="Segoe UI" panose="020B0502040204020203" pitchFamily="34" charset="0"/>
              </a:defRPr>
            </a:lvl1pPr>
            <a:lvl2pPr marL="685663" indent="-228554">
              <a:defRPr lang="en-US" sz="2000" kern="1200" dirty="0">
                <a:solidFill>
                  <a:schemeClr val="tx1"/>
                </a:solidFill>
                <a:latin typeface="Franklin Gothic Book" panose="020B0503020102020204" pitchFamily="34" charset="0"/>
                <a:ea typeface="+mn-ea"/>
                <a:cs typeface="+mn-cs"/>
              </a:defRPr>
            </a:lvl2pPr>
            <a:lvl3pPr marL="1142771" indent="-228554">
              <a:defRPr lang="en-US" sz="1800" kern="1200" dirty="0">
                <a:solidFill>
                  <a:schemeClr val="tx1"/>
                </a:solidFill>
                <a:latin typeface="Franklin Gothic Book" panose="020B0503020102020204" pitchFamily="34" charset="0"/>
                <a:ea typeface="+mn-ea"/>
                <a:cs typeface="+mn-cs"/>
              </a:defRPr>
            </a:lvl3pPr>
            <a:lvl4pPr marL="1599880" indent="-228554">
              <a:defRPr lang="en-US" sz="1600" kern="1200" dirty="0">
                <a:solidFill>
                  <a:schemeClr val="tx1"/>
                </a:solidFill>
                <a:latin typeface="Franklin Gothic Book" panose="020B0503020102020204" pitchFamily="34" charset="0"/>
                <a:ea typeface="+mn-ea"/>
                <a:cs typeface="+mn-cs"/>
              </a:defRPr>
            </a:lvl4pPr>
            <a:lvl5pPr marL="2056989" indent="-228554">
              <a:defRPr lang="en-US" sz="1400" kern="1200" dirty="0">
                <a:solidFill>
                  <a:schemeClr val="tx1"/>
                </a:solidFill>
                <a:latin typeface="Franklin Gothic Book" panose="020B0503020102020204" pitchFamily="34" charset="0"/>
                <a:ea typeface="+mn-ea"/>
                <a:cs typeface="+mn-cs"/>
              </a:defRPr>
            </a:lvl5pPr>
            <a:lvl6pPr>
              <a:defRPr sz="2000"/>
            </a:lvl6pPr>
            <a:lvl7pPr>
              <a:defRPr sz="2000"/>
            </a:lvl7pPr>
            <a:lvl8pPr>
              <a:defRPr sz="2000"/>
            </a:lvl8pPr>
            <a:lvl9pPr>
              <a:defRPr sz="2000"/>
            </a:lvl9pPr>
          </a:lstStyle>
          <a:p>
            <a:pPr lvl="0"/>
            <a:r>
              <a:rPr lang="en-US" dirty="0"/>
              <a:t>Click to edit Master text styles</a:t>
            </a:r>
          </a:p>
          <a:p>
            <a:pPr marL="685663" lvl="1" indent="-228554" algn="l" defTabSz="914217" rtl="0" eaLnBrk="1" latinLnBrk="0" hangingPunct="1">
              <a:lnSpc>
                <a:spcPct val="90000"/>
              </a:lnSpc>
              <a:spcBef>
                <a:spcPts val="500"/>
              </a:spcBef>
              <a:buClr>
                <a:srgbClr val="C00000"/>
              </a:buClr>
              <a:buFont typeface="Wingdings" panose="05000000000000000000" pitchFamily="2" charset="2"/>
              <a:buChar char="§"/>
            </a:pPr>
            <a:r>
              <a:rPr lang="en-US" dirty="0"/>
              <a:t>Second level</a:t>
            </a:r>
          </a:p>
          <a:p>
            <a:pPr marL="1142771" lvl="2" indent="-228554" algn="l" defTabSz="914217" rtl="0" eaLnBrk="1" latinLnBrk="0" hangingPunct="1">
              <a:lnSpc>
                <a:spcPct val="90000"/>
              </a:lnSpc>
              <a:spcBef>
                <a:spcPts val="500"/>
              </a:spcBef>
              <a:buClr>
                <a:srgbClr val="C00000"/>
              </a:buClr>
              <a:buFont typeface="Franklin Gothic Book" panose="020B0503020102020204" pitchFamily="34" charset="0"/>
              <a:buChar char="−"/>
            </a:pPr>
            <a:r>
              <a:rPr lang="en-US" dirty="0"/>
              <a:t>Third level</a:t>
            </a:r>
          </a:p>
          <a:p>
            <a:pPr marL="1599880" lvl="3" indent="-228554" algn="l" defTabSz="914217" rtl="0" eaLnBrk="1" latinLnBrk="0" hangingPunct="1">
              <a:lnSpc>
                <a:spcPct val="90000"/>
              </a:lnSpc>
              <a:spcBef>
                <a:spcPts val="500"/>
              </a:spcBef>
              <a:buClr>
                <a:srgbClr val="C00000"/>
              </a:buClr>
              <a:buFont typeface="Arial" panose="020B0604020202020204" pitchFamily="34" charset="0"/>
              <a:buChar char="•"/>
            </a:pPr>
            <a:r>
              <a:rPr lang="en-US" dirty="0"/>
              <a:t>Fourth level</a:t>
            </a:r>
          </a:p>
          <a:p>
            <a:pPr marL="2056989" lvl="4" indent="-228554" algn="l" defTabSz="914217" rtl="0" eaLnBrk="1" latinLnBrk="0" hangingPunct="1">
              <a:lnSpc>
                <a:spcPct val="90000"/>
              </a:lnSpc>
              <a:spcBef>
                <a:spcPts val="500"/>
              </a:spcBef>
              <a:buClr>
                <a:srgbClr val="C00000"/>
              </a:buClr>
              <a:buFont typeface="Franklin Gothic Book" panose="020B0503020102020204" pitchFamily="34" charset="0"/>
              <a:buChar char="»"/>
            </a:pPr>
            <a:r>
              <a:rPr lang="en-US" dirty="0"/>
              <a:t>Fifth level</a:t>
            </a:r>
          </a:p>
        </p:txBody>
      </p:sp>
      <p:sp>
        <p:nvSpPr>
          <p:cNvPr id="4" name="Text Placeholder 3"/>
          <p:cNvSpPr>
            <a:spLocks noGrp="1"/>
          </p:cNvSpPr>
          <p:nvPr>
            <p:ph type="body" sz="half" idx="2"/>
          </p:nvPr>
        </p:nvSpPr>
        <p:spPr>
          <a:xfrm>
            <a:off x="456131" y="2952750"/>
            <a:ext cx="2743915" cy="3003550"/>
          </a:xfrm>
          <a:prstGeom prst="rect">
            <a:avLst/>
          </a:prstGeom>
        </p:spPr>
        <p:txBody>
          <a:bodyPr lIns="121899" tIns="60949" rIns="121899" bIns="60949"/>
          <a:lstStyle>
            <a:lvl1pPr marL="0" indent="0">
              <a:buNone/>
              <a:defRPr sz="1600">
                <a:latin typeface="Franklin Gothic Book" panose="020B0503020102020204" pitchFamily="34" charset="0"/>
                <a:cs typeface="Segoe UI" panose="020B0502040204020203" pitchFamily="34" charset="0"/>
              </a:defRPr>
            </a:lvl1pPr>
            <a:lvl2pPr marL="457109" indent="0">
              <a:buNone/>
              <a:defRPr sz="1500"/>
            </a:lvl2pPr>
            <a:lvl3pPr marL="914217" indent="0">
              <a:buNone/>
              <a:defRPr sz="1200"/>
            </a:lvl3pPr>
            <a:lvl4pPr marL="1371326" indent="0">
              <a:buNone/>
              <a:defRPr sz="1100"/>
            </a:lvl4pPr>
            <a:lvl5pPr marL="1828434" indent="0">
              <a:buNone/>
              <a:defRPr sz="1100"/>
            </a:lvl5pPr>
            <a:lvl6pPr marL="2285543" indent="0">
              <a:buNone/>
              <a:defRPr sz="1100"/>
            </a:lvl6pPr>
            <a:lvl7pPr marL="2742651" indent="0">
              <a:buNone/>
              <a:defRPr sz="1100"/>
            </a:lvl7pPr>
            <a:lvl8pPr marL="3199760" indent="0">
              <a:buNone/>
              <a:defRPr sz="1100"/>
            </a:lvl8pPr>
            <a:lvl9pPr marL="3656869" indent="0">
              <a:buNone/>
              <a:defRPr sz="1100"/>
            </a:lvl9pPr>
          </a:lstStyle>
          <a:p>
            <a:pPr lvl="0"/>
            <a:r>
              <a:rPr lang="en-US" dirty="0"/>
              <a:t>Click to edit Master text styles</a:t>
            </a:r>
          </a:p>
        </p:txBody>
      </p:sp>
      <p:sp>
        <p:nvSpPr>
          <p:cNvPr id="5" name="Title 1">
            <a:extLst>
              <a:ext uri="{FF2B5EF4-FFF2-40B4-BE49-F238E27FC236}">
                <a16:creationId xmlns:a16="http://schemas.microsoft.com/office/drawing/2014/main" id="{28CF7AF2-62C5-D67C-2C5C-61097825F1E3}"/>
              </a:ext>
            </a:extLst>
          </p:cNvPr>
          <p:cNvSpPr txBox="1">
            <a:spLocks/>
          </p:cNvSpPr>
          <p:nvPr userDrawn="1"/>
        </p:nvSpPr>
        <p:spPr>
          <a:xfrm>
            <a:off x="884865" y="262184"/>
            <a:ext cx="7801744" cy="352388"/>
          </a:xfrm>
          <a:prstGeom prst="rect">
            <a:avLst/>
          </a:prstGeom>
        </p:spPr>
        <p:txBody>
          <a:bodyPr lIns="0" tIns="0" rIns="0" bIns="0"/>
          <a:lstStyle>
            <a:lvl1pPr algn="l" defTabSz="914240" rtl="0" eaLnBrk="1" latinLnBrk="0" hangingPunct="1">
              <a:lnSpc>
                <a:spcPct val="90000"/>
              </a:lnSpc>
              <a:spcBef>
                <a:spcPct val="0"/>
              </a:spcBef>
              <a:buNone/>
              <a:defRPr sz="2800" b="1" kern="1200" cap="all" baseline="0">
                <a:solidFill>
                  <a:srgbClr val="211D3E"/>
                </a:solidFill>
                <a:latin typeface="Franklin Gothic Medium" panose="020B0603020102020204" pitchFamily="34" charset="0"/>
                <a:ea typeface="+mj-ea"/>
                <a:cs typeface="Segoe UI Semibold" panose="020B0702040204020203" pitchFamily="34" charset="0"/>
              </a:defRPr>
            </a:lvl1pPr>
          </a:lstStyle>
          <a:p>
            <a:r>
              <a:rPr lang="en-US" sz="2800" dirty="0"/>
              <a:t>TITLE FRANKLIN GOTHIC MEDIUM 28 PT, ALL CAPS, BLUE</a:t>
            </a:r>
          </a:p>
        </p:txBody>
      </p:sp>
      <p:sp>
        <p:nvSpPr>
          <p:cNvPr id="8" name="Text Placeholder 5">
            <a:extLst>
              <a:ext uri="{FF2B5EF4-FFF2-40B4-BE49-F238E27FC236}">
                <a16:creationId xmlns:a16="http://schemas.microsoft.com/office/drawing/2014/main" id="{C8A69443-D2A4-964D-C187-38566C9BBA91}"/>
              </a:ext>
            </a:extLst>
          </p:cNvPr>
          <p:cNvSpPr>
            <a:spLocks noGrp="1"/>
          </p:cNvSpPr>
          <p:nvPr>
            <p:ph type="body" sz="quarter" idx="12" hasCustomPrompt="1"/>
          </p:nvPr>
        </p:nvSpPr>
        <p:spPr>
          <a:xfrm>
            <a:off x="884864" y="677178"/>
            <a:ext cx="7538619" cy="352425"/>
          </a:xfrm>
          <a:prstGeom prst="rect">
            <a:avLst/>
          </a:prstGeom>
        </p:spPr>
        <p:txBody>
          <a:bodyPr lIns="0"/>
          <a:lstStyle>
            <a:lvl1pPr>
              <a:defRPr sz="1600">
                <a:solidFill>
                  <a:srgbClr val="211D3E"/>
                </a:solidFill>
                <a:latin typeface="Franklin Gothic Medium" panose="020B0603020102020204" pitchFamily="34" charset="0"/>
              </a:defRPr>
            </a:lvl1pPr>
          </a:lstStyle>
          <a:p>
            <a:pPr lvl="0"/>
            <a:r>
              <a:rPr lang="en-US" dirty="0"/>
              <a:t>Subtitle, Franklin Gothic Medium 16pt, Sentence Case, Blue</a:t>
            </a:r>
          </a:p>
        </p:txBody>
      </p:sp>
      <p:sp>
        <p:nvSpPr>
          <p:cNvPr id="12" name="Text Placeholder 3">
            <a:extLst>
              <a:ext uri="{FF2B5EF4-FFF2-40B4-BE49-F238E27FC236}">
                <a16:creationId xmlns:a16="http://schemas.microsoft.com/office/drawing/2014/main" id="{53CFC037-B82E-2256-FFD5-58A4C6E682BF}"/>
              </a:ext>
            </a:extLst>
          </p:cNvPr>
          <p:cNvSpPr>
            <a:spLocks noGrp="1"/>
          </p:cNvSpPr>
          <p:nvPr>
            <p:ph type="body" sz="quarter" idx="27" hasCustomPrompt="1"/>
          </p:nvPr>
        </p:nvSpPr>
        <p:spPr>
          <a:xfrm>
            <a:off x="3507306" y="6633862"/>
            <a:ext cx="2129392" cy="173287"/>
          </a:xfrm>
          <a:prstGeom prst="rect">
            <a:avLst/>
          </a:prstGeom>
        </p:spPr>
        <p:txBody>
          <a:bodyPr lIns="0" tIns="0" rIns="0" bIns="0"/>
          <a:lstStyle>
            <a:lvl1pPr marL="0" indent="0" algn="ctr">
              <a:buNone/>
              <a:defRPr sz="1200" cap="all" spc="191" baseline="0">
                <a:solidFill>
                  <a:schemeClr val="bg1"/>
                </a:solidFill>
                <a:latin typeface="Franklin Gothic Book" panose="020B0503020102020204" pitchFamily="34" charset="0"/>
                <a:cs typeface="Segoe UI" panose="020B0502040204020203" pitchFamily="34" charset="0"/>
              </a:defRPr>
            </a:lvl1pPr>
          </a:lstStyle>
          <a:p>
            <a:pPr lvl="0"/>
            <a:r>
              <a:rPr lang="en-US" dirty="0"/>
              <a:t>classification</a:t>
            </a:r>
          </a:p>
        </p:txBody>
      </p:sp>
      <p:sp>
        <p:nvSpPr>
          <p:cNvPr id="15" name="Text Placeholder 3">
            <a:extLst>
              <a:ext uri="{FF2B5EF4-FFF2-40B4-BE49-F238E27FC236}">
                <a16:creationId xmlns:a16="http://schemas.microsoft.com/office/drawing/2014/main" id="{011D593D-791F-CF6A-9C91-2996F049E01C}"/>
              </a:ext>
            </a:extLst>
          </p:cNvPr>
          <p:cNvSpPr>
            <a:spLocks noGrp="1"/>
          </p:cNvSpPr>
          <p:nvPr>
            <p:ph type="body" sz="quarter" idx="28" hasCustomPrompt="1"/>
          </p:nvPr>
        </p:nvSpPr>
        <p:spPr>
          <a:xfrm>
            <a:off x="3507306" y="24022"/>
            <a:ext cx="2129392" cy="173287"/>
          </a:xfrm>
          <a:prstGeom prst="rect">
            <a:avLst/>
          </a:prstGeom>
        </p:spPr>
        <p:txBody>
          <a:bodyPr lIns="0" tIns="0" rIns="0" bIns="0"/>
          <a:lstStyle>
            <a:lvl1pPr marL="0" indent="0" algn="ctr">
              <a:buNone/>
              <a:defRPr sz="1200" cap="all" spc="191" baseline="0">
                <a:solidFill>
                  <a:schemeClr val="bg1">
                    <a:lumMod val="50000"/>
                  </a:schemeClr>
                </a:solidFill>
                <a:latin typeface="Franklin Gothic Book" panose="020B0503020102020204" pitchFamily="34" charset="0"/>
                <a:cs typeface="Segoe UI" panose="020B0502040204020203" pitchFamily="34" charset="0"/>
              </a:defRPr>
            </a:lvl1pPr>
          </a:lstStyle>
          <a:p>
            <a:pPr lvl="0"/>
            <a:r>
              <a:rPr lang="en-US" dirty="0"/>
              <a:t>classification</a:t>
            </a:r>
          </a:p>
        </p:txBody>
      </p:sp>
    </p:spTree>
    <p:extLst>
      <p:ext uri="{BB962C8B-B14F-4D97-AF65-F5344CB8AC3E}">
        <p14:creationId xmlns:p14="http://schemas.microsoft.com/office/powerpoint/2010/main" val="488040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C1F66B-F01B-4652-8DF8-023B92200B84}"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C7C8D-6D41-4C2F-AD9A-27BCBF0F7DB3}" type="slidenum">
              <a:rPr lang="en-US" smtClean="0"/>
              <a:t>‹#›</a:t>
            </a:fld>
            <a:endParaRPr lang="en-US"/>
          </a:p>
        </p:txBody>
      </p:sp>
    </p:spTree>
    <p:extLst>
      <p:ext uri="{BB962C8B-B14F-4D97-AF65-F5344CB8AC3E}">
        <p14:creationId xmlns:p14="http://schemas.microsoft.com/office/powerpoint/2010/main" val="211202789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15.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B65A75B-5907-A3F4-BED4-6D3232D2FB0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 y="893"/>
            <a:ext cx="9143999" cy="6856214"/>
          </a:xfrm>
          <a:prstGeom prst="rect">
            <a:avLst/>
          </a:prstGeom>
        </p:spPr>
      </p:pic>
      <p:sp>
        <p:nvSpPr>
          <p:cNvPr id="2" name="TextBox 1">
            <a:extLst>
              <a:ext uri="{FF2B5EF4-FFF2-40B4-BE49-F238E27FC236}">
                <a16:creationId xmlns:a16="http://schemas.microsoft.com/office/drawing/2014/main" id="{65191E18-A489-FC29-C834-98674AF2B22D}"/>
              </a:ext>
            </a:extLst>
          </p:cNvPr>
          <p:cNvSpPr txBox="1"/>
          <p:nvPr userDrawn="1"/>
        </p:nvSpPr>
        <p:spPr bwMode="white">
          <a:xfrm>
            <a:off x="676533" y="2626503"/>
            <a:ext cx="4059366" cy="923314"/>
          </a:xfrm>
          <a:prstGeom prst="rect">
            <a:avLst/>
          </a:prstGeom>
          <a:noFill/>
        </p:spPr>
        <p:txBody>
          <a:bodyPr wrap="square" lIns="0" tIns="45712" rIns="91424" bIns="45712" rtlCol="0">
            <a:spAutoFit/>
          </a:bodyPr>
          <a:lstStyle/>
          <a:p>
            <a:r>
              <a:rPr lang="en-US" sz="2700" b="0" kern="1200" cap="all" spc="0" baseline="0" dirty="0">
                <a:solidFill>
                  <a:srgbClr val="AF282E"/>
                </a:solidFill>
                <a:latin typeface="Franklin Gothic Demi Cond" panose="020B0706030402020204" pitchFamily="34" charset="0"/>
              </a:rPr>
              <a:t>Marine corps systems command</a:t>
            </a:r>
          </a:p>
        </p:txBody>
      </p:sp>
      <p:pic>
        <p:nvPicPr>
          <p:cNvPr id="3" name="Picture 2" descr="A picture containing background pattern&#10;&#10;Description automatically generated">
            <a:extLst>
              <a:ext uri="{FF2B5EF4-FFF2-40B4-BE49-F238E27FC236}">
                <a16:creationId xmlns:a16="http://schemas.microsoft.com/office/drawing/2014/main" id="{0441B59D-C0EC-ABAD-2C80-0337FE6BD3F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 y="73448"/>
            <a:ext cx="2991268" cy="2553057"/>
          </a:xfrm>
          <a:prstGeom prst="rect">
            <a:avLst/>
          </a:prstGeom>
        </p:spPr>
      </p:pic>
      <p:pic>
        <p:nvPicPr>
          <p:cNvPr id="4" name="Picture 3">
            <a:extLst>
              <a:ext uri="{FF2B5EF4-FFF2-40B4-BE49-F238E27FC236}">
                <a16:creationId xmlns:a16="http://schemas.microsoft.com/office/drawing/2014/main" id="{2FB48F44-8ACE-B0DB-FB08-B3881AE6D1AA}"/>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676535" y="907219"/>
            <a:ext cx="1487013" cy="1491211"/>
          </a:xfrm>
          <a:prstGeom prst="rect">
            <a:avLst/>
          </a:prstGeom>
        </p:spPr>
      </p:pic>
    </p:spTree>
    <p:extLst>
      <p:ext uri="{BB962C8B-B14F-4D97-AF65-F5344CB8AC3E}">
        <p14:creationId xmlns:p14="http://schemas.microsoft.com/office/powerpoint/2010/main" val="3149448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bwMode="white">
          <a:xfrm>
            <a:off x="0" y="6442081"/>
            <a:ext cx="9144000" cy="443865"/>
          </a:xfrm>
          <a:prstGeom prst="rect">
            <a:avLst/>
          </a:prstGeom>
          <a:solidFill>
            <a:srgbClr val="CE080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sz="1900" dirty="0"/>
          </a:p>
        </p:txBody>
      </p:sp>
      <p:pic>
        <p:nvPicPr>
          <p:cNvPr id="21" name="Picture 20"/>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166387" y="146830"/>
            <a:ext cx="837954" cy="840320"/>
          </a:xfrm>
          <a:prstGeom prst="rect">
            <a:avLst/>
          </a:prstGeom>
        </p:spPr>
      </p:pic>
      <p:cxnSp>
        <p:nvCxnSpPr>
          <p:cNvPr id="23" name="Straight Connector 22"/>
          <p:cNvCxnSpPr/>
          <p:nvPr userDrawn="1"/>
        </p:nvCxnSpPr>
        <p:spPr bwMode="black">
          <a:xfrm>
            <a:off x="0" y="6537940"/>
            <a:ext cx="9146382" cy="0"/>
          </a:xfrm>
          <a:prstGeom prst="line">
            <a:avLst/>
          </a:prstGeom>
          <a:ln w="63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black">
          <a:xfrm>
            <a:off x="8646091" y="6614754"/>
            <a:ext cx="0" cy="234611"/>
          </a:xfrm>
          <a:prstGeom prst="line">
            <a:avLst/>
          </a:prstGeom>
          <a:ln w="3175" cmpd="sng">
            <a:solidFill>
              <a:srgbClr val="5C0000"/>
            </a:solidFill>
          </a:ln>
        </p:spPr>
        <p:style>
          <a:lnRef idx="2">
            <a:schemeClr val="accent1"/>
          </a:lnRef>
          <a:fillRef idx="0">
            <a:schemeClr val="accent1"/>
          </a:fillRef>
          <a:effectRef idx="1">
            <a:schemeClr val="accent1"/>
          </a:effectRef>
          <a:fontRef idx="minor">
            <a:schemeClr val="tx1"/>
          </a:fontRef>
        </p:style>
      </p:cxnSp>
      <p:sp>
        <p:nvSpPr>
          <p:cNvPr id="14" name="Text Placeholder 27"/>
          <p:cNvSpPr txBox="1">
            <a:spLocks/>
          </p:cNvSpPr>
          <p:nvPr userDrawn="1"/>
        </p:nvSpPr>
        <p:spPr bwMode="black">
          <a:xfrm>
            <a:off x="8687875" y="6665543"/>
            <a:ext cx="274190" cy="140502"/>
          </a:xfrm>
          <a:prstGeom prst="rect">
            <a:avLst/>
          </a:prstGeom>
        </p:spPr>
        <p:txBody>
          <a:bodyPr lIns="0" tIns="0" rIns="0" bIns="0"/>
          <a:lstStyle>
            <a:lvl1pPr marL="0" indent="0" algn="r" defTabSz="914240" rtl="0" eaLnBrk="1" latinLnBrk="0" hangingPunct="1">
              <a:lnSpc>
                <a:spcPct val="90000"/>
              </a:lnSpc>
              <a:spcBef>
                <a:spcPts val="1000"/>
              </a:spcBef>
              <a:buFont typeface="Arial" panose="020B0604020202020204" pitchFamily="34" charset="0"/>
              <a:buNone/>
              <a:defRPr sz="1100" kern="1200">
                <a:solidFill>
                  <a:schemeClr val="bg1"/>
                </a:solidFill>
                <a:latin typeface="+mn-lt"/>
                <a:ea typeface="+mn-ea"/>
                <a:cs typeface="+mn-cs"/>
              </a:defRPr>
            </a:lvl1pPr>
            <a:lvl2pPr marL="685680" indent="-228560" algn="l" defTabSz="91424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00" indent="-228560" algn="l" defTabSz="91424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2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4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16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8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0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20" indent="-228560" algn="l" defTabSz="91424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fld id="{0A841400-8B2B-46C8-BB46-E6921B6B6E00}" type="slidenum">
              <a:rPr lang="en-US" sz="1100" baseline="0" smtClean="0">
                <a:solidFill>
                  <a:srgbClr val="5C0000"/>
                </a:solidFill>
                <a:latin typeface="Segoe UI" panose="020B0502040204020203" pitchFamily="34" charset="0"/>
                <a:cs typeface="Segoe UI" panose="020B0502040204020203" pitchFamily="34" charset="0"/>
              </a:rPr>
              <a:pPr/>
              <a:t>‹#›</a:t>
            </a:fld>
            <a:endParaRPr lang="en-US" sz="1100" baseline="0" dirty="0">
              <a:solidFill>
                <a:srgbClr val="5C0000"/>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FE247D46-87D5-4DD3-9351-3143946F89AF}"/>
              </a:ext>
            </a:extLst>
          </p:cNvPr>
          <p:cNvSpPr/>
          <p:nvPr userDrawn="1"/>
        </p:nvSpPr>
        <p:spPr>
          <a:xfrm>
            <a:off x="4666096" y="6578169"/>
            <a:ext cx="3938216" cy="307777"/>
          </a:xfrm>
          <a:prstGeom prst="rect">
            <a:avLst/>
          </a:prstGeom>
        </p:spPr>
        <p:txBody>
          <a:bodyPr wrap="square">
            <a:spAutoFit/>
          </a:bodyPr>
          <a:lstStyle/>
          <a:p>
            <a:pPr marL="0" algn="r" defTabSz="914217" rtl="0" eaLnBrk="1" latinLnBrk="0" hangingPunct="1"/>
            <a:r>
              <a:rPr lang="en-US" sz="1400" b="0" kern="1200" cap="all" spc="100" baseline="0" dirty="0">
                <a:solidFill>
                  <a:srgbClr val="5C0000"/>
                </a:solidFill>
                <a:latin typeface="Franklin Gothic Demi Cond" panose="020B0706030402020204" pitchFamily="34" charset="0"/>
                <a:ea typeface="+mn-ea"/>
                <a:cs typeface="+mn-cs"/>
              </a:rPr>
              <a:t>MARINE CORPS SYSTEMS COMMAND</a:t>
            </a:r>
          </a:p>
        </p:txBody>
      </p:sp>
    </p:spTree>
    <p:extLst>
      <p:ext uri="{BB962C8B-B14F-4D97-AF65-F5344CB8AC3E}">
        <p14:creationId xmlns:p14="http://schemas.microsoft.com/office/powerpoint/2010/main" val="424284584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3" r:id="rId5"/>
    <p:sldLayoutId id="2147483674" r:id="rId6"/>
    <p:sldLayoutId id="2147483675" r:id="rId7"/>
    <p:sldLayoutId id="2147483676" r:id="rId8"/>
    <p:sldLayoutId id="2147483677" r:id="rId9"/>
    <p:sldLayoutId id="2147483678" r:id="rId10"/>
  </p:sldLayoutIdLst>
  <p:hf hdr="0" ftr="0"/>
  <p:txStyles>
    <p:title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p:titleStyle>
    <p:bodyStyle>
      <a:lvl1pPr marL="0" indent="0" algn="l" defTabSz="91421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17" rtl="0" eaLnBrk="1" latinLnBrk="0" hangingPunct="1">
        <a:defRPr sz="1900" kern="1200">
          <a:solidFill>
            <a:schemeClr val="tx1"/>
          </a:solidFill>
          <a:latin typeface="+mn-lt"/>
          <a:ea typeface="+mn-ea"/>
          <a:cs typeface="+mn-cs"/>
        </a:defRPr>
      </a:lvl1pPr>
      <a:lvl2pPr marL="457109" algn="l" defTabSz="914217" rtl="0" eaLnBrk="1" latinLnBrk="0" hangingPunct="1">
        <a:defRPr sz="1900" kern="1200">
          <a:solidFill>
            <a:schemeClr val="tx1"/>
          </a:solidFill>
          <a:latin typeface="+mn-lt"/>
          <a:ea typeface="+mn-ea"/>
          <a:cs typeface="+mn-cs"/>
        </a:defRPr>
      </a:lvl2pPr>
      <a:lvl3pPr marL="914217" algn="l" defTabSz="914217" rtl="0" eaLnBrk="1" latinLnBrk="0" hangingPunct="1">
        <a:defRPr sz="1900" kern="1200">
          <a:solidFill>
            <a:schemeClr val="tx1"/>
          </a:solidFill>
          <a:latin typeface="+mn-lt"/>
          <a:ea typeface="+mn-ea"/>
          <a:cs typeface="+mn-cs"/>
        </a:defRPr>
      </a:lvl3pPr>
      <a:lvl4pPr marL="1371326" algn="l" defTabSz="914217" rtl="0" eaLnBrk="1" latinLnBrk="0" hangingPunct="1">
        <a:defRPr sz="1900" kern="1200">
          <a:solidFill>
            <a:schemeClr val="tx1"/>
          </a:solidFill>
          <a:latin typeface="+mn-lt"/>
          <a:ea typeface="+mn-ea"/>
          <a:cs typeface="+mn-cs"/>
        </a:defRPr>
      </a:lvl4pPr>
      <a:lvl5pPr marL="1828434" algn="l" defTabSz="914217" rtl="0" eaLnBrk="1" latinLnBrk="0" hangingPunct="1">
        <a:defRPr sz="1900" kern="1200">
          <a:solidFill>
            <a:schemeClr val="tx1"/>
          </a:solidFill>
          <a:latin typeface="+mn-lt"/>
          <a:ea typeface="+mn-ea"/>
          <a:cs typeface="+mn-cs"/>
        </a:defRPr>
      </a:lvl5pPr>
      <a:lvl6pPr marL="2285543" algn="l" defTabSz="914217" rtl="0" eaLnBrk="1" latinLnBrk="0" hangingPunct="1">
        <a:defRPr sz="1900" kern="1200">
          <a:solidFill>
            <a:schemeClr val="tx1"/>
          </a:solidFill>
          <a:latin typeface="+mn-lt"/>
          <a:ea typeface="+mn-ea"/>
          <a:cs typeface="+mn-cs"/>
        </a:defRPr>
      </a:lvl6pPr>
      <a:lvl7pPr marL="2742651" algn="l" defTabSz="914217" rtl="0" eaLnBrk="1" latinLnBrk="0" hangingPunct="1">
        <a:defRPr sz="1900" kern="1200">
          <a:solidFill>
            <a:schemeClr val="tx1"/>
          </a:solidFill>
          <a:latin typeface="+mn-lt"/>
          <a:ea typeface="+mn-ea"/>
          <a:cs typeface="+mn-cs"/>
        </a:defRPr>
      </a:lvl7pPr>
      <a:lvl8pPr marL="3199760" algn="l" defTabSz="914217" rtl="0" eaLnBrk="1" latinLnBrk="0" hangingPunct="1">
        <a:defRPr sz="1900" kern="1200">
          <a:solidFill>
            <a:schemeClr val="tx1"/>
          </a:solidFill>
          <a:latin typeface="+mn-lt"/>
          <a:ea typeface="+mn-ea"/>
          <a:cs typeface="+mn-cs"/>
        </a:defRPr>
      </a:lvl8pPr>
      <a:lvl9pPr marL="3656869" algn="l" defTabSz="914217"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0" userDrawn="1">
          <p15:clr>
            <a:srgbClr val="F26B43"/>
          </p15:clr>
        </p15:guide>
        <p15:guide id="2" pos="215" userDrawn="1">
          <p15:clr>
            <a:srgbClr val="F26B43"/>
          </p15:clr>
        </p15:guide>
        <p15:guide id="3" pos="410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87083EE-2360-81F1-3640-5146B1065CCB}"/>
              </a:ext>
            </a:extLst>
          </p:cNvPr>
          <p:cNvPicPr>
            <a:picLocks noChangeAspect="1"/>
          </p:cNvPicPr>
          <p:nvPr userDrawn="1"/>
        </p:nvPicPr>
        <p:blipFill>
          <a:blip r:embed="rId3">
            <a:extLst>
              <a:ext uri="{28A0092B-C50C-407E-A947-70E740481C1C}">
                <a14:useLocalDpi xmlns:a14="http://schemas.microsoft.com/office/drawing/2010/main" val="0"/>
              </a:ext>
            </a:extLst>
          </a:blip>
          <a:srcRect l="13" r="13"/>
          <a:stretch/>
        </p:blipFill>
        <p:spPr>
          <a:xfrm>
            <a:off x="2" y="4"/>
            <a:ext cx="9143999" cy="6857999"/>
          </a:xfrm>
          <a:prstGeom prst="rect">
            <a:avLst/>
          </a:prstGeom>
        </p:spPr>
      </p:pic>
      <p:sp>
        <p:nvSpPr>
          <p:cNvPr id="24" name="Title 1">
            <a:extLst>
              <a:ext uri="{FF2B5EF4-FFF2-40B4-BE49-F238E27FC236}">
                <a16:creationId xmlns:a16="http://schemas.microsoft.com/office/drawing/2014/main" id="{C3E9BA69-80B7-4EC6-8429-4A05A77C94DC}"/>
              </a:ext>
            </a:extLst>
          </p:cNvPr>
          <p:cNvSpPr txBox="1">
            <a:spLocks/>
          </p:cNvSpPr>
          <p:nvPr userDrawn="1"/>
        </p:nvSpPr>
        <p:spPr>
          <a:xfrm>
            <a:off x="440445" y="269823"/>
            <a:ext cx="8263108" cy="57164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14500"/>
              </a:lnSpc>
            </a:pPr>
            <a:r>
              <a:rPr lang="en-US" sz="6000" dirty="0">
                <a:solidFill>
                  <a:schemeClr val="bg1"/>
                </a:solidFill>
                <a:effectLst>
                  <a:outerShdw blurRad="38100" dist="38100" dir="2700000" algn="tl">
                    <a:srgbClr val="000000">
                      <a:alpha val="43137"/>
                    </a:srgbClr>
                  </a:outerShdw>
                </a:effectLst>
                <a:latin typeface="Franklin Gothic Heavy" panose="020B0903020102020204" pitchFamily="34" charset="0"/>
              </a:rPr>
              <a:t>EQUIPPING OUR</a:t>
            </a:r>
          </a:p>
          <a:p>
            <a:pPr algn="ctr">
              <a:lnSpc>
                <a:spcPts val="14500"/>
              </a:lnSpc>
            </a:pPr>
            <a:endParaRPr lang="en-US" sz="6000" dirty="0">
              <a:solidFill>
                <a:schemeClr val="bg1"/>
              </a:solidFill>
              <a:effectLst>
                <a:outerShdw blurRad="38100" dist="38100" dir="2700000" algn="tl">
                  <a:srgbClr val="000000">
                    <a:alpha val="43137"/>
                  </a:srgbClr>
                </a:outerShdw>
              </a:effectLst>
              <a:latin typeface="Franklin Gothic Heavy" panose="020B0903020102020204" pitchFamily="34" charset="0"/>
            </a:endParaRPr>
          </a:p>
          <a:p>
            <a:pPr algn="ctr">
              <a:lnSpc>
                <a:spcPts val="14500"/>
              </a:lnSpc>
            </a:pPr>
            <a:r>
              <a:rPr lang="en-US" sz="6000" dirty="0">
                <a:solidFill>
                  <a:schemeClr val="bg1"/>
                </a:solidFill>
                <a:effectLst>
                  <a:outerShdw blurRad="38100" dist="38100" dir="2700000" algn="tl">
                    <a:srgbClr val="000000">
                      <a:alpha val="43137"/>
                    </a:srgbClr>
                  </a:outerShdw>
                </a:effectLst>
                <a:latin typeface="Franklin Gothic Heavy" panose="020B0903020102020204" pitchFamily="34" charset="0"/>
              </a:rPr>
              <a:t>MARINES</a:t>
            </a:r>
          </a:p>
        </p:txBody>
      </p:sp>
      <p:pic>
        <p:nvPicPr>
          <p:cNvPr id="30" name="Picture 29">
            <a:extLst>
              <a:ext uri="{FF2B5EF4-FFF2-40B4-BE49-F238E27FC236}">
                <a16:creationId xmlns:a16="http://schemas.microsoft.com/office/drawing/2014/main" id="{95F7A7AB-CC69-CF09-2B6F-9578D7D94A6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430589" y="2510261"/>
            <a:ext cx="1527307" cy="1666857"/>
          </a:xfrm>
          <a:prstGeom prst="rect">
            <a:avLst/>
          </a:prstGeom>
        </p:spPr>
      </p:pic>
    </p:spTree>
    <p:extLst>
      <p:ext uri="{BB962C8B-B14F-4D97-AF65-F5344CB8AC3E}">
        <p14:creationId xmlns:p14="http://schemas.microsoft.com/office/powerpoint/2010/main" val="2439105606"/>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60" userDrawn="1">
          <p15:clr>
            <a:srgbClr val="F26B43"/>
          </p15:clr>
        </p15:guide>
        <p15:guide id="2" pos="215" userDrawn="1">
          <p15:clr>
            <a:srgbClr val="F26B43"/>
          </p15:clr>
        </p15:guide>
        <p15:guide id="3" pos="410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0.png"/><Relationship Id="rId2" Type="http://schemas.openxmlformats.org/officeDocument/2006/relationships/image" Target="../media/image31.png"/><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hyperlink" Target="mailto:pmtrasys@usmc.mi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hyperlink" Target="mailto:pmtrasys@usmc.mi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hyperlink" Target="mailto:pmtrasys@usmc.mi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10.png"/><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6.jpeg"/><Relationship Id="rId5" Type="http://schemas.openxmlformats.org/officeDocument/2006/relationships/hyperlink" Target="https://www.marcorsyscom.marines.mil/Program-Managers/Training-Systems" TargetMode="External"/><Relationship Id="rId4" Type="http://schemas.openxmlformats.org/officeDocument/2006/relationships/hyperlink" Target="mailto:pmtrasys@usmc.mil"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72C7CE-5C53-0629-DD8F-AB184B99B67A}"/>
              </a:ext>
            </a:extLst>
          </p:cNvPr>
          <p:cNvSpPr>
            <a:spLocks noGrp="1"/>
          </p:cNvSpPr>
          <p:nvPr>
            <p:ph type="body" sz="quarter" idx="11"/>
          </p:nvPr>
        </p:nvSpPr>
        <p:spPr>
          <a:xfrm>
            <a:off x="683681" y="6293715"/>
            <a:ext cx="8134005" cy="164952"/>
          </a:xfrm>
        </p:spPr>
        <p:txBody>
          <a:bodyPr/>
          <a:lstStyle/>
          <a:p>
            <a:r>
              <a:rPr lang="en-US" dirty="0"/>
              <a:t>2 December 2024</a:t>
            </a:r>
          </a:p>
        </p:txBody>
      </p:sp>
      <p:sp>
        <p:nvSpPr>
          <p:cNvPr id="5" name="Title 4">
            <a:extLst>
              <a:ext uri="{FF2B5EF4-FFF2-40B4-BE49-F238E27FC236}">
                <a16:creationId xmlns:a16="http://schemas.microsoft.com/office/drawing/2014/main" id="{7431B21A-8B81-6C66-81C9-8AAD75C37612}"/>
              </a:ext>
            </a:extLst>
          </p:cNvPr>
          <p:cNvSpPr>
            <a:spLocks noGrp="1"/>
          </p:cNvSpPr>
          <p:nvPr>
            <p:ph type="title"/>
          </p:nvPr>
        </p:nvSpPr>
        <p:spPr/>
        <p:txBody>
          <a:bodyPr/>
          <a:lstStyle/>
          <a:p>
            <a:r>
              <a:rPr lang="en-US" dirty="0"/>
              <a:t>Pm </a:t>
            </a:r>
            <a:r>
              <a:rPr lang="en-US" dirty="0" err="1"/>
              <a:t>trasys</a:t>
            </a:r>
            <a:r>
              <a:rPr lang="en-US" dirty="0"/>
              <a:t> Acquisition update</a:t>
            </a:r>
          </a:p>
        </p:txBody>
      </p:sp>
      <p:sp>
        <p:nvSpPr>
          <p:cNvPr id="14" name="Text Placeholder 13">
            <a:extLst>
              <a:ext uri="{FF2B5EF4-FFF2-40B4-BE49-F238E27FC236}">
                <a16:creationId xmlns:a16="http://schemas.microsoft.com/office/drawing/2014/main" id="{1C7A2C0E-8F95-57AD-1E28-4B59D997139B}"/>
              </a:ext>
            </a:extLst>
          </p:cNvPr>
          <p:cNvSpPr>
            <a:spLocks noGrp="1"/>
          </p:cNvSpPr>
          <p:nvPr>
            <p:ph type="body" sz="quarter" idx="22"/>
          </p:nvPr>
        </p:nvSpPr>
        <p:spPr>
          <a:xfrm>
            <a:off x="676455" y="5544275"/>
            <a:ext cx="8134087" cy="574248"/>
          </a:xfrm>
        </p:spPr>
        <p:txBody>
          <a:bodyPr/>
          <a:lstStyle/>
          <a:p>
            <a:r>
              <a:rPr lang="en-US" b="1" dirty="0">
                <a:solidFill>
                  <a:srgbClr val="444444"/>
                </a:solidFill>
                <a:latin typeface="Helvetica Neue"/>
              </a:rPr>
              <a:t>Distribution Statement A.</a:t>
            </a:r>
            <a:r>
              <a:rPr lang="en-US" dirty="0">
                <a:solidFill>
                  <a:srgbClr val="444444"/>
                </a:solidFill>
                <a:latin typeface="Helvetica Neue"/>
              </a:rPr>
              <a:t>  Approved for public release: distribution is unlimited.</a:t>
            </a:r>
            <a:endParaRPr lang="en-US" dirty="0"/>
          </a:p>
          <a:p>
            <a:endParaRPr lang="en-US" dirty="0"/>
          </a:p>
        </p:txBody>
      </p:sp>
      <p:sp>
        <p:nvSpPr>
          <p:cNvPr id="2" name="Text Placeholder 1">
            <a:extLst>
              <a:ext uri="{FF2B5EF4-FFF2-40B4-BE49-F238E27FC236}">
                <a16:creationId xmlns:a16="http://schemas.microsoft.com/office/drawing/2014/main" id="{EACE38BA-4409-B1A1-A576-72530D32AD41}"/>
              </a:ext>
            </a:extLst>
          </p:cNvPr>
          <p:cNvSpPr>
            <a:spLocks noGrp="1"/>
          </p:cNvSpPr>
          <p:nvPr>
            <p:ph type="body" sz="quarter" idx="4294967295"/>
          </p:nvPr>
        </p:nvSpPr>
        <p:spPr>
          <a:xfrm>
            <a:off x="586921" y="3643574"/>
            <a:ext cx="8467549" cy="395447"/>
          </a:xfrm>
          <a:prstGeom prst="rect">
            <a:avLst/>
          </a:prstGeom>
        </p:spPr>
        <p:txBody>
          <a:bodyPr>
            <a:normAutofit/>
          </a:bodyPr>
          <a:lstStyle/>
          <a:p>
            <a:pPr marL="0" indent="0">
              <a:buNone/>
            </a:pPr>
            <a:r>
              <a:rPr lang="en-US" sz="1800" dirty="0"/>
              <a:t>PROGRAM MANAGER, TRAINING SYSTEMS</a:t>
            </a:r>
          </a:p>
          <a:p>
            <a:pPr marL="0" indent="0">
              <a:buNone/>
            </a:pPr>
            <a:endParaRPr lang="en-US" sz="1800" dirty="0"/>
          </a:p>
        </p:txBody>
      </p:sp>
      <p:sp>
        <p:nvSpPr>
          <p:cNvPr id="17" name="Text Placeholder 16">
            <a:extLst>
              <a:ext uri="{FF2B5EF4-FFF2-40B4-BE49-F238E27FC236}">
                <a16:creationId xmlns:a16="http://schemas.microsoft.com/office/drawing/2014/main" id="{B7A15F17-8B8A-4F0F-BE1F-9ACFE2AF4647}"/>
              </a:ext>
            </a:extLst>
          </p:cNvPr>
          <p:cNvSpPr>
            <a:spLocks noGrp="1"/>
          </p:cNvSpPr>
          <p:nvPr>
            <p:ph type="body" sz="quarter" idx="28"/>
          </p:nvPr>
        </p:nvSpPr>
        <p:spPr>
          <a:xfrm>
            <a:off x="238541" y="112830"/>
            <a:ext cx="5973416" cy="375315"/>
          </a:xfrm>
        </p:spPr>
        <p:txBody>
          <a:bodyPr/>
          <a:lstStyle/>
          <a:p>
            <a:r>
              <a:rPr lang="en-US" dirty="0"/>
              <a:t>Distribution Statement A.  Approved for public release: distribution is unlimited.</a:t>
            </a:r>
          </a:p>
          <a:p>
            <a:endParaRPr lang="en-US" dirty="0"/>
          </a:p>
        </p:txBody>
      </p:sp>
      <p:pic>
        <p:nvPicPr>
          <p:cNvPr id="6" name="Picture 5">
            <a:extLst>
              <a:ext uri="{FF2B5EF4-FFF2-40B4-BE49-F238E27FC236}">
                <a16:creationId xmlns:a16="http://schemas.microsoft.com/office/drawing/2014/main" id="{B8D54DAF-73E0-9AF6-73F5-34650AF906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75783" y="931038"/>
            <a:ext cx="1496772" cy="1540263"/>
          </a:xfrm>
          <a:prstGeom prst="rect">
            <a:avLst/>
          </a:prstGeom>
        </p:spPr>
      </p:pic>
      <p:sp>
        <p:nvSpPr>
          <p:cNvPr id="8" name="Text Placeholder 7">
            <a:extLst>
              <a:ext uri="{FF2B5EF4-FFF2-40B4-BE49-F238E27FC236}">
                <a16:creationId xmlns:a16="http://schemas.microsoft.com/office/drawing/2014/main" id="{4E9A84D9-E68C-5E2F-35F7-6619BCDE8D94}"/>
              </a:ext>
            </a:extLst>
          </p:cNvPr>
          <p:cNvSpPr>
            <a:spLocks noGrp="1"/>
          </p:cNvSpPr>
          <p:nvPr>
            <p:ph type="body" sz="quarter" idx="27"/>
          </p:nvPr>
        </p:nvSpPr>
        <p:spPr/>
        <p:txBody>
          <a:bodyPr/>
          <a:lstStyle/>
          <a:p>
            <a:r>
              <a:rPr lang="en-US" dirty="0"/>
              <a:t>UNCLASSIFIED</a:t>
            </a:r>
          </a:p>
        </p:txBody>
      </p:sp>
    </p:spTree>
    <p:extLst>
      <p:ext uri="{BB962C8B-B14F-4D97-AF65-F5344CB8AC3E}">
        <p14:creationId xmlns:p14="http://schemas.microsoft.com/office/powerpoint/2010/main" val="618830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793" y="216091"/>
            <a:ext cx="2917506" cy="604824"/>
          </a:xfrm>
        </p:spPr>
        <p:txBody>
          <a:bodyPr>
            <a:noAutofit/>
          </a:bodyPr>
          <a:lstStyle/>
          <a:p>
            <a:pPr algn="ctr"/>
            <a:r>
              <a:rPr lang="en-US" sz="1400" dirty="0">
                <a:solidFill>
                  <a:schemeClr val="bg1"/>
                </a:solidFill>
                <a:latin typeface="Arial Black"/>
              </a:rPr>
              <a:t>RANGE TRAINING AIDS PORTFOLIO (RTAP)</a:t>
            </a:r>
            <a:endParaRPr lang="en-US" dirty="0">
              <a:solidFill>
                <a:schemeClr val="bg1"/>
              </a:solidFill>
              <a:cs typeface="Calibri Light"/>
            </a:endParaRPr>
          </a:p>
        </p:txBody>
      </p:sp>
      <p:sp>
        <p:nvSpPr>
          <p:cNvPr id="8" name="Rectangle 3">
            <a:extLst>
              <a:ext uri="{FF2B5EF4-FFF2-40B4-BE49-F238E27FC236}">
                <a16:creationId xmlns:a16="http://schemas.microsoft.com/office/drawing/2014/main" id="{600B2ED8-EC89-4100-A6D8-59E0BC091498}"/>
              </a:ext>
            </a:extLst>
          </p:cNvPr>
          <p:cNvSpPr>
            <a:spLocks noChangeArrowheads="1"/>
          </p:cNvSpPr>
          <p:nvPr/>
        </p:nvSpPr>
        <p:spPr bwMode="auto">
          <a:xfrm>
            <a:off x="4403005" y="956033"/>
            <a:ext cx="4474353" cy="29477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13" name="Text Box 12">
            <a:extLst>
              <a:ext uri="{FF2B5EF4-FFF2-40B4-BE49-F238E27FC236}">
                <a16:creationId xmlns:a16="http://schemas.microsoft.com/office/drawing/2014/main" id="{E2EB61AE-AE75-4C9B-96AF-70A22118F6E3}"/>
              </a:ext>
            </a:extLst>
          </p:cNvPr>
          <p:cNvSpPr txBox="1">
            <a:spLocks noChangeArrowheads="1"/>
          </p:cNvSpPr>
          <p:nvPr/>
        </p:nvSpPr>
        <p:spPr bwMode="auto">
          <a:xfrm>
            <a:off x="-34779" y="3676933"/>
            <a:ext cx="4432324" cy="157423"/>
          </a:xfrm>
          <a:prstGeom prst="rect">
            <a:avLst/>
          </a:prstGeom>
          <a:noFill/>
          <a:ln w="50800">
            <a:noFill/>
            <a:miter lim="800000"/>
            <a:headEnd/>
            <a:tailEnd/>
          </a:ln>
        </p:spPr>
        <p:txBody>
          <a:bodyPr lIns="18288" tIns="48331" rIns="18288" bIns="48331"/>
          <a:lstStyle/>
          <a:p>
            <a:pPr marL="101147" marR="0" lvl="0" indent="-101147"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Status</a:t>
            </a:r>
            <a:endParaRPr kumimoji="0" lang="en-US" sz="12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3">
            <a:extLst>
              <a:ext uri="{FF2B5EF4-FFF2-40B4-BE49-F238E27FC236}">
                <a16:creationId xmlns:a16="http://schemas.microsoft.com/office/drawing/2014/main" id="{EDDB84FC-37FC-4137-98E1-D0F73CFBCDC9}"/>
              </a:ext>
            </a:extLst>
          </p:cNvPr>
          <p:cNvSpPr>
            <a:spLocks noChangeArrowheads="1"/>
          </p:cNvSpPr>
          <p:nvPr/>
        </p:nvSpPr>
        <p:spPr bwMode="auto">
          <a:xfrm>
            <a:off x="4579153" y="3718504"/>
            <a:ext cx="4584575" cy="288823"/>
          </a:xfrm>
          <a:prstGeom prst="rect">
            <a:avLst/>
          </a:prstGeom>
          <a:noFill/>
          <a:ln w="50800">
            <a:noFill/>
            <a:miter lim="800000"/>
            <a:headEnd/>
            <a:tailEnd/>
          </a:ln>
        </p:spPr>
        <p:txBody>
          <a:bodyPr lIns="18288" tIns="18288" rIns="18288" bIns="18288" anchor="t"/>
          <a:lstStyle/>
          <a:p>
            <a:pPr algn="ctr">
              <a:buClr>
                <a:srgbClr val="FF0000"/>
              </a:buClr>
              <a:defRPr/>
            </a:pPr>
            <a:r>
              <a:rPr lang="en-US" sz="1200" b="1" u="sng">
                <a:solidFill>
                  <a:schemeClr val="bg2">
                    <a:lumMod val="10000"/>
                  </a:schemeClr>
                </a:solidFill>
                <a:latin typeface="Arial"/>
                <a:cs typeface="Arial"/>
              </a:rPr>
              <a:t>Upcoming Events</a:t>
            </a:r>
            <a:endParaRPr lang="en-US" sz="1200" b="1" i="0" u="sng" strike="noStrike" kern="1200" cap="none" spc="0" normalizeH="0" baseline="0" noProof="0">
              <a:ln>
                <a:noFill/>
              </a:ln>
              <a:solidFill>
                <a:schemeClr val="bg2">
                  <a:lumMod val="10000"/>
                </a:schemeClr>
              </a:solidFill>
              <a:effectLst/>
              <a:uLnTx/>
              <a:uFillTx/>
              <a:latin typeface="Arial" panose="020B0604020202020204" pitchFamily="34" charset="0"/>
              <a:cs typeface="Arial" panose="020B0604020202020204" pitchFamily="34" charset="0"/>
            </a:endParaRPr>
          </a:p>
        </p:txBody>
      </p:sp>
      <p:sp>
        <p:nvSpPr>
          <p:cNvPr id="17" name="Rectangle 3">
            <a:extLst>
              <a:ext uri="{FF2B5EF4-FFF2-40B4-BE49-F238E27FC236}">
                <a16:creationId xmlns:a16="http://schemas.microsoft.com/office/drawing/2014/main" id="{5093A52C-8A3B-48B1-B0B9-89FF2C3364F5}"/>
              </a:ext>
            </a:extLst>
          </p:cNvPr>
          <p:cNvSpPr>
            <a:spLocks noChangeArrowheads="1"/>
          </p:cNvSpPr>
          <p:nvPr/>
        </p:nvSpPr>
        <p:spPr bwMode="auto">
          <a:xfrm>
            <a:off x="179469" y="819482"/>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sp>
        <p:nvSpPr>
          <p:cNvPr id="23" name="Line 3">
            <a:extLst>
              <a:ext uri="{FF2B5EF4-FFF2-40B4-BE49-F238E27FC236}">
                <a16:creationId xmlns:a16="http://schemas.microsoft.com/office/drawing/2014/main" id="{043B03AC-79B5-4708-AB13-822D6E4FE241}"/>
              </a:ext>
            </a:extLst>
          </p:cNvPr>
          <p:cNvSpPr>
            <a:spLocks noChangeShapeType="1"/>
          </p:cNvSpPr>
          <p:nvPr/>
        </p:nvSpPr>
        <p:spPr bwMode="auto">
          <a:xfrm flipV="1">
            <a:off x="106876" y="3686719"/>
            <a:ext cx="8886993" cy="31785"/>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a:off x="97844" y="3927404"/>
            <a:ext cx="4452529" cy="1384995"/>
          </a:xfrm>
          <a:prstGeom prst="rect">
            <a:avLst/>
          </a:prstGeom>
        </p:spPr>
        <p:txBody>
          <a:bodyPr wrap="square" lIns="0" tIns="0" rIns="0" bIns="0" anchor="t">
            <a:spAutoFit/>
          </a:bodyPr>
          <a:lstStyle/>
          <a:p>
            <a:pPr marL="171450" lvl="1" indent="-171450">
              <a:buFont typeface="Arial" panose="020B0604020202020204" pitchFamily="34" charset="0"/>
              <a:buChar char="•"/>
              <a:tabLst>
                <a:tab pos="83344" algn="l"/>
              </a:tabLst>
              <a:defRPr/>
            </a:pPr>
            <a:r>
              <a:rPr kumimoji="0" lang="en-US" sz="1000" b="1" i="0" u="none" strike="noStrike" kern="1200" cap="none" spc="0" normalizeH="0" baseline="0" noProof="0" dirty="0">
                <a:ln>
                  <a:noFill/>
                </a:ln>
                <a:solidFill>
                  <a:srgbClr val="000000"/>
                </a:solidFill>
                <a:effectLst/>
                <a:uLnTx/>
                <a:uFillTx/>
                <a:latin typeface="Arial"/>
                <a:cs typeface="Arial"/>
              </a:rPr>
              <a:t>ACAT and Date of Designation: </a:t>
            </a:r>
            <a:r>
              <a:rPr lang="en-US" sz="1000" dirty="0">
                <a:solidFill>
                  <a:srgbClr val="000000"/>
                </a:solidFill>
                <a:latin typeface="Arial"/>
                <a:cs typeface="Arial"/>
              </a:rPr>
              <a:t>Post-ACAT, 17 December 2015</a:t>
            </a:r>
            <a:endParaRPr lang="en-US" sz="1000" dirty="0"/>
          </a:p>
          <a:p>
            <a:pPr marL="171450" indent="-171450" defTabSz="650697" eaLnBrk="0" fontAlgn="auto" hangingPunct="0">
              <a:spcBef>
                <a:spcPts val="0"/>
              </a:spcBef>
              <a:spcAft>
                <a:spcPts val="0"/>
              </a:spcAft>
              <a:buFont typeface="Arial" panose="020B0604020202020204" pitchFamily="34" charset="0"/>
              <a:buChar char="•"/>
              <a:tabLst>
                <a:tab pos="167640" algn="l"/>
              </a:tabLst>
              <a:defRPr/>
            </a:pPr>
            <a:r>
              <a:rPr kumimoji="0" lang="en-US" sz="1000" b="1" i="0" u="none" strike="noStrike" kern="1200" cap="none" spc="0" normalizeH="0" baseline="0" noProof="0" dirty="0">
                <a:ln>
                  <a:noFill/>
                </a:ln>
                <a:solidFill>
                  <a:srgbClr val="000000"/>
                </a:solidFill>
                <a:effectLst/>
                <a:uLnTx/>
                <a:uFillTx/>
                <a:latin typeface="Arial"/>
                <a:cs typeface="Arial"/>
              </a:rPr>
              <a:t>MDA/PDA:</a:t>
            </a:r>
            <a:r>
              <a:rPr lang="en-US" sz="1000" b="1" dirty="0">
                <a:solidFill>
                  <a:srgbClr val="000000"/>
                </a:solidFill>
                <a:latin typeface="Arial"/>
                <a:cs typeface="Arial"/>
              </a:rPr>
              <a:t> </a:t>
            </a:r>
            <a:r>
              <a:rPr kumimoji="0" lang="en-US" sz="1000" b="1" i="0" u="none" strike="noStrike" kern="1200" cap="none" spc="0" normalizeH="0" baseline="0" noProof="0" dirty="0">
                <a:ln>
                  <a:noFill/>
                </a:ln>
                <a:solidFill>
                  <a:srgbClr val="000000"/>
                </a:solidFill>
                <a:effectLst/>
                <a:uLnTx/>
                <a:uFillTx/>
                <a:latin typeface="Arial"/>
                <a:cs typeface="Arial"/>
              </a:rPr>
              <a:t> </a:t>
            </a:r>
            <a:r>
              <a:rPr kumimoji="0" lang="en-US" sz="1000" b="0" i="0" u="none" strike="noStrike" kern="1200" cap="none" spc="0" normalizeH="0" baseline="0" noProof="0" dirty="0">
                <a:ln>
                  <a:noFill/>
                </a:ln>
                <a:solidFill>
                  <a:srgbClr val="000000"/>
                </a:solidFill>
                <a:effectLst/>
                <a:uLnTx/>
                <a:uFillTx/>
                <a:latin typeface="Arial"/>
                <a:cs typeface="Arial"/>
              </a:rPr>
              <a:t>PM TRASYS</a:t>
            </a:r>
            <a:endParaRPr lang="en-US" sz="1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marR="0" lvl="0" indent="-171450" algn="l" defTabSz="650697"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cs typeface="Arial"/>
              </a:rPr>
              <a:t>Date of most recent APB: </a:t>
            </a:r>
            <a:r>
              <a:rPr lang="en-US" sz="1000" dirty="0">
                <a:solidFill>
                  <a:srgbClr val="000000"/>
                </a:solidFill>
                <a:latin typeface="Arial"/>
                <a:cs typeface="Arial"/>
              </a:rPr>
              <a:t>None</a:t>
            </a:r>
            <a:endParaRPr lang="en-US" sz="1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1000" b="1" dirty="0">
                <a:solidFill>
                  <a:srgbClr val="000000"/>
                </a:solidFill>
                <a:latin typeface="Arial"/>
                <a:cs typeface="Arial"/>
              </a:rPr>
              <a:t>FOC</a:t>
            </a:r>
            <a:r>
              <a:rPr kumimoji="0" lang="en-US" sz="1000" b="1" i="0" u="none" strike="noStrike" kern="1200" cap="none" spc="0" normalizeH="0" baseline="0" noProof="0" dirty="0">
                <a:ln>
                  <a:noFill/>
                </a:ln>
                <a:solidFill>
                  <a:srgbClr val="000000"/>
                </a:solidFill>
                <a:effectLst/>
                <a:uLnTx/>
                <a:uFillTx/>
                <a:latin typeface="Arial"/>
                <a:cs typeface="Arial"/>
              </a:rPr>
              <a:t> </a:t>
            </a:r>
            <a:r>
              <a:rPr lang="en-US" sz="1000" b="1" dirty="0">
                <a:solidFill>
                  <a:srgbClr val="000000"/>
                </a:solidFill>
                <a:latin typeface="Arial"/>
                <a:cs typeface="Arial"/>
              </a:rPr>
              <a:t>Date</a:t>
            </a:r>
            <a:r>
              <a:rPr kumimoji="0" lang="en-US" sz="1000" b="1" i="0" u="none" strike="noStrike" kern="1200" cap="none" spc="0" normalizeH="0" baseline="0" noProof="0" dirty="0">
                <a:ln>
                  <a:noFill/>
                </a:ln>
                <a:solidFill>
                  <a:srgbClr val="000000"/>
                </a:solidFill>
                <a:effectLst/>
                <a:uLnTx/>
                <a:uFillTx/>
                <a:latin typeface="Arial"/>
                <a:cs typeface="Arial"/>
              </a:rPr>
              <a:t>:</a:t>
            </a:r>
            <a:r>
              <a:rPr lang="en-US" sz="1000" dirty="0">
                <a:solidFill>
                  <a:srgbClr val="000000"/>
                </a:solidFill>
                <a:latin typeface="Arial"/>
                <a:cs typeface="Arial"/>
              </a:rPr>
              <a:t> May 2013</a:t>
            </a:r>
            <a:endParaRPr lang="en-US" sz="1000" dirty="0"/>
          </a:p>
          <a:p>
            <a:pPr marL="171450" indent="-171450" defTabSz="457200" fontAlgn="auto">
              <a:spcBef>
                <a:spcPts val="0"/>
              </a:spcBef>
              <a:spcAft>
                <a:spcPts val="0"/>
              </a:spcAft>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cs typeface="Arial"/>
              </a:rPr>
              <a:t>Accomplishments</a:t>
            </a:r>
            <a:endParaRPr lang="en-US" sz="1000" dirty="0"/>
          </a:p>
          <a:p>
            <a:pPr marL="342265" lvl="2" indent="-113665">
              <a:buFont typeface="Courier New" panose="02070309020205020404" pitchFamily="49" charset="0"/>
              <a:buChar char="o"/>
              <a:defRPr/>
            </a:pPr>
            <a:r>
              <a:rPr lang="en-US" sz="1000" kern="0" dirty="0">
                <a:solidFill>
                  <a:srgbClr val="000000"/>
                </a:solidFill>
                <a:latin typeface="Arial"/>
                <a:cs typeface="Arial"/>
              </a:rPr>
              <a:t>CPCA R-103 Audio System Government Acceptance completed Q4 FY24. </a:t>
            </a:r>
          </a:p>
          <a:p>
            <a:pPr marL="342265" lvl="2" indent="-113665">
              <a:buFont typeface="Courier New" panose="02070309020205020404" pitchFamily="49" charset="0"/>
              <a:buChar char="o"/>
              <a:defRPr/>
            </a:pPr>
            <a:r>
              <a:rPr lang="en-US" sz="1000" kern="0" dirty="0" err="1">
                <a:solidFill>
                  <a:srgbClr val="000000"/>
                </a:solidFill>
                <a:latin typeface="Arial"/>
                <a:cs typeface="Arial"/>
              </a:rPr>
              <a:t>Pu'Uloa</a:t>
            </a:r>
            <a:r>
              <a:rPr lang="en-US" sz="1000" kern="0" dirty="0">
                <a:solidFill>
                  <a:srgbClr val="000000"/>
                </a:solidFill>
                <a:latin typeface="Arial"/>
                <a:cs typeface="Arial"/>
              </a:rPr>
              <a:t> Warning Lights material ordered.</a:t>
            </a:r>
          </a:p>
          <a:p>
            <a:pPr marL="171450" indent="-171450">
              <a:buFont typeface="Arial" panose="020B0604020202020204" pitchFamily="34" charset="0"/>
              <a:buChar char="•"/>
              <a:defRPr/>
            </a:pPr>
            <a:endParaRPr lang="en-US" sz="1000" b="1" dirty="0">
              <a:solidFill>
                <a:srgbClr val="000000"/>
              </a:solidFill>
              <a:highlight>
                <a:srgbClr val="FFFF00"/>
              </a:highlight>
              <a:latin typeface="Arial"/>
              <a:cs typeface="Arial"/>
            </a:endParaRPr>
          </a:p>
        </p:txBody>
      </p:sp>
      <p:sp>
        <p:nvSpPr>
          <p:cNvPr id="25" name="Content Placeholder 5"/>
          <p:cNvSpPr txBox="1">
            <a:spLocks/>
          </p:cNvSpPr>
          <p:nvPr/>
        </p:nvSpPr>
        <p:spPr bwMode="auto">
          <a:xfrm>
            <a:off x="4594848" y="1159287"/>
            <a:ext cx="4580402" cy="1569596"/>
          </a:xfrm>
          <a:prstGeom prst="rect">
            <a:avLst/>
          </a:prstGeom>
        </p:spPr>
        <p:txBody>
          <a:bodyPr lIns="91440" tIns="45720" rIns="91440" bIns="45720" anchor="t"/>
          <a:lstStyle/>
          <a:p>
            <a:pPr marL="171450" lvl="1" indent="-171450">
              <a:buFont typeface="Arial" panose="020B0604020202020204" pitchFamily="34" charset="0"/>
              <a:buChar char="•"/>
              <a:tabLst>
                <a:tab pos="83344" algn="l"/>
              </a:tabLst>
              <a:defRPr/>
            </a:pPr>
            <a:r>
              <a:rPr kumimoji="0" lang="en-US" sz="1000" b="1" i="0" u="none" strike="noStrike" kern="1200" cap="none" spc="0" normalizeH="0" baseline="0" noProof="0" dirty="0">
                <a:ln>
                  <a:noFill/>
                </a:ln>
                <a:solidFill>
                  <a:srgbClr val="000000"/>
                </a:solidFill>
                <a:effectLst/>
                <a:uLnTx/>
                <a:uFillTx/>
                <a:latin typeface="Arial"/>
                <a:cs typeface="Arial"/>
              </a:rPr>
              <a:t>Requirements</a:t>
            </a:r>
            <a:r>
              <a:rPr kumimoji="0" lang="en-US" sz="1000" i="0" u="none" strike="noStrike" kern="1200" cap="none" spc="0" normalizeH="0" baseline="0" noProof="0" dirty="0">
                <a:ln>
                  <a:noFill/>
                </a:ln>
                <a:solidFill>
                  <a:srgbClr val="000000"/>
                </a:solidFill>
                <a:effectLst/>
                <a:uLnTx/>
                <a:uFillTx/>
                <a:latin typeface="Arial"/>
                <a:cs typeface="Arial"/>
              </a:rPr>
              <a:t>:</a:t>
            </a:r>
            <a:endParaRPr lang="en-US" sz="1000" dirty="0"/>
          </a:p>
          <a:p>
            <a:pPr marL="292735" lvl="2" indent="-171450">
              <a:buFont typeface="Courier New" panose="020B0604020202020204" pitchFamily="34" charset="0"/>
              <a:buChar char="o"/>
              <a:tabLst>
                <a:tab pos="83344" algn="l"/>
              </a:tabLst>
              <a:defRPr/>
            </a:pPr>
            <a:r>
              <a:rPr lang="en-US" sz="1000" dirty="0">
                <a:solidFill>
                  <a:srgbClr val="000000"/>
                </a:solidFill>
                <a:latin typeface="Arial"/>
                <a:cs typeface="Arial"/>
              </a:rPr>
              <a:t>MROC DM 18-2018 Range and Training Area Management Family of Systems Capability Development Document, 1 August 2018</a:t>
            </a:r>
            <a:endParaRPr lang="en-US" sz="1000" dirty="0">
              <a:cs typeface="Calibri" panose="020F0502020204030204"/>
            </a:endParaRPr>
          </a:p>
          <a:p>
            <a:pPr marL="171450" indent="-171450">
              <a:spcAft>
                <a:spcPts val="400"/>
              </a:spcAft>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cs typeface="Arial"/>
              </a:rPr>
              <a:t>Description</a:t>
            </a:r>
            <a:r>
              <a:rPr kumimoji="0" lang="en-US" sz="1000" i="0" u="none" strike="noStrike" kern="1200" cap="none" spc="0" normalizeH="0" baseline="0" noProof="0" dirty="0">
                <a:ln>
                  <a:noFill/>
                </a:ln>
                <a:solidFill>
                  <a:srgbClr val="000000"/>
                </a:solidFill>
                <a:effectLst/>
                <a:uLnTx/>
                <a:uFillTx/>
                <a:latin typeface="Arial"/>
                <a:cs typeface="Arial"/>
              </a:rPr>
              <a:t>:</a:t>
            </a:r>
            <a:r>
              <a:rPr lang="en-US" sz="1000" dirty="0">
                <a:solidFill>
                  <a:srgbClr val="000000"/>
                </a:solidFill>
                <a:latin typeface="Arial"/>
                <a:cs typeface="Arial"/>
              </a:rPr>
              <a:t> Range Training Aids Portfolio (RTAP) includes Atmospherics</a:t>
            </a:r>
            <a:r>
              <a:rPr kumimoji="0" lang="en-US" sz="1000" b="0" i="0" u="none" strike="noStrike" kern="1200" cap="none" spc="0" normalizeH="0" baseline="0" noProof="0" dirty="0">
                <a:ln>
                  <a:noFill/>
                </a:ln>
                <a:solidFill>
                  <a:srgbClr val="000000"/>
                </a:solidFill>
                <a:effectLst/>
                <a:uLnTx/>
                <a:uFillTx/>
                <a:latin typeface="Arial"/>
                <a:cs typeface="Arial"/>
              </a:rPr>
              <a:t>,</a:t>
            </a:r>
            <a:r>
              <a:rPr lang="en-US" sz="1000" dirty="0">
                <a:solidFill>
                  <a:srgbClr val="000000"/>
                </a:solidFill>
                <a:latin typeface="Arial"/>
                <a:cs typeface="Arial"/>
              </a:rPr>
              <a:t>  Battlefield Effects Simulators</a:t>
            </a:r>
            <a:r>
              <a:rPr kumimoji="0" lang="en-US" sz="1000" b="0" i="0" u="none" strike="noStrike" kern="1200" cap="none" spc="0" normalizeH="0" baseline="0" noProof="0" dirty="0">
                <a:ln>
                  <a:noFill/>
                </a:ln>
                <a:solidFill>
                  <a:srgbClr val="000000"/>
                </a:solidFill>
                <a:effectLst/>
                <a:uLnTx/>
                <a:uFillTx/>
                <a:latin typeface="Arial"/>
                <a:cs typeface="Arial"/>
              </a:rPr>
              <a:t>, and </a:t>
            </a:r>
            <a:r>
              <a:rPr lang="en-US" sz="1000" dirty="0">
                <a:solidFill>
                  <a:srgbClr val="000000"/>
                </a:solidFill>
                <a:latin typeface="Arial"/>
                <a:cs typeface="Arial"/>
              </a:rPr>
              <a:t>Targets. Targets are a subset under the overarching RTAP program, a program of record that is maintaining Marine Corps live fire training capabilities. </a:t>
            </a:r>
          </a:p>
          <a:p>
            <a:pPr marL="170815" indent="-170815">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AAO Quantity: </a:t>
            </a:r>
            <a:r>
              <a:rPr lang="en-US" sz="1000" b="1" dirty="0">
                <a:solidFill>
                  <a:srgbClr val="000000"/>
                </a:solidFill>
                <a:latin typeface="Arial"/>
                <a:cs typeface="Arial"/>
              </a:rPr>
              <a:t>132 </a:t>
            </a:r>
            <a:r>
              <a:rPr lang="en-US" sz="1000" dirty="0">
                <a:solidFill>
                  <a:srgbClr val="000000"/>
                </a:solidFill>
                <a:latin typeface="Arial"/>
                <a:cs typeface="Arial"/>
              </a:rPr>
              <a:t>Not in TFSMS yet.  Working with Portfolio Manager to establish AAO.</a:t>
            </a:r>
          </a:p>
        </p:txBody>
      </p:sp>
      <p:sp>
        <p:nvSpPr>
          <p:cNvPr id="12" name="Line 5">
            <a:extLst>
              <a:ext uri="{FF2B5EF4-FFF2-40B4-BE49-F238E27FC236}">
                <a16:creationId xmlns:a16="http://schemas.microsoft.com/office/drawing/2014/main" id="{8D63F3F2-403E-F594-D822-54FD90E4A822}"/>
              </a:ext>
            </a:extLst>
          </p:cNvPr>
          <p:cNvSpPr>
            <a:spLocks noChangeShapeType="1"/>
          </p:cNvSpPr>
          <p:nvPr/>
        </p:nvSpPr>
        <p:spPr bwMode="auto">
          <a:xfrm>
            <a:off x="4605892" y="744827"/>
            <a:ext cx="2296" cy="5739816"/>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9EEE42AD-D744-8A76-291B-E143B188A921}"/>
              </a:ext>
            </a:extLst>
          </p:cNvPr>
          <p:cNvGraphicFramePr>
            <a:graphicFrameLocks noGrp="1"/>
          </p:cNvGraphicFramePr>
          <p:nvPr>
            <p:extLst>
              <p:ext uri="{D42A27DB-BD31-4B8C-83A1-F6EECF244321}">
                <p14:modId xmlns:p14="http://schemas.microsoft.com/office/powerpoint/2010/main" val="2400102742"/>
              </p:ext>
            </p:extLst>
          </p:nvPr>
        </p:nvGraphicFramePr>
        <p:xfrm>
          <a:off x="4761016" y="3914116"/>
          <a:ext cx="4114800" cy="140208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3317482342"/>
                    </a:ext>
                  </a:extLst>
                </a:gridCol>
                <a:gridCol w="2057400">
                  <a:extLst>
                    <a:ext uri="{9D8B030D-6E8A-4147-A177-3AD203B41FA5}">
                      <a16:colId xmlns:a16="http://schemas.microsoft.com/office/drawing/2014/main" val="3465059235"/>
                    </a:ext>
                  </a:extLst>
                </a:gridCol>
              </a:tblGrid>
              <a:tr h="265811">
                <a:tc>
                  <a:txBody>
                    <a:bodyPr/>
                    <a:lstStyle/>
                    <a:p>
                      <a:pPr marL="0" algn="ctr" rtl="0" eaLnBrk="1" fontAlgn="t" latinLnBrk="0" hangingPunct="1">
                        <a:spcBef>
                          <a:spcPts val="0"/>
                        </a:spcBef>
                        <a:spcAft>
                          <a:spcPts val="0"/>
                        </a:spcAft>
                      </a:pPr>
                      <a:r>
                        <a:rPr lang="en-US" sz="1200" b="1" i="0" u="none" strike="noStrike" kern="1200" dirty="0">
                          <a:solidFill>
                            <a:srgbClr val="FFFFFF"/>
                          </a:solidFill>
                          <a:effectLst/>
                          <a:highlight>
                            <a:srgbClr val="4472C4"/>
                          </a:highlight>
                          <a:latin typeface="Arial"/>
                        </a:rPr>
                        <a:t>Event</a:t>
                      </a:r>
                      <a:endParaRPr lang="en-US" sz="1200" b="0" i="0" u="none" strike="noStrike" dirty="0">
                        <a:effectLst/>
                        <a:highlight>
                          <a:srgbClr val="4472C4"/>
                        </a:highligh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marL="0" algn="ctr" rtl="0" eaLnBrk="1" fontAlgn="t" latinLnBrk="0" hangingPunct="1">
                        <a:spcBef>
                          <a:spcPts val="0"/>
                        </a:spcBef>
                        <a:spcAft>
                          <a:spcPts val="0"/>
                        </a:spcAft>
                      </a:pPr>
                      <a:r>
                        <a:rPr lang="en-US" sz="1200" b="1" i="0" u="none" strike="noStrike" kern="1200" dirty="0">
                          <a:solidFill>
                            <a:srgbClr val="FFFFFF"/>
                          </a:solidFill>
                          <a:effectLst/>
                          <a:highlight>
                            <a:srgbClr val="4472C4"/>
                          </a:highlight>
                          <a:latin typeface="Arial"/>
                        </a:rPr>
                        <a:t>Date</a:t>
                      </a:r>
                      <a:endParaRPr lang="en-US" sz="1200" b="0" i="0" u="none" strike="noStrike" dirty="0">
                        <a:effectLst/>
                        <a:highlight>
                          <a:srgbClr val="4472C4"/>
                        </a:highligh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756142216"/>
                  </a:ext>
                </a:extLst>
              </a:tr>
              <a:tr h="265811">
                <a:tc>
                  <a:txBody>
                    <a:bodyPr/>
                    <a:lstStyle/>
                    <a:p>
                      <a:pPr marL="0" lvl="0" algn="ctr">
                        <a:spcBef>
                          <a:spcPts val="0"/>
                        </a:spcBef>
                        <a:spcAft>
                          <a:spcPts val="0"/>
                        </a:spcAft>
                        <a:buNone/>
                      </a:pPr>
                      <a:r>
                        <a:rPr lang="en-US" sz="900" b="0" i="0" u="none" strike="noStrike" kern="1200" dirty="0">
                          <a:solidFill>
                            <a:srgbClr val="000000"/>
                          </a:solidFill>
                          <a:effectLst/>
                          <a:highlight>
                            <a:srgbClr val="CFD5EA"/>
                          </a:highlight>
                          <a:latin typeface="Arial"/>
                        </a:rPr>
                        <a:t>Miramar Range 100 Short Bay Firing Foundation Government Acceptance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lvl="0" algn="ctr">
                        <a:spcBef>
                          <a:spcPts val="0"/>
                        </a:spcBef>
                        <a:spcAft>
                          <a:spcPts val="0"/>
                        </a:spcAft>
                        <a:buNone/>
                      </a:pPr>
                      <a:r>
                        <a:rPr lang="en-US" sz="1000" b="0" i="0" u="none" strike="noStrike" kern="1200" dirty="0">
                          <a:solidFill>
                            <a:schemeClr val="bg2">
                              <a:lumMod val="10000"/>
                            </a:schemeClr>
                          </a:solidFill>
                          <a:effectLst/>
                          <a:highlight>
                            <a:srgbClr val="CFD5EA"/>
                          </a:highlight>
                          <a:latin typeface="Arial"/>
                        </a:rPr>
                        <a:t>Q1 FY25</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726313424"/>
                  </a:ext>
                </a:extLst>
              </a:tr>
              <a:tr h="265811">
                <a:tc>
                  <a:txBody>
                    <a:bodyPr/>
                    <a:lstStyle/>
                    <a:p>
                      <a:pPr marL="0" lvl="0" algn="ctr">
                        <a:spcBef>
                          <a:spcPts val="0"/>
                        </a:spcBef>
                        <a:spcAft>
                          <a:spcPts val="0"/>
                        </a:spcAft>
                        <a:buNone/>
                      </a:pPr>
                      <a:r>
                        <a:rPr lang="en-US" sz="900" b="0" i="0" u="none" strike="noStrike" kern="1200" dirty="0">
                          <a:solidFill>
                            <a:srgbClr val="000000"/>
                          </a:solidFill>
                          <a:effectLst/>
                          <a:highlight>
                            <a:srgbClr val="E9EBF5"/>
                          </a:highlight>
                          <a:latin typeface="Arial"/>
                        </a:rPr>
                        <a:t>Cherry Point KD Rifle Range Audio System Government Acceptance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lvl="0" algn="ctr">
                        <a:spcBef>
                          <a:spcPts val="0"/>
                        </a:spcBef>
                        <a:spcAft>
                          <a:spcPts val="0"/>
                        </a:spcAft>
                        <a:buNone/>
                      </a:pPr>
                      <a:r>
                        <a:rPr lang="en-US" sz="1000" b="0" i="0" u="none" strike="noStrike" kern="1200" dirty="0">
                          <a:solidFill>
                            <a:schemeClr val="bg2">
                              <a:lumMod val="10000"/>
                            </a:schemeClr>
                          </a:solidFill>
                          <a:effectLst/>
                          <a:highlight>
                            <a:srgbClr val="E9EBF5"/>
                          </a:highlight>
                          <a:latin typeface="Arial"/>
                        </a:rPr>
                        <a:t>Q1 FY25</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103546940"/>
                  </a:ext>
                </a:extLst>
              </a:tr>
              <a:tr h="265811">
                <a:tc>
                  <a:txBody>
                    <a:bodyPr/>
                    <a:lstStyle/>
                    <a:p>
                      <a:pPr marL="0" lvl="0" algn="ctr">
                        <a:spcBef>
                          <a:spcPts val="0"/>
                        </a:spcBef>
                        <a:spcAft>
                          <a:spcPts val="0"/>
                        </a:spcAft>
                        <a:buNone/>
                      </a:pPr>
                      <a:r>
                        <a:rPr lang="en-US" sz="1000" b="0" i="0" u="none" strike="noStrike" kern="1200" dirty="0" err="1">
                          <a:solidFill>
                            <a:srgbClr val="000000"/>
                          </a:solidFill>
                          <a:effectLst/>
                          <a:highlight>
                            <a:srgbClr val="CFD5EA"/>
                          </a:highlight>
                          <a:latin typeface="Arial"/>
                        </a:rPr>
                        <a:t>Pu'Uloa</a:t>
                      </a:r>
                      <a:r>
                        <a:rPr lang="en-US" sz="1000" b="0" i="0" u="none" strike="noStrike" kern="1200" dirty="0">
                          <a:solidFill>
                            <a:srgbClr val="000000"/>
                          </a:solidFill>
                          <a:effectLst/>
                          <a:highlight>
                            <a:srgbClr val="CFD5EA"/>
                          </a:highlight>
                          <a:latin typeface="Arial"/>
                        </a:rPr>
                        <a:t> Warning Lights Government Acceptance</a:t>
                      </a:r>
                      <a:endParaRPr lang="en-US"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lvl="0" algn="ctr">
                        <a:spcBef>
                          <a:spcPts val="0"/>
                        </a:spcBef>
                        <a:spcAft>
                          <a:spcPts val="0"/>
                        </a:spcAft>
                        <a:buNone/>
                      </a:pPr>
                      <a:r>
                        <a:rPr lang="en-US" sz="1000" b="0" i="0" u="none" strike="noStrike" kern="1200" dirty="0">
                          <a:solidFill>
                            <a:schemeClr val="bg2">
                              <a:lumMod val="10000"/>
                            </a:schemeClr>
                          </a:solidFill>
                          <a:effectLst/>
                          <a:highlight>
                            <a:srgbClr val="CFD5EA"/>
                          </a:highlight>
                          <a:latin typeface="Arial"/>
                        </a:rPr>
                        <a:t>Q1 FY25</a:t>
                      </a:r>
                      <a:endParaRPr lang="en-US" sz="1000" dirty="0">
                        <a:solidFill>
                          <a:schemeClr val="bg2">
                            <a:lumMod val="10000"/>
                          </a:schemeClr>
                        </a:solidFil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56062127"/>
                  </a:ext>
                </a:extLst>
              </a:tr>
            </a:tbl>
          </a:graphicData>
        </a:graphic>
      </p:graphicFrame>
      <p:pic>
        <p:nvPicPr>
          <p:cNvPr id="11" name="Picture 10">
            <a:extLst>
              <a:ext uri="{FF2B5EF4-FFF2-40B4-BE49-F238E27FC236}">
                <a16:creationId xmlns:a16="http://schemas.microsoft.com/office/drawing/2014/main" id="{FDFF24E0-0D84-3DB4-6A95-26BCF5EB0E0F}"/>
              </a:ext>
            </a:extLst>
          </p:cNvPr>
          <p:cNvPicPr>
            <a:picLocks noChangeAspect="1"/>
          </p:cNvPicPr>
          <p:nvPr/>
        </p:nvPicPr>
        <p:blipFill>
          <a:blip r:embed="rId3"/>
          <a:stretch>
            <a:fillRect/>
          </a:stretch>
        </p:blipFill>
        <p:spPr>
          <a:xfrm>
            <a:off x="200149" y="1315563"/>
            <a:ext cx="4240976" cy="1950771"/>
          </a:xfrm>
          <a:prstGeom prst="rect">
            <a:avLst/>
          </a:prstGeom>
        </p:spPr>
      </p:pic>
      <p:sp>
        <p:nvSpPr>
          <p:cNvPr id="3" name="Title 1">
            <a:extLst>
              <a:ext uri="{FF2B5EF4-FFF2-40B4-BE49-F238E27FC236}">
                <a16:creationId xmlns:a16="http://schemas.microsoft.com/office/drawing/2014/main" id="{2ED285A9-6DBE-7D19-08EE-2D3BBDD591CE}"/>
              </a:ext>
            </a:extLst>
          </p:cNvPr>
          <p:cNvSpPr txBox="1">
            <a:spLocks/>
          </p:cNvSpPr>
          <p:nvPr/>
        </p:nvSpPr>
        <p:spPr>
          <a:xfrm>
            <a:off x="1147989" y="262185"/>
            <a:ext cx="7538620"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a:solidFill>
                  <a:schemeClr val="bg2">
                    <a:lumMod val="10000"/>
                  </a:schemeClr>
                </a:solidFill>
                <a:latin typeface="Franklin Gothic Medium" panose="020B0603020102020204" pitchFamily="34" charset="0"/>
              </a:rPr>
              <a:t>RTS PROGRAMS</a:t>
            </a:r>
            <a:endParaRPr lang="en-US" sz="2800" b="1" dirty="0">
              <a:solidFill>
                <a:schemeClr val="bg2">
                  <a:lumMod val="10000"/>
                </a:schemeClr>
              </a:solidFill>
              <a:latin typeface="Franklin Gothic Medium" panose="020B0603020102020204" pitchFamily="34" charset="0"/>
            </a:endParaRPr>
          </a:p>
        </p:txBody>
      </p:sp>
      <p:sp>
        <p:nvSpPr>
          <p:cNvPr id="5" name="Title 1">
            <a:extLst>
              <a:ext uri="{FF2B5EF4-FFF2-40B4-BE49-F238E27FC236}">
                <a16:creationId xmlns:a16="http://schemas.microsoft.com/office/drawing/2014/main" id="{3C9E2134-98CC-3725-A147-801F8C54BA12}"/>
              </a:ext>
            </a:extLst>
          </p:cNvPr>
          <p:cNvSpPr txBox="1">
            <a:spLocks/>
          </p:cNvSpPr>
          <p:nvPr/>
        </p:nvSpPr>
        <p:spPr>
          <a:xfrm>
            <a:off x="4984824" y="243635"/>
            <a:ext cx="3728524" cy="604824"/>
          </a:xfrm>
        </p:spPr>
        <p:txBody>
          <a:bodyPr>
            <a:noAutofit/>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pPr algn="ctr"/>
            <a:r>
              <a:rPr lang="en-US" sz="1800" dirty="0">
                <a:solidFill>
                  <a:schemeClr val="bg2">
                    <a:lumMod val="10000"/>
                  </a:schemeClr>
                </a:solidFill>
                <a:latin typeface="Arial Black"/>
              </a:rPr>
              <a:t>RANGE TRAINING AIDS PORTFOLIO (RTAP)</a:t>
            </a:r>
            <a:endParaRPr lang="en-US" sz="1200" dirty="0">
              <a:solidFill>
                <a:schemeClr val="bg2">
                  <a:lumMod val="10000"/>
                </a:schemeClr>
              </a:solidFill>
              <a:cs typeface="Calibri Light"/>
            </a:endParaRPr>
          </a:p>
        </p:txBody>
      </p:sp>
      <p:pic>
        <p:nvPicPr>
          <p:cNvPr id="6" name="Picture 5" descr="Logo&#10;&#10;Description automatically generated">
            <a:extLst>
              <a:ext uri="{FF2B5EF4-FFF2-40B4-BE49-F238E27FC236}">
                <a16:creationId xmlns:a16="http://schemas.microsoft.com/office/drawing/2014/main" id="{7ADE6908-D076-3DC3-7C8B-444A44D73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9" name="TextBox 8">
            <a:extLst>
              <a:ext uri="{FF2B5EF4-FFF2-40B4-BE49-F238E27FC236}">
                <a16:creationId xmlns:a16="http://schemas.microsoft.com/office/drawing/2014/main" id="{0F5A9FF3-3E1C-92C6-CF79-B7928633D08D}"/>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4244186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793" y="216091"/>
            <a:ext cx="2917506" cy="604824"/>
          </a:xfrm>
        </p:spPr>
        <p:txBody>
          <a:bodyPr>
            <a:noAutofit/>
          </a:bodyPr>
          <a:lstStyle/>
          <a:p>
            <a:pPr algn="ctr"/>
            <a:r>
              <a:rPr lang="en-US" sz="1400" dirty="0">
                <a:solidFill>
                  <a:schemeClr val="bg1"/>
                </a:solidFill>
                <a:latin typeface="Arial Black" panose="020B0A04020102020204" pitchFamily="34" charset="0"/>
              </a:rPr>
              <a:t>LIVE FIRE TRAINING SYSTEMS (LFTS)</a:t>
            </a:r>
          </a:p>
        </p:txBody>
      </p:sp>
      <p:sp>
        <p:nvSpPr>
          <p:cNvPr id="8" name="Rectangle 3">
            <a:extLst>
              <a:ext uri="{FF2B5EF4-FFF2-40B4-BE49-F238E27FC236}">
                <a16:creationId xmlns:a16="http://schemas.microsoft.com/office/drawing/2014/main" id="{600B2ED8-EC89-4100-A6D8-59E0BC091498}"/>
              </a:ext>
            </a:extLst>
          </p:cNvPr>
          <p:cNvSpPr>
            <a:spLocks noChangeArrowheads="1"/>
          </p:cNvSpPr>
          <p:nvPr/>
        </p:nvSpPr>
        <p:spPr bwMode="auto">
          <a:xfrm>
            <a:off x="4403005" y="812099"/>
            <a:ext cx="4474353" cy="29477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13" name="Text Box 12">
            <a:extLst>
              <a:ext uri="{FF2B5EF4-FFF2-40B4-BE49-F238E27FC236}">
                <a16:creationId xmlns:a16="http://schemas.microsoft.com/office/drawing/2014/main" id="{E2EB61AE-AE75-4C9B-96AF-70A22118F6E3}"/>
              </a:ext>
            </a:extLst>
          </p:cNvPr>
          <p:cNvSpPr txBox="1">
            <a:spLocks noChangeArrowheads="1"/>
          </p:cNvSpPr>
          <p:nvPr/>
        </p:nvSpPr>
        <p:spPr bwMode="auto">
          <a:xfrm>
            <a:off x="-34779" y="3676933"/>
            <a:ext cx="4432324" cy="157423"/>
          </a:xfrm>
          <a:prstGeom prst="rect">
            <a:avLst/>
          </a:prstGeom>
          <a:noFill/>
          <a:ln w="50800">
            <a:noFill/>
            <a:miter lim="800000"/>
            <a:headEnd/>
            <a:tailEnd/>
          </a:ln>
        </p:spPr>
        <p:txBody>
          <a:bodyPr lIns="18288" tIns="48331" rIns="18288" bIns="48331"/>
          <a:lstStyle/>
          <a:p>
            <a:pPr marL="101147" marR="0" lvl="0" indent="-101147"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Status</a:t>
            </a:r>
            <a:endParaRPr kumimoji="0" lang="en-US" sz="12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3">
            <a:extLst>
              <a:ext uri="{FF2B5EF4-FFF2-40B4-BE49-F238E27FC236}">
                <a16:creationId xmlns:a16="http://schemas.microsoft.com/office/drawing/2014/main" id="{EDDB84FC-37FC-4137-98E1-D0F73CFBCDC9}"/>
              </a:ext>
            </a:extLst>
          </p:cNvPr>
          <p:cNvSpPr>
            <a:spLocks noChangeArrowheads="1"/>
          </p:cNvSpPr>
          <p:nvPr/>
        </p:nvSpPr>
        <p:spPr bwMode="auto">
          <a:xfrm>
            <a:off x="4579152" y="3687612"/>
            <a:ext cx="4584575" cy="288823"/>
          </a:xfrm>
          <a:prstGeom prst="rect">
            <a:avLst/>
          </a:prstGeom>
          <a:noFill/>
          <a:ln w="50800">
            <a:noFill/>
            <a:miter lim="800000"/>
            <a:headEnd/>
            <a:tailEnd/>
          </a:ln>
        </p:spPr>
        <p:txBody>
          <a:bodyPr lIns="18288" tIns="18288" rIns="18288" bIns="18288" anchor="t"/>
          <a:lstStyle/>
          <a:p>
            <a:pPr algn="ctr">
              <a:buClr>
                <a:srgbClr val="FF0000"/>
              </a:buClr>
              <a:defRPr/>
            </a:pPr>
            <a:r>
              <a:rPr lang="en-US" sz="1200" b="1" u="sng" dirty="0">
                <a:solidFill>
                  <a:schemeClr val="bg2">
                    <a:lumMod val="10000"/>
                  </a:schemeClr>
                </a:solidFill>
                <a:latin typeface="Arial"/>
                <a:cs typeface="Arial"/>
              </a:rPr>
              <a:t>Upcoming Events</a:t>
            </a:r>
            <a:endParaRPr lang="en-US" sz="1200" b="1" i="0" u="sng" strike="noStrike" kern="1200" cap="none" spc="0" normalizeH="0" baseline="0" noProof="0" dirty="0">
              <a:ln>
                <a:noFill/>
              </a:ln>
              <a:solidFill>
                <a:schemeClr val="bg2">
                  <a:lumMod val="10000"/>
                </a:schemeClr>
              </a:solidFill>
              <a:effectLst/>
              <a:uLnTx/>
              <a:uFillTx/>
              <a:latin typeface="Arial" panose="020B0604020202020204" pitchFamily="34" charset="0"/>
              <a:cs typeface="Arial" panose="020B0604020202020204" pitchFamily="34" charset="0"/>
            </a:endParaRPr>
          </a:p>
        </p:txBody>
      </p:sp>
      <p:sp>
        <p:nvSpPr>
          <p:cNvPr id="17" name="Rectangle 3">
            <a:extLst>
              <a:ext uri="{FF2B5EF4-FFF2-40B4-BE49-F238E27FC236}">
                <a16:creationId xmlns:a16="http://schemas.microsoft.com/office/drawing/2014/main" id="{5093A52C-8A3B-48B1-B0B9-89FF2C3364F5}"/>
              </a:ext>
            </a:extLst>
          </p:cNvPr>
          <p:cNvSpPr>
            <a:spLocks noChangeArrowheads="1"/>
          </p:cNvSpPr>
          <p:nvPr/>
        </p:nvSpPr>
        <p:spPr bwMode="auto">
          <a:xfrm>
            <a:off x="179469" y="819482"/>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sp>
        <p:nvSpPr>
          <p:cNvPr id="23" name="Line 3">
            <a:extLst>
              <a:ext uri="{FF2B5EF4-FFF2-40B4-BE49-F238E27FC236}">
                <a16:creationId xmlns:a16="http://schemas.microsoft.com/office/drawing/2014/main" id="{043B03AC-79B5-4708-AB13-822D6E4FE241}"/>
              </a:ext>
            </a:extLst>
          </p:cNvPr>
          <p:cNvSpPr>
            <a:spLocks noChangeShapeType="1"/>
          </p:cNvSpPr>
          <p:nvPr/>
        </p:nvSpPr>
        <p:spPr bwMode="auto">
          <a:xfrm flipV="1">
            <a:off x="135595" y="3635139"/>
            <a:ext cx="8886993" cy="31785"/>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a:off x="97844" y="3879580"/>
            <a:ext cx="4452529" cy="1384995"/>
          </a:xfrm>
          <a:prstGeom prst="rect">
            <a:avLst/>
          </a:prstGeom>
        </p:spPr>
        <p:txBody>
          <a:bodyPr wrap="square" lIns="0" tIns="0" rIns="0" bIns="0" anchor="t">
            <a:spAutoFit/>
          </a:bodyPr>
          <a:lstStyle/>
          <a:p>
            <a:pPr marL="1714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tab pos="83344" algn="l"/>
              </a:tabLst>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ACAT and Date of Designation: </a:t>
            </a:r>
            <a:r>
              <a:rPr kumimoji="0" lang="en-US" sz="1000" b="0" i="0" u="none" strike="noStrike" kern="1200" cap="none" spc="0" normalizeH="0" baseline="0" noProof="0" dirty="0">
                <a:ln>
                  <a:noFill/>
                </a:ln>
                <a:solidFill>
                  <a:schemeClr val="bg2">
                    <a:lumMod val="10000"/>
                  </a:schemeClr>
                </a:solidFill>
                <a:effectLst/>
                <a:uLnTx/>
                <a:uFillTx/>
                <a:latin typeface="Arial"/>
                <a:cs typeface="Arial"/>
              </a:rPr>
              <a:t>AAP, 22 Dec 2017</a:t>
            </a:r>
            <a:endParaRPr lang="en-US" sz="1000" dirty="0">
              <a:solidFill>
                <a:schemeClr val="bg2">
                  <a:lumMod val="10000"/>
                </a:schemeClr>
              </a:solidFill>
              <a:ea typeface="+mn-ea"/>
            </a:endParaRPr>
          </a:p>
          <a:p>
            <a:pPr marL="171450" indent="-171450" defTabSz="650697" eaLnBrk="0" fontAlgn="auto" hangingPunct="0">
              <a:spcBef>
                <a:spcPts val="0"/>
              </a:spcBef>
              <a:spcAft>
                <a:spcPts val="0"/>
              </a:spcAft>
              <a:buFont typeface="Arial" panose="020B0604020202020204" pitchFamily="34" charset="0"/>
              <a:buChar char="•"/>
              <a:tabLst>
                <a:tab pos="167640" algn="l"/>
              </a:tabLst>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MDA/PDA:</a:t>
            </a:r>
            <a:r>
              <a:rPr lang="en-US" sz="1000" b="1" dirty="0">
                <a:solidFill>
                  <a:schemeClr val="bg2">
                    <a:lumMod val="10000"/>
                  </a:schemeClr>
                </a:solidFill>
                <a:latin typeface="Arial"/>
                <a:cs typeface="Arial"/>
              </a:rPr>
              <a:t> </a:t>
            </a: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 </a:t>
            </a:r>
            <a:r>
              <a:rPr kumimoji="0" lang="en-US" sz="1000" b="0" i="0" u="none" strike="noStrike" kern="1200" cap="none" spc="0" normalizeH="0" baseline="0" noProof="0" dirty="0">
                <a:ln>
                  <a:noFill/>
                </a:ln>
                <a:solidFill>
                  <a:schemeClr val="bg2">
                    <a:lumMod val="10000"/>
                  </a:schemeClr>
                </a:solidFill>
                <a:effectLst/>
                <a:uLnTx/>
                <a:uFillTx/>
                <a:latin typeface="Arial"/>
                <a:cs typeface="Arial"/>
              </a:rPr>
              <a:t>PM TRASYS</a:t>
            </a:r>
            <a:endParaRPr lang="en-US" sz="1000" b="0" i="0" u="none" strike="noStrike" kern="1200" cap="none" spc="0" normalizeH="0" baseline="0" noProof="0" dirty="0">
              <a:ln>
                <a:noFill/>
              </a:ln>
              <a:solidFill>
                <a:schemeClr val="bg2">
                  <a:lumMod val="10000"/>
                </a:schemeClr>
              </a:solidFill>
              <a:effectLst/>
              <a:uLnTx/>
              <a:uFillTx/>
              <a:latin typeface="Arial" panose="020B0604020202020204" pitchFamily="34" charset="0"/>
              <a:cs typeface="Arial" panose="020B0604020202020204" pitchFamily="34" charset="0"/>
            </a:endParaRPr>
          </a:p>
          <a:p>
            <a:pPr marL="171450" marR="0" lvl="0" indent="-171450" algn="l" defTabSz="650697"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Date of most recent APB: </a:t>
            </a:r>
            <a:r>
              <a:rPr kumimoji="0" lang="en-US" sz="1000" b="0" i="0" u="none" strike="noStrike" kern="1200" cap="none" spc="0" normalizeH="0" baseline="0" noProof="0" dirty="0">
                <a:ln>
                  <a:noFill/>
                </a:ln>
                <a:solidFill>
                  <a:schemeClr val="bg2">
                    <a:lumMod val="10000"/>
                  </a:schemeClr>
                </a:solidFill>
                <a:effectLst/>
                <a:uLnTx/>
                <a:uFillTx/>
                <a:latin typeface="Arial"/>
                <a:cs typeface="Arial"/>
              </a:rPr>
              <a:t>N/A</a:t>
            </a:r>
            <a:endParaRPr lang="en-US" sz="1000" b="0" i="0" u="none" strike="noStrike" kern="1200" cap="none" spc="0" normalizeH="0" baseline="0" noProof="0" dirty="0">
              <a:ln>
                <a:noFill/>
              </a:ln>
              <a:solidFill>
                <a:schemeClr val="bg2">
                  <a:lumMod val="10000"/>
                </a:schemeClr>
              </a:solidFill>
              <a:effectLst/>
              <a:uLnTx/>
              <a:uFillTx/>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IOC/FOC Dates: </a:t>
            </a:r>
            <a:r>
              <a:rPr lang="en-US" sz="1000" dirty="0">
                <a:solidFill>
                  <a:schemeClr val="bg2">
                    <a:lumMod val="10000"/>
                  </a:schemeClr>
                </a:solidFill>
                <a:latin typeface="Arial"/>
                <a:cs typeface="Arial"/>
              </a:rPr>
              <a:t>Q4 FY23</a:t>
            </a:r>
            <a:r>
              <a:rPr kumimoji="0" lang="en-US" sz="1000" b="0" i="0" u="none" strike="noStrike" kern="1200" cap="none" spc="0" normalizeH="0" baseline="0" noProof="0" dirty="0">
                <a:ln>
                  <a:noFill/>
                </a:ln>
                <a:solidFill>
                  <a:schemeClr val="bg2">
                    <a:lumMod val="10000"/>
                  </a:schemeClr>
                </a:solidFill>
                <a:effectLst/>
                <a:uLnTx/>
                <a:uFillTx/>
                <a:latin typeface="Arial"/>
                <a:cs typeface="Arial"/>
              </a:rPr>
              <a:t> / </a:t>
            </a:r>
            <a:r>
              <a:rPr lang="en-US" sz="1000" dirty="0">
                <a:solidFill>
                  <a:schemeClr val="bg2">
                    <a:lumMod val="10000"/>
                  </a:schemeClr>
                </a:solidFill>
                <a:latin typeface="Arial"/>
                <a:cs typeface="Arial"/>
              </a:rPr>
              <a:t>Q4 FY26 </a:t>
            </a:r>
            <a:endParaRPr lang="en-US" sz="1000" dirty="0">
              <a:solidFill>
                <a:schemeClr val="bg2">
                  <a:lumMod val="10000"/>
                </a:schemeClr>
              </a:solidFill>
            </a:endParaRPr>
          </a:p>
          <a:p>
            <a:pPr marL="171450" indent="-171450" defTabSz="457200" fontAlgn="auto">
              <a:spcBef>
                <a:spcPts val="0"/>
              </a:spcBef>
              <a:spcAft>
                <a:spcPts val="0"/>
              </a:spcAft>
              <a:buFont typeface="Arial" panose="020B0604020202020204" pitchFamily="34" charset="0"/>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Accomplishments</a:t>
            </a:r>
            <a:endParaRPr lang="en-US" sz="1000" dirty="0">
              <a:solidFill>
                <a:schemeClr val="bg2">
                  <a:lumMod val="10000"/>
                </a:schemeClr>
              </a:solidFill>
            </a:endParaRPr>
          </a:p>
          <a:p>
            <a:pPr marL="342265" lvl="2" indent="-113665">
              <a:buFont typeface="Courier New" panose="02070309020205020404" pitchFamily="49" charset="0"/>
              <a:buChar char="o"/>
              <a:defRPr/>
            </a:pPr>
            <a:r>
              <a:rPr lang="en-US" sz="1000" kern="0" dirty="0">
                <a:solidFill>
                  <a:schemeClr val="bg2">
                    <a:lumMod val="10000"/>
                  </a:schemeClr>
                </a:solidFill>
                <a:latin typeface="Arial"/>
                <a:cs typeface="Arial"/>
              </a:rPr>
              <a:t>GUAM P-715 target install completed Q4 FY24</a:t>
            </a:r>
            <a:endParaRPr lang="en-US" sz="1000" kern="0" dirty="0">
              <a:solidFill>
                <a:schemeClr val="bg2">
                  <a:lumMod val="10000"/>
                </a:schemeClr>
              </a:solidFill>
              <a:latin typeface="Arial" panose="020B0604020202020204" pitchFamily="34" charset="0"/>
              <a:cs typeface="Arial" panose="020B0604020202020204" pitchFamily="34" charset="0"/>
            </a:endParaRPr>
          </a:p>
          <a:p>
            <a:pPr marL="342265" lvl="2" indent="-113665">
              <a:buFont typeface="Courier New" panose="02070309020205020404" pitchFamily="49" charset="0"/>
              <a:buChar char="o"/>
              <a:defRPr/>
            </a:pPr>
            <a:r>
              <a:rPr lang="en-US" sz="1000" kern="0" dirty="0">
                <a:solidFill>
                  <a:schemeClr val="bg2">
                    <a:lumMod val="10000"/>
                  </a:schemeClr>
                </a:solidFill>
                <a:latin typeface="Arial"/>
                <a:cs typeface="Arial"/>
              </a:rPr>
              <a:t>GUAM P-735 procurement package being updated for late Q1 FY25 award.</a:t>
            </a:r>
            <a:endParaRPr lang="en-US" sz="1000" kern="0" dirty="0">
              <a:solidFill>
                <a:schemeClr val="bg2">
                  <a:lumMod val="10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endParaRPr lang="en-US" sz="1000" b="1" dirty="0">
              <a:solidFill>
                <a:schemeClr val="bg2">
                  <a:lumMod val="10000"/>
                </a:schemeClr>
              </a:solidFill>
              <a:highlight>
                <a:srgbClr val="FFFF00"/>
              </a:highlight>
              <a:latin typeface="Arial"/>
              <a:cs typeface="Arial"/>
            </a:endParaRPr>
          </a:p>
        </p:txBody>
      </p:sp>
      <p:sp>
        <p:nvSpPr>
          <p:cNvPr id="25" name="Content Placeholder 5"/>
          <p:cNvSpPr txBox="1">
            <a:spLocks/>
          </p:cNvSpPr>
          <p:nvPr/>
        </p:nvSpPr>
        <p:spPr bwMode="auto">
          <a:xfrm>
            <a:off x="4594848" y="912894"/>
            <a:ext cx="4521026" cy="2736193"/>
          </a:xfrm>
          <a:prstGeom prst="rect">
            <a:avLst/>
          </a:prstGeom>
        </p:spPr>
        <p:txBody>
          <a:bodyPr lIns="91440" tIns="45720" rIns="91440" bIns="45720" anchor="t"/>
          <a:lstStyle/>
          <a:p>
            <a:pPr marL="1714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tab pos="83344" algn="l"/>
              </a:tabLst>
              <a:defRPr/>
            </a:pPr>
            <a:r>
              <a:rPr kumimoji="0" lang="en-US" sz="1000" b="1" i="0" u="none" strike="noStrike" kern="1200" cap="none" spc="0" normalizeH="0" baseline="0" noProof="0" dirty="0">
                <a:ln>
                  <a:noFill/>
                </a:ln>
                <a:solidFill>
                  <a:srgbClr val="000000"/>
                </a:solidFill>
                <a:effectLst/>
                <a:uLnTx/>
                <a:uFillTx/>
                <a:latin typeface="Arial"/>
                <a:cs typeface="Arial"/>
              </a:rPr>
              <a:t>Requirements</a:t>
            </a:r>
            <a:r>
              <a:rPr kumimoji="0" lang="en-US" sz="1000" b="0" i="0" u="none" strike="noStrike" kern="1200" cap="none" spc="0" normalizeH="0" baseline="0" noProof="0" dirty="0">
                <a:ln>
                  <a:noFill/>
                </a:ln>
                <a:solidFill>
                  <a:srgbClr val="000000"/>
                </a:solidFill>
                <a:effectLst/>
                <a:uLnTx/>
                <a:uFillTx/>
                <a:latin typeface="Arial"/>
                <a:cs typeface="Arial"/>
              </a:rPr>
              <a:t>:</a:t>
            </a:r>
          </a:p>
          <a:p>
            <a:pPr marL="292735" marR="0" lvl="2" indent="-171450" algn="l" defTabSz="457200" rtl="0" eaLnBrk="1" fontAlgn="auto" latinLnBrk="0" hangingPunct="1">
              <a:lnSpc>
                <a:spcPct val="100000"/>
              </a:lnSpc>
              <a:spcBef>
                <a:spcPts val="0"/>
              </a:spcBef>
              <a:spcAft>
                <a:spcPts val="0"/>
              </a:spcAft>
              <a:buClrTx/>
              <a:buSzTx/>
              <a:buFont typeface="Courier New" panose="020B0604020202020204" pitchFamily="34" charset="0"/>
              <a:buChar char="o"/>
              <a:tabLst>
                <a:tab pos="83344" algn="l"/>
              </a:tabLst>
              <a:defRPr/>
            </a:pPr>
            <a:r>
              <a:rPr kumimoji="0" lang="en-US" sz="1000" b="0" i="0" u="none" strike="noStrike" kern="1200" cap="none" spc="0" normalizeH="0" baseline="0" noProof="0" dirty="0">
                <a:ln>
                  <a:noFill/>
                </a:ln>
                <a:solidFill>
                  <a:srgbClr val="000000"/>
                </a:solidFill>
                <a:effectLst/>
                <a:uLnTx/>
                <a:uFillTx/>
                <a:latin typeface="Arial"/>
                <a:cs typeface="Arial"/>
              </a:rPr>
              <a:t>Requirements memorandum validation for </a:t>
            </a:r>
            <a:r>
              <a:rPr lang="en-US" sz="1000" dirty="0">
                <a:solidFill>
                  <a:srgbClr val="000000"/>
                </a:solidFill>
                <a:latin typeface="Arial"/>
                <a:cs typeface="Arial"/>
              </a:rPr>
              <a:t>Range</a:t>
            </a:r>
            <a:r>
              <a:rPr kumimoji="0" lang="en-US" sz="1000" b="0" i="0" u="none" strike="noStrike" kern="1200" cap="none" spc="0" normalizeH="0" baseline="0" noProof="0" dirty="0">
                <a:ln>
                  <a:noFill/>
                </a:ln>
                <a:solidFill>
                  <a:srgbClr val="000000"/>
                </a:solidFill>
                <a:effectLst/>
                <a:uLnTx/>
                <a:uFillTx/>
                <a:latin typeface="Arial"/>
                <a:cs typeface="Arial"/>
              </a:rPr>
              <a:t> </a:t>
            </a:r>
            <a:r>
              <a:rPr lang="en-US" sz="1000" dirty="0">
                <a:solidFill>
                  <a:srgbClr val="000000"/>
                </a:solidFill>
                <a:latin typeface="Arial"/>
                <a:cs typeface="Arial"/>
              </a:rPr>
              <a:t>Training</a:t>
            </a:r>
            <a:r>
              <a:rPr kumimoji="0" lang="en-US" sz="1000" b="0" i="0" u="none" strike="noStrike" kern="1200" cap="none" spc="0" normalizeH="0" baseline="0" noProof="0" dirty="0">
                <a:ln>
                  <a:noFill/>
                </a:ln>
                <a:solidFill>
                  <a:srgbClr val="000000"/>
                </a:solidFill>
                <a:effectLst/>
                <a:uLnTx/>
                <a:uFillTx/>
                <a:latin typeface="Arial"/>
                <a:cs typeface="Arial"/>
              </a:rPr>
              <a:t> </a:t>
            </a:r>
            <a:r>
              <a:rPr lang="en-US" sz="1000" dirty="0">
                <a:solidFill>
                  <a:srgbClr val="000000"/>
                </a:solidFill>
                <a:latin typeface="Arial"/>
                <a:cs typeface="Arial"/>
              </a:rPr>
              <a:t>Systems</a:t>
            </a:r>
            <a:r>
              <a:rPr kumimoji="0" lang="en-US" sz="1000" b="0" i="0" u="none" strike="noStrike" kern="1200" cap="none" spc="0" normalizeH="0" baseline="0" noProof="0" dirty="0">
                <a:ln>
                  <a:noFill/>
                </a:ln>
                <a:solidFill>
                  <a:srgbClr val="000000"/>
                </a:solidFill>
                <a:effectLst/>
                <a:uLnTx/>
                <a:uFillTx/>
                <a:latin typeface="Arial"/>
                <a:cs typeface="Arial"/>
              </a:rPr>
              <a:t> </a:t>
            </a:r>
            <a:r>
              <a:rPr lang="en-US" sz="1000" dirty="0">
                <a:solidFill>
                  <a:srgbClr val="000000"/>
                </a:solidFill>
                <a:latin typeface="Arial"/>
                <a:cs typeface="Arial"/>
              </a:rPr>
              <a:t>Upgrade</a:t>
            </a:r>
            <a:r>
              <a:rPr kumimoji="0" lang="en-US" sz="1000" b="0" i="0" u="none" strike="noStrike" kern="1200" cap="none" spc="0" normalizeH="0" baseline="0" noProof="0" dirty="0">
                <a:ln>
                  <a:noFill/>
                </a:ln>
                <a:solidFill>
                  <a:srgbClr val="000000"/>
                </a:solidFill>
                <a:effectLst/>
                <a:uLnTx/>
                <a:uFillTx/>
                <a:latin typeface="Arial"/>
                <a:cs typeface="Arial"/>
              </a:rPr>
              <a:t> </a:t>
            </a:r>
            <a:r>
              <a:rPr lang="en-US" sz="1000" dirty="0">
                <a:solidFill>
                  <a:srgbClr val="000000"/>
                </a:solidFill>
                <a:latin typeface="Arial"/>
                <a:cs typeface="Arial"/>
              </a:rPr>
              <a:t>of</a:t>
            </a:r>
            <a:r>
              <a:rPr kumimoji="0" lang="en-US" sz="1000" b="0" i="0" u="none" strike="noStrike" kern="1200" cap="none" spc="0" normalizeH="0" baseline="0" noProof="0" dirty="0">
                <a:ln>
                  <a:noFill/>
                </a:ln>
                <a:solidFill>
                  <a:srgbClr val="000000"/>
                </a:solidFill>
                <a:effectLst/>
                <a:uLnTx/>
                <a:uFillTx/>
                <a:latin typeface="Arial"/>
                <a:cs typeface="Arial"/>
              </a:rPr>
              <a:t> 12 July 2017</a:t>
            </a:r>
            <a:endParaRPr lang="en-US" sz="1000" b="0" i="0" u="none" strike="noStrike" kern="1200" cap="none" spc="0" normalizeH="0" baseline="0" noProof="0" dirty="0">
              <a:ln>
                <a:noFill/>
              </a:ln>
              <a:solidFill>
                <a:srgbClr val="000000"/>
              </a:solidFill>
              <a:effectLst/>
              <a:uLnTx/>
              <a:uFillTx/>
              <a:latin typeface="Arial"/>
              <a:cs typeface="Arial"/>
            </a:endParaRPr>
          </a:p>
          <a:p>
            <a:pPr marL="292735" marR="0" lvl="2" indent="-171450" algn="l" defTabSz="457200" rtl="0" eaLnBrk="1" fontAlgn="auto" latinLnBrk="0" hangingPunct="1">
              <a:lnSpc>
                <a:spcPct val="100000"/>
              </a:lnSpc>
              <a:spcBef>
                <a:spcPts val="0"/>
              </a:spcBef>
              <a:spcAft>
                <a:spcPts val="0"/>
              </a:spcAft>
              <a:buClrTx/>
              <a:buSzTx/>
              <a:buFont typeface="Courier New" panose="020B0604020202020204" pitchFamily="34" charset="0"/>
              <a:buChar char="o"/>
              <a:tabLst>
                <a:tab pos="83344" algn="l"/>
              </a:tabLst>
              <a:defRPr/>
            </a:pPr>
            <a:r>
              <a:rPr kumimoji="0" lang="en-US" sz="1000" b="0" i="0" u="none" strike="noStrike" kern="1200" cap="none" spc="0" normalizeH="0" baseline="0" noProof="0" dirty="0">
                <a:ln>
                  <a:noFill/>
                </a:ln>
                <a:solidFill>
                  <a:srgbClr val="000000"/>
                </a:solidFill>
                <a:effectLst/>
                <a:uLnTx/>
                <a:uFillTx/>
                <a:latin typeface="Arial"/>
                <a:cs typeface="Arial"/>
              </a:rPr>
              <a:t>Letter of clarification dated 02 </a:t>
            </a:r>
            <a:r>
              <a:rPr lang="en-US" sz="1000" dirty="0">
                <a:solidFill>
                  <a:srgbClr val="000000"/>
                </a:solidFill>
                <a:latin typeface="Arial"/>
                <a:cs typeface="Arial"/>
              </a:rPr>
              <a:t>July</a:t>
            </a:r>
            <a:r>
              <a:rPr kumimoji="0" lang="en-US" sz="1000" b="0" i="0" u="none" strike="noStrike" kern="1200" cap="none" spc="0" normalizeH="0" baseline="0" noProof="0" dirty="0">
                <a:ln>
                  <a:noFill/>
                </a:ln>
                <a:solidFill>
                  <a:srgbClr val="000000"/>
                </a:solidFill>
                <a:effectLst/>
                <a:uLnTx/>
                <a:uFillTx/>
                <a:latin typeface="Arial"/>
                <a:cs typeface="Arial"/>
              </a:rPr>
              <a:t> 2018</a:t>
            </a:r>
            <a:endParaRPr lang="en-US" sz="1000" b="0" i="0" u="none" strike="noStrike" kern="1200" cap="none" spc="0" normalizeH="0" baseline="0" noProof="0" dirty="0">
              <a:ln>
                <a:noFill/>
              </a:ln>
              <a:solidFill>
                <a:srgbClr val="000000"/>
              </a:solidFill>
              <a:effectLst/>
              <a:uLnTx/>
              <a:uFillTx/>
              <a:latin typeface="Arial"/>
              <a:cs typeface="Arial"/>
            </a:endParaRPr>
          </a:p>
          <a:p>
            <a:pPr marL="169545" marR="5080" lvl="0" indent="0" algn="l" defTabSz="457200" rtl="0" eaLnBrk="1" fontAlgn="auto" latinLnBrk="0" hangingPunct="1">
              <a:lnSpc>
                <a:spcPct val="80000"/>
              </a:lnSpc>
              <a:spcBef>
                <a:spcPts val="0"/>
              </a:spcBef>
              <a:spcAft>
                <a:spcPts val="0"/>
              </a:spcAft>
              <a:buClr>
                <a:srgbClr val="000000"/>
              </a:buClr>
              <a:buSzPct val="85000"/>
              <a:buFontTx/>
              <a:buNone/>
              <a:tabLst>
                <a:tab pos="185420" algn="l"/>
              </a:tabLst>
              <a:defRPr/>
            </a:pPr>
            <a:endParaRPr lang="en-US" sz="1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indent="-171450">
              <a:spcAft>
                <a:spcPts val="400"/>
              </a:spcAft>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cs typeface="Arial"/>
              </a:rPr>
              <a:t>Description</a:t>
            </a:r>
            <a:r>
              <a:rPr kumimoji="0" lang="en-US" sz="1000" b="0" i="0" u="none" strike="noStrike" kern="1200" cap="none" spc="0" normalizeH="0" baseline="0" noProof="0" dirty="0">
                <a:ln>
                  <a:noFill/>
                </a:ln>
                <a:solidFill>
                  <a:srgbClr val="000000"/>
                </a:solidFill>
                <a:effectLst/>
                <a:uLnTx/>
                <a:uFillTx/>
                <a:latin typeface="Arial"/>
                <a:cs typeface="Arial"/>
              </a:rPr>
              <a:t>: </a:t>
            </a:r>
            <a:r>
              <a:rPr lang="en-US" sz="1000" dirty="0">
                <a:solidFill>
                  <a:srgbClr val="000000"/>
                </a:solidFill>
                <a:latin typeface="Arial"/>
                <a:cs typeface="Arial"/>
              </a:rPr>
              <a:t>LFTS</a:t>
            </a:r>
            <a:r>
              <a:rPr kumimoji="0" lang="en-US" sz="1000" b="0" i="0" u="none" strike="noStrike" kern="1200" cap="none" spc="0" normalizeH="0" baseline="0" noProof="0" dirty="0">
                <a:ln>
                  <a:noFill/>
                </a:ln>
                <a:solidFill>
                  <a:srgbClr val="000000"/>
                </a:solidFill>
                <a:effectLst/>
                <a:uLnTx/>
                <a:uFillTx/>
                <a:latin typeface="Arial"/>
                <a:cs typeface="Arial"/>
              </a:rPr>
              <a:t> </a:t>
            </a:r>
            <a:r>
              <a:rPr lang="en-US" sz="1000" dirty="0">
                <a:solidFill>
                  <a:srgbClr val="000000"/>
                </a:solidFill>
                <a:latin typeface="Arial"/>
                <a:cs typeface="Arial"/>
              </a:rPr>
              <a:t>will</a:t>
            </a:r>
            <a:r>
              <a:rPr kumimoji="0" lang="en-US" sz="1000" b="0" i="0" u="none" strike="noStrike" kern="1200" cap="none" spc="0" normalizeH="0" baseline="0" noProof="0" dirty="0">
                <a:ln>
                  <a:noFill/>
                </a:ln>
                <a:solidFill>
                  <a:srgbClr val="000000"/>
                </a:solidFill>
                <a:effectLst/>
                <a:uLnTx/>
                <a:uFillTx/>
                <a:latin typeface="Arial"/>
                <a:cs typeface="Arial"/>
              </a:rPr>
              <a:t> procure, field, install, and sustain the equipment needed to operate </a:t>
            </a:r>
            <a:r>
              <a:rPr lang="en-US" sz="1000" dirty="0">
                <a:solidFill>
                  <a:srgbClr val="000000"/>
                </a:solidFill>
                <a:latin typeface="Arial"/>
                <a:cs typeface="Arial"/>
              </a:rPr>
              <a:t>(6)</a:t>
            </a:r>
            <a:r>
              <a:rPr kumimoji="0" lang="en-US" sz="1000" b="0" i="0" u="none" strike="noStrike" kern="1200" cap="none" spc="0" normalizeH="0" baseline="0" noProof="0" dirty="0">
                <a:ln>
                  <a:noFill/>
                </a:ln>
                <a:solidFill>
                  <a:srgbClr val="000000"/>
                </a:solidFill>
                <a:effectLst/>
                <a:uLnTx/>
                <a:uFillTx/>
                <a:latin typeface="Arial"/>
                <a:cs typeface="Arial"/>
              </a:rPr>
              <a:t> live fire ranges not previously fielded under the </a:t>
            </a:r>
            <a:r>
              <a:rPr lang="en-US" sz="1000" dirty="0">
                <a:solidFill>
                  <a:srgbClr val="000000"/>
                </a:solidFill>
                <a:latin typeface="Arial"/>
                <a:cs typeface="Arial"/>
              </a:rPr>
              <a:t>Range Training Aids Portfolio</a:t>
            </a:r>
            <a:r>
              <a:rPr kumimoji="0" lang="en-US" sz="1000" b="0" i="0" u="none" strike="noStrike" kern="1200" cap="none" spc="0" normalizeH="0" baseline="0" noProof="0" dirty="0">
                <a:ln>
                  <a:noFill/>
                </a:ln>
                <a:solidFill>
                  <a:srgbClr val="000000"/>
                </a:solidFill>
                <a:effectLst/>
                <a:uLnTx/>
                <a:uFillTx/>
                <a:latin typeface="Arial"/>
                <a:cs typeface="Arial"/>
              </a:rPr>
              <a:t>.</a:t>
            </a:r>
            <a:r>
              <a:rPr lang="en-US" sz="1000" dirty="0">
                <a:solidFill>
                  <a:srgbClr val="000000"/>
                </a:solidFill>
                <a:latin typeface="Arial"/>
                <a:cs typeface="Arial"/>
              </a:rPr>
              <a:t> </a:t>
            </a:r>
            <a:endParaRPr lang="en-US" sz="1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92735" lvl="2" indent="-171450">
              <a:buFont typeface="Courier New" panose="020B0604020202020204" pitchFamily="34" charset="0"/>
              <a:buChar char="o"/>
              <a:tabLst>
                <a:tab pos="83344" algn="l"/>
              </a:tabLst>
              <a:defRPr/>
            </a:pPr>
            <a:r>
              <a:rPr lang="en-US" sz="1000" dirty="0">
                <a:solidFill>
                  <a:srgbClr val="000000"/>
                </a:solidFill>
                <a:latin typeface="Arial"/>
                <a:cs typeface="Arial"/>
              </a:rPr>
              <a:t>Camp Pendleton, CA</a:t>
            </a:r>
          </a:p>
          <a:p>
            <a:pPr marL="548640" lvl="2" indent="-171450">
              <a:buFont typeface="Wingdings" panose="020B0604020202020204" pitchFamily="34" charset="0"/>
              <a:buChar char="§"/>
              <a:defRPr/>
            </a:pPr>
            <a:r>
              <a:rPr lang="en-US" sz="1000" dirty="0">
                <a:solidFill>
                  <a:srgbClr val="000000"/>
                </a:solidFill>
                <a:latin typeface="Arial"/>
                <a:cs typeface="Arial"/>
              </a:rPr>
              <a:t>P-637 (Range 314C - Infantry Squad Defense Range)</a:t>
            </a:r>
            <a:endParaRPr lang="en-US" sz="1000" b="0" i="0" u="none" strike="noStrike" kern="1200" cap="none" spc="0" normalizeH="0" baseline="0" noProof="0" dirty="0">
              <a:ln>
                <a:noFill/>
              </a:ln>
              <a:solidFill>
                <a:srgbClr val="000000"/>
              </a:solidFill>
              <a:effectLst/>
              <a:uLnTx/>
              <a:uFillTx/>
              <a:latin typeface="Arial"/>
              <a:cs typeface="Arial"/>
            </a:endParaRPr>
          </a:p>
          <a:p>
            <a:pPr marL="292735" marR="0" lvl="2" indent="-171450" fontAlgn="auto">
              <a:lnSpc>
                <a:spcPct val="100000"/>
              </a:lnSpc>
              <a:spcBef>
                <a:spcPts val="0"/>
              </a:spcBef>
              <a:spcAft>
                <a:spcPts val="0"/>
              </a:spcAft>
              <a:buClrTx/>
              <a:buSzTx/>
              <a:buFont typeface="Courier New" panose="020B0604020202020204" pitchFamily="34" charset="0"/>
              <a:buChar char="o"/>
              <a:tabLst>
                <a:tab pos="83344" algn="l"/>
              </a:tabLst>
              <a:defRPr/>
            </a:pPr>
            <a:r>
              <a:rPr lang="en-US" sz="1000" dirty="0">
                <a:solidFill>
                  <a:srgbClr val="000000"/>
                </a:solidFill>
                <a:latin typeface="Arial"/>
                <a:cs typeface="Arial"/>
              </a:rPr>
              <a:t>Guam</a:t>
            </a:r>
          </a:p>
          <a:p>
            <a:pPr marL="548640" lvl="2" indent="-171450">
              <a:buFont typeface="Wingdings"/>
              <a:buChar char="§"/>
              <a:defRPr/>
            </a:pPr>
            <a:r>
              <a:rPr lang="en-US" sz="1000" dirty="0">
                <a:solidFill>
                  <a:srgbClr val="000000"/>
                </a:solidFill>
                <a:latin typeface="Arial"/>
                <a:cs typeface="Arial"/>
              </a:rPr>
              <a:t>P-715 (Ranges 2 to 5 - Live Fire Training Range Complex)</a:t>
            </a:r>
          </a:p>
          <a:p>
            <a:pPr marL="548640" lvl="2" indent="-171450">
              <a:buFont typeface="Wingdings"/>
              <a:buChar char="§"/>
              <a:defRPr/>
            </a:pPr>
            <a:r>
              <a:rPr lang="en-US" sz="1000" dirty="0">
                <a:solidFill>
                  <a:srgbClr val="000000"/>
                </a:solidFill>
                <a:latin typeface="Arial"/>
                <a:cs typeface="Arial"/>
              </a:rPr>
              <a:t>P-735 (Range 1 - Multi-Purpose Machine Gun Range)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AAO Quantity: </a:t>
            </a:r>
            <a:r>
              <a:rPr kumimoji="0" lang="en-US" sz="1000" b="0" i="0" u="none" strike="noStrike" kern="1200" cap="none" spc="0" normalizeH="0" baseline="0" noProof="0" dirty="0">
                <a:ln>
                  <a:noFill/>
                </a:ln>
                <a:solidFill>
                  <a:srgbClr val="000000"/>
                </a:solidFill>
                <a:effectLst/>
                <a:uLnTx/>
                <a:uFillTx/>
                <a:latin typeface="Arial"/>
                <a:ea typeface="+mn-ea"/>
                <a:cs typeface="Arial"/>
              </a:rPr>
              <a:t>6</a:t>
            </a:r>
            <a:endParaRPr kumimoji="0" lang="en-US" sz="100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FF0000"/>
              </a:solidFill>
              <a:effectLst/>
              <a:uLnTx/>
              <a:uFillTx/>
              <a:latin typeface="Arial"/>
              <a:ea typeface="+mn-ea"/>
              <a:cs typeface="Arial"/>
            </a:endParaRPr>
          </a:p>
        </p:txBody>
      </p:sp>
      <p:sp>
        <p:nvSpPr>
          <p:cNvPr id="12" name="Line 5">
            <a:extLst>
              <a:ext uri="{FF2B5EF4-FFF2-40B4-BE49-F238E27FC236}">
                <a16:creationId xmlns:a16="http://schemas.microsoft.com/office/drawing/2014/main" id="{8D63F3F2-403E-F594-D822-54FD90E4A822}"/>
              </a:ext>
            </a:extLst>
          </p:cNvPr>
          <p:cNvSpPr>
            <a:spLocks noChangeShapeType="1"/>
          </p:cNvSpPr>
          <p:nvPr/>
        </p:nvSpPr>
        <p:spPr bwMode="auto">
          <a:xfrm flipH="1">
            <a:off x="4560997" y="744826"/>
            <a:ext cx="44895" cy="5688663"/>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5" name="Table 14">
            <a:extLst>
              <a:ext uri="{FF2B5EF4-FFF2-40B4-BE49-F238E27FC236}">
                <a16:creationId xmlns:a16="http://schemas.microsoft.com/office/drawing/2014/main" id="{1B9A85BE-9FAB-0C0A-67C4-631D9956FAFF}"/>
              </a:ext>
            </a:extLst>
          </p:cNvPr>
          <p:cNvGraphicFramePr>
            <a:graphicFrameLocks noGrp="1"/>
          </p:cNvGraphicFramePr>
          <p:nvPr>
            <p:extLst>
              <p:ext uri="{D42A27DB-BD31-4B8C-83A1-F6EECF244321}">
                <p14:modId xmlns:p14="http://schemas.microsoft.com/office/powerpoint/2010/main" val="2528762584"/>
              </p:ext>
            </p:extLst>
          </p:nvPr>
        </p:nvGraphicFramePr>
        <p:xfrm>
          <a:off x="4745135" y="3976065"/>
          <a:ext cx="4222380" cy="2457424"/>
        </p:xfrm>
        <a:graphic>
          <a:graphicData uri="http://schemas.openxmlformats.org/drawingml/2006/table">
            <a:tbl>
              <a:tblPr firstRow="1" bandRow="1">
                <a:tableStyleId>{F5AB1C69-6EDB-4FF4-983F-18BD219EF322}</a:tableStyleId>
              </a:tblPr>
              <a:tblGrid>
                <a:gridCol w="2623278">
                  <a:extLst>
                    <a:ext uri="{9D8B030D-6E8A-4147-A177-3AD203B41FA5}">
                      <a16:colId xmlns:a16="http://schemas.microsoft.com/office/drawing/2014/main" val="640834557"/>
                    </a:ext>
                  </a:extLst>
                </a:gridCol>
                <a:gridCol w="1599102">
                  <a:extLst>
                    <a:ext uri="{9D8B030D-6E8A-4147-A177-3AD203B41FA5}">
                      <a16:colId xmlns:a16="http://schemas.microsoft.com/office/drawing/2014/main" val="1695184085"/>
                    </a:ext>
                  </a:extLst>
                </a:gridCol>
              </a:tblGrid>
              <a:tr h="321356">
                <a:tc>
                  <a:txBody>
                    <a:bodyPr/>
                    <a:lstStyle/>
                    <a:p>
                      <a:pPr algn="ctr" fontAlgn="base"/>
                      <a:r>
                        <a:rPr lang="en-US" sz="1200" b="1" dirty="0">
                          <a:solidFill>
                            <a:schemeClr val="bg2"/>
                          </a:solidFill>
                          <a:effectLst/>
                        </a:rPr>
                        <a:t>Event</a:t>
                      </a:r>
                      <a:endParaRPr lang="en-US" sz="1200" b="1" dirty="0">
                        <a:solidFill>
                          <a:schemeClr val="bg2"/>
                        </a:solidFill>
                        <a:effectLst/>
                        <a:latin typeface="Arial"/>
                      </a:endParaRPr>
                    </a:p>
                  </a:txBody>
                  <a:tcPr anchor="ctr"/>
                </a:tc>
                <a:tc>
                  <a:txBody>
                    <a:bodyPr/>
                    <a:lstStyle/>
                    <a:p>
                      <a:pPr algn="ctr" fontAlgn="base"/>
                      <a:r>
                        <a:rPr lang="en-US" sz="1200" b="1" dirty="0">
                          <a:solidFill>
                            <a:schemeClr val="bg2"/>
                          </a:solidFill>
                          <a:effectLst/>
                        </a:rPr>
                        <a:t>Date</a:t>
                      </a:r>
                      <a:endParaRPr lang="en-US" sz="1200" b="1" dirty="0">
                        <a:solidFill>
                          <a:schemeClr val="bg2"/>
                        </a:solidFill>
                        <a:effectLst/>
                        <a:latin typeface="Arial"/>
                      </a:endParaRPr>
                    </a:p>
                  </a:txBody>
                  <a:tcPr anchor="ctr"/>
                </a:tc>
                <a:extLst>
                  <a:ext uri="{0D108BD9-81ED-4DB2-BD59-A6C34878D82A}">
                    <a16:rowId xmlns:a16="http://schemas.microsoft.com/office/drawing/2014/main" val="2502872945"/>
                  </a:ext>
                </a:extLst>
              </a:tr>
              <a:tr h="283548">
                <a:tc>
                  <a:txBody>
                    <a:bodyPr/>
                    <a:lstStyle/>
                    <a:p>
                      <a:pPr lvl="0" algn="ctr">
                        <a:buNone/>
                      </a:pPr>
                      <a:r>
                        <a:rPr lang="en-US" sz="1000" dirty="0">
                          <a:solidFill>
                            <a:schemeClr val="bg2">
                              <a:lumMod val="10000"/>
                            </a:schemeClr>
                          </a:solidFill>
                          <a:effectLst/>
                        </a:rPr>
                        <a:t>P-735 Planned Award</a:t>
                      </a:r>
                      <a:endParaRPr lang="en-US" sz="1000" dirty="0">
                        <a:solidFill>
                          <a:schemeClr val="bg2">
                            <a:lumMod val="10000"/>
                          </a:schemeClr>
                        </a:solidFill>
                        <a:effectLst/>
                        <a:latin typeface="Arial"/>
                      </a:endParaRPr>
                    </a:p>
                  </a:txBody>
                  <a:tcPr anchor="ctr"/>
                </a:tc>
                <a:tc>
                  <a:txBody>
                    <a:bodyPr/>
                    <a:lstStyle/>
                    <a:p>
                      <a:pPr lvl="0" algn="ctr">
                        <a:buNone/>
                      </a:pPr>
                      <a:r>
                        <a:rPr lang="en-US" sz="1000" dirty="0">
                          <a:solidFill>
                            <a:schemeClr val="bg2">
                              <a:lumMod val="10000"/>
                            </a:schemeClr>
                          </a:solidFill>
                          <a:effectLst/>
                        </a:rPr>
                        <a:t>Q1 FY25</a:t>
                      </a:r>
                      <a:endParaRPr lang="en-US" sz="1000" dirty="0">
                        <a:solidFill>
                          <a:schemeClr val="bg2">
                            <a:lumMod val="10000"/>
                          </a:schemeClr>
                        </a:solidFill>
                        <a:effectLst/>
                        <a:latin typeface="Arial"/>
                      </a:endParaRPr>
                    </a:p>
                  </a:txBody>
                  <a:tcPr anchor="ctr"/>
                </a:tc>
                <a:extLst>
                  <a:ext uri="{0D108BD9-81ED-4DB2-BD59-A6C34878D82A}">
                    <a16:rowId xmlns:a16="http://schemas.microsoft.com/office/drawing/2014/main" val="1815925532"/>
                  </a:ext>
                </a:extLst>
              </a:tr>
              <a:tr h="283548">
                <a:tc>
                  <a:txBody>
                    <a:bodyPr/>
                    <a:lstStyle/>
                    <a:p>
                      <a:pPr lvl="0" algn="ctr">
                        <a:buNone/>
                      </a:pPr>
                      <a:r>
                        <a:rPr lang="en-US" sz="1000" dirty="0">
                          <a:solidFill>
                            <a:schemeClr val="bg2">
                              <a:lumMod val="10000"/>
                            </a:schemeClr>
                          </a:solidFill>
                          <a:effectLst/>
                        </a:rPr>
                        <a:t>P-735 MILCON Inspection</a:t>
                      </a:r>
                      <a:endParaRPr lang="en-US" sz="1000" dirty="0">
                        <a:solidFill>
                          <a:schemeClr val="bg2">
                            <a:lumMod val="10000"/>
                          </a:schemeClr>
                        </a:solidFill>
                        <a:effectLst/>
                        <a:latin typeface="Arial"/>
                      </a:endParaRPr>
                    </a:p>
                  </a:txBody>
                  <a:tcPr anchor="ctr"/>
                </a:tc>
                <a:tc>
                  <a:txBody>
                    <a:bodyPr/>
                    <a:lstStyle/>
                    <a:p>
                      <a:pPr lvl="0" algn="ctr">
                        <a:buNone/>
                      </a:pPr>
                      <a:r>
                        <a:rPr lang="en-US" sz="1000" dirty="0">
                          <a:solidFill>
                            <a:schemeClr val="bg2">
                              <a:lumMod val="10000"/>
                            </a:schemeClr>
                          </a:solidFill>
                          <a:effectLst/>
                        </a:rPr>
                        <a:t>Q1 FY25</a:t>
                      </a:r>
                      <a:endParaRPr lang="en-US" sz="1000" dirty="0">
                        <a:solidFill>
                          <a:schemeClr val="bg2">
                            <a:lumMod val="10000"/>
                          </a:schemeClr>
                        </a:solidFill>
                        <a:effectLst/>
                        <a:latin typeface="Arial"/>
                      </a:endParaRPr>
                    </a:p>
                  </a:txBody>
                  <a:tcPr anchor="ctr"/>
                </a:tc>
                <a:extLst>
                  <a:ext uri="{0D108BD9-81ED-4DB2-BD59-A6C34878D82A}">
                    <a16:rowId xmlns:a16="http://schemas.microsoft.com/office/drawing/2014/main" val="3963180430"/>
                  </a:ext>
                </a:extLst>
              </a:tr>
              <a:tr h="283548">
                <a:tc>
                  <a:txBody>
                    <a:bodyPr/>
                    <a:lstStyle/>
                    <a:p>
                      <a:pPr marL="0" lvl="0" algn="ctr">
                        <a:buNone/>
                      </a:pPr>
                      <a:r>
                        <a:rPr lang="en-US" sz="1000" b="0" u="none" strike="noStrike" noProof="0" dirty="0">
                          <a:solidFill>
                            <a:schemeClr val="bg2">
                              <a:lumMod val="10000"/>
                            </a:schemeClr>
                          </a:solidFill>
                          <a:effectLst/>
                        </a:rPr>
                        <a:t>R-314C Planned Award</a:t>
                      </a:r>
                      <a:endParaRPr lang="en-US" sz="1000" b="0" i="0" u="none" strike="noStrike" noProof="0" dirty="0">
                        <a:solidFill>
                          <a:schemeClr val="bg2">
                            <a:lumMod val="10000"/>
                          </a:schemeClr>
                        </a:solidFill>
                        <a:effectLst/>
                        <a:latin typeface="Arial"/>
                      </a:endParaRPr>
                    </a:p>
                  </a:txBody>
                  <a:tcPr anchor="ctr"/>
                </a:tc>
                <a:tc>
                  <a:txBody>
                    <a:bodyPr/>
                    <a:lstStyle/>
                    <a:p>
                      <a:pPr marL="0" lvl="0" algn="ctr">
                        <a:buNone/>
                      </a:pPr>
                      <a:r>
                        <a:rPr lang="en-US" sz="1000" b="0" u="none" strike="noStrike" dirty="0">
                          <a:solidFill>
                            <a:schemeClr val="bg2">
                              <a:lumMod val="10000"/>
                            </a:schemeClr>
                          </a:solidFill>
                          <a:effectLst/>
                        </a:rPr>
                        <a:t>Q2 FY25</a:t>
                      </a:r>
                      <a:endParaRPr lang="en-US" sz="1000" b="0" i="0" u="none" strike="noStrike" dirty="0">
                        <a:solidFill>
                          <a:schemeClr val="bg2">
                            <a:lumMod val="10000"/>
                          </a:schemeClr>
                        </a:solidFill>
                        <a:effectLst/>
                        <a:latin typeface="Arial"/>
                      </a:endParaRPr>
                    </a:p>
                  </a:txBody>
                  <a:tcPr anchor="ctr"/>
                </a:tc>
                <a:extLst>
                  <a:ext uri="{0D108BD9-81ED-4DB2-BD59-A6C34878D82A}">
                    <a16:rowId xmlns:a16="http://schemas.microsoft.com/office/drawing/2014/main" val="143770141"/>
                  </a:ext>
                </a:extLst>
              </a:tr>
              <a:tr h="321356">
                <a:tc>
                  <a:txBody>
                    <a:bodyPr/>
                    <a:lstStyle/>
                    <a:p>
                      <a:pPr marL="0" lvl="0" algn="ctr">
                        <a:buNone/>
                      </a:pPr>
                      <a:r>
                        <a:rPr lang="en-US" sz="1000" kern="1200" dirty="0">
                          <a:solidFill>
                            <a:schemeClr val="bg2">
                              <a:lumMod val="10000"/>
                            </a:schemeClr>
                          </a:solidFill>
                          <a:effectLst/>
                        </a:rPr>
                        <a:t>R-314C Planned MILCON BOD</a:t>
                      </a:r>
                      <a:endParaRPr lang="en-US" sz="1000" kern="1200" dirty="0">
                        <a:solidFill>
                          <a:schemeClr val="bg2">
                            <a:lumMod val="10000"/>
                          </a:schemeClr>
                        </a:solidFill>
                        <a:effectLst/>
                        <a:latin typeface="Arial"/>
                        <a:ea typeface="+mn-ea"/>
                        <a:cs typeface="+mn-cs"/>
                      </a:endParaRPr>
                    </a:p>
                  </a:txBody>
                  <a:tcPr anchor="ctr"/>
                </a:tc>
                <a:tc>
                  <a:txBody>
                    <a:bodyPr/>
                    <a:lstStyle/>
                    <a:p>
                      <a:pPr marL="0" lvl="0" algn="ctr">
                        <a:buNone/>
                      </a:pPr>
                      <a:r>
                        <a:rPr lang="en-US" sz="1000" kern="1200" dirty="0">
                          <a:solidFill>
                            <a:schemeClr val="bg2">
                              <a:lumMod val="10000"/>
                            </a:schemeClr>
                          </a:solidFill>
                          <a:effectLst/>
                        </a:rPr>
                        <a:t>Q1 FY25</a:t>
                      </a:r>
                      <a:endParaRPr lang="en-US" sz="1000" kern="1200" dirty="0">
                        <a:solidFill>
                          <a:schemeClr val="bg2">
                            <a:lumMod val="10000"/>
                          </a:schemeClr>
                        </a:solidFill>
                        <a:effectLst/>
                        <a:latin typeface="Arial"/>
                        <a:ea typeface="+mn-ea"/>
                        <a:cs typeface="+mn-cs"/>
                      </a:endParaRPr>
                    </a:p>
                  </a:txBody>
                  <a:tcPr anchor="ctr"/>
                </a:tc>
                <a:extLst>
                  <a:ext uri="{0D108BD9-81ED-4DB2-BD59-A6C34878D82A}">
                    <a16:rowId xmlns:a16="http://schemas.microsoft.com/office/drawing/2014/main" val="2933035413"/>
                  </a:ext>
                </a:extLst>
              </a:tr>
              <a:tr h="321356">
                <a:tc>
                  <a:txBody>
                    <a:bodyPr/>
                    <a:lstStyle/>
                    <a:p>
                      <a:pPr lvl="0" algn="ctr">
                        <a:buNone/>
                      </a:pPr>
                      <a:r>
                        <a:rPr lang="en-US" sz="1000" b="0" u="none" strike="noStrike" noProof="0" dirty="0">
                          <a:solidFill>
                            <a:schemeClr val="bg2">
                              <a:lumMod val="10000"/>
                            </a:schemeClr>
                          </a:solidFill>
                          <a:effectLst/>
                        </a:rPr>
                        <a:t>P-735 Planned MILCON BOD</a:t>
                      </a:r>
                      <a:endParaRPr lang="en-US" sz="1000" dirty="0">
                        <a:solidFill>
                          <a:schemeClr val="bg2">
                            <a:lumMod val="10000"/>
                          </a:schemeClr>
                        </a:solidFill>
                        <a:effectLst/>
                        <a:latin typeface="Arial"/>
                      </a:endParaRPr>
                    </a:p>
                  </a:txBody>
                  <a:tcPr anchor="ctr"/>
                </a:tc>
                <a:tc>
                  <a:txBody>
                    <a:bodyPr/>
                    <a:lstStyle/>
                    <a:p>
                      <a:pPr lvl="0" algn="ctr">
                        <a:buNone/>
                      </a:pPr>
                      <a:r>
                        <a:rPr lang="en-US" sz="1000" dirty="0">
                          <a:solidFill>
                            <a:schemeClr val="bg2">
                              <a:lumMod val="10000"/>
                            </a:schemeClr>
                          </a:solidFill>
                          <a:effectLst/>
                        </a:rPr>
                        <a:t>Q3 FY25</a:t>
                      </a:r>
                      <a:endParaRPr lang="en-US" dirty="0">
                        <a:solidFill>
                          <a:schemeClr val="bg2">
                            <a:lumMod val="10000"/>
                          </a:schemeClr>
                        </a:solidFill>
                        <a:latin typeface="Arial"/>
                      </a:endParaRPr>
                    </a:p>
                  </a:txBody>
                  <a:tcPr anchor="ctr"/>
                </a:tc>
                <a:extLst>
                  <a:ext uri="{0D108BD9-81ED-4DB2-BD59-A6C34878D82A}">
                    <a16:rowId xmlns:a16="http://schemas.microsoft.com/office/drawing/2014/main" val="1079400309"/>
                  </a:ext>
                </a:extLst>
              </a:tr>
              <a:tr h="321356">
                <a:tc>
                  <a:txBody>
                    <a:bodyPr/>
                    <a:lstStyle/>
                    <a:p>
                      <a:pPr lvl="0" algn="ctr">
                        <a:buNone/>
                      </a:pPr>
                      <a:r>
                        <a:rPr lang="en-US" sz="1000" dirty="0">
                          <a:solidFill>
                            <a:schemeClr val="bg2">
                              <a:lumMod val="10000"/>
                            </a:schemeClr>
                          </a:solidFill>
                          <a:effectLst/>
                        </a:rPr>
                        <a:t>P-735 Install/GAT/NET (tentative)</a:t>
                      </a:r>
                      <a:endParaRPr lang="en-US" sz="1000" dirty="0">
                        <a:solidFill>
                          <a:schemeClr val="bg2">
                            <a:lumMod val="10000"/>
                          </a:schemeClr>
                        </a:solidFill>
                        <a:latin typeface="Arial"/>
                      </a:endParaRPr>
                    </a:p>
                  </a:txBody>
                  <a:tcPr anchor="ctr"/>
                </a:tc>
                <a:tc>
                  <a:txBody>
                    <a:bodyPr/>
                    <a:lstStyle/>
                    <a:p>
                      <a:pPr lvl="0" algn="ctr">
                        <a:buNone/>
                      </a:pPr>
                      <a:r>
                        <a:rPr lang="en-US" sz="1000" dirty="0">
                          <a:solidFill>
                            <a:schemeClr val="bg2">
                              <a:lumMod val="10000"/>
                            </a:schemeClr>
                          </a:solidFill>
                          <a:effectLst/>
                        </a:rPr>
                        <a:t>Q4 FY25</a:t>
                      </a:r>
                      <a:endParaRPr lang="en-US" dirty="0">
                        <a:solidFill>
                          <a:schemeClr val="bg2">
                            <a:lumMod val="10000"/>
                          </a:schemeClr>
                        </a:solidFill>
                        <a:latin typeface="Arial"/>
                      </a:endParaRPr>
                    </a:p>
                  </a:txBody>
                  <a:tcPr anchor="ctr"/>
                </a:tc>
                <a:extLst>
                  <a:ext uri="{0D108BD9-81ED-4DB2-BD59-A6C34878D82A}">
                    <a16:rowId xmlns:a16="http://schemas.microsoft.com/office/drawing/2014/main" val="899442070"/>
                  </a:ext>
                </a:extLst>
              </a:tr>
              <a:tr h="321356">
                <a:tc>
                  <a:txBody>
                    <a:bodyPr/>
                    <a:lstStyle/>
                    <a:p>
                      <a:pPr lvl="0" algn="ctr">
                        <a:buNone/>
                      </a:pPr>
                      <a:r>
                        <a:rPr lang="en-US" sz="1000" dirty="0">
                          <a:solidFill>
                            <a:schemeClr val="bg2">
                              <a:lumMod val="10000"/>
                            </a:schemeClr>
                          </a:solidFill>
                          <a:effectLst/>
                        </a:rPr>
                        <a:t>R-314C Install/GAT/NET (tentative)</a:t>
                      </a:r>
                      <a:endParaRPr lang="en-US" sz="1000" dirty="0">
                        <a:solidFill>
                          <a:schemeClr val="bg2">
                            <a:lumMod val="10000"/>
                          </a:schemeClr>
                        </a:solidFill>
                        <a:effectLst/>
                        <a:latin typeface="Arial"/>
                      </a:endParaRPr>
                    </a:p>
                  </a:txBody>
                  <a:tcPr anchor="ctr"/>
                </a:tc>
                <a:tc>
                  <a:txBody>
                    <a:bodyPr/>
                    <a:lstStyle/>
                    <a:p>
                      <a:pPr lvl="0" algn="ctr">
                        <a:buNone/>
                      </a:pPr>
                      <a:r>
                        <a:rPr lang="en-US" sz="1000" dirty="0">
                          <a:solidFill>
                            <a:schemeClr val="bg2">
                              <a:lumMod val="10000"/>
                            </a:schemeClr>
                          </a:solidFill>
                          <a:effectLst/>
                        </a:rPr>
                        <a:t>Q4 FY25</a:t>
                      </a:r>
                      <a:endParaRPr lang="en-US" sz="1000" dirty="0">
                        <a:solidFill>
                          <a:schemeClr val="bg2">
                            <a:lumMod val="10000"/>
                          </a:schemeClr>
                        </a:solidFill>
                        <a:effectLst/>
                        <a:latin typeface="Arial"/>
                      </a:endParaRPr>
                    </a:p>
                  </a:txBody>
                  <a:tcPr anchor="ctr"/>
                </a:tc>
                <a:extLst>
                  <a:ext uri="{0D108BD9-81ED-4DB2-BD59-A6C34878D82A}">
                    <a16:rowId xmlns:a16="http://schemas.microsoft.com/office/drawing/2014/main" val="1752101326"/>
                  </a:ext>
                </a:extLst>
              </a:tr>
            </a:tbl>
          </a:graphicData>
        </a:graphic>
      </p:graphicFrame>
      <p:pic>
        <p:nvPicPr>
          <p:cNvPr id="18" name="Picture 17">
            <a:extLst>
              <a:ext uri="{FF2B5EF4-FFF2-40B4-BE49-F238E27FC236}">
                <a16:creationId xmlns:a16="http://schemas.microsoft.com/office/drawing/2014/main" id="{FC951E1E-28AD-3533-5252-94A6B7D7138B}"/>
              </a:ext>
            </a:extLst>
          </p:cNvPr>
          <p:cNvPicPr>
            <a:picLocks noChangeAspect="1"/>
          </p:cNvPicPr>
          <p:nvPr/>
        </p:nvPicPr>
        <p:blipFill>
          <a:blip r:embed="rId3"/>
          <a:stretch>
            <a:fillRect/>
          </a:stretch>
        </p:blipFill>
        <p:spPr>
          <a:xfrm>
            <a:off x="2424825" y="1078793"/>
            <a:ext cx="2119410" cy="1220513"/>
          </a:xfrm>
          <a:prstGeom prst="rect">
            <a:avLst/>
          </a:prstGeom>
        </p:spPr>
      </p:pic>
      <p:pic>
        <p:nvPicPr>
          <p:cNvPr id="24" name="Picture 23">
            <a:extLst>
              <a:ext uri="{FF2B5EF4-FFF2-40B4-BE49-F238E27FC236}">
                <a16:creationId xmlns:a16="http://schemas.microsoft.com/office/drawing/2014/main" id="{7BB3DA89-165C-51A5-2124-E10704993B8D}"/>
              </a:ext>
            </a:extLst>
          </p:cNvPr>
          <p:cNvPicPr>
            <a:picLocks noChangeAspect="1"/>
          </p:cNvPicPr>
          <p:nvPr/>
        </p:nvPicPr>
        <p:blipFill rotWithShape="1">
          <a:blip r:embed="rId4"/>
          <a:srcRect t="23256" r="-251" b="-581"/>
          <a:stretch/>
        </p:blipFill>
        <p:spPr>
          <a:xfrm>
            <a:off x="222121" y="1075900"/>
            <a:ext cx="2124726" cy="1234502"/>
          </a:xfrm>
          <a:prstGeom prst="rect">
            <a:avLst/>
          </a:prstGeom>
        </p:spPr>
      </p:pic>
      <p:pic>
        <p:nvPicPr>
          <p:cNvPr id="4" name="Picture 3">
            <a:extLst>
              <a:ext uri="{FF2B5EF4-FFF2-40B4-BE49-F238E27FC236}">
                <a16:creationId xmlns:a16="http://schemas.microsoft.com/office/drawing/2014/main" id="{9A6F64D2-E614-4081-EED2-77C2AC9AF4EE}"/>
              </a:ext>
            </a:extLst>
          </p:cNvPr>
          <p:cNvPicPr>
            <a:picLocks noChangeAspect="1"/>
          </p:cNvPicPr>
          <p:nvPr/>
        </p:nvPicPr>
        <p:blipFill>
          <a:blip r:embed="rId5"/>
          <a:srcRect l="1590" t="-3331" r="2749" b="-5379"/>
          <a:stretch/>
        </p:blipFill>
        <p:spPr>
          <a:xfrm>
            <a:off x="2424791" y="2313614"/>
            <a:ext cx="2107427" cy="1328504"/>
          </a:xfrm>
          <a:prstGeom prst="rect">
            <a:avLst/>
          </a:prstGeom>
        </p:spPr>
      </p:pic>
      <p:pic>
        <p:nvPicPr>
          <p:cNvPr id="10" name="Picture 9">
            <a:extLst>
              <a:ext uri="{FF2B5EF4-FFF2-40B4-BE49-F238E27FC236}">
                <a16:creationId xmlns:a16="http://schemas.microsoft.com/office/drawing/2014/main" id="{6019A402-D660-03FE-E0C1-E771186266D6}"/>
              </a:ext>
            </a:extLst>
          </p:cNvPr>
          <p:cNvPicPr>
            <a:picLocks noChangeAspect="1"/>
          </p:cNvPicPr>
          <p:nvPr/>
        </p:nvPicPr>
        <p:blipFill>
          <a:blip r:embed="rId6"/>
          <a:srcRect t="1370" r="-435" b="20963"/>
          <a:stretch/>
        </p:blipFill>
        <p:spPr>
          <a:xfrm>
            <a:off x="223241" y="2361460"/>
            <a:ext cx="2116915" cy="1221892"/>
          </a:xfrm>
          <a:prstGeom prst="rect">
            <a:avLst/>
          </a:prstGeom>
        </p:spPr>
      </p:pic>
      <p:sp>
        <p:nvSpPr>
          <p:cNvPr id="3" name="Title 1">
            <a:extLst>
              <a:ext uri="{FF2B5EF4-FFF2-40B4-BE49-F238E27FC236}">
                <a16:creationId xmlns:a16="http://schemas.microsoft.com/office/drawing/2014/main" id="{29827C21-E1C3-4C9C-E8DF-78B2383A1D23}"/>
              </a:ext>
            </a:extLst>
          </p:cNvPr>
          <p:cNvSpPr txBox="1">
            <a:spLocks/>
          </p:cNvSpPr>
          <p:nvPr/>
        </p:nvSpPr>
        <p:spPr>
          <a:xfrm>
            <a:off x="1147989" y="262185"/>
            <a:ext cx="7538620"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RTS PROGRAMS</a:t>
            </a:r>
          </a:p>
        </p:txBody>
      </p:sp>
      <p:sp>
        <p:nvSpPr>
          <p:cNvPr id="5" name="Title 1">
            <a:extLst>
              <a:ext uri="{FF2B5EF4-FFF2-40B4-BE49-F238E27FC236}">
                <a16:creationId xmlns:a16="http://schemas.microsoft.com/office/drawing/2014/main" id="{DE15F70C-A989-8B85-30E3-FF248822050D}"/>
              </a:ext>
            </a:extLst>
          </p:cNvPr>
          <p:cNvSpPr txBox="1">
            <a:spLocks/>
          </p:cNvSpPr>
          <p:nvPr/>
        </p:nvSpPr>
        <p:spPr>
          <a:xfrm>
            <a:off x="5282872" y="257673"/>
            <a:ext cx="2917506" cy="604824"/>
          </a:xfrm>
        </p:spPr>
        <p:txBody>
          <a:bodyPr>
            <a:noAutofit/>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pPr algn="ctr"/>
            <a:r>
              <a:rPr lang="en-US" sz="1800" dirty="0">
                <a:solidFill>
                  <a:schemeClr val="bg2">
                    <a:lumMod val="10000"/>
                  </a:schemeClr>
                </a:solidFill>
                <a:latin typeface="Arial Black" panose="020B0A04020102020204" pitchFamily="34" charset="0"/>
              </a:rPr>
              <a:t>LIVE FIRE TRAINING SYSTEMS (LFTS)</a:t>
            </a:r>
          </a:p>
        </p:txBody>
      </p:sp>
      <p:pic>
        <p:nvPicPr>
          <p:cNvPr id="9" name="Picture 8" descr="Logo&#10;&#10;Description automatically generated">
            <a:extLst>
              <a:ext uri="{FF2B5EF4-FFF2-40B4-BE49-F238E27FC236}">
                <a16:creationId xmlns:a16="http://schemas.microsoft.com/office/drawing/2014/main" id="{CA70ADF2-7E75-D761-7CB6-39F5D92C48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11" name="TextBox 10">
            <a:extLst>
              <a:ext uri="{FF2B5EF4-FFF2-40B4-BE49-F238E27FC236}">
                <a16:creationId xmlns:a16="http://schemas.microsoft.com/office/drawing/2014/main" id="{43A5B8A5-DD0E-12CF-D4D5-A53DDB3D2E6C}"/>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4205097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9761509-772C-DBBD-89FC-4D4B7592257C}"/>
              </a:ext>
            </a:extLst>
          </p:cNvPr>
          <p:cNvSpPr>
            <a:spLocks noGrp="1"/>
          </p:cNvSpPr>
          <p:nvPr>
            <p:ph type="title"/>
          </p:nvPr>
        </p:nvSpPr>
        <p:spPr>
          <a:xfrm>
            <a:off x="6153883" y="136524"/>
            <a:ext cx="2990117" cy="604823"/>
          </a:xfrm>
        </p:spPr>
        <p:txBody>
          <a:bodyPr>
            <a:noAutofit/>
          </a:bodyPr>
          <a:lstStyle/>
          <a:p>
            <a:pPr algn="ctr"/>
            <a:br>
              <a:rPr lang="en-US" sz="1400" dirty="0">
                <a:solidFill>
                  <a:schemeClr val="bg1"/>
                </a:solidFill>
                <a:latin typeface="Arial Black" panose="020B0A04020102020204" pitchFamily="34" charset="0"/>
              </a:rPr>
            </a:br>
            <a:r>
              <a:rPr lang="en-US" sz="1400" dirty="0">
                <a:solidFill>
                  <a:schemeClr val="bg1"/>
                </a:solidFill>
                <a:latin typeface="Arial Black" panose="020B0A04020102020204" pitchFamily="34" charset="0"/>
              </a:rPr>
              <a:t>TRACKLESS MOBILE INFANTRY TARGETS (TMIT)</a:t>
            </a:r>
          </a:p>
        </p:txBody>
      </p:sp>
      <p:sp>
        <p:nvSpPr>
          <p:cNvPr id="23" name="Rectangle 22">
            <a:extLst>
              <a:ext uri="{FF2B5EF4-FFF2-40B4-BE49-F238E27FC236}">
                <a16:creationId xmlns:a16="http://schemas.microsoft.com/office/drawing/2014/main" id="{600B2ED8-EC89-4100-A6D8-59E0BC091498}"/>
              </a:ext>
            </a:extLst>
          </p:cNvPr>
          <p:cNvSpPr>
            <a:spLocks noChangeArrowheads="1"/>
          </p:cNvSpPr>
          <p:nvPr/>
        </p:nvSpPr>
        <p:spPr bwMode="auto">
          <a:xfrm>
            <a:off x="4606541" y="838200"/>
            <a:ext cx="4474353" cy="294773"/>
          </a:xfrm>
          <a:prstGeom prst="rect">
            <a:avLst/>
          </a:prstGeom>
          <a:noFill/>
          <a:ln w="50800">
            <a:noFill/>
            <a:miter lim="800000"/>
            <a:headEnd/>
            <a:tailEnd/>
          </a:ln>
        </p:spPr>
        <p:txBody>
          <a:bodyPr lIns="18288" tIns="18288" rIns="18288" bIns="18288"/>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24" name="Text Box 12">
            <a:extLst>
              <a:ext uri="{FF2B5EF4-FFF2-40B4-BE49-F238E27FC236}">
                <a16:creationId xmlns:a16="http://schemas.microsoft.com/office/drawing/2014/main" id="{E2EB61AE-AE75-4C9B-96AF-70A22118F6E3}"/>
              </a:ext>
            </a:extLst>
          </p:cNvPr>
          <p:cNvSpPr txBox="1">
            <a:spLocks noChangeArrowheads="1"/>
          </p:cNvSpPr>
          <p:nvPr/>
        </p:nvSpPr>
        <p:spPr bwMode="auto">
          <a:xfrm>
            <a:off x="241980" y="3594736"/>
            <a:ext cx="4432324" cy="157423"/>
          </a:xfrm>
          <a:prstGeom prst="rect">
            <a:avLst/>
          </a:prstGeom>
          <a:noFill/>
          <a:ln w="50800">
            <a:noFill/>
            <a:miter lim="800000"/>
            <a:headEnd/>
            <a:tailEnd/>
          </a:ln>
        </p:spPr>
        <p:txBody>
          <a:bodyPr lIns="18288" tIns="48331" rIns="18288" bIns="4833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1147" marR="0" lvl="0" indent="-101147"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Status</a:t>
            </a:r>
            <a:endParaRPr kumimoji="0" lang="en-US" sz="12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5093A52C-8A3B-48B1-B0B9-89FF2C3364F5}"/>
              </a:ext>
            </a:extLst>
          </p:cNvPr>
          <p:cNvSpPr>
            <a:spLocks noChangeArrowheads="1"/>
          </p:cNvSpPr>
          <p:nvPr/>
        </p:nvSpPr>
        <p:spPr bwMode="auto">
          <a:xfrm>
            <a:off x="243727" y="840652"/>
            <a:ext cx="4110763" cy="288823"/>
          </a:xfrm>
          <a:prstGeom prst="rect">
            <a:avLst/>
          </a:prstGeom>
          <a:noFill/>
          <a:ln w="50800">
            <a:noFill/>
            <a:miter lim="800000"/>
            <a:headEnd/>
            <a:tailEnd/>
          </a:ln>
        </p:spPr>
        <p:txBody>
          <a:bodyPr lIns="18288" tIns="18288" rIns="18288" bIns="18288"/>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sp>
        <p:nvSpPr>
          <p:cNvPr id="27" name="Line 3">
            <a:extLst>
              <a:ext uri="{FF2B5EF4-FFF2-40B4-BE49-F238E27FC236}">
                <a16:creationId xmlns:a16="http://schemas.microsoft.com/office/drawing/2014/main" id="{8F84DE8F-BA1C-4EFD-ADA2-9D286A0CCEF5}"/>
              </a:ext>
            </a:extLst>
          </p:cNvPr>
          <p:cNvSpPr>
            <a:spLocks noChangeShapeType="1"/>
          </p:cNvSpPr>
          <p:nvPr/>
        </p:nvSpPr>
        <p:spPr bwMode="auto">
          <a:xfrm flipV="1">
            <a:off x="205585" y="3592637"/>
            <a:ext cx="4502768" cy="1263"/>
          </a:xfrm>
          <a:prstGeom prst="line">
            <a:avLst/>
          </a:prstGeom>
          <a:noFill/>
          <a:ln w="38100">
            <a:solidFill>
              <a:schemeClr val="tx1"/>
            </a:solidFill>
            <a:round/>
            <a:headEnd/>
            <a:tailEnd/>
          </a:ln>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3">
            <a:extLst>
              <a:ext uri="{FF2B5EF4-FFF2-40B4-BE49-F238E27FC236}">
                <a16:creationId xmlns:a16="http://schemas.microsoft.com/office/drawing/2014/main" id="{043B03AC-79B5-4708-AB13-822D6E4FE241}"/>
              </a:ext>
            </a:extLst>
          </p:cNvPr>
          <p:cNvSpPr>
            <a:spLocks noChangeShapeType="1"/>
          </p:cNvSpPr>
          <p:nvPr/>
        </p:nvSpPr>
        <p:spPr bwMode="auto">
          <a:xfrm flipV="1">
            <a:off x="4459677" y="3582313"/>
            <a:ext cx="4584569" cy="10219"/>
          </a:xfrm>
          <a:prstGeom prst="line">
            <a:avLst/>
          </a:prstGeom>
          <a:noFill/>
          <a:ln w="38100">
            <a:solidFill>
              <a:schemeClr val="tx1"/>
            </a:solidFill>
            <a:round/>
            <a:headEnd/>
            <a:tailEnd/>
          </a:ln>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25C4A21-E7F1-491D-B9B3-581BD91BA0B1}"/>
              </a:ext>
            </a:extLst>
          </p:cNvPr>
          <p:cNvSpPr/>
          <p:nvPr/>
        </p:nvSpPr>
        <p:spPr>
          <a:xfrm>
            <a:off x="4532958" y="1054438"/>
            <a:ext cx="4619414" cy="2508379"/>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Requirements:</a:t>
            </a:r>
            <a:r>
              <a:rPr kumimoji="0" lang="en-US" sz="1000" b="0" i="0" u="none" strike="noStrike" kern="1200" cap="none" spc="0" normalizeH="0" baseline="0" noProof="0" dirty="0">
                <a:ln>
                  <a:noFill/>
                </a:ln>
                <a:solidFill>
                  <a:srgbClr val="000000"/>
                </a:solidFill>
                <a:effectLst/>
                <a:uLnTx/>
                <a:uFillTx/>
                <a:latin typeface="Arial"/>
                <a:ea typeface="+mn-ea"/>
                <a:cs typeface="Arial"/>
              </a:rPr>
              <a:t>  </a:t>
            </a:r>
          </a:p>
          <a:p>
            <a:pPr marL="339090" lvl="1" indent="-112395" fontAlgn="base">
              <a:buFont typeface="Courier New" panose="02070309020205020404" pitchFamily="49" charset="0"/>
              <a:buChar char="o"/>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Range and Training Area Management (RTAM) Family of Systems (</a:t>
            </a:r>
            <a:r>
              <a:rPr kumimoji="0" lang="en-US" sz="1000" b="0" i="0" u="none" strike="noStrike" kern="1200" cap="none" spc="0" normalizeH="0" baseline="0" noProof="0" dirty="0" err="1">
                <a:ln>
                  <a:noFill/>
                </a:ln>
                <a:solidFill>
                  <a:srgbClr val="000000"/>
                </a:solidFill>
                <a:effectLst/>
                <a:uLnTx/>
                <a:uFillTx/>
                <a:latin typeface="Arial"/>
                <a:ea typeface="+mn-ea"/>
                <a:cs typeface="Arial"/>
              </a:rPr>
              <a:t>FoS</a:t>
            </a:r>
            <a:r>
              <a:rPr kumimoji="0" lang="en-US" sz="1000" b="0" i="0" u="none" strike="noStrike" kern="1200" cap="none" spc="0" normalizeH="0" baseline="0" noProof="0" dirty="0">
                <a:ln>
                  <a:noFill/>
                </a:ln>
                <a:solidFill>
                  <a:srgbClr val="000000"/>
                </a:solidFill>
                <a:effectLst/>
                <a:uLnTx/>
                <a:uFillTx/>
                <a:latin typeface="Arial"/>
                <a:ea typeface="+mn-ea"/>
                <a:cs typeface="Arial"/>
              </a:rPr>
              <a:t>) Capability Development Document (CDD) </a:t>
            </a:r>
            <a:r>
              <a:rPr lang="en-US" sz="1000" dirty="0">
                <a:solidFill>
                  <a:srgbClr val="000000"/>
                </a:solidFill>
                <a:latin typeface="Arial"/>
                <a:cs typeface="Arial"/>
              </a:rPr>
              <a:t>of 1 </a:t>
            </a:r>
            <a:r>
              <a:rPr kumimoji="0" lang="en-US" sz="1000" b="0" i="0" u="none" strike="noStrike" kern="1200" cap="none" spc="0" normalizeH="0" baseline="0" noProof="0" dirty="0">
                <a:ln>
                  <a:noFill/>
                </a:ln>
                <a:solidFill>
                  <a:srgbClr val="000000"/>
                </a:solidFill>
                <a:effectLst/>
                <a:uLnTx/>
                <a:uFillTx/>
                <a:latin typeface="Arial"/>
                <a:ea typeface="+mn-ea"/>
                <a:cs typeface="Arial"/>
              </a:rPr>
              <a:t>Aug </a:t>
            </a:r>
            <a:r>
              <a:rPr lang="en-US" sz="1000" dirty="0">
                <a:solidFill>
                  <a:srgbClr val="000000"/>
                </a:solidFill>
                <a:latin typeface="Arial"/>
                <a:cs typeface="Arial"/>
              </a:rPr>
              <a:t>18</a:t>
            </a:r>
            <a:r>
              <a:rPr kumimoji="0" lang="en-US" sz="1000" b="0" i="0" u="none" strike="noStrike" kern="1200" cap="none" spc="0" normalizeH="0" baseline="0" noProof="0" dirty="0">
                <a:ln>
                  <a:noFill/>
                </a:ln>
                <a:solidFill>
                  <a:srgbClr val="000000"/>
                </a:solidFill>
                <a:effectLst/>
                <a:uLnTx/>
                <a:uFillTx/>
                <a:latin typeface="Arial"/>
                <a:ea typeface="+mn-ea"/>
                <a:cs typeface="Arial"/>
              </a:rPr>
              <a:t>.</a:t>
            </a:r>
            <a:r>
              <a:rPr lang="en-US" sz="1000" dirty="0">
                <a:solidFill>
                  <a:srgbClr val="000000"/>
                </a:solidFill>
                <a:latin typeface="Arial"/>
                <a:cs typeface="Arial"/>
              </a:rPr>
              <a:t> </a:t>
            </a:r>
            <a:endParaRPr lang="en-US" sz="1000" b="0" i="0" u="none" strike="noStrike" kern="1200" cap="none" spc="0" normalizeH="0" baseline="0" noProof="0" dirty="0">
              <a:ln>
                <a:noFill/>
              </a:ln>
              <a:solidFill>
                <a:srgbClr val="000000"/>
              </a:solidFill>
              <a:effectLst/>
              <a:uLnTx/>
              <a:uFillTx/>
              <a:latin typeface="Arial"/>
              <a:cs typeface="Arial"/>
            </a:endParaRPr>
          </a:p>
          <a:p>
            <a:pPr marL="339090" lvl="1" indent="-112395" fontAlgn="base">
              <a:buFont typeface="Courier New" panose="02070309020205020404" pitchFamily="49" charset="0"/>
              <a:buChar char="o"/>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Trackless Mobile Infantry Targets Annex to the RTAM </a:t>
            </a:r>
            <a:r>
              <a:rPr kumimoji="0" lang="en-US" sz="1000" b="0" i="0" u="none" strike="noStrike" kern="1200" cap="none" spc="0" normalizeH="0" baseline="0" noProof="0" dirty="0" err="1">
                <a:ln>
                  <a:noFill/>
                </a:ln>
                <a:solidFill>
                  <a:srgbClr val="000000"/>
                </a:solidFill>
                <a:effectLst/>
                <a:uLnTx/>
                <a:uFillTx/>
                <a:latin typeface="Arial"/>
                <a:ea typeface="+mn-ea"/>
                <a:cs typeface="Arial"/>
              </a:rPr>
              <a:t>FoS</a:t>
            </a:r>
            <a:r>
              <a:rPr kumimoji="0" lang="en-US" sz="1000" b="0" i="0" u="none" strike="noStrike" kern="1200" cap="none" spc="0" normalizeH="0" baseline="0" noProof="0" dirty="0">
                <a:ln>
                  <a:noFill/>
                </a:ln>
                <a:solidFill>
                  <a:srgbClr val="000000"/>
                </a:solidFill>
                <a:effectLst/>
                <a:uLnTx/>
                <a:uFillTx/>
                <a:latin typeface="Arial"/>
                <a:ea typeface="+mn-ea"/>
                <a:cs typeface="Arial"/>
              </a:rPr>
              <a:t> CDD </a:t>
            </a:r>
            <a:r>
              <a:rPr lang="en-US" sz="1000" dirty="0">
                <a:solidFill>
                  <a:srgbClr val="000000"/>
                </a:solidFill>
                <a:latin typeface="Arial"/>
                <a:cs typeface="Arial"/>
              </a:rPr>
              <a:t>of </a:t>
            </a:r>
            <a:r>
              <a:rPr kumimoji="0" lang="en-US" sz="1000" b="0" i="0" u="none" strike="noStrike" kern="1200" cap="none" spc="0" normalizeH="0" baseline="0" noProof="0" dirty="0">
                <a:ln>
                  <a:noFill/>
                </a:ln>
                <a:solidFill>
                  <a:srgbClr val="000000"/>
                </a:solidFill>
                <a:effectLst/>
                <a:uLnTx/>
                <a:uFillTx/>
                <a:latin typeface="Arial"/>
                <a:ea typeface="+mn-ea"/>
                <a:cs typeface="Arial"/>
              </a:rPr>
              <a:t>27 Jul </a:t>
            </a:r>
            <a:r>
              <a:rPr lang="en-US" sz="1000" dirty="0">
                <a:solidFill>
                  <a:srgbClr val="000000"/>
                </a:solidFill>
                <a:latin typeface="Arial"/>
                <a:cs typeface="Arial"/>
              </a:rPr>
              <a:t>22</a:t>
            </a:r>
            <a:r>
              <a:rPr kumimoji="0" lang="en-US" sz="1000" b="0" i="0" u="none" strike="noStrike" kern="1200" cap="none" spc="0" normalizeH="0" baseline="0" noProof="0" dirty="0">
                <a:ln>
                  <a:noFill/>
                </a:ln>
                <a:solidFill>
                  <a:srgbClr val="000000"/>
                </a:solidFill>
                <a:effectLst/>
                <a:uLnTx/>
                <a:uFillTx/>
                <a:latin typeface="Arial"/>
                <a:ea typeface="+mn-ea"/>
                <a:cs typeface="Arial"/>
              </a:rPr>
              <a:t>.</a:t>
            </a:r>
            <a:endParaRPr lang="en-US" sz="1000" b="0" i="0" u="none" strike="noStrike" kern="1200" cap="none" spc="0" normalizeH="0" baseline="0" noProof="0" dirty="0">
              <a:ln>
                <a:noFill/>
              </a:ln>
              <a:solidFill>
                <a:srgbClr val="000000"/>
              </a:solidFill>
              <a:effectLst/>
              <a:uLnTx/>
              <a:uFillTx/>
              <a:latin typeface="Arial"/>
              <a:cs typeface="Arial"/>
            </a:endParaRPr>
          </a:p>
          <a:p>
            <a:pPr marL="288925" marR="0" lvl="0" indent="-1206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FF0000"/>
              </a:solidFill>
              <a:effectLst/>
              <a:uLnTx/>
              <a:uFillTx/>
              <a:latin typeface="Arial"/>
              <a:ea typeface="+mn-ea"/>
              <a:cs typeface="Arial"/>
            </a:endParaRPr>
          </a:p>
          <a:p>
            <a:pPr marL="170815" indent="-170815">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Description:  </a:t>
            </a:r>
            <a:r>
              <a:rPr kumimoji="0" lang="en-US" sz="1000" b="0" i="0" u="none" strike="noStrike" kern="1200" cap="none" spc="0" normalizeH="0" baseline="0" noProof="0" dirty="0">
                <a:ln>
                  <a:noFill/>
                </a:ln>
                <a:solidFill>
                  <a:prstClr val="black"/>
                </a:solidFill>
                <a:effectLst/>
                <a:uLnTx/>
                <a:uFillTx/>
                <a:latin typeface="Arial"/>
                <a:cs typeface="Arial"/>
              </a:rPr>
              <a:t>The TMIT Knowledge Based Training Services (KBTS) effort provides SMEs, targets, scenario planning and design, training concepts, operations and support, and AAR capabilities.</a:t>
            </a:r>
            <a:r>
              <a:rPr lang="en-US" sz="1000" dirty="0">
                <a:solidFill>
                  <a:prstClr val="black"/>
                </a:solidFill>
                <a:latin typeface="Arial"/>
                <a:cs typeface="Arial"/>
              </a:rPr>
              <a:t> </a:t>
            </a:r>
            <a:r>
              <a:rPr kumimoji="0" lang="en-US" sz="1000" b="0" i="0" u="none" strike="noStrike" kern="1200" cap="none" spc="0" normalizeH="0" baseline="0" noProof="0" dirty="0">
                <a:ln>
                  <a:noFill/>
                </a:ln>
                <a:solidFill>
                  <a:prstClr val="black"/>
                </a:solidFill>
                <a:effectLst/>
                <a:uLnTx/>
                <a:uFillTx/>
                <a:latin typeface="Arial"/>
                <a:cs typeface="Arial"/>
              </a:rPr>
              <a:t> TMITs are semi-autonomous, human-like, live fire robotic targets that provide realistic characteristics of a "thinking" opposing force. </a:t>
            </a:r>
            <a:br>
              <a:rPr lang="en-US" sz="1000" b="0" i="0" u="none" strike="noStrike" kern="1200" cap="none" spc="0" normalizeH="0" baseline="0" noProof="0" dirty="0">
                <a:ln>
                  <a:noFill/>
                </a:ln>
                <a:effectLst/>
                <a:uLnTx/>
                <a:uFillTx/>
                <a:latin typeface="Arial" charset="0"/>
              </a:rPr>
            </a:br>
            <a:endParaRPr kumimoji="0" lang="en-US" sz="1000" b="1" i="0" u="none" strike="noStrike" kern="1200" cap="none" spc="0" normalizeH="0" baseline="0" noProof="0" dirty="0">
              <a:ln>
                <a:noFill/>
              </a:ln>
              <a:solidFill>
                <a:srgbClr val="000000"/>
              </a:solidFill>
              <a:effectLst/>
              <a:uLnTx/>
              <a:uFillTx/>
              <a:latin typeface="Arial"/>
              <a:ea typeface="+mn-ea"/>
              <a:cs typeface="Arial"/>
            </a:endParaRPr>
          </a:p>
          <a:p>
            <a:pPr marL="170815" indent="-170815">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AAO Quantity: 22 Sets (176 Targets)</a:t>
            </a:r>
            <a:r>
              <a:rPr lang="en-US" sz="1000" b="1" dirty="0">
                <a:solidFill>
                  <a:srgbClr val="000000"/>
                </a:solidFill>
                <a:latin typeface="Arial"/>
                <a:cs typeface="Arial"/>
              </a:rPr>
              <a:t> </a:t>
            </a:r>
            <a:endParaRPr lang="en-US" sz="1000" b="1" i="0" u="none" strike="noStrike" kern="1200" cap="none" spc="0" normalizeH="0" baseline="0" noProof="0" dirty="0">
              <a:ln>
                <a:noFill/>
              </a:ln>
              <a:solidFill>
                <a:srgbClr val="000000"/>
              </a:solidFill>
              <a:effectLst/>
              <a:uLnTx/>
              <a:uFillTx/>
              <a:latin typeface="Arial"/>
              <a:cs typeface="Arial"/>
            </a:endParaRP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1" i="0" u="none" strike="noStrike" kern="1200" cap="none" spc="0" normalizeH="0" baseline="0" noProof="0" dirty="0">
              <a:ln>
                <a:noFill/>
              </a:ln>
              <a:solidFill>
                <a:srgbClr val="FF0000"/>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br>
              <a:rPr lang="en-US" sz="900" b="1" i="0" u="none" strike="noStrike" kern="1200" cap="none" spc="0" normalizeH="0" baseline="0" noProof="0" dirty="0">
                <a:ln>
                  <a:noFill/>
                </a:ln>
                <a:effectLst/>
                <a:uLnTx/>
                <a:uFillTx/>
                <a:latin typeface="Arial"/>
                <a:cs typeface="Arial"/>
              </a:rPr>
            </a:br>
            <a:endParaRPr kumimoji="0" lang="en-US" sz="900" b="1" i="0" u="none" strike="noStrike" kern="1200" cap="none" spc="0" normalizeH="0" baseline="0" noProof="0" dirty="0">
              <a:ln>
                <a:noFill/>
              </a:ln>
              <a:solidFill>
                <a:srgbClr val="FF0000"/>
              </a:solidFill>
              <a:effectLst/>
              <a:uLnTx/>
              <a:uFillTx/>
              <a:latin typeface="Arial"/>
              <a:ea typeface="+mn-ea"/>
              <a:cs typeface="Arial"/>
            </a:endParaRPr>
          </a:p>
        </p:txBody>
      </p:sp>
      <p:pic>
        <p:nvPicPr>
          <p:cNvPr id="33" name="Picture 32">
            <a:extLst>
              <a:ext uri="{FF2B5EF4-FFF2-40B4-BE49-F238E27FC236}">
                <a16:creationId xmlns:a16="http://schemas.microsoft.com/office/drawing/2014/main" id="{CFEE0CD2-EAC4-4A1D-E222-32C12357E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3" y="1365000"/>
            <a:ext cx="794050" cy="1016941"/>
          </a:xfrm>
          <a:prstGeom prst="rect">
            <a:avLst/>
          </a:prstGeom>
        </p:spPr>
      </p:pic>
      <p:pic>
        <p:nvPicPr>
          <p:cNvPr id="34" name="Picture 33">
            <a:extLst>
              <a:ext uri="{FF2B5EF4-FFF2-40B4-BE49-F238E27FC236}">
                <a16:creationId xmlns:a16="http://schemas.microsoft.com/office/drawing/2014/main" id="{25DAC4DC-5E46-12E9-79EC-0F6D4ABDB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957" y="1167655"/>
            <a:ext cx="744978" cy="1220496"/>
          </a:xfrm>
          <a:prstGeom prst="rect">
            <a:avLst/>
          </a:prstGeom>
        </p:spPr>
      </p:pic>
      <p:pic>
        <p:nvPicPr>
          <p:cNvPr id="35" name="Picture 34">
            <a:extLst>
              <a:ext uri="{FF2B5EF4-FFF2-40B4-BE49-F238E27FC236}">
                <a16:creationId xmlns:a16="http://schemas.microsoft.com/office/drawing/2014/main" id="{8F44977E-A302-5DBE-6EB5-D3FB9E611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905" y="1339605"/>
            <a:ext cx="830773" cy="1097808"/>
          </a:xfrm>
          <a:prstGeom prst="rect">
            <a:avLst/>
          </a:prstGeom>
        </p:spPr>
      </p:pic>
      <p:pic>
        <p:nvPicPr>
          <p:cNvPr id="36" name="Picture 35">
            <a:extLst>
              <a:ext uri="{FF2B5EF4-FFF2-40B4-BE49-F238E27FC236}">
                <a16:creationId xmlns:a16="http://schemas.microsoft.com/office/drawing/2014/main" id="{239761C4-CA7E-EB10-C407-B7EC62BC9F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0928" y="2317704"/>
            <a:ext cx="837984" cy="1117310"/>
          </a:xfrm>
          <a:prstGeom prst="rect">
            <a:avLst/>
          </a:prstGeom>
        </p:spPr>
      </p:pic>
      <p:pic>
        <p:nvPicPr>
          <p:cNvPr id="37" name="Picture 36">
            <a:extLst>
              <a:ext uri="{FF2B5EF4-FFF2-40B4-BE49-F238E27FC236}">
                <a16:creationId xmlns:a16="http://schemas.microsoft.com/office/drawing/2014/main" id="{8D89C152-49B9-38C0-1C4E-5E4BE51E77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4183" y="2352340"/>
            <a:ext cx="645327" cy="1053595"/>
          </a:xfrm>
          <a:prstGeom prst="rect">
            <a:avLst/>
          </a:prstGeom>
        </p:spPr>
      </p:pic>
      <p:sp>
        <p:nvSpPr>
          <p:cNvPr id="39" name="Line 5">
            <a:extLst>
              <a:ext uri="{FF2B5EF4-FFF2-40B4-BE49-F238E27FC236}">
                <a16:creationId xmlns:a16="http://schemas.microsoft.com/office/drawing/2014/main" id="{13764C8C-7CEA-4516-86C5-4F34EFBB4E85}"/>
              </a:ext>
            </a:extLst>
          </p:cNvPr>
          <p:cNvSpPr>
            <a:spLocks noChangeShapeType="1"/>
          </p:cNvSpPr>
          <p:nvPr/>
        </p:nvSpPr>
        <p:spPr bwMode="auto">
          <a:xfrm>
            <a:off x="4532958" y="810454"/>
            <a:ext cx="39042" cy="5660900"/>
          </a:xfrm>
          <a:prstGeom prst="line">
            <a:avLst/>
          </a:prstGeom>
          <a:noFill/>
          <a:ln w="38100">
            <a:solidFill>
              <a:schemeClr val="tx1"/>
            </a:solidFill>
            <a:round/>
            <a:headEnd/>
            <a:tailEnd/>
          </a:ln>
        </p:spPr>
        <p:txBody>
          <a:bodyPr wrap="none"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7C80BDA-2D71-840C-603B-D11BA6DEC362}"/>
              </a:ext>
            </a:extLst>
          </p:cNvPr>
          <p:cNvSpPr/>
          <p:nvPr/>
        </p:nvSpPr>
        <p:spPr>
          <a:xfrm>
            <a:off x="25654" y="3867684"/>
            <a:ext cx="4183302" cy="1477328"/>
          </a:xfrm>
          <a:prstGeom prst="rect">
            <a:avLst/>
          </a:prstGeom>
        </p:spPr>
        <p:txBody>
          <a:bodyPr wrap="square" lIns="91440" tIns="45720" rIns="91440" bIns="45720" anchor="t">
            <a:spAutoFit/>
          </a:bodyPr>
          <a:lstStyle/>
          <a:p>
            <a:pPr marL="1714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tab pos="83344" algn="l"/>
              </a:tabLst>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ACAT and Date of Designation: </a:t>
            </a:r>
            <a:r>
              <a:rPr kumimoji="0" lang="en-US" sz="1000" b="0" i="0" u="none" strike="noStrike" kern="1200" cap="none" spc="0" normalizeH="0" baseline="0" noProof="0" dirty="0">
                <a:ln>
                  <a:noFill/>
                </a:ln>
                <a:solidFill>
                  <a:schemeClr val="bg2">
                    <a:lumMod val="10000"/>
                  </a:schemeClr>
                </a:solidFill>
                <a:effectLst/>
                <a:uLnTx/>
                <a:uFillTx/>
                <a:latin typeface="Arial"/>
                <a:cs typeface="Arial"/>
              </a:rPr>
              <a:t>MCA Designation AAP 8 </a:t>
            </a:r>
            <a:r>
              <a:rPr lang="en-US" sz="1000" dirty="0">
                <a:solidFill>
                  <a:schemeClr val="bg2">
                    <a:lumMod val="10000"/>
                  </a:schemeClr>
                </a:solidFill>
                <a:latin typeface="Arial"/>
                <a:cs typeface="Arial"/>
              </a:rPr>
              <a:t>Sep</a:t>
            </a:r>
            <a:r>
              <a:rPr kumimoji="0" lang="en-US" sz="1000" b="0" i="0" u="none" strike="noStrike" kern="1200" cap="none" spc="0" normalizeH="0" baseline="0" noProof="0" dirty="0">
                <a:ln>
                  <a:noFill/>
                </a:ln>
                <a:solidFill>
                  <a:schemeClr val="bg2">
                    <a:lumMod val="10000"/>
                  </a:schemeClr>
                </a:solidFill>
                <a:effectLst/>
                <a:uLnTx/>
                <a:uFillTx/>
                <a:latin typeface="Arial"/>
                <a:cs typeface="Arial"/>
              </a:rPr>
              <a:t> </a:t>
            </a:r>
            <a:r>
              <a:rPr lang="en-US" sz="1000" dirty="0">
                <a:solidFill>
                  <a:schemeClr val="bg2">
                    <a:lumMod val="10000"/>
                  </a:schemeClr>
                </a:solidFill>
                <a:latin typeface="Arial"/>
                <a:cs typeface="Arial"/>
              </a:rPr>
              <a:t>22</a:t>
            </a:r>
            <a:endParaRPr kumimoji="0" lang="en-US" sz="10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n-ea"/>
              <a:cs typeface="Arial" panose="020B0604020202020204" pitchFamily="34" charset="0"/>
            </a:endParaRPr>
          </a:p>
          <a:p>
            <a:pPr marL="171450" indent="-171450" defTabSz="650697" eaLnBrk="0" fontAlgn="auto" hangingPunct="0">
              <a:spcBef>
                <a:spcPts val="0"/>
              </a:spcBef>
              <a:spcAft>
                <a:spcPts val="0"/>
              </a:spcAft>
              <a:buFont typeface="Arial" panose="020B0604020202020204" pitchFamily="34" charset="0"/>
              <a:buChar char="•"/>
              <a:tabLst>
                <a:tab pos="167640" algn="l"/>
              </a:tabLst>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MDA/PDA:</a:t>
            </a:r>
            <a:r>
              <a:rPr lang="en-US" sz="1000" b="1" dirty="0">
                <a:solidFill>
                  <a:schemeClr val="bg2">
                    <a:lumMod val="10000"/>
                  </a:schemeClr>
                </a:solidFill>
                <a:latin typeface="Arial"/>
                <a:cs typeface="Arial"/>
              </a:rPr>
              <a:t> </a:t>
            </a: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 </a:t>
            </a:r>
            <a:r>
              <a:rPr kumimoji="0" lang="en-US" sz="1000" b="0" i="0" u="none" strike="noStrike" kern="1200" cap="none" spc="0" normalizeH="0" baseline="0" noProof="0" dirty="0">
                <a:ln>
                  <a:noFill/>
                </a:ln>
                <a:solidFill>
                  <a:schemeClr val="bg2">
                    <a:lumMod val="10000"/>
                  </a:schemeClr>
                </a:solidFill>
                <a:effectLst/>
                <a:uLnTx/>
                <a:uFillTx/>
                <a:latin typeface="Arial"/>
                <a:cs typeface="Arial"/>
              </a:rPr>
              <a:t>PM TRASYS</a:t>
            </a:r>
            <a:endParaRPr kumimoji="0" lang="en-US" sz="10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n-ea"/>
              <a:cs typeface="Arial" panose="020B0604020202020204" pitchFamily="34" charset="0"/>
            </a:endParaRPr>
          </a:p>
          <a:p>
            <a:pPr marL="171450" indent="-171450" defTabSz="650697" eaLnBrk="0" hangingPunct="0">
              <a:buFont typeface="Arial" panose="020B0604020202020204" pitchFamily="34" charset="0"/>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Date of most recent APB: </a:t>
            </a:r>
            <a:r>
              <a:rPr lang="en-US" sz="1000" dirty="0">
                <a:solidFill>
                  <a:schemeClr val="bg2">
                    <a:lumMod val="10000"/>
                  </a:schemeClr>
                </a:solidFill>
                <a:latin typeface="Arial"/>
                <a:cs typeface="Arial"/>
              </a:rPr>
              <a:t>Not required</a:t>
            </a:r>
            <a:endParaRPr kumimoji="0" lang="en-US" sz="100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IOC/FOC Dates: </a:t>
            </a:r>
            <a:r>
              <a:rPr lang="en-US" sz="1000" dirty="0">
                <a:solidFill>
                  <a:schemeClr val="bg2">
                    <a:lumMod val="10000"/>
                  </a:schemeClr>
                </a:solidFill>
                <a:latin typeface="Arial"/>
                <a:cs typeface="Arial"/>
              </a:rPr>
              <a:t>Mar 23</a:t>
            </a:r>
            <a:r>
              <a:rPr kumimoji="0" lang="en-US" sz="1000" b="0" i="0" u="none" strike="noStrike" kern="1200" cap="none" spc="0" normalizeH="0" baseline="0" noProof="0" dirty="0">
                <a:ln>
                  <a:noFill/>
                </a:ln>
                <a:solidFill>
                  <a:schemeClr val="bg2">
                    <a:lumMod val="10000"/>
                  </a:schemeClr>
                </a:solidFill>
                <a:effectLst/>
                <a:uLnTx/>
                <a:uFillTx/>
                <a:latin typeface="Arial"/>
                <a:cs typeface="Arial"/>
              </a:rPr>
              <a:t>/</a:t>
            </a:r>
            <a:r>
              <a:rPr lang="en-US" sz="1000" dirty="0">
                <a:solidFill>
                  <a:schemeClr val="bg2">
                    <a:lumMod val="10000"/>
                  </a:schemeClr>
                </a:solidFill>
                <a:latin typeface="Arial"/>
                <a:cs typeface="Arial"/>
              </a:rPr>
              <a:t>Nov 26</a:t>
            </a:r>
          </a:p>
          <a:p>
            <a:pPr defTabSz="457200" fontAlgn="auto">
              <a:spcBef>
                <a:spcPts val="0"/>
              </a:spcBef>
              <a:spcAft>
                <a:spcPts val="0"/>
              </a:spcAft>
              <a:defRPr/>
            </a:pPr>
            <a:endParaRPr lang="en-US" sz="1000" b="1" i="0" u="none" strike="noStrike" kern="1200" cap="none" spc="0" normalizeH="0" baseline="0" noProof="0" dirty="0">
              <a:ln>
                <a:noFill/>
              </a:ln>
              <a:solidFill>
                <a:schemeClr val="bg2">
                  <a:lumMod val="10000"/>
                </a:schemeClr>
              </a:solidFill>
              <a:effectLst/>
              <a:uLnTx/>
              <a:uFillTx/>
              <a:latin typeface="Arial" panose="020B0604020202020204" pitchFamily="34" charset="0"/>
              <a:cs typeface="Arial" panose="020B0604020202020204" pitchFamily="34" charset="0"/>
            </a:endParaRPr>
          </a:p>
          <a:p>
            <a:pPr marL="171450" indent="-171450" defTabSz="457200" fontAlgn="auto">
              <a:spcBef>
                <a:spcPts val="0"/>
              </a:spcBef>
              <a:spcAft>
                <a:spcPts val="0"/>
              </a:spcAft>
              <a:buFont typeface="Arial" panose="020B0604020202020204" pitchFamily="34" charset="0"/>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Accomplishments</a:t>
            </a:r>
            <a:endParaRPr lang="en-US" sz="1000" b="1" dirty="0">
              <a:solidFill>
                <a:schemeClr val="bg2">
                  <a:lumMod val="10000"/>
                </a:schemeClr>
              </a:solidFill>
              <a:latin typeface="Arial" panose="020B0604020202020204" pitchFamily="34" charset="0"/>
              <a:cs typeface="Arial" panose="020B0604020202020204" pitchFamily="34" charset="0"/>
            </a:endParaRPr>
          </a:p>
          <a:p>
            <a:pPr marL="400050" lvl="2" indent="-171450">
              <a:buFont typeface="Courier New" panose="02070309020205020404" pitchFamily="49" charset="0"/>
              <a:buChar char="o"/>
              <a:defRPr/>
            </a:pPr>
            <a:r>
              <a:rPr lang="en-US" sz="1000" kern="0" dirty="0">
                <a:solidFill>
                  <a:schemeClr val="bg2">
                    <a:lumMod val="10000"/>
                  </a:schemeClr>
                </a:solidFill>
                <a:latin typeface="Arial"/>
                <a:cs typeface="Calibri"/>
              </a:rPr>
              <a:t>Pending Contract Award</a:t>
            </a:r>
          </a:p>
          <a:p>
            <a:pPr marL="628650" lvl="1" indent="-171450">
              <a:buFont typeface="Arial"/>
              <a:buChar char="•"/>
              <a:defRPr/>
            </a:pPr>
            <a:endParaRPr lang="en-US" sz="1000" b="1" kern="0" dirty="0">
              <a:solidFill>
                <a:schemeClr val="bg2">
                  <a:lumMod val="10000"/>
                </a:schemeClr>
              </a:solidFill>
              <a:latin typeface="Arial"/>
              <a:cs typeface="Arial"/>
            </a:endParaRPr>
          </a:p>
          <a:p>
            <a:pPr lvl="1" indent="-230505">
              <a:buFont typeface="Courier New" panose="02070309020205020404" pitchFamily="49" charset="0"/>
              <a:buChar char="•"/>
              <a:defRPr/>
            </a:pPr>
            <a:endParaRPr lang="en-US" sz="1000" kern="0" dirty="0">
              <a:solidFill>
                <a:schemeClr val="bg2">
                  <a:lumMod val="10000"/>
                </a:schemeClr>
              </a:solidFill>
              <a:latin typeface="Arial"/>
              <a:cs typeface="Arial"/>
            </a:endParaRPr>
          </a:p>
        </p:txBody>
      </p:sp>
      <p:sp>
        <p:nvSpPr>
          <p:cNvPr id="5" name="Slide Number Placeholder 4">
            <a:extLst>
              <a:ext uri="{FF2B5EF4-FFF2-40B4-BE49-F238E27FC236}">
                <a16:creationId xmlns:a16="http://schemas.microsoft.com/office/drawing/2014/main" id="{1A82101D-955D-9090-CEEC-177C2C9B191D}"/>
              </a:ext>
            </a:extLst>
          </p:cNvPr>
          <p:cNvSpPr>
            <a:spLocks noGrp="1"/>
          </p:cNvSpPr>
          <p:nvPr>
            <p:ph type="sldNum" sz="quarter" idx="12"/>
          </p:nvPr>
        </p:nvSpPr>
        <p:spPr/>
        <p:txBody>
          <a:bodyPr/>
          <a:lstStyle/>
          <a:p>
            <a:endParaRPr lang="en-US" dirty="0">
              <a:latin typeface="Arial" panose="020B0604020202020204" pitchFamily="34" charset="0"/>
              <a:cs typeface="Arial" panose="020B0604020202020204" pitchFamily="34" charset="0"/>
            </a:endParaRPr>
          </a:p>
        </p:txBody>
      </p:sp>
      <p:graphicFrame>
        <p:nvGraphicFramePr>
          <p:cNvPr id="12" name="Table 11">
            <a:extLst>
              <a:ext uri="{FF2B5EF4-FFF2-40B4-BE49-F238E27FC236}">
                <a16:creationId xmlns:a16="http://schemas.microsoft.com/office/drawing/2014/main" id="{92F27C00-C0C1-852B-152A-AE95790C566D}"/>
              </a:ext>
            </a:extLst>
          </p:cNvPr>
          <p:cNvGraphicFramePr>
            <a:graphicFrameLocks noGrp="1"/>
          </p:cNvGraphicFramePr>
          <p:nvPr>
            <p:extLst>
              <p:ext uri="{D42A27DB-BD31-4B8C-83A1-F6EECF244321}">
                <p14:modId xmlns:p14="http://schemas.microsoft.com/office/powerpoint/2010/main" val="3598282272"/>
              </p:ext>
            </p:extLst>
          </p:nvPr>
        </p:nvGraphicFramePr>
        <p:xfrm>
          <a:off x="4650282" y="3936968"/>
          <a:ext cx="4222381" cy="642712"/>
        </p:xfrm>
        <a:graphic>
          <a:graphicData uri="http://schemas.openxmlformats.org/drawingml/2006/table">
            <a:tbl>
              <a:tblPr firstRow="1" bandRow="1">
                <a:tableStyleId>{5C22544A-7EE6-4342-B048-85BDC9FD1C3A}</a:tableStyleId>
              </a:tblPr>
              <a:tblGrid>
                <a:gridCol w="2386085">
                  <a:extLst>
                    <a:ext uri="{9D8B030D-6E8A-4147-A177-3AD203B41FA5}">
                      <a16:colId xmlns:a16="http://schemas.microsoft.com/office/drawing/2014/main" val="640834557"/>
                    </a:ext>
                  </a:extLst>
                </a:gridCol>
                <a:gridCol w="1836296">
                  <a:extLst>
                    <a:ext uri="{9D8B030D-6E8A-4147-A177-3AD203B41FA5}">
                      <a16:colId xmlns:a16="http://schemas.microsoft.com/office/drawing/2014/main" val="1695184085"/>
                    </a:ext>
                  </a:extLst>
                </a:gridCol>
              </a:tblGrid>
              <a:tr h="321356">
                <a:tc>
                  <a:txBody>
                    <a:bodyPr/>
                    <a:lstStyle/>
                    <a:p>
                      <a:pPr algn="ctr" fontAlgn="base"/>
                      <a:r>
                        <a:rPr lang="en-US" sz="1200" b="1" dirty="0">
                          <a:solidFill>
                            <a:srgbClr val="FFFFFF"/>
                          </a:solidFill>
                          <a:effectLst/>
                          <a:latin typeface="Arial"/>
                        </a:rPr>
                        <a:t>Event</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ctr" fontAlgn="base"/>
                      <a:r>
                        <a:rPr lang="en-US" sz="1200" b="1" dirty="0">
                          <a:solidFill>
                            <a:srgbClr val="FFFFFF"/>
                          </a:solidFill>
                          <a:effectLst/>
                          <a:latin typeface="Arial"/>
                        </a:rPr>
                        <a:t>Date</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502872945"/>
                  </a:ext>
                </a:extLst>
              </a:tr>
              <a:tr h="321356">
                <a:tc>
                  <a:txBody>
                    <a:bodyPr/>
                    <a:lstStyle/>
                    <a:p>
                      <a:pPr lvl="0" algn="ctr">
                        <a:buNone/>
                      </a:pPr>
                      <a:r>
                        <a:rPr lang="en-US" sz="1000" dirty="0">
                          <a:solidFill>
                            <a:schemeClr val="bg2">
                              <a:lumMod val="10000"/>
                            </a:schemeClr>
                          </a:solidFill>
                          <a:effectLst/>
                          <a:latin typeface="Arial"/>
                        </a:rPr>
                        <a:t>TMIT Contract  Planned Award</a:t>
                      </a:r>
                      <a:endParaRPr lang="en-US" sz="1000" dirty="0">
                        <a:solidFill>
                          <a:schemeClr val="bg2">
                            <a:lumMod val="10000"/>
                          </a:schemeClr>
                        </a:solidFill>
                        <a:latin typeface="Aria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lvl="0" algn="ctr">
                        <a:buNone/>
                      </a:pPr>
                      <a:r>
                        <a:rPr lang="en-US" sz="1000" dirty="0">
                          <a:solidFill>
                            <a:schemeClr val="bg2">
                              <a:lumMod val="10000"/>
                            </a:schemeClr>
                          </a:solidFill>
                          <a:effectLst/>
                          <a:latin typeface="Arial"/>
                        </a:rPr>
                        <a:t>Q1 FY25</a:t>
                      </a:r>
                      <a:endParaRPr lang="en-US" dirty="0">
                        <a:solidFill>
                          <a:schemeClr val="bg2">
                            <a:lumMod val="10000"/>
                          </a:schemeClr>
                        </a:solidFill>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933035413"/>
                  </a:ext>
                </a:extLst>
              </a:tr>
            </a:tbl>
          </a:graphicData>
        </a:graphic>
      </p:graphicFrame>
      <p:sp>
        <p:nvSpPr>
          <p:cNvPr id="13" name="Rectangle 12">
            <a:extLst>
              <a:ext uri="{FF2B5EF4-FFF2-40B4-BE49-F238E27FC236}">
                <a16:creationId xmlns:a16="http://schemas.microsoft.com/office/drawing/2014/main" id="{B08C6D17-2E39-9530-F1CD-7EAE3E963836}"/>
              </a:ext>
            </a:extLst>
          </p:cNvPr>
          <p:cNvSpPr>
            <a:spLocks noChangeArrowheads="1"/>
          </p:cNvSpPr>
          <p:nvPr/>
        </p:nvSpPr>
        <p:spPr bwMode="auto">
          <a:xfrm>
            <a:off x="4457816" y="3639325"/>
            <a:ext cx="4584575" cy="288823"/>
          </a:xfrm>
          <a:prstGeom prst="rect">
            <a:avLst/>
          </a:prstGeom>
          <a:noFill/>
          <a:ln w="50800">
            <a:noFill/>
            <a:miter lim="800000"/>
            <a:headEnd/>
            <a:tailEnd/>
          </a:ln>
        </p:spPr>
        <p:txBody>
          <a:bodyPr lIns="18288" tIns="18288" rIns="18288" bIns="18288"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buClr>
                <a:srgbClr val="FF0000"/>
              </a:buClr>
              <a:defRPr/>
            </a:pPr>
            <a:r>
              <a:rPr lang="en-US" sz="1200" b="1" u="sng">
                <a:solidFill>
                  <a:schemeClr val="bg2">
                    <a:lumMod val="10000"/>
                  </a:schemeClr>
                </a:solidFill>
                <a:latin typeface="Arial"/>
                <a:cs typeface="Arial"/>
              </a:rPr>
              <a:t>Upcoming Events</a:t>
            </a:r>
            <a:endParaRPr lang="en-US" sz="1200" b="1" i="0" u="sng" strike="noStrike" kern="1200" cap="none" spc="0" normalizeH="0" baseline="0" noProof="0">
              <a:ln>
                <a:noFill/>
              </a:ln>
              <a:solidFill>
                <a:schemeClr val="bg2">
                  <a:lumMod val="10000"/>
                </a:schemeClr>
              </a:solidFill>
              <a:effectLst/>
              <a:uLnTx/>
              <a:uFillTx/>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7F25290-518A-35B3-851F-3F1D758653CF}"/>
              </a:ext>
            </a:extLst>
          </p:cNvPr>
          <p:cNvSpPr txBox="1">
            <a:spLocks/>
          </p:cNvSpPr>
          <p:nvPr/>
        </p:nvSpPr>
        <p:spPr>
          <a:xfrm>
            <a:off x="1147989" y="262185"/>
            <a:ext cx="7538620"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a:solidFill>
                  <a:schemeClr val="bg2">
                    <a:lumMod val="10000"/>
                  </a:schemeClr>
                </a:solidFill>
                <a:latin typeface="Franklin Gothic Medium" panose="020B0603020102020204" pitchFamily="34" charset="0"/>
              </a:rPr>
              <a:t>RTS PROGRAMS</a:t>
            </a:r>
            <a:endParaRPr lang="en-US" sz="2800" b="1" dirty="0">
              <a:solidFill>
                <a:schemeClr val="bg2">
                  <a:lumMod val="10000"/>
                </a:schemeClr>
              </a:solidFill>
              <a:latin typeface="Franklin Gothic Medium" panose="020B0603020102020204" pitchFamily="34" charset="0"/>
            </a:endParaRPr>
          </a:p>
        </p:txBody>
      </p:sp>
      <p:sp>
        <p:nvSpPr>
          <p:cNvPr id="4" name="Title 1">
            <a:extLst>
              <a:ext uri="{FF2B5EF4-FFF2-40B4-BE49-F238E27FC236}">
                <a16:creationId xmlns:a16="http://schemas.microsoft.com/office/drawing/2014/main" id="{358D5424-22E0-70F6-4931-37219D71857B}"/>
              </a:ext>
            </a:extLst>
          </p:cNvPr>
          <p:cNvSpPr txBox="1">
            <a:spLocks/>
          </p:cNvSpPr>
          <p:nvPr/>
        </p:nvSpPr>
        <p:spPr>
          <a:xfrm>
            <a:off x="5106401" y="293069"/>
            <a:ext cx="3766262" cy="604823"/>
          </a:xfrm>
        </p:spPr>
        <p:txBody>
          <a:bodyPr>
            <a:noAutofit/>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pPr algn="ctr"/>
            <a:r>
              <a:rPr lang="en-US" sz="1800" dirty="0">
                <a:solidFill>
                  <a:schemeClr val="bg2">
                    <a:lumMod val="10000"/>
                  </a:schemeClr>
                </a:solidFill>
                <a:latin typeface="Arial Black" panose="020B0A04020102020204" pitchFamily="34" charset="0"/>
              </a:rPr>
              <a:t>TRACKLESS MOBILE INFANTRY TARGETS (TMIT)</a:t>
            </a:r>
          </a:p>
        </p:txBody>
      </p:sp>
      <p:pic>
        <p:nvPicPr>
          <p:cNvPr id="8" name="Picture 7" descr="Logo&#10;&#10;Description automatically generated">
            <a:extLst>
              <a:ext uri="{FF2B5EF4-FFF2-40B4-BE49-F238E27FC236}">
                <a16:creationId xmlns:a16="http://schemas.microsoft.com/office/drawing/2014/main" id="{02E62037-C363-13F2-51FD-312448FBEA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10" name="TextBox 9">
            <a:extLst>
              <a:ext uri="{FF2B5EF4-FFF2-40B4-BE49-F238E27FC236}">
                <a16:creationId xmlns:a16="http://schemas.microsoft.com/office/drawing/2014/main" id="{7632FD5B-40D3-CCBB-09B5-7A34893760D5}"/>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61880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289" y="168963"/>
            <a:ext cx="3054965" cy="640966"/>
          </a:xfrm>
        </p:spPr>
        <p:txBody>
          <a:bodyPr lIns="91440" tIns="45720" rIns="91440" bIns="45720" anchor="ctr">
            <a:noAutofit/>
          </a:bodyPr>
          <a:lstStyle/>
          <a:p>
            <a:pPr algn="ctr"/>
            <a:r>
              <a:rPr lang="en-US" sz="1400" dirty="0">
                <a:solidFill>
                  <a:schemeClr val="bg1"/>
                </a:solidFill>
                <a:latin typeface="Arial Black" panose="020B0A04020102020204" pitchFamily="34" charset="0"/>
                <a:cs typeface="Calibri"/>
              </a:rPr>
              <a:t>KNOWN DISTANCE AUTOMATED SCORING (KDAS)</a:t>
            </a:r>
            <a:endParaRPr lang="en-US" sz="1400" dirty="0">
              <a:solidFill>
                <a:schemeClr val="bg1"/>
              </a:solidFill>
              <a:latin typeface="Arial Black" panose="020B0A04020102020204" pitchFamily="34" charset="0"/>
            </a:endParaRPr>
          </a:p>
        </p:txBody>
      </p:sp>
      <p:sp>
        <p:nvSpPr>
          <p:cNvPr id="8" name="Rectangle 3">
            <a:extLst>
              <a:ext uri="{FF2B5EF4-FFF2-40B4-BE49-F238E27FC236}">
                <a16:creationId xmlns:a16="http://schemas.microsoft.com/office/drawing/2014/main" id="{600B2ED8-EC89-4100-A6D8-59E0BC091498}"/>
              </a:ext>
            </a:extLst>
          </p:cNvPr>
          <p:cNvSpPr>
            <a:spLocks noChangeArrowheads="1"/>
          </p:cNvSpPr>
          <p:nvPr/>
        </p:nvSpPr>
        <p:spPr bwMode="auto">
          <a:xfrm>
            <a:off x="4410915" y="812099"/>
            <a:ext cx="4474353" cy="29477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13" name="Text Box 12">
            <a:extLst>
              <a:ext uri="{FF2B5EF4-FFF2-40B4-BE49-F238E27FC236}">
                <a16:creationId xmlns:a16="http://schemas.microsoft.com/office/drawing/2014/main" id="{E2EB61AE-AE75-4C9B-96AF-70A22118F6E3}"/>
              </a:ext>
            </a:extLst>
          </p:cNvPr>
          <p:cNvSpPr txBox="1">
            <a:spLocks noChangeArrowheads="1"/>
          </p:cNvSpPr>
          <p:nvPr/>
        </p:nvSpPr>
        <p:spPr bwMode="auto">
          <a:xfrm>
            <a:off x="-34779" y="3676933"/>
            <a:ext cx="4432324" cy="157423"/>
          </a:xfrm>
          <a:prstGeom prst="rect">
            <a:avLst/>
          </a:prstGeom>
          <a:noFill/>
          <a:ln w="50800">
            <a:noFill/>
            <a:miter lim="800000"/>
            <a:headEnd/>
            <a:tailEnd/>
          </a:ln>
        </p:spPr>
        <p:txBody>
          <a:bodyPr lIns="18288" tIns="48331" rIns="18288" bIns="48331"/>
          <a:lstStyle/>
          <a:p>
            <a:pPr marL="101147" marR="0" lvl="0" indent="-101147"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Status</a:t>
            </a:r>
            <a:endParaRPr kumimoji="0" lang="en-US" sz="12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3">
            <a:extLst>
              <a:ext uri="{FF2B5EF4-FFF2-40B4-BE49-F238E27FC236}">
                <a16:creationId xmlns:a16="http://schemas.microsoft.com/office/drawing/2014/main" id="{5093A52C-8A3B-48B1-B0B9-89FF2C3364F5}"/>
              </a:ext>
            </a:extLst>
          </p:cNvPr>
          <p:cNvSpPr>
            <a:spLocks noChangeArrowheads="1"/>
          </p:cNvSpPr>
          <p:nvPr/>
        </p:nvSpPr>
        <p:spPr bwMode="auto">
          <a:xfrm>
            <a:off x="179469" y="811572"/>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sp>
        <p:nvSpPr>
          <p:cNvPr id="23" name="Line 3">
            <a:extLst>
              <a:ext uri="{FF2B5EF4-FFF2-40B4-BE49-F238E27FC236}">
                <a16:creationId xmlns:a16="http://schemas.microsoft.com/office/drawing/2014/main" id="{043B03AC-79B5-4708-AB13-822D6E4FE241}"/>
              </a:ext>
            </a:extLst>
          </p:cNvPr>
          <p:cNvSpPr>
            <a:spLocks noChangeShapeType="1"/>
          </p:cNvSpPr>
          <p:nvPr/>
        </p:nvSpPr>
        <p:spPr bwMode="auto">
          <a:xfrm>
            <a:off x="167944" y="3710056"/>
            <a:ext cx="8800729" cy="564"/>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160296" y="1334800"/>
            <a:ext cx="4057099" cy="1789400"/>
          </a:xfrm>
          <a:prstGeom prst="rect">
            <a:avLst/>
          </a:prstGeom>
        </p:spPr>
      </p:pic>
      <p:sp>
        <p:nvSpPr>
          <p:cNvPr id="24" name="Rectangle 23"/>
          <p:cNvSpPr/>
          <p:nvPr/>
        </p:nvSpPr>
        <p:spPr>
          <a:xfrm>
            <a:off x="4617055" y="922264"/>
            <a:ext cx="4516596" cy="2908489"/>
          </a:xfrm>
          <a:prstGeom prst="rect">
            <a:avLst/>
          </a:prstGeom>
        </p:spPr>
        <p:txBody>
          <a:bodyPr wrap="square" lIns="91440" tIns="45720" rIns="91440" bIns="45720" anchor="t">
            <a:spAutoFit/>
          </a:bodyPr>
          <a:lstStyle/>
          <a:p>
            <a:pPr marL="1714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tab pos="83344" algn="l"/>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Requirements:</a:t>
            </a:r>
          </a:p>
          <a:p>
            <a:pPr marL="628650" lvl="2" indent="-171450" defTabSz="457200" fontAlgn="auto">
              <a:spcBef>
                <a:spcPts val="0"/>
              </a:spcBef>
              <a:spcAft>
                <a:spcPts val="0"/>
              </a:spcAft>
              <a:buFont typeface="Courier New" panose="020B0604020202020204" pitchFamily="34" charset="0"/>
              <a:buChar char="o"/>
              <a:tabLst>
                <a:tab pos="83344" algn="l"/>
              </a:tabLst>
              <a:defRPr/>
            </a:pP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MROC DM 18-2018 (Ranges and Training Area Management (RTAM) Family of Systems CDD</a:t>
            </a:r>
            <a:r>
              <a:rPr lang="en-US" sz="1000" dirty="0">
                <a:solidFill>
                  <a:schemeClr val="bg2">
                    <a:lumMod val="10000"/>
                  </a:schemeClr>
                </a:solidFill>
                <a:latin typeface="Arial"/>
                <a:cs typeface="Arial"/>
              </a:rPr>
              <a:t>)</a:t>
            </a:r>
          </a:p>
          <a:p>
            <a:pPr marL="628650" marR="0" lvl="2" indent="-171450" algn="l" defTabSz="457200">
              <a:lnSpc>
                <a:spcPct val="100000"/>
              </a:lnSpc>
              <a:spcBef>
                <a:spcPts val="0"/>
              </a:spcBef>
              <a:spcAft>
                <a:spcPts val="0"/>
              </a:spcAft>
              <a:buClrTx/>
              <a:buSzTx/>
              <a:buFont typeface="Courier New" panose="020B0604020202020204" pitchFamily="34" charset="0"/>
              <a:buChar char="o"/>
              <a:tabLst>
                <a:tab pos="83344" algn="l"/>
              </a:tabLst>
              <a:defRPr/>
            </a:pP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KDAS Annex to RTAM CDD </a:t>
            </a:r>
            <a:r>
              <a:rPr lang="en-US" sz="1000" dirty="0">
                <a:solidFill>
                  <a:schemeClr val="bg2">
                    <a:lumMod val="10000"/>
                  </a:schemeClr>
                </a:solidFill>
                <a:latin typeface="Arial"/>
                <a:cs typeface="Arial"/>
              </a:rPr>
              <a:t>27 Dec 22</a:t>
            </a:r>
            <a:endParaRPr lang="en-US" sz="1000" dirty="0">
              <a:solidFill>
                <a:schemeClr val="bg2">
                  <a:lumMod val="10000"/>
                </a:schemeClr>
              </a:solidFill>
              <a:cs typeface="Calibri" panose="020F0502020204030204"/>
            </a:endParaRPr>
          </a:p>
          <a:p>
            <a:pPr marL="457200" lvl="2" defTabSz="457200" fontAlgn="auto">
              <a:spcBef>
                <a:spcPts val="0"/>
              </a:spcBef>
              <a:spcAft>
                <a:spcPts val="0"/>
              </a:spcAft>
              <a:tabLst>
                <a:tab pos="83344" algn="l"/>
              </a:tabLst>
              <a:defRPr/>
            </a:pPr>
            <a:endParaRPr lang="en-US" sz="1000" dirty="0">
              <a:solidFill>
                <a:schemeClr val="bg2">
                  <a:lumMod val="10000"/>
                </a:schemeClr>
              </a:solidFill>
              <a:cs typeface="Arial" panose="020B0604020202020204" pitchFamily="34" charset="0"/>
            </a:endParaRPr>
          </a:p>
          <a:p>
            <a:pPr marL="171450" indent="-171450" defTabSz="457200" fontAlgn="auto">
              <a:spcBef>
                <a:spcPts val="0"/>
              </a:spcBef>
              <a:spcAft>
                <a:spcPts val="0"/>
              </a:spcAft>
              <a:buFont typeface="Arial" panose="020B0604020202020204" pitchFamily="34" charset="0"/>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Description: </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mn-cs"/>
              </a:rPr>
              <a:t>The KDAS system provides real time target scoring by detecting and reporting the location of a bullet impacts on the target to within 5-12mm accuracy. These capabilities expedite annual rifle marksmanship qualifications (ARQ) by reducing time spent in the pits, providing rapid and accurate feedback to the shooters, and minimizing delays due to human error.</a:t>
            </a:r>
            <a:r>
              <a:rPr lang="en-US" sz="1000" dirty="0">
                <a:solidFill>
                  <a:schemeClr val="bg2">
                    <a:lumMod val="10000"/>
                  </a:schemeClr>
                </a:solidFill>
                <a:latin typeface="Arial"/>
              </a:rPr>
              <a:t> </a:t>
            </a:r>
          </a:p>
          <a:p>
            <a:pPr marL="169545" marR="5080" defTabSz="457200" fontAlgn="auto">
              <a:lnSpc>
                <a:spcPct val="80000"/>
              </a:lnSpc>
              <a:spcBef>
                <a:spcPts val="0"/>
              </a:spcBef>
              <a:spcAft>
                <a:spcPts val="0"/>
              </a:spcAft>
              <a:buClr>
                <a:srgbClr val="000000"/>
              </a:buClr>
              <a:buSzPct val="85000"/>
              <a:defRPr/>
            </a:pPr>
            <a:endParaRPr lang="en-US" sz="1000" dirty="0">
              <a:solidFill>
                <a:schemeClr val="bg2">
                  <a:lumMod val="10000"/>
                </a:schemeClr>
              </a:solidFill>
              <a:latin typeface="Arial"/>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AAO Quantity:</a:t>
            </a:r>
            <a:r>
              <a:rPr lang="en-US" sz="1000" b="1" dirty="0">
                <a:solidFill>
                  <a:schemeClr val="bg2">
                    <a:lumMod val="10000"/>
                  </a:schemeClr>
                </a:solidFill>
                <a:latin typeface="Arial"/>
                <a:cs typeface="Arial"/>
              </a:rPr>
              <a:t> </a:t>
            </a:r>
            <a:endParaRPr lang="en-US" sz="1000" b="1" i="0" u="none" strike="noStrike" kern="1200" cap="none" spc="0" normalizeH="0" baseline="0" noProof="0" dirty="0">
              <a:ln>
                <a:noFill/>
              </a:ln>
              <a:solidFill>
                <a:schemeClr val="bg2">
                  <a:lumMod val="10000"/>
                </a:schemeClr>
              </a:solidFill>
              <a:effectLst/>
              <a:uLnTx/>
              <a:uFillTx/>
              <a:latin typeface="Arial"/>
              <a:cs typeface="Arial"/>
            </a:endParaRPr>
          </a:p>
          <a:p>
            <a:pPr marL="628650" lvl="1" indent="-171450">
              <a:buFont typeface="Courier New" panose="020B0604020202020204" pitchFamily="34" charset="0"/>
              <a:buChar char="o"/>
              <a:defRPr/>
            </a:pP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20</a:t>
            </a:r>
            <a:r>
              <a:rPr lang="en-US" sz="1000" dirty="0">
                <a:solidFill>
                  <a:schemeClr val="bg2">
                    <a:lumMod val="10000"/>
                  </a:schemeClr>
                </a:solidFill>
                <a:latin typeface="Arial"/>
                <a:cs typeface="Arial"/>
              </a:rPr>
              <a:t> Known Distance Automated Scoring (KDAS) Systems</a:t>
            </a:r>
            <a:endParaRPr lang="en-US" sz="1000" b="0" i="0" u="none" strike="noStrike" kern="1200" cap="none" spc="0" normalizeH="0" baseline="0" noProof="0" dirty="0">
              <a:ln>
                <a:noFill/>
              </a:ln>
              <a:solidFill>
                <a:schemeClr val="bg2">
                  <a:lumMod val="10000"/>
                </a:schemeClr>
              </a:solidFill>
              <a:effectLst/>
              <a:uLnTx/>
              <a:uFillTx/>
              <a:latin typeface="Arial"/>
              <a:cs typeface="Arial" panose="020B060402020202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4" name="Rectangle 3">
            <a:extLst>
              <a:ext uri="{FF2B5EF4-FFF2-40B4-BE49-F238E27FC236}">
                <a16:creationId xmlns:a16="http://schemas.microsoft.com/office/drawing/2014/main" id="{1C86C631-3B03-132A-E3DF-87B7427F6ED8}"/>
              </a:ext>
            </a:extLst>
          </p:cNvPr>
          <p:cNvSpPr/>
          <p:nvPr/>
        </p:nvSpPr>
        <p:spPr>
          <a:xfrm>
            <a:off x="30752" y="3879659"/>
            <a:ext cx="4440600" cy="1169551"/>
          </a:xfrm>
          <a:prstGeom prst="rect">
            <a:avLst/>
          </a:prstGeom>
        </p:spPr>
        <p:txBody>
          <a:bodyPr wrap="square" lIns="91440" tIns="45720" rIns="91440" bIns="45720" anchor="t">
            <a:spAutoFit/>
          </a:bodyPr>
          <a:lstStyle/>
          <a:p>
            <a:pPr marL="171450" lvl="1" indent="-171450">
              <a:buFont typeface="Arial" panose="020B0604020202020204" pitchFamily="34" charset="0"/>
              <a:buChar char="•"/>
              <a:tabLst>
                <a:tab pos="83344" algn="l"/>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lt"/>
                <a:cs typeface="Arial"/>
              </a:rPr>
              <a:t>ACAT and Date of Designation: </a:t>
            </a:r>
            <a:r>
              <a:rPr lang="en-US" sz="1000" dirty="0">
                <a:solidFill>
                  <a:schemeClr val="bg2">
                    <a:lumMod val="10000"/>
                  </a:schemeClr>
                </a:solidFill>
                <a:latin typeface="Arial"/>
                <a:ea typeface="+mn-lt"/>
                <a:cs typeface="Arial"/>
              </a:rPr>
              <a:t>AAP May 2023</a:t>
            </a:r>
            <a:endParaRPr lang="en-US" sz="1000" i="0" u="none" strike="noStrike" kern="1200" cap="none" spc="0" normalizeH="0" baseline="0" noProof="0" dirty="0">
              <a:ln>
                <a:noFill/>
              </a:ln>
              <a:solidFill>
                <a:schemeClr val="bg2">
                  <a:lumMod val="10000"/>
                </a:schemeClr>
              </a:solidFill>
              <a:effectLst/>
              <a:uLnTx/>
              <a:uFillTx/>
              <a:latin typeface="Arial" panose="020B0604020202020204" pitchFamily="34" charset="0"/>
              <a:cs typeface="Arial" panose="020B0604020202020204" pitchFamily="34" charset="0"/>
            </a:endParaRPr>
          </a:p>
          <a:p>
            <a:pPr marL="171450" indent="-171450" defTabSz="650697">
              <a:spcBef>
                <a:spcPts val="0"/>
              </a:spcBef>
              <a:spcAft>
                <a:spcPts val="0"/>
              </a:spcAft>
              <a:buFont typeface="Arial" panose="020B0604020202020204" pitchFamily="34" charset="0"/>
              <a:buChar char="•"/>
              <a:tabLst>
                <a:tab pos="167640" algn="l"/>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lt"/>
                <a:cs typeface="Arial"/>
              </a:rPr>
              <a:t>MDA/PDA:</a:t>
            </a:r>
            <a:r>
              <a:rPr lang="en-US" sz="1000" b="1" dirty="0">
                <a:solidFill>
                  <a:schemeClr val="bg2">
                    <a:lumMod val="10000"/>
                  </a:schemeClr>
                </a:solidFill>
                <a:latin typeface="Arial"/>
                <a:ea typeface="+mn-lt"/>
                <a:cs typeface="Arial"/>
              </a:rPr>
              <a:t> </a:t>
            </a:r>
            <a:r>
              <a:rPr kumimoji="0" lang="en-US" sz="1000" b="1" i="0" u="none" strike="noStrike" kern="1200" cap="none" spc="0" normalizeH="0" baseline="0" noProof="0" dirty="0">
                <a:ln>
                  <a:noFill/>
                </a:ln>
                <a:solidFill>
                  <a:schemeClr val="bg2">
                    <a:lumMod val="10000"/>
                  </a:schemeClr>
                </a:solidFill>
                <a:effectLst/>
                <a:uLnTx/>
                <a:uFillTx/>
                <a:latin typeface="Arial"/>
                <a:ea typeface="+mn-lt"/>
                <a:cs typeface="Arial"/>
              </a:rPr>
              <a:t> </a:t>
            </a:r>
            <a:r>
              <a:rPr kumimoji="0" lang="en-US" sz="1000" b="0" i="0" u="none" strike="noStrike" kern="1200" cap="none" spc="0" normalizeH="0" baseline="0" noProof="0" dirty="0">
                <a:ln>
                  <a:noFill/>
                </a:ln>
                <a:solidFill>
                  <a:schemeClr val="bg2">
                    <a:lumMod val="10000"/>
                  </a:schemeClr>
                </a:solidFill>
                <a:effectLst/>
                <a:uLnTx/>
                <a:uFillTx/>
                <a:latin typeface="Arial"/>
                <a:ea typeface="+mn-lt"/>
                <a:cs typeface="Arial"/>
              </a:rPr>
              <a:t>PM TRASYS</a:t>
            </a:r>
            <a:endParaRPr lang="en-US" sz="1000" dirty="0">
              <a:solidFill>
                <a:schemeClr val="bg2">
                  <a:lumMod val="10000"/>
                </a:schemeClr>
              </a:solidFill>
              <a:latin typeface="Arial"/>
              <a:ea typeface="+mn-lt"/>
              <a:cs typeface="Arial"/>
            </a:endParaRPr>
          </a:p>
          <a:p>
            <a:pPr marL="171450" indent="-171450" defTabSz="650697">
              <a:buFont typeface="Arial" panose="020B0604020202020204" pitchFamily="34" charset="0"/>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lt"/>
                <a:cs typeface="Arial"/>
              </a:rPr>
              <a:t>Date of most recent APB: </a:t>
            </a:r>
            <a:r>
              <a:rPr lang="en-US" sz="1000" dirty="0">
                <a:solidFill>
                  <a:schemeClr val="bg2">
                    <a:lumMod val="10000"/>
                  </a:schemeClr>
                </a:solidFill>
                <a:latin typeface="Arial"/>
                <a:ea typeface="+mn-lt"/>
                <a:cs typeface="Arial"/>
              </a:rPr>
              <a:t>N/A</a:t>
            </a:r>
          </a:p>
          <a:p>
            <a:pPr marL="171450" indent="-171450" algn="l" defTabSz="650697">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lt"/>
                <a:cs typeface="Arial"/>
              </a:rPr>
              <a:t>IOC/FOC Dates: </a:t>
            </a:r>
            <a:r>
              <a:rPr lang="en-US" sz="1000" dirty="0">
                <a:solidFill>
                  <a:schemeClr val="bg2">
                    <a:lumMod val="10000"/>
                  </a:schemeClr>
                </a:solidFill>
                <a:latin typeface="Arial"/>
                <a:ea typeface="+mn-lt"/>
                <a:cs typeface="Arial"/>
              </a:rPr>
              <a:t>Q4FY26</a:t>
            </a:r>
            <a:r>
              <a:rPr kumimoji="0" lang="en-US" sz="1000" b="0" i="0" u="none" strike="noStrike" kern="1200" cap="none" spc="0" normalizeH="0" baseline="0" noProof="0" dirty="0">
                <a:ln>
                  <a:noFill/>
                </a:ln>
                <a:solidFill>
                  <a:schemeClr val="bg2">
                    <a:lumMod val="10000"/>
                  </a:schemeClr>
                </a:solidFill>
                <a:effectLst/>
                <a:uLnTx/>
                <a:uFillTx/>
                <a:latin typeface="Arial"/>
                <a:ea typeface="+mn-lt"/>
                <a:cs typeface="Arial"/>
              </a:rPr>
              <a:t> / </a:t>
            </a:r>
            <a:r>
              <a:rPr lang="en-US" sz="1000" dirty="0">
                <a:solidFill>
                  <a:schemeClr val="bg2">
                    <a:lumMod val="10000"/>
                  </a:schemeClr>
                </a:solidFill>
                <a:latin typeface="Arial"/>
                <a:ea typeface="+mn-lt"/>
                <a:cs typeface="Arial"/>
              </a:rPr>
              <a:t>Q3FY30</a:t>
            </a:r>
            <a:endParaRPr lang="en-US" dirty="0">
              <a:solidFill>
                <a:schemeClr val="bg2">
                  <a:lumMod val="10000"/>
                </a:schemeClr>
              </a:solidFill>
              <a:latin typeface="Arial"/>
              <a:ea typeface="+mn-lt"/>
              <a:cs typeface="Arial"/>
            </a:endParaRPr>
          </a:p>
          <a:p>
            <a:pPr>
              <a:defRPr/>
            </a:pPr>
            <a:endParaRPr lang="en-US" sz="1000" b="1" dirty="0">
              <a:solidFill>
                <a:schemeClr val="bg2">
                  <a:lumMod val="10000"/>
                </a:schemeClr>
              </a:solidFill>
              <a:latin typeface="Arial"/>
              <a:ea typeface="+mn-lt"/>
              <a:cs typeface="Arial"/>
            </a:endParaRPr>
          </a:p>
          <a:p>
            <a:pPr marL="171450" indent="-171450">
              <a:buFont typeface="Arial" panose="020B0604020202020204" pitchFamily="34" charset="0"/>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lt"/>
                <a:cs typeface="Arial"/>
              </a:rPr>
              <a:t>Accomplishments</a:t>
            </a:r>
            <a:endParaRPr lang="en-US" dirty="0">
              <a:solidFill>
                <a:schemeClr val="bg2">
                  <a:lumMod val="10000"/>
                </a:schemeClr>
              </a:solidFill>
              <a:latin typeface="Calibri" panose="020F0502020204030204"/>
              <a:cs typeface="Calibri" panose="020F0502020204030204"/>
            </a:endParaRPr>
          </a:p>
          <a:p>
            <a:pPr marL="338455" indent="-109855">
              <a:buFont typeface="Courier New"/>
              <a:buChar char="o"/>
              <a:defRPr/>
            </a:pPr>
            <a:r>
              <a:rPr lang="en-US" sz="1000" kern="0" dirty="0">
                <a:solidFill>
                  <a:schemeClr val="bg2">
                    <a:lumMod val="10000"/>
                  </a:schemeClr>
                </a:solidFill>
                <a:latin typeface="Arial"/>
                <a:cs typeface="Arial"/>
              </a:rPr>
              <a:t>Market Research OTA reviews completed November 2024.</a:t>
            </a:r>
          </a:p>
        </p:txBody>
      </p:sp>
      <p:sp>
        <p:nvSpPr>
          <p:cNvPr id="11" name="Line 5">
            <a:extLst>
              <a:ext uri="{FF2B5EF4-FFF2-40B4-BE49-F238E27FC236}">
                <a16:creationId xmlns:a16="http://schemas.microsoft.com/office/drawing/2014/main" id="{8699FF65-E562-D10E-87AA-256E18EC25E3}"/>
              </a:ext>
            </a:extLst>
          </p:cNvPr>
          <p:cNvSpPr>
            <a:spLocks noChangeShapeType="1"/>
          </p:cNvSpPr>
          <p:nvPr/>
        </p:nvSpPr>
        <p:spPr bwMode="auto">
          <a:xfrm flipH="1">
            <a:off x="4600268" y="744826"/>
            <a:ext cx="5624" cy="5763925"/>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4" name="Table 13">
            <a:extLst>
              <a:ext uri="{FF2B5EF4-FFF2-40B4-BE49-F238E27FC236}">
                <a16:creationId xmlns:a16="http://schemas.microsoft.com/office/drawing/2014/main" id="{6181620C-97F2-1996-DD5A-3CBFC238B188}"/>
              </a:ext>
            </a:extLst>
          </p:cNvPr>
          <p:cNvGraphicFramePr>
            <a:graphicFrameLocks noGrp="1"/>
          </p:cNvGraphicFramePr>
          <p:nvPr>
            <p:extLst>
              <p:ext uri="{D42A27DB-BD31-4B8C-83A1-F6EECF244321}">
                <p14:modId xmlns:p14="http://schemas.microsoft.com/office/powerpoint/2010/main" val="3562475613"/>
              </p:ext>
            </p:extLst>
          </p:nvPr>
        </p:nvGraphicFramePr>
        <p:xfrm>
          <a:off x="4799736" y="3979075"/>
          <a:ext cx="4087326" cy="1005840"/>
        </p:xfrm>
        <a:graphic>
          <a:graphicData uri="http://schemas.openxmlformats.org/drawingml/2006/table">
            <a:tbl>
              <a:tblPr firstRow="1" bandRow="1">
                <a:tableStyleId>{5C22544A-7EE6-4342-B048-85BDC9FD1C3A}</a:tableStyleId>
              </a:tblPr>
              <a:tblGrid>
                <a:gridCol w="1989080">
                  <a:extLst>
                    <a:ext uri="{9D8B030D-6E8A-4147-A177-3AD203B41FA5}">
                      <a16:colId xmlns:a16="http://schemas.microsoft.com/office/drawing/2014/main" val="1476175689"/>
                    </a:ext>
                  </a:extLst>
                </a:gridCol>
                <a:gridCol w="2098246">
                  <a:extLst>
                    <a:ext uri="{9D8B030D-6E8A-4147-A177-3AD203B41FA5}">
                      <a16:colId xmlns:a16="http://schemas.microsoft.com/office/drawing/2014/main" val="1308812569"/>
                    </a:ext>
                  </a:extLst>
                </a:gridCol>
              </a:tblGrid>
              <a:tr h="238550">
                <a:tc>
                  <a:txBody>
                    <a:bodyPr/>
                    <a:lstStyle/>
                    <a:p>
                      <a:pPr marL="0" algn="ctr" rtl="0" eaLnBrk="1" fontAlgn="base" latinLnBrk="0" hangingPunct="1">
                        <a:spcBef>
                          <a:spcPts val="0"/>
                        </a:spcBef>
                        <a:spcAft>
                          <a:spcPts val="0"/>
                        </a:spcAft>
                      </a:pPr>
                      <a:r>
                        <a:rPr lang="en-US" sz="1200" b="1" i="0" u="none" strike="noStrike" kern="1200" dirty="0">
                          <a:solidFill>
                            <a:schemeClr val="bg2"/>
                          </a:solidFill>
                          <a:effectLst/>
                          <a:latin typeface="Arial"/>
                        </a:rPr>
                        <a:t>Planned Events</a:t>
                      </a:r>
                      <a:endParaRPr lang="en-US" sz="1200" b="0" i="0" u="none" strike="noStrike" dirty="0">
                        <a:solidFill>
                          <a:schemeClr val="bg2"/>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marL="0" algn="ctr" rtl="0" eaLnBrk="1" fontAlgn="base" latinLnBrk="0" hangingPunct="1">
                        <a:spcBef>
                          <a:spcPts val="0"/>
                        </a:spcBef>
                        <a:spcAft>
                          <a:spcPts val="0"/>
                        </a:spcAft>
                      </a:pPr>
                      <a:r>
                        <a:rPr lang="en-US" sz="1200" b="1" i="0" u="none" strike="noStrike" kern="1200" dirty="0">
                          <a:solidFill>
                            <a:schemeClr val="bg2"/>
                          </a:solidFill>
                          <a:effectLst/>
                          <a:latin typeface="Arial"/>
                        </a:rPr>
                        <a:t>Date</a:t>
                      </a:r>
                      <a:endParaRPr lang="en-US" sz="1200" b="0" i="0" u="none" strike="noStrike" dirty="0">
                        <a:solidFill>
                          <a:schemeClr val="bg2"/>
                        </a:solidFill>
                        <a:effectLs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452343235"/>
                  </a:ext>
                </a:extLst>
              </a:tr>
              <a:tr h="214376">
                <a:tc>
                  <a:txBody>
                    <a:bodyPr/>
                    <a:lstStyle/>
                    <a:p>
                      <a:pPr marL="0" algn="ctr" rtl="0" eaLnBrk="1" fontAlgn="base" latinLnBrk="0" hangingPunct="1">
                        <a:spcBef>
                          <a:spcPts val="0"/>
                        </a:spcBef>
                        <a:spcAft>
                          <a:spcPts val="0"/>
                        </a:spcAft>
                      </a:pPr>
                      <a:r>
                        <a:rPr lang="en-US" sz="1000" b="0" i="0" u="none" strike="noStrike" dirty="0">
                          <a:solidFill>
                            <a:schemeClr val="bg2">
                              <a:lumMod val="10000"/>
                            </a:schemeClr>
                          </a:solidFill>
                          <a:effectLst/>
                          <a:latin typeface="Arial"/>
                        </a:rPr>
                        <a:t>Test Readiness Review (TRR)</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algn="ctr" rtl="0" eaLnBrk="1" fontAlgn="base" latinLnBrk="0" hangingPunct="1">
                        <a:spcBef>
                          <a:spcPts val="0"/>
                        </a:spcBef>
                        <a:spcAft>
                          <a:spcPts val="0"/>
                        </a:spcAft>
                      </a:pPr>
                      <a:r>
                        <a:rPr lang="en-US" sz="1000" b="0" i="0" u="none" strike="noStrike" dirty="0">
                          <a:solidFill>
                            <a:schemeClr val="bg2">
                              <a:lumMod val="10000"/>
                            </a:schemeClr>
                          </a:solidFill>
                          <a:effectLst/>
                          <a:latin typeface="Arial"/>
                        </a:rPr>
                        <a:t>Q2FY25</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279702537"/>
                  </a:ext>
                </a:extLst>
              </a:tr>
              <a:tr h="214376">
                <a:tc>
                  <a:txBody>
                    <a:bodyPr/>
                    <a:lstStyle/>
                    <a:p>
                      <a:pPr marL="0" algn="ctr" rtl="0" eaLnBrk="1" fontAlgn="base" latinLnBrk="0" hangingPunct="1">
                        <a:spcBef>
                          <a:spcPts val="0"/>
                        </a:spcBef>
                        <a:spcAft>
                          <a:spcPts val="0"/>
                        </a:spcAft>
                      </a:pPr>
                      <a:r>
                        <a:rPr lang="en-US" sz="1000" b="0" i="0" u="none" strike="noStrike" dirty="0">
                          <a:solidFill>
                            <a:schemeClr val="bg2">
                              <a:lumMod val="10000"/>
                            </a:schemeClr>
                          </a:solidFill>
                          <a:effectLst/>
                          <a:latin typeface="Arial"/>
                        </a:rPr>
                        <a:t>In Plant Acceptance Test (IPAT)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algn="ctr" rtl="0" eaLnBrk="1" fontAlgn="base" latinLnBrk="0" hangingPunct="1">
                        <a:spcBef>
                          <a:spcPts val="0"/>
                        </a:spcBef>
                        <a:spcAft>
                          <a:spcPts val="0"/>
                        </a:spcAft>
                      </a:pPr>
                      <a:r>
                        <a:rPr lang="en-US" sz="1000" b="0" i="0" u="none" strike="noStrike" dirty="0">
                          <a:solidFill>
                            <a:schemeClr val="bg2">
                              <a:lumMod val="10000"/>
                            </a:schemeClr>
                          </a:solidFill>
                          <a:effectLst/>
                          <a:latin typeface="Arial"/>
                        </a:rPr>
                        <a:t>Q3FY25</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127140579"/>
                  </a:ext>
                </a:extLst>
              </a:tr>
              <a:tr h="231689">
                <a:tc>
                  <a:txBody>
                    <a:bodyPr/>
                    <a:lstStyle/>
                    <a:p>
                      <a:pPr marL="0" algn="ctr" rtl="0" eaLnBrk="1" fontAlgn="base" latinLnBrk="0" hangingPunct="1">
                        <a:spcBef>
                          <a:spcPts val="0"/>
                        </a:spcBef>
                        <a:spcAft>
                          <a:spcPts val="0"/>
                        </a:spcAft>
                      </a:pPr>
                      <a:r>
                        <a:rPr lang="en-US" sz="1000" b="0" i="0" u="none" strike="noStrike" dirty="0">
                          <a:solidFill>
                            <a:schemeClr val="bg2">
                              <a:lumMod val="10000"/>
                            </a:schemeClr>
                          </a:solidFill>
                          <a:effectLst/>
                          <a:latin typeface="Arial"/>
                        </a:rPr>
                        <a:t>End User Evaluation (EUE)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algn="ctr" rtl="0" eaLnBrk="1" fontAlgn="base" latinLnBrk="0" hangingPunct="1">
                        <a:spcBef>
                          <a:spcPts val="0"/>
                        </a:spcBef>
                        <a:spcAft>
                          <a:spcPts val="0"/>
                        </a:spcAft>
                      </a:pPr>
                      <a:r>
                        <a:rPr lang="en-US" sz="1000" b="0" i="0" u="none" strike="noStrike" dirty="0">
                          <a:solidFill>
                            <a:schemeClr val="bg2">
                              <a:lumMod val="10000"/>
                            </a:schemeClr>
                          </a:solidFill>
                          <a:effectLst/>
                          <a:latin typeface="Arial"/>
                        </a:rPr>
                        <a:t>Q3FY26</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880240655"/>
                  </a:ext>
                </a:extLst>
              </a:tr>
            </a:tbl>
          </a:graphicData>
        </a:graphic>
      </p:graphicFrame>
      <p:sp>
        <p:nvSpPr>
          <p:cNvPr id="15" name="TextBox 14">
            <a:extLst>
              <a:ext uri="{FF2B5EF4-FFF2-40B4-BE49-F238E27FC236}">
                <a16:creationId xmlns:a16="http://schemas.microsoft.com/office/drawing/2014/main" id="{FC613F9F-A7BC-1973-AAC6-812ED47B06AB}"/>
              </a:ext>
            </a:extLst>
          </p:cNvPr>
          <p:cNvSpPr txBox="1"/>
          <p:nvPr/>
        </p:nvSpPr>
        <p:spPr>
          <a:xfrm>
            <a:off x="6156409" y="369996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u="sng" dirty="0">
                <a:solidFill>
                  <a:schemeClr val="bg2">
                    <a:lumMod val="10000"/>
                  </a:schemeClr>
                </a:solidFill>
                <a:latin typeface="Arial"/>
              </a:rPr>
              <a:t>Upcoming Events</a:t>
            </a:r>
            <a:endParaRPr lang="en-US" sz="1200" dirty="0">
              <a:solidFill>
                <a:schemeClr val="bg2">
                  <a:lumMod val="10000"/>
                </a:schemeClr>
              </a:solidFill>
            </a:endParaRPr>
          </a:p>
        </p:txBody>
      </p:sp>
      <p:sp>
        <p:nvSpPr>
          <p:cNvPr id="3" name="Title 1">
            <a:extLst>
              <a:ext uri="{FF2B5EF4-FFF2-40B4-BE49-F238E27FC236}">
                <a16:creationId xmlns:a16="http://schemas.microsoft.com/office/drawing/2014/main" id="{6BD46288-CCF8-D9D9-3063-336E057A2FFE}"/>
              </a:ext>
            </a:extLst>
          </p:cNvPr>
          <p:cNvSpPr txBox="1">
            <a:spLocks/>
          </p:cNvSpPr>
          <p:nvPr/>
        </p:nvSpPr>
        <p:spPr>
          <a:xfrm>
            <a:off x="1147989" y="262185"/>
            <a:ext cx="7538620"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a:solidFill>
                  <a:schemeClr val="bg2">
                    <a:lumMod val="10000"/>
                  </a:schemeClr>
                </a:solidFill>
                <a:latin typeface="Franklin Gothic Medium" panose="020B0603020102020204" pitchFamily="34" charset="0"/>
              </a:rPr>
              <a:t>RTS PROGRAMS</a:t>
            </a:r>
            <a:endParaRPr lang="en-US" sz="2800" b="1" dirty="0">
              <a:solidFill>
                <a:schemeClr val="bg2">
                  <a:lumMod val="10000"/>
                </a:schemeClr>
              </a:solidFill>
              <a:latin typeface="Franklin Gothic Medium" panose="020B0603020102020204" pitchFamily="34" charset="0"/>
            </a:endParaRPr>
          </a:p>
        </p:txBody>
      </p:sp>
      <p:sp>
        <p:nvSpPr>
          <p:cNvPr id="18" name="Title 1">
            <a:extLst>
              <a:ext uri="{FF2B5EF4-FFF2-40B4-BE49-F238E27FC236}">
                <a16:creationId xmlns:a16="http://schemas.microsoft.com/office/drawing/2014/main" id="{2D149D7C-CACF-2A28-CE69-A4FC9109E546}"/>
              </a:ext>
            </a:extLst>
          </p:cNvPr>
          <p:cNvSpPr txBox="1">
            <a:spLocks/>
          </p:cNvSpPr>
          <p:nvPr/>
        </p:nvSpPr>
        <p:spPr>
          <a:xfrm>
            <a:off x="4915928" y="152903"/>
            <a:ext cx="4080717" cy="640966"/>
          </a:xfrm>
        </p:spPr>
        <p:txBody>
          <a:bodyPr lIns="91440" tIns="45720" rIns="91440" bIns="45720" anchor="ctr">
            <a:noAutofit/>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pPr algn="ctr"/>
            <a:r>
              <a:rPr lang="en-US" sz="1600" dirty="0">
                <a:solidFill>
                  <a:schemeClr val="bg2">
                    <a:lumMod val="10000"/>
                  </a:schemeClr>
                </a:solidFill>
                <a:latin typeface="Arial Black" panose="020B0A04020102020204" pitchFamily="34" charset="0"/>
                <a:cs typeface="Calibri"/>
              </a:rPr>
              <a:t>KNOWN DISTANCE AUTOMATED SCORING (KDAS)</a:t>
            </a:r>
            <a:endParaRPr lang="en-US" sz="1600" dirty="0">
              <a:solidFill>
                <a:schemeClr val="bg2">
                  <a:lumMod val="10000"/>
                </a:schemeClr>
              </a:solidFill>
              <a:latin typeface="Arial Black" panose="020B0A04020102020204" pitchFamily="34" charset="0"/>
            </a:endParaRPr>
          </a:p>
        </p:txBody>
      </p:sp>
      <p:pic>
        <p:nvPicPr>
          <p:cNvPr id="20" name="Picture 19" descr="Logo&#10;&#10;Description automatically generated">
            <a:extLst>
              <a:ext uri="{FF2B5EF4-FFF2-40B4-BE49-F238E27FC236}">
                <a16:creationId xmlns:a16="http://schemas.microsoft.com/office/drawing/2014/main" id="{74CC9F12-55D7-AF0A-6557-99E2C0A89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22" name="TextBox 21">
            <a:extLst>
              <a:ext uri="{FF2B5EF4-FFF2-40B4-BE49-F238E27FC236}">
                <a16:creationId xmlns:a16="http://schemas.microsoft.com/office/drawing/2014/main" id="{B6D39FC3-301A-467F-237A-3169993124FF}"/>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2134872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3A0852-53E5-68E2-FA0A-17C38882D2B7}"/>
              </a:ext>
            </a:extLst>
          </p:cNvPr>
          <p:cNvSpPr>
            <a:spLocks noGrp="1"/>
          </p:cNvSpPr>
          <p:nvPr>
            <p:ph type="body" sz="quarter" idx="13"/>
          </p:nvPr>
        </p:nvSpPr>
        <p:spPr>
          <a:xfrm>
            <a:off x="6215111" y="337869"/>
            <a:ext cx="2786062" cy="496888"/>
          </a:xfrm>
        </p:spPr>
        <p:txBody>
          <a:bodyPr lIns="91440" tIns="45720" rIns="91440" bIns="45720" anchor="ctr">
            <a:normAutofit/>
          </a:bodyPr>
          <a:lstStyle/>
          <a:p>
            <a:r>
              <a:rPr lang="en-US" sz="2000" b="1" dirty="0">
                <a:latin typeface="Arial Black" panose="020B0A04020102020204" pitchFamily="34" charset="0"/>
              </a:rPr>
              <a:t>RTS</a:t>
            </a:r>
          </a:p>
        </p:txBody>
      </p:sp>
      <p:sp>
        <p:nvSpPr>
          <p:cNvPr id="5" name="Slide Number Placeholder 4">
            <a:extLst>
              <a:ext uri="{FF2B5EF4-FFF2-40B4-BE49-F238E27FC236}">
                <a16:creationId xmlns:a16="http://schemas.microsoft.com/office/drawing/2014/main" id="{6CDB95C4-A4FA-BDB8-56E9-3B80846A4565}"/>
              </a:ext>
            </a:extLst>
          </p:cNvPr>
          <p:cNvSpPr>
            <a:spLocks noGrp="1"/>
          </p:cNvSpPr>
          <p:nvPr>
            <p:ph type="sldNum"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DC7C8D-6D41-4C2F-AD9A-27BCBF0F7DB3}"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96ABB811-AAEE-C2CB-A951-449DDA6DF634}"/>
              </a:ext>
            </a:extLst>
          </p:cNvPr>
          <p:cNvSpPr txBox="1"/>
          <p:nvPr/>
        </p:nvSpPr>
        <p:spPr>
          <a:xfrm>
            <a:off x="6399032" y="5993109"/>
            <a:ext cx="971741"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Existing Contract</a:t>
            </a:r>
          </a:p>
        </p:txBody>
      </p:sp>
      <p:sp>
        <p:nvSpPr>
          <p:cNvPr id="31" name="TextBox 30">
            <a:extLst>
              <a:ext uri="{FF2B5EF4-FFF2-40B4-BE49-F238E27FC236}">
                <a16:creationId xmlns:a16="http://schemas.microsoft.com/office/drawing/2014/main" id="{ADD45E36-6B10-A04D-5664-C70A15E17BF8}"/>
              </a:ext>
            </a:extLst>
          </p:cNvPr>
          <p:cNvSpPr txBox="1"/>
          <p:nvPr/>
        </p:nvSpPr>
        <p:spPr>
          <a:xfrm>
            <a:off x="7640010" y="6001206"/>
            <a:ext cx="1234633"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Future Effort/Contract</a:t>
            </a:r>
          </a:p>
        </p:txBody>
      </p:sp>
      <p:sp>
        <p:nvSpPr>
          <p:cNvPr id="33" name="TextBox 32">
            <a:extLst>
              <a:ext uri="{FF2B5EF4-FFF2-40B4-BE49-F238E27FC236}">
                <a16:creationId xmlns:a16="http://schemas.microsoft.com/office/drawing/2014/main" id="{DBC7DAC6-0C18-DA04-9563-761140FB8C1D}"/>
              </a:ext>
            </a:extLst>
          </p:cNvPr>
          <p:cNvSpPr txBox="1"/>
          <p:nvPr/>
        </p:nvSpPr>
        <p:spPr>
          <a:xfrm>
            <a:off x="4883075" y="5994041"/>
            <a:ext cx="1208985"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Pending Requirement</a:t>
            </a:r>
          </a:p>
        </p:txBody>
      </p:sp>
      <p:sp>
        <p:nvSpPr>
          <p:cNvPr id="41" name="Rectangle 40">
            <a:extLst>
              <a:ext uri="{FF2B5EF4-FFF2-40B4-BE49-F238E27FC236}">
                <a16:creationId xmlns:a16="http://schemas.microsoft.com/office/drawing/2014/main" id="{004AADE1-4270-6286-0183-85C2322F5551}"/>
              </a:ext>
            </a:extLst>
          </p:cNvPr>
          <p:cNvSpPr/>
          <p:nvPr/>
        </p:nvSpPr>
        <p:spPr>
          <a:xfrm>
            <a:off x="6308757" y="6034439"/>
            <a:ext cx="133405" cy="15853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2723968F-EBCF-CF6F-A870-F9485B4D2E94}"/>
              </a:ext>
            </a:extLst>
          </p:cNvPr>
          <p:cNvSpPr/>
          <p:nvPr/>
        </p:nvSpPr>
        <p:spPr>
          <a:xfrm>
            <a:off x="7549735" y="6037883"/>
            <a:ext cx="133405" cy="1585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482D1040-2FC8-07F2-51A0-FC1934ABE591}"/>
              </a:ext>
            </a:extLst>
          </p:cNvPr>
          <p:cNvSpPr/>
          <p:nvPr/>
        </p:nvSpPr>
        <p:spPr>
          <a:xfrm>
            <a:off x="4792800" y="6035371"/>
            <a:ext cx="133405" cy="158536"/>
          </a:xfrm>
          <a:prstGeom prst="rect">
            <a:avLst/>
          </a:prstGeom>
          <a:solidFill>
            <a:srgbClr val="FFC00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7" name="Content Placeholder 3">
            <a:extLst>
              <a:ext uri="{FF2B5EF4-FFF2-40B4-BE49-F238E27FC236}">
                <a16:creationId xmlns:a16="http://schemas.microsoft.com/office/drawing/2014/main" id="{4915C1ED-1C49-7E31-65B0-ADDF89A6FD6D}"/>
              </a:ext>
            </a:extLst>
          </p:cNvPr>
          <p:cNvGraphicFramePr>
            <a:graphicFrameLocks/>
          </p:cNvGraphicFramePr>
          <p:nvPr>
            <p:extLst>
              <p:ext uri="{D42A27DB-BD31-4B8C-83A1-F6EECF244321}">
                <p14:modId xmlns:p14="http://schemas.microsoft.com/office/powerpoint/2010/main" val="1491356605"/>
              </p:ext>
            </p:extLst>
          </p:nvPr>
        </p:nvGraphicFramePr>
        <p:xfrm>
          <a:off x="147633" y="1206099"/>
          <a:ext cx="8770139" cy="4756043"/>
        </p:xfrm>
        <a:graphic>
          <a:graphicData uri="http://schemas.openxmlformats.org/drawingml/2006/table">
            <a:tbl>
              <a:tblPr firstRow="1" bandRow="1"/>
              <a:tblGrid>
                <a:gridCol w="1243284">
                  <a:extLst>
                    <a:ext uri="{9D8B030D-6E8A-4147-A177-3AD203B41FA5}">
                      <a16:colId xmlns:a16="http://schemas.microsoft.com/office/drawing/2014/main" val="20000"/>
                    </a:ext>
                  </a:extLst>
                </a:gridCol>
                <a:gridCol w="949253">
                  <a:extLst>
                    <a:ext uri="{9D8B030D-6E8A-4147-A177-3AD203B41FA5}">
                      <a16:colId xmlns:a16="http://schemas.microsoft.com/office/drawing/2014/main" val="20001"/>
                    </a:ext>
                  </a:extLst>
                </a:gridCol>
                <a:gridCol w="1096267">
                  <a:extLst>
                    <a:ext uri="{9D8B030D-6E8A-4147-A177-3AD203B41FA5}">
                      <a16:colId xmlns:a16="http://schemas.microsoft.com/office/drawing/2014/main" val="20002"/>
                    </a:ext>
                  </a:extLst>
                </a:gridCol>
                <a:gridCol w="1096267">
                  <a:extLst>
                    <a:ext uri="{9D8B030D-6E8A-4147-A177-3AD203B41FA5}">
                      <a16:colId xmlns:a16="http://schemas.microsoft.com/office/drawing/2014/main" val="20003"/>
                    </a:ext>
                  </a:extLst>
                </a:gridCol>
                <a:gridCol w="1096267">
                  <a:extLst>
                    <a:ext uri="{9D8B030D-6E8A-4147-A177-3AD203B41FA5}">
                      <a16:colId xmlns:a16="http://schemas.microsoft.com/office/drawing/2014/main" val="20004"/>
                    </a:ext>
                  </a:extLst>
                </a:gridCol>
                <a:gridCol w="1096267">
                  <a:extLst>
                    <a:ext uri="{9D8B030D-6E8A-4147-A177-3AD203B41FA5}">
                      <a16:colId xmlns:a16="http://schemas.microsoft.com/office/drawing/2014/main" val="20005"/>
                    </a:ext>
                  </a:extLst>
                </a:gridCol>
                <a:gridCol w="1096267">
                  <a:extLst>
                    <a:ext uri="{9D8B030D-6E8A-4147-A177-3AD203B41FA5}">
                      <a16:colId xmlns:a16="http://schemas.microsoft.com/office/drawing/2014/main" val="20006"/>
                    </a:ext>
                  </a:extLst>
                </a:gridCol>
                <a:gridCol w="1096267">
                  <a:extLst>
                    <a:ext uri="{9D8B030D-6E8A-4147-A177-3AD203B41FA5}">
                      <a16:colId xmlns:a16="http://schemas.microsoft.com/office/drawing/2014/main" val="20007"/>
                    </a:ext>
                  </a:extLst>
                </a:gridCol>
              </a:tblGrid>
              <a:tr h="47477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endParaRPr lang="en-US" sz="1050" dirty="0"/>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t>Acquisition Approach</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t>FY25</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t>FY26</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t>FY27</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t>FY28</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t>FY29</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t>FY30</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extLst>
                  <a:ext uri="{0D108BD9-81ED-4DB2-BD59-A6C34878D82A}">
                    <a16:rowId xmlns:a16="http://schemas.microsoft.com/office/drawing/2014/main" val="10000"/>
                  </a:ext>
                </a:extLst>
              </a:tr>
              <a:tr h="61778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1" dirty="0">
                          <a:solidFill>
                            <a:schemeClr val="bg1"/>
                          </a:solidFill>
                        </a:rPr>
                        <a:t>Strategic Planning</a:t>
                      </a: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gridSpan="7">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en-US" sz="1050" kern="1200" dirty="0">
                          <a:solidFill>
                            <a:schemeClr val="bg2">
                              <a:lumMod val="10000"/>
                            </a:schemeClr>
                          </a:solidFill>
                          <a:latin typeface="Calibri" panose="020F0502020204030204"/>
                          <a:ea typeface="+mn-ea"/>
                          <a:cs typeface="+mn-cs"/>
                        </a:rPr>
                        <a:t>Focus priorities include modernization efforts of Range Training systems that incorporates improved instrumentation (enhanced feedback / scoring), after action review technologies, new generation target systems / threat representations, denied / degraded environments, expanded military operations in urban terrain capabilities, and immersive training environments.</a:t>
                      </a:r>
                    </a:p>
                  </a:txBody>
                  <a:tcPr marL="51435" marR="51435" marT="25718" marB="25718"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33534410"/>
                  </a:ext>
                </a:extLst>
              </a:tr>
              <a:tr h="77382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1" dirty="0">
                          <a:solidFill>
                            <a:schemeClr val="bg1"/>
                          </a:solidFill>
                        </a:rPr>
                        <a:t>Force-on-Force Training Systems – Next (</a:t>
                      </a:r>
                      <a:r>
                        <a:rPr lang="en-US" sz="1100" b="1" dirty="0" err="1">
                          <a:solidFill>
                            <a:schemeClr val="bg1"/>
                          </a:solidFill>
                        </a:rPr>
                        <a:t>FoFTS</a:t>
                      </a:r>
                      <a:r>
                        <a:rPr lang="en-US" sz="1100" b="1" dirty="0">
                          <a:solidFill>
                            <a:schemeClr val="bg1"/>
                          </a:solidFill>
                        </a:rPr>
                        <a:t>-N)</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bg2">
                              <a:lumMod val="10000"/>
                            </a:schemeClr>
                          </a:solidFill>
                          <a:latin typeface="+mn-lt"/>
                          <a:ea typeface="+mn-ea"/>
                          <a:cs typeface="+mn-cs"/>
                        </a:rPr>
                        <a:t>Major Capabilities Pathway</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66118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1" dirty="0">
                          <a:solidFill>
                            <a:schemeClr val="bg1"/>
                          </a:solidFill>
                        </a:rPr>
                        <a:t>Trackless Mobile Infantry Target (TMIT)</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10000"/>
                            </a:schemeClr>
                          </a:solidFill>
                          <a:latin typeface="+mn-lt"/>
                        </a:rPr>
                        <a:t> </a:t>
                      </a:r>
                      <a:r>
                        <a:rPr lang="en-US" sz="1050" kern="1200" dirty="0">
                          <a:solidFill>
                            <a:schemeClr val="bg2">
                              <a:lumMod val="10000"/>
                            </a:schemeClr>
                          </a:solidFill>
                          <a:latin typeface="+mn-lt"/>
                          <a:ea typeface="+mn-ea"/>
                          <a:cs typeface="+mn-cs"/>
                        </a:rPr>
                        <a:t>Major Capabilities Pathway</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bg2">
                            <a:lumMod val="10000"/>
                          </a:schemeClr>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bg2">
                            <a:lumMod val="10000"/>
                          </a:schemeClr>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bg2">
                            <a:lumMod val="10000"/>
                          </a:schemeClr>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bg2">
                            <a:lumMod val="10000"/>
                          </a:schemeClr>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bg2">
                            <a:lumMod val="10000"/>
                          </a:schemeClr>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bg2">
                            <a:lumMod val="10000"/>
                          </a:schemeClr>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0004"/>
                  </a:ext>
                </a:extLst>
              </a:tr>
              <a:tr h="85512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1" dirty="0">
                          <a:solidFill>
                            <a:schemeClr val="bg1"/>
                          </a:solidFill>
                        </a:rPr>
                        <a:t>Electronic Warfare Ground Instrumented Ranges (EWGIR)</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algn="ctr" defTabSz="914400" rtl="0" eaLnBrk="1" latinLnBrk="0" hangingPunct="1"/>
                      <a:r>
                        <a:rPr lang="en-US" sz="1050" kern="1200" dirty="0">
                          <a:solidFill>
                            <a:schemeClr val="bg2">
                              <a:lumMod val="10000"/>
                            </a:schemeClr>
                          </a:solidFill>
                          <a:latin typeface="+mn-lt"/>
                          <a:ea typeface="+mn-ea"/>
                          <a:cs typeface="+mn-cs"/>
                        </a:rPr>
                        <a:t> TBD</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620295591"/>
                  </a:ext>
                </a:extLst>
              </a:tr>
              <a:tr h="71217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en-US" sz="1100" b="1" kern="1200" dirty="0">
                          <a:solidFill>
                            <a:schemeClr val="bg1"/>
                          </a:solidFill>
                          <a:latin typeface="Calibri" panose="020F0502020204030204"/>
                          <a:ea typeface="+mn-ea"/>
                          <a:cs typeface="+mn-cs"/>
                        </a:rPr>
                        <a:t>Live Fire Evaluation Tool (LFET)</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050" kern="1200" dirty="0">
                          <a:solidFill>
                            <a:schemeClr val="bg2">
                              <a:lumMod val="10000"/>
                            </a:schemeClr>
                          </a:solidFill>
                          <a:latin typeface="+mn-lt"/>
                          <a:ea typeface="+mn-ea"/>
                          <a:cs typeface="+mn-cs"/>
                        </a:rPr>
                        <a:t>TBD</a:t>
                      </a:r>
                    </a:p>
                  </a:txBody>
                  <a:tcPr marL="68580" marR="68580"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5"/>
                  </a:ext>
                </a:extLst>
              </a:tr>
              <a:tr h="661181">
                <a:tc>
                  <a:txBody>
                    <a:bodyPr/>
                    <a:lstStyle/>
                    <a:p>
                      <a:pPr marL="0" algn="ctr" defTabSz="914400" rtl="0" eaLnBrk="1" latinLnBrk="0" hangingPunct="1"/>
                      <a:r>
                        <a:rPr lang="en-US" sz="1100" b="1" kern="1200" dirty="0">
                          <a:solidFill>
                            <a:schemeClr val="bg1"/>
                          </a:solidFill>
                          <a:latin typeface="Calibri" panose="020F0502020204030204"/>
                          <a:ea typeface="+mn-ea"/>
                          <a:cs typeface="+mn-cs"/>
                        </a:rPr>
                        <a:t>Known Distance Automated Scoring (KDAS)</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bg2">
                              <a:lumMod val="10000"/>
                            </a:schemeClr>
                          </a:solidFill>
                          <a:latin typeface="+mn-lt"/>
                          <a:ea typeface="+mn-ea"/>
                          <a:cs typeface="+mn-cs"/>
                        </a:rPr>
                        <a:t>Major Capabilities Pathway</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050" dirty="0">
                        <a:solidFill>
                          <a:schemeClr val="bg2">
                            <a:lumMod val="10000"/>
                          </a:schemeClr>
                        </a:solidFill>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8"/>
                  </a:ext>
                </a:extLst>
              </a:tr>
            </a:tbl>
          </a:graphicData>
        </a:graphic>
      </p:graphicFrame>
      <p:sp>
        <p:nvSpPr>
          <p:cNvPr id="48" name="Right Arrow 26">
            <a:extLst>
              <a:ext uri="{FF2B5EF4-FFF2-40B4-BE49-F238E27FC236}">
                <a16:creationId xmlns:a16="http://schemas.microsoft.com/office/drawing/2014/main" id="{570A3A09-72CE-A5EF-D5C3-186EC371A879}"/>
              </a:ext>
            </a:extLst>
          </p:cNvPr>
          <p:cNvSpPr/>
          <p:nvPr/>
        </p:nvSpPr>
        <p:spPr>
          <a:xfrm>
            <a:off x="2554839" y="3174877"/>
            <a:ext cx="6061838" cy="46133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Trackless Mobile Infantry Target (SAIDIQ)</a:t>
            </a:r>
          </a:p>
        </p:txBody>
      </p:sp>
      <p:sp>
        <p:nvSpPr>
          <p:cNvPr id="49" name="Right Arrow 34">
            <a:extLst>
              <a:ext uri="{FF2B5EF4-FFF2-40B4-BE49-F238E27FC236}">
                <a16:creationId xmlns:a16="http://schemas.microsoft.com/office/drawing/2014/main" id="{6D9B03A4-089C-09C0-A0B0-E2E8360CA6F2}"/>
              </a:ext>
            </a:extLst>
          </p:cNvPr>
          <p:cNvSpPr/>
          <p:nvPr/>
        </p:nvSpPr>
        <p:spPr>
          <a:xfrm>
            <a:off x="2345022" y="3170047"/>
            <a:ext cx="475374" cy="47173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rPr>
              <a:t>KBTS</a:t>
            </a:r>
          </a:p>
        </p:txBody>
      </p:sp>
      <p:sp>
        <p:nvSpPr>
          <p:cNvPr id="50" name="Right Arrow 35">
            <a:extLst>
              <a:ext uri="{FF2B5EF4-FFF2-40B4-BE49-F238E27FC236}">
                <a16:creationId xmlns:a16="http://schemas.microsoft.com/office/drawing/2014/main" id="{AA3A9E7C-4A92-A23A-EF3E-28FD4BB44B25}"/>
              </a:ext>
            </a:extLst>
          </p:cNvPr>
          <p:cNvSpPr/>
          <p:nvPr/>
        </p:nvSpPr>
        <p:spPr>
          <a:xfrm>
            <a:off x="2345021" y="3742616"/>
            <a:ext cx="330803" cy="348851"/>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51" name="Right Arrow 57">
            <a:extLst>
              <a:ext uri="{FF2B5EF4-FFF2-40B4-BE49-F238E27FC236}">
                <a16:creationId xmlns:a16="http://schemas.microsoft.com/office/drawing/2014/main" id="{D54B2333-0B13-743D-42B0-D222481631A6}"/>
              </a:ext>
            </a:extLst>
          </p:cNvPr>
          <p:cNvSpPr/>
          <p:nvPr/>
        </p:nvSpPr>
        <p:spPr>
          <a:xfrm>
            <a:off x="3269950" y="4948103"/>
            <a:ext cx="2263060" cy="38750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Development Contract</a:t>
            </a:r>
          </a:p>
        </p:txBody>
      </p:sp>
      <p:sp>
        <p:nvSpPr>
          <p:cNvPr id="52" name="Right Arrow 28">
            <a:extLst>
              <a:ext uri="{FF2B5EF4-FFF2-40B4-BE49-F238E27FC236}">
                <a16:creationId xmlns:a16="http://schemas.microsoft.com/office/drawing/2014/main" id="{15BD82EE-7EA8-0336-438D-D4DD6A52C415}"/>
              </a:ext>
            </a:extLst>
          </p:cNvPr>
          <p:cNvSpPr/>
          <p:nvPr/>
        </p:nvSpPr>
        <p:spPr>
          <a:xfrm>
            <a:off x="2345021" y="5328887"/>
            <a:ext cx="2270100" cy="289235"/>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OTA</a:t>
            </a:r>
          </a:p>
        </p:txBody>
      </p:sp>
      <p:sp>
        <p:nvSpPr>
          <p:cNvPr id="53" name="Right Arrow 34">
            <a:extLst>
              <a:ext uri="{FF2B5EF4-FFF2-40B4-BE49-F238E27FC236}">
                <a16:creationId xmlns:a16="http://schemas.microsoft.com/office/drawing/2014/main" id="{230957A5-4908-DD69-55EF-6AC31016962E}"/>
              </a:ext>
            </a:extLst>
          </p:cNvPr>
          <p:cNvSpPr/>
          <p:nvPr/>
        </p:nvSpPr>
        <p:spPr>
          <a:xfrm>
            <a:off x="2345023" y="2345902"/>
            <a:ext cx="4409460" cy="29152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MCTIS –WS OTAs</a:t>
            </a:r>
            <a:endParaRPr kumimoji="0" lang="en-US" sz="8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54" name="Right Arrow 34">
            <a:extLst>
              <a:ext uri="{FF2B5EF4-FFF2-40B4-BE49-F238E27FC236}">
                <a16:creationId xmlns:a16="http://schemas.microsoft.com/office/drawing/2014/main" id="{5F803008-AB62-EA2B-E660-51AD48E003AB}"/>
              </a:ext>
            </a:extLst>
          </p:cNvPr>
          <p:cNvSpPr/>
          <p:nvPr/>
        </p:nvSpPr>
        <p:spPr>
          <a:xfrm>
            <a:off x="2345023" y="2590640"/>
            <a:ext cx="5338117" cy="23942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MCTIS –WS Production Contracts</a:t>
            </a:r>
            <a:endParaRPr kumimoji="0" lang="en-US" sz="8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55" name="Right Arrow 58">
            <a:extLst>
              <a:ext uri="{FF2B5EF4-FFF2-40B4-BE49-F238E27FC236}">
                <a16:creationId xmlns:a16="http://schemas.microsoft.com/office/drawing/2014/main" id="{1330A5BD-488C-DF47-A730-BF76B7852F52}"/>
              </a:ext>
            </a:extLst>
          </p:cNvPr>
          <p:cNvSpPr/>
          <p:nvPr/>
        </p:nvSpPr>
        <p:spPr>
          <a:xfrm>
            <a:off x="2349155" y="4577358"/>
            <a:ext cx="1261837" cy="45656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a:ea typeface="+mn-ea"/>
                <a:cs typeface="+mn-cs"/>
              </a:rPr>
              <a:t>Requirements Development</a:t>
            </a:r>
          </a:p>
        </p:txBody>
      </p:sp>
      <p:sp>
        <p:nvSpPr>
          <p:cNvPr id="56" name="Right Arrow 34">
            <a:extLst>
              <a:ext uri="{FF2B5EF4-FFF2-40B4-BE49-F238E27FC236}">
                <a16:creationId xmlns:a16="http://schemas.microsoft.com/office/drawing/2014/main" id="{40C227B9-BE4F-80CF-6DAC-03BAC9A9378F}"/>
              </a:ext>
            </a:extLst>
          </p:cNvPr>
          <p:cNvSpPr/>
          <p:nvPr/>
        </p:nvSpPr>
        <p:spPr>
          <a:xfrm>
            <a:off x="2345022" y="2738825"/>
            <a:ext cx="2047459" cy="294021"/>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MCTIS Production and CLS</a:t>
            </a:r>
            <a:endParaRPr kumimoji="0" lang="en-US" sz="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57" name="Right Arrow 34">
            <a:extLst>
              <a:ext uri="{FF2B5EF4-FFF2-40B4-BE49-F238E27FC236}">
                <a16:creationId xmlns:a16="http://schemas.microsoft.com/office/drawing/2014/main" id="{55A75E7F-89B3-E550-A52D-E191CCA849C9}"/>
              </a:ext>
            </a:extLst>
          </p:cNvPr>
          <p:cNvSpPr/>
          <p:nvPr/>
        </p:nvSpPr>
        <p:spPr>
          <a:xfrm>
            <a:off x="4373852" y="2737464"/>
            <a:ext cx="4543920" cy="29402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MCTIS Follow-on</a:t>
            </a:r>
            <a:endParaRPr kumimoji="0" lang="en-US" sz="8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59" name="Right Arrow 34">
            <a:extLst>
              <a:ext uri="{FF2B5EF4-FFF2-40B4-BE49-F238E27FC236}">
                <a16:creationId xmlns:a16="http://schemas.microsoft.com/office/drawing/2014/main" id="{F3290CEA-CE04-4658-0D82-7286CAEFA265}"/>
              </a:ext>
            </a:extLst>
          </p:cNvPr>
          <p:cNvSpPr/>
          <p:nvPr/>
        </p:nvSpPr>
        <p:spPr>
          <a:xfrm>
            <a:off x="2675824" y="4356752"/>
            <a:ext cx="2332615" cy="23942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Development</a:t>
            </a:r>
            <a:endParaRPr kumimoji="0" lang="en-US" sz="8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60" name="Right Arrow 34">
            <a:extLst>
              <a:ext uri="{FF2B5EF4-FFF2-40B4-BE49-F238E27FC236}">
                <a16:creationId xmlns:a16="http://schemas.microsoft.com/office/drawing/2014/main" id="{86118CEE-85FF-E51E-105B-17BA4291BC42}"/>
              </a:ext>
            </a:extLst>
          </p:cNvPr>
          <p:cNvSpPr/>
          <p:nvPr/>
        </p:nvSpPr>
        <p:spPr>
          <a:xfrm>
            <a:off x="2373903" y="4053056"/>
            <a:ext cx="1261837" cy="23942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Proofs of Concept</a:t>
            </a:r>
            <a:endParaRPr kumimoji="0" lang="en-US" sz="8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2" name="Right Arrow 34">
            <a:extLst>
              <a:ext uri="{FF2B5EF4-FFF2-40B4-BE49-F238E27FC236}">
                <a16:creationId xmlns:a16="http://schemas.microsoft.com/office/drawing/2014/main" id="{3084FBAE-8E1D-2501-12A7-B9A21E2F0209}"/>
              </a:ext>
            </a:extLst>
          </p:cNvPr>
          <p:cNvSpPr/>
          <p:nvPr/>
        </p:nvSpPr>
        <p:spPr>
          <a:xfrm>
            <a:off x="3182610" y="4205141"/>
            <a:ext cx="2846500" cy="23942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KBTS</a:t>
            </a:r>
            <a:endParaRPr kumimoji="0" lang="en-US" sz="8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6" name="Right Arrow 28">
            <a:extLst>
              <a:ext uri="{FF2B5EF4-FFF2-40B4-BE49-F238E27FC236}">
                <a16:creationId xmlns:a16="http://schemas.microsoft.com/office/drawing/2014/main" id="{CF3F3E12-D1B0-955B-807C-B7ED974CFC9C}"/>
              </a:ext>
            </a:extLst>
          </p:cNvPr>
          <p:cNvSpPr/>
          <p:nvPr/>
        </p:nvSpPr>
        <p:spPr>
          <a:xfrm>
            <a:off x="2345021" y="5531366"/>
            <a:ext cx="3041543" cy="25617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Market Research</a:t>
            </a:r>
          </a:p>
        </p:txBody>
      </p:sp>
      <p:sp>
        <p:nvSpPr>
          <p:cNvPr id="8" name="Right Arrow 28">
            <a:extLst>
              <a:ext uri="{FF2B5EF4-FFF2-40B4-BE49-F238E27FC236}">
                <a16:creationId xmlns:a16="http://schemas.microsoft.com/office/drawing/2014/main" id="{2F8D67BD-65E0-5129-209B-D7F97DB6DBCB}"/>
              </a:ext>
            </a:extLst>
          </p:cNvPr>
          <p:cNvSpPr/>
          <p:nvPr/>
        </p:nvSpPr>
        <p:spPr>
          <a:xfrm>
            <a:off x="3269950" y="5700782"/>
            <a:ext cx="3254266" cy="28923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OTA</a:t>
            </a:r>
          </a:p>
        </p:txBody>
      </p:sp>
      <p:sp>
        <p:nvSpPr>
          <p:cNvPr id="4" name="Title 1">
            <a:extLst>
              <a:ext uri="{FF2B5EF4-FFF2-40B4-BE49-F238E27FC236}">
                <a16:creationId xmlns:a16="http://schemas.microsoft.com/office/drawing/2014/main" id="{97685187-6AED-145B-E7C9-AD2F43C96435}"/>
              </a:ext>
            </a:extLst>
          </p:cNvPr>
          <p:cNvSpPr txBox="1">
            <a:spLocks/>
          </p:cNvSpPr>
          <p:nvPr/>
        </p:nvSpPr>
        <p:spPr>
          <a:xfrm>
            <a:off x="1147989" y="262185"/>
            <a:ext cx="7538620"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a:solidFill>
                  <a:schemeClr val="bg2">
                    <a:lumMod val="10000"/>
                  </a:schemeClr>
                </a:solidFill>
                <a:latin typeface="Franklin Gothic Medium" panose="020B0603020102020204" pitchFamily="34" charset="0"/>
              </a:rPr>
              <a:t>RTS PROGRAMS</a:t>
            </a:r>
            <a:endParaRPr lang="en-US" sz="2800" b="1" dirty="0">
              <a:solidFill>
                <a:schemeClr val="bg2">
                  <a:lumMod val="10000"/>
                </a:schemeClr>
              </a:solidFill>
              <a:latin typeface="Franklin Gothic Medium" panose="020B0603020102020204" pitchFamily="34" charset="0"/>
            </a:endParaRPr>
          </a:p>
        </p:txBody>
      </p:sp>
      <p:pic>
        <p:nvPicPr>
          <p:cNvPr id="9" name="Picture 8" descr="Logo&#10;&#10;Description automatically generated">
            <a:extLst>
              <a:ext uri="{FF2B5EF4-FFF2-40B4-BE49-F238E27FC236}">
                <a16:creationId xmlns:a16="http://schemas.microsoft.com/office/drawing/2014/main" id="{FC02A8F1-64E1-07F5-1D62-D1281D87A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11" name="Title 1">
            <a:extLst>
              <a:ext uri="{FF2B5EF4-FFF2-40B4-BE49-F238E27FC236}">
                <a16:creationId xmlns:a16="http://schemas.microsoft.com/office/drawing/2014/main" id="{E8D84220-CF59-7DE7-BDB9-D662C1B477F3}"/>
              </a:ext>
            </a:extLst>
          </p:cNvPr>
          <p:cNvSpPr txBox="1">
            <a:spLocks/>
          </p:cNvSpPr>
          <p:nvPr/>
        </p:nvSpPr>
        <p:spPr>
          <a:xfrm>
            <a:off x="5227000" y="230289"/>
            <a:ext cx="3054965" cy="640966"/>
          </a:xfrm>
        </p:spPr>
        <p:txBody>
          <a:bodyPr lIns="91440" tIns="45720" rIns="91440" bIns="45720" anchor="ctr">
            <a:noAutofit/>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pPr algn="ctr"/>
            <a:r>
              <a:rPr lang="en-US" sz="2000" dirty="0">
                <a:solidFill>
                  <a:schemeClr val="bg2">
                    <a:lumMod val="10000"/>
                  </a:schemeClr>
                </a:solidFill>
                <a:latin typeface="Arial Black" panose="020B0A04020102020204" pitchFamily="34" charset="0"/>
                <a:cs typeface="Calibri"/>
              </a:rPr>
              <a:t>RTS PALT SLIDE</a:t>
            </a:r>
            <a:endParaRPr lang="en-US" sz="2000" dirty="0">
              <a:solidFill>
                <a:schemeClr val="bg2">
                  <a:lumMod val="10000"/>
                </a:schemeClr>
              </a:solidFill>
              <a:latin typeface="Arial Black" panose="020B0A04020102020204" pitchFamily="34" charset="0"/>
            </a:endParaRPr>
          </a:p>
        </p:txBody>
      </p:sp>
      <p:sp>
        <p:nvSpPr>
          <p:cNvPr id="12" name="TextBox 11">
            <a:extLst>
              <a:ext uri="{FF2B5EF4-FFF2-40B4-BE49-F238E27FC236}">
                <a16:creationId xmlns:a16="http://schemas.microsoft.com/office/drawing/2014/main" id="{6C36F00F-26BA-2CE3-EF08-A7E56814C180}"/>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3212731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9069-14FD-9850-7DD3-59183E0B9165}"/>
              </a:ext>
            </a:extLst>
          </p:cNvPr>
          <p:cNvSpPr>
            <a:spLocks noGrp="1"/>
          </p:cNvSpPr>
          <p:nvPr>
            <p:ph type="title"/>
          </p:nvPr>
        </p:nvSpPr>
        <p:spPr>
          <a:xfrm>
            <a:off x="1105656" y="363785"/>
            <a:ext cx="7538620" cy="352388"/>
          </a:xfrm>
        </p:spPr>
        <p:txBody>
          <a:bodyPr/>
          <a:lstStyle/>
          <a:p>
            <a:r>
              <a:rPr lang="en-US" dirty="0"/>
              <a:t>Synthetic training systems</a:t>
            </a:r>
          </a:p>
        </p:txBody>
      </p:sp>
      <p:sp>
        <p:nvSpPr>
          <p:cNvPr id="3" name="Text Placeholder 4">
            <a:extLst>
              <a:ext uri="{FF2B5EF4-FFF2-40B4-BE49-F238E27FC236}">
                <a16:creationId xmlns:a16="http://schemas.microsoft.com/office/drawing/2014/main" id="{31E17917-FF4D-02EE-A918-3DD8C5D14EC4}"/>
              </a:ext>
            </a:extLst>
          </p:cNvPr>
          <p:cNvSpPr>
            <a:spLocks noGrp="1"/>
          </p:cNvSpPr>
          <p:nvPr>
            <p:ph type="body" sz="quarter" idx="28"/>
          </p:nvPr>
        </p:nvSpPr>
        <p:spPr>
          <a:xfrm>
            <a:off x="3506791" y="23816"/>
            <a:ext cx="2130425" cy="173037"/>
          </a:xfrm>
        </p:spPr>
        <p:txBody>
          <a:bodyPr/>
          <a:lstStyle/>
          <a:p>
            <a:r>
              <a:rPr lang="en-US" dirty="0"/>
              <a:t>UNCLASSIFIED</a:t>
            </a:r>
          </a:p>
        </p:txBody>
      </p:sp>
      <p:pic>
        <p:nvPicPr>
          <p:cNvPr id="4" name="Picture 3">
            <a:extLst>
              <a:ext uri="{FF2B5EF4-FFF2-40B4-BE49-F238E27FC236}">
                <a16:creationId xmlns:a16="http://schemas.microsoft.com/office/drawing/2014/main" id="{EAEF554B-445A-2CA2-A001-193DE6624DEE}"/>
              </a:ext>
            </a:extLst>
          </p:cNvPr>
          <p:cNvPicPr>
            <a:picLocks noChangeAspect="1"/>
          </p:cNvPicPr>
          <p:nvPr/>
        </p:nvPicPr>
        <p:blipFill>
          <a:blip r:embed="rId3"/>
          <a:stretch>
            <a:fillRect/>
          </a:stretch>
        </p:blipFill>
        <p:spPr>
          <a:xfrm>
            <a:off x="2844" y="1047562"/>
            <a:ext cx="9154078" cy="5551645"/>
          </a:xfrm>
          <a:prstGeom prst="rect">
            <a:avLst/>
          </a:prstGeom>
        </p:spPr>
      </p:pic>
      <p:sp>
        <p:nvSpPr>
          <p:cNvPr id="6" name="Rectangle 5">
            <a:extLst>
              <a:ext uri="{FF2B5EF4-FFF2-40B4-BE49-F238E27FC236}">
                <a16:creationId xmlns:a16="http://schemas.microsoft.com/office/drawing/2014/main" id="{095EDAC8-2BDC-6841-7B66-DB3A031AA8DA}"/>
              </a:ext>
            </a:extLst>
          </p:cNvPr>
          <p:cNvSpPr/>
          <p:nvPr/>
        </p:nvSpPr>
        <p:spPr>
          <a:xfrm>
            <a:off x="5360" y="1049866"/>
            <a:ext cx="9162288" cy="5551645"/>
          </a:xfrm>
          <a:prstGeom prst="rect">
            <a:avLst/>
          </a:prstGeom>
          <a:solidFill>
            <a:schemeClr val="bg1">
              <a:lumMod val="5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6BC4D8F-CF18-0971-B3D7-742180871562}"/>
              </a:ext>
            </a:extLst>
          </p:cNvPr>
          <p:cNvSpPr/>
          <p:nvPr/>
        </p:nvSpPr>
        <p:spPr>
          <a:xfrm>
            <a:off x="3754582" y="3918450"/>
            <a:ext cx="5060379" cy="1508105"/>
          </a:xfrm>
          <a:prstGeom prst="rect">
            <a:avLst/>
          </a:prstGeom>
          <a:noFill/>
        </p:spPr>
        <p:txBody>
          <a:bodyPr wrap="square" lIns="91440" tIns="45720" rIns="91440" bIns="4572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Elizabeth Tygart</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Product Manager</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2800" dirty="0">
                <a:ln w="0"/>
                <a:solidFill>
                  <a:prstClr val="white"/>
                </a:solidFill>
                <a:effectLst>
                  <a:outerShdw blurRad="38100" dist="19050" dir="2700000" algn="tl" rotWithShape="0">
                    <a:prstClr val="black">
                      <a:alpha val="40000"/>
                    </a:prstClr>
                  </a:outerShdw>
                </a:effectLst>
                <a:latin typeface="Calibri" panose="020F0502020204030204"/>
              </a:rPr>
              <a:t>Synthetic</a:t>
            </a:r>
            <a:r>
              <a:rPr kumimoji="0" lang="en-US" sz="2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Training Systems</a:t>
            </a:r>
          </a:p>
        </p:txBody>
      </p:sp>
      <p:sp>
        <p:nvSpPr>
          <p:cNvPr id="11" name="TextBox 10">
            <a:extLst>
              <a:ext uri="{FF2B5EF4-FFF2-40B4-BE49-F238E27FC236}">
                <a16:creationId xmlns:a16="http://schemas.microsoft.com/office/drawing/2014/main" id="{E650EC68-B572-19CE-A35E-95F83D3801A1}"/>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21106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74913C-D1D1-142D-ABE4-E1AD36F88641}"/>
              </a:ext>
            </a:extLst>
          </p:cNvPr>
          <p:cNvSpPr txBox="1"/>
          <p:nvPr/>
        </p:nvSpPr>
        <p:spPr>
          <a:xfrm>
            <a:off x="5333719" y="226140"/>
            <a:ext cx="2922494" cy="523220"/>
          </a:xfrm>
          <a:prstGeom prst="rect">
            <a:avLst/>
          </a:prstGeom>
          <a:noFill/>
        </p:spPr>
        <p:txBody>
          <a:bodyPr wrap="square" rtlCol="0">
            <a:spAutoFit/>
          </a:bodyPr>
          <a:lstStyle/>
          <a:p>
            <a:pPr algn="ctr"/>
            <a:r>
              <a:rPr lang="en-US" sz="1400" b="1" dirty="0">
                <a:solidFill>
                  <a:schemeClr val="bg2">
                    <a:lumMod val="10000"/>
                  </a:schemeClr>
                </a:solidFill>
                <a:latin typeface="Arial Black" panose="020B0A04020102020204" pitchFamily="34" charset="0"/>
              </a:rPr>
              <a:t>COMBAT VEHICLE TRAINING SYSTEM (CVTS)</a:t>
            </a:r>
          </a:p>
        </p:txBody>
      </p:sp>
      <p:sp>
        <p:nvSpPr>
          <p:cNvPr id="3" name="Rectangle 2">
            <a:extLst>
              <a:ext uri="{FF2B5EF4-FFF2-40B4-BE49-F238E27FC236}">
                <a16:creationId xmlns:a16="http://schemas.microsoft.com/office/drawing/2014/main" id="{EA59C537-E91C-86A6-5730-626AAB30D011}"/>
              </a:ext>
            </a:extLst>
          </p:cNvPr>
          <p:cNvSpPr/>
          <p:nvPr/>
        </p:nvSpPr>
        <p:spPr>
          <a:xfrm>
            <a:off x="4572000" y="1320772"/>
            <a:ext cx="4445935" cy="2308324"/>
          </a:xfrm>
          <a:prstGeom prst="rect">
            <a:avLst/>
          </a:prstGeom>
        </p:spPr>
        <p:txBody>
          <a:bodyPr wrap="square" lIns="91440" tIns="45720" rIns="91440" bIns="45720" anchor="t">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Requirements Documents:</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  </a:t>
            </a:r>
            <a:endParaRPr kumimoji="0" lang="en-US" sz="900" b="0" i="0" u="none" strike="noStrike" kern="1200" cap="none" spc="0" normalizeH="0" baseline="0" noProof="0" dirty="0">
              <a:ln>
                <a:noFill/>
              </a:ln>
              <a:solidFill>
                <a:schemeClr val="bg2">
                  <a:lumMod val="10000"/>
                </a:schemeClr>
              </a:solidFill>
              <a:effectLst/>
              <a:uLnTx/>
              <a:uFillTx/>
              <a:latin typeface="Arial"/>
              <a:ea typeface="+mn-ea"/>
              <a:cs typeface="+mn-cs"/>
            </a:endParaRPr>
          </a:p>
          <a:p>
            <a:pPr marL="339725" marR="0" lvl="0"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Mission Needs Statement (MNS) NO. TNG 1.14 dated 12 </a:t>
            </a:r>
            <a:r>
              <a:rPr lang="en-US" sz="900" dirty="0">
                <a:solidFill>
                  <a:schemeClr val="bg2">
                    <a:lumMod val="10000"/>
                  </a:schemeClr>
                </a:solidFill>
                <a:latin typeface="Arial"/>
                <a:cs typeface="Arial"/>
              </a:rPr>
              <a:t>OCT</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 1993 </a:t>
            </a:r>
            <a:endParaRPr lang="en-US" sz="900" b="0" i="0" u="none" strike="noStrike" kern="1200" cap="none" spc="0" normalizeH="0" baseline="0" noProof="0" dirty="0">
              <a:ln>
                <a:noFill/>
              </a:ln>
              <a:solidFill>
                <a:schemeClr val="bg2">
                  <a:lumMod val="10000"/>
                </a:schemeClr>
              </a:solidFill>
              <a:effectLst/>
              <a:uLnTx/>
              <a:uFillTx/>
              <a:latin typeface="Arial"/>
              <a:cs typeface="Arial"/>
            </a:endParaRPr>
          </a:p>
          <a:p>
            <a:pPr marL="339725" marR="0" lvl="0"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Operational requirement Document (ORD) for CVTS dated 16 </a:t>
            </a:r>
            <a:r>
              <a:rPr lang="en-US" sz="900" dirty="0">
                <a:solidFill>
                  <a:schemeClr val="bg2">
                    <a:lumMod val="10000"/>
                  </a:schemeClr>
                </a:solidFill>
                <a:latin typeface="Arial"/>
                <a:cs typeface="Arial"/>
              </a:rPr>
              <a:t>JAN</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 2002</a:t>
            </a:r>
          </a:p>
          <a:p>
            <a:pPr marL="339725" marR="0" lvl="0"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900" b="0" i="0" u="none" strike="noStrike" kern="1200" cap="none" spc="0" normalizeH="0" baseline="0" noProof="0" dirty="0">
                <a:ln>
                  <a:noFill/>
                </a:ln>
                <a:solidFill>
                  <a:schemeClr val="bg2">
                    <a:lumMod val="10000"/>
                  </a:schemeClr>
                </a:solidFill>
                <a:effectLst/>
                <a:uLnTx/>
                <a:uFillTx/>
                <a:latin typeface="Arial"/>
                <a:cs typeface="Arial"/>
              </a:rPr>
              <a:t>LAV-25 Training Support Division dated 16 JAN 2003</a:t>
            </a:r>
          </a:p>
          <a:p>
            <a:pPr marL="339725" marR="0" lvl="0"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Force Design for CVTS 2030 released Mar 2020</a:t>
            </a:r>
            <a:endParaRPr lang="en-US" sz="900" b="0" i="0" u="none" strike="noStrike" kern="1200" cap="none" spc="0" normalizeH="0" baseline="0" noProof="0" dirty="0">
              <a:ln>
                <a:noFill/>
              </a:ln>
              <a:solidFill>
                <a:schemeClr val="bg2">
                  <a:lumMod val="10000"/>
                </a:schemeClr>
              </a:solidFill>
              <a:effectLst/>
              <a:uLnTx/>
              <a:uFillTx/>
              <a:latin typeface="Arial"/>
              <a:cs typeface="Arial"/>
            </a:endParaRPr>
          </a:p>
          <a:p>
            <a:pPr marL="339725" marR="0" lvl="0"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RTPD Letter of Clarification dated 14 APR 23</a:t>
            </a:r>
            <a:endPar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endParaRPr>
          </a:p>
          <a:p>
            <a:pPr marL="170815" indent="-170815" fontAlgn="auto">
              <a:spcBef>
                <a:spcPts val="0"/>
              </a:spcBef>
              <a:spcAft>
                <a:spcPts val="0"/>
              </a:spcAft>
              <a:buFont typeface="Arial" panose="020B0604020202020204" pitchFamily="34" charset="0"/>
              <a:buChar char="•"/>
              <a:defRPr/>
            </a:pP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Description:  </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CVTS is a high-fidelity advanced level gunnery trainer </a:t>
            </a:r>
            <a:r>
              <a:rPr lang="en-US" sz="900" dirty="0">
                <a:solidFill>
                  <a:schemeClr val="bg2">
                    <a:lumMod val="10000"/>
                  </a:schemeClr>
                </a:solidFill>
                <a:latin typeface="Arial"/>
                <a:cs typeface="Arial"/>
              </a:rPr>
              <a:t>used</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 to train Light Armored Reconnaissance (LAR) and Assault Amphibian Battalions. It provides individual, crew, section, and platoon training in perishable precision gunnery skills. LAV-25 Army’s Gunnery Training Systems (AGTS) is a required gate-to-live-fire per T&amp;R manuals for LAR and AAV</a:t>
            </a:r>
            <a:r>
              <a:rPr lang="en-US" sz="900" dirty="0">
                <a:solidFill>
                  <a:schemeClr val="bg2">
                    <a:lumMod val="10000"/>
                  </a:schemeClr>
                </a:solidFill>
                <a:latin typeface="Arial"/>
                <a:cs typeface="Arial"/>
              </a:rPr>
              <a:t>. System was</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 procured using AGTS contract with Lockheed Martin and it shares a hardware baseline with the Army. AAV-TTs were procured via local PM TRASYS contract with </a:t>
            </a:r>
            <a:r>
              <a:rPr kumimoji="0" lang="en-US" sz="900" b="0" i="0" u="none" strike="noStrike" kern="1200" cap="none" spc="0" normalizeH="0" baseline="0" noProof="0" dirty="0" err="1">
                <a:ln>
                  <a:noFill/>
                </a:ln>
                <a:solidFill>
                  <a:schemeClr val="bg2">
                    <a:lumMod val="10000"/>
                  </a:schemeClr>
                </a:solidFill>
                <a:effectLst/>
                <a:uLnTx/>
                <a:uFillTx/>
                <a:latin typeface="Arial"/>
                <a:ea typeface="+mn-ea"/>
                <a:cs typeface="Arial"/>
              </a:rPr>
              <a:t>Wegmann</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a:t>
            </a:r>
            <a:endPar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endParaRPr>
          </a:p>
          <a:p>
            <a:pPr marL="170815" indent="-170815" fontAlgn="auto">
              <a:spcBef>
                <a:spcPts val="0"/>
              </a:spcBef>
              <a:spcAft>
                <a:spcPts val="0"/>
              </a:spcAft>
              <a:buFont typeface="Arial" panose="020B0604020202020204" pitchFamily="34" charset="0"/>
              <a:buChar char="•"/>
              <a:defRPr/>
            </a:pP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AAO Quantity: </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AAV-TT: 0</a:t>
            </a:r>
            <a:r>
              <a:rPr lang="en-US" sz="900" dirty="0">
                <a:solidFill>
                  <a:schemeClr val="bg2">
                    <a:lumMod val="10000"/>
                  </a:schemeClr>
                </a:solidFill>
                <a:latin typeface="Arial"/>
                <a:cs typeface="Arial"/>
              </a:rPr>
              <a:t>   </a:t>
            </a: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LAV-25 AGTS:</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 35</a:t>
            </a:r>
            <a:r>
              <a:rPr lang="en-US" sz="900" dirty="0">
                <a:solidFill>
                  <a:schemeClr val="bg2">
                    <a:lumMod val="10000"/>
                  </a:schemeClr>
                </a:solidFill>
                <a:latin typeface="Arial"/>
                <a:cs typeface="Arial"/>
              </a:rPr>
              <a:t> </a:t>
            </a:r>
            <a:endParaRPr lang="en-US" sz="900" b="1" i="0" u="none" strike="noStrike" kern="1200" cap="none" spc="0" normalizeH="0" baseline="0" noProof="0" dirty="0">
              <a:ln>
                <a:noFill/>
              </a:ln>
              <a:solidFill>
                <a:schemeClr val="bg2">
                  <a:lumMod val="10000"/>
                </a:schemeClr>
              </a:solidFill>
              <a:effectLst/>
              <a:uLnTx/>
              <a:uFillTx/>
              <a:latin typeface="Arial"/>
              <a:cs typeface="Arial"/>
            </a:endParaRPr>
          </a:p>
          <a:p>
            <a:pPr marL="170815" indent="-170815">
              <a:spcBef>
                <a:spcPts val="0"/>
              </a:spcBef>
              <a:spcAft>
                <a:spcPts val="0"/>
              </a:spcAft>
              <a:buFont typeface="Arial" panose="020B0604020202020204" pitchFamily="34" charset="0"/>
              <a:buChar char="•"/>
              <a:defRPr/>
            </a:pP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Program Funded to AAO: </a:t>
            </a:r>
            <a:r>
              <a:rPr kumimoji="0" lang="en-US" sz="900" i="0" u="none" strike="noStrike" kern="1200" cap="none" spc="0" normalizeH="0" baseline="0" noProof="0" dirty="0">
                <a:ln>
                  <a:noFill/>
                </a:ln>
                <a:solidFill>
                  <a:schemeClr val="bg2">
                    <a:lumMod val="10000"/>
                  </a:schemeClr>
                </a:solidFill>
                <a:effectLst/>
                <a:uLnTx/>
                <a:uFillTx/>
                <a:latin typeface="Arial"/>
                <a:ea typeface="+mn-ea"/>
                <a:cs typeface="Arial"/>
              </a:rPr>
              <a:t>Yes</a:t>
            </a:r>
            <a:r>
              <a:rPr lang="en-US" sz="900" dirty="0">
                <a:solidFill>
                  <a:schemeClr val="bg2">
                    <a:lumMod val="10000"/>
                  </a:schemeClr>
                </a:solidFill>
                <a:latin typeface="Arial"/>
                <a:cs typeface="Arial"/>
              </a:rPr>
              <a:t> </a:t>
            </a:r>
            <a:r>
              <a:rPr lang="en-US" sz="900" b="1" dirty="0">
                <a:solidFill>
                  <a:schemeClr val="bg2">
                    <a:lumMod val="10000"/>
                  </a:schemeClr>
                </a:solidFill>
                <a:latin typeface="Arial"/>
                <a:cs typeface="Arial"/>
              </a:rPr>
              <a:t> </a:t>
            </a:r>
          </a:p>
          <a:p>
            <a:pPr marL="170815" indent="-170815">
              <a:spcBef>
                <a:spcPts val="0"/>
              </a:spcBef>
              <a:spcAft>
                <a:spcPts val="0"/>
              </a:spcAft>
              <a:buFont typeface="Arial" panose="020B0604020202020204" pitchFamily="34" charset="0"/>
              <a:buChar char="•"/>
              <a:defRPr/>
            </a:pPr>
            <a:r>
              <a:rPr lang="en-US" sz="900" b="1" dirty="0">
                <a:solidFill>
                  <a:schemeClr val="bg2">
                    <a:lumMod val="10000"/>
                  </a:schemeClr>
                </a:solidFill>
                <a:latin typeface="Arial"/>
                <a:cs typeface="Arial"/>
              </a:rPr>
              <a:t>IED: </a:t>
            </a:r>
            <a:r>
              <a:rPr lang="en-US" sz="900" dirty="0">
                <a:solidFill>
                  <a:schemeClr val="bg2">
                    <a:lumMod val="10000"/>
                  </a:schemeClr>
                </a:solidFill>
                <a:latin typeface="Arial"/>
                <a:cs typeface="Arial"/>
              </a:rPr>
              <a:t>2035</a:t>
            </a:r>
            <a:endParaRPr lang="en-US" sz="900" i="0" u="none" strike="noStrike" kern="1200" cap="none" spc="0" normalizeH="0" baseline="0" noProof="0" dirty="0">
              <a:ln>
                <a:noFill/>
              </a:ln>
              <a:solidFill>
                <a:schemeClr val="bg2">
                  <a:lumMod val="10000"/>
                </a:schemeClr>
              </a:solidFill>
              <a:effectLst/>
              <a:uLnTx/>
              <a:uFillTx/>
              <a:latin typeface="Arial"/>
              <a:cs typeface="Arial"/>
            </a:endParaRPr>
          </a:p>
        </p:txBody>
      </p:sp>
      <p:sp>
        <p:nvSpPr>
          <p:cNvPr id="4" name="Rectangle 3">
            <a:extLst>
              <a:ext uri="{FF2B5EF4-FFF2-40B4-BE49-F238E27FC236}">
                <a16:creationId xmlns:a16="http://schemas.microsoft.com/office/drawing/2014/main" id="{A0210145-F466-7F8E-5EC8-DBA3113B48E6}"/>
              </a:ext>
            </a:extLst>
          </p:cNvPr>
          <p:cNvSpPr>
            <a:spLocks noChangeArrowheads="1"/>
          </p:cNvSpPr>
          <p:nvPr/>
        </p:nvSpPr>
        <p:spPr bwMode="auto">
          <a:xfrm>
            <a:off x="179470" y="3868856"/>
            <a:ext cx="4351374" cy="2456714"/>
          </a:xfrm>
          <a:prstGeom prst="rect">
            <a:avLst/>
          </a:prstGeom>
          <a:noFill/>
          <a:ln w="50800">
            <a:noFill/>
            <a:miter lim="800000"/>
            <a:headEnd/>
            <a:tailEnd/>
          </a:ln>
        </p:spPr>
        <p:txBody>
          <a:bodyPr lIns="18288" tIns="18288" rIns="18288" bIns="18288" anchor="t"/>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867574">
              <a:buFont typeface="Arial"/>
              <a:buChar char="•"/>
              <a:defRPr/>
            </a:pP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     ACAT and Date of Designation: </a:t>
            </a:r>
            <a:r>
              <a:rPr lang="en-US" sz="900" dirty="0">
                <a:solidFill>
                  <a:schemeClr val="bg2">
                    <a:lumMod val="10000"/>
                  </a:schemeClr>
                </a:solidFill>
                <a:latin typeface="Arial"/>
                <a:cs typeface="Arial"/>
              </a:rPr>
              <a:t>POST ACAT (sustainment)</a:t>
            </a:r>
            <a:endParaRPr lang="en-US" sz="900" i="0" u="none" strike="noStrike" kern="1200" cap="none" spc="0" normalizeH="0" baseline="0" noProof="0" dirty="0">
              <a:ln>
                <a:noFill/>
              </a:ln>
              <a:solidFill>
                <a:schemeClr val="bg2">
                  <a:lumMod val="10000"/>
                </a:schemeClr>
              </a:solidFill>
              <a:effectLst/>
              <a:uLnTx/>
              <a:uFillTx/>
              <a:latin typeface="Arial" charset="0"/>
              <a:cs typeface="Arial" charset="0"/>
            </a:endParaRPr>
          </a:p>
          <a:p>
            <a:pPr marL="0" marR="0" lvl="0" indent="0" algn="l" defTabSz="867574" rtl="0" eaLnBrk="1" fontAlgn="base" latinLnBrk="0" hangingPunct="1">
              <a:lnSpc>
                <a:spcPct val="100000"/>
              </a:lnSpc>
              <a:spcBef>
                <a:spcPct val="0"/>
              </a:spcBef>
              <a:spcAft>
                <a:spcPct val="0"/>
              </a:spcAft>
              <a:buClrTx/>
              <a:buSzTx/>
              <a:buFont typeface="Arial"/>
              <a:buChar char="•"/>
              <a:tabLst/>
              <a:defRPr/>
            </a:pP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     MDA/PDA: </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PM TRASYS</a:t>
            </a:r>
            <a:endParaRPr kumimoji="0" lang="en-US" sz="900" b="0" i="0" u="none" strike="noStrike" kern="1200" cap="none" spc="0" normalizeH="0" baseline="0" noProof="0" dirty="0">
              <a:ln>
                <a:noFill/>
              </a:ln>
              <a:solidFill>
                <a:schemeClr val="bg2">
                  <a:lumMod val="10000"/>
                </a:schemeClr>
              </a:solidFill>
              <a:effectLst/>
              <a:uLnTx/>
              <a:uFillTx/>
              <a:latin typeface="Arial" charset="0"/>
              <a:ea typeface="+mn-ea"/>
              <a:cs typeface="+mn-cs"/>
            </a:endParaRPr>
          </a:p>
          <a:p>
            <a:pPr marL="0" marR="0" lvl="0" indent="0" algn="l" defTabSz="867574" rtl="0" eaLnBrk="1" fontAlgn="base" latinLnBrk="0" hangingPunct="1">
              <a:lnSpc>
                <a:spcPct val="100000"/>
              </a:lnSpc>
              <a:spcBef>
                <a:spcPct val="0"/>
              </a:spcBef>
              <a:spcAft>
                <a:spcPct val="0"/>
              </a:spcAft>
              <a:buClrTx/>
              <a:buSzTx/>
              <a:buFont typeface="Arial"/>
              <a:buChar char="•"/>
              <a:tabLst/>
              <a:defRPr/>
            </a:pP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     Date of most recent APB:</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 23 </a:t>
            </a:r>
            <a:r>
              <a:rPr lang="en-US" sz="900" dirty="0">
                <a:solidFill>
                  <a:schemeClr val="bg2">
                    <a:lumMod val="10000"/>
                  </a:schemeClr>
                </a:solidFill>
                <a:latin typeface="Arial"/>
                <a:cs typeface="Arial"/>
              </a:rPr>
              <a:t>OCT</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 2013</a:t>
            </a:r>
            <a:endParaRPr kumimoji="0" lang="en-US" sz="900" b="0" i="0" u="none" strike="noStrike" kern="1200" cap="none" spc="0" normalizeH="0" baseline="0" noProof="0" dirty="0">
              <a:ln>
                <a:noFill/>
              </a:ln>
              <a:solidFill>
                <a:schemeClr val="bg2">
                  <a:lumMod val="10000"/>
                </a:schemeClr>
              </a:solidFill>
              <a:effectLst/>
              <a:uLnTx/>
              <a:uFillTx/>
              <a:latin typeface="Arial" charset="0"/>
              <a:ea typeface="+mn-ea"/>
              <a:cs typeface="+mn-cs"/>
            </a:endParaRPr>
          </a:p>
          <a:p>
            <a:pPr marL="0" marR="0" lvl="0" indent="0" algn="l" defTabSz="867574" rtl="0" eaLnBrk="1" fontAlgn="base" latinLnBrk="0" hangingPunct="1">
              <a:lnSpc>
                <a:spcPct val="100000"/>
              </a:lnSpc>
              <a:spcBef>
                <a:spcPct val="0"/>
              </a:spcBef>
              <a:spcAft>
                <a:spcPct val="0"/>
              </a:spcAft>
              <a:buClrTx/>
              <a:buSzTx/>
              <a:buFont typeface="Arial"/>
              <a:buChar char="•"/>
              <a:tabLst/>
              <a:defRPr/>
            </a:pP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     IOC/FOC Dates: </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FY03/FY08</a:t>
            </a:r>
            <a:endParaRPr lang="en-US" sz="900" b="0" i="0" u="none" strike="noStrike" kern="1200" cap="none" spc="0" normalizeH="0" baseline="0" noProof="0" dirty="0">
              <a:ln>
                <a:noFill/>
              </a:ln>
              <a:solidFill>
                <a:schemeClr val="bg2">
                  <a:lumMod val="10000"/>
                </a:schemeClr>
              </a:solidFill>
              <a:effectLst/>
              <a:uLnTx/>
              <a:uFillTx/>
              <a:latin typeface="Arial"/>
              <a:cs typeface="Arial"/>
            </a:endParaRPr>
          </a:p>
          <a:p>
            <a:pPr marL="0" marR="0" lvl="0" indent="0" algn="l" defTabSz="867574" rtl="0" eaLnBrk="1" fontAlgn="base" latinLnBrk="0" hangingPunct="1">
              <a:lnSpc>
                <a:spcPct val="100000"/>
              </a:lnSpc>
              <a:spcBef>
                <a:spcPct val="0"/>
              </a:spcBef>
              <a:spcAft>
                <a:spcPct val="0"/>
              </a:spcAft>
              <a:buClrTx/>
              <a:buSzTx/>
              <a:buFont typeface="Arial"/>
              <a:buChar char="•"/>
              <a:tabLst/>
              <a:defRPr/>
            </a:pP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     Accomplishments:</a:t>
            </a:r>
            <a:endParaRPr lang="en-US" sz="900" kern="0" dirty="0">
              <a:solidFill>
                <a:schemeClr val="bg2">
                  <a:lumMod val="10000"/>
                </a:schemeClr>
              </a:solidFill>
              <a:latin typeface="Arial"/>
              <a:cs typeface="Arial"/>
            </a:endParaRPr>
          </a:p>
          <a:p>
            <a:pPr marL="342265" lvl="2" indent="-113665" defTabSz="867574">
              <a:spcBef>
                <a:spcPts val="0"/>
              </a:spcBef>
              <a:spcAft>
                <a:spcPts val="0"/>
              </a:spcAft>
              <a:buFont typeface="Courier New" panose="02070309020205020404" pitchFamily="49" charset="0"/>
              <a:buChar char="o"/>
              <a:defRPr/>
            </a:pPr>
            <a:r>
              <a:rPr lang="en-US" sz="900" dirty="0">
                <a:solidFill>
                  <a:schemeClr val="bg2">
                    <a:lumMod val="10000"/>
                  </a:schemeClr>
                </a:solidFill>
                <a:latin typeface="Arial"/>
                <a:cs typeface="Arial"/>
              </a:rPr>
              <a:t>Completed contract close out activities with PEO STRI</a:t>
            </a:r>
          </a:p>
          <a:p>
            <a:pPr marL="342265" lvl="2" indent="-113665" defTabSz="867574">
              <a:spcBef>
                <a:spcPts val="0"/>
              </a:spcBef>
              <a:spcAft>
                <a:spcPts val="0"/>
              </a:spcAft>
              <a:buFont typeface="Courier New" panose="02070309020205020404" pitchFamily="49" charset="0"/>
              <a:buChar char="o"/>
              <a:defRPr/>
            </a:pPr>
            <a:r>
              <a:rPr lang="en-US" sz="900" dirty="0">
                <a:solidFill>
                  <a:schemeClr val="bg2">
                    <a:lumMod val="10000"/>
                  </a:schemeClr>
                </a:solidFill>
                <a:latin typeface="Arial"/>
                <a:cs typeface="Arial"/>
              </a:rPr>
              <a:t>DO4 Award for CVTS PDSS on 28 NOV 2024 </a:t>
            </a:r>
          </a:p>
          <a:p>
            <a:pPr marL="342265" lvl="2" indent="-113665" defTabSz="867574">
              <a:spcBef>
                <a:spcPts val="0"/>
              </a:spcBef>
              <a:spcAft>
                <a:spcPts val="0"/>
              </a:spcAft>
              <a:buFont typeface="Courier New" panose="02070309020205020404" pitchFamily="49" charset="0"/>
              <a:buChar char="o"/>
              <a:defRPr/>
            </a:pPr>
            <a:r>
              <a:rPr lang="en-US" sz="900" dirty="0">
                <a:solidFill>
                  <a:schemeClr val="bg2">
                    <a:lumMod val="10000"/>
                  </a:schemeClr>
                </a:solidFill>
                <a:latin typeface="Arial"/>
                <a:cs typeface="Arial"/>
              </a:rPr>
              <a:t>Completion if In Service Review (ISR)</a:t>
            </a:r>
          </a:p>
          <a:p>
            <a:pPr marL="342265" lvl="2" indent="-113665" defTabSz="867574">
              <a:spcBef>
                <a:spcPts val="0"/>
              </a:spcBef>
              <a:spcAft>
                <a:spcPts val="0"/>
              </a:spcAft>
              <a:buFont typeface="Courier New" panose="02070309020205020404" pitchFamily="49" charset="0"/>
              <a:buChar char="o"/>
              <a:defRPr/>
            </a:pPr>
            <a:r>
              <a:rPr lang="en-US" sz="900" dirty="0">
                <a:solidFill>
                  <a:schemeClr val="bg2">
                    <a:lumMod val="10000"/>
                  </a:schemeClr>
                </a:solidFill>
                <a:latin typeface="Arial"/>
                <a:cs typeface="Arial"/>
              </a:rPr>
              <a:t>Approval of Circuit Breaker ECP (sustainment)</a:t>
            </a:r>
          </a:p>
          <a:p>
            <a:pPr marL="342265" lvl="2" indent="-113665" defTabSz="867574">
              <a:spcBef>
                <a:spcPts val="0"/>
              </a:spcBef>
              <a:spcAft>
                <a:spcPts val="0"/>
              </a:spcAft>
              <a:buFont typeface="Courier New" panose="02070309020205020404" pitchFamily="49" charset="0"/>
              <a:buChar char="o"/>
              <a:defRPr/>
            </a:pPr>
            <a:r>
              <a:rPr lang="en-US" sz="900" dirty="0">
                <a:solidFill>
                  <a:schemeClr val="bg2">
                    <a:lumMod val="10000"/>
                  </a:schemeClr>
                </a:solidFill>
                <a:latin typeface="Arial"/>
                <a:cs typeface="Arial"/>
              </a:rPr>
              <a:t>Approval of TOECR 546175 to change LAV-25 AAO from 42 to 35 </a:t>
            </a:r>
            <a:endParaRPr lang="en-US" sz="900" b="0" i="0" u="none" strike="noStrike" kern="1200" cap="none" spc="0" normalizeH="0" baseline="0" noProof="0" dirty="0">
              <a:ln>
                <a:noFill/>
              </a:ln>
              <a:solidFill>
                <a:schemeClr val="bg2">
                  <a:lumMod val="10000"/>
                </a:schemeClr>
              </a:solidFill>
              <a:effectLst/>
              <a:uLnTx/>
              <a:uFillTx/>
              <a:cs typeface="Arial" charset="0"/>
            </a:endParaRPr>
          </a:p>
          <a:p>
            <a:pPr marL="342265" lvl="2" indent="-113665">
              <a:spcBef>
                <a:spcPts val="0"/>
              </a:spcBef>
              <a:spcAft>
                <a:spcPts val="0"/>
              </a:spcAft>
              <a:buFont typeface="Courier New" panose="02070309020205020404" pitchFamily="49" charset="0"/>
              <a:buChar char="o"/>
              <a:defRPr/>
            </a:pPr>
            <a:r>
              <a:rPr lang="en-US" sz="900" dirty="0">
                <a:solidFill>
                  <a:schemeClr val="bg2">
                    <a:lumMod val="10000"/>
                  </a:schemeClr>
                </a:solidFill>
                <a:latin typeface="Arial"/>
                <a:cs typeface="Arial"/>
              </a:rPr>
              <a:t>Approval of TOECR 508835 to change AAV AAO from 6 to 0 </a:t>
            </a:r>
            <a:endParaRPr lang="en-US" sz="900" dirty="0">
              <a:solidFill>
                <a:schemeClr val="bg2">
                  <a:lumMod val="10000"/>
                </a:schemeClr>
              </a:solidFill>
              <a:cs typeface="Arial" charset="0"/>
            </a:endParaRPr>
          </a:p>
          <a:p>
            <a:pPr defTabSz="867574">
              <a:buFont typeface="Arial"/>
              <a:buChar char="•"/>
              <a:defRPr/>
            </a:pPr>
            <a:r>
              <a:rPr lang="en-US" sz="900" b="1" dirty="0">
                <a:solidFill>
                  <a:schemeClr val="bg2">
                    <a:lumMod val="10000"/>
                  </a:schemeClr>
                </a:solidFill>
                <a:latin typeface="Arial"/>
                <a:cs typeface="Arial"/>
              </a:rPr>
              <a:t>     </a:t>
            </a: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Issues:</a:t>
            </a:r>
            <a:endParaRPr kumimoji="0" lang="en-US" sz="900" b="0" i="0" u="none" strike="noStrike" kern="1200" cap="none" spc="0" normalizeH="0" baseline="0" noProof="0" dirty="0">
              <a:ln>
                <a:noFill/>
              </a:ln>
              <a:solidFill>
                <a:schemeClr val="bg2">
                  <a:lumMod val="10000"/>
                </a:schemeClr>
              </a:solidFill>
              <a:effectLst/>
              <a:uLnTx/>
              <a:uFillTx/>
              <a:latin typeface="Arial" charset="0"/>
              <a:ea typeface="+mn-ea"/>
              <a:cs typeface="+mn-cs"/>
            </a:endParaRPr>
          </a:p>
          <a:p>
            <a:pPr marL="342265" lvl="2" indent="-113665">
              <a:spcBef>
                <a:spcPts val="0"/>
              </a:spcBef>
              <a:spcAft>
                <a:spcPts val="0"/>
              </a:spcAft>
              <a:buFont typeface="Courier New" panose="02070309020205020404" pitchFamily="49" charset="0"/>
              <a:buChar char="o"/>
              <a:defRPr/>
            </a:pPr>
            <a:r>
              <a:rPr lang="en-US" sz="900" dirty="0">
                <a:solidFill>
                  <a:schemeClr val="bg2">
                    <a:lumMod val="10000"/>
                  </a:schemeClr>
                </a:solidFill>
                <a:latin typeface="Arial"/>
                <a:cs typeface="Arial"/>
              </a:rPr>
              <a:t>Waiting on approval of TOECR 553955 add Guam requirements of 2 (FY27)</a:t>
            </a:r>
          </a:p>
          <a:p>
            <a:pPr marL="342265" lvl="2" indent="-113665">
              <a:spcBef>
                <a:spcPts val="0"/>
              </a:spcBef>
              <a:spcAft>
                <a:spcPts val="0"/>
              </a:spcAft>
              <a:buFont typeface="Courier New" panose="02070309020205020404" pitchFamily="49" charset="0"/>
              <a:buChar char="o"/>
              <a:defRPr/>
            </a:pPr>
            <a:r>
              <a:rPr lang="en-US" sz="900" dirty="0">
                <a:solidFill>
                  <a:schemeClr val="bg2">
                    <a:lumMod val="10000"/>
                  </a:schemeClr>
                </a:solidFill>
                <a:latin typeface="Arial"/>
                <a:cs typeface="Arial"/>
              </a:rPr>
              <a:t>Relocation of MAGTS from 1</a:t>
            </a:r>
            <a:r>
              <a:rPr lang="en-US" sz="900" baseline="30000" dirty="0">
                <a:solidFill>
                  <a:schemeClr val="bg2">
                    <a:lumMod val="10000"/>
                  </a:schemeClr>
                </a:solidFill>
                <a:latin typeface="Arial"/>
                <a:cs typeface="Arial"/>
              </a:rPr>
              <a:t>st</a:t>
            </a:r>
            <a:r>
              <a:rPr lang="en-US" sz="900" dirty="0">
                <a:solidFill>
                  <a:schemeClr val="bg2">
                    <a:lumMod val="10000"/>
                  </a:schemeClr>
                </a:solidFill>
                <a:latin typeface="Arial"/>
                <a:cs typeface="Arial"/>
              </a:rPr>
              <a:t> LAR to SOI W</a:t>
            </a:r>
          </a:p>
          <a:p>
            <a:pPr marL="342265" lvl="2" indent="-113665">
              <a:spcBef>
                <a:spcPts val="0"/>
              </a:spcBef>
              <a:spcAft>
                <a:spcPts val="0"/>
              </a:spcAft>
              <a:buFont typeface="Courier New" panose="02070309020205020404" pitchFamily="49" charset="0"/>
              <a:buChar char="o"/>
              <a:defRPr/>
            </a:pPr>
            <a:r>
              <a:rPr lang="en-US" sz="900" dirty="0">
                <a:solidFill>
                  <a:schemeClr val="bg2">
                    <a:lumMod val="10000"/>
                  </a:schemeClr>
                </a:solidFill>
                <a:latin typeface="Arial"/>
                <a:cs typeface="Arial"/>
              </a:rPr>
              <a:t>Relocation of all RAGTS, PAAR and MAGTS at 29 Palms from bldg. 1707 to bldg. 1239</a:t>
            </a:r>
          </a:p>
          <a:p>
            <a:pPr marL="342265" lvl="2" indent="-113665">
              <a:spcBef>
                <a:spcPts val="0"/>
              </a:spcBef>
              <a:spcAft>
                <a:spcPts val="0"/>
              </a:spcAft>
              <a:buFont typeface="Courier New" panose="02070309020205020404" pitchFamily="49" charset="0"/>
              <a:buChar char="o"/>
              <a:defRPr/>
            </a:pPr>
            <a:r>
              <a:rPr lang="en-US" sz="900" dirty="0">
                <a:solidFill>
                  <a:schemeClr val="bg2">
                    <a:lumMod val="10000"/>
                  </a:schemeClr>
                </a:solidFill>
                <a:latin typeface="Arial"/>
                <a:cs typeface="Arial"/>
              </a:rPr>
              <a:t>Potential relocation DAGTS to Camp </a:t>
            </a:r>
            <a:r>
              <a:rPr lang="en-US" sz="900" dirty="0">
                <a:solidFill>
                  <a:prstClr val="black"/>
                </a:solidFill>
                <a:latin typeface="Arial"/>
                <a:cs typeface="Arial"/>
              </a:rPr>
              <a:t>Fuji (3</a:t>
            </a:r>
            <a:r>
              <a:rPr lang="en-US" sz="900" baseline="30000" dirty="0">
                <a:solidFill>
                  <a:prstClr val="black"/>
                </a:solidFill>
                <a:latin typeface="Arial"/>
                <a:cs typeface="Arial"/>
              </a:rPr>
              <a:t>rd</a:t>
            </a:r>
            <a:r>
              <a:rPr lang="en-US" sz="900" dirty="0">
                <a:solidFill>
                  <a:prstClr val="black"/>
                </a:solidFill>
                <a:latin typeface="Arial"/>
                <a:cs typeface="Arial"/>
              </a:rPr>
              <a:t> LAR)</a:t>
            </a:r>
          </a:p>
          <a:p>
            <a:pPr marL="342265" lvl="2" indent="-113665">
              <a:spcBef>
                <a:spcPts val="0"/>
              </a:spcBef>
              <a:spcAft>
                <a:spcPts val="0"/>
              </a:spcAft>
              <a:buFont typeface="Courier New" panose="02070309020205020404" pitchFamily="49" charset="0"/>
              <a:buChar char="o"/>
              <a:defRPr/>
            </a:pPr>
            <a:r>
              <a:rPr lang="en-US" sz="900" dirty="0">
                <a:solidFill>
                  <a:prstClr val="black"/>
                </a:solidFill>
                <a:latin typeface="Arial"/>
                <a:cs typeface="Arial"/>
              </a:rPr>
              <a:t>Renewal of expired license plates</a:t>
            </a:r>
            <a:endParaRPr lang="en-US" sz="900" dirty="0">
              <a:solidFill>
                <a:srgbClr val="000000"/>
              </a:solidFill>
              <a:cs typeface="Arial" charset="0"/>
            </a:endParaRPr>
          </a:p>
          <a:p>
            <a:pPr marL="342265" lvl="2" indent="-113665">
              <a:spcBef>
                <a:spcPts val="0"/>
              </a:spcBef>
              <a:spcAft>
                <a:spcPts val="0"/>
              </a:spcAft>
              <a:buFont typeface="Courier New" panose="02070309020205020404" pitchFamily="49" charset="0"/>
              <a:buChar char="o"/>
              <a:defRPr/>
            </a:pPr>
            <a:endParaRPr lang="en-US" sz="900" dirty="0">
              <a:solidFill>
                <a:srgbClr val="000000"/>
              </a:solidFill>
              <a:cs typeface="Arial" charset="0"/>
            </a:endParaRPr>
          </a:p>
          <a:p>
            <a:pPr>
              <a:defRPr/>
            </a:pPr>
            <a:endParaRPr lang="en-US" sz="900" dirty="0">
              <a:solidFill>
                <a:srgbClr val="000000"/>
              </a:solidFill>
              <a:cs typeface="Arial" charset="0"/>
            </a:endParaRPr>
          </a:p>
          <a:p>
            <a:pPr marL="228600" lvl="2">
              <a:spcBef>
                <a:spcPts val="0"/>
              </a:spcBef>
              <a:spcAft>
                <a:spcPts val="0"/>
              </a:spcAft>
              <a:defRPr/>
            </a:pPr>
            <a:endParaRPr lang="en-US" sz="900" dirty="0">
              <a:solidFill>
                <a:prstClr val="black"/>
              </a:solidFill>
              <a:latin typeface="Arial" panose="020B0604020202020204" pitchFamily="34" charset="0"/>
              <a:cs typeface="Arial" panose="020B0604020202020204" pitchFamily="34" charset="0"/>
            </a:endParaRPr>
          </a:p>
          <a:p>
            <a:pPr marL="175895" indent="-175895">
              <a:spcBef>
                <a:spcPts val="0"/>
              </a:spcBef>
              <a:spcAft>
                <a:spcPts val="0"/>
              </a:spcAft>
              <a:buChar char="•"/>
              <a:defRPr/>
            </a:pPr>
            <a:endParaRPr lang="en-US" sz="900" dirty="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A048317-C8B8-A258-9F92-A6D708C9058A}"/>
              </a:ext>
            </a:extLst>
          </p:cNvPr>
          <p:cNvPicPr>
            <a:picLocks noChangeAspect="1"/>
          </p:cNvPicPr>
          <p:nvPr/>
        </p:nvPicPr>
        <p:blipFill>
          <a:blip r:embed="rId3"/>
          <a:stretch>
            <a:fillRect/>
          </a:stretch>
        </p:blipFill>
        <p:spPr>
          <a:xfrm>
            <a:off x="529515" y="1287617"/>
            <a:ext cx="3682303" cy="2219136"/>
          </a:xfrm>
          <a:prstGeom prst="rect">
            <a:avLst/>
          </a:prstGeom>
        </p:spPr>
      </p:pic>
      <p:sp>
        <p:nvSpPr>
          <p:cNvPr id="10" name="Rectangle 3">
            <a:extLst>
              <a:ext uri="{FF2B5EF4-FFF2-40B4-BE49-F238E27FC236}">
                <a16:creationId xmlns:a16="http://schemas.microsoft.com/office/drawing/2014/main" id="{B9102DD5-C1CA-1A50-2D26-D44169852F0E}"/>
              </a:ext>
            </a:extLst>
          </p:cNvPr>
          <p:cNvSpPr>
            <a:spLocks noChangeArrowheads="1"/>
          </p:cNvSpPr>
          <p:nvPr/>
        </p:nvSpPr>
        <p:spPr bwMode="auto">
          <a:xfrm>
            <a:off x="179469" y="919382"/>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graphicFrame>
        <p:nvGraphicFramePr>
          <p:cNvPr id="11" name="Table 10">
            <a:extLst>
              <a:ext uri="{FF2B5EF4-FFF2-40B4-BE49-F238E27FC236}">
                <a16:creationId xmlns:a16="http://schemas.microsoft.com/office/drawing/2014/main" id="{D5CF1C4A-E4DA-9587-521F-CBD72D4C9A83}"/>
              </a:ext>
            </a:extLst>
          </p:cNvPr>
          <p:cNvGraphicFramePr>
            <a:graphicFrameLocks noGrp="1"/>
          </p:cNvGraphicFramePr>
          <p:nvPr>
            <p:extLst>
              <p:ext uri="{D42A27DB-BD31-4B8C-83A1-F6EECF244321}">
                <p14:modId xmlns:p14="http://schemas.microsoft.com/office/powerpoint/2010/main" val="3809820766"/>
              </p:ext>
            </p:extLst>
          </p:nvPr>
        </p:nvGraphicFramePr>
        <p:xfrm>
          <a:off x="4826675" y="3928128"/>
          <a:ext cx="4191260" cy="2486344"/>
        </p:xfrm>
        <a:graphic>
          <a:graphicData uri="http://schemas.openxmlformats.org/drawingml/2006/table">
            <a:tbl>
              <a:tblPr firstRow="1" bandRow="1">
                <a:tableStyleId>{F5AB1C69-6EDB-4FF4-983F-18BD219EF322}</a:tableStyleId>
              </a:tblPr>
              <a:tblGrid>
                <a:gridCol w="2547929">
                  <a:extLst>
                    <a:ext uri="{9D8B030D-6E8A-4147-A177-3AD203B41FA5}">
                      <a16:colId xmlns:a16="http://schemas.microsoft.com/office/drawing/2014/main" val="198568141"/>
                    </a:ext>
                  </a:extLst>
                </a:gridCol>
                <a:gridCol w="1643331">
                  <a:extLst>
                    <a:ext uri="{9D8B030D-6E8A-4147-A177-3AD203B41FA5}">
                      <a16:colId xmlns:a16="http://schemas.microsoft.com/office/drawing/2014/main" val="2132740486"/>
                    </a:ext>
                  </a:extLst>
                </a:gridCol>
              </a:tblGrid>
              <a:tr h="310793">
                <a:tc>
                  <a:txBody>
                    <a:bodyPr/>
                    <a:lstStyle/>
                    <a:p>
                      <a:pPr algn="ctr"/>
                      <a:r>
                        <a:rPr lang="en-US" sz="1200" dirty="0"/>
                        <a:t>Event</a:t>
                      </a:r>
                    </a:p>
                  </a:txBody>
                  <a:tcPr/>
                </a:tc>
                <a:tc>
                  <a:txBody>
                    <a:bodyPr/>
                    <a:lstStyle/>
                    <a:p>
                      <a:pPr algn="ctr"/>
                      <a:r>
                        <a:rPr lang="en-US" sz="1200" dirty="0"/>
                        <a:t>Date</a:t>
                      </a:r>
                    </a:p>
                  </a:txBody>
                  <a:tcPr/>
                </a:tc>
                <a:extLst>
                  <a:ext uri="{0D108BD9-81ED-4DB2-BD59-A6C34878D82A}">
                    <a16:rowId xmlns:a16="http://schemas.microsoft.com/office/drawing/2014/main" val="3782404544"/>
                  </a:ext>
                </a:extLst>
              </a:tr>
              <a:tr h="310793">
                <a:tc>
                  <a:txBody>
                    <a:bodyPr/>
                    <a:lstStyle/>
                    <a:p>
                      <a:pPr algn="ctr"/>
                      <a:r>
                        <a:rPr lang="en-US" sz="1200" dirty="0">
                          <a:solidFill>
                            <a:schemeClr val="bg2">
                              <a:lumMod val="10000"/>
                            </a:schemeClr>
                          </a:solidFill>
                        </a:rPr>
                        <a:t>DO 4 PDSS IPAT</a:t>
                      </a:r>
                    </a:p>
                  </a:txBody>
                  <a:tcPr/>
                </a:tc>
                <a:tc>
                  <a:txBody>
                    <a:bodyPr/>
                    <a:lstStyle/>
                    <a:p>
                      <a:pPr algn="ctr"/>
                      <a:r>
                        <a:rPr lang="en-US" sz="1200" dirty="0">
                          <a:solidFill>
                            <a:schemeClr val="bg2">
                              <a:lumMod val="10000"/>
                            </a:schemeClr>
                          </a:solidFill>
                        </a:rPr>
                        <a:t>Dec 2024</a:t>
                      </a:r>
                    </a:p>
                  </a:txBody>
                  <a:tcPr/>
                </a:tc>
                <a:extLst>
                  <a:ext uri="{0D108BD9-81ED-4DB2-BD59-A6C34878D82A}">
                    <a16:rowId xmlns:a16="http://schemas.microsoft.com/office/drawing/2014/main" val="2189475569"/>
                  </a:ext>
                </a:extLst>
              </a:tr>
              <a:tr h="310793">
                <a:tc>
                  <a:txBody>
                    <a:bodyPr/>
                    <a:lstStyle/>
                    <a:p>
                      <a:pPr algn="ctr"/>
                      <a:r>
                        <a:rPr lang="en-US" sz="1200" dirty="0">
                          <a:solidFill>
                            <a:schemeClr val="bg2">
                              <a:lumMod val="10000"/>
                            </a:schemeClr>
                          </a:solidFill>
                        </a:rPr>
                        <a:t>DO 4 PDSS OSAT</a:t>
                      </a:r>
                    </a:p>
                  </a:txBody>
                  <a:tcPr/>
                </a:tc>
                <a:tc>
                  <a:txBody>
                    <a:bodyPr/>
                    <a:lstStyle/>
                    <a:p>
                      <a:pPr algn="ctr"/>
                      <a:r>
                        <a:rPr lang="en-US" sz="1200" dirty="0">
                          <a:solidFill>
                            <a:schemeClr val="bg2">
                              <a:lumMod val="10000"/>
                            </a:schemeClr>
                          </a:solidFill>
                        </a:rPr>
                        <a:t>Jan 2025</a:t>
                      </a:r>
                    </a:p>
                  </a:txBody>
                  <a:tcPr/>
                </a:tc>
                <a:extLst>
                  <a:ext uri="{0D108BD9-81ED-4DB2-BD59-A6C34878D82A}">
                    <a16:rowId xmlns:a16="http://schemas.microsoft.com/office/drawing/2014/main" val="2850453657"/>
                  </a:ext>
                </a:extLst>
              </a:tr>
              <a:tr h="310793">
                <a:tc>
                  <a:txBody>
                    <a:bodyPr/>
                    <a:lstStyle/>
                    <a:p>
                      <a:pPr algn="ctr"/>
                      <a:r>
                        <a:rPr lang="en-US" sz="1200" dirty="0">
                          <a:solidFill>
                            <a:schemeClr val="bg2">
                              <a:lumMod val="10000"/>
                            </a:schemeClr>
                          </a:solidFill>
                        </a:rPr>
                        <a:t>DO 4 PDSS Delivery and Install</a:t>
                      </a:r>
                    </a:p>
                  </a:txBody>
                  <a:tcPr/>
                </a:tc>
                <a:tc>
                  <a:txBody>
                    <a:bodyPr/>
                    <a:lstStyle/>
                    <a:p>
                      <a:pPr algn="ctr"/>
                      <a:r>
                        <a:rPr lang="en-US" sz="1200" dirty="0">
                          <a:solidFill>
                            <a:schemeClr val="bg2">
                              <a:lumMod val="10000"/>
                            </a:schemeClr>
                          </a:solidFill>
                        </a:rPr>
                        <a:t>Feb 2025</a:t>
                      </a:r>
                    </a:p>
                  </a:txBody>
                  <a:tcPr/>
                </a:tc>
                <a:extLst>
                  <a:ext uri="{0D108BD9-81ED-4DB2-BD59-A6C34878D82A}">
                    <a16:rowId xmlns:a16="http://schemas.microsoft.com/office/drawing/2014/main" val="2721494681"/>
                  </a:ext>
                </a:extLst>
              </a:tr>
              <a:tr h="310793">
                <a:tc>
                  <a:txBody>
                    <a:bodyPr/>
                    <a:lstStyle/>
                    <a:p>
                      <a:pPr algn="ctr"/>
                      <a:r>
                        <a:rPr lang="en-US" sz="1200" dirty="0">
                          <a:solidFill>
                            <a:schemeClr val="bg2">
                              <a:lumMod val="10000"/>
                            </a:schemeClr>
                          </a:solidFill>
                        </a:rPr>
                        <a:t>DO 5 Concurrency Upgrades Award</a:t>
                      </a:r>
                    </a:p>
                  </a:txBody>
                  <a:tcPr/>
                </a:tc>
                <a:tc>
                  <a:txBody>
                    <a:bodyPr/>
                    <a:lstStyle/>
                    <a:p>
                      <a:pPr algn="ctr"/>
                      <a:r>
                        <a:rPr lang="en-US" sz="1200" dirty="0">
                          <a:solidFill>
                            <a:schemeClr val="bg2">
                              <a:lumMod val="10000"/>
                            </a:schemeClr>
                          </a:solidFill>
                        </a:rPr>
                        <a:t>FY25Q3</a:t>
                      </a:r>
                    </a:p>
                  </a:txBody>
                  <a:tcPr/>
                </a:tc>
                <a:extLst>
                  <a:ext uri="{0D108BD9-81ED-4DB2-BD59-A6C34878D82A}">
                    <a16:rowId xmlns:a16="http://schemas.microsoft.com/office/drawing/2014/main" val="1971733203"/>
                  </a:ext>
                </a:extLst>
              </a:tr>
              <a:tr h="310793">
                <a:tc>
                  <a:txBody>
                    <a:bodyPr/>
                    <a:lstStyle/>
                    <a:p>
                      <a:pPr algn="ctr"/>
                      <a:r>
                        <a:rPr lang="en-US" sz="1200" dirty="0">
                          <a:solidFill>
                            <a:schemeClr val="bg2">
                              <a:lumMod val="10000"/>
                            </a:schemeClr>
                          </a:solidFill>
                        </a:rPr>
                        <a:t>TAGTS Disposal</a:t>
                      </a:r>
                    </a:p>
                  </a:txBody>
                  <a:tcPr/>
                </a:tc>
                <a:tc>
                  <a:txBody>
                    <a:bodyPr/>
                    <a:lstStyle/>
                    <a:p>
                      <a:pPr algn="ctr"/>
                      <a:r>
                        <a:rPr lang="en-US" sz="1200" dirty="0">
                          <a:solidFill>
                            <a:schemeClr val="bg2">
                              <a:lumMod val="10000"/>
                            </a:schemeClr>
                          </a:solidFill>
                        </a:rPr>
                        <a:t>Nov 24 – Jan 25</a:t>
                      </a:r>
                    </a:p>
                  </a:txBody>
                  <a:tcPr/>
                </a:tc>
                <a:extLst>
                  <a:ext uri="{0D108BD9-81ED-4DB2-BD59-A6C34878D82A}">
                    <a16:rowId xmlns:a16="http://schemas.microsoft.com/office/drawing/2014/main" val="4107874064"/>
                  </a:ext>
                </a:extLst>
              </a:tr>
              <a:tr h="310793">
                <a:tc>
                  <a:txBody>
                    <a:bodyPr/>
                    <a:lstStyle/>
                    <a:p>
                      <a:pPr algn="ctr"/>
                      <a:r>
                        <a:rPr lang="en-US" sz="1200" dirty="0">
                          <a:solidFill>
                            <a:schemeClr val="bg2">
                              <a:lumMod val="10000"/>
                            </a:schemeClr>
                          </a:solidFill>
                        </a:rPr>
                        <a:t>AAV-TT Disposal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10000"/>
                            </a:schemeClr>
                          </a:solidFill>
                        </a:rPr>
                        <a:t>Nov 24 – Jan 25</a:t>
                      </a:r>
                    </a:p>
                  </a:txBody>
                  <a:tcPr/>
                </a:tc>
                <a:extLst>
                  <a:ext uri="{0D108BD9-81ED-4DB2-BD59-A6C34878D82A}">
                    <a16:rowId xmlns:a16="http://schemas.microsoft.com/office/drawing/2014/main" val="1206164211"/>
                  </a:ext>
                </a:extLst>
              </a:tr>
              <a:tr h="310793">
                <a:tc>
                  <a:txBody>
                    <a:bodyPr/>
                    <a:lstStyle/>
                    <a:p>
                      <a:pPr algn="ctr"/>
                      <a:r>
                        <a:rPr lang="en-US" sz="1200" dirty="0">
                          <a:solidFill>
                            <a:schemeClr val="bg2">
                              <a:lumMod val="10000"/>
                            </a:schemeClr>
                          </a:solidFill>
                        </a:rPr>
                        <a:t>LAV-25 AGTS Guam/Tech Refresh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10000"/>
                            </a:schemeClr>
                          </a:solidFill>
                        </a:rPr>
                        <a:t>FY26Q1 – FY29</a:t>
                      </a:r>
                    </a:p>
                  </a:txBody>
                  <a:tcPr/>
                </a:tc>
                <a:extLst>
                  <a:ext uri="{0D108BD9-81ED-4DB2-BD59-A6C34878D82A}">
                    <a16:rowId xmlns:a16="http://schemas.microsoft.com/office/drawing/2014/main" val="2165252061"/>
                  </a:ext>
                </a:extLst>
              </a:tr>
            </a:tbl>
          </a:graphicData>
        </a:graphic>
      </p:graphicFrame>
      <p:pic>
        <p:nvPicPr>
          <p:cNvPr id="6" name="Picture 5" descr="Logo&#10;&#10;Description automatically generated">
            <a:extLst>
              <a:ext uri="{FF2B5EF4-FFF2-40B4-BE49-F238E27FC236}">
                <a16:creationId xmlns:a16="http://schemas.microsoft.com/office/drawing/2014/main" id="{E31AE14F-EF41-6BC4-A8C3-E809D88079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7" name="TextBox 6">
            <a:extLst>
              <a:ext uri="{FF2B5EF4-FFF2-40B4-BE49-F238E27FC236}">
                <a16:creationId xmlns:a16="http://schemas.microsoft.com/office/drawing/2014/main" id="{3266E710-BD48-3CEF-0605-28FD544F15D9}"/>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20" name="Title 1">
            <a:extLst>
              <a:ext uri="{FF2B5EF4-FFF2-40B4-BE49-F238E27FC236}">
                <a16:creationId xmlns:a16="http://schemas.microsoft.com/office/drawing/2014/main" id="{E835F363-CB27-FEEB-9305-5022B7E67E71}"/>
              </a:ext>
            </a:extLst>
          </p:cNvPr>
          <p:cNvSpPr>
            <a:spLocks noGrp="1"/>
          </p:cNvSpPr>
          <p:nvPr>
            <p:ph type="title"/>
          </p:nvPr>
        </p:nvSpPr>
        <p:spPr>
          <a:xfrm>
            <a:off x="1147989" y="351085"/>
            <a:ext cx="2752402" cy="352388"/>
          </a:xfrm>
          <a:ln>
            <a:noFill/>
          </a:ln>
        </p:spPr>
        <p:txBody>
          <a:bodyPr/>
          <a:lstStyle/>
          <a:p>
            <a:r>
              <a:rPr lang="en-US" sz="2800" b="1" dirty="0">
                <a:solidFill>
                  <a:schemeClr val="bg2">
                    <a:lumMod val="10000"/>
                  </a:schemeClr>
                </a:solidFill>
                <a:latin typeface="Franklin Gothic Medium" panose="020B0603020102020204" pitchFamily="34" charset="0"/>
              </a:rPr>
              <a:t>STS PROGRAMS</a:t>
            </a:r>
          </a:p>
        </p:txBody>
      </p:sp>
    </p:spTree>
    <p:extLst>
      <p:ext uri="{BB962C8B-B14F-4D97-AF65-F5344CB8AC3E}">
        <p14:creationId xmlns:p14="http://schemas.microsoft.com/office/powerpoint/2010/main" val="164015533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74913C-D1D1-142D-ABE4-E1AD36F88641}"/>
              </a:ext>
            </a:extLst>
          </p:cNvPr>
          <p:cNvSpPr txBox="1"/>
          <p:nvPr/>
        </p:nvSpPr>
        <p:spPr>
          <a:xfrm>
            <a:off x="5396752" y="257406"/>
            <a:ext cx="2922493" cy="584775"/>
          </a:xfrm>
          <a:prstGeom prst="rect">
            <a:avLst/>
          </a:prstGeom>
          <a:noFill/>
        </p:spPr>
        <p:txBody>
          <a:bodyPr wrap="square" rtlCol="0">
            <a:spAutoFit/>
          </a:bodyPr>
          <a:lstStyle/>
          <a:p>
            <a:pPr algn="ctr"/>
            <a:r>
              <a:rPr lang="en-US" sz="1600" b="1" dirty="0">
                <a:solidFill>
                  <a:schemeClr val="bg2">
                    <a:lumMod val="10000"/>
                  </a:schemeClr>
                </a:solidFill>
                <a:latin typeface="Arial Black" panose="020B0A04020102020204" pitchFamily="34" charset="0"/>
              </a:rPr>
              <a:t>COMBAT CONVOY SIMULATOR (CCS) </a:t>
            </a:r>
          </a:p>
        </p:txBody>
      </p:sp>
      <p:pic>
        <p:nvPicPr>
          <p:cNvPr id="3" name="Picture 2">
            <a:extLst>
              <a:ext uri="{FF2B5EF4-FFF2-40B4-BE49-F238E27FC236}">
                <a16:creationId xmlns:a16="http://schemas.microsoft.com/office/drawing/2014/main" id="{246622B2-2EB7-8DD4-8EED-47CAFB948336}"/>
              </a:ext>
            </a:extLst>
          </p:cNvPr>
          <p:cNvPicPr>
            <a:picLocks noChangeAspect="1"/>
          </p:cNvPicPr>
          <p:nvPr/>
        </p:nvPicPr>
        <p:blipFill>
          <a:blip r:embed="rId3"/>
          <a:stretch>
            <a:fillRect/>
          </a:stretch>
        </p:blipFill>
        <p:spPr>
          <a:xfrm>
            <a:off x="193056" y="1338586"/>
            <a:ext cx="4287504" cy="2185215"/>
          </a:xfrm>
          <a:prstGeom prst="rect">
            <a:avLst/>
          </a:prstGeom>
        </p:spPr>
      </p:pic>
      <p:sp>
        <p:nvSpPr>
          <p:cNvPr id="4" name="Rectangle 3">
            <a:extLst>
              <a:ext uri="{FF2B5EF4-FFF2-40B4-BE49-F238E27FC236}">
                <a16:creationId xmlns:a16="http://schemas.microsoft.com/office/drawing/2014/main" id="{C9D9429A-21E4-F172-0BA9-5DC9C52B9B55}"/>
              </a:ext>
            </a:extLst>
          </p:cNvPr>
          <p:cNvSpPr/>
          <p:nvPr/>
        </p:nvSpPr>
        <p:spPr>
          <a:xfrm>
            <a:off x="4572000" y="1275493"/>
            <a:ext cx="4572000" cy="2046714"/>
          </a:xfrm>
          <a:prstGeom prst="rect">
            <a:avLst/>
          </a:prstGeom>
        </p:spPr>
        <p:txBody>
          <a:bodyPr wrap="square" lIns="91440" tIns="45720" rIns="91440" bIns="45720" anchor="t">
            <a:spAutoFit/>
          </a:bodyPr>
          <a:lstStyle/>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Requirements Documents:</a:t>
            </a:r>
            <a:r>
              <a:rPr kumimoji="0" lang="en-US" sz="900" b="0" i="0" u="none" strike="noStrike" kern="1200" cap="none" spc="0" normalizeH="0" baseline="0" noProof="0" dirty="0">
                <a:ln>
                  <a:noFill/>
                </a:ln>
                <a:solidFill>
                  <a:srgbClr val="000000"/>
                </a:solidFill>
                <a:effectLst/>
                <a:uLnTx/>
                <a:uFillTx/>
                <a:latin typeface="Arial"/>
                <a:ea typeface="+mn-ea"/>
                <a:cs typeface="Arial"/>
              </a:rPr>
              <a:t>  </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339725" marR="0" lvl="0" indent="-171450" algn="l" defTabSz="4572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rPr>
              <a:t>AAP Designation May 2016</a:t>
            </a:r>
            <a:endParaRPr lang="en-US" sz="900" b="0" i="0" u="none" strike="noStrike" kern="1200" cap="none" spc="0" normalizeH="0" baseline="0" noProof="0" dirty="0">
              <a:ln>
                <a:noFill/>
              </a:ln>
              <a:solidFill>
                <a:srgbClr val="000000"/>
              </a:solidFill>
              <a:effectLst/>
              <a:uLnTx/>
              <a:uFillTx/>
              <a:latin typeface="Arial"/>
              <a:cs typeface="Arial"/>
            </a:endParaRPr>
          </a:p>
          <a:p>
            <a:pPr marL="339725" marR="0" lvl="0" indent="-171450" algn="l" defTabSz="4572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rPr>
              <a:t>MDD for CCS July 2016; MS C Jun 2017</a:t>
            </a:r>
            <a:endParaRPr lang="en-US" sz="900" b="0" i="0" u="none" strike="noStrike" kern="1200" cap="none" spc="0" normalizeH="0" baseline="0" noProof="0" dirty="0">
              <a:ln>
                <a:noFill/>
              </a:ln>
              <a:solidFill>
                <a:srgbClr val="000000"/>
              </a:solidFill>
              <a:effectLst/>
              <a:uLnTx/>
              <a:uFillTx/>
              <a:latin typeface="Arial"/>
              <a:cs typeface="Arial"/>
            </a:endParaRPr>
          </a:p>
          <a:p>
            <a:pPr marL="339725" marR="0" lvl="0" indent="-171450" algn="l" defTabSz="4572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rPr>
              <a:t>ADM / Fielding Decision for CCS signed Dec 2020</a:t>
            </a:r>
            <a:endParaRPr lang="en-US" sz="900" b="0" i="0" u="none" strike="noStrike" kern="1200" cap="none" spc="0" normalizeH="0" baseline="0" noProof="0" dirty="0">
              <a:ln>
                <a:noFill/>
              </a:ln>
              <a:solidFill>
                <a:srgbClr val="000000"/>
              </a:solidFill>
              <a:effectLst/>
              <a:uLnTx/>
              <a:uFillTx/>
              <a:latin typeface="Arial"/>
              <a:cs typeface="Arial"/>
            </a:endParaRPr>
          </a:p>
          <a:p>
            <a:pPr marL="339725" marR="0" lvl="0" indent="-171450" algn="l" defTabSz="4572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rPr>
              <a:t>FOC Letter signed Jun 2022</a:t>
            </a:r>
            <a:endParaRPr lang="en-US" sz="900" b="0" i="0" u="none" strike="noStrike" kern="1200" cap="none" spc="0" normalizeH="0" baseline="0" noProof="0" dirty="0">
              <a:ln>
                <a:noFill/>
              </a:ln>
              <a:solidFill>
                <a:srgbClr val="000000"/>
              </a:solidFill>
              <a:effectLst/>
              <a:uLnTx/>
              <a:uFillTx/>
              <a:latin typeface="Arial"/>
              <a:cs typeface="Arial"/>
            </a:endParaRPr>
          </a:p>
          <a:p>
            <a:pPr marL="170815" indent="-170815" defTabSz="914400" fontAlgn="base">
              <a:spcBef>
                <a:spcPct val="0"/>
              </a:spcBef>
              <a:spcAft>
                <a:spcPct val="0"/>
              </a:spcAft>
              <a:buFont typeface="Arial" panose="020B0604020202020204" pitchFamily="34" charset="0"/>
              <a:buChar char="•"/>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Description</a:t>
            </a:r>
            <a:r>
              <a:rPr kumimoji="0" lang="en-US" sz="900" b="0" i="0" u="none" strike="noStrike" kern="1200" cap="none" spc="0" normalizeH="0" baseline="0" noProof="0" dirty="0">
                <a:ln>
                  <a:noFill/>
                </a:ln>
                <a:solidFill>
                  <a:srgbClr val="000000"/>
                </a:solidFill>
                <a:effectLst/>
                <a:uLnTx/>
                <a:uFillTx/>
                <a:latin typeface="Arial"/>
                <a:ea typeface="+mn-ea"/>
                <a:cs typeface="Arial"/>
              </a:rPr>
              <a:t>: </a:t>
            </a:r>
            <a:r>
              <a:rPr kumimoji="0" lang="en-US" sz="900" b="0" i="0" u="none" strike="noStrike" kern="1200" cap="none" spc="0" normalizeH="0" baseline="0" noProof="0" dirty="0">
                <a:ln>
                  <a:noFill/>
                </a:ln>
                <a:solidFill>
                  <a:srgbClr val="000000"/>
                </a:solidFill>
                <a:effectLst/>
                <a:uLnTx/>
                <a:uFillTx/>
                <a:latin typeface="Arial"/>
                <a:ea typeface="+mn-ea"/>
                <a:cs typeface="+mn-cs"/>
              </a:rPr>
              <a:t>CCS is an immersive training environment for convoy operations</a:t>
            </a:r>
            <a:r>
              <a:rPr lang="en-US" sz="900" dirty="0">
                <a:solidFill>
                  <a:srgbClr val="000000"/>
                </a:solidFill>
                <a:latin typeface="Arial"/>
              </a:rPr>
              <a:t> and TTPs</a:t>
            </a:r>
            <a:r>
              <a:rPr kumimoji="0" lang="en-US" sz="900" b="0" i="0" u="none" strike="noStrike" kern="1200" cap="none" spc="0" normalizeH="0" baseline="0" noProof="0" dirty="0">
                <a:ln>
                  <a:noFill/>
                </a:ln>
                <a:solidFill>
                  <a:srgbClr val="000000"/>
                </a:solidFill>
                <a:effectLst/>
                <a:uLnTx/>
                <a:uFillTx/>
                <a:latin typeface="Arial"/>
                <a:ea typeface="+mn-ea"/>
                <a:cs typeface="+mn-cs"/>
              </a:rPr>
              <a:t>. CCS provides training for vehicle operators and individuals in vehicle and small arms weapon utilization, C2 procedures, IED attacks, ambush attacks, evolving enemy tactics, response, and countermeasures.</a:t>
            </a:r>
            <a:endParaRPr kumimoji="0" lang="en-US" sz="900" b="0" i="0" u="none" strike="noStrike" kern="1200" cap="none" spc="0" normalizeH="0" baseline="0" noProof="0" dirty="0">
              <a:ln>
                <a:noFill/>
              </a:ln>
              <a:solidFill>
                <a:srgbClr val="000000"/>
              </a:solidFill>
              <a:effectLst/>
              <a:uLnTx/>
              <a:uFillTx/>
              <a:latin typeface="Arial"/>
              <a:ea typeface="+mn-ea"/>
              <a:cs typeface="Arial"/>
            </a:endParaRPr>
          </a:p>
          <a:p>
            <a:pPr marL="170815" indent="-170815">
              <a:buFont typeface="Arial" panose="020B0604020202020204" pitchFamily="34" charset="0"/>
              <a:buChar char="•"/>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AAO Quantity: </a:t>
            </a:r>
            <a:r>
              <a:rPr kumimoji="0" lang="en-US" sz="900" i="0" u="none" strike="noStrike" kern="1200" cap="none" spc="0" normalizeH="0" baseline="0" noProof="0" dirty="0">
                <a:ln>
                  <a:noFill/>
                </a:ln>
                <a:solidFill>
                  <a:srgbClr val="000000"/>
                </a:solidFill>
                <a:effectLst/>
                <a:uLnTx/>
                <a:uFillTx/>
                <a:latin typeface="Arial"/>
                <a:ea typeface="+mn-ea"/>
                <a:cs typeface="Arial"/>
              </a:rPr>
              <a:t>8</a:t>
            </a:r>
            <a:r>
              <a:rPr lang="en-US" sz="900" dirty="0">
                <a:solidFill>
                  <a:srgbClr val="000000"/>
                </a:solidFill>
                <a:latin typeface="Arial"/>
                <a:cs typeface="Arial"/>
              </a:rPr>
              <a:t>  </a:t>
            </a:r>
            <a:endParaRPr lang="en-US" sz="900" i="0" u="none" strike="noStrike" kern="1200" cap="none" spc="0" normalizeH="0" baseline="0" noProof="0" dirty="0">
              <a:ln>
                <a:noFill/>
              </a:ln>
              <a:solidFill>
                <a:srgbClr val="000000"/>
              </a:solidFill>
              <a:effectLst/>
              <a:uLnTx/>
              <a:uFillTx/>
              <a:latin typeface="Arial"/>
              <a:cs typeface="Arial"/>
            </a:endParaRPr>
          </a:p>
          <a:p>
            <a:pPr marL="170815" indent="-170815">
              <a:buFont typeface="Arial" panose="020B0604020202020204" pitchFamily="34" charset="0"/>
              <a:buChar char="•"/>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Program Funded to AAO?</a:t>
            </a:r>
            <a:r>
              <a:rPr lang="en-US" sz="900" b="1" dirty="0">
                <a:solidFill>
                  <a:srgbClr val="000000"/>
                </a:solidFill>
                <a:latin typeface="Arial"/>
                <a:cs typeface="Arial"/>
              </a:rPr>
              <a:t> </a:t>
            </a:r>
            <a:r>
              <a:rPr lang="en-US" sz="900" dirty="0">
                <a:solidFill>
                  <a:srgbClr val="000000"/>
                </a:solidFill>
                <a:latin typeface="Arial"/>
                <a:cs typeface="Arial"/>
              </a:rPr>
              <a:t>Guam (pending) </a:t>
            </a:r>
            <a:endParaRPr lang="en-US" sz="900" i="0" u="none" strike="noStrike" kern="1200" cap="none" spc="0" normalizeH="0" baseline="0" noProof="0" dirty="0">
              <a:ln>
                <a:noFill/>
              </a:ln>
              <a:solidFill>
                <a:srgbClr val="000000"/>
              </a:solidFill>
              <a:effectLst/>
              <a:uLnTx/>
              <a:uFillTx/>
              <a:latin typeface="Arial"/>
              <a:cs typeface="Arial"/>
            </a:endParaRPr>
          </a:p>
          <a:p>
            <a:pPr marL="170815" indent="-170815">
              <a:buFont typeface="Arial" panose="020B0604020202020204" pitchFamily="34" charset="0"/>
              <a:buChar char="•"/>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IED</a:t>
            </a:r>
            <a:r>
              <a:rPr kumimoji="0" lang="en-US" sz="900" i="0" u="none" strike="noStrike" kern="1200" cap="none" spc="0" normalizeH="0" baseline="0" noProof="0" dirty="0">
                <a:ln>
                  <a:noFill/>
                </a:ln>
                <a:solidFill>
                  <a:srgbClr val="000000"/>
                </a:solidFill>
                <a:effectLst/>
                <a:uLnTx/>
                <a:uFillTx/>
                <a:latin typeface="Arial"/>
                <a:ea typeface="+mn-ea"/>
                <a:cs typeface="Arial"/>
              </a:rPr>
              <a:t>: 2030 in </a:t>
            </a:r>
            <a:r>
              <a:rPr lang="en-US" sz="900" dirty="0">
                <a:solidFill>
                  <a:srgbClr val="000000"/>
                </a:solidFill>
                <a:latin typeface="Arial"/>
                <a:cs typeface="Arial"/>
              </a:rPr>
              <a:t>TFSMS</a:t>
            </a:r>
            <a:endParaRPr lang="en-US" sz="900" i="0" u="none" strike="noStrike" kern="1200" cap="none" spc="0" normalizeH="0" baseline="0" noProof="0" dirty="0">
              <a:ln>
                <a:noFill/>
              </a:ln>
              <a:solidFill>
                <a:srgbClr val="000000"/>
              </a:solidFill>
              <a:effectLst/>
              <a:uLnTx/>
              <a:uFillTx/>
              <a:latin typeface="Arial"/>
              <a:cs typeface="Arial"/>
            </a:endParaRPr>
          </a:p>
          <a:p>
            <a:pPr marL="170815" indent="-170815">
              <a:buFont typeface="Arial" panose="020B0604020202020204" pitchFamily="34" charset="0"/>
              <a:buChar char="•"/>
              <a:defRPr/>
            </a:pPr>
            <a:r>
              <a:rPr lang="en-US" sz="900" b="1" dirty="0">
                <a:solidFill>
                  <a:srgbClr val="000000"/>
                </a:solidFill>
                <a:latin typeface="Arial"/>
                <a:cs typeface="Arial"/>
              </a:rPr>
              <a:t>ATO</a:t>
            </a:r>
            <a:r>
              <a:rPr lang="en-US" sz="900" dirty="0">
                <a:solidFill>
                  <a:srgbClr val="000000"/>
                </a:solidFill>
                <a:latin typeface="Arial"/>
                <a:cs typeface="Arial"/>
              </a:rPr>
              <a:t>: Current Windows 10 baseline expires 30 Jan 2026</a:t>
            </a:r>
            <a:endParaRPr kumimoji="0" lang="en-US" sz="900" i="0" u="none" strike="noStrike" kern="1200" cap="none" spc="0" normalizeH="0" baseline="0" noProof="0" dirty="0">
              <a:ln>
                <a:noFill/>
              </a:ln>
              <a:solidFill>
                <a:srgbClr val="FF0000"/>
              </a:solidFill>
              <a:effectLst/>
              <a:uLnTx/>
              <a:uFillTx/>
              <a:latin typeface="Arial"/>
              <a:ea typeface="+mn-ea"/>
              <a:cs typeface="Arial"/>
            </a:endParaRP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a:ea typeface="+mn-ea"/>
              <a:cs typeface="Arial"/>
            </a:endParaRPr>
          </a:p>
        </p:txBody>
      </p:sp>
      <p:sp>
        <p:nvSpPr>
          <p:cNvPr id="5" name="Rectangle 4">
            <a:extLst>
              <a:ext uri="{FF2B5EF4-FFF2-40B4-BE49-F238E27FC236}">
                <a16:creationId xmlns:a16="http://schemas.microsoft.com/office/drawing/2014/main" id="{9FEE66B3-0B7D-8086-9406-909731AAF89E}"/>
              </a:ext>
            </a:extLst>
          </p:cNvPr>
          <p:cNvSpPr/>
          <p:nvPr/>
        </p:nvSpPr>
        <p:spPr>
          <a:xfrm>
            <a:off x="189185" y="3969891"/>
            <a:ext cx="4382815" cy="2416046"/>
          </a:xfrm>
          <a:prstGeom prst="rect">
            <a:avLst/>
          </a:prstGeom>
        </p:spPr>
        <p:txBody>
          <a:bodyPr wrap="square" lIns="91440" tIns="45720" rIns="91440" bIns="45720" anchor="t">
            <a:spAutoFit/>
          </a:bodyPr>
          <a:lstStyle/>
          <a:p>
            <a:pPr marL="171450" marR="0" lvl="0" indent="-171450" algn="l" defTabSz="867596"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ACAT and Date of Designation: </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AAP 5 May 2016</a:t>
            </a:r>
            <a:endParaRPr lang="en-US" sz="900" b="0" i="0" u="none" strike="noStrike" kern="1200" cap="none" spc="0" normalizeH="0" baseline="0" noProof="0" dirty="0">
              <a:ln>
                <a:noFill/>
              </a:ln>
              <a:solidFill>
                <a:schemeClr val="bg2">
                  <a:lumMod val="10000"/>
                </a:schemeClr>
              </a:solidFill>
              <a:effectLst/>
              <a:uLnTx/>
              <a:uFillTx/>
              <a:latin typeface="Arial"/>
              <a:cs typeface="Arial"/>
            </a:endParaRP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MDA/PDA: </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PM TRASYS</a:t>
            </a:r>
            <a:endParaRPr lang="en-US" sz="900" b="0" i="0" u="none" strike="noStrike" kern="1200" cap="none" spc="0" normalizeH="0" baseline="0" noProof="0" dirty="0">
              <a:ln>
                <a:noFill/>
              </a:ln>
              <a:solidFill>
                <a:schemeClr val="bg2">
                  <a:lumMod val="10000"/>
                </a:schemeClr>
              </a:solidFill>
              <a:effectLst/>
              <a:uLnTx/>
              <a:uFillTx/>
              <a:latin typeface="Arial"/>
              <a:cs typeface="Arial"/>
            </a:endParaRP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Date of most recent APB:</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 20 May 2020</a:t>
            </a:r>
            <a:endParaRPr lang="en-US" sz="900" b="0" i="0" u="none" strike="noStrike" kern="1200" cap="none" spc="0" normalizeH="0" baseline="0" noProof="0" dirty="0">
              <a:ln>
                <a:noFill/>
              </a:ln>
              <a:solidFill>
                <a:schemeClr val="bg2">
                  <a:lumMod val="10000"/>
                </a:schemeClr>
              </a:solidFill>
              <a:effectLst/>
              <a:uLnTx/>
              <a:uFillTx/>
              <a:latin typeface="Arial" panose="020B0604020202020204" pitchFamily="34" charset="0"/>
              <a:cs typeface="Arial" panose="020B0604020202020204" pitchFamily="34" charset="0"/>
            </a:endParaRP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IOC/FOC Dates: </a:t>
            </a:r>
            <a:r>
              <a:rPr kumimoji="0" lang="en-US" sz="900" b="0" i="0" u="none" strike="noStrike" kern="1200" cap="none" spc="0" normalizeH="0" baseline="0" noProof="0" dirty="0">
                <a:ln>
                  <a:noFill/>
                </a:ln>
                <a:solidFill>
                  <a:schemeClr val="bg2">
                    <a:lumMod val="10000"/>
                  </a:schemeClr>
                </a:solidFill>
                <a:effectLst/>
                <a:uLnTx/>
                <a:uFillTx/>
                <a:latin typeface="Arial"/>
                <a:ea typeface="+mn-ea"/>
                <a:cs typeface="Arial"/>
              </a:rPr>
              <a:t>Oct 2020 / Jul 2021 fielded (letter signed May 2022)</a:t>
            </a:r>
            <a:endParaRPr lang="en-US" sz="900" b="0" i="0" u="none" strike="noStrike" kern="1200" cap="none" spc="0" normalizeH="0" baseline="0" noProof="0" dirty="0">
              <a:ln>
                <a:noFill/>
              </a:ln>
              <a:solidFill>
                <a:schemeClr val="bg2">
                  <a:lumMod val="10000"/>
                </a:schemeClr>
              </a:solidFill>
              <a:effectLst/>
              <a:uLnTx/>
              <a:uFillTx/>
              <a:latin typeface="Arial"/>
              <a:cs typeface="Arial"/>
            </a:endParaRP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900" b="1" i="0" u="none" strike="noStrike" kern="1200" cap="none" spc="0" normalizeH="0" baseline="0" noProof="0" dirty="0">
                <a:ln>
                  <a:noFill/>
                </a:ln>
                <a:solidFill>
                  <a:schemeClr val="bg2">
                    <a:lumMod val="10000"/>
                  </a:schemeClr>
                </a:solidFill>
                <a:effectLst/>
                <a:uLnTx/>
                <a:uFillTx/>
                <a:latin typeface="Arial"/>
                <a:ea typeface="+mn-ea"/>
                <a:cs typeface="Arial"/>
              </a:rPr>
              <a:t>Accomplishments:</a:t>
            </a:r>
            <a:endParaRPr lang="en-US" sz="900" b="1" i="0" u="none" strike="noStrike" kern="1200" cap="none" spc="0" normalizeH="0" baseline="0" noProof="0" dirty="0">
              <a:ln>
                <a:noFill/>
              </a:ln>
              <a:solidFill>
                <a:schemeClr val="bg2">
                  <a:lumMod val="10000"/>
                </a:schemeClr>
              </a:solidFill>
              <a:effectLst/>
              <a:uLnTx/>
              <a:uFillTx/>
              <a:latin typeface="Arial"/>
              <a:cs typeface="Arial"/>
            </a:endParaRPr>
          </a:p>
          <a:p>
            <a:pPr marL="342265" lvl="2" indent="-113665">
              <a:buFont typeface="Courier New" panose="02070309020205020404" pitchFamily="49" charset="0"/>
              <a:buChar char="o"/>
              <a:defRPr/>
            </a:pPr>
            <a:r>
              <a:rPr lang="en-US" sz="900" kern="0" dirty="0">
                <a:solidFill>
                  <a:schemeClr val="bg2">
                    <a:lumMod val="10000"/>
                  </a:schemeClr>
                </a:solidFill>
                <a:latin typeface="Arial"/>
                <a:cs typeface="Arial"/>
              </a:rPr>
              <a:t>Weapons Currency: Replace M16s with M4s </a:t>
            </a:r>
          </a:p>
          <a:p>
            <a:pPr marL="799465" lvl="3" indent="-113665">
              <a:buFont typeface="Courier New" panose="02070309020205020404" pitchFamily="49" charset="0"/>
              <a:buChar char="o"/>
              <a:defRPr/>
            </a:pPr>
            <a:r>
              <a:rPr lang="en-US" sz="900" kern="0" dirty="0">
                <a:solidFill>
                  <a:schemeClr val="bg2">
                    <a:lumMod val="10000"/>
                  </a:schemeClr>
                </a:solidFill>
                <a:latin typeface="Arial"/>
                <a:cs typeface="Arial"/>
              </a:rPr>
              <a:t>M4 replacement complete at CLNC, 29 Palms, and Okinawa</a:t>
            </a:r>
          </a:p>
          <a:p>
            <a:pPr marL="799465" lvl="3" indent="-113665">
              <a:buFont typeface="Courier New" panose="02070309020205020404" pitchFamily="49" charset="0"/>
              <a:buChar char="o"/>
              <a:defRPr/>
            </a:pPr>
            <a:r>
              <a:rPr lang="en-US" sz="900" kern="0" dirty="0">
                <a:solidFill>
                  <a:schemeClr val="bg2">
                    <a:lumMod val="10000"/>
                  </a:schemeClr>
                </a:solidFill>
                <a:latin typeface="Arial"/>
                <a:cs typeface="Arial"/>
              </a:rPr>
              <a:t>M4 replacement on-going at CPEN</a:t>
            </a:r>
          </a:p>
          <a:p>
            <a:pPr marL="799465" lvl="3" indent="-113665">
              <a:buFont typeface="Courier New" panose="02070309020205020404" pitchFamily="49" charset="0"/>
              <a:buChar char="o"/>
              <a:defRPr/>
            </a:pPr>
            <a:r>
              <a:rPr lang="en-US" sz="900" kern="0" dirty="0">
                <a:solidFill>
                  <a:schemeClr val="bg2">
                    <a:lumMod val="10000"/>
                  </a:schemeClr>
                </a:solidFill>
                <a:latin typeface="Arial"/>
                <a:cs typeface="Arial"/>
              </a:rPr>
              <a:t>M4 replacement planned for KBAY upon inventory of weapons</a:t>
            </a:r>
          </a:p>
          <a:p>
            <a:pPr marL="342265" lvl="2" indent="-113665" defTabSz="867574">
              <a:buFont typeface="Courier New" panose="02070309020205020404" pitchFamily="49" charset="0"/>
              <a:buChar char="o"/>
              <a:defRPr/>
            </a:pPr>
            <a:r>
              <a:rPr lang="en-US" sz="900" dirty="0">
                <a:solidFill>
                  <a:schemeClr val="bg2">
                    <a:lumMod val="10000"/>
                  </a:schemeClr>
                </a:solidFill>
                <a:latin typeface="Arial"/>
                <a:cs typeface="Arial"/>
              </a:rPr>
              <a:t>Windows 11 Upgrade / Red Hat Enterprise Linux  (RHEL) Upgrade:</a:t>
            </a:r>
          </a:p>
          <a:p>
            <a:pPr marL="799465" lvl="3" indent="-113665" defTabSz="867574">
              <a:buFont typeface="Courier New" panose="02070309020205020404" pitchFamily="49" charset="0"/>
              <a:buChar char="o"/>
              <a:defRPr/>
            </a:pPr>
            <a:r>
              <a:rPr lang="en-US" sz="900" dirty="0">
                <a:solidFill>
                  <a:schemeClr val="bg2">
                    <a:lumMod val="10000"/>
                  </a:schemeClr>
                </a:solidFill>
                <a:latin typeface="Arial"/>
                <a:cs typeface="Arial"/>
              </a:rPr>
              <a:t>Installation complete at all USMC and Navy locations</a:t>
            </a:r>
          </a:p>
          <a:p>
            <a:pPr marL="175895" indent="-175895" defTabSz="867574">
              <a:spcBef>
                <a:spcPts val="300"/>
              </a:spcBef>
              <a:buFontTx/>
              <a:buChar char="•"/>
              <a:defRPr/>
            </a:pPr>
            <a:r>
              <a:rPr lang="en-US" sz="900" b="1" dirty="0">
                <a:solidFill>
                  <a:schemeClr val="bg2">
                    <a:lumMod val="10000"/>
                  </a:schemeClr>
                </a:solidFill>
                <a:latin typeface="Arial"/>
                <a:cs typeface="Arial"/>
              </a:rPr>
              <a:t>Issues:</a:t>
            </a:r>
            <a:endParaRPr lang="en-US" sz="900" dirty="0">
              <a:solidFill>
                <a:schemeClr val="bg2">
                  <a:lumMod val="10000"/>
                </a:schemeClr>
              </a:solidFill>
              <a:cs typeface="Calibri" panose="020F0502020204030204"/>
            </a:endParaRPr>
          </a:p>
          <a:p>
            <a:pPr marL="339090" lvl="1" indent="-112395" defTabSz="914400">
              <a:buFont typeface="Courier New" panose="02070309020205020404" pitchFamily="49" charset="0"/>
              <a:buChar char="o"/>
              <a:defRPr/>
            </a:pPr>
            <a:r>
              <a:rPr lang="en-US" sz="900" dirty="0">
                <a:solidFill>
                  <a:schemeClr val="bg2">
                    <a:lumMod val="10000"/>
                  </a:schemeClr>
                </a:solidFill>
                <a:latin typeface="Arial"/>
                <a:cs typeface="Arial"/>
              </a:rPr>
              <a:t>Awaiting Guam fielding date change TOECR for FY27 and fielding configuration</a:t>
            </a:r>
          </a:p>
          <a:p>
            <a:pPr marL="339090" lvl="1" indent="-112395" defTabSz="914400">
              <a:buFont typeface="Courier New" panose="02070309020205020404" pitchFamily="49" charset="0"/>
              <a:buChar char="o"/>
              <a:defRPr/>
            </a:pPr>
            <a:r>
              <a:rPr lang="en-US" sz="900" dirty="0">
                <a:solidFill>
                  <a:schemeClr val="bg2">
                    <a:lumMod val="10000"/>
                  </a:schemeClr>
                </a:solidFill>
                <a:latin typeface="Arial"/>
                <a:cs typeface="Arial"/>
              </a:rPr>
              <a:t>Technology Refresh for fielded systems uncertainty with pending IED extension past 2030 IED</a:t>
            </a:r>
          </a:p>
        </p:txBody>
      </p:sp>
      <p:graphicFrame>
        <p:nvGraphicFramePr>
          <p:cNvPr id="6" name="Table 5">
            <a:extLst>
              <a:ext uri="{FF2B5EF4-FFF2-40B4-BE49-F238E27FC236}">
                <a16:creationId xmlns:a16="http://schemas.microsoft.com/office/drawing/2014/main" id="{06A27E99-AAFE-F02A-8390-EBE566BE3657}"/>
              </a:ext>
            </a:extLst>
          </p:cNvPr>
          <p:cNvGraphicFramePr>
            <a:graphicFrameLocks noGrp="1"/>
          </p:cNvGraphicFramePr>
          <p:nvPr>
            <p:extLst>
              <p:ext uri="{D42A27DB-BD31-4B8C-83A1-F6EECF244321}">
                <p14:modId xmlns:p14="http://schemas.microsoft.com/office/powerpoint/2010/main" val="884618200"/>
              </p:ext>
            </p:extLst>
          </p:nvPr>
        </p:nvGraphicFramePr>
        <p:xfrm>
          <a:off x="4889708" y="4047906"/>
          <a:ext cx="3936583" cy="1666020"/>
        </p:xfrm>
        <a:graphic>
          <a:graphicData uri="http://schemas.openxmlformats.org/drawingml/2006/table">
            <a:tbl>
              <a:tblPr firstRow="1" bandRow="1">
                <a:tableStyleId>{F5AB1C69-6EDB-4FF4-983F-18BD219EF322}</a:tableStyleId>
              </a:tblPr>
              <a:tblGrid>
                <a:gridCol w="2393107">
                  <a:extLst>
                    <a:ext uri="{9D8B030D-6E8A-4147-A177-3AD203B41FA5}">
                      <a16:colId xmlns:a16="http://schemas.microsoft.com/office/drawing/2014/main" val="198568141"/>
                    </a:ext>
                  </a:extLst>
                </a:gridCol>
                <a:gridCol w="1543476">
                  <a:extLst>
                    <a:ext uri="{9D8B030D-6E8A-4147-A177-3AD203B41FA5}">
                      <a16:colId xmlns:a16="http://schemas.microsoft.com/office/drawing/2014/main" val="2132740486"/>
                    </a:ext>
                  </a:extLst>
                </a:gridCol>
              </a:tblGrid>
              <a:tr h="333204">
                <a:tc>
                  <a:txBody>
                    <a:bodyPr/>
                    <a:lstStyle/>
                    <a:p>
                      <a:pPr algn="ctr"/>
                      <a:r>
                        <a:rPr lang="en-US" sz="1200" dirty="0">
                          <a:solidFill>
                            <a:schemeClr val="bg2"/>
                          </a:solidFill>
                        </a:rPr>
                        <a:t>Event</a:t>
                      </a:r>
                    </a:p>
                  </a:txBody>
                  <a:tcPr/>
                </a:tc>
                <a:tc>
                  <a:txBody>
                    <a:bodyPr/>
                    <a:lstStyle/>
                    <a:p>
                      <a:pPr algn="ctr"/>
                      <a:r>
                        <a:rPr lang="en-US" sz="1200" dirty="0">
                          <a:solidFill>
                            <a:schemeClr val="bg2"/>
                          </a:solidFill>
                        </a:rPr>
                        <a:t>Date</a:t>
                      </a:r>
                    </a:p>
                  </a:txBody>
                  <a:tcPr/>
                </a:tc>
                <a:extLst>
                  <a:ext uri="{0D108BD9-81ED-4DB2-BD59-A6C34878D82A}">
                    <a16:rowId xmlns:a16="http://schemas.microsoft.com/office/drawing/2014/main" val="3782404544"/>
                  </a:ext>
                </a:extLst>
              </a:tr>
              <a:tr h="333204">
                <a:tc>
                  <a:txBody>
                    <a:bodyPr/>
                    <a:lstStyle/>
                    <a:p>
                      <a:pPr algn="ctr"/>
                      <a:r>
                        <a:rPr lang="en-US" sz="1200" dirty="0">
                          <a:solidFill>
                            <a:schemeClr val="bg2">
                              <a:lumMod val="10000"/>
                            </a:schemeClr>
                          </a:solidFill>
                        </a:rPr>
                        <a:t>CLS OY1 Award</a:t>
                      </a:r>
                    </a:p>
                  </a:txBody>
                  <a:tcPr/>
                </a:tc>
                <a:tc>
                  <a:txBody>
                    <a:bodyPr/>
                    <a:lstStyle/>
                    <a:p>
                      <a:pPr algn="ctr"/>
                      <a:r>
                        <a:rPr lang="en-US" sz="1200" dirty="0">
                          <a:solidFill>
                            <a:schemeClr val="bg2">
                              <a:lumMod val="10000"/>
                            </a:schemeClr>
                          </a:solidFill>
                        </a:rPr>
                        <a:t>Awarded 31 Oct 2024</a:t>
                      </a:r>
                    </a:p>
                  </a:txBody>
                  <a:tcPr/>
                </a:tc>
                <a:extLst>
                  <a:ext uri="{0D108BD9-81ED-4DB2-BD59-A6C34878D82A}">
                    <a16:rowId xmlns:a16="http://schemas.microsoft.com/office/drawing/2014/main" val="2189475569"/>
                  </a:ext>
                </a:extLst>
              </a:tr>
              <a:tr h="333204">
                <a:tc>
                  <a:txBody>
                    <a:bodyPr/>
                    <a:lstStyle/>
                    <a:p>
                      <a:pPr algn="ctr"/>
                      <a:r>
                        <a:rPr lang="en-US" sz="1200" dirty="0">
                          <a:solidFill>
                            <a:schemeClr val="bg2">
                              <a:lumMod val="10000"/>
                            </a:schemeClr>
                          </a:solidFill>
                        </a:rPr>
                        <a:t>PDSS OY1 Award</a:t>
                      </a:r>
                    </a:p>
                  </a:txBody>
                  <a:tcPr/>
                </a:tc>
                <a:tc>
                  <a:txBody>
                    <a:bodyPr/>
                    <a:lstStyle/>
                    <a:p>
                      <a:pPr algn="ctr"/>
                      <a:r>
                        <a:rPr lang="en-US" sz="1200" dirty="0">
                          <a:solidFill>
                            <a:schemeClr val="bg2">
                              <a:lumMod val="10000"/>
                            </a:schemeClr>
                          </a:solidFill>
                        </a:rPr>
                        <a:t>Awarded 31 Oct 2024</a:t>
                      </a:r>
                    </a:p>
                  </a:txBody>
                  <a:tcPr/>
                </a:tc>
                <a:extLst>
                  <a:ext uri="{0D108BD9-81ED-4DB2-BD59-A6C34878D82A}">
                    <a16:rowId xmlns:a16="http://schemas.microsoft.com/office/drawing/2014/main" val="2850453657"/>
                  </a:ext>
                </a:extLst>
              </a:tr>
              <a:tr h="333204">
                <a:tc>
                  <a:txBody>
                    <a:bodyPr/>
                    <a:lstStyle/>
                    <a:p>
                      <a:pPr algn="ctr"/>
                      <a:r>
                        <a:rPr lang="en-US" sz="1200" dirty="0">
                          <a:solidFill>
                            <a:schemeClr val="bg2">
                              <a:lumMod val="10000"/>
                            </a:schemeClr>
                          </a:solidFill>
                        </a:rPr>
                        <a:t>PDSS Navy Funding Mod</a:t>
                      </a:r>
                    </a:p>
                  </a:txBody>
                  <a:tcPr/>
                </a:tc>
                <a:tc>
                  <a:txBody>
                    <a:bodyPr/>
                    <a:lstStyle/>
                    <a:p>
                      <a:pPr algn="ctr"/>
                      <a:r>
                        <a:rPr lang="en-US" sz="1200" dirty="0">
                          <a:solidFill>
                            <a:schemeClr val="bg2">
                              <a:lumMod val="10000"/>
                            </a:schemeClr>
                          </a:solidFill>
                        </a:rPr>
                        <a:t>15 Dec 2024</a:t>
                      </a:r>
                    </a:p>
                  </a:txBody>
                  <a:tcPr/>
                </a:tc>
                <a:extLst>
                  <a:ext uri="{0D108BD9-81ED-4DB2-BD59-A6C34878D82A}">
                    <a16:rowId xmlns:a16="http://schemas.microsoft.com/office/drawing/2014/main" val="2721494681"/>
                  </a:ext>
                </a:extLst>
              </a:tr>
              <a:tr h="333204">
                <a:tc>
                  <a:txBody>
                    <a:bodyPr/>
                    <a:lstStyle/>
                    <a:p>
                      <a:pPr algn="ctr"/>
                      <a:r>
                        <a:rPr lang="en-US" sz="1200" dirty="0">
                          <a:solidFill>
                            <a:schemeClr val="bg2">
                              <a:lumMod val="10000"/>
                            </a:schemeClr>
                          </a:solidFill>
                        </a:rPr>
                        <a:t>CCS Guam/Tech Refresh</a:t>
                      </a:r>
                    </a:p>
                  </a:txBody>
                  <a:tcPr/>
                </a:tc>
                <a:tc>
                  <a:txBody>
                    <a:bodyPr/>
                    <a:lstStyle/>
                    <a:p>
                      <a:pPr algn="ctr"/>
                      <a:r>
                        <a:rPr lang="en-US" sz="1200" dirty="0">
                          <a:solidFill>
                            <a:schemeClr val="bg2">
                              <a:lumMod val="10000"/>
                            </a:schemeClr>
                          </a:solidFill>
                        </a:rPr>
                        <a:t>FY26Q4 – FY29</a:t>
                      </a:r>
                    </a:p>
                  </a:txBody>
                  <a:tcPr/>
                </a:tc>
                <a:extLst>
                  <a:ext uri="{0D108BD9-81ED-4DB2-BD59-A6C34878D82A}">
                    <a16:rowId xmlns:a16="http://schemas.microsoft.com/office/drawing/2014/main" val="4270293611"/>
                  </a:ext>
                </a:extLst>
              </a:tr>
            </a:tbl>
          </a:graphicData>
        </a:graphic>
      </p:graphicFrame>
      <p:sp>
        <p:nvSpPr>
          <p:cNvPr id="10" name="Rectangle 3">
            <a:extLst>
              <a:ext uri="{FF2B5EF4-FFF2-40B4-BE49-F238E27FC236}">
                <a16:creationId xmlns:a16="http://schemas.microsoft.com/office/drawing/2014/main" id="{9B40B535-915D-CB3D-289B-92174B21AC72}"/>
              </a:ext>
            </a:extLst>
          </p:cNvPr>
          <p:cNvSpPr>
            <a:spLocks noChangeArrowheads="1"/>
          </p:cNvSpPr>
          <p:nvPr/>
        </p:nvSpPr>
        <p:spPr bwMode="auto">
          <a:xfrm>
            <a:off x="179469" y="919382"/>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pic>
        <p:nvPicPr>
          <p:cNvPr id="7" name="Picture 6" descr="Logo&#10;&#10;Description automatically generated">
            <a:extLst>
              <a:ext uri="{FF2B5EF4-FFF2-40B4-BE49-F238E27FC236}">
                <a16:creationId xmlns:a16="http://schemas.microsoft.com/office/drawing/2014/main" id="{5ECCB900-8AFA-71C8-8FC2-0C78E4DBF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8" name="TextBox 7">
            <a:extLst>
              <a:ext uri="{FF2B5EF4-FFF2-40B4-BE49-F238E27FC236}">
                <a16:creationId xmlns:a16="http://schemas.microsoft.com/office/drawing/2014/main" id="{A56F75E3-4A40-2013-7999-C726D9EE986D}"/>
              </a:ext>
            </a:extLst>
          </p:cNvPr>
          <p:cNvSpPr txBox="1"/>
          <p:nvPr/>
        </p:nvSpPr>
        <p:spPr>
          <a:xfrm>
            <a:off x="-2238555" y="2924001"/>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11" name="TextBox 10">
            <a:extLst>
              <a:ext uri="{FF2B5EF4-FFF2-40B4-BE49-F238E27FC236}">
                <a16:creationId xmlns:a16="http://schemas.microsoft.com/office/drawing/2014/main" id="{D072D446-5E51-3C00-ADCC-DE7C09FABFD2}"/>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15" name="Title 1">
            <a:extLst>
              <a:ext uri="{FF2B5EF4-FFF2-40B4-BE49-F238E27FC236}">
                <a16:creationId xmlns:a16="http://schemas.microsoft.com/office/drawing/2014/main" id="{F0EB0A5E-4783-6717-0A50-084021CF8A2E}"/>
              </a:ext>
            </a:extLst>
          </p:cNvPr>
          <p:cNvSpPr txBox="1">
            <a:spLocks/>
          </p:cNvSpPr>
          <p:nvPr/>
        </p:nvSpPr>
        <p:spPr>
          <a:xfrm>
            <a:off x="1147989" y="338385"/>
            <a:ext cx="2752402" cy="352388"/>
          </a:xfrm>
          <a:prstGeom prst="rect">
            <a:avLst/>
          </a:prstGeom>
          <a:solidFill>
            <a:schemeClr val="bg2">
              <a:lumMod val="20000"/>
              <a:lumOff val="80000"/>
            </a:schemeClr>
          </a:solidFill>
          <a:ln>
            <a:noFill/>
          </a:ln>
        </p:spPr>
        <p:txBody>
          <a:bodyPr anchor="ctr"/>
          <a:lstStyle>
            <a:lvl1pPr algn="l" defTabSz="914217" rtl="0" eaLnBrk="1" latinLnBrk="0" hangingPunct="1">
              <a:lnSpc>
                <a:spcPct val="90000"/>
              </a:lnSpc>
              <a:spcBef>
                <a:spcPct val="0"/>
              </a:spcBef>
              <a:buNone/>
              <a:defRPr lang="en-US" sz="1400" b="1" kern="1200" baseline="0" dirty="0">
                <a:solidFill>
                  <a:schemeClr val="tx1"/>
                </a:solidFill>
                <a:latin typeface="+mn-lt"/>
                <a:ea typeface="+mj-ea"/>
                <a:cs typeface="Calibri" panose="020F0502020204030204" pitchFamily="34" charset="0"/>
              </a:defRPr>
            </a:lvl1pPr>
          </a:lstStyle>
          <a:p>
            <a:r>
              <a:rPr lang="en-US" sz="2800" dirty="0">
                <a:solidFill>
                  <a:schemeClr val="bg2">
                    <a:lumMod val="10000"/>
                  </a:schemeClr>
                </a:solidFill>
                <a:latin typeface="Franklin Gothic Medium" panose="020B0603020102020204" pitchFamily="34" charset="0"/>
              </a:rPr>
              <a:t>STS PROGRAMS</a:t>
            </a:r>
          </a:p>
        </p:txBody>
      </p:sp>
    </p:spTree>
    <p:extLst>
      <p:ext uri="{BB962C8B-B14F-4D97-AF65-F5344CB8AC3E}">
        <p14:creationId xmlns:p14="http://schemas.microsoft.com/office/powerpoint/2010/main" val="232033638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7EFEF11-EF17-EB0A-6497-E07CE66AEDD7}"/>
              </a:ext>
            </a:extLst>
          </p:cNvPr>
          <p:cNvSpPr>
            <a:spLocks noChangeArrowheads="1"/>
          </p:cNvSpPr>
          <p:nvPr/>
        </p:nvSpPr>
        <p:spPr bwMode="auto">
          <a:xfrm>
            <a:off x="4721034" y="973169"/>
            <a:ext cx="4474353" cy="29477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3" name="Text Box 12">
            <a:extLst>
              <a:ext uri="{FF2B5EF4-FFF2-40B4-BE49-F238E27FC236}">
                <a16:creationId xmlns:a16="http://schemas.microsoft.com/office/drawing/2014/main" id="{F462DF01-830D-FF15-852C-75D52B2C1ECC}"/>
              </a:ext>
            </a:extLst>
          </p:cNvPr>
          <p:cNvSpPr txBox="1">
            <a:spLocks noChangeArrowheads="1"/>
          </p:cNvSpPr>
          <p:nvPr/>
        </p:nvSpPr>
        <p:spPr bwMode="auto">
          <a:xfrm>
            <a:off x="-88375" y="3774175"/>
            <a:ext cx="4432324" cy="157423"/>
          </a:xfrm>
          <a:prstGeom prst="rect">
            <a:avLst/>
          </a:prstGeom>
          <a:noFill/>
          <a:ln w="50800">
            <a:noFill/>
            <a:miter lim="800000"/>
            <a:headEnd/>
            <a:tailEnd/>
          </a:ln>
        </p:spPr>
        <p:txBody>
          <a:bodyPr lIns="18288" tIns="48331" rIns="18288" bIns="48331"/>
          <a:lstStyle/>
          <a:p>
            <a:pPr marL="101147" marR="0" lvl="0" indent="-101147"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Status</a:t>
            </a:r>
            <a:endParaRPr kumimoji="0" lang="en-US" sz="12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62333215-B4BD-6BD8-F6C4-ED0602CB987A}"/>
              </a:ext>
            </a:extLst>
          </p:cNvPr>
          <p:cNvSpPr/>
          <p:nvPr/>
        </p:nvSpPr>
        <p:spPr>
          <a:xfrm>
            <a:off x="4559692" y="1223552"/>
            <a:ext cx="4510711" cy="2346796"/>
          </a:xfrm>
          <a:prstGeom prst="rect">
            <a:avLst/>
          </a:prstGeom>
        </p:spPr>
        <p:txBody>
          <a:bodyPr wrap="square" lIns="91440" tIns="45720" rIns="91440" bIns="45720" anchor="t">
            <a:spAutoFit/>
          </a:bodyPr>
          <a:lstStyle/>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Requirements Documents:</a:t>
            </a:r>
            <a:r>
              <a:rPr kumimoji="0" lang="en-US" sz="900" b="0" i="0" u="none" strike="noStrike" kern="1200" cap="none" spc="0" normalizeH="0" baseline="0" noProof="0" dirty="0">
                <a:ln>
                  <a:noFill/>
                </a:ln>
                <a:solidFill>
                  <a:srgbClr val="000000"/>
                </a:solidFill>
                <a:effectLst/>
                <a:uLnTx/>
                <a:uFillTx/>
                <a:latin typeface="Arial"/>
                <a:ea typeface="+mn-ea"/>
                <a:cs typeface="Arial"/>
              </a:rPr>
              <a:t>  </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339725" marR="0" lvl="0"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pt-BR" sz="900" b="0" i="0" u="none" strike="noStrike" kern="1200" cap="none" spc="0" normalizeH="0" baseline="0" noProof="0" dirty="0">
                <a:ln>
                  <a:noFill/>
                </a:ln>
                <a:solidFill>
                  <a:srgbClr val="000000"/>
                </a:solidFill>
                <a:effectLst/>
                <a:uLnTx/>
                <a:uFillTx/>
                <a:latin typeface="Arial"/>
                <a:ea typeface="+mn-ea"/>
                <a:cs typeface="Arial"/>
              </a:rPr>
              <a:t>CPD for ODS 24 Nov 2010</a:t>
            </a:r>
          </a:p>
          <a:p>
            <a:pPr marL="339725" marR="0" lvl="0"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pt-BR" sz="900" b="0" i="0" u="none" strike="noStrike" kern="1200" cap="none" spc="0" normalizeH="0" baseline="0" noProof="0" dirty="0">
                <a:ln>
                  <a:noFill/>
                </a:ln>
                <a:solidFill>
                  <a:srgbClr val="000000"/>
                </a:solidFill>
                <a:effectLst/>
                <a:uLnTx/>
                <a:uFillTx/>
                <a:latin typeface="Arial"/>
                <a:ea typeface="+mn-ea"/>
                <a:cs typeface="Arial"/>
              </a:rPr>
              <a:t>CRC for MCDT 16 Mar 2020</a:t>
            </a:r>
          </a:p>
          <a:p>
            <a:pPr marL="339725" marR="0" lvl="0" indent="-171450" algn="l" defTabSz="4572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pt-BR" sz="900" b="0" i="0" u="none" strike="noStrike" kern="1200" cap="none" spc="0" normalizeH="0" baseline="0" noProof="0" dirty="0">
                <a:ln>
                  <a:noFill/>
                </a:ln>
                <a:solidFill>
                  <a:srgbClr val="000000"/>
                </a:solidFill>
                <a:effectLst/>
                <a:uLnTx/>
                <a:uFillTx/>
                <a:latin typeface="Arial"/>
                <a:ea typeface="+mn-ea"/>
                <a:cs typeface="Arial"/>
              </a:rPr>
              <a:t>RTPD Letter of Clarification for MCDT14 Apr 2023</a:t>
            </a:r>
          </a:p>
          <a:p>
            <a:pPr marL="339725" marR="0" lvl="0"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pt-BR" sz="900" b="0" i="0" u="none" strike="noStrike" kern="1200" cap="none" spc="0" normalizeH="0" baseline="0" noProof="0" dirty="0">
                <a:ln>
                  <a:noFill/>
                </a:ln>
                <a:solidFill>
                  <a:srgbClr val="000000"/>
                </a:solidFill>
                <a:effectLst/>
                <a:uLnTx/>
                <a:uFillTx/>
                <a:latin typeface="Arial"/>
                <a:ea typeface="+mn-ea"/>
                <a:cs typeface="Arial"/>
              </a:rPr>
              <a:t>CRC for MCDT 15 Jun 2023</a:t>
            </a:r>
          </a:p>
          <a:p>
            <a:pPr marL="339725" marR="0" lvl="0"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pt-BR" sz="900" b="0" i="0" u="none" strike="noStrike" kern="1200" cap="none" spc="0" normalizeH="0" baseline="0" noProof="0" dirty="0">
                <a:ln>
                  <a:noFill/>
                </a:ln>
                <a:solidFill>
                  <a:srgbClr val="000000"/>
                </a:solidFill>
                <a:effectLst/>
                <a:uLnTx/>
                <a:uFillTx/>
                <a:latin typeface="Arial"/>
                <a:ea typeface="+mn-ea"/>
                <a:cs typeface="Arial"/>
              </a:rPr>
              <a:t>LOT for MCDT 6 Mar 2024</a:t>
            </a: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Description: </a:t>
            </a:r>
            <a:r>
              <a:rPr kumimoji="0" lang="en-US" sz="900" b="0" i="0" u="none" strike="noStrike" kern="1200" cap="none" spc="0" normalizeH="0" baseline="0" noProof="0" dirty="0">
                <a:ln>
                  <a:noFill/>
                </a:ln>
                <a:solidFill>
                  <a:srgbClr val="000000"/>
                </a:solidFill>
                <a:effectLst/>
                <a:uLnTx/>
                <a:uFillTx/>
                <a:latin typeface="Arial"/>
                <a:ea typeface="+mn-ea"/>
                <a:cs typeface="Arial"/>
              </a:rPr>
              <a:t>Operator Driver Simulator (ODS) is a computer-based driver simulator used to provide entry and sustainment level operator familiarization training and all incidental drivers. It provides student operators with immersive and realistic experiences in operating the selected vehicle on and off road in multiple training scenarios.</a:t>
            </a:r>
            <a:endParaRPr kumimoji="0" lang="en-US" sz="900" b="0" i="0" u="none" strike="noStrike" kern="1200" cap="none" spc="0" normalizeH="0" baseline="0" noProof="0" dirty="0">
              <a:ln>
                <a:noFill/>
              </a:ln>
              <a:solidFill>
                <a:srgbClr val="FF0000"/>
              </a:solidFill>
              <a:effectLst/>
              <a:uLnTx/>
              <a:uFillTx/>
              <a:latin typeface="Arial"/>
              <a:ea typeface="+mn-ea"/>
              <a:cs typeface="Arial"/>
            </a:endParaRP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AAO Quantity: </a:t>
            </a:r>
            <a:r>
              <a:rPr kumimoji="0" lang="en-US" sz="900" b="0" i="0" u="none" strike="noStrike" kern="1200" cap="none" spc="0" normalizeH="0" baseline="0" noProof="0" dirty="0">
                <a:ln>
                  <a:noFill/>
                </a:ln>
                <a:solidFill>
                  <a:srgbClr val="000000"/>
                </a:solidFill>
                <a:effectLst/>
                <a:uLnTx/>
                <a:uFillTx/>
                <a:latin typeface="Arial"/>
                <a:ea typeface="+mn-ea"/>
                <a:cs typeface="Arial"/>
              </a:rPr>
              <a:t>Required: 52 (</a:t>
            </a:r>
            <a:r>
              <a:rPr lang="en-US" sz="900" dirty="0">
                <a:solidFill>
                  <a:srgbClr val="000000"/>
                </a:solidFill>
                <a:latin typeface="Arial"/>
                <a:cs typeface="Arial"/>
              </a:rPr>
              <a:t>48/4)</a:t>
            </a:r>
            <a:r>
              <a:rPr kumimoji="0" lang="en-US" sz="900" b="0" i="0" u="none" strike="noStrike" kern="1200" cap="none" spc="0" normalizeH="0" baseline="0" noProof="0" dirty="0">
                <a:ln>
                  <a:noFill/>
                </a:ln>
                <a:solidFill>
                  <a:srgbClr val="000000"/>
                </a:solidFill>
                <a:effectLst/>
                <a:uLnTx/>
                <a:uFillTx/>
                <a:latin typeface="Arial"/>
                <a:ea typeface="+mn-ea"/>
                <a:cs typeface="Arial"/>
              </a:rPr>
              <a:t>; Fielded: 52 (48/4)</a:t>
            </a: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Program Funded to AAO? </a:t>
            </a:r>
            <a:r>
              <a:rPr kumimoji="0" lang="en-US" sz="900" b="0" i="0" u="none" strike="noStrike" kern="1200" cap="none" spc="0" normalizeH="0" baseline="0" noProof="0" dirty="0">
                <a:ln>
                  <a:noFill/>
                </a:ln>
                <a:solidFill>
                  <a:srgbClr val="000000"/>
                </a:solidFill>
                <a:effectLst/>
                <a:uLnTx/>
                <a:uFillTx/>
                <a:latin typeface="Arial"/>
                <a:ea typeface="+mn-ea"/>
                <a:cs typeface="Arial"/>
              </a:rPr>
              <a:t>Yes, MCDT Terminated and ODS IED extended to 2035</a:t>
            </a:r>
            <a:endParaRPr kumimoji="0" lang="en-US" sz="900" i="0" u="none" strike="noStrike" kern="1200" cap="none" spc="0" normalizeH="0" baseline="0" noProof="0" dirty="0">
              <a:ln>
                <a:noFill/>
              </a:ln>
              <a:solidFill>
                <a:srgbClr val="000000"/>
              </a:solidFill>
              <a:effectLst/>
              <a:uLnTx/>
              <a:uFillTx/>
              <a:latin typeface="Arial"/>
              <a:ea typeface="+mn-ea"/>
              <a:cs typeface="Arial"/>
            </a:endParaRPr>
          </a:p>
          <a:p>
            <a:pPr marL="175895" marR="0" lvl="0" indent="-175895" algn="l" defTabSz="867574" rtl="0" eaLnBrk="0" fontAlgn="auto" latinLnBrk="0" hangingPunct="0">
              <a:lnSpc>
                <a:spcPct val="100000"/>
              </a:lnSpc>
              <a:spcBef>
                <a:spcPts val="300"/>
              </a:spcBef>
              <a:spcAft>
                <a:spcPts val="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IED</a:t>
            </a:r>
            <a:r>
              <a:rPr kumimoji="0" lang="en-US" sz="900" b="0" i="0" u="none" strike="noStrike" kern="1200" cap="none" spc="0" normalizeH="0" baseline="0" noProof="0" dirty="0">
                <a:ln>
                  <a:noFill/>
                </a:ln>
                <a:solidFill>
                  <a:srgbClr val="000000"/>
                </a:solidFill>
                <a:effectLst/>
                <a:uLnTx/>
                <a:uFillTx/>
                <a:latin typeface="Arial"/>
                <a:ea typeface="+mn-ea"/>
                <a:cs typeface="Arial"/>
              </a:rPr>
              <a:t>: ODS/LAV-DT is 2035; MCDT Terminated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3">
            <a:extLst>
              <a:ext uri="{FF2B5EF4-FFF2-40B4-BE49-F238E27FC236}">
                <a16:creationId xmlns:a16="http://schemas.microsoft.com/office/drawing/2014/main" id="{4A9F670A-6823-1BAF-35B1-1DDDF33DDE1D}"/>
              </a:ext>
            </a:extLst>
          </p:cNvPr>
          <p:cNvSpPr>
            <a:spLocks noChangeArrowheads="1"/>
          </p:cNvSpPr>
          <p:nvPr/>
        </p:nvSpPr>
        <p:spPr bwMode="auto">
          <a:xfrm>
            <a:off x="297998" y="4123905"/>
            <a:ext cx="4390263" cy="2627449"/>
          </a:xfrm>
          <a:prstGeom prst="rect">
            <a:avLst/>
          </a:prstGeom>
          <a:noFill/>
          <a:ln w="50800">
            <a:noFill/>
            <a:miter lim="800000"/>
            <a:headEnd/>
            <a:tailEnd/>
          </a:ln>
        </p:spPr>
        <p:txBody>
          <a:bodyPr lIns="18288" tIns="18288" rIns="18288" bIns="18288" anchor="t"/>
          <a:lstStyle/>
          <a:p>
            <a:pPr marL="171450" marR="0" lvl="0" indent="-171450" algn="l" defTabSz="867596"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ACAT and Date of Designation: </a:t>
            </a:r>
            <a:r>
              <a:rPr kumimoji="0" lang="en-US" sz="900" b="0" i="0" u="none" strike="noStrike" kern="1200" cap="none" spc="0" normalizeH="0" baseline="0" noProof="0" dirty="0">
                <a:ln>
                  <a:noFill/>
                </a:ln>
                <a:solidFill>
                  <a:srgbClr val="000000"/>
                </a:solidFill>
                <a:effectLst/>
                <a:uLnTx/>
                <a:uFillTx/>
                <a:latin typeface="Arial"/>
                <a:ea typeface="+mn-ea"/>
                <a:cs typeface="Arial"/>
              </a:rPr>
              <a:t>ACAT IV (M) 19 Apr 2012</a:t>
            </a: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MDA/PDA: </a:t>
            </a:r>
            <a:r>
              <a:rPr kumimoji="0" lang="en-US" sz="900" b="0" i="0" u="none" strike="noStrike" kern="1200" cap="none" spc="0" normalizeH="0" baseline="0" noProof="0" dirty="0">
                <a:ln>
                  <a:noFill/>
                </a:ln>
                <a:solidFill>
                  <a:srgbClr val="000000"/>
                </a:solidFill>
                <a:effectLst/>
                <a:uLnTx/>
                <a:uFillTx/>
                <a:latin typeface="Arial"/>
                <a:ea typeface="+mn-ea"/>
                <a:cs typeface="Arial"/>
              </a:rPr>
              <a:t>PM TRASYS</a:t>
            </a: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Date of most recent APB:</a:t>
            </a:r>
            <a:r>
              <a:rPr kumimoji="0" lang="en-US" sz="900" b="0" i="0" u="none" strike="noStrike" kern="1200" cap="none" spc="0" normalizeH="0" baseline="0" noProof="0" dirty="0">
                <a:ln>
                  <a:noFill/>
                </a:ln>
                <a:solidFill>
                  <a:srgbClr val="000000"/>
                </a:solidFill>
                <a:effectLst/>
                <a:uLnTx/>
                <a:uFillTx/>
                <a:latin typeface="Arial"/>
                <a:ea typeface="+mn-ea"/>
                <a:cs typeface="Arial"/>
              </a:rPr>
              <a:t> 15 Mar 2012</a:t>
            </a: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IOC/FOC Dates: </a:t>
            </a:r>
            <a:r>
              <a:rPr kumimoji="0" lang="en-US" sz="900" b="0" i="0" u="none" strike="noStrike" kern="1200" cap="none" spc="0" normalizeH="0" baseline="0" noProof="0" dirty="0">
                <a:ln>
                  <a:noFill/>
                </a:ln>
                <a:solidFill>
                  <a:srgbClr val="000000"/>
                </a:solidFill>
                <a:effectLst/>
                <a:uLnTx/>
                <a:uFillTx/>
                <a:latin typeface="Arial"/>
                <a:ea typeface="+mn-ea"/>
                <a:cs typeface="Arial"/>
              </a:rPr>
              <a:t>2007/2013</a:t>
            </a: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Accomplishments:</a:t>
            </a:r>
            <a:endParaRPr kumimoji="0" lang="en-US" sz="900" b="0" i="0" u="none" strike="noStrike" kern="0" cap="none" spc="0" normalizeH="0" baseline="0" noProof="0" dirty="0">
              <a:ln>
                <a:noFill/>
              </a:ln>
              <a:solidFill>
                <a:srgbClr val="000000"/>
              </a:solidFill>
              <a:effectLst/>
              <a:uLnTx/>
              <a:uFillTx/>
              <a:latin typeface="Arial"/>
              <a:ea typeface="+mn-ea"/>
              <a:cs typeface="Arial"/>
            </a:endParaRPr>
          </a:p>
          <a:p>
            <a:pPr marL="342265" marR="0" lvl="2" indent="-113665" algn="l" defTabSz="867574"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kumimoji="0" lang="en-US" sz="900" b="0" i="0" u="none" strike="noStrike" kern="0" cap="none" spc="0" normalizeH="0" baseline="0" noProof="0" dirty="0">
                <a:ln>
                  <a:noFill/>
                </a:ln>
                <a:solidFill>
                  <a:srgbClr val="000000"/>
                </a:solidFill>
                <a:effectLst/>
                <a:uLnTx/>
                <a:uFillTx/>
                <a:latin typeface="Arial"/>
                <a:ea typeface="+mn-ea"/>
                <a:cs typeface="Arial"/>
              </a:rPr>
              <a:t>Contract Closeout in process</a:t>
            </a:r>
          </a:p>
          <a:p>
            <a:pPr marL="342265" marR="0" lvl="2" indent="-113665" algn="l" defTabSz="867574"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lang="en-US" sz="900" kern="0" dirty="0">
                <a:solidFill>
                  <a:srgbClr val="000000"/>
                </a:solidFill>
                <a:latin typeface="Arial"/>
                <a:cs typeface="Arial"/>
              </a:rPr>
              <a:t>Government obtaining 30 non-conforming systems</a:t>
            </a:r>
          </a:p>
          <a:p>
            <a:pPr marL="0" lvl="1" indent="-228600" defTabSz="867574" fontAlgn="base">
              <a:buFont typeface="Courier New" panose="02070309020205020404" pitchFamily="49" charset="0"/>
              <a:buChar char="o"/>
              <a:defRPr/>
            </a:pPr>
            <a:r>
              <a:rPr lang="en-US" sz="900" b="1" dirty="0">
                <a:solidFill>
                  <a:srgbClr val="000000"/>
                </a:solidFill>
                <a:latin typeface="Arial"/>
                <a:cs typeface="Arial"/>
              </a:rPr>
              <a:t>Issues: </a:t>
            </a:r>
          </a:p>
          <a:p>
            <a:pPr lvl="1" indent="-230505" defTabSz="914400" fontAlgn="base">
              <a:spcBef>
                <a:spcPct val="0"/>
              </a:spcBef>
              <a:spcAft>
                <a:spcPct val="0"/>
              </a:spcAft>
              <a:buFont typeface="Courier New" panose="02070309020205020404" pitchFamily="49" charset="0"/>
              <a:buChar char="o"/>
              <a:defRPr/>
            </a:pPr>
            <a:r>
              <a:rPr lang="en-US" sz="900" dirty="0">
                <a:solidFill>
                  <a:srgbClr val="000000"/>
                </a:solidFill>
                <a:latin typeface="Arial"/>
                <a:cs typeface="Calibri"/>
              </a:rPr>
              <a:t>Materiel and Training Obsolescence (COA Brief TBD Nov 2024)</a:t>
            </a:r>
          </a:p>
          <a:p>
            <a:pPr lvl="1" indent="-230505" defTabSz="914400" fontAlgn="base">
              <a:spcBef>
                <a:spcPct val="0"/>
              </a:spcBef>
              <a:spcAft>
                <a:spcPct val="0"/>
              </a:spcAft>
              <a:buFont typeface="Courier New" panose="02070309020205020404" pitchFamily="49" charset="0"/>
              <a:buChar char="o"/>
              <a:defRPr/>
            </a:pPr>
            <a:r>
              <a:rPr kumimoji="0" lang="en-US" sz="900" i="0" u="none" strike="noStrike" kern="1200" cap="none" spc="0" normalizeH="0" baseline="0" noProof="0" dirty="0">
                <a:ln>
                  <a:noFill/>
                </a:ln>
                <a:solidFill>
                  <a:srgbClr val="000000"/>
                </a:solidFill>
                <a:effectLst/>
                <a:uLnTx/>
                <a:uFillTx/>
                <a:latin typeface="Arial"/>
                <a:ea typeface="+mn-ea"/>
                <a:cs typeface="Calibri"/>
              </a:rPr>
              <a:t>LAV-DT ATO</a:t>
            </a:r>
            <a:endParaRPr kumimoji="0" lang="en-US" sz="900" b="0" i="0" u="none" strike="noStrike" kern="1200" cap="none" spc="0" normalizeH="0" baseline="0" noProof="0" dirty="0">
              <a:ln>
                <a:noFill/>
              </a:ln>
              <a:solidFill>
                <a:srgbClr val="000000"/>
              </a:solidFill>
              <a:effectLst/>
              <a:uLnTx/>
              <a:uFillTx/>
              <a:latin typeface="Arial"/>
              <a:ea typeface="+mn-ea"/>
              <a:cs typeface="Arial"/>
            </a:endParaRPr>
          </a:p>
        </p:txBody>
      </p:sp>
      <p:sp>
        <p:nvSpPr>
          <p:cNvPr id="11" name="TextBox 10">
            <a:extLst>
              <a:ext uri="{FF2B5EF4-FFF2-40B4-BE49-F238E27FC236}">
                <a16:creationId xmlns:a16="http://schemas.microsoft.com/office/drawing/2014/main" id="{A0C6E4EE-39E4-ECB3-531D-92E1695E0C87}"/>
              </a:ext>
            </a:extLst>
          </p:cNvPr>
          <p:cNvSpPr txBox="1"/>
          <p:nvPr/>
        </p:nvSpPr>
        <p:spPr>
          <a:xfrm>
            <a:off x="4517945" y="3756393"/>
            <a:ext cx="46562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Upcoming Events</a:t>
            </a:r>
          </a:p>
        </p:txBody>
      </p:sp>
      <p:graphicFrame>
        <p:nvGraphicFramePr>
          <p:cNvPr id="12" name="Table 11">
            <a:extLst>
              <a:ext uri="{FF2B5EF4-FFF2-40B4-BE49-F238E27FC236}">
                <a16:creationId xmlns:a16="http://schemas.microsoft.com/office/drawing/2014/main" id="{C06A0D1C-E5BC-FA9E-BC80-820977FF072D}"/>
              </a:ext>
            </a:extLst>
          </p:cNvPr>
          <p:cNvGraphicFramePr>
            <a:graphicFrameLocks noGrp="1"/>
          </p:cNvGraphicFramePr>
          <p:nvPr>
            <p:extLst>
              <p:ext uri="{D42A27DB-BD31-4B8C-83A1-F6EECF244321}">
                <p14:modId xmlns:p14="http://schemas.microsoft.com/office/powerpoint/2010/main" val="2383301840"/>
              </p:ext>
            </p:extLst>
          </p:nvPr>
        </p:nvGraphicFramePr>
        <p:xfrm>
          <a:off x="4808677" y="4171407"/>
          <a:ext cx="4146137" cy="2058655"/>
        </p:xfrm>
        <a:graphic>
          <a:graphicData uri="http://schemas.openxmlformats.org/drawingml/2006/table">
            <a:tbl>
              <a:tblPr firstRow="1" bandRow="1">
                <a:tableStyleId>{5C22544A-7EE6-4342-B048-85BDC9FD1C3A}</a:tableStyleId>
              </a:tblPr>
              <a:tblGrid>
                <a:gridCol w="2342999">
                  <a:extLst>
                    <a:ext uri="{9D8B030D-6E8A-4147-A177-3AD203B41FA5}">
                      <a16:colId xmlns:a16="http://schemas.microsoft.com/office/drawing/2014/main" val="640834557"/>
                    </a:ext>
                  </a:extLst>
                </a:gridCol>
                <a:gridCol w="1803138">
                  <a:extLst>
                    <a:ext uri="{9D8B030D-6E8A-4147-A177-3AD203B41FA5}">
                      <a16:colId xmlns:a16="http://schemas.microsoft.com/office/drawing/2014/main" val="1695184085"/>
                    </a:ext>
                  </a:extLst>
                </a:gridCol>
              </a:tblGrid>
              <a:tr h="347967">
                <a:tc>
                  <a:txBody>
                    <a:bodyPr/>
                    <a:lstStyle/>
                    <a:p>
                      <a:pPr marL="0" algn="ctr" defTabSz="914400" rtl="0" eaLnBrk="1" fontAlgn="base" latinLnBrk="0" hangingPunct="1"/>
                      <a:r>
                        <a:rPr lang="en-US" sz="1200" kern="1200" dirty="0">
                          <a:solidFill>
                            <a:schemeClr val="bg1"/>
                          </a:solidFill>
                          <a:latin typeface="+mn-lt"/>
                          <a:ea typeface="+mn-ea"/>
                          <a:cs typeface="+mn-cs"/>
                        </a:rPr>
                        <a:t>Event</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marL="0" algn="ctr" defTabSz="914400" rtl="0" eaLnBrk="1" fontAlgn="base" latinLnBrk="0" hangingPunct="1"/>
                      <a:r>
                        <a:rPr lang="en-US" sz="1200" kern="1200" dirty="0">
                          <a:solidFill>
                            <a:schemeClr val="bg1"/>
                          </a:solidFill>
                          <a:latin typeface="+mn-lt"/>
                          <a:ea typeface="+mn-ea"/>
                          <a:cs typeface="+mn-cs"/>
                        </a:rPr>
                        <a:t>Date</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502872945"/>
                  </a:ext>
                </a:extLst>
              </a:tr>
              <a:tr h="321567">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kern="1200" noProof="0" dirty="0">
                          <a:solidFill>
                            <a:schemeClr val="bg2">
                              <a:lumMod val="10000"/>
                            </a:schemeClr>
                          </a:solidFill>
                          <a:latin typeface="+mn-lt"/>
                          <a:ea typeface="+mn-ea"/>
                          <a:cs typeface="+mn-cs"/>
                        </a:rPr>
                        <a:t>Non-conforming Goods Delivery</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kern="1200" noProof="0" dirty="0">
                          <a:solidFill>
                            <a:schemeClr val="bg2">
                              <a:lumMod val="10000"/>
                            </a:schemeClr>
                          </a:solidFill>
                          <a:latin typeface="+mn-lt"/>
                          <a:ea typeface="+mn-ea"/>
                          <a:cs typeface="+mn-cs"/>
                        </a:rPr>
                        <a:t>Q1FY25</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554117046"/>
                  </a:ext>
                </a:extLst>
              </a:tr>
              <a:tr h="347967">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kern="1200" noProof="0" dirty="0">
                          <a:solidFill>
                            <a:schemeClr val="bg2">
                              <a:lumMod val="10000"/>
                            </a:schemeClr>
                          </a:solidFill>
                          <a:latin typeface="+mn-lt"/>
                          <a:ea typeface="+mn-ea"/>
                          <a:cs typeface="+mn-cs"/>
                        </a:rPr>
                        <a:t>ODS COA Brief</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kern="1200" noProof="0" dirty="0">
                          <a:solidFill>
                            <a:schemeClr val="bg2">
                              <a:lumMod val="10000"/>
                            </a:schemeClr>
                          </a:solidFill>
                          <a:latin typeface="+mn-lt"/>
                          <a:ea typeface="+mn-ea"/>
                          <a:cs typeface="+mn-cs"/>
                        </a:rPr>
                        <a:t>Q1FY25</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440824646"/>
                  </a:ext>
                </a:extLst>
              </a:tr>
              <a:tr h="347967">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kern="1200" noProof="0" dirty="0">
                          <a:solidFill>
                            <a:schemeClr val="bg2">
                              <a:lumMod val="10000"/>
                            </a:schemeClr>
                          </a:solidFill>
                          <a:latin typeface="+mn-lt"/>
                          <a:ea typeface="+mn-ea"/>
                          <a:cs typeface="+mn-cs"/>
                        </a:rPr>
                        <a:t>ISR</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kern="1200" noProof="0" dirty="0">
                          <a:solidFill>
                            <a:schemeClr val="bg2">
                              <a:lumMod val="10000"/>
                            </a:schemeClr>
                          </a:solidFill>
                          <a:latin typeface="+mn-lt"/>
                          <a:ea typeface="+mn-ea"/>
                          <a:cs typeface="+mn-cs"/>
                        </a:rPr>
                        <a:t>Q3FY25</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59643190"/>
                  </a:ext>
                </a:extLst>
              </a:tr>
              <a:tr h="347967">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kern="1200" noProof="0" dirty="0">
                          <a:solidFill>
                            <a:schemeClr val="bg2">
                              <a:lumMod val="10000"/>
                            </a:schemeClr>
                          </a:solidFill>
                          <a:latin typeface="+mn-lt"/>
                          <a:ea typeface="+mn-ea"/>
                          <a:cs typeface="+mn-cs"/>
                        </a:rPr>
                        <a:t>ODS ATO</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kern="1200" noProof="0" dirty="0">
                          <a:solidFill>
                            <a:schemeClr val="bg2">
                              <a:lumMod val="10000"/>
                            </a:schemeClr>
                          </a:solidFill>
                          <a:latin typeface="+mn-lt"/>
                          <a:ea typeface="+mn-ea"/>
                          <a:cs typeface="+mn-cs"/>
                        </a:rPr>
                        <a:t>October 2025</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066989888"/>
                  </a:ext>
                </a:extLst>
              </a:tr>
              <a:tr h="345220">
                <a:tc>
                  <a:txBody>
                    <a:bodyPr/>
                    <a:lstStyle/>
                    <a:p>
                      <a:pPr marL="0" algn="ctr" defTabSz="914400" rtl="0" eaLnBrk="1" fontAlgn="base" latinLnBrk="0" hangingPunct="1"/>
                      <a:r>
                        <a:rPr lang="en-US" sz="1200" kern="1200" dirty="0">
                          <a:solidFill>
                            <a:schemeClr val="bg2">
                              <a:lumMod val="10000"/>
                            </a:schemeClr>
                          </a:solidFill>
                          <a:latin typeface="+mn-lt"/>
                          <a:ea typeface="+mn-ea"/>
                          <a:cs typeface="+mn-cs"/>
                        </a:rPr>
                        <a:t>ODS Recompete </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marL="0" algn="ctr" defTabSz="914400" rtl="0" eaLnBrk="1" fontAlgn="base" latinLnBrk="0" hangingPunct="1"/>
                      <a:r>
                        <a:rPr lang="en-US" sz="1200" kern="1200" dirty="0">
                          <a:solidFill>
                            <a:schemeClr val="bg2">
                              <a:lumMod val="10000"/>
                            </a:schemeClr>
                          </a:solidFill>
                          <a:latin typeface="+mn-lt"/>
                          <a:ea typeface="+mn-ea"/>
                          <a:cs typeface="+mn-cs"/>
                        </a:rPr>
                        <a:t>April 2026</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983663354"/>
                  </a:ext>
                </a:extLst>
              </a:tr>
            </a:tbl>
          </a:graphicData>
        </a:graphic>
      </p:graphicFrame>
      <p:pic>
        <p:nvPicPr>
          <p:cNvPr id="14" name="Picture 13" descr="A picture containing yellow&#10;&#10;Description automatically generated">
            <a:extLst>
              <a:ext uri="{FF2B5EF4-FFF2-40B4-BE49-F238E27FC236}">
                <a16:creationId xmlns:a16="http://schemas.microsoft.com/office/drawing/2014/main" id="{64AE1A5E-FBD4-16F8-7827-917F05B11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60" y="1208205"/>
            <a:ext cx="4177761" cy="2373663"/>
          </a:xfrm>
          <a:prstGeom prst="rect">
            <a:avLst/>
          </a:prstGeom>
        </p:spPr>
      </p:pic>
      <p:sp>
        <p:nvSpPr>
          <p:cNvPr id="15" name="Line 5">
            <a:extLst>
              <a:ext uri="{FF2B5EF4-FFF2-40B4-BE49-F238E27FC236}">
                <a16:creationId xmlns:a16="http://schemas.microsoft.com/office/drawing/2014/main" id="{AB15099B-5219-0D95-3FC4-03B812EF27AA}"/>
              </a:ext>
            </a:extLst>
          </p:cNvPr>
          <p:cNvSpPr>
            <a:spLocks noChangeShapeType="1"/>
          </p:cNvSpPr>
          <p:nvPr/>
        </p:nvSpPr>
        <p:spPr bwMode="auto">
          <a:xfrm>
            <a:off x="4548936" y="1208204"/>
            <a:ext cx="18909" cy="5386887"/>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Line 3">
            <a:extLst>
              <a:ext uri="{FF2B5EF4-FFF2-40B4-BE49-F238E27FC236}">
                <a16:creationId xmlns:a16="http://schemas.microsoft.com/office/drawing/2014/main" id="{47FFDADB-D53E-A9F1-9EDA-81BEA91257D6}"/>
              </a:ext>
            </a:extLst>
          </p:cNvPr>
          <p:cNvSpPr>
            <a:spLocks noChangeShapeType="1"/>
          </p:cNvSpPr>
          <p:nvPr/>
        </p:nvSpPr>
        <p:spPr bwMode="auto">
          <a:xfrm>
            <a:off x="265660" y="3717377"/>
            <a:ext cx="4390263" cy="0"/>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3">
            <a:extLst>
              <a:ext uri="{FF2B5EF4-FFF2-40B4-BE49-F238E27FC236}">
                <a16:creationId xmlns:a16="http://schemas.microsoft.com/office/drawing/2014/main" id="{91724A4B-7C2B-C738-5FD6-C860671C8404}"/>
              </a:ext>
            </a:extLst>
          </p:cNvPr>
          <p:cNvSpPr>
            <a:spLocks noChangeShapeType="1"/>
          </p:cNvSpPr>
          <p:nvPr/>
        </p:nvSpPr>
        <p:spPr bwMode="auto">
          <a:xfrm flipV="1">
            <a:off x="4599069" y="3701079"/>
            <a:ext cx="4383882" cy="16298"/>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Box 23">
            <a:extLst>
              <a:ext uri="{FF2B5EF4-FFF2-40B4-BE49-F238E27FC236}">
                <a16:creationId xmlns:a16="http://schemas.microsoft.com/office/drawing/2014/main" id="{A3FA729B-FA23-54A0-711C-495154E78112}"/>
              </a:ext>
            </a:extLst>
          </p:cNvPr>
          <p:cNvSpPr txBox="1">
            <a:spLocks noChangeArrowheads="1"/>
          </p:cNvSpPr>
          <p:nvPr/>
        </p:nvSpPr>
        <p:spPr bwMode="auto">
          <a:xfrm>
            <a:off x="5308073" y="241365"/>
            <a:ext cx="2965874" cy="584775"/>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lumMod val="10000"/>
                  </a:schemeClr>
                </a:solidFill>
                <a:effectLst/>
                <a:uLnTx/>
                <a:uFillTx/>
                <a:latin typeface="Arial Black" panose="020B0A04020102020204" pitchFamily="34" charset="0"/>
                <a:cs typeface="Arial" panose="020B0604020202020204" pitchFamily="34" charset="0"/>
              </a:rPr>
              <a:t>OPERATOR DRIVER SIMULATOR (ODS)</a:t>
            </a:r>
          </a:p>
        </p:txBody>
      </p:sp>
      <p:sp>
        <p:nvSpPr>
          <p:cNvPr id="13" name="Rectangle 3">
            <a:extLst>
              <a:ext uri="{FF2B5EF4-FFF2-40B4-BE49-F238E27FC236}">
                <a16:creationId xmlns:a16="http://schemas.microsoft.com/office/drawing/2014/main" id="{3171AB33-1035-1E0E-B23D-701F30B9B705}"/>
              </a:ext>
            </a:extLst>
          </p:cNvPr>
          <p:cNvSpPr>
            <a:spLocks noChangeArrowheads="1"/>
          </p:cNvSpPr>
          <p:nvPr/>
        </p:nvSpPr>
        <p:spPr bwMode="auto">
          <a:xfrm>
            <a:off x="179469" y="919382"/>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pic>
        <p:nvPicPr>
          <p:cNvPr id="4" name="Picture 3" descr="Logo&#10;&#10;Description automatically generated">
            <a:extLst>
              <a:ext uri="{FF2B5EF4-FFF2-40B4-BE49-F238E27FC236}">
                <a16:creationId xmlns:a16="http://schemas.microsoft.com/office/drawing/2014/main" id="{59E207E2-D620-DA34-840D-BFB7A6447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5" name="TextBox 4">
            <a:extLst>
              <a:ext uri="{FF2B5EF4-FFF2-40B4-BE49-F238E27FC236}">
                <a16:creationId xmlns:a16="http://schemas.microsoft.com/office/drawing/2014/main" id="{EF1CC988-CF97-8CAB-3A4D-262B064D1DBA}"/>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6" name="Title 1">
            <a:extLst>
              <a:ext uri="{FF2B5EF4-FFF2-40B4-BE49-F238E27FC236}">
                <a16:creationId xmlns:a16="http://schemas.microsoft.com/office/drawing/2014/main" id="{5BEFEAD2-068C-E9A6-521B-412338FA8EAD}"/>
              </a:ext>
            </a:extLst>
          </p:cNvPr>
          <p:cNvSpPr>
            <a:spLocks noGrp="1"/>
          </p:cNvSpPr>
          <p:nvPr>
            <p:ph type="title"/>
          </p:nvPr>
        </p:nvSpPr>
        <p:spPr>
          <a:xfrm>
            <a:off x="1147989" y="262185"/>
            <a:ext cx="2752402" cy="352388"/>
          </a:xfrm>
          <a:ln>
            <a:noFill/>
          </a:ln>
        </p:spPr>
        <p:txBody>
          <a:bodyPr/>
          <a:lstStyle/>
          <a:p>
            <a:r>
              <a:rPr lang="en-US" sz="2800" b="1" dirty="0">
                <a:solidFill>
                  <a:schemeClr val="bg2">
                    <a:lumMod val="10000"/>
                  </a:schemeClr>
                </a:solidFill>
                <a:latin typeface="Franklin Gothic Medium" panose="020B0603020102020204" pitchFamily="34" charset="0"/>
              </a:rPr>
              <a:t>STS PROGRAMS</a:t>
            </a:r>
          </a:p>
        </p:txBody>
      </p:sp>
    </p:spTree>
    <p:extLst>
      <p:ext uri="{BB962C8B-B14F-4D97-AF65-F5344CB8AC3E}">
        <p14:creationId xmlns:p14="http://schemas.microsoft.com/office/powerpoint/2010/main" val="3382844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B97BCBC-7E82-A83F-82AB-C12AA42DFDF2}"/>
              </a:ext>
            </a:extLst>
          </p:cNvPr>
          <p:cNvSpPr txBox="1">
            <a:spLocks/>
          </p:cNvSpPr>
          <p:nvPr/>
        </p:nvSpPr>
        <p:spPr>
          <a:xfrm>
            <a:off x="5376666" y="259164"/>
            <a:ext cx="2925221" cy="562854"/>
          </a:xfrm>
          <a:prstGeom prst="rect">
            <a:avLst/>
          </a:prstGeom>
        </p:spPr>
        <p:txBody>
          <a:bodyPr anchor="ctr"/>
          <a:lstStyle>
            <a:lvl1pPr algn="ctr" rtl="0" eaLnBrk="0" fontAlgn="base" hangingPunct="0">
              <a:spcBef>
                <a:spcPct val="0"/>
              </a:spcBef>
              <a:spcAft>
                <a:spcPct val="0"/>
              </a:spcAft>
              <a:defRPr sz="1800" b="1">
                <a:solidFill>
                  <a:schemeClr val="bg1"/>
                </a:solidFill>
                <a:latin typeface="+mn-lt"/>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chemeClr val="bg2">
                    <a:lumMod val="10000"/>
                  </a:schemeClr>
                </a:solidFill>
                <a:effectLst/>
                <a:uLnTx/>
                <a:uFillTx/>
                <a:latin typeface="Arial Black" panose="020B0A04020102020204" pitchFamily="34" charset="0"/>
              </a:rPr>
              <a:t>INDOOR SIMULATED MARKSMANSHIP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chemeClr val="bg2">
                    <a:lumMod val="10000"/>
                  </a:schemeClr>
                </a:solidFill>
                <a:effectLst/>
                <a:uLnTx/>
                <a:uFillTx/>
                <a:latin typeface="Arial Black" panose="020B0A04020102020204" pitchFamily="34" charset="0"/>
              </a:rPr>
              <a:t>TRAINER (ISMT)</a:t>
            </a:r>
          </a:p>
        </p:txBody>
      </p:sp>
      <p:sp>
        <p:nvSpPr>
          <p:cNvPr id="7" name="Rectangle 3">
            <a:extLst>
              <a:ext uri="{FF2B5EF4-FFF2-40B4-BE49-F238E27FC236}">
                <a16:creationId xmlns:a16="http://schemas.microsoft.com/office/drawing/2014/main" id="{3EDF1FB6-0D71-3C37-7FF0-D0FAFA582E46}"/>
              </a:ext>
            </a:extLst>
          </p:cNvPr>
          <p:cNvSpPr>
            <a:spLocks noChangeArrowheads="1"/>
          </p:cNvSpPr>
          <p:nvPr/>
        </p:nvSpPr>
        <p:spPr bwMode="auto">
          <a:xfrm>
            <a:off x="4547677" y="947221"/>
            <a:ext cx="4407137" cy="29477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8" name="Text Box 12">
            <a:extLst>
              <a:ext uri="{FF2B5EF4-FFF2-40B4-BE49-F238E27FC236}">
                <a16:creationId xmlns:a16="http://schemas.microsoft.com/office/drawing/2014/main" id="{97B1AE7A-A665-0BBF-4088-4781AEA7DC6E}"/>
              </a:ext>
            </a:extLst>
          </p:cNvPr>
          <p:cNvSpPr txBox="1">
            <a:spLocks noChangeArrowheads="1"/>
          </p:cNvSpPr>
          <p:nvPr/>
        </p:nvSpPr>
        <p:spPr bwMode="auto">
          <a:xfrm>
            <a:off x="-137310" y="3577657"/>
            <a:ext cx="4432324" cy="157423"/>
          </a:xfrm>
          <a:prstGeom prst="rect">
            <a:avLst/>
          </a:prstGeom>
          <a:noFill/>
          <a:ln w="50800">
            <a:noFill/>
            <a:miter lim="800000"/>
            <a:headEnd/>
            <a:tailEnd/>
          </a:ln>
        </p:spPr>
        <p:txBody>
          <a:bodyPr lIns="18288" tIns="48331" rIns="18288" bIns="48331"/>
          <a:lstStyle/>
          <a:p>
            <a:pPr marL="101147" marR="0" lvl="0" indent="-101147"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Status</a:t>
            </a:r>
            <a:endParaRPr kumimoji="0" lang="en-US" sz="12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Line 5">
            <a:extLst>
              <a:ext uri="{FF2B5EF4-FFF2-40B4-BE49-F238E27FC236}">
                <a16:creationId xmlns:a16="http://schemas.microsoft.com/office/drawing/2014/main" id="{055748D4-8C78-9B0A-A9E8-D5EE083C3CA8}"/>
              </a:ext>
            </a:extLst>
          </p:cNvPr>
          <p:cNvSpPr>
            <a:spLocks noChangeShapeType="1"/>
          </p:cNvSpPr>
          <p:nvPr/>
        </p:nvSpPr>
        <p:spPr bwMode="auto">
          <a:xfrm>
            <a:off x="4545599" y="1213352"/>
            <a:ext cx="0" cy="5361875"/>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Line 3">
            <a:extLst>
              <a:ext uri="{FF2B5EF4-FFF2-40B4-BE49-F238E27FC236}">
                <a16:creationId xmlns:a16="http://schemas.microsoft.com/office/drawing/2014/main" id="{5BC1A6B9-EDFD-CD27-5916-68218A9E354D}"/>
              </a:ext>
            </a:extLst>
          </p:cNvPr>
          <p:cNvSpPr>
            <a:spLocks noChangeShapeType="1"/>
          </p:cNvSpPr>
          <p:nvPr/>
        </p:nvSpPr>
        <p:spPr bwMode="auto">
          <a:xfrm>
            <a:off x="221317" y="3505200"/>
            <a:ext cx="4273557" cy="11813"/>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Line 3">
            <a:extLst>
              <a:ext uri="{FF2B5EF4-FFF2-40B4-BE49-F238E27FC236}">
                <a16:creationId xmlns:a16="http://schemas.microsoft.com/office/drawing/2014/main" id="{EB44C7D7-3B59-AD06-44C3-A2235A3E2F86}"/>
              </a:ext>
            </a:extLst>
          </p:cNvPr>
          <p:cNvSpPr>
            <a:spLocks noChangeShapeType="1"/>
          </p:cNvSpPr>
          <p:nvPr/>
        </p:nvSpPr>
        <p:spPr bwMode="auto">
          <a:xfrm flipV="1">
            <a:off x="4438019" y="3506794"/>
            <a:ext cx="4584569" cy="10219"/>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F5B20A15-8760-3185-B364-111067BB6BE3}"/>
              </a:ext>
            </a:extLst>
          </p:cNvPr>
          <p:cNvPicPr>
            <a:picLocks noChangeAspect="1"/>
          </p:cNvPicPr>
          <p:nvPr/>
        </p:nvPicPr>
        <p:blipFill>
          <a:blip r:embed="rId2"/>
          <a:stretch>
            <a:fillRect/>
          </a:stretch>
        </p:blipFill>
        <p:spPr>
          <a:xfrm>
            <a:off x="245324" y="1213352"/>
            <a:ext cx="4192696" cy="2148685"/>
          </a:xfrm>
          <a:prstGeom prst="rect">
            <a:avLst/>
          </a:prstGeom>
        </p:spPr>
      </p:pic>
      <p:sp>
        <p:nvSpPr>
          <p:cNvPr id="16" name="Rectangle 3">
            <a:extLst>
              <a:ext uri="{FF2B5EF4-FFF2-40B4-BE49-F238E27FC236}">
                <a16:creationId xmlns:a16="http://schemas.microsoft.com/office/drawing/2014/main" id="{406F75C8-44DB-9E6B-3024-1330D9111A18}"/>
              </a:ext>
            </a:extLst>
          </p:cNvPr>
          <p:cNvSpPr>
            <a:spLocks noChangeArrowheads="1"/>
          </p:cNvSpPr>
          <p:nvPr/>
        </p:nvSpPr>
        <p:spPr bwMode="auto">
          <a:xfrm>
            <a:off x="277520" y="3718839"/>
            <a:ext cx="4273558" cy="2691024"/>
          </a:xfrm>
          <a:prstGeom prst="rect">
            <a:avLst/>
          </a:prstGeom>
          <a:noFill/>
          <a:ln w="50800">
            <a:noFill/>
            <a:miter lim="800000"/>
            <a:headEnd/>
            <a:tailEnd/>
          </a:ln>
        </p:spPr>
        <p:txBody>
          <a:bodyPr lIns="18288" tIns="18288" rIns="18288" bIns="18288" anchor="t"/>
          <a:lstStyle/>
          <a:p>
            <a:pPr marL="171450" indent="-171450" defTabSz="867596" eaLnBrk="0" hangingPunct="0">
              <a:lnSpc>
                <a:spcPct val="150000"/>
              </a:lnSpc>
              <a:buFont typeface="Arial" panose="020B0604020202020204" pitchFamily="34" charset="0"/>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ACAT and Date of Designation: </a:t>
            </a:r>
            <a:r>
              <a:rPr lang="en-US" sz="1000" dirty="0">
                <a:solidFill>
                  <a:schemeClr val="bg2">
                    <a:lumMod val="10000"/>
                  </a:schemeClr>
                </a:solidFill>
                <a:latin typeface="Arial"/>
                <a:cs typeface="Arial"/>
              </a:rPr>
              <a:t>IV(M) Oct 2013</a:t>
            </a:r>
          </a:p>
          <a:p>
            <a:pPr marL="175895" lvl="0" indent="-175895" defTabSz="867574" eaLnBrk="0" fontAlgn="auto" hangingPunct="0">
              <a:spcBef>
                <a:spcPts val="0"/>
              </a:spcBef>
              <a:spcAft>
                <a:spcPts val="0"/>
              </a:spcAft>
              <a:buFontTx/>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MDA/PDA: </a:t>
            </a:r>
            <a:r>
              <a:rPr lang="en-US" sz="1000" dirty="0">
                <a:solidFill>
                  <a:schemeClr val="bg2">
                    <a:lumMod val="10000"/>
                  </a:schemeClr>
                </a:solidFill>
                <a:latin typeface="Arial"/>
                <a:cs typeface="Arial"/>
              </a:rPr>
              <a:t>PM TRASYS</a:t>
            </a:r>
            <a:endParaRPr lang="en-US" sz="1000" b="0" i="0" u="none" strike="noStrike" kern="1200" cap="none" spc="0" normalizeH="0" baseline="0" noProof="0" dirty="0">
              <a:ln>
                <a:noFill/>
              </a:ln>
              <a:solidFill>
                <a:schemeClr val="bg2">
                  <a:lumMod val="10000"/>
                </a:schemeClr>
              </a:solidFill>
              <a:effectLst/>
              <a:uLnTx/>
              <a:uFillTx/>
              <a:latin typeface="Arial"/>
              <a:cs typeface="Arial"/>
            </a:endParaRPr>
          </a:p>
          <a:p>
            <a:pPr marL="175895" indent="-175895" defTabSz="867574" eaLnBrk="0" fontAlgn="auto" hangingPunct="0">
              <a:spcBef>
                <a:spcPts val="0"/>
              </a:spcBef>
              <a:spcAft>
                <a:spcPts val="0"/>
              </a:spcAft>
              <a:buFontTx/>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Date of most recent APB:</a:t>
            </a:r>
            <a:r>
              <a:rPr kumimoji="0" lang="en-US" sz="1000" b="0" i="0" u="none" strike="noStrike" kern="1200" cap="none" spc="0" normalizeH="0" baseline="0" noProof="0" dirty="0">
                <a:ln>
                  <a:noFill/>
                </a:ln>
                <a:solidFill>
                  <a:schemeClr val="bg2">
                    <a:lumMod val="10000"/>
                  </a:schemeClr>
                </a:solidFill>
                <a:effectLst/>
                <a:uLnTx/>
                <a:uFillTx/>
                <a:latin typeface="Arial"/>
                <a:cs typeface="Arial"/>
              </a:rPr>
              <a:t> </a:t>
            </a:r>
            <a:r>
              <a:rPr lang="en-US" sz="1000" dirty="0">
                <a:solidFill>
                  <a:schemeClr val="bg2">
                    <a:lumMod val="10000"/>
                  </a:schemeClr>
                </a:solidFill>
                <a:latin typeface="Arial"/>
                <a:cs typeface="Arial"/>
              </a:rPr>
              <a:t>13 Mar 2014</a:t>
            </a:r>
            <a:endParaRPr lang="en-US" sz="1000" dirty="0">
              <a:solidFill>
                <a:schemeClr val="bg2">
                  <a:lumMod val="10000"/>
                </a:schemeClr>
              </a:solidFill>
              <a:latin typeface="Arial" panose="020B0604020202020204" pitchFamily="34" charset="0"/>
              <a:cs typeface="Arial" panose="020B0604020202020204" pitchFamily="34" charset="0"/>
            </a:endParaRPr>
          </a:p>
          <a:p>
            <a:pPr marL="175895" indent="-175895" defTabSz="867574">
              <a:buFontTx/>
              <a:buChar char="•"/>
              <a:defRPr/>
            </a:pPr>
            <a:r>
              <a:rPr lang="en-US" sz="1000" b="1" dirty="0">
                <a:solidFill>
                  <a:schemeClr val="bg2">
                    <a:lumMod val="10000"/>
                  </a:schemeClr>
                </a:solidFill>
                <a:latin typeface="Arial"/>
                <a:cs typeface="Arial"/>
              </a:rPr>
              <a:t>Date of most recent ADM</a:t>
            </a:r>
            <a:r>
              <a:rPr lang="en-US" sz="1000" dirty="0">
                <a:solidFill>
                  <a:schemeClr val="bg2">
                    <a:lumMod val="10000"/>
                  </a:schemeClr>
                </a:solidFill>
                <a:latin typeface="Arial"/>
                <a:cs typeface="Arial"/>
              </a:rPr>
              <a:t>:  26 June 2023 (Return to Sustainment)</a:t>
            </a:r>
          </a:p>
          <a:p>
            <a:pPr marL="175895" lvl="0" indent="-175895" defTabSz="867574" eaLnBrk="0" fontAlgn="auto" hangingPunct="0">
              <a:spcBef>
                <a:spcPts val="0"/>
              </a:spcBef>
              <a:spcAft>
                <a:spcPts val="0"/>
              </a:spcAft>
              <a:buFontTx/>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IOC/FOC Dates:</a:t>
            </a:r>
            <a:r>
              <a:rPr kumimoji="0" lang="en-US" sz="1000" b="1" i="0" u="none" strike="noStrike" kern="1200" cap="none" spc="0" normalizeH="0" noProof="0" dirty="0">
                <a:ln>
                  <a:noFill/>
                </a:ln>
                <a:solidFill>
                  <a:schemeClr val="bg2">
                    <a:lumMod val="10000"/>
                  </a:schemeClr>
                </a:solidFill>
                <a:effectLst/>
                <a:uLnTx/>
                <a:uFillTx/>
                <a:latin typeface="Arial"/>
                <a:cs typeface="Arial"/>
              </a:rPr>
              <a:t> </a:t>
            </a:r>
            <a:r>
              <a:rPr lang="en-US" sz="1000" dirty="0">
                <a:solidFill>
                  <a:schemeClr val="bg2">
                    <a:lumMod val="10000"/>
                  </a:schemeClr>
                </a:solidFill>
                <a:latin typeface="Arial"/>
                <a:cs typeface="Arial"/>
              </a:rPr>
              <a:t>Apr 2007/Dec 2007</a:t>
            </a: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Accomplishments:</a:t>
            </a:r>
            <a:endParaRPr lang="en-US" sz="1000" b="1" i="0" u="none" strike="noStrike" kern="1200" cap="none" spc="0" normalizeH="0" baseline="0" noProof="0" dirty="0">
              <a:ln>
                <a:noFill/>
              </a:ln>
              <a:solidFill>
                <a:schemeClr val="bg2">
                  <a:lumMod val="10000"/>
                </a:schemeClr>
              </a:solidFill>
              <a:effectLst/>
              <a:uLnTx/>
              <a:uFillTx/>
              <a:latin typeface="Arial"/>
              <a:cs typeface="Arial"/>
            </a:endParaRPr>
          </a:p>
          <a:p>
            <a:pPr marL="342265" lvl="2" indent="-113665" defTabSz="867574">
              <a:buFont typeface="Courier New" panose="02070309020205020404" pitchFamily="49" charset="0"/>
              <a:buChar char="o"/>
              <a:defRPr/>
            </a:pPr>
            <a:r>
              <a:rPr lang="en-US" sz="1000" kern="0" dirty="0">
                <a:solidFill>
                  <a:schemeClr val="bg2">
                    <a:lumMod val="10000"/>
                  </a:schemeClr>
                </a:solidFill>
                <a:latin typeface="Arial"/>
                <a:cs typeface="Arial"/>
              </a:rPr>
              <a:t>OTA VR Javelin Prototype complete (No SUTTS)</a:t>
            </a:r>
          </a:p>
          <a:p>
            <a:pPr marL="342265" lvl="2" indent="-113665" defTabSz="867574">
              <a:buFont typeface="Courier New" panose="02070309020205020404" pitchFamily="49" charset="0"/>
              <a:buChar char="o"/>
              <a:defRPr/>
            </a:pPr>
            <a:r>
              <a:rPr lang="en-US" sz="1000" kern="0" dirty="0">
                <a:solidFill>
                  <a:schemeClr val="bg2">
                    <a:lumMod val="10000"/>
                  </a:schemeClr>
                </a:solidFill>
                <a:latin typeface="Arial"/>
                <a:cs typeface="Arial"/>
              </a:rPr>
              <a:t>Fielded MAAWS</a:t>
            </a:r>
          </a:p>
          <a:p>
            <a:pPr marL="342265" lvl="2" indent="-113665" defTabSz="867574">
              <a:buFont typeface="Courier New" panose="02070309020205020404" pitchFamily="49" charset="0"/>
              <a:buChar char="o"/>
              <a:defRPr/>
            </a:pPr>
            <a:r>
              <a:rPr lang="en-US" sz="1000" kern="0" dirty="0">
                <a:solidFill>
                  <a:schemeClr val="bg2">
                    <a:lumMod val="10000"/>
                  </a:schemeClr>
                </a:solidFill>
                <a:latin typeface="Arial"/>
                <a:cs typeface="Arial"/>
              </a:rPr>
              <a:t>ISMT night shooting assessment with </a:t>
            </a:r>
            <a:r>
              <a:rPr lang="en-US" sz="1000" kern="0" dirty="0" err="1">
                <a:solidFill>
                  <a:schemeClr val="bg2">
                    <a:lumMod val="10000"/>
                  </a:schemeClr>
                </a:solidFill>
                <a:latin typeface="Arial"/>
                <a:cs typeface="Arial"/>
              </a:rPr>
              <a:t>WTBn</a:t>
            </a:r>
            <a:r>
              <a:rPr lang="en-US" sz="1000" kern="0" dirty="0">
                <a:solidFill>
                  <a:schemeClr val="bg2">
                    <a:lumMod val="10000"/>
                  </a:schemeClr>
                </a:solidFill>
                <a:latin typeface="Arial"/>
                <a:cs typeface="Arial"/>
              </a:rPr>
              <a:t> (complete, capable)</a:t>
            </a:r>
          </a:p>
          <a:p>
            <a:pPr marL="342265" lvl="2" indent="-113665" defTabSz="867574">
              <a:buFont typeface="Courier New" panose="02070309020205020404" pitchFamily="49" charset="0"/>
              <a:buChar char="o"/>
              <a:defRPr/>
            </a:pPr>
            <a:r>
              <a:rPr lang="en-US" sz="1000" kern="0" dirty="0">
                <a:solidFill>
                  <a:schemeClr val="bg2">
                    <a:lumMod val="10000"/>
                  </a:schemeClr>
                </a:solidFill>
                <a:latin typeface="Arial"/>
                <a:cs typeface="Arial"/>
              </a:rPr>
              <a:t>Alignment with MCSC System Safety (Blast over pressure WRT TBI WG)</a:t>
            </a:r>
          </a:p>
          <a:p>
            <a:pPr marL="175895" indent="-175895" defTabSz="867574">
              <a:spcBef>
                <a:spcPts val="300"/>
              </a:spcBef>
              <a:buFontTx/>
              <a:buChar char="•"/>
              <a:defRPr/>
            </a:pPr>
            <a:r>
              <a:rPr lang="en-US" sz="1000" b="1" dirty="0">
                <a:solidFill>
                  <a:schemeClr val="bg2">
                    <a:lumMod val="10000"/>
                  </a:schemeClr>
                </a:solidFill>
                <a:latin typeface="Arial"/>
                <a:cs typeface="Arial"/>
              </a:rPr>
              <a:t>Issues</a:t>
            </a: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a:t>
            </a:r>
            <a:r>
              <a:rPr lang="en-US" sz="1000" b="1" dirty="0">
                <a:solidFill>
                  <a:schemeClr val="bg2">
                    <a:lumMod val="10000"/>
                  </a:schemeClr>
                </a:solidFill>
                <a:latin typeface="Arial"/>
                <a:cs typeface="Arial"/>
              </a:rPr>
              <a:t> </a:t>
            </a:r>
            <a:endParaRPr lang="en-US" sz="2000" dirty="0">
              <a:solidFill>
                <a:schemeClr val="bg2">
                  <a:lumMod val="10000"/>
                </a:schemeClr>
              </a:solidFill>
              <a:cs typeface="Calibri" panose="020F0502020204030204"/>
            </a:endParaRPr>
          </a:p>
          <a:p>
            <a:pPr marL="339090" lvl="1" indent="-112395">
              <a:buFont typeface="Courier New" panose="02070309020205020404" pitchFamily="49" charset="0"/>
              <a:buChar char="o"/>
              <a:defRPr/>
            </a:pPr>
            <a:r>
              <a:rPr lang="en-US" sz="1000" dirty="0">
                <a:solidFill>
                  <a:schemeClr val="bg2">
                    <a:lumMod val="10000"/>
                  </a:schemeClr>
                </a:solidFill>
                <a:latin typeface="Arial"/>
                <a:cs typeface="Arial"/>
              </a:rPr>
              <a:t>CLS sustainment costs and system re-allocations (CLNC)</a:t>
            </a:r>
          </a:p>
          <a:p>
            <a:pPr marL="339090" lvl="1" indent="-112395">
              <a:buFont typeface="Courier New" panose="02070309020205020404" pitchFamily="49" charset="0"/>
              <a:buChar char="o"/>
              <a:defRPr/>
            </a:pPr>
            <a:r>
              <a:rPr lang="en-US" sz="1000" dirty="0">
                <a:solidFill>
                  <a:schemeClr val="bg2">
                    <a:lumMod val="10000"/>
                  </a:schemeClr>
                </a:solidFill>
                <a:latin typeface="Arial"/>
                <a:cs typeface="Arial"/>
              </a:rPr>
              <a:t>Funding to continue ASALT Marksmanship assessment </a:t>
            </a:r>
          </a:p>
          <a:p>
            <a:pPr marL="339090" lvl="1" indent="-112395">
              <a:buFont typeface="Courier New" panose="02070309020205020404" pitchFamily="49" charset="0"/>
              <a:buChar char="o"/>
              <a:defRPr/>
            </a:pPr>
            <a:r>
              <a:rPr lang="en-US" sz="1000" dirty="0">
                <a:solidFill>
                  <a:schemeClr val="bg2">
                    <a:lumMod val="10000"/>
                  </a:schemeClr>
                </a:solidFill>
                <a:latin typeface="Arial"/>
                <a:cs typeface="Arial"/>
              </a:rPr>
              <a:t>LVC-TE integration requirements.  </a:t>
            </a:r>
          </a:p>
          <a:p>
            <a:pPr marL="339090" lvl="1" indent="-112395">
              <a:buFont typeface="Courier New" panose="02070309020205020404" pitchFamily="49" charset="0"/>
              <a:buChar char="o"/>
              <a:defRPr/>
            </a:pPr>
            <a:r>
              <a:rPr lang="en-US" sz="1000" dirty="0">
                <a:solidFill>
                  <a:schemeClr val="bg2">
                    <a:lumMod val="10000"/>
                  </a:schemeClr>
                </a:solidFill>
                <a:latin typeface="Arial"/>
                <a:cs typeface="Arial"/>
              </a:rPr>
              <a:t>Affordability for Nine (9) ASALTs</a:t>
            </a:r>
          </a:p>
          <a:p>
            <a:pPr marL="226695" lvl="1" defTabSz="457200">
              <a:spcBef>
                <a:spcPts val="0"/>
              </a:spcBef>
              <a:spcAft>
                <a:spcPts val="0"/>
              </a:spcAft>
              <a:defRPr/>
            </a:pPr>
            <a:endParaRPr lang="en-US" sz="1000" dirty="0">
              <a:solidFill>
                <a:schemeClr val="bg2">
                  <a:lumMod val="10000"/>
                </a:schemeClr>
              </a:solidFill>
              <a:latin typeface="Arial"/>
              <a:cs typeface="Arial"/>
            </a:endParaRPr>
          </a:p>
        </p:txBody>
      </p:sp>
      <p:sp>
        <p:nvSpPr>
          <p:cNvPr id="17" name="Rectangle 16">
            <a:extLst>
              <a:ext uri="{FF2B5EF4-FFF2-40B4-BE49-F238E27FC236}">
                <a16:creationId xmlns:a16="http://schemas.microsoft.com/office/drawing/2014/main" id="{990E3440-E64D-1664-4A71-40CE3A280483}"/>
              </a:ext>
            </a:extLst>
          </p:cNvPr>
          <p:cNvSpPr/>
          <p:nvPr/>
        </p:nvSpPr>
        <p:spPr>
          <a:xfrm>
            <a:off x="4574859" y="1127493"/>
            <a:ext cx="4426263" cy="2585323"/>
          </a:xfrm>
          <a:prstGeom prst="rect">
            <a:avLst/>
          </a:prstGeom>
        </p:spPr>
        <p:txBody>
          <a:bodyPr wrap="square" lIns="91440" tIns="45720" rIns="91440" bIns="45720" anchor="t">
            <a:spAutoFit/>
          </a:bodyPr>
          <a:lstStyle/>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chemeClr val="bg2">
                    <a:lumMod val="10000"/>
                  </a:schemeClr>
                </a:solidFill>
                <a:effectLst/>
                <a:uLnTx/>
                <a:uFillTx/>
                <a:latin typeface="Arial"/>
                <a:cs typeface="Arial"/>
              </a:rPr>
              <a:t>Requirements:</a:t>
            </a:r>
            <a:r>
              <a:rPr kumimoji="0" lang="en-US" sz="900" b="0" i="0" u="none" strike="noStrike" kern="1200" cap="none" spc="0" normalizeH="0" baseline="0" noProof="0" dirty="0">
                <a:ln>
                  <a:noFill/>
                </a:ln>
                <a:solidFill>
                  <a:schemeClr val="bg2">
                    <a:lumMod val="10000"/>
                  </a:schemeClr>
                </a:solidFill>
                <a:effectLst/>
                <a:uLnTx/>
                <a:uFillTx/>
                <a:latin typeface="Arial"/>
                <a:cs typeface="Arial"/>
              </a:rPr>
              <a:t>  </a:t>
            </a:r>
          </a:p>
          <a:p>
            <a:pPr marL="339725" marR="0" lvl="0" indent="-171450" algn="l" defTabSz="4572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900" b="0" i="0" u="none" strike="noStrike" kern="1200" cap="none" spc="0" normalizeH="0" baseline="0" noProof="0" dirty="0">
                <a:ln>
                  <a:noFill/>
                </a:ln>
                <a:solidFill>
                  <a:schemeClr val="bg2">
                    <a:lumMod val="10000"/>
                  </a:schemeClr>
                </a:solidFill>
                <a:effectLst/>
                <a:uLnTx/>
                <a:uFillTx/>
                <a:latin typeface="Arial"/>
                <a:cs typeface="Arial"/>
              </a:rPr>
              <a:t>CPD for ISMT 13 Sept 2011</a:t>
            </a:r>
            <a:endParaRPr lang="en-US" sz="900" b="0" i="0" u="none" strike="noStrike" kern="1200" cap="none" spc="0" normalizeH="0" baseline="0" noProof="0" dirty="0">
              <a:ln>
                <a:noFill/>
              </a:ln>
              <a:solidFill>
                <a:schemeClr val="bg2">
                  <a:lumMod val="10000"/>
                </a:schemeClr>
              </a:solidFill>
              <a:effectLst/>
              <a:uLnTx/>
              <a:uFillTx/>
              <a:latin typeface="Arial"/>
              <a:cs typeface="Arial"/>
            </a:endParaRPr>
          </a:p>
          <a:p>
            <a:pPr marL="339725" marR="0" lvl="0" indent="-171450" algn="l" defTabSz="4572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900" b="0" i="0" u="none" strike="noStrike" kern="1200" cap="none" spc="0" normalizeH="0" baseline="0" noProof="0" dirty="0">
                <a:ln>
                  <a:noFill/>
                </a:ln>
                <a:solidFill>
                  <a:schemeClr val="bg2">
                    <a:lumMod val="10000"/>
                  </a:schemeClr>
                </a:solidFill>
                <a:effectLst/>
                <a:uLnTx/>
                <a:uFillTx/>
                <a:latin typeface="Arial"/>
                <a:cs typeface="Arial"/>
              </a:rPr>
              <a:t>LOC  for ISMT 22 Feb 2017</a:t>
            </a:r>
            <a:endParaRPr lang="en-US" sz="900" b="0" i="0" u="none" strike="noStrike" kern="1200" cap="none" spc="0" normalizeH="0" baseline="0" noProof="0" dirty="0">
              <a:ln>
                <a:noFill/>
              </a:ln>
              <a:solidFill>
                <a:schemeClr val="bg2">
                  <a:lumMod val="10000"/>
                </a:schemeClr>
              </a:solidFill>
              <a:effectLst/>
              <a:uLnTx/>
              <a:uFillTx/>
              <a:latin typeface="Arial"/>
              <a:cs typeface="Arial"/>
            </a:endParaRPr>
          </a:p>
          <a:p>
            <a:pPr marL="339725" indent="-171450" defTabSz="457200" fontAlgn="auto">
              <a:spcBef>
                <a:spcPts val="0"/>
              </a:spcBef>
              <a:spcAft>
                <a:spcPts val="0"/>
              </a:spcAft>
              <a:buFont typeface="Courier New" panose="020B0604020202020204" pitchFamily="34" charset="0"/>
              <a:buChar char="o"/>
              <a:defRPr/>
            </a:pPr>
            <a:r>
              <a:rPr kumimoji="0" lang="en-US" sz="900" b="0" i="0" u="none" strike="noStrike" kern="1200" cap="none" spc="0" normalizeH="0" baseline="0" noProof="0" dirty="0">
                <a:ln>
                  <a:noFill/>
                </a:ln>
                <a:solidFill>
                  <a:schemeClr val="bg2">
                    <a:lumMod val="10000"/>
                  </a:schemeClr>
                </a:solidFill>
                <a:effectLst/>
                <a:uLnTx/>
                <a:uFillTx/>
                <a:latin typeface="Arial"/>
                <a:cs typeface="Arial"/>
              </a:rPr>
              <a:t>CRC for ASALT 12 Aug </a:t>
            </a:r>
            <a:r>
              <a:rPr lang="en-US" sz="900" dirty="0">
                <a:solidFill>
                  <a:schemeClr val="bg2">
                    <a:lumMod val="10000"/>
                  </a:schemeClr>
                </a:solidFill>
                <a:latin typeface="Arial"/>
                <a:cs typeface="Arial"/>
              </a:rPr>
              <a:t>2021</a:t>
            </a:r>
          </a:p>
          <a:p>
            <a:pPr marL="339725" marR="0" lvl="0" indent="-171450" algn="l" defTabSz="457200">
              <a:lnSpc>
                <a:spcPct val="100000"/>
              </a:lnSpc>
              <a:spcBef>
                <a:spcPts val="0"/>
              </a:spcBef>
              <a:spcAft>
                <a:spcPts val="0"/>
              </a:spcAft>
              <a:buClrTx/>
              <a:buSzTx/>
              <a:buFont typeface="Courier New" panose="020B0604020202020204" pitchFamily="34" charset="0"/>
              <a:buChar char="o"/>
              <a:tabLst/>
              <a:defRPr/>
            </a:pPr>
            <a:r>
              <a:rPr lang="en-US" sz="900" dirty="0">
                <a:solidFill>
                  <a:schemeClr val="bg2">
                    <a:lumMod val="10000"/>
                  </a:schemeClr>
                </a:solidFill>
                <a:latin typeface="Arial"/>
                <a:cs typeface="Arial"/>
              </a:rPr>
              <a:t>RTPD Letter of Clarification dated 14 Apr 2023</a:t>
            </a:r>
          </a:p>
          <a:p>
            <a:pPr marL="339725" indent="-171450">
              <a:buFont typeface="Courier New" panose="020B0604020202020204" pitchFamily="34" charset="0"/>
              <a:buChar char="o"/>
              <a:defRPr/>
            </a:pPr>
            <a:r>
              <a:rPr lang="en-US" sz="900" dirty="0">
                <a:solidFill>
                  <a:schemeClr val="bg2">
                    <a:lumMod val="10000"/>
                  </a:schemeClr>
                </a:solidFill>
                <a:latin typeface="Arial"/>
                <a:cs typeface="Arial"/>
              </a:rPr>
              <a:t>CRC for ISMT 6 June 2023</a:t>
            </a:r>
          </a:p>
          <a:p>
            <a:pPr marL="170815" indent="-170815" defTabSz="457200" fontAlgn="auto">
              <a:spcBef>
                <a:spcPts val="0"/>
              </a:spcBef>
              <a:spcAft>
                <a:spcPts val="0"/>
              </a:spcAft>
              <a:buFont typeface="Arial" panose="020B0604020202020204" pitchFamily="34" charset="0"/>
              <a:buChar char="•"/>
              <a:defRPr/>
            </a:pPr>
            <a:r>
              <a:rPr kumimoji="0" lang="en-US" sz="900" b="1" i="0" u="none" strike="noStrike" kern="1200" cap="none" spc="0" normalizeH="0" baseline="0" noProof="0" dirty="0">
                <a:ln>
                  <a:noFill/>
                </a:ln>
                <a:solidFill>
                  <a:schemeClr val="bg2">
                    <a:lumMod val="10000"/>
                  </a:schemeClr>
                </a:solidFill>
                <a:effectLst/>
                <a:uLnTx/>
                <a:uFillTx/>
                <a:latin typeface="Arial"/>
                <a:cs typeface="Arial"/>
              </a:rPr>
              <a:t>Description: </a:t>
            </a:r>
            <a:r>
              <a:rPr kumimoji="0" lang="en-US" sz="900" b="0" i="0" u="none" strike="noStrike" kern="1200" cap="none" spc="0" normalizeH="0" baseline="0" noProof="0" dirty="0">
                <a:ln>
                  <a:noFill/>
                </a:ln>
                <a:solidFill>
                  <a:schemeClr val="bg2">
                    <a:lumMod val="10000"/>
                  </a:schemeClr>
                </a:solidFill>
                <a:effectLst/>
                <a:uLnTx/>
                <a:uFillTx/>
                <a:latin typeface="Arial"/>
                <a:cs typeface="Arial"/>
              </a:rPr>
              <a:t>The ISMT is an interactive audio/video simulator that provides training in marksmanship, weapons employment, indirect fire, and tactical decision-making. The Advanced Small Arms Lethality Trainer (ASALT) will enhance confidence and proficiency with Marines shooting on the move while engaging multiple moving targets. </a:t>
            </a:r>
            <a:r>
              <a:rPr lang="en-US" sz="900" dirty="0">
                <a:solidFill>
                  <a:schemeClr val="bg2">
                    <a:lumMod val="10000"/>
                  </a:schemeClr>
                </a:solidFill>
                <a:latin typeface="Arial"/>
                <a:cs typeface="Arial"/>
              </a:rPr>
              <a:t> </a:t>
            </a:r>
          </a:p>
          <a:p>
            <a:pPr marL="170815" lvl="0" indent="-170815">
              <a:buFont typeface="Arial" panose="020B0604020202020204" pitchFamily="34" charset="0"/>
              <a:buChar char="•"/>
              <a:defRPr/>
            </a:pPr>
            <a:r>
              <a:rPr kumimoji="0" lang="en-US" sz="900" b="1" i="0" u="none" strike="noStrike" kern="1200" cap="none" spc="0" normalizeH="0" baseline="0" noProof="0" dirty="0">
                <a:ln>
                  <a:noFill/>
                </a:ln>
                <a:solidFill>
                  <a:schemeClr val="bg2">
                    <a:lumMod val="10000"/>
                  </a:schemeClr>
                </a:solidFill>
                <a:effectLst/>
                <a:uLnTx/>
                <a:uFillTx/>
                <a:latin typeface="Arial"/>
                <a:cs typeface="Arial"/>
              </a:rPr>
              <a:t>AAO Quantity: </a:t>
            </a:r>
            <a:r>
              <a:rPr kumimoji="0" lang="en-US" sz="900" i="0" u="none" strike="noStrike" kern="1200" cap="none" spc="0" normalizeH="0" baseline="0" noProof="0" dirty="0">
                <a:ln>
                  <a:noFill/>
                </a:ln>
                <a:solidFill>
                  <a:schemeClr val="bg2">
                    <a:lumMod val="10000"/>
                  </a:schemeClr>
                </a:solidFill>
                <a:effectLst/>
                <a:uLnTx/>
                <a:uFillTx/>
                <a:latin typeface="Arial"/>
                <a:cs typeface="Arial"/>
              </a:rPr>
              <a:t>ISMT Required: 225; Fielded: 474; </a:t>
            </a:r>
            <a:r>
              <a:rPr lang="en-US" sz="900" dirty="0">
                <a:solidFill>
                  <a:schemeClr val="bg2">
                    <a:lumMod val="10000"/>
                  </a:schemeClr>
                </a:solidFill>
                <a:latin typeface="Arial"/>
                <a:cs typeface="Arial"/>
              </a:rPr>
              <a:t>ISMT Divestment from 474 to 225 in progress. </a:t>
            </a:r>
            <a:r>
              <a:rPr kumimoji="0" lang="en-US" sz="900" i="0" u="none" strike="noStrike" kern="1200" cap="none" spc="0" normalizeH="0" baseline="0" noProof="0" dirty="0">
                <a:ln>
                  <a:noFill/>
                </a:ln>
                <a:solidFill>
                  <a:schemeClr val="bg2">
                    <a:lumMod val="10000"/>
                  </a:schemeClr>
                </a:solidFill>
                <a:effectLst/>
                <a:uLnTx/>
                <a:uFillTx/>
                <a:latin typeface="Arial"/>
                <a:cs typeface="Arial"/>
              </a:rPr>
              <a:t>ASALT Required: 9; Fielded: 4</a:t>
            </a:r>
            <a:endParaRPr lang="en-US" sz="900" b="1" dirty="0">
              <a:solidFill>
                <a:schemeClr val="bg2">
                  <a:lumMod val="10000"/>
                </a:schemeClr>
              </a:solidFill>
              <a:latin typeface="Arial"/>
              <a:cs typeface="Arial"/>
            </a:endParaRPr>
          </a:p>
          <a:p>
            <a:pPr marL="170815" indent="-170815">
              <a:buFont typeface="Arial" panose="020B0604020202020204" pitchFamily="34" charset="0"/>
              <a:buChar char="•"/>
              <a:defRPr/>
            </a:pPr>
            <a:r>
              <a:rPr kumimoji="0" lang="en-US" sz="900" b="1" i="0" u="none" strike="noStrike" kern="1200" cap="none" spc="0" normalizeH="0" baseline="0" noProof="0" dirty="0">
                <a:ln>
                  <a:noFill/>
                </a:ln>
                <a:solidFill>
                  <a:schemeClr val="bg2">
                    <a:lumMod val="10000"/>
                  </a:schemeClr>
                </a:solidFill>
                <a:effectLst/>
                <a:uLnTx/>
                <a:uFillTx/>
                <a:latin typeface="Arial"/>
                <a:cs typeface="Arial"/>
              </a:rPr>
              <a:t>Program Funded to AAO? </a:t>
            </a:r>
            <a:r>
              <a:rPr lang="en-US" sz="900" dirty="0">
                <a:solidFill>
                  <a:schemeClr val="bg2">
                    <a:lumMod val="10000"/>
                  </a:schemeClr>
                </a:solidFill>
                <a:latin typeface="Arial"/>
                <a:cs typeface="Arial"/>
              </a:rPr>
              <a:t>No; Shortfalls to meet ASALT AAO and CLS</a:t>
            </a:r>
          </a:p>
          <a:p>
            <a:pPr marL="170815" indent="-170815">
              <a:buFont typeface="Arial" panose="020B0604020202020204" pitchFamily="34" charset="0"/>
              <a:buChar char="•"/>
              <a:defRPr/>
            </a:pPr>
            <a:r>
              <a:rPr lang="en-US" sz="900" b="1" dirty="0">
                <a:solidFill>
                  <a:schemeClr val="bg2">
                    <a:lumMod val="10000"/>
                  </a:schemeClr>
                </a:solidFill>
                <a:latin typeface="Arial"/>
                <a:cs typeface="Arial"/>
              </a:rPr>
              <a:t>IED</a:t>
            </a:r>
            <a:r>
              <a:rPr lang="en-US" sz="900" dirty="0">
                <a:solidFill>
                  <a:schemeClr val="bg2">
                    <a:lumMod val="10000"/>
                  </a:schemeClr>
                </a:solidFill>
                <a:latin typeface="Arial"/>
                <a:cs typeface="Arial"/>
              </a:rPr>
              <a:t>: Sept 2035</a:t>
            </a:r>
          </a:p>
          <a:p>
            <a:pPr marL="170815" indent="-170815">
              <a:buFont typeface="Arial" panose="020B0604020202020204" pitchFamily="34" charset="0"/>
              <a:buChar char="•"/>
              <a:defRPr/>
            </a:pPr>
            <a:r>
              <a:rPr lang="en-US" sz="900" b="1" dirty="0">
                <a:solidFill>
                  <a:schemeClr val="bg2">
                    <a:lumMod val="10000"/>
                  </a:schemeClr>
                </a:solidFill>
                <a:latin typeface="Arial"/>
                <a:cs typeface="Arial"/>
              </a:rPr>
              <a:t>ATO: </a:t>
            </a:r>
            <a:r>
              <a:rPr lang="en-US" sz="900" dirty="0">
                <a:solidFill>
                  <a:schemeClr val="bg2">
                    <a:lumMod val="10000"/>
                  </a:schemeClr>
                </a:solidFill>
                <a:latin typeface="Arial"/>
                <a:cs typeface="Arial"/>
              </a:rPr>
              <a:t>Expires May 2027</a:t>
            </a:r>
            <a:endParaRPr lang="en-US" sz="900" dirty="0">
              <a:solidFill>
                <a:schemeClr val="bg2">
                  <a:lumMod val="10000"/>
                </a:schemeClr>
              </a:solidFill>
              <a:cs typeface="Calibri" panose="020F0502020204030204"/>
            </a:endParaRPr>
          </a:p>
          <a:p>
            <a:pPr>
              <a:defRPr/>
            </a:pPr>
            <a:endParaRPr lang="en-US" sz="900" dirty="0">
              <a:solidFill>
                <a:schemeClr val="bg2">
                  <a:lumMod val="10000"/>
                </a:schemeClr>
              </a:solidFill>
              <a:latin typeface="Arial"/>
              <a:cs typeface="Arial"/>
            </a:endParaRPr>
          </a:p>
          <a:p>
            <a:pPr>
              <a:defRPr/>
            </a:pPr>
            <a:endParaRPr lang="en-US" sz="900" dirty="0">
              <a:solidFill>
                <a:schemeClr val="bg2">
                  <a:lumMod val="10000"/>
                </a:schemeClr>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A6B336BC-B27A-A126-AEC9-3F103364A077}"/>
              </a:ext>
            </a:extLst>
          </p:cNvPr>
          <p:cNvGraphicFramePr>
            <a:graphicFrameLocks noGrp="1"/>
          </p:cNvGraphicFramePr>
          <p:nvPr>
            <p:extLst>
              <p:ext uri="{D42A27DB-BD31-4B8C-83A1-F6EECF244321}">
                <p14:modId xmlns:p14="http://schemas.microsoft.com/office/powerpoint/2010/main" val="1031516116"/>
              </p:ext>
            </p:extLst>
          </p:nvPr>
        </p:nvGraphicFramePr>
        <p:xfrm>
          <a:off x="4701709" y="3980802"/>
          <a:ext cx="4275137" cy="1473200"/>
        </p:xfrm>
        <a:graphic>
          <a:graphicData uri="http://schemas.openxmlformats.org/drawingml/2006/table">
            <a:tbl>
              <a:tblPr firstRow="1" bandRow="1">
                <a:tableStyleId>{F5AB1C69-6EDB-4FF4-983F-18BD219EF322}</a:tableStyleId>
              </a:tblPr>
              <a:tblGrid>
                <a:gridCol w="2492844">
                  <a:extLst>
                    <a:ext uri="{9D8B030D-6E8A-4147-A177-3AD203B41FA5}">
                      <a16:colId xmlns:a16="http://schemas.microsoft.com/office/drawing/2014/main" val="3308295387"/>
                    </a:ext>
                  </a:extLst>
                </a:gridCol>
                <a:gridCol w="1782293">
                  <a:extLst>
                    <a:ext uri="{9D8B030D-6E8A-4147-A177-3AD203B41FA5}">
                      <a16:colId xmlns:a16="http://schemas.microsoft.com/office/drawing/2014/main" val="1511794672"/>
                    </a:ext>
                  </a:extLst>
                </a:gridCol>
              </a:tblGrid>
              <a:tr h="272927">
                <a:tc>
                  <a:txBody>
                    <a:bodyPr/>
                    <a:lstStyle/>
                    <a:p>
                      <a:pPr algn="ctr"/>
                      <a:r>
                        <a:rPr lang="en-US" sz="1200" dirty="0"/>
                        <a:t>Event</a:t>
                      </a:r>
                    </a:p>
                  </a:txBody>
                  <a:tcPr/>
                </a:tc>
                <a:tc>
                  <a:txBody>
                    <a:bodyPr/>
                    <a:lstStyle/>
                    <a:p>
                      <a:pPr algn="ctr"/>
                      <a:r>
                        <a:rPr lang="en-US" sz="1200"/>
                        <a:t>Date</a:t>
                      </a:r>
                    </a:p>
                  </a:txBody>
                  <a:tcPr/>
                </a:tc>
                <a:extLst>
                  <a:ext uri="{0D108BD9-81ED-4DB2-BD59-A6C34878D82A}">
                    <a16:rowId xmlns:a16="http://schemas.microsoft.com/office/drawing/2014/main" val="382755543"/>
                  </a:ext>
                </a:extLst>
              </a:tr>
              <a:tr h="272927">
                <a:tc>
                  <a:txBody>
                    <a:bodyPr/>
                    <a:lstStyle/>
                    <a:p>
                      <a:pPr algn="ctr"/>
                      <a:r>
                        <a:rPr lang="en-US" sz="1200" b="0" dirty="0">
                          <a:solidFill>
                            <a:schemeClr val="bg2">
                              <a:lumMod val="10000"/>
                            </a:schemeClr>
                          </a:solidFill>
                        </a:rPr>
                        <a:t>Recruit Depot ARQ Dry Run (Edson)</a:t>
                      </a:r>
                    </a:p>
                  </a:txBody>
                  <a:tcPr/>
                </a:tc>
                <a:tc>
                  <a:txBody>
                    <a:bodyPr/>
                    <a:lstStyle/>
                    <a:p>
                      <a:pPr algn="ctr"/>
                      <a:r>
                        <a:rPr lang="en-US" sz="1200" b="0" dirty="0">
                          <a:solidFill>
                            <a:schemeClr val="bg2">
                              <a:lumMod val="10000"/>
                            </a:schemeClr>
                          </a:solidFill>
                        </a:rPr>
                        <a:t>Nov 2024</a:t>
                      </a:r>
                    </a:p>
                  </a:txBody>
                  <a:tcPr/>
                </a:tc>
                <a:extLst>
                  <a:ext uri="{0D108BD9-81ED-4DB2-BD59-A6C34878D82A}">
                    <a16:rowId xmlns:a16="http://schemas.microsoft.com/office/drawing/2014/main" val="2750381174"/>
                  </a:ext>
                </a:extLst>
              </a:tr>
              <a:tr h="272927">
                <a:tc>
                  <a:txBody>
                    <a:bodyPr/>
                    <a:lstStyle/>
                    <a:p>
                      <a:pPr lvl="0" algn="ctr">
                        <a:buNone/>
                      </a:pPr>
                      <a:r>
                        <a:rPr lang="en-US" sz="1200" b="0" dirty="0">
                          <a:solidFill>
                            <a:schemeClr val="bg2">
                              <a:lumMod val="10000"/>
                            </a:schemeClr>
                          </a:solidFill>
                        </a:rPr>
                        <a:t>New York Times MAAWS Demo CLNC</a:t>
                      </a:r>
                      <a:endParaRPr lang="en-US" dirty="0">
                        <a:solidFill>
                          <a:schemeClr val="bg2">
                            <a:lumMod val="10000"/>
                          </a:schemeClr>
                        </a:solidFill>
                      </a:endParaRPr>
                    </a:p>
                  </a:txBody>
                  <a:tcPr/>
                </a:tc>
                <a:tc>
                  <a:txBody>
                    <a:bodyPr/>
                    <a:lstStyle/>
                    <a:p>
                      <a:pPr lvl="0" algn="ctr">
                        <a:buNone/>
                      </a:pPr>
                      <a:r>
                        <a:rPr lang="en-US" sz="1200" b="0" dirty="0">
                          <a:solidFill>
                            <a:schemeClr val="bg2">
                              <a:lumMod val="10000"/>
                            </a:schemeClr>
                          </a:solidFill>
                        </a:rPr>
                        <a:t>Nov 2024</a:t>
                      </a:r>
                      <a:endParaRPr lang="en-US" dirty="0">
                        <a:solidFill>
                          <a:schemeClr val="bg2">
                            <a:lumMod val="10000"/>
                          </a:schemeClr>
                        </a:solidFill>
                      </a:endParaRPr>
                    </a:p>
                  </a:txBody>
                  <a:tcPr/>
                </a:tc>
                <a:extLst>
                  <a:ext uri="{0D108BD9-81ED-4DB2-BD59-A6C34878D82A}">
                    <a16:rowId xmlns:a16="http://schemas.microsoft.com/office/drawing/2014/main" val="1494764115"/>
                  </a:ext>
                </a:extLst>
              </a:tr>
              <a:tr h="325120">
                <a:tc>
                  <a:txBody>
                    <a:bodyPr/>
                    <a:lstStyle/>
                    <a:p>
                      <a:pPr lvl="0" algn="ctr">
                        <a:buNone/>
                      </a:pPr>
                      <a:r>
                        <a:rPr lang="en-US" sz="1200" b="0" dirty="0">
                          <a:solidFill>
                            <a:schemeClr val="bg2">
                              <a:lumMod val="10000"/>
                            </a:schemeClr>
                          </a:solidFill>
                        </a:rPr>
                        <a:t>M320/60mm mortar Deliveries</a:t>
                      </a:r>
                    </a:p>
                  </a:txBody>
                  <a:tcPr/>
                </a:tc>
                <a:tc>
                  <a:txBody>
                    <a:bodyPr/>
                    <a:lstStyle/>
                    <a:p>
                      <a:pPr lvl="0" algn="ctr">
                        <a:buNone/>
                      </a:pPr>
                      <a:r>
                        <a:rPr lang="en-US" sz="1200" b="0" dirty="0">
                          <a:solidFill>
                            <a:schemeClr val="bg2">
                              <a:lumMod val="10000"/>
                            </a:schemeClr>
                          </a:solidFill>
                        </a:rPr>
                        <a:t>Dec 2024</a:t>
                      </a:r>
                    </a:p>
                  </a:txBody>
                  <a:tcPr/>
                </a:tc>
                <a:extLst>
                  <a:ext uri="{0D108BD9-81ED-4DB2-BD59-A6C34878D82A}">
                    <a16:rowId xmlns:a16="http://schemas.microsoft.com/office/drawing/2014/main" val="2069001726"/>
                  </a:ext>
                </a:extLst>
              </a:tr>
              <a:tr h="325120">
                <a:tc>
                  <a:txBody>
                    <a:bodyPr/>
                    <a:lstStyle/>
                    <a:p>
                      <a:pPr lvl="0" algn="ctr">
                        <a:buNone/>
                      </a:pPr>
                      <a:r>
                        <a:rPr lang="en-US" sz="1200" b="0" dirty="0">
                          <a:solidFill>
                            <a:schemeClr val="bg2">
                              <a:lumMod val="10000"/>
                            </a:schemeClr>
                          </a:solidFill>
                        </a:rPr>
                        <a:t>ISMT Tech Refresh </a:t>
                      </a:r>
                    </a:p>
                  </a:txBody>
                  <a:tcPr/>
                </a:tc>
                <a:tc>
                  <a:txBody>
                    <a:bodyPr/>
                    <a:lstStyle/>
                    <a:p>
                      <a:pPr lvl="0" algn="ctr">
                        <a:buNone/>
                      </a:pPr>
                      <a:r>
                        <a:rPr lang="en-US" sz="1200" b="0" dirty="0">
                          <a:solidFill>
                            <a:schemeClr val="bg2">
                              <a:lumMod val="10000"/>
                            </a:schemeClr>
                          </a:solidFill>
                        </a:rPr>
                        <a:t>FY25Q4</a:t>
                      </a:r>
                    </a:p>
                  </a:txBody>
                  <a:tcPr/>
                </a:tc>
                <a:extLst>
                  <a:ext uri="{0D108BD9-81ED-4DB2-BD59-A6C34878D82A}">
                    <a16:rowId xmlns:a16="http://schemas.microsoft.com/office/drawing/2014/main" val="3068164126"/>
                  </a:ext>
                </a:extLst>
              </a:tr>
            </a:tbl>
          </a:graphicData>
        </a:graphic>
      </p:graphicFrame>
      <p:sp>
        <p:nvSpPr>
          <p:cNvPr id="6" name="TextBox 5">
            <a:extLst>
              <a:ext uri="{FF2B5EF4-FFF2-40B4-BE49-F238E27FC236}">
                <a16:creationId xmlns:a16="http://schemas.microsoft.com/office/drawing/2014/main" id="{5239CEC6-DC5C-F09E-8369-F885DD617A1E}"/>
              </a:ext>
            </a:extLst>
          </p:cNvPr>
          <p:cNvSpPr txBox="1"/>
          <p:nvPr/>
        </p:nvSpPr>
        <p:spPr>
          <a:xfrm>
            <a:off x="4569605" y="3578600"/>
            <a:ext cx="4452982" cy="276999"/>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sz="1200" b="1" u="sng" dirty="0">
                <a:solidFill>
                  <a:srgbClr val="000000"/>
                </a:solidFill>
                <a:latin typeface="Arial"/>
                <a:cs typeface="Arial"/>
              </a:rPr>
              <a:t>Upcoming Events</a:t>
            </a:r>
            <a:endParaRPr kumimoji="0" lang="en-US" sz="12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Rectangle 3">
            <a:extLst>
              <a:ext uri="{FF2B5EF4-FFF2-40B4-BE49-F238E27FC236}">
                <a16:creationId xmlns:a16="http://schemas.microsoft.com/office/drawing/2014/main" id="{4690E538-8A03-F604-EF71-F7B2B7EDF05E}"/>
              </a:ext>
            </a:extLst>
          </p:cNvPr>
          <p:cNvSpPr>
            <a:spLocks noChangeArrowheads="1"/>
          </p:cNvSpPr>
          <p:nvPr/>
        </p:nvSpPr>
        <p:spPr bwMode="auto">
          <a:xfrm>
            <a:off x="179469" y="919382"/>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pic>
        <p:nvPicPr>
          <p:cNvPr id="2" name="Picture 1" descr="Logo&#10;&#10;Description automatically generated">
            <a:extLst>
              <a:ext uri="{FF2B5EF4-FFF2-40B4-BE49-F238E27FC236}">
                <a16:creationId xmlns:a16="http://schemas.microsoft.com/office/drawing/2014/main" id="{016957F4-800C-E07A-4CD7-FA54ACEB8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3" name="TextBox 2">
            <a:extLst>
              <a:ext uri="{FF2B5EF4-FFF2-40B4-BE49-F238E27FC236}">
                <a16:creationId xmlns:a16="http://schemas.microsoft.com/office/drawing/2014/main" id="{677E7879-6FD7-61A9-0E96-AD50249951AF}"/>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9" name="Title 1">
            <a:extLst>
              <a:ext uri="{FF2B5EF4-FFF2-40B4-BE49-F238E27FC236}">
                <a16:creationId xmlns:a16="http://schemas.microsoft.com/office/drawing/2014/main" id="{E48B50EA-E278-8E16-F2B5-695307372EE8}"/>
              </a:ext>
            </a:extLst>
          </p:cNvPr>
          <p:cNvSpPr>
            <a:spLocks noGrp="1"/>
          </p:cNvSpPr>
          <p:nvPr>
            <p:ph type="title"/>
          </p:nvPr>
        </p:nvSpPr>
        <p:spPr>
          <a:xfrm>
            <a:off x="1147989" y="262185"/>
            <a:ext cx="2752402" cy="352388"/>
          </a:xfrm>
          <a:ln>
            <a:noFill/>
          </a:ln>
        </p:spPr>
        <p:txBody>
          <a:bodyPr/>
          <a:lstStyle/>
          <a:p>
            <a:r>
              <a:rPr lang="en-US" sz="2800" b="1" dirty="0">
                <a:solidFill>
                  <a:schemeClr val="bg2">
                    <a:lumMod val="10000"/>
                  </a:schemeClr>
                </a:solidFill>
                <a:latin typeface="Franklin Gothic Medium" panose="020B0603020102020204" pitchFamily="34" charset="0"/>
              </a:rPr>
              <a:t>STS PROGRAMS</a:t>
            </a:r>
          </a:p>
        </p:txBody>
      </p:sp>
    </p:spTree>
    <p:extLst>
      <p:ext uri="{BB962C8B-B14F-4D97-AF65-F5344CB8AC3E}">
        <p14:creationId xmlns:p14="http://schemas.microsoft.com/office/powerpoint/2010/main" val="178841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9069-14FD-9850-7DD3-59183E0B9165}"/>
              </a:ext>
            </a:extLst>
          </p:cNvPr>
          <p:cNvSpPr>
            <a:spLocks noGrp="1"/>
          </p:cNvSpPr>
          <p:nvPr>
            <p:ph type="title"/>
          </p:nvPr>
        </p:nvSpPr>
        <p:spPr>
          <a:xfrm>
            <a:off x="1147989" y="270652"/>
            <a:ext cx="7538620" cy="352388"/>
          </a:xfrm>
        </p:spPr>
        <p:txBody>
          <a:bodyPr/>
          <a:lstStyle/>
          <a:p>
            <a:r>
              <a:rPr lang="en-US" dirty="0"/>
              <a:t>Range training systems</a:t>
            </a:r>
          </a:p>
        </p:txBody>
      </p:sp>
      <p:sp>
        <p:nvSpPr>
          <p:cNvPr id="3" name="Text Placeholder 4">
            <a:extLst>
              <a:ext uri="{FF2B5EF4-FFF2-40B4-BE49-F238E27FC236}">
                <a16:creationId xmlns:a16="http://schemas.microsoft.com/office/drawing/2014/main" id="{31E17917-FF4D-02EE-A918-3DD8C5D14EC4}"/>
              </a:ext>
            </a:extLst>
          </p:cNvPr>
          <p:cNvSpPr>
            <a:spLocks noGrp="1"/>
          </p:cNvSpPr>
          <p:nvPr>
            <p:ph type="body" sz="quarter" idx="28"/>
          </p:nvPr>
        </p:nvSpPr>
        <p:spPr>
          <a:xfrm>
            <a:off x="3506791" y="23816"/>
            <a:ext cx="2130425" cy="173037"/>
          </a:xfrm>
        </p:spPr>
        <p:txBody>
          <a:bodyPr/>
          <a:lstStyle/>
          <a:p>
            <a:r>
              <a:rPr lang="en-US" dirty="0"/>
              <a:t>UNCLASSIFIED</a:t>
            </a:r>
          </a:p>
        </p:txBody>
      </p:sp>
      <p:pic>
        <p:nvPicPr>
          <p:cNvPr id="4" name="Picture 3">
            <a:extLst>
              <a:ext uri="{FF2B5EF4-FFF2-40B4-BE49-F238E27FC236}">
                <a16:creationId xmlns:a16="http://schemas.microsoft.com/office/drawing/2014/main" id="{EAEF554B-445A-2CA2-A001-193DE6624DEE}"/>
              </a:ext>
            </a:extLst>
          </p:cNvPr>
          <p:cNvPicPr>
            <a:picLocks noChangeAspect="1"/>
          </p:cNvPicPr>
          <p:nvPr/>
        </p:nvPicPr>
        <p:blipFill>
          <a:blip r:embed="rId3"/>
          <a:stretch>
            <a:fillRect/>
          </a:stretch>
        </p:blipFill>
        <p:spPr>
          <a:xfrm>
            <a:off x="2844" y="1047562"/>
            <a:ext cx="9154078" cy="5551645"/>
          </a:xfrm>
          <a:prstGeom prst="rect">
            <a:avLst/>
          </a:prstGeom>
        </p:spPr>
      </p:pic>
      <p:sp>
        <p:nvSpPr>
          <p:cNvPr id="6" name="Rectangle 5">
            <a:extLst>
              <a:ext uri="{FF2B5EF4-FFF2-40B4-BE49-F238E27FC236}">
                <a16:creationId xmlns:a16="http://schemas.microsoft.com/office/drawing/2014/main" id="{095EDAC8-2BDC-6841-7B66-DB3A031AA8DA}"/>
              </a:ext>
            </a:extLst>
          </p:cNvPr>
          <p:cNvSpPr/>
          <p:nvPr/>
        </p:nvSpPr>
        <p:spPr>
          <a:xfrm>
            <a:off x="5360" y="1049866"/>
            <a:ext cx="9162288" cy="5551645"/>
          </a:xfrm>
          <a:prstGeom prst="rect">
            <a:avLst/>
          </a:prstGeom>
          <a:solidFill>
            <a:schemeClr val="bg1">
              <a:lumMod val="5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6BC4D8F-CF18-0971-B3D7-742180871562}"/>
              </a:ext>
            </a:extLst>
          </p:cNvPr>
          <p:cNvSpPr/>
          <p:nvPr/>
        </p:nvSpPr>
        <p:spPr>
          <a:xfrm>
            <a:off x="3754582" y="3918450"/>
            <a:ext cx="5060379" cy="1508105"/>
          </a:xfrm>
          <a:prstGeom prst="rect">
            <a:avLst/>
          </a:prstGeom>
          <a:noFill/>
        </p:spPr>
        <p:txBody>
          <a:bodyPr wrap="square" lIns="91440" tIns="45720" rIns="91440" bIns="4572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LtCol Rory Herman</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2800" dirty="0">
                <a:ln w="0"/>
                <a:solidFill>
                  <a:prstClr val="white"/>
                </a:solidFill>
                <a:effectLst>
                  <a:outerShdw blurRad="38100" dist="19050" dir="2700000" algn="tl" rotWithShape="0">
                    <a:prstClr val="black">
                      <a:alpha val="40000"/>
                    </a:prstClr>
                  </a:outerShdw>
                </a:effectLst>
                <a:latin typeface="Calibri" panose="020F0502020204030204"/>
              </a:rPr>
              <a:t>Product Manager</a:t>
            </a:r>
            <a:endParaRPr kumimoji="0" lang="en-US" sz="280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Range Training Syste</a:t>
            </a:r>
            <a:r>
              <a:rPr kumimoji="0" lang="en-US" sz="2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ms</a:t>
            </a:r>
          </a:p>
        </p:txBody>
      </p:sp>
      <p:sp>
        <p:nvSpPr>
          <p:cNvPr id="26" name="TextBox 25">
            <a:extLst>
              <a:ext uri="{FF2B5EF4-FFF2-40B4-BE49-F238E27FC236}">
                <a16:creationId xmlns:a16="http://schemas.microsoft.com/office/drawing/2014/main" id="{E90565AC-FF9E-62CC-94D7-3A230C27696F}"/>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3447876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B97BCBC-7E82-A83F-82AB-C12AA42DFDF2}"/>
              </a:ext>
            </a:extLst>
          </p:cNvPr>
          <p:cNvSpPr txBox="1">
            <a:spLocks/>
          </p:cNvSpPr>
          <p:nvPr/>
        </p:nvSpPr>
        <p:spPr>
          <a:xfrm>
            <a:off x="5355025" y="254226"/>
            <a:ext cx="2931459" cy="576222"/>
          </a:xfrm>
          <a:prstGeom prst="rect">
            <a:avLst/>
          </a:prstGeom>
        </p:spPr>
        <p:txBody>
          <a:bodyPr anchor="ctr"/>
          <a:lstStyle>
            <a:lvl1pPr algn="ctr" rtl="0" eaLnBrk="0" fontAlgn="base" hangingPunct="0">
              <a:spcBef>
                <a:spcPct val="0"/>
              </a:spcBef>
              <a:spcAft>
                <a:spcPct val="0"/>
              </a:spcAft>
              <a:defRPr sz="1800" b="1">
                <a:solidFill>
                  <a:schemeClr val="bg1"/>
                </a:solidFill>
                <a:latin typeface="+mn-lt"/>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1400" kern="0" dirty="0">
                <a:solidFill>
                  <a:schemeClr val="bg2">
                    <a:lumMod val="10000"/>
                  </a:schemeClr>
                </a:solidFill>
                <a:latin typeface="Arial Black" panose="020B0A04020102020204" pitchFamily="34" charset="0"/>
              </a:rPr>
              <a:t>ADVANCED SMALL ARMS LETHALITY TRAINER (ASALT)</a:t>
            </a:r>
            <a:endParaRPr kumimoji="0" lang="en-US" sz="1400" b="1" i="0" u="none" strike="noStrike" kern="0" cap="none" spc="0" normalizeH="0" baseline="0" noProof="0" dirty="0">
              <a:ln>
                <a:noFill/>
              </a:ln>
              <a:solidFill>
                <a:schemeClr val="bg2">
                  <a:lumMod val="10000"/>
                </a:schemeClr>
              </a:solidFill>
              <a:effectLst/>
              <a:uLnTx/>
              <a:uFillTx/>
              <a:latin typeface="Arial Black" panose="020B0A04020102020204" pitchFamily="34" charset="0"/>
            </a:endParaRPr>
          </a:p>
        </p:txBody>
      </p:sp>
      <p:cxnSp>
        <p:nvCxnSpPr>
          <p:cNvPr id="3" name="Straight Connector 2">
            <a:extLst>
              <a:ext uri="{FF2B5EF4-FFF2-40B4-BE49-F238E27FC236}">
                <a16:creationId xmlns:a16="http://schemas.microsoft.com/office/drawing/2014/main" id="{7A7C4577-906C-6FFC-25E2-35352E2D7A02}"/>
              </a:ext>
            </a:extLst>
          </p:cNvPr>
          <p:cNvCxnSpPr>
            <a:cxnSpLocks/>
          </p:cNvCxnSpPr>
          <p:nvPr/>
        </p:nvCxnSpPr>
        <p:spPr>
          <a:xfrm flipH="1">
            <a:off x="4572001" y="1189770"/>
            <a:ext cx="27984" cy="54291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CC80B69-BBC1-C73D-C2AA-C049CAA6AC9F}"/>
              </a:ext>
            </a:extLst>
          </p:cNvPr>
          <p:cNvCxnSpPr/>
          <p:nvPr/>
        </p:nvCxnSpPr>
        <p:spPr>
          <a:xfrm flipH="1">
            <a:off x="154111" y="3586272"/>
            <a:ext cx="8915400" cy="73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566C707-8E82-C7D1-2E36-022436B89554}"/>
              </a:ext>
            </a:extLst>
          </p:cNvPr>
          <p:cNvSpPr txBox="1"/>
          <p:nvPr/>
        </p:nvSpPr>
        <p:spPr>
          <a:xfrm>
            <a:off x="154111" y="3645084"/>
            <a:ext cx="4417888" cy="276999"/>
          </a:xfrm>
          <a:prstGeom prst="rect">
            <a:avLst/>
          </a:prstGeom>
          <a:noFill/>
        </p:spPr>
        <p:txBody>
          <a:bodyPr wrap="square" rtlCol="0">
            <a:spAutoFit/>
          </a:bodyPr>
          <a:lstStyle/>
          <a:p>
            <a:pPr algn="ctr"/>
            <a:r>
              <a:rPr lang="en-US" sz="1200" b="1" u="sng">
                <a:solidFill>
                  <a:schemeClr val="bg2">
                    <a:lumMod val="10000"/>
                  </a:schemeClr>
                </a:solidFill>
                <a:latin typeface="Arial" panose="020B0604020202020204" pitchFamily="34" charset="0"/>
                <a:cs typeface="Arial" panose="020B0604020202020204" pitchFamily="34" charset="0"/>
              </a:rPr>
              <a:t>Program Status</a:t>
            </a:r>
          </a:p>
        </p:txBody>
      </p:sp>
      <p:sp>
        <p:nvSpPr>
          <p:cNvPr id="21" name="TextBox 20">
            <a:extLst>
              <a:ext uri="{FF2B5EF4-FFF2-40B4-BE49-F238E27FC236}">
                <a16:creationId xmlns:a16="http://schemas.microsoft.com/office/drawing/2014/main" id="{410A22CE-E222-F0AE-3928-C8CAE0B7E52F}"/>
              </a:ext>
            </a:extLst>
          </p:cNvPr>
          <p:cNvSpPr txBox="1"/>
          <p:nvPr/>
        </p:nvSpPr>
        <p:spPr>
          <a:xfrm>
            <a:off x="4599985" y="912771"/>
            <a:ext cx="4469525" cy="276999"/>
          </a:xfrm>
          <a:prstGeom prst="rect">
            <a:avLst/>
          </a:prstGeom>
          <a:noFill/>
        </p:spPr>
        <p:txBody>
          <a:bodyPr wrap="square" rtlCol="0">
            <a:spAutoFit/>
          </a:bodyPr>
          <a:lstStyle/>
          <a:p>
            <a:pPr algn="ctr"/>
            <a:r>
              <a:rPr lang="en-US" sz="1200" b="1" u="sng" dirty="0">
                <a:solidFill>
                  <a:schemeClr val="bg2">
                    <a:lumMod val="10000"/>
                  </a:schemeClr>
                </a:solidFill>
                <a:latin typeface="Arial" panose="020B0604020202020204" pitchFamily="34" charset="0"/>
                <a:cs typeface="Arial" panose="020B0604020202020204" pitchFamily="34" charset="0"/>
              </a:rPr>
              <a:t>Program Description </a:t>
            </a:r>
          </a:p>
        </p:txBody>
      </p:sp>
      <p:sp>
        <p:nvSpPr>
          <p:cNvPr id="23" name="Rectangle 3">
            <a:extLst>
              <a:ext uri="{FF2B5EF4-FFF2-40B4-BE49-F238E27FC236}">
                <a16:creationId xmlns:a16="http://schemas.microsoft.com/office/drawing/2014/main" id="{AB35D37A-C674-C5B2-D283-C57DD0BCAFA7}"/>
              </a:ext>
            </a:extLst>
          </p:cNvPr>
          <p:cNvSpPr>
            <a:spLocks noChangeArrowheads="1"/>
          </p:cNvSpPr>
          <p:nvPr/>
        </p:nvSpPr>
        <p:spPr bwMode="auto">
          <a:xfrm>
            <a:off x="154111" y="916445"/>
            <a:ext cx="4417889"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sp>
        <p:nvSpPr>
          <p:cNvPr id="2" name="Rectangle 8">
            <a:extLst>
              <a:ext uri="{FF2B5EF4-FFF2-40B4-BE49-F238E27FC236}">
                <a16:creationId xmlns:a16="http://schemas.microsoft.com/office/drawing/2014/main" id="{C4159A84-C4A8-E983-AF47-30AE92B08C6E}"/>
              </a:ext>
            </a:extLst>
          </p:cNvPr>
          <p:cNvSpPr>
            <a:spLocks noChangeArrowheads="1"/>
          </p:cNvSpPr>
          <p:nvPr/>
        </p:nvSpPr>
        <p:spPr bwMode="auto">
          <a:xfrm>
            <a:off x="154109" y="3744194"/>
            <a:ext cx="4233450" cy="2287806"/>
          </a:xfrm>
          <a:prstGeom prst="rect">
            <a:avLst/>
          </a:prstGeom>
          <a:noFill/>
          <a:ln w="9525">
            <a:noFill/>
            <a:miter lim="800000"/>
            <a:headEnd/>
            <a:tailEnd/>
          </a:ln>
        </p:spPr>
        <p:txBody>
          <a:bodyPr wrap="square" lIns="91440" tIns="45720" rIns="91440" bIns="45720" anchor="t">
            <a:spAutoFit/>
          </a:bodyPr>
          <a:lstStyle/>
          <a:p>
            <a:pPr marR="62865" algn="ctr" defTabSz="457200">
              <a:spcBef>
                <a:spcPts val="124"/>
              </a:spcBef>
            </a:pPr>
            <a:endParaRPr lang="en-US" sz="900" dirty="0">
              <a:solidFill>
                <a:schemeClr val="bg2">
                  <a:lumMod val="10000"/>
                </a:schemeClr>
              </a:solidFill>
              <a:latin typeface="Arial" panose="020B0604020202020204" pitchFamily="34" charset="0"/>
              <a:cs typeface="Arial" panose="020B0604020202020204" pitchFamily="34" charset="0"/>
            </a:endParaRPr>
          </a:p>
          <a:p>
            <a:pPr marL="125095" indent="-128905" defTabSz="457200">
              <a:spcBef>
                <a:spcPts val="375"/>
              </a:spcBef>
              <a:buFont typeface="Arial"/>
              <a:buChar char="•"/>
              <a:tabLst>
                <a:tab pos="125730" algn="l"/>
              </a:tabLst>
            </a:pPr>
            <a:r>
              <a:rPr lang="en-US" sz="900" b="1" dirty="0">
                <a:solidFill>
                  <a:schemeClr val="bg2">
                    <a:lumMod val="10000"/>
                  </a:schemeClr>
                </a:solidFill>
                <a:latin typeface="Arial"/>
                <a:cs typeface="Arial"/>
              </a:rPr>
              <a:t>Period of Performance (</a:t>
            </a:r>
            <a:r>
              <a:rPr lang="en-US" sz="900" b="1" dirty="0" err="1">
                <a:solidFill>
                  <a:schemeClr val="bg2">
                    <a:lumMod val="10000"/>
                  </a:schemeClr>
                </a:solidFill>
                <a:latin typeface="Arial"/>
                <a:cs typeface="Arial"/>
              </a:rPr>
              <a:t>PoP</a:t>
            </a:r>
            <a:r>
              <a:rPr lang="en-US" sz="900" b="1" dirty="0">
                <a:solidFill>
                  <a:schemeClr val="bg2">
                    <a:lumMod val="10000"/>
                  </a:schemeClr>
                </a:solidFill>
                <a:latin typeface="Arial"/>
                <a:cs typeface="Arial"/>
              </a:rPr>
              <a:t>) Proposed: </a:t>
            </a:r>
            <a:r>
              <a:rPr lang="en-US" sz="900" dirty="0">
                <a:solidFill>
                  <a:schemeClr val="bg2">
                    <a:lumMod val="10000"/>
                  </a:schemeClr>
                </a:solidFill>
                <a:latin typeface="Arial"/>
                <a:cs typeface="Arial"/>
              </a:rPr>
              <a:t>Three Years</a:t>
            </a:r>
          </a:p>
          <a:p>
            <a:pPr marL="624840" lvl="1" indent="-171450">
              <a:spcBef>
                <a:spcPts val="375"/>
              </a:spcBef>
              <a:buFont typeface="Courier New" panose="02070309020205020404" pitchFamily="49" charset="0"/>
              <a:buChar char="o"/>
              <a:tabLst>
                <a:tab pos="125730" algn="l"/>
              </a:tabLst>
            </a:pPr>
            <a:r>
              <a:rPr lang="en-US" sz="900" spc="-4" dirty="0">
                <a:solidFill>
                  <a:schemeClr val="bg2">
                    <a:lumMod val="10000"/>
                  </a:schemeClr>
                </a:solidFill>
                <a:latin typeface="Arial"/>
                <a:cs typeface="Arial"/>
              </a:rPr>
              <a:t>Base:       </a:t>
            </a:r>
            <a:r>
              <a:rPr lang="en-US" sz="900" dirty="0">
                <a:solidFill>
                  <a:schemeClr val="bg2">
                    <a:lumMod val="10000"/>
                  </a:schemeClr>
                </a:solidFill>
                <a:latin typeface="Arial"/>
                <a:cs typeface="Arial"/>
              </a:rPr>
              <a:t>FY23 Sept 2023 – June 2024</a:t>
            </a:r>
          </a:p>
          <a:p>
            <a:pPr marL="624840" lvl="1" indent="-171450" defTabSz="457200">
              <a:spcBef>
                <a:spcPts val="375"/>
              </a:spcBef>
              <a:buFont typeface="Courier New" panose="02070309020205020404" pitchFamily="49" charset="0"/>
              <a:buChar char="o"/>
              <a:tabLst>
                <a:tab pos="125730" algn="l"/>
              </a:tabLst>
            </a:pPr>
            <a:r>
              <a:rPr lang="en-US" sz="900" spc="-4" dirty="0">
                <a:solidFill>
                  <a:schemeClr val="bg2">
                    <a:lumMod val="10000"/>
                  </a:schemeClr>
                </a:solidFill>
                <a:latin typeface="Arial"/>
                <a:cs typeface="Arial"/>
              </a:rPr>
              <a:t>Option </a:t>
            </a:r>
            <a:r>
              <a:rPr lang="en-US" sz="900" dirty="0">
                <a:solidFill>
                  <a:schemeClr val="bg2">
                    <a:lumMod val="10000"/>
                  </a:schemeClr>
                </a:solidFill>
                <a:latin typeface="Arial"/>
                <a:cs typeface="Arial"/>
              </a:rPr>
              <a:t>1: FY24 </a:t>
            </a:r>
            <a:r>
              <a:rPr lang="en-US" sz="900" spc="-4" dirty="0">
                <a:solidFill>
                  <a:schemeClr val="bg2">
                    <a:lumMod val="10000"/>
                  </a:schemeClr>
                </a:solidFill>
                <a:latin typeface="Arial"/>
                <a:cs typeface="Arial"/>
              </a:rPr>
              <a:t>June 2024 – June 2025</a:t>
            </a:r>
            <a:endParaRPr lang="en-US" sz="900" dirty="0">
              <a:solidFill>
                <a:schemeClr val="bg2">
                  <a:lumMod val="10000"/>
                </a:schemeClr>
              </a:solidFill>
              <a:latin typeface="Arial"/>
              <a:cs typeface="Arial"/>
            </a:endParaRPr>
          </a:p>
          <a:p>
            <a:pPr marL="624840" lvl="1" indent="-171450">
              <a:spcBef>
                <a:spcPts val="375"/>
              </a:spcBef>
              <a:buFont typeface="Courier New" panose="02070309020205020404" pitchFamily="49" charset="0"/>
              <a:buChar char="o"/>
              <a:tabLst>
                <a:tab pos="125730" algn="l"/>
              </a:tabLst>
            </a:pPr>
            <a:r>
              <a:rPr lang="en-US" sz="900" spc="-4" dirty="0">
                <a:solidFill>
                  <a:schemeClr val="bg2">
                    <a:lumMod val="10000"/>
                  </a:schemeClr>
                </a:solidFill>
                <a:latin typeface="Arial"/>
                <a:cs typeface="Arial"/>
              </a:rPr>
              <a:t>Option </a:t>
            </a:r>
            <a:r>
              <a:rPr lang="en-US" sz="900" dirty="0">
                <a:solidFill>
                  <a:schemeClr val="bg2">
                    <a:lumMod val="10000"/>
                  </a:schemeClr>
                </a:solidFill>
                <a:latin typeface="Arial"/>
                <a:cs typeface="Arial"/>
              </a:rPr>
              <a:t>2: FY25  </a:t>
            </a:r>
            <a:r>
              <a:rPr lang="en-US" sz="900" spc="-4" dirty="0">
                <a:solidFill>
                  <a:schemeClr val="bg2">
                    <a:lumMod val="10000"/>
                  </a:schemeClr>
                </a:solidFill>
                <a:latin typeface="Arial"/>
                <a:cs typeface="Arial"/>
              </a:rPr>
              <a:t>June 2025 – June 2026</a:t>
            </a:r>
          </a:p>
          <a:p>
            <a:pPr marL="453390" lvl="1" defTabSz="457200">
              <a:spcBef>
                <a:spcPts val="375"/>
              </a:spcBef>
              <a:tabLst>
                <a:tab pos="125730" algn="l"/>
              </a:tabLst>
            </a:pPr>
            <a:endParaRPr lang="en-US" sz="900" dirty="0">
              <a:solidFill>
                <a:schemeClr val="bg2">
                  <a:lumMod val="10000"/>
                </a:schemeClr>
              </a:solidFill>
              <a:latin typeface="Arial" panose="020B0604020202020204" pitchFamily="34" charset="0"/>
              <a:cs typeface="Arial" panose="020B0604020202020204" pitchFamily="34" charset="0"/>
            </a:endParaRPr>
          </a:p>
          <a:p>
            <a:pPr marL="125095" indent="-128905" defTabSz="457200">
              <a:buFont typeface="Arial"/>
              <a:buChar char="•"/>
              <a:tabLst>
                <a:tab pos="125730" algn="l"/>
              </a:tabLst>
            </a:pPr>
            <a:r>
              <a:rPr lang="en-US" sz="900" b="1" spc="-8" dirty="0">
                <a:solidFill>
                  <a:schemeClr val="bg2">
                    <a:lumMod val="10000"/>
                  </a:schemeClr>
                </a:solidFill>
                <a:latin typeface="Arial"/>
                <a:cs typeface="Arial"/>
              </a:rPr>
              <a:t>Contract Management/Oversite</a:t>
            </a:r>
            <a:r>
              <a:rPr lang="en-US" sz="900" spc="-8" dirty="0">
                <a:solidFill>
                  <a:schemeClr val="bg2">
                    <a:lumMod val="10000"/>
                  </a:schemeClr>
                </a:solidFill>
                <a:latin typeface="Arial"/>
                <a:cs typeface="Arial"/>
              </a:rPr>
              <a:t>:</a:t>
            </a:r>
          </a:p>
          <a:p>
            <a:pPr marL="624840" lvl="1" indent="-171450" defTabSz="457200">
              <a:buFont typeface="Courier New" panose="02070309020205020404" pitchFamily="49" charset="0"/>
              <a:buChar char="o"/>
              <a:tabLst>
                <a:tab pos="125730" algn="l"/>
              </a:tabLst>
            </a:pPr>
            <a:r>
              <a:rPr lang="en-US" sz="900" dirty="0">
                <a:solidFill>
                  <a:schemeClr val="bg2">
                    <a:lumMod val="10000"/>
                  </a:schemeClr>
                </a:solidFill>
                <a:latin typeface="Arial"/>
                <a:cs typeface="Arial"/>
              </a:rPr>
              <a:t>ASALT COR: Todd Butler</a:t>
            </a:r>
          </a:p>
          <a:p>
            <a:pPr marL="624840" lvl="1" indent="-171450">
              <a:buFont typeface="Courier New" panose="02070309020205020404" pitchFamily="49" charset="0"/>
              <a:buChar char="o"/>
              <a:tabLst>
                <a:tab pos="125730" algn="l"/>
              </a:tabLst>
            </a:pPr>
            <a:r>
              <a:rPr lang="en-US" sz="900" dirty="0">
                <a:solidFill>
                  <a:schemeClr val="bg2">
                    <a:lumMod val="10000"/>
                  </a:schemeClr>
                </a:solidFill>
                <a:latin typeface="Arial"/>
                <a:cs typeface="Arial"/>
              </a:rPr>
              <a:t>Acquisition Project Manager:  Todd Butler</a:t>
            </a:r>
          </a:p>
          <a:p>
            <a:pPr marL="453390" lvl="1" defTabSz="457200">
              <a:tabLst>
                <a:tab pos="125730" algn="l"/>
              </a:tabLst>
            </a:pPr>
            <a:endParaRPr lang="en-US" sz="900" dirty="0">
              <a:solidFill>
                <a:schemeClr val="bg2">
                  <a:lumMod val="10000"/>
                </a:schemeClr>
              </a:solidFill>
              <a:latin typeface="Arial" panose="020B0604020202020204" pitchFamily="34" charset="0"/>
              <a:cs typeface="Arial" panose="020B0604020202020204" pitchFamily="34" charset="0"/>
            </a:endParaRPr>
          </a:p>
          <a:p>
            <a:pPr marL="125095" indent="-128905">
              <a:buFont typeface="Arial"/>
              <a:buChar char="•"/>
              <a:tabLst>
                <a:tab pos="125730" algn="l"/>
              </a:tabLst>
            </a:pPr>
            <a:r>
              <a:rPr lang="en-US" sz="900" b="1" spc="-8" dirty="0">
                <a:solidFill>
                  <a:schemeClr val="bg2">
                    <a:lumMod val="10000"/>
                  </a:schemeClr>
                </a:solidFill>
                <a:latin typeface="Arial"/>
                <a:cs typeface="Arial"/>
              </a:rPr>
              <a:t>Locations</a:t>
            </a:r>
            <a:r>
              <a:rPr lang="en-US" sz="900" spc="-8" dirty="0">
                <a:solidFill>
                  <a:schemeClr val="bg2">
                    <a:lumMod val="10000"/>
                  </a:schemeClr>
                </a:solidFill>
                <a:latin typeface="Arial"/>
                <a:cs typeface="Arial"/>
              </a:rPr>
              <a:t>:  </a:t>
            </a:r>
          </a:p>
          <a:p>
            <a:pPr marL="624840" lvl="1" indent="-171450">
              <a:buFont typeface="Courier New"/>
              <a:buChar char="o"/>
              <a:tabLst>
                <a:tab pos="125730" algn="l"/>
              </a:tabLst>
            </a:pPr>
            <a:r>
              <a:rPr lang="en-US" sz="900" spc="-8" dirty="0">
                <a:solidFill>
                  <a:schemeClr val="bg2">
                    <a:lumMod val="10000"/>
                  </a:schemeClr>
                </a:solidFill>
                <a:latin typeface="Arial"/>
                <a:ea typeface="+mn-lt"/>
                <a:cs typeface="Arial"/>
              </a:rPr>
              <a:t>Active Sites – CPEN, 29 Palms, CLNC, SOI-East</a:t>
            </a:r>
          </a:p>
          <a:p>
            <a:pPr marL="624840" lvl="1" indent="-171450">
              <a:buFont typeface="Courier New"/>
              <a:buChar char="o"/>
              <a:tabLst>
                <a:tab pos="125730" algn="l"/>
              </a:tabLst>
            </a:pPr>
            <a:r>
              <a:rPr lang="en-US" sz="900" spc="-8" dirty="0">
                <a:solidFill>
                  <a:schemeClr val="bg2">
                    <a:lumMod val="10000"/>
                  </a:schemeClr>
                </a:solidFill>
                <a:latin typeface="Arial"/>
                <a:ea typeface="+mn-lt"/>
                <a:cs typeface="Arial"/>
              </a:rPr>
              <a:t>FY25 Planned Sites – SOI West, Okinawa</a:t>
            </a:r>
          </a:p>
          <a:p>
            <a:pPr marL="624840" lvl="1" indent="-171450">
              <a:buFont typeface="Courier New"/>
              <a:buChar char="o"/>
              <a:tabLst>
                <a:tab pos="125730" algn="l"/>
              </a:tabLst>
            </a:pPr>
            <a:r>
              <a:rPr lang="en-US" sz="900" spc="-8" dirty="0">
                <a:solidFill>
                  <a:schemeClr val="bg2">
                    <a:lumMod val="10000"/>
                  </a:schemeClr>
                </a:solidFill>
                <a:latin typeface="Arial"/>
                <a:cs typeface="Arial"/>
              </a:rPr>
              <a:t>TBD Sites – Hawaii, Quantico, Guam, 5</a:t>
            </a:r>
            <a:r>
              <a:rPr lang="en-US" sz="900" spc="-8" baseline="30000" dirty="0">
                <a:solidFill>
                  <a:schemeClr val="bg2">
                    <a:lumMod val="10000"/>
                  </a:schemeClr>
                </a:solidFill>
                <a:latin typeface="Arial"/>
                <a:cs typeface="Arial"/>
              </a:rPr>
              <a:t>th</a:t>
            </a:r>
            <a:r>
              <a:rPr lang="en-US" sz="900" spc="-8" dirty="0">
                <a:solidFill>
                  <a:schemeClr val="bg2">
                    <a:lumMod val="10000"/>
                  </a:schemeClr>
                </a:solidFill>
                <a:latin typeface="Arial"/>
                <a:cs typeface="Arial"/>
              </a:rPr>
              <a:t> Marines</a:t>
            </a:r>
          </a:p>
        </p:txBody>
      </p:sp>
      <p:sp>
        <p:nvSpPr>
          <p:cNvPr id="7" name="Rectangle 8">
            <a:extLst>
              <a:ext uri="{FF2B5EF4-FFF2-40B4-BE49-F238E27FC236}">
                <a16:creationId xmlns:a16="http://schemas.microsoft.com/office/drawing/2014/main" id="{E5C11380-5D90-C8E1-1B63-3BD62FEC4FB7}"/>
              </a:ext>
            </a:extLst>
          </p:cNvPr>
          <p:cNvSpPr>
            <a:spLocks noChangeArrowheads="1"/>
          </p:cNvSpPr>
          <p:nvPr/>
        </p:nvSpPr>
        <p:spPr bwMode="auto">
          <a:xfrm>
            <a:off x="4683505" y="1064600"/>
            <a:ext cx="4332248" cy="2090829"/>
          </a:xfrm>
          <a:prstGeom prst="rect">
            <a:avLst/>
          </a:prstGeom>
          <a:noFill/>
          <a:ln w="9525">
            <a:noFill/>
            <a:miter lim="800000"/>
            <a:headEnd/>
            <a:tailEnd/>
          </a:ln>
        </p:spPr>
        <p:txBody>
          <a:bodyPr wrap="square" lIns="91440" tIns="45720" rIns="91440" bIns="45720" anchor="t">
            <a:spAutoFit/>
          </a:bodyPr>
          <a:lstStyle/>
          <a:p>
            <a:pPr marL="1070610">
              <a:lnSpc>
                <a:spcPct val="101785"/>
              </a:lnSpc>
            </a:pPr>
            <a:r>
              <a:rPr lang="en-US" sz="1000" b="1" dirty="0">
                <a:solidFill>
                  <a:schemeClr val="bg2">
                    <a:lumMod val="10000"/>
                  </a:schemeClr>
                </a:solidFill>
                <a:latin typeface="Arial"/>
                <a:cs typeface="Arial"/>
              </a:rPr>
              <a:t>                     </a:t>
            </a:r>
            <a:endParaRPr lang="en-US" sz="1000" dirty="0">
              <a:solidFill>
                <a:schemeClr val="bg2">
                  <a:lumMod val="10000"/>
                </a:schemeClr>
              </a:solidFill>
              <a:latin typeface="Arial" panose="020B0604020202020204" pitchFamily="34" charset="0"/>
              <a:cs typeface="Arial" panose="020B0604020202020204" pitchFamily="34" charset="0"/>
            </a:endParaRPr>
          </a:p>
          <a:p>
            <a:pPr marL="171450" marR="55880" indent="-171450">
              <a:spcBef>
                <a:spcPts val="195"/>
              </a:spcBef>
              <a:buFont typeface="Arial" panose="020B0604020202020204" pitchFamily="34" charset="0"/>
              <a:buChar char="•"/>
              <a:tabLst>
                <a:tab pos="242411" algn="l"/>
                <a:tab pos="242888" algn="l"/>
              </a:tabLst>
            </a:pPr>
            <a:r>
              <a:rPr lang="en-US" sz="900" spc="-4" dirty="0">
                <a:solidFill>
                  <a:schemeClr val="bg2">
                    <a:lumMod val="10000"/>
                  </a:schemeClr>
                </a:solidFill>
                <a:latin typeface="Arial"/>
                <a:cs typeface="Arial"/>
              </a:rPr>
              <a:t>Contract utilizes Training </a:t>
            </a:r>
            <a:r>
              <a:rPr lang="en-US" sz="900" dirty="0">
                <a:solidFill>
                  <a:schemeClr val="bg2">
                    <a:lumMod val="10000"/>
                  </a:schemeClr>
                </a:solidFill>
                <a:latin typeface="Arial"/>
                <a:cs typeface="Arial"/>
              </a:rPr>
              <a:t>as a Service </a:t>
            </a:r>
            <a:r>
              <a:rPr lang="en-US" sz="900" spc="-4" dirty="0">
                <a:solidFill>
                  <a:schemeClr val="bg2">
                    <a:lumMod val="10000"/>
                  </a:schemeClr>
                </a:solidFill>
                <a:latin typeface="Arial"/>
                <a:cs typeface="Arial"/>
              </a:rPr>
              <a:t>(TaaS) </a:t>
            </a:r>
            <a:r>
              <a:rPr lang="en-US" sz="900" dirty="0">
                <a:solidFill>
                  <a:schemeClr val="bg2">
                    <a:lumMod val="10000"/>
                  </a:schemeClr>
                </a:solidFill>
                <a:latin typeface="Arial"/>
                <a:cs typeface="Arial"/>
              </a:rPr>
              <a:t>approach </a:t>
            </a:r>
            <a:endParaRPr lang="en-US" sz="900" dirty="0">
              <a:solidFill>
                <a:schemeClr val="bg2">
                  <a:lumMod val="10000"/>
                </a:schemeClr>
              </a:solidFill>
              <a:latin typeface="Arial" panose="020B0604020202020204" pitchFamily="34" charset="0"/>
              <a:cs typeface="Arial" panose="020B0604020202020204" pitchFamily="34" charset="0"/>
            </a:endParaRPr>
          </a:p>
          <a:p>
            <a:pPr marL="171450" marR="55880" indent="-171450">
              <a:spcBef>
                <a:spcPts val="195"/>
              </a:spcBef>
              <a:buFont typeface="Arial" panose="020B0604020202020204" pitchFamily="34" charset="0"/>
              <a:buChar char="•"/>
              <a:tabLst>
                <a:tab pos="242411" algn="l"/>
                <a:tab pos="242888" algn="l"/>
              </a:tabLst>
            </a:pPr>
            <a:r>
              <a:rPr lang="en-US" sz="900" dirty="0">
                <a:solidFill>
                  <a:schemeClr val="bg2">
                    <a:lumMod val="10000"/>
                  </a:schemeClr>
                </a:solidFill>
                <a:latin typeface="Arial"/>
                <a:cs typeface="Arial"/>
              </a:rPr>
              <a:t>ASALT addresses gaps listed in Marine Corps Rifle Marksmanship Lethality CBA 2018 </a:t>
            </a:r>
            <a:endParaRPr lang="en-US" sz="900" dirty="0">
              <a:solidFill>
                <a:schemeClr val="bg2">
                  <a:lumMod val="10000"/>
                </a:schemeClr>
              </a:solidFill>
              <a:latin typeface="Arial" panose="020B0604020202020204" pitchFamily="34" charset="0"/>
              <a:cs typeface="Arial" panose="020B0604020202020204" pitchFamily="34" charset="0"/>
            </a:endParaRPr>
          </a:p>
          <a:p>
            <a:pPr marL="171450" marR="55880" indent="-171450">
              <a:spcBef>
                <a:spcPts val="195"/>
              </a:spcBef>
              <a:buFont typeface="Arial" panose="020B0604020202020204" pitchFamily="34" charset="0"/>
              <a:buChar char="•"/>
              <a:tabLst>
                <a:tab pos="242411" algn="l"/>
                <a:tab pos="242888" algn="l"/>
              </a:tabLst>
            </a:pPr>
            <a:r>
              <a:rPr lang="en-US" sz="900" dirty="0">
                <a:solidFill>
                  <a:schemeClr val="bg2">
                    <a:lumMod val="10000"/>
                  </a:schemeClr>
                </a:solidFill>
                <a:latin typeface="Arial"/>
                <a:cs typeface="Arial"/>
              </a:rPr>
              <a:t>Weapons Training Battalion and Naval Health Research Center performance analysis effort (ongoing)</a:t>
            </a:r>
          </a:p>
          <a:p>
            <a:pPr marL="171450" marR="55880" indent="-171450">
              <a:spcBef>
                <a:spcPts val="195"/>
              </a:spcBef>
              <a:buFont typeface="Arial" panose="020B0604020202020204" pitchFamily="34" charset="0"/>
              <a:buChar char="•"/>
              <a:tabLst>
                <a:tab pos="242411" algn="l"/>
                <a:tab pos="242888" algn="l"/>
              </a:tabLst>
            </a:pPr>
            <a:r>
              <a:rPr lang="en-US" sz="900" dirty="0">
                <a:solidFill>
                  <a:schemeClr val="bg2">
                    <a:lumMod val="10000"/>
                  </a:schemeClr>
                </a:solidFill>
                <a:latin typeface="Arial"/>
                <a:cs typeface="Arial"/>
              </a:rPr>
              <a:t>ASALT has more advanced ballistics and performance metrics than current USMC simulators</a:t>
            </a:r>
          </a:p>
          <a:p>
            <a:pPr marL="628650" marR="55880" lvl="1" indent="-171450">
              <a:spcBef>
                <a:spcPts val="195"/>
              </a:spcBef>
              <a:buFont typeface="Courier New" panose="02070309020205020404" pitchFamily="49" charset="0"/>
              <a:buChar char="o"/>
              <a:tabLst>
                <a:tab pos="242411" algn="l"/>
                <a:tab pos="242888" algn="l"/>
              </a:tabLst>
            </a:pPr>
            <a:r>
              <a:rPr lang="en-US" sz="900" dirty="0">
                <a:solidFill>
                  <a:schemeClr val="bg2">
                    <a:lumMod val="10000"/>
                  </a:schemeClr>
                </a:solidFill>
                <a:latin typeface="Arial"/>
                <a:cs typeface="Arial"/>
              </a:rPr>
              <a:t>Initial weapons include M18, M4, M27, M240</a:t>
            </a:r>
          </a:p>
          <a:p>
            <a:pPr marL="628650" marR="55880" lvl="1" indent="-171450">
              <a:spcBef>
                <a:spcPts val="195"/>
              </a:spcBef>
              <a:buFont typeface="Courier New" panose="02070309020205020404" pitchFamily="49" charset="0"/>
              <a:buChar char="o"/>
              <a:tabLst>
                <a:tab pos="242411" algn="l"/>
                <a:tab pos="242888" algn="l"/>
              </a:tabLst>
            </a:pPr>
            <a:r>
              <a:rPr lang="en-US" sz="900" dirty="0">
                <a:solidFill>
                  <a:schemeClr val="bg2">
                    <a:lumMod val="10000"/>
                  </a:schemeClr>
                </a:solidFill>
                <a:latin typeface="Arial"/>
                <a:cs typeface="Arial"/>
              </a:rPr>
              <a:t>IMA and Night Shooting (Supports TECOM Marksmanship Campaign Plan)</a:t>
            </a:r>
          </a:p>
          <a:p>
            <a:pPr marL="171450" marR="55880" indent="-171450">
              <a:spcBef>
                <a:spcPts val="195"/>
              </a:spcBef>
              <a:buFont typeface="Arial" panose="020B0604020202020204" pitchFamily="34" charset="0"/>
              <a:buChar char="•"/>
              <a:tabLst>
                <a:tab pos="242411" algn="l"/>
                <a:tab pos="242888" algn="l"/>
              </a:tabLst>
            </a:pPr>
            <a:r>
              <a:rPr lang="en-US" sz="900" dirty="0">
                <a:solidFill>
                  <a:schemeClr val="bg2">
                    <a:lumMod val="10000"/>
                  </a:schemeClr>
                </a:solidFill>
                <a:latin typeface="Arial"/>
                <a:cs typeface="Arial"/>
              </a:rPr>
              <a:t>Contract awarded to Valiant Global Defense Services, Inc. on 15 Sept 2023.  Conflict Kinetics is subcontractor.</a:t>
            </a:r>
          </a:p>
        </p:txBody>
      </p:sp>
      <p:pic>
        <p:nvPicPr>
          <p:cNvPr id="9" name="Picture 8"/>
          <p:cNvPicPr>
            <a:picLocks noChangeAspect="1"/>
          </p:cNvPicPr>
          <p:nvPr/>
        </p:nvPicPr>
        <p:blipFill>
          <a:blip r:embed="rId3"/>
          <a:stretch>
            <a:fillRect/>
          </a:stretch>
        </p:blipFill>
        <p:spPr>
          <a:xfrm>
            <a:off x="182096" y="1178671"/>
            <a:ext cx="4288939" cy="2242955"/>
          </a:xfrm>
          <a:prstGeom prst="rect">
            <a:avLst/>
          </a:prstGeom>
        </p:spPr>
      </p:pic>
      <p:graphicFrame>
        <p:nvGraphicFramePr>
          <p:cNvPr id="10" name="Table 9">
            <a:extLst>
              <a:ext uri="{FF2B5EF4-FFF2-40B4-BE49-F238E27FC236}">
                <a16:creationId xmlns:a16="http://schemas.microsoft.com/office/drawing/2014/main" id="{10B03D2D-89DC-5E05-59F6-8FF141B2AA30}"/>
              </a:ext>
            </a:extLst>
          </p:cNvPr>
          <p:cNvGraphicFramePr>
            <a:graphicFrameLocks noGrp="1"/>
          </p:cNvGraphicFramePr>
          <p:nvPr>
            <p:extLst>
              <p:ext uri="{D42A27DB-BD31-4B8C-83A1-F6EECF244321}">
                <p14:modId xmlns:p14="http://schemas.microsoft.com/office/powerpoint/2010/main" val="900273330"/>
              </p:ext>
            </p:extLst>
          </p:nvPr>
        </p:nvGraphicFramePr>
        <p:xfrm>
          <a:off x="4740616" y="4051263"/>
          <a:ext cx="4275137" cy="1645920"/>
        </p:xfrm>
        <a:graphic>
          <a:graphicData uri="http://schemas.openxmlformats.org/drawingml/2006/table">
            <a:tbl>
              <a:tblPr firstRow="1" bandRow="1">
                <a:tableStyleId>{F5AB1C69-6EDB-4FF4-983F-18BD219EF322}</a:tableStyleId>
              </a:tblPr>
              <a:tblGrid>
                <a:gridCol w="2492843">
                  <a:extLst>
                    <a:ext uri="{9D8B030D-6E8A-4147-A177-3AD203B41FA5}">
                      <a16:colId xmlns:a16="http://schemas.microsoft.com/office/drawing/2014/main" val="3308295387"/>
                    </a:ext>
                  </a:extLst>
                </a:gridCol>
                <a:gridCol w="1782294">
                  <a:extLst>
                    <a:ext uri="{9D8B030D-6E8A-4147-A177-3AD203B41FA5}">
                      <a16:colId xmlns:a16="http://schemas.microsoft.com/office/drawing/2014/main" val="1511794672"/>
                    </a:ext>
                  </a:extLst>
                </a:gridCol>
              </a:tblGrid>
              <a:tr h="200935">
                <a:tc>
                  <a:txBody>
                    <a:bodyPr/>
                    <a:lstStyle/>
                    <a:p>
                      <a:pPr algn="ctr"/>
                      <a:r>
                        <a:rPr lang="en-US" sz="1200" dirty="0"/>
                        <a:t>Event</a:t>
                      </a:r>
                    </a:p>
                  </a:txBody>
                  <a:tcPr/>
                </a:tc>
                <a:tc>
                  <a:txBody>
                    <a:bodyPr/>
                    <a:lstStyle/>
                    <a:p>
                      <a:pPr algn="ctr"/>
                      <a:r>
                        <a:rPr lang="en-US" sz="1200" dirty="0"/>
                        <a:t>Date</a:t>
                      </a:r>
                    </a:p>
                  </a:txBody>
                  <a:tcPr/>
                </a:tc>
                <a:extLst>
                  <a:ext uri="{0D108BD9-81ED-4DB2-BD59-A6C34878D82A}">
                    <a16:rowId xmlns:a16="http://schemas.microsoft.com/office/drawing/2014/main" val="382755543"/>
                  </a:ext>
                </a:extLst>
              </a:tr>
              <a:tr h="195556">
                <a:tc>
                  <a:txBody>
                    <a:bodyPr/>
                    <a:lstStyle/>
                    <a:p>
                      <a:pPr lvl="0" algn="ctr">
                        <a:buNone/>
                      </a:pPr>
                      <a:r>
                        <a:rPr lang="en-US" sz="1200" b="0">
                          <a:solidFill>
                            <a:schemeClr val="bg2">
                              <a:lumMod val="10000"/>
                            </a:schemeClr>
                          </a:solidFill>
                        </a:rPr>
                        <a:t>ASALT Site Survey Camp Barrett</a:t>
                      </a:r>
                    </a:p>
                  </a:txBody>
                  <a:tcPr/>
                </a:tc>
                <a:tc>
                  <a:txBody>
                    <a:bodyPr/>
                    <a:lstStyle/>
                    <a:p>
                      <a:pPr lvl="0" algn="ctr">
                        <a:buNone/>
                      </a:pPr>
                      <a:r>
                        <a:rPr lang="en-US" sz="1200" b="0" dirty="0">
                          <a:solidFill>
                            <a:schemeClr val="bg2">
                              <a:lumMod val="10000"/>
                            </a:schemeClr>
                          </a:solidFill>
                        </a:rPr>
                        <a:t>6 Nov 2024</a:t>
                      </a:r>
                    </a:p>
                  </a:txBody>
                  <a:tcPr/>
                </a:tc>
                <a:extLst>
                  <a:ext uri="{0D108BD9-81ED-4DB2-BD59-A6C34878D82A}">
                    <a16:rowId xmlns:a16="http://schemas.microsoft.com/office/drawing/2014/main" val="21814888"/>
                  </a:ext>
                </a:extLst>
              </a:tr>
              <a:tr h="195556">
                <a:tc>
                  <a:txBody>
                    <a:bodyPr/>
                    <a:lstStyle/>
                    <a:p>
                      <a:pPr algn="ctr"/>
                      <a:r>
                        <a:rPr lang="en-US" sz="1200" b="0" dirty="0">
                          <a:solidFill>
                            <a:schemeClr val="bg2">
                              <a:lumMod val="10000"/>
                            </a:schemeClr>
                          </a:solidFill>
                        </a:rPr>
                        <a:t>ASALT Site Survey 5</a:t>
                      </a:r>
                      <a:r>
                        <a:rPr lang="en-US" sz="1200" b="0" baseline="30000" dirty="0">
                          <a:solidFill>
                            <a:schemeClr val="bg2">
                              <a:lumMod val="10000"/>
                            </a:schemeClr>
                          </a:solidFill>
                        </a:rPr>
                        <a:t>th</a:t>
                      </a:r>
                      <a:r>
                        <a:rPr lang="en-US" sz="1200" b="0" dirty="0">
                          <a:solidFill>
                            <a:schemeClr val="bg2">
                              <a:lumMod val="10000"/>
                            </a:schemeClr>
                          </a:solidFill>
                        </a:rPr>
                        <a:t> Marines CPCA</a:t>
                      </a:r>
                    </a:p>
                  </a:txBody>
                  <a:tcPr/>
                </a:tc>
                <a:tc>
                  <a:txBody>
                    <a:bodyPr/>
                    <a:lstStyle/>
                    <a:p>
                      <a:pPr algn="ctr"/>
                      <a:r>
                        <a:rPr lang="en-US" sz="1200" b="0" dirty="0">
                          <a:solidFill>
                            <a:schemeClr val="bg2">
                              <a:lumMod val="10000"/>
                            </a:schemeClr>
                          </a:solidFill>
                        </a:rPr>
                        <a:t>Nov 2024</a:t>
                      </a:r>
                    </a:p>
                  </a:txBody>
                  <a:tcPr/>
                </a:tc>
                <a:extLst>
                  <a:ext uri="{0D108BD9-81ED-4DB2-BD59-A6C34878D82A}">
                    <a16:rowId xmlns:a16="http://schemas.microsoft.com/office/drawing/2014/main" val="2750381174"/>
                  </a:ext>
                </a:extLst>
              </a:tr>
              <a:tr h="248205">
                <a:tc>
                  <a:txBody>
                    <a:bodyPr/>
                    <a:lstStyle/>
                    <a:p>
                      <a:pPr lvl="0" algn="ctr">
                        <a:buNone/>
                      </a:pPr>
                      <a:r>
                        <a:rPr lang="en-US" sz="1200" b="0" dirty="0">
                          <a:solidFill>
                            <a:schemeClr val="bg2">
                              <a:lumMod val="10000"/>
                            </a:schemeClr>
                          </a:solidFill>
                        </a:rPr>
                        <a:t>ASALT Site Survey Okinawa </a:t>
                      </a:r>
                    </a:p>
                  </a:txBody>
                  <a:tcPr/>
                </a:tc>
                <a:tc>
                  <a:txBody>
                    <a:bodyPr/>
                    <a:lstStyle/>
                    <a:p>
                      <a:pPr algn="ctr"/>
                      <a:r>
                        <a:rPr lang="en-US" sz="1200" b="0" dirty="0">
                          <a:solidFill>
                            <a:schemeClr val="bg2">
                              <a:lumMod val="10000"/>
                            </a:schemeClr>
                          </a:solidFill>
                        </a:rPr>
                        <a:t>Dec 2024</a:t>
                      </a:r>
                    </a:p>
                  </a:txBody>
                  <a:tcPr/>
                </a:tc>
                <a:extLst>
                  <a:ext uri="{0D108BD9-81ED-4DB2-BD59-A6C34878D82A}">
                    <a16:rowId xmlns:a16="http://schemas.microsoft.com/office/drawing/2014/main" val="2069001726"/>
                  </a:ext>
                </a:extLst>
              </a:tr>
              <a:tr h="248204">
                <a:tc>
                  <a:txBody>
                    <a:bodyPr/>
                    <a:lstStyle/>
                    <a:p>
                      <a:pPr lvl="0" algn="ctr">
                        <a:buNone/>
                      </a:pPr>
                      <a:r>
                        <a:rPr lang="en-US" sz="1200" b="0" dirty="0">
                          <a:solidFill>
                            <a:schemeClr val="bg2">
                              <a:lumMod val="10000"/>
                            </a:schemeClr>
                          </a:solidFill>
                        </a:rPr>
                        <a:t>SOI West and  Okinawa Fielding</a:t>
                      </a:r>
                    </a:p>
                  </a:txBody>
                  <a:tcPr/>
                </a:tc>
                <a:tc>
                  <a:txBody>
                    <a:bodyPr/>
                    <a:lstStyle/>
                    <a:p>
                      <a:pPr lvl="0" algn="ctr">
                        <a:buNone/>
                      </a:pPr>
                      <a:r>
                        <a:rPr lang="en-US" sz="1200" b="0" dirty="0">
                          <a:solidFill>
                            <a:schemeClr val="bg2">
                              <a:lumMod val="10000"/>
                            </a:schemeClr>
                          </a:solidFill>
                        </a:rPr>
                        <a:t>Jun 2025</a:t>
                      </a:r>
                    </a:p>
                  </a:txBody>
                  <a:tcPr/>
                </a:tc>
                <a:extLst>
                  <a:ext uri="{0D108BD9-81ED-4DB2-BD59-A6C34878D82A}">
                    <a16:rowId xmlns:a16="http://schemas.microsoft.com/office/drawing/2014/main" val="2197788647"/>
                  </a:ext>
                </a:extLst>
              </a:tr>
              <a:tr h="0">
                <a:tc>
                  <a:txBody>
                    <a:bodyPr/>
                    <a:lstStyle/>
                    <a:p>
                      <a:pPr lvl="0" algn="ctr">
                        <a:buNone/>
                      </a:pPr>
                      <a:r>
                        <a:rPr lang="en-US" sz="1200" b="0" dirty="0">
                          <a:solidFill>
                            <a:schemeClr val="bg2">
                              <a:lumMod val="10000"/>
                            </a:schemeClr>
                          </a:solidFill>
                        </a:rPr>
                        <a:t>ASALT Service Contract Award</a:t>
                      </a:r>
                    </a:p>
                  </a:txBody>
                  <a:tcPr/>
                </a:tc>
                <a:tc>
                  <a:txBody>
                    <a:bodyPr/>
                    <a:lstStyle/>
                    <a:p>
                      <a:pPr lvl="0" algn="ctr">
                        <a:buNone/>
                      </a:pPr>
                      <a:r>
                        <a:rPr lang="en-US" sz="1200" b="0" dirty="0">
                          <a:solidFill>
                            <a:schemeClr val="bg2">
                              <a:lumMod val="10000"/>
                            </a:schemeClr>
                          </a:solidFill>
                        </a:rPr>
                        <a:t>FY26Q3</a:t>
                      </a:r>
                    </a:p>
                  </a:txBody>
                  <a:tcPr/>
                </a:tc>
                <a:extLst>
                  <a:ext uri="{0D108BD9-81ED-4DB2-BD59-A6C34878D82A}">
                    <a16:rowId xmlns:a16="http://schemas.microsoft.com/office/drawing/2014/main" val="3995788652"/>
                  </a:ext>
                </a:extLst>
              </a:tr>
            </a:tbl>
          </a:graphicData>
        </a:graphic>
      </p:graphicFrame>
      <p:sp>
        <p:nvSpPr>
          <p:cNvPr id="11" name="TextBox 10">
            <a:extLst>
              <a:ext uri="{FF2B5EF4-FFF2-40B4-BE49-F238E27FC236}">
                <a16:creationId xmlns:a16="http://schemas.microsoft.com/office/drawing/2014/main" id="{E4031128-06C3-D79F-DEF9-EBF18762B83D}"/>
              </a:ext>
            </a:extLst>
          </p:cNvPr>
          <p:cNvSpPr txBox="1"/>
          <p:nvPr/>
        </p:nvSpPr>
        <p:spPr>
          <a:xfrm>
            <a:off x="4572000" y="3646536"/>
            <a:ext cx="4497510" cy="276999"/>
          </a:xfrm>
          <a:prstGeom prst="rect">
            <a:avLst/>
          </a:prstGeom>
          <a:noFill/>
        </p:spPr>
        <p:txBody>
          <a:bodyPr wrap="square" lIns="91440" tIns="45720" rIns="91440" bIns="45720" rtlCol="0" anchor="t">
            <a:spAutoFit/>
          </a:bodyPr>
          <a:lstStyle/>
          <a:p>
            <a:pPr algn="ctr" defTabSz="914400" fontAlgn="base">
              <a:spcBef>
                <a:spcPct val="0"/>
              </a:spcBef>
              <a:spcAft>
                <a:spcPct val="0"/>
              </a:spcAft>
              <a:defRPr/>
            </a:pPr>
            <a:r>
              <a:rPr lang="en-US" sz="1200" b="1" u="sng">
                <a:solidFill>
                  <a:srgbClr val="000000"/>
                </a:solidFill>
                <a:latin typeface="Arial"/>
                <a:cs typeface="Arial"/>
              </a:rPr>
              <a:t>Upcoming Events</a:t>
            </a:r>
            <a:endParaRPr kumimoji="0" lang="en-US" sz="1200" b="1" i="0" u="sng"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 name="Picture 5" descr="Logo&#10;&#10;Description automatically generated">
            <a:extLst>
              <a:ext uri="{FF2B5EF4-FFF2-40B4-BE49-F238E27FC236}">
                <a16:creationId xmlns:a16="http://schemas.microsoft.com/office/drawing/2014/main" id="{D5073386-A13F-77DF-3316-A787A104AC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8" name="TextBox 7">
            <a:extLst>
              <a:ext uri="{FF2B5EF4-FFF2-40B4-BE49-F238E27FC236}">
                <a16:creationId xmlns:a16="http://schemas.microsoft.com/office/drawing/2014/main" id="{16084AFE-829F-081C-DDEA-36F96166A392}"/>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12" name="Title 1">
            <a:extLst>
              <a:ext uri="{FF2B5EF4-FFF2-40B4-BE49-F238E27FC236}">
                <a16:creationId xmlns:a16="http://schemas.microsoft.com/office/drawing/2014/main" id="{9FE08579-2F42-1154-49BB-AD51232C9BB6}"/>
              </a:ext>
            </a:extLst>
          </p:cNvPr>
          <p:cNvSpPr>
            <a:spLocks noGrp="1"/>
          </p:cNvSpPr>
          <p:nvPr>
            <p:ph type="title"/>
          </p:nvPr>
        </p:nvSpPr>
        <p:spPr>
          <a:xfrm>
            <a:off x="1147989" y="262185"/>
            <a:ext cx="2752402" cy="352388"/>
          </a:xfrm>
          <a:ln>
            <a:noFill/>
          </a:ln>
        </p:spPr>
        <p:txBody>
          <a:bodyPr/>
          <a:lstStyle/>
          <a:p>
            <a:r>
              <a:rPr lang="en-US" sz="2800" b="1" dirty="0">
                <a:solidFill>
                  <a:schemeClr val="bg2">
                    <a:lumMod val="10000"/>
                  </a:schemeClr>
                </a:solidFill>
                <a:latin typeface="Franklin Gothic Medium" panose="020B0603020102020204" pitchFamily="34" charset="0"/>
              </a:rPr>
              <a:t>STS PROGRAMS</a:t>
            </a:r>
          </a:p>
        </p:txBody>
      </p:sp>
    </p:spTree>
    <p:extLst>
      <p:ext uri="{BB962C8B-B14F-4D97-AF65-F5344CB8AC3E}">
        <p14:creationId xmlns:p14="http://schemas.microsoft.com/office/powerpoint/2010/main" val="1341125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573" y="296742"/>
            <a:ext cx="2931459" cy="550611"/>
          </a:xfrm>
        </p:spPr>
        <p:txBody>
          <a:bodyPr>
            <a:noAutofit/>
          </a:bodyPr>
          <a:lstStyle/>
          <a:p>
            <a:pPr algn="ctr"/>
            <a:r>
              <a:rPr lang="en-US" sz="1600" b="1" dirty="0">
                <a:solidFill>
                  <a:schemeClr val="bg2">
                    <a:lumMod val="10000"/>
                  </a:schemeClr>
                </a:solidFill>
                <a:latin typeface="Arial Black" panose="020B0A04020102020204" pitchFamily="34" charset="0"/>
              </a:rPr>
              <a:t>FAMILY OF EGRESS TRAINERS (FET) </a:t>
            </a:r>
          </a:p>
        </p:txBody>
      </p:sp>
      <p:sp>
        <p:nvSpPr>
          <p:cNvPr id="8" name="Rectangle 3">
            <a:extLst>
              <a:ext uri="{FF2B5EF4-FFF2-40B4-BE49-F238E27FC236}">
                <a16:creationId xmlns:a16="http://schemas.microsoft.com/office/drawing/2014/main" id="{600B2ED8-EC89-4100-A6D8-59E0BC091498}"/>
              </a:ext>
            </a:extLst>
          </p:cNvPr>
          <p:cNvSpPr>
            <a:spLocks noChangeArrowheads="1"/>
          </p:cNvSpPr>
          <p:nvPr/>
        </p:nvSpPr>
        <p:spPr bwMode="auto">
          <a:xfrm>
            <a:off x="4593435" y="970453"/>
            <a:ext cx="4394490" cy="29477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13" name="Text Box 12">
            <a:extLst>
              <a:ext uri="{FF2B5EF4-FFF2-40B4-BE49-F238E27FC236}">
                <a16:creationId xmlns:a16="http://schemas.microsoft.com/office/drawing/2014/main" id="{E2EB61AE-AE75-4C9B-96AF-70A22118F6E3}"/>
              </a:ext>
            </a:extLst>
          </p:cNvPr>
          <p:cNvSpPr txBox="1">
            <a:spLocks noChangeArrowheads="1"/>
          </p:cNvSpPr>
          <p:nvPr/>
        </p:nvSpPr>
        <p:spPr bwMode="auto">
          <a:xfrm>
            <a:off x="-66419" y="3676933"/>
            <a:ext cx="4432324" cy="157423"/>
          </a:xfrm>
          <a:prstGeom prst="rect">
            <a:avLst/>
          </a:prstGeom>
          <a:noFill/>
          <a:ln w="50800">
            <a:noFill/>
            <a:miter lim="800000"/>
            <a:headEnd/>
            <a:tailEnd/>
          </a:ln>
        </p:spPr>
        <p:txBody>
          <a:bodyPr lIns="18288" tIns="48331" rIns="18288" bIns="48331"/>
          <a:lstStyle/>
          <a:p>
            <a:pPr marL="101147" marR="0" lvl="0" indent="-101147"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Status</a:t>
            </a:r>
            <a:endParaRPr kumimoji="0" lang="en-US" sz="12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3">
            <a:extLst>
              <a:ext uri="{FF2B5EF4-FFF2-40B4-BE49-F238E27FC236}">
                <a16:creationId xmlns:a16="http://schemas.microsoft.com/office/drawing/2014/main" id="{5093A52C-8A3B-48B1-B0B9-89FF2C3364F5}"/>
              </a:ext>
            </a:extLst>
          </p:cNvPr>
          <p:cNvSpPr>
            <a:spLocks noChangeArrowheads="1"/>
          </p:cNvSpPr>
          <p:nvPr/>
        </p:nvSpPr>
        <p:spPr bwMode="auto">
          <a:xfrm>
            <a:off x="179469" y="919382"/>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sp>
        <p:nvSpPr>
          <p:cNvPr id="22" name="Line 3">
            <a:extLst>
              <a:ext uri="{FF2B5EF4-FFF2-40B4-BE49-F238E27FC236}">
                <a16:creationId xmlns:a16="http://schemas.microsoft.com/office/drawing/2014/main" id="{8F84DE8F-BA1C-4EFD-ADA2-9D286A0CCEF5}"/>
              </a:ext>
            </a:extLst>
          </p:cNvPr>
          <p:cNvSpPr>
            <a:spLocks noChangeShapeType="1"/>
          </p:cNvSpPr>
          <p:nvPr/>
        </p:nvSpPr>
        <p:spPr bwMode="auto">
          <a:xfrm>
            <a:off x="221317" y="3655111"/>
            <a:ext cx="4273557" cy="11813"/>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3">
            <a:extLst>
              <a:ext uri="{FF2B5EF4-FFF2-40B4-BE49-F238E27FC236}">
                <a16:creationId xmlns:a16="http://schemas.microsoft.com/office/drawing/2014/main" id="{043B03AC-79B5-4708-AB13-822D6E4FE241}"/>
              </a:ext>
            </a:extLst>
          </p:cNvPr>
          <p:cNvSpPr>
            <a:spLocks noChangeShapeType="1"/>
          </p:cNvSpPr>
          <p:nvPr/>
        </p:nvSpPr>
        <p:spPr bwMode="auto">
          <a:xfrm flipV="1">
            <a:off x="4438019" y="3656705"/>
            <a:ext cx="4584569" cy="10219"/>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7D7EE37-F478-4FE4-BACC-94E80383F185}"/>
              </a:ext>
            </a:extLst>
          </p:cNvPr>
          <p:cNvSpPr/>
          <p:nvPr/>
        </p:nvSpPr>
        <p:spPr>
          <a:xfrm>
            <a:off x="165962" y="3927725"/>
            <a:ext cx="4282150" cy="2262158"/>
          </a:xfrm>
          <a:prstGeom prst="rect">
            <a:avLst/>
          </a:prstGeom>
        </p:spPr>
        <p:txBody>
          <a:bodyPr wrap="square" lIns="91440" tIns="45720" rIns="91440" bIns="45720" anchor="t">
            <a:spAutoFit/>
          </a:bodyPr>
          <a:lstStyle/>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ACAT and Date of Designation: </a:t>
            </a:r>
            <a:r>
              <a:rPr kumimoji="0" lang="en-US" sz="900" b="0" i="0" u="none" strike="noStrike" kern="1200" cap="none" spc="0" normalizeH="0" baseline="0" noProof="0" dirty="0">
                <a:ln>
                  <a:noFill/>
                </a:ln>
                <a:solidFill>
                  <a:srgbClr val="000000"/>
                </a:solidFill>
                <a:effectLst/>
                <a:uLnTx/>
                <a:uFillTx/>
                <a:latin typeface="Arial"/>
                <a:ea typeface="+mn-ea"/>
                <a:cs typeface="Arial"/>
              </a:rPr>
              <a:t>ACAT IV (M), 03 November 2014</a:t>
            </a: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MDA/PDA: </a:t>
            </a:r>
            <a:r>
              <a:rPr kumimoji="0" lang="en-US" sz="900" b="0" i="0" u="none" strike="noStrike" kern="1200" cap="none" spc="0" normalizeH="0" baseline="0" noProof="0" dirty="0">
                <a:ln>
                  <a:noFill/>
                </a:ln>
                <a:solidFill>
                  <a:srgbClr val="000000"/>
                </a:solidFill>
                <a:effectLst/>
                <a:uLnTx/>
                <a:uFillTx/>
                <a:latin typeface="Arial"/>
                <a:ea typeface="+mn-ea"/>
                <a:cs typeface="Arial"/>
              </a:rPr>
              <a:t>PM TRASYS</a:t>
            </a:r>
            <a:endParaRPr lang="en-US" sz="900" b="0" i="0" u="none" strike="noStrike" kern="1200" cap="none" spc="0" normalizeH="0" baseline="0" noProof="0" dirty="0">
              <a:ln>
                <a:noFill/>
              </a:ln>
              <a:solidFill>
                <a:srgbClr val="000000"/>
              </a:solidFill>
              <a:effectLst/>
              <a:uLnTx/>
              <a:uFillTx/>
              <a:latin typeface="Arial"/>
              <a:cs typeface="Arial"/>
            </a:endParaRP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Date of most recent APB:</a:t>
            </a:r>
            <a:r>
              <a:rPr kumimoji="0" lang="en-US" sz="900" b="0" i="0" u="none" strike="noStrike" kern="1200" cap="none" spc="0" normalizeH="0" baseline="0" noProof="0" dirty="0">
                <a:ln>
                  <a:noFill/>
                </a:ln>
                <a:solidFill>
                  <a:srgbClr val="000000"/>
                </a:solidFill>
                <a:effectLst/>
                <a:uLnTx/>
                <a:uFillTx/>
                <a:latin typeface="Arial"/>
                <a:ea typeface="+mn-ea"/>
                <a:cs typeface="Arial"/>
              </a:rPr>
              <a:t> 02 September 2014</a:t>
            </a:r>
            <a:endParaRPr lang="en-US" sz="900" b="0" i="0" u="none" strike="noStrike" kern="1200" cap="none" spc="0" normalizeH="0" baseline="0" noProof="0" dirty="0">
              <a:ln>
                <a:noFill/>
              </a:ln>
              <a:solidFill>
                <a:srgbClr val="000000"/>
              </a:solidFill>
              <a:effectLst/>
              <a:uLnTx/>
              <a:uFillTx/>
              <a:latin typeface="Arial"/>
              <a:cs typeface="Arial"/>
            </a:endParaRPr>
          </a:p>
          <a:p>
            <a:pPr marL="175895" indent="-175895" defTabSz="867574" eaLnBrk="0" hangingPunct="0">
              <a:buFontTx/>
              <a:buChar char="•"/>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IOC/FOC Dates:</a:t>
            </a:r>
            <a:endParaRPr lang="en-US" sz="900" dirty="0">
              <a:solidFill>
                <a:srgbClr val="FF0000"/>
              </a:solidFill>
              <a:latin typeface="Arial"/>
              <a:cs typeface="Arial"/>
            </a:endParaRPr>
          </a:p>
          <a:p>
            <a:pPr marL="400050" lvl="1" indent="-171450" defTabSz="867574">
              <a:buFont typeface="Courier New"/>
              <a:buChar char="o"/>
              <a:defRPr/>
            </a:pPr>
            <a:r>
              <a:rPr lang="en-US" sz="900" b="1" dirty="0">
                <a:solidFill>
                  <a:srgbClr val="000000"/>
                </a:solidFill>
                <a:latin typeface="Arial"/>
                <a:cs typeface="Arial"/>
              </a:rPr>
              <a:t>FOC Attainment</a:t>
            </a:r>
            <a:endParaRPr lang="en-US" sz="900" b="1" dirty="0">
              <a:solidFill>
                <a:srgbClr val="FF0000"/>
              </a:solidFill>
              <a:latin typeface="Arial"/>
              <a:cs typeface="Arial"/>
            </a:endParaRPr>
          </a:p>
          <a:p>
            <a:pPr defTabSz="914400" fontAlgn="t">
              <a:spcBef>
                <a:spcPct val="0"/>
              </a:spcBef>
              <a:spcAft>
                <a:spcPct val="0"/>
              </a:spcAft>
              <a:defRPr/>
            </a:pPr>
            <a:r>
              <a:rPr kumimoji="0" lang="en-US" sz="900" b="1" i="0" u="none" strike="noStrike" kern="1200" cap="none" spc="0" normalizeH="0" baseline="0" noProof="0" dirty="0">
                <a:ln>
                  <a:noFill/>
                </a:ln>
                <a:solidFill>
                  <a:srgbClr val="000000"/>
                </a:solidFill>
                <a:effectLst/>
                <a:uLnTx/>
                <a:uFillTx/>
                <a:latin typeface="Arial"/>
                <a:cs typeface="Arial"/>
              </a:rPr>
              <a:t>	</a:t>
            </a:r>
            <a:r>
              <a:rPr kumimoji="0" lang="en-US" sz="900" b="0" i="0" u="none" strike="noStrike" kern="1200" cap="none" spc="0" normalizeH="0" baseline="0" noProof="0" dirty="0">
                <a:ln>
                  <a:noFill/>
                </a:ln>
                <a:solidFill>
                  <a:srgbClr val="000000"/>
                </a:solidFill>
                <a:effectLst/>
                <a:uLnTx/>
                <a:uFillTx/>
                <a:latin typeface="Arial"/>
                <a:cs typeface="Arial"/>
              </a:rPr>
              <a:t>MAET Aug 2008</a:t>
            </a:r>
            <a:r>
              <a:rPr lang="en-US" sz="900" dirty="0">
                <a:solidFill>
                  <a:srgbClr val="000000"/>
                </a:solidFill>
                <a:latin typeface="Arial"/>
                <a:cs typeface="Arial"/>
              </a:rPr>
              <a:t>     </a:t>
            </a:r>
            <a:r>
              <a:rPr kumimoji="0" lang="en-US" sz="900" b="0" i="0" u="none" strike="noStrike" kern="1200" cap="none" spc="0" normalizeH="0" baseline="0" noProof="0" dirty="0">
                <a:ln>
                  <a:noFill/>
                </a:ln>
                <a:solidFill>
                  <a:srgbClr val="000000"/>
                </a:solidFill>
                <a:effectLst/>
                <a:uLnTx/>
                <a:uFillTx/>
                <a:latin typeface="Arial"/>
                <a:cs typeface="Arial"/>
              </a:rPr>
              <a:t> SWET Aug 2008</a:t>
            </a:r>
            <a:endParaRPr lang="en-US" sz="900" b="0" i="0" u="none" strike="noStrike" kern="1200" cap="none" spc="0" normalizeH="0" baseline="0" noProof="0" dirty="0">
              <a:ln>
                <a:noFill/>
              </a:ln>
              <a:solidFill>
                <a:srgbClr val="000000"/>
              </a:solidFill>
              <a:effectLst/>
              <a:uLnTx/>
              <a:uFillTx/>
              <a:latin typeface="Arial"/>
              <a:cs typeface="Arial"/>
            </a:endParaRPr>
          </a:p>
          <a:p>
            <a:pPr defTabSz="914400" fontAlgn="t">
              <a:spcBef>
                <a:spcPct val="0"/>
              </a:spcBef>
              <a:spcAft>
                <a:spcPct val="0"/>
              </a:spcAft>
              <a:defRPr/>
            </a:pPr>
            <a:r>
              <a:rPr kumimoji="0" lang="en-US" sz="900" b="0" i="0" u="none" strike="noStrike" kern="1200" cap="none" spc="0" normalizeH="0" baseline="0" noProof="0" dirty="0">
                <a:ln>
                  <a:noFill/>
                </a:ln>
                <a:solidFill>
                  <a:srgbClr val="000000"/>
                </a:solidFill>
                <a:effectLst/>
                <a:uLnTx/>
                <a:uFillTx/>
                <a:latin typeface="Arial"/>
                <a:cs typeface="Arial"/>
              </a:rPr>
              <a:t>	HEAT Oct 2010</a:t>
            </a:r>
            <a:r>
              <a:rPr lang="en-US" sz="900" dirty="0">
                <a:solidFill>
                  <a:srgbClr val="000000"/>
                </a:solidFill>
                <a:latin typeface="Arial"/>
                <a:cs typeface="Arial"/>
              </a:rPr>
              <a:t>      </a:t>
            </a:r>
            <a:r>
              <a:rPr kumimoji="0" lang="en-US" sz="900" b="0" i="0" u="none" strike="noStrike" kern="1200" cap="none" spc="0" normalizeH="0" baseline="0" noProof="0" dirty="0">
                <a:ln>
                  <a:noFill/>
                </a:ln>
                <a:solidFill>
                  <a:srgbClr val="000000"/>
                </a:solidFill>
                <a:effectLst/>
                <a:uLnTx/>
                <a:uFillTx/>
                <a:latin typeface="Arial"/>
                <a:cs typeface="Arial"/>
              </a:rPr>
              <a:t> SVET Jun 2011</a:t>
            </a:r>
            <a:endParaRPr lang="en-US" sz="900" b="0" i="0" u="none" strike="noStrike" kern="1200" cap="none" spc="0" normalizeH="0" baseline="0" noProof="0" dirty="0">
              <a:ln>
                <a:noFill/>
              </a:ln>
              <a:solidFill>
                <a:srgbClr val="000000"/>
              </a:solidFill>
              <a:effectLst/>
              <a:uLnTx/>
              <a:uFillTx/>
              <a:latin typeface="Arial"/>
              <a:cs typeface="Arial"/>
            </a:endParaRPr>
          </a:p>
          <a:p>
            <a:pPr defTabSz="914400" fontAlgn="t">
              <a:spcBef>
                <a:spcPct val="0"/>
              </a:spcBef>
              <a:spcAft>
                <a:spcPct val="0"/>
              </a:spcAft>
              <a:defRPr/>
            </a:pPr>
            <a:r>
              <a:rPr kumimoji="0" lang="en-US" sz="900" b="0" i="0" u="none" strike="noStrike" kern="1200" cap="none" spc="0" normalizeH="0" baseline="0" noProof="0" dirty="0">
                <a:ln>
                  <a:noFill/>
                </a:ln>
                <a:solidFill>
                  <a:srgbClr val="000000"/>
                </a:solidFill>
                <a:effectLst/>
                <a:uLnTx/>
                <a:uFillTx/>
                <a:latin typeface="Arial"/>
                <a:cs typeface="Arial"/>
              </a:rPr>
              <a:t>	MET Jul 2012</a:t>
            </a:r>
            <a:r>
              <a:rPr lang="en-US" sz="900" dirty="0">
                <a:solidFill>
                  <a:srgbClr val="000000"/>
                </a:solidFill>
                <a:latin typeface="Arial"/>
                <a:cs typeface="Arial"/>
              </a:rPr>
              <a:t>         </a:t>
            </a:r>
            <a:r>
              <a:rPr kumimoji="0" lang="en-US" sz="900" b="0" i="0" u="none" strike="noStrike" kern="1200" cap="none" spc="0" normalizeH="0" baseline="0" noProof="0" dirty="0">
                <a:ln>
                  <a:noFill/>
                </a:ln>
                <a:solidFill>
                  <a:srgbClr val="000000"/>
                </a:solidFill>
                <a:effectLst/>
                <a:uLnTx/>
                <a:uFillTx/>
                <a:latin typeface="Arial"/>
                <a:cs typeface="Arial"/>
              </a:rPr>
              <a:t> JET Jun 2020</a:t>
            </a:r>
            <a:endParaRPr lang="en-US" sz="900" b="1" i="0" u="none" strike="noStrike" kern="1200" cap="none" spc="0" normalizeH="0" baseline="0" noProof="0" dirty="0">
              <a:ln>
                <a:noFill/>
              </a:ln>
              <a:solidFill>
                <a:srgbClr val="FF0000"/>
              </a:solidFill>
              <a:effectLst/>
              <a:uLnTx/>
              <a:uFillTx/>
              <a:latin typeface="Arial"/>
              <a:cs typeface="Arial"/>
            </a:endParaRPr>
          </a:p>
          <a:p>
            <a:pPr marL="175895" marR="0" lvl="0" indent="-175895" algn="l" defTabSz="867574" rtl="0" eaLnBrk="0" fontAlgn="auto" latinLnBrk="0" hangingPunct="0">
              <a:lnSpc>
                <a:spcPct val="100000"/>
              </a:lnSpc>
              <a:spcBef>
                <a:spcPts val="300"/>
              </a:spcBef>
              <a:spcAft>
                <a:spcPts val="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Accomplishments</a:t>
            </a:r>
            <a:endParaRPr lang="en-US" sz="900" b="1" i="0" u="none" strike="noStrike" kern="1200" cap="none" spc="0" normalizeH="0" baseline="0" noProof="0" dirty="0">
              <a:ln>
                <a:noFill/>
              </a:ln>
              <a:solidFill>
                <a:srgbClr val="000000"/>
              </a:solidFill>
              <a:effectLst/>
              <a:uLnTx/>
              <a:uFillTx/>
              <a:latin typeface="Arial"/>
              <a:cs typeface="Arial"/>
            </a:endParaRPr>
          </a:p>
          <a:p>
            <a:pPr marL="342265" lvl="2" indent="-113665">
              <a:buFont typeface="Courier New" panose="02070309020205020404" pitchFamily="49" charset="0"/>
              <a:buChar char="o"/>
              <a:defRPr/>
            </a:pPr>
            <a:r>
              <a:rPr lang="en-US" sz="900" kern="0" dirty="0">
                <a:solidFill>
                  <a:srgbClr val="000000"/>
                </a:solidFill>
                <a:latin typeface="Arial"/>
                <a:cs typeface="Arial"/>
              </a:rPr>
              <a:t>Preliminary Design Review for MUET complete.</a:t>
            </a:r>
            <a:endParaRPr lang="en-US" sz="900" b="0" i="0" u="none" strike="noStrike" kern="0" cap="none" spc="0" normalizeH="0" baseline="0" noProof="0" dirty="0">
              <a:ln>
                <a:noFill/>
              </a:ln>
              <a:solidFill>
                <a:srgbClr val="000000"/>
              </a:solidFill>
              <a:effectLst/>
              <a:uLnTx/>
              <a:uFillTx/>
              <a:latin typeface="Arial"/>
              <a:cs typeface="Arial"/>
            </a:endParaRPr>
          </a:p>
          <a:p>
            <a:pPr marL="175895" marR="0" lvl="0" indent="-175895" algn="l" defTabSz="867574" rtl="0" eaLnBrk="0" fontAlgn="auto" latinLnBrk="0" hangingPunct="0">
              <a:lnSpc>
                <a:spcPct val="100000"/>
              </a:lnSpc>
              <a:spcBef>
                <a:spcPts val="300"/>
              </a:spcBef>
              <a:spcAft>
                <a:spcPts val="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Issues</a:t>
            </a:r>
            <a:endParaRPr lang="en-US" sz="900" b="1" i="0" u="none" strike="noStrike" kern="1200" cap="none" spc="0" normalizeH="0" baseline="0" noProof="0" dirty="0">
              <a:ln>
                <a:noFill/>
              </a:ln>
              <a:solidFill>
                <a:srgbClr val="000000"/>
              </a:solidFill>
              <a:effectLst/>
              <a:uLnTx/>
              <a:uFillTx/>
              <a:latin typeface="Arial"/>
              <a:cs typeface="Arial"/>
            </a:endParaRPr>
          </a:p>
          <a:p>
            <a:pPr marL="339090" lvl="1" indent="-112395">
              <a:buFont typeface="Courier New,monospace"/>
              <a:buChar char="o"/>
              <a:defRPr/>
            </a:pPr>
            <a:r>
              <a:rPr lang="en-US" sz="900" kern="0" dirty="0">
                <a:solidFill>
                  <a:srgbClr val="000000"/>
                </a:solidFill>
                <a:latin typeface="Arial"/>
                <a:cs typeface="Arial"/>
              </a:rPr>
              <a:t>Need AAO changes and funding aligned to support increase of 3 JETs (2 CPCA / 1 GUAM) and MET reduction</a:t>
            </a:r>
          </a:p>
          <a:p>
            <a:pPr marL="339090" lvl="1" indent="-112395">
              <a:buFont typeface="Courier New,monospace"/>
              <a:buChar char="o"/>
              <a:defRPr/>
            </a:pPr>
            <a:r>
              <a:rPr lang="en-US" sz="900" kern="0" dirty="0">
                <a:solidFill>
                  <a:srgbClr val="000000"/>
                </a:solidFill>
                <a:latin typeface="Arial"/>
                <a:cs typeface="Arial"/>
              </a:rPr>
              <a:t>Sustainment of XGH &amp; Structures (i.e. when to take </a:t>
            </a:r>
            <a:r>
              <a:rPr lang="en-US" sz="900" kern="0" dirty="0" err="1">
                <a:solidFill>
                  <a:srgbClr val="000000"/>
                </a:solidFill>
                <a:latin typeface="Arial"/>
                <a:cs typeface="Arial"/>
              </a:rPr>
              <a:t>Horno</a:t>
            </a:r>
            <a:r>
              <a:rPr lang="en-US" sz="900" kern="0" dirty="0">
                <a:solidFill>
                  <a:srgbClr val="000000"/>
                </a:solidFill>
                <a:latin typeface="Arial"/>
                <a:cs typeface="Arial"/>
              </a:rPr>
              <a:t>, HI offline)</a:t>
            </a:r>
          </a:p>
          <a:p>
            <a:pPr marL="226695" lvl="1">
              <a:defRPr/>
            </a:pPr>
            <a:endParaRPr lang="en-US" sz="1000" b="1" dirty="0">
              <a:solidFill>
                <a:srgbClr val="000000"/>
              </a:solidFill>
              <a:latin typeface="Arial"/>
              <a:cs typeface="Arial"/>
            </a:endParaRPr>
          </a:p>
        </p:txBody>
      </p:sp>
      <p:sp>
        <p:nvSpPr>
          <p:cNvPr id="26" name="Rectangle 25">
            <a:extLst>
              <a:ext uri="{FF2B5EF4-FFF2-40B4-BE49-F238E27FC236}">
                <a16:creationId xmlns:a16="http://schemas.microsoft.com/office/drawing/2014/main" id="{D25C4A21-E7F1-491D-B9B3-581BD91BA0B1}"/>
              </a:ext>
            </a:extLst>
          </p:cNvPr>
          <p:cNvSpPr/>
          <p:nvPr/>
        </p:nvSpPr>
        <p:spPr>
          <a:xfrm>
            <a:off x="4652361" y="1228668"/>
            <a:ext cx="4394490" cy="1754326"/>
          </a:xfrm>
          <a:prstGeom prst="rect">
            <a:avLst/>
          </a:prstGeom>
        </p:spPr>
        <p:txBody>
          <a:bodyPr wrap="square" lIns="91440" tIns="45720" rIns="91440" bIns="45720" anchor="t">
            <a:spAutoFit/>
          </a:bodyPr>
          <a:lstStyle/>
          <a:p>
            <a:pPr marL="168275"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0000"/>
              </a:solidFill>
              <a:effectLst/>
              <a:uLnTx/>
              <a:uFillTx/>
              <a:latin typeface="Arial"/>
              <a:ea typeface="+mn-ea"/>
              <a:cs typeface="Arial"/>
            </a:endParaRP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Description:  </a:t>
            </a:r>
            <a:r>
              <a:rPr kumimoji="0" lang="en-US" sz="9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The FET portfolio consists of multiple Underwater Egress Training (UET) devices and Dry Rollover Egress Training Devices (DRET).  These devices represent ground and amphibious vehicles as well as rotary and tilt-rotor aircraft platforms.  Marines train in these devices in order to increase chances of survivability in a vehicle/platform roll-over event in dry and wet (submerged) conditions.</a:t>
            </a:r>
            <a:endParaRPr kumimoji="0" lang="en-US" sz="900" b="0" i="0" u="none" strike="noStrike" kern="1200" cap="none" spc="0" normalizeH="0" baseline="0" noProof="0" dirty="0">
              <a:ln>
                <a:noFill/>
              </a:ln>
              <a:solidFill>
                <a:srgbClr val="000000"/>
              </a:solidFill>
              <a:effectLst/>
              <a:uLnTx/>
              <a:uFillTx/>
              <a:latin typeface="Arial"/>
              <a:ea typeface="+mn-ea"/>
              <a:cs typeface="Arial"/>
            </a:endParaRP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AAO Quantity: </a:t>
            </a:r>
            <a:r>
              <a:rPr kumimoji="0" lang="en-US" sz="900" b="0" i="0" u="none" strike="noStrike" kern="1200" cap="none" spc="0" normalizeH="0" baseline="0" noProof="0" dirty="0">
                <a:ln>
                  <a:noFill/>
                </a:ln>
                <a:solidFill>
                  <a:srgbClr val="000000"/>
                </a:solidFill>
                <a:effectLst/>
                <a:uLnTx/>
                <a:uFillTx/>
                <a:latin typeface="Arial"/>
                <a:ea typeface="+mn-ea"/>
                <a:cs typeface="Arial"/>
              </a:rPr>
              <a:t>67 Required; 67 Fielded (26 DRET/41 UET)</a:t>
            </a:r>
            <a:endParaRPr kumimoji="0" lang="en-US" sz="900" b="0" i="0" u="none" strike="noStrike" kern="1200" cap="none" spc="0" normalizeH="0" baseline="0" noProof="0" dirty="0">
              <a:ln>
                <a:noFill/>
              </a:ln>
              <a:solidFill>
                <a:srgbClr val="000000"/>
              </a:solidFill>
              <a:effectLst/>
              <a:uLnTx/>
              <a:uFillTx/>
              <a:latin typeface="Arial"/>
              <a:cs typeface="Arial"/>
            </a:endParaRPr>
          </a:p>
          <a:p>
            <a:pPr marL="339725" indent="-171450">
              <a:buFont typeface="Courier New" panose="020B0604020202020204" pitchFamily="34" charset="0"/>
              <a:buChar char="o"/>
              <a:defRPr/>
            </a:pPr>
            <a:r>
              <a:rPr lang="en-US" sz="900" dirty="0">
                <a:solidFill>
                  <a:srgbClr val="000000"/>
                </a:solidFill>
                <a:latin typeface="Arial"/>
                <a:cs typeface="Arial"/>
              </a:rPr>
              <a:t>Current Locations: CLNC, CPEN, Okinawa, Kaneohe Bay, HI, Yuma, 29 Palms</a:t>
            </a:r>
          </a:p>
          <a:p>
            <a:pPr marL="339725" indent="-171450">
              <a:buFont typeface="Courier New" panose="020B0604020202020204" pitchFamily="34" charset="0"/>
              <a:buChar char="o"/>
              <a:defRPr/>
            </a:pPr>
            <a:r>
              <a:rPr lang="en-US" sz="900" dirty="0">
                <a:solidFill>
                  <a:srgbClr val="000000"/>
                </a:solidFill>
                <a:latin typeface="Arial"/>
                <a:cs typeface="Arial"/>
              </a:rPr>
              <a:t>Planned Locations (FY25): CPEN (Del Mar) and Camp Blaz, Guam</a:t>
            </a: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Program Funded to AAO? </a:t>
            </a:r>
            <a:r>
              <a:rPr lang="en-US" sz="900" dirty="0">
                <a:solidFill>
                  <a:srgbClr val="000000"/>
                </a:solidFill>
                <a:latin typeface="Arial"/>
                <a:cs typeface="Arial"/>
              </a:rPr>
              <a:t>Yes</a:t>
            </a:r>
            <a:endParaRPr kumimoji="0" lang="en-US" sz="900" b="0" i="0" u="none" strike="noStrike" kern="1200" cap="none" spc="0" normalizeH="0" baseline="0" noProof="0" dirty="0">
              <a:ln>
                <a:noFill/>
              </a:ln>
              <a:solidFill>
                <a:srgbClr val="000000"/>
              </a:solidFill>
              <a:effectLst/>
              <a:uLnTx/>
              <a:uFillTx/>
              <a:latin typeface="Arial"/>
              <a:cs typeface="Arial"/>
            </a:endParaRPr>
          </a:p>
        </p:txBody>
      </p:sp>
      <p:pic>
        <p:nvPicPr>
          <p:cNvPr id="19" name="Picture 18"/>
          <p:cNvPicPr>
            <a:picLocks noChangeAspect="1"/>
          </p:cNvPicPr>
          <p:nvPr/>
        </p:nvPicPr>
        <p:blipFill>
          <a:blip r:embed="rId3"/>
          <a:stretch>
            <a:fillRect/>
          </a:stretch>
        </p:blipFill>
        <p:spPr>
          <a:xfrm>
            <a:off x="273616" y="1247258"/>
            <a:ext cx="4218025" cy="2236053"/>
          </a:xfrm>
          <a:prstGeom prst="rect">
            <a:avLst/>
          </a:prstGeom>
        </p:spPr>
      </p:pic>
      <p:graphicFrame>
        <p:nvGraphicFramePr>
          <p:cNvPr id="18" name="Table 17">
            <a:extLst>
              <a:ext uri="{FF2B5EF4-FFF2-40B4-BE49-F238E27FC236}">
                <a16:creationId xmlns:a16="http://schemas.microsoft.com/office/drawing/2014/main" id="{CEB2F61B-E326-4CA9-BCE7-E15F17255A34}"/>
              </a:ext>
            </a:extLst>
          </p:cNvPr>
          <p:cNvGraphicFramePr>
            <a:graphicFrameLocks noGrp="1"/>
          </p:cNvGraphicFramePr>
          <p:nvPr>
            <p:extLst>
              <p:ext uri="{D42A27DB-BD31-4B8C-83A1-F6EECF244321}">
                <p14:modId xmlns:p14="http://schemas.microsoft.com/office/powerpoint/2010/main" val="2792629461"/>
              </p:ext>
            </p:extLst>
          </p:nvPr>
        </p:nvGraphicFramePr>
        <p:xfrm>
          <a:off x="4679843" y="3978767"/>
          <a:ext cx="4359261" cy="1880616"/>
        </p:xfrm>
        <a:graphic>
          <a:graphicData uri="http://schemas.openxmlformats.org/drawingml/2006/table">
            <a:tbl>
              <a:tblPr firstRow="1" bandRow="1">
                <a:tableStyleId>{F5AB1C69-6EDB-4FF4-983F-18BD219EF322}</a:tableStyleId>
              </a:tblPr>
              <a:tblGrid>
                <a:gridCol w="1720171">
                  <a:extLst>
                    <a:ext uri="{9D8B030D-6E8A-4147-A177-3AD203B41FA5}">
                      <a16:colId xmlns:a16="http://schemas.microsoft.com/office/drawing/2014/main" val="20000"/>
                    </a:ext>
                  </a:extLst>
                </a:gridCol>
                <a:gridCol w="2639090">
                  <a:extLst>
                    <a:ext uri="{9D8B030D-6E8A-4147-A177-3AD203B41FA5}">
                      <a16:colId xmlns:a16="http://schemas.microsoft.com/office/drawing/2014/main" val="20001"/>
                    </a:ext>
                  </a:extLst>
                </a:gridCol>
              </a:tblGrid>
              <a:tr h="300228">
                <a:tc>
                  <a:txBody>
                    <a:bodyPr/>
                    <a:lstStyle/>
                    <a:p>
                      <a:pPr algn="ctr"/>
                      <a:r>
                        <a:rPr lang="en-US" sz="1000" dirty="0">
                          <a:solidFill>
                            <a:schemeClr val="bg1"/>
                          </a:solidFill>
                        </a:rPr>
                        <a:t>Event</a:t>
                      </a:r>
                      <a:endParaRPr lang="en-US" sz="1000" dirty="0">
                        <a:solidFill>
                          <a:schemeClr val="bg1"/>
                        </a:solidFill>
                        <a:latin typeface="Arial"/>
                      </a:endParaRPr>
                    </a:p>
                  </a:txBody>
                  <a:tcPr anchor="ctr"/>
                </a:tc>
                <a:tc>
                  <a:txBody>
                    <a:bodyPr/>
                    <a:lstStyle/>
                    <a:p>
                      <a:pPr algn="ctr"/>
                      <a:r>
                        <a:rPr lang="en-US" sz="1000" dirty="0">
                          <a:solidFill>
                            <a:schemeClr val="bg1"/>
                          </a:solidFill>
                        </a:rPr>
                        <a:t>Date</a:t>
                      </a:r>
                      <a:endParaRPr lang="en-US" sz="1000" dirty="0">
                        <a:solidFill>
                          <a:schemeClr val="bg1"/>
                        </a:solidFill>
                        <a:latin typeface="Arial"/>
                      </a:endParaRPr>
                    </a:p>
                  </a:txBody>
                  <a:tcPr anchor="ctr"/>
                </a:tc>
                <a:extLst>
                  <a:ext uri="{0D108BD9-81ED-4DB2-BD59-A6C34878D82A}">
                    <a16:rowId xmlns:a16="http://schemas.microsoft.com/office/drawing/2014/main" val="10000"/>
                  </a:ext>
                </a:extLst>
              </a:tr>
              <a:tr h="591879">
                <a:tc>
                  <a:txBody>
                    <a:bodyPr/>
                    <a:lstStyle/>
                    <a:p>
                      <a:pPr algn="ctr"/>
                      <a:r>
                        <a:rPr lang="en-US" sz="1200" dirty="0">
                          <a:solidFill>
                            <a:schemeClr val="bg2">
                              <a:lumMod val="10000"/>
                            </a:schemeClr>
                          </a:solidFill>
                        </a:rPr>
                        <a:t>FOC Attainment</a:t>
                      </a:r>
                      <a:endParaRPr lang="en-US" sz="1200" dirty="0">
                        <a:solidFill>
                          <a:schemeClr val="bg2">
                            <a:lumMod val="10000"/>
                          </a:schemeClr>
                        </a:solidFill>
                        <a:latin typeface="+mn-lt"/>
                      </a:endParaRPr>
                    </a:p>
                  </a:txBody>
                  <a:tcPr anchor="ctr"/>
                </a:tc>
                <a:tc>
                  <a:txBody>
                    <a:bodyPr/>
                    <a:lstStyle/>
                    <a:p>
                      <a:pPr algn="l"/>
                      <a:r>
                        <a:rPr lang="en-US" sz="1200" dirty="0">
                          <a:solidFill>
                            <a:schemeClr val="bg2">
                              <a:lumMod val="10000"/>
                            </a:schemeClr>
                          </a:solidFill>
                        </a:rPr>
                        <a:t>MAET</a:t>
                      </a:r>
                      <a:r>
                        <a:rPr lang="en-US" sz="1200" baseline="0" dirty="0">
                          <a:solidFill>
                            <a:schemeClr val="bg2">
                              <a:lumMod val="10000"/>
                            </a:schemeClr>
                          </a:solidFill>
                        </a:rPr>
                        <a:t> </a:t>
                      </a:r>
                      <a:r>
                        <a:rPr lang="en-US" sz="1200" dirty="0">
                          <a:solidFill>
                            <a:schemeClr val="bg2">
                              <a:lumMod val="10000"/>
                            </a:schemeClr>
                          </a:solidFill>
                        </a:rPr>
                        <a:t>Aug</a:t>
                      </a:r>
                      <a:r>
                        <a:rPr lang="en-US" sz="1200" baseline="0" dirty="0">
                          <a:solidFill>
                            <a:schemeClr val="bg2">
                              <a:lumMod val="10000"/>
                            </a:schemeClr>
                          </a:solidFill>
                        </a:rPr>
                        <a:t> </a:t>
                      </a:r>
                      <a:r>
                        <a:rPr lang="en-US" sz="1200" dirty="0">
                          <a:solidFill>
                            <a:schemeClr val="bg2">
                              <a:lumMod val="10000"/>
                            </a:schemeClr>
                          </a:solidFill>
                        </a:rPr>
                        <a:t>2008      SWET</a:t>
                      </a:r>
                      <a:r>
                        <a:rPr lang="en-US" sz="1200" baseline="0" dirty="0">
                          <a:solidFill>
                            <a:schemeClr val="bg2">
                              <a:lumMod val="10000"/>
                            </a:schemeClr>
                          </a:solidFill>
                        </a:rPr>
                        <a:t> </a:t>
                      </a:r>
                      <a:r>
                        <a:rPr lang="en-US" sz="1200" dirty="0">
                          <a:solidFill>
                            <a:schemeClr val="bg2">
                              <a:lumMod val="10000"/>
                            </a:schemeClr>
                          </a:solidFill>
                        </a:rPr>
                        <a:t>Aug 2008</a:t>
                      </a:r>
                    </a:p>
                    <a:p>
                      <a:pPr algn="l"/>
                      <a:r>
                        <a:rPr lang="en-US" sz="1200" dirty="0">
                          <a:solidFill>
                            <a:schemeClr val="bg2">
                              <a:lumMod val="10000"/>
                            </a:schemeClr>
                          </a:solidFill>
                        </a:rPr>
                        <a:t>HEAT</a:t>
                      </a:r>
                      <a:r>
                        <a:rPr lang="en-US" sz="1200" baseline="0" dirty="0">
                          <a:solidFill>
                            <a:schemeClr val="bg2">
                              <a:lumMod val="10000"/>
                            </a:schemeClr>
                          </a:solidFill>
                        </a:rPr>
                        <a:t> </a:t>
                      </a:r>
                      <a:r>
                        <a:rPr lang="en-US" sz="1200" dirty="0">
                          <a:solidFill>
                            <a:schemeClr val="bg2">
                              <a:lumMod val="10000"/>
                            </a:schemeClr>
                          </a:solidFill>
                        </a:rPr>
                        <a:t>Oct</a:t>
                      </a:r>
                      <a:r>
                        <a:rPr lang="en-US" sz="1200" baseline="0" dirty="0">
                          <a:solidFill>
                            <a:schemeClr val="bg2">
                              <a:lumMod val="10000"/>
                            </a:schemeClr>
                          </a:solidFill>
                        </a:rPr>
                        <a:t> </a:t>
                      </a:r>
                      <a:r>
                        <a:rPr lang="en-US" sz="1200" dirty="0">
                          <a:solidFill>
                            <a:schemeClr val="bg2">
                              <a:lumMod val="10000"/>
                            </a:schemeClr>
                          </a:solidFill>
                        </a:rPr>
                        <a:t>2010       SVET</a:t>
                      </a:r>
                      <a:r>
                        <a:rPr lang="en-US" sz="1200" baseline="0" dirty="0">
                          <a:solidFill>
                            <a:schemeClr val="bg2">
                              <a:lumMod val="10000"/>
                            </a:schemeClr>
                          </a:solidFill>
                        </a:rPr>
                        <a:t> </a:t>
                      </a:r>
                      <a:r>
                        <a:rPr lang="en-US" sz="1200" dirty="0">
                          <a:solidFill>
                            <a:schemeClr val="bg2">
                              <a:lumMod val="10000"/>
                            </a:schemeClr>
                          </a:solidFill>
                        </a:rPr>
                        <a:t>Jun</a:t>
                      </a:r>
                      <a:r>
                        <a:rPr lang="en-US" sz="1200" baseline="0" dirty="0">
                          <a:solidFill>
                            <a:schemeClr val="bg2">
                              <a:lumMod val="10000"/>
                            </a:schemeClr>
                          </a:solidFill>
                        </a:rPr>
                        <a:t> </a:t>
                      </a:r>
                      <a:r>
                        <a:rPr lang="en-US" sz="1200" dirty="0">
                          <a:solidFill>
                            <a:schemeClr val="bg2">
                              <a:lumMod val="10000"/>
                            </a:schemeClr>
                          </a:solidFill>
                        </a:rPr>
                        <a:t>2011</a:t>
                      </a:r>
                    </a:p>
                    <a:p>
                      <a:pPr algn="l"/>
                      <a:r>
                        <a:rPr lang="en-US" sz="1200" dirty="0">
                          <a:solidFill>
                            <a:schemeClr val="bg2">
                              <a:lumMod val="10000"/>
                            </a:schemeClr>
                          </a:solidFill>
                        </a:rPr>
                        <a:t>MET Jul</a:t>
                      </a:r>
                      <a:r>
                        <a:rPr lang="en-US" sz="1200" baseline="0" dirty="0">
                          <a:solidFill>
                            <a:schemeClr val="bg2">
                              <a:lumMod val="10000"/>
                            </a:schemeClr>
                          </a:solidFill>
                        </a:rPr>
                        <a:t> </a:t>
                      </a:r>
                      <a:r>
                        <a:rPr lang="en-US" sz="1200" dirty="0">
                          <a:solidFill>
                            <a:schemeClr val="bg2">
                              <a:lumMod val="10000"/>
                            </a:schemeClr>
                          </a:solidFill>
                        </a:rPr>
                        <a:t>2012          JET Jun 2020</a:t>
                      </a:r>
                      <a:endParaRPr lang="en-US" sz="1200" dirty="0">
                        <a:solidFill>
                          <a:schemeClr val="bg2">
                            <a:lumMod val="10000"/>
                          </a:schemeClr>
                        </a:solidFill>
                        <a:latin typeface="+mn-lt"/>
                      </a:endParaRPr>
                    </a:p>
                  </a:txBody>
                  <a:tcPr anchor="ctr"/>
                </a:tc>
                <a:extLst>
                  <a:ext uri="{0D108BD9-81ED-4DB2-BD59-A6C34878D82A}">
                    <a16:rowId xmlns:a16="http://schemas.microsoft.com/office/drawing/2014/main" val="10001"/>
                  </a:ext>
                </a:extLst>
              </a:tr>
              <a:tr h="300228">
                <a:tc>
                  <a:txBody>
                    <a:bodyPr/>
                    <a:lstStyle/>
                    <a:p>
                      <a:pPr algn="ctr"/>
                      <a:r>
                        <a:rPr lang="en-US" sz="1200">
                          <a:solidFill>
                            <a:schemeClr val="bg2">
                              <a:lumMod val="10000"/>
                            </a:schemeClr>
                          </a:solidFill>
                        </a:rPr>
                        <a:t>Next ILA</a:t>
                      </a:r>
                      <a:endParaRPr lang="en-US" sz="1200">
                        <a:solidFill>
                          <a:schemeClr val="bg2">
                            <a:lumMod val="10000"/>
                          </a:schemeClr>
                        </a:solidFill>
                        <a:latin typeface="+mn-lt"/>
                      </a:endParaRPr>
                    </a:p>
                  </a:txBody>
                  <a:tcPr anchor="ctr"/>
                </a:tc>
                <a:tc>
                  <a:txBody>
                    <a:bodyPr/>
                    <a:lstStyle/>
                    <a:p>
                      <a:pPr algn="ctr"/>
                      <a:r>
                        <a:rPr lang="en-US" sz="1200" dirty="0">
                          <a:solidFill>
                            <a:schemeClr val="bg2">
                              <a:lumMod val="10000"/>
                            </a:schemeClr>
                          </a:solidFill>
                        </a:rPr>
                        <a:t>Nov 2024</a:t>
                      </a:r>
                      <a:endParaRPr lang="en-US" sz="1200" dirty="0">
                        <a:solidFill>
                          <a:schemeClr val="bg2">
                            <a:lumMod val="10000"/>
                          </a:schemeClr>
                        </a:solidFill>
                        <a:latin typeface="+mn-lt"/>
                      </a:endParaRPr>
                    </a:p>
                  </a:txBody>
                  <a:tcPr anchor="ctr"/>
                </a:tc>
                <a:extLst>
                  <a:ext uri="{0D108BD9-81ED-4DB2-BD59-A6C34878D82A}">
                    <a16:rowId xmlns:a16="http://schemas.microsoft.com/office/drawing/2014/main" val="10002"/>
                  </a:ext>
                </a:extLst>
              </a:tr>
              <a:tr h="591879">
                <a:tc>
                  <a:txBody>
                    <a:bodyPr/>
                    <a:lstStyle/>
                    <a:p>
                      <a:pPr algn="ctr"/>
                      <a:r>
                        <a:rPr lang="en-US" sz="1200" dirty="0">
                          <a:solidFill>
                            <a:schemeClr val="bg2">
                              <a:lumMod val="10000"/>
                            </a:schemeClr>
                          </a:solidFill>
                        </a:rPr>
                        <a:t>Item Exit Date</a:t>
                      </a:r>
                      <a:endParaRPr lang="en-US" sz="1200" dirty="0">
                        <a:solidFill>
                          <a:schemeClr val="bg2">
                            <a:lumMod val="10000"/>
                          </a:schemeClr>
                        </a:solidFill>
                        <a:latin typeface="+mn-lt"/>
                      </a:endParaRP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200" b="0" u="none" strike="noStrike" kern="1200" cap="none" spc="0" normalizeH="0" baseline="0" noProof="0" dirty="0">
                          <a:ln>
                            <a:noFill/>
                          </a:ln>
                          <a:solidFill>
                            <a:schemeClr val="bg2">
                              <a:lumMod val="10000"/>
                            </a:schemeClr>
                          </a:solidFill>
                          <a:effectLst/>
                          <a:uLnTx/>
                          <a:uFillTx/>
                        </a:rPr>
                        <a:t>HEAT May 2030</a:t>
                      </a:r>
                      <a:r>
                        <a:rPr lang="en-US" sz="1200" b="0" u="none" strike="noStrike" kern="1200" cap="none" spc="0" normalizeH="0" baseline="0" noProof="0" dirty="0">
                          <a:ln>
                            <a:noFill/>
                          </a:ln>
                          <a:solidFill>
                            <a:schemeClr val="bg2">
                              <a:lumMod val="10000"/>
                            </a:schemeClr>
                          </a:solidFill>
                          <a:effectLst/>
                          <a:uLnTx/>
                          <a:uFillTx/>
                        </a:rPr>
                        <a:t>     </a:t>
                      </a:r>
                      <a:r>
                        <a:rPr kumimoji="0" lang="en-US" sz="1200" b="0" u="none" strike="noStrike" kern="1200" cap="none" spc="0" normalizeH="0" baseline="0" noProof="0" dirty="0">
                          <a:ln>
                            <a:noFill/>
                          </a:ln>
                          <a:solidFill>
                            <a:schemeClr val="bg2">
                              <a:lumMod val="10000"/>
                            </a:schemeClr>
                          </a:solidFill>
                          <a:effectLst/>
                          <a:uLnTx/>
                          <a:uFillTx/>
                        </a:rPr>
                        <a:t> SWET Dec 2026</a:t>
                      </a:r>
                    </a:p>
                    <a:p>
                      <a:pPr marL="0" marR="0" lvl="0" indent="0" algn="l" rtl="0" eaLnBrk="1" fontAlgn="auto" latinLnBrk="0" hangingPunct="1">
                        <a:lnSpc>
                          <a:spcPct val="100000"/>
                        </a:lnSpc>
                        <a:spcBef>
                          <a:spcPts val="0"/>
                        </a:spcBef>
                        <a:spcAft>
                          <a:spcPts val="0"/>
                        </a:spcAft>
                        <a:buClrTx/>
                        <a:buSzTx/>
                        <a:buFontTx/>
                        <a:buNone/>
                      </a:pPr>
                      <a:r>
                        <a:rPr kumimoji="0" lang="en-US" sz="1200" b="0" u="none" strike="noStrike" kern="1200" cap="none" spc="0" normalizeH="0" baseline="0" noProof="0" dirty="0">
                          <a:ln>
                            <a:noFill/>
                          </a:ln>
                          <a:solidFill>
                            <a:schemeClr val="bg2">
                              <a:lumMod val="10000"/>
                            </a:schemeClr>
                          </a:solidFill>
                          <a:effectLst/>
                          <a:uLnTx/>
                          <a:uFillTx/>
                        </a:rPr>
                        <a:t>SVET Dec 2030</a:t>
                      </a:r>
                      <a:r>
                        <a:rPr lang="en-US" sz="1200" b="0" u="none" strike="noStrike" kern="1200" cap="none" spc="0" normalizeH="0" baseline="0" noProof="0" dirty="0">
                          <a:ln>
                            <a:noFill/>
                          </a:ln>
                          <a:solidFill>
                            <a:schemeClr val="bg2">
                              <a:lumMod val="10000"/>
                            </a:schemeClr>
                          </a:solidFill>
                          <a:effectLst/>
                          <a:uLnTx/>
                          <a:uFillTx/>
                        </a:rPr>
                        <a:t>      </a:t>
                      </a:r>
                      <a:r>
                        <a:rPr kumimoji="0" lang="en-US" sz="1200" b="0" u="none" strike="noStrike" kern="1200" cap="none" spc="0" normalizeH="0" baseline="0" noProof="0" dirty="0">
                          <a:ln>
                            <a:noFill/>
                          </a:ln>
                          <a:solidFill>
                            <a:schemeClr val="bg2">
                              <a:lumMod val="10000"/>
                            </a:schemeClr>
                          </a:solidFill>
                          <a:effectLst/>
                          <a:uLnTx/>
                          <a:uFillTx/>
                        </a:rPr>
                        <a:t> MET</a:t>
                      </a:r>
                      <a:r>
                        <a:rPr lang="en-US" sz="1200" b="0" u="none" strike="noStrike" kern="1200" cap="none" spc="0" normalizeH="0" baseline="0" noProof="0" dirty="0">
                          <a:ln>
                            <a:noFill/>
                          </a:ln>
                          <a:solidFill>
                            <a:schemeClr val="bg2">
                              <a:lumMod val="10000"/>
                            </a:schemeClr>
                          </a:solidFill>
                          <a:effectLst/>
                          <a:uLnTx/>
                          <a:uFillTx/>
                        </a:rPr>
                        <a:t> </a:t>
                      </a:r>
                      <a:r>
                        <a:rPr kumimoji="0" lang="en-US" sz="1200" b="0" u="none" strike="noStrike" kern="1200" cap="none" spc="0" normalizeH="0" baseline="0" noProof="0" dirty="0">
                          <a:ln>
                            <a:noFill/>
                          </a:ln>
                          <a:solidFill>
                            <a:schemeClr val="bg2">
                              <a:lumMod val="10000"/>
                            </a:schemeClr>
                          </a:solidFill>
                          <a:effectLst/>
                          <a:uLnTx/>
                          <a:uFillTx/>
                        </a:rPr>
                        <a:t> Dec 2030 </a:t>
                      </a:r>
                    </a:p>
                    <a:p>
                      <a:pPr marL="0" marR="0" lvl="0" indent="0" algn="l" rtl="0" eaLnBrk="1" fontAlgn="auto" latinLnBrk="0" hangingPunct="1">
                        <a:lnSpc>
                          <a:spcPct val="100000"/>
                        </a:lnSpc>
                        <a:spcBef>
                          <a:spcPts val="0"/>
                        </a:spcBef>
                        <a:spcAft>
                          <a:spcPts val="0"/>
                        </a:spcAft>
                        <a:buClrTx/>
                        <a:buSzTx/>
                        <a:buFontTx/>
                        <a:buNone/>
                      </a:pPr>
                      <a:r>
                        <a:rPr kumimoji="0" lang="en-US" sz="1200" b="0" u="none" strike="noStrike" kern="1200" cap="none" spc="0" normalizeH="0" baseline="0" noProof="0" dirty="0">
                          <a:ln>
                            <a:noFill/>
                          </a:ln>
                          <a:solidFill>
                            <a:schemeClr val="bg2">
                              <a:lumMod val="10000"/>
                            </a:schemeClr>
                          </a:solidFill>
                          <a:effectLst/>
                          <a:uLnTx/>
                          <a:uFillTx/>
                        </a:rPr>
                        <a:t>MAET Jan 2031</a:t>
                      </a:r>
                      <a:r>
                        <a:rPr lang="en-US" sz="1200" b="0" u="none" strike="noStrike" kern="1200" cap="none" spc="0" normalizeH="0" baseline="0" noProof="0" dirty="0">
                          <a:ln>
                            <a:noFill/>
                          </a:ln>
                          <a:solidFill>
                            <a:schemeClr val="bg2">
                              <a:lumMod val="10000"/>
                            </a:schemeClr>
                          </a:solidFill>
                          <a:effectLst/>
                          <a:uLnTx/>
                          <a:uFillTx/>
                        </a:rPr>
                        <a:t>     </a:t>
                      </a:r>
                      <a:r>
                        <a:rPr kumimoji="0" lang="en-US" sz="1200" b="0" u="none" strike="noStrike" kern="1200" cap="none" spc="0" normalizeH="0" baseline="0" noProof="0" dirty="0">
                          <a:ln>
                            <a:noFill/>
                          </a:ln>
                          <a:solidFill>
                            <a:schemeClr val="bg2">
                              <a:lumMod val="10000"/>
                            </a:schemeClr>
                          </a:solidFill>
                          <a:effectLst/>
                          <a:uLnTx/>
                          <a:uFillTx/>
                        </a:rPr>
                        <a:t> JET Dec 2035</a:t>
                      </a:r>
                      <a:r>
                        <a:rPr lang="en-US" sz="1200" b="0" u="none" strike="noStrike" kern="1200" cap="none" spc="0" normalizeH="0" baseline="0" noProof="0" dirty="0">
                          <a:ln>
                            <a:noFill/>
                          </a:ln>
                          <a:solidFill>
                            <a:schemeClr val="bg2">
                              <a:lumMod val="10000"/>
                            </a:schemeClr>
                          </a:solidFill>
                          <a:effectLst/>
                          <a:uLnTx/>
                          <a:uFillTx/>
                        </a:rPr>
                        <a:t> </a:t>
                      </a:r>
                      <a:endParaRPr kumimoji="0" lang="en-US" sz="1200" b="0" i="0" u="none" strike="noStrike" kern="1200" cap="none" spc="0" normalizeH="0" baseline="0" dirty="0">
                        <a:ln>
                          <a:noFill/>
                        </a:ln>
                        <a:solidFill>
                          <a:schemeClr val="bg2">
                            <a:lumMod val="10000"/>
                          </a:schemeClr>
                        </a:solidFill>
                        <a:effectLst/>
                        <a:uLnTx/>
                        <a:uFillTx/>
                        <a:latin typeface="+mn-lt"/>
                        <a:ea typeface="+mn-ea"/>
                        <a:cs typeface="+mn-cs"/>
                      </a:endParaRPr>
                    </a:p>
                  </a:txBody>
                  <a:tcPr anchor="ctr"/>
                </a:tc>
                <a:extLst>
                  <a:ext uri="{0D108BD9-81ED-4DB2-BD59-A6C34878D82A}">
                    <a16:rowId xmlns:a16="http://schemas.microsoft.com/office/drawing/2014/main" val="10005"/>
                  </a:ext>
                </a:extLst>
              </a:tr>
            </a:tbl>
          </a:graphicData>
        </a:graphic>
      </p:graphicFrame>
      <p:sp>
        <p:nvSpPr>
          <p:cNvPr id="7" name="Line 5">
            <a:extLst>
              <a:ext uri="{FF2B5EF4-FFF2-40B4-BE49-F238E27FC236}">
                <a16:creationId xmlns:a16="http://schemas.microsoft.com/office/drawing/2014/main" id="{7433FAE4-9088-84C2-DE7C-F2C3FC7CA368}"/>
              </a:ext>
            </a:extLst>
          </p:cNvPr>
          <p:cNvSpPr>
            <a:spLocks noChangeShapeType="1"/>
          </p:cNvSpPr>
          <p:nvPr/>
        </p:nvSpPr>
        <p:spPr bwMode="auto">
          <a:xfrm flipH="1">
            <a:off x="4593435" y="1220557"/>
            <a:ext cx="1680" cy="5381564"/>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3">
            <a:extLst>
              <a:ext uri="{FF2B5EF4-FFF2-40B4-BE49-F238E27FC236}">
                <a16:creationId xmlns:a16="http://schemas.microsoft.com/office/drawing/2014/main" id="{3607E154-A85E-A1CC-425B-1F14396D93B6}"/>
              </a:ext>
            </a:extLst>
          </p:cNvPr>
          <p:cNvSpPr>
            <a:spLocks noChangeArrowheads="1"/>
          </p:cNvSpPr>
          <p:nvPr/>
        </p:nvSpPr>
        <p:spPr bwMode="auto">
          <a:xfrm>
            <a:off x="4661647" y="3689944"/>
            <a:ext cx="4360941" cy="288823"/>
          </a:xfrm>
          <a:prstGeom prst="rect">
            <a:avLst/>
          </a:prstGeom>
          <a:noFill/>
          <a:ln w="50800">
            <a:noFill/>
            <a:miter lim="800000"/>
            <a:headEnd/>
            <a:tailEnd/>
          </a:ln>
        </p:spPr>
        <p:txBody>
          <a:bodyPr lIns="18288" tIns="18288" rIns="18288" bIns="18288" anchor="t"/>
          <a:lstStyle/>
          <a:p>
            <a:pPr algn="ctr">
              <a:buClr>
                <a:srgbClr val="FF0000"/>
              </a:buClr>
              <a:defRPr/>
            </a:pPr>
            <a:r>
              <a:rPr lang="en-US" sz="1200" b="1" u="sng" dirty="0">
                <a:solidFill>
                  <a:prstClr val="black"/>
                </a:solidFill>
                <a:latin typeface="Arial"/>
                <a:cs typeface="Arial"/>
              </a:rPr>
              <a:t>Upcoming Events</a:t>
            </a: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F8BCCBA3-43F5-E307-EAA1-193AB00E1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4" name="TextBox 3">
            <a:extLst>
              <a:ext uri="{FF2B5EF4-FFF2-40B4-BE49-F238E27FC236}">
                <a16:creationId xmlns:a16="http://schemas.microsoft.com/office/drawing/2014/main" id="{175A4BAC-1E44-CF42-5632-7FD022BAE7A6}"/>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6" name="Title 1">
            <a:extLst>
              <a:ext uri="{FF2B5EF4-FFF2-40B4-BE49-F238E27FC236}">
                <a16:creationId xmlns:a16="http://schemas.microsoft.com/office/drawing/2014/main" id="{7321D435-AEB2-BE14-DA54-BC4626BBD19E}"/>
              </a:ext>
            </a:extLst>
          </p:cNvPr>
          <p:cNvSpPr txBox="1">
            <a:spLocks/>
          </p:cNvSpPr>
          <p:nvPr/>
        </p:nvSpPr>
        <p:spPr>
          <a:xfrm>
            <a:off x="1147989" y="262185"/>
            <a:ext cx="2752402" cy="352388"/>
          </a:xfrm>
          <a:ln>
            <a:noFill/>
          </a:ln>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a:solidFill>
                  <a:schemeClr val="bg2">
                    <a:lumMod val="10000"/>
                  </a:schemeClr>
                </a:solidFill>
                <a:latin typeface="Franklin Gothic Medium" panose="020B0603020102020204" pitchFamily="34" charset="0"/>
              </a:rPr>
              <a:t>STS PROGRAMS</a:t>
            </a:r>
            <a:endParaRPr lang="en-US" sz="2800" b="1" dirty="0">
              <a:solidFill>
                <a:schemeClr val="bg2">
                  <a:lumMod val="10000"/>
                </a:schemeClr>
              </a:solidFill>
              <a:latin typeface="Franklin Gothic Medium" panose="020B0603020102020204" pitchFamily="34" charset="0"/>
            </a:endParaRPr>
          </a:p>
        </p:txBody>
      </p:sp>
    </p:spTree>
    <p:extLst>
      <p:ext uri="{BB962C8B-B14F-4D97-AF65-F5344CB8AC3E}">
        <p14:creationId xmlns:p14="http://schemas.microsoft.com/office/powerpoint/2010/main" val="3154326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5C77680B-AB08-C169-8606-7FD00261E653}"/>
              </a:ext>
            </a:extLst>
          </p:cNvPr>
          <p:cNvSpPr>
            <a:spLocks noChangeArrowheads="1"/>
          </p:cNvSpPr>
          <p:nvPr/>
        </p:nvSpPr>
        <p:spPr bwMode="auto">
          <a:xfrm>
            <a:off x="4617113" y="3724102"/>
            <a:ext cx="4495800" cy="288823"/>
          </a:xfrm>
          <a:prstGeom prst="rect">
            <a:avLst/>
          </a:prstGeom>
          <a:noFill/>
          <a:ln w="50800">
            <a:noFill/>
            <a:miter lim="800000"/>
            <a:headEnd/>
            <a:tailEnd/>
          </a:ln>
        </p:spPr>
        <p:txBody>
          <a:bodyPr lIns="18288" tIns="18288" rIns="18288" bIns="18288" anchor="t"/>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dirty="0">
                <a:ln>
                  <a:noFill/>
                </a:ln>
                <a:solidFill>
                  <a:prstClr val="black"/>
                </a:solidFill>
                <a:effectLst/>
                <a:uLnTx/>
                <a:uFillTx/>
                <a:latin typeface="Arial"/>
                <a:ea typeface="+mn-ea"/>
                <a:cs typeface="Arial"/>
              </a:rPr>
              <a:t>Upcoming Events</a:t>
            </a: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CCB7F6D6-FD31-4AE4-ABB6-BF91CB2DBE45}"/>
              </a:ext>
            </a:extLst>
          </p:cNvPr>
          <p:cNvSpPr>
            <a:spLocks noGrp="1"/>
          </p:cNvSpPr>
          <p:nvPr>
            <p:ph type="title"/>
          </p:nvPr>
        </p:nvSpPr>
        <p:spPr>
          <a:xfrm>
            <a:off x="5419659" y="252804"/>
            <a:ext cx="2952882" cy="570144"/>
          </a:xfrm>
        </p:spPr>
        <p:txBody>
          <a:bodyPr>
            <a:noAutofit/>
          </a:bodyPr>
          <a:lstStyle/>
          <a:p>
            <a:pPr algn="ctr"/>
            <a:r>
              <a:rPr lang="en-US" sz="1600" b="1" dirty="0">
                <a:solidFill>
                  <a:schemeClr val="bg2">
                    <a:lumMod val="10000"/>
                  </a:schemeClr>
                </a:solidFill>
                <a:latin typeface="Arial Black" panose="020B0A04020102020204" pitchFamily="34" charset="0"/>
              </a:rPr>
              <a:t>MULTI-USE EGRESS TRAINER (MUET)</a:t>
            </a:r>
          </a:p>
        </p:txBody>
      </p:sp>
      <p:pic>
        <p:nvPicPr>
          <p:cNvPr id="19" name="Picture 18">
            <a:extLst>
              <a:ext uri="{FF2B5EF4-FFF2-40B4-BE49-F238E27FC236}">
                <a16:creationId xmlns:a16="http://schemas.microsoft.com/office/drawing/2014/main" id="{D10E3A62-FA60-4FBB-8D9A-B79B269E11F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6911" y="1240341"/>
            <a:ext cx="4110763" cy="2230511"/>
          </a:xfrm>
          <a:prstGeom prst="rect">
            <a:avLst/>
          </a:prstGeom>
          <a:noFill/>
        </p:spPr>
      </p:pic>
      <p:sp>
        <p:nvSpPr>
          <p:cNvPr id="20" name="Rectangle 3">
            <a:extLst>
              <a:ext uri="{FF2B5EF4-FFF2-40B4-BE49-F238E27FC236}">
                <a16:creationId xmlns:a16="http://schemas.microsoft.com/office/drawing/2014/main" id="{B9BF03FA-FC48-416D-A240-771AE15F511A}"/>
              </a:ext>
            </a:extLst>
          </p:cNvPr>
          <p:cNvSpPr>
            <a:spLocks noChangeArrowheads="1"/>
          </p:cNvSpPr>
          <p:nvPr/>
        </p:nvSpPr>
        <p:spPr bwMode="auto">
          <a:xfrm>
            <a:off x="179469" y="843212"/>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sp>
        <p:nvSpPr>
          <p:cNvPr id="21" name="Rectangle 3">
            <a:extLst>
              <a:ext uri="{FF2B5EF4-FFF2-40B4-BE49-F238E27FC236}">
                <a16:creationId xmlns:a16="http://schemas.microsoft.com/office/drawing/2014/main" id="{C62DE8E1-010F-438E-8B20-2B22DCC6EBA8}"/>
              </a:ext>
            </a:extLst>
          </p:cNvPr>
          <p:cNvSpPr>
            <a:spLocks noChangeArrowheads="1"/>
          </p:cNvSpPr>
          <p:nvPr/>
        </p:nvSpPr>
        <p:spPr bwMode="auto">
          <a:xfrm>
            <a:off x="4387184" y="843739"/>
            <a:ext cx="4474353" cy="29477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22" name="Text Box 12">
            <a:extLst>
              <a:ext uri="{FF2B5EF4-FFF2-40B4-BE49-F238E27FC236}">
                <a16:creationId xmlns:a16="http://schemas.microsoft.com/office/drawing/2014/main" id="{A582E3D5-B647-4A9A-8404-5B43D2A8C6A2}"/>
              </a:ext>
            </a:extLst>
          </p:cNvPr>
          <p:cNvSpPr txBox="1">
            <a:spLocks noChangeArrowheads="1"/>
          </p:cNvSpPr>
          <p:nvPr/>
        </p:nvSpPr>
        <p:spPr bwMode="auto">
          <a:xfrm>
            <a:off x="-37907" y="3710411"/>
            <a:ext cx="4432324" cy="157423"/>
          </a:xfrm>
          <a:prstGeom prst="rect">
            <a:avLst/>
          </a:prstGeom>
          <a:noFill/>
          <a:ln w="50800">
            <a:noFill/>
            <a:miter lim="800000"/>
            <a:headEnd/>
            <a:tailEnd/>
          </a:ln>
        </p:spPr>
        <p:txBody>
          <a:bodyPr lIns="18288" tIns="48331" rIns="18288" bIns="48331"/>
          <a:lstStyle/>
          <a:p>
            <a:pPr marL="101147" marR="0" lvl="0" indent="-101147"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 Status</a:t>
            </a:r>
            <a:endPar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Line 3">
            <a:extLst>
              <a:ext uri="{FF2B5EF4-FFF2-40B4-BE49-F238E27FC236}">
                <a16:creationId xmlns:a16="http://schemas.microsoft.com/office/drawing/2014/main" id="{F57A9E29-38FE-4EDE-8652-3F9C468E7F6B}"/>
              </a:ext>
            </a:extLst>
          </p:cNvPr>
          <p:cNvSpPr>
            <a:spLocks noChangeShapeType="1"/>
          </p:cNvSpPr>
          <p:nvPr/>
        </p:nvSpPr>
        <p:spPr bwMode="auto">
          <a:xfrm>
            <a:off x="76199" y="3665458"/>
            <a:ext cx="8991602" cy="21094"/>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888CBE9-E743-4DB6-98EA-D377730E9B19}"/>
              </a:ext>
            </a:extLst>
          </p:cNvPr>
          <p:cNvSpPr/>
          <p:nvPr/>
        </p:nvSpPr>
        <p:spPr>
          <a:xfrm>
            <a:off x="4648200" y="1240341"/>
            <a:ext cx="4495800" cy="1892826"/>
          </a:xfrm>
          <a:prstGeom prst="rect">
            <a:avLst/>
          </a:prstGeom>
        </p:spPr>
        <p:txBody>
          <a:bodyPr wrap="square" lIns="91440" tIns="45720" rIns="91440" bIns="45720" anchor="t">
            <a:spAutoFit/>
          </a:bodyPr>
          <a:lstStyle/>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Requirements:</a:t>
            </a:r>
            <a:r>
              <a:rPr kumimoji="0" lang="en-US" sz="900" b="0" i="0" u="none" strike="noStrike" kern="1200" cap="none" spc="0" normalizeH="0" baseline="0" noProof="0" dirty="0">
                <a:ln>
                  <a:noFill/>
                </a:ln>
                <a:solidFill>
                  <a:srgbClr val="000000"/>
                </a:solidFill>
                <a:effectLst/>
                <a:uLnTx/>
                <a:uFillTx/>
                <a:latin typeface="Arial"/>
                <a:ea typeface="+mn-ea"/>
                <a:cs typeface="Arial"/>
              </a:rPr>
              <a:t>  </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a:p>
            <a:pPr marL="339725" marR="0" lvl="0" indent="-171450" algn="l" defTabSz="4572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rPr>
              <a:t>MROC CPD for Multi-Use Egress Trainer (MUET) 2011</a:t>
            </a:r>
            <a:endParaRPr lang="en-US" sz="900" b="0" i="0" u="none" strike="noStrike" kern="1200" cap="none" spc="0" normalizeH="0" baseline="0" noProof="0" dirty="0">
              <a:ln>
                <a:noFill/>
              </a:ln>
              <a:solidFill>
                <a:srgbClr val="000000"/>
              </a:solidFill>
              <a:effectLst/>
              <a:uLnTx/>
              <a:uFillTx/>
              <a:latin typeface="Arial"/>
              <a:cs typeface="Arial"/>
            </a:endParaRPr>
          </a:p>
          <a:p>
            <a:pPr marL="339725" marR="0" lvl="0" indent="-171450" algn="l" defTabSz="4572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rPr>
              <a:t>CRC for Family of Egress Trainers (FET) 2022</a:t>
            </a: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Description:  </a:t>
            </a:r>
            <a:r>
              <a:rPr kumimoji="0" lang="en-US" sz="900" b="0" i="0" u="none" strike="noStrike" kern="1200" cap="none" spc="0" normalizeH="0" baseline="0" noProof="0" dirty="0">
                <a:ln>
                  <a:noFill/>
                </a:ln>
                <a:solidFill>
                  <a:srgbClr val="000000"/>
                </a:solidFill>
                <a:effectLst/>
                <a:uLnTx/>
                <a:uFillTx/>
                <a:latin typeface="Arial"/>
                <a:ea typeface="+mn-ea"/>
                <a:cs typeface="Arial"/>
              </a:rPr>
              <a:t>MUET is a one for one replacement of the existing SVET which replicates the HMMWV cab and AAV troop compartment.  The MUET will replicate the ACV, JLTV and LAV and will be employed as a training support capability designed to enhance water survivability as a part of egress training. The MUET will support the training and possibly improve student survivability and support the instruction on the fundamentals of water survival.</a:t>
            </a: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AAO Quantity: </a:t>
            </a:r>
            <a:r>
              <a:rPr kumimoji="0" lang="en-US" sz="900" b="0" i="0" u="none" strike="noStrike" kern="1200" cap="none" spc="0" normalizeH="0" baseline="0" noProof="0" dirty="0">
                <a:ln>
                  <a:noFill/>
                </a:ln>
                <a:solidFill>
                  <a:srgbClr val="000000"/>
                </a:solidFill>
                <a:effectLst/>
                <a:uLnTx/>
                <a:uFillTx/>
                <a:latin typeface="Arial"/>
                <a:ea typeface="+mn-ea"/>
                <a:cs typeface="Arial"/>
              </a:rPr>
              <a:t>6 Required; 0 Fielded </a:t>
            </a:r>
            <a:endParaRPr lang="en-US" sz="900" b="0" i="0" u="none" strike="noStrike" kern="1200" cap="none" spc="0" normalizeH="0" baseline="0" noProof="0" dirty="0">
              <a:ln>
                <a:noFill/>
              </a:ln>
              <a:solidFill>
                <a:srgbClr val="000000"/>
              </a:solidFill>
              <a:effectLst/>
              <a:uLnTx/>
              <a:uFillTx/>
              <a:latin typeface="Arial"/>
              <a:cs typeface="Arial"/>
            </a:endParaRP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Arial"/>
                <a:ea typeface="+mn-ea"/>
                <a:cs typeface="Arial"/>
              </a:rPr>
              <a:t>Current Locations: CLNC, CPEN, Okinawa, Kaneohe Bay, HI, </a:t>
            </a:r>
            <a:endParaRPr lang="en-US" sz="900" b="0" i="0" u="none" strike="noStrike" kern="1200" cap="none" spc="0" normalizeH="0" baseline="0" noProof="0" dirty="0">
              <a:ln>
                <a:noFill/>
              </a:ln>
              <a:solidFill>
                <a:srgbClr val="000000"/>
              </a:solidFill>
              <a:effectLst/>
              <a:uLnTx/>
              <a:uFillTx/>
              <a:latin typeface="Arial"/>
              <a:cs typeface="Arial"/>
            </a:endParaRPr>
          </a:p>
          <a:p>
            <a:pPr marL="628650" lvl="1" indent="-171450">
              <a:buFont typeface="Courier New" panose="02070309020205020404" pitchFamily="49" charset="0"/>
              <a:buChar char="o"/>
              <a:defRPr/>
            </a:pPr>
            <a:r>
              <a:rPr lang="en-US" sz="900" dirty="0">
                <a:solidFill>
                  <a:srgbClr val="000000"/>
                </a:solidFill>
                <a:latin typeface="Arial"/>
                <a:cs typeface="Arial"/>
              </a:rPr>
              <a:t>Planned Locations (FY25): CPEN (Del Mar) and Camp Blaz, Guam</a:t>
            </a: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Program Funded to AAO? </a:t>
            </a:r>
            <a:r>
              <a:rPr lang="en-US" sz="900" dirty="0">
                <a:solidFill>
                  <a:srgbClr val="000000"/>
                </a:solidFill>
                <a:latin typeface="Arial"/>
                <a:cs typeface="Arial"/>
              </a:rPr>
              <a:t>Yes</a:t>
            </a:r>
            <a:endParaRPr lang="en-US" sz="900" b="0" i="0" u="none" strike="noStrike" kern="1200" cap="none" spc="0" normalizeH="0" baseline="0" noProof="0" dirty="0">
              <a:ln>
                <a:noFill/>
              </a:ln>
              <a:solidFill>
                <a:srgbClr val="000000"/>
              </a:solidFill>
              <a:effectLst/>
              <a:uLnTx/>
              <a:uFillTx/>
              <a:latin typeface="Arial"/>
              <a:cs typeface="Arial"/>
            </a:endParaRPr>
          </a:p>
        </p:txBody>
      </p:sp>
      <p:sp>
        <p:nvSpPr>
          <p:cNvPr id="31" name="Rectangle 30">
            <a:extLst>
              <a:ext uri="{FF2B5EF4-FFF2-40B4-BE49-F238E27FC236}">
                <a16:creationId xmlns:a16="http://schemas.microsoft.com/office/drawing/2014/main" id="{0D0F2E69-C951-4484-A5F1-FB8A65544107}"/>
              </a:ext>
            </a:extLst>
          </p:cNvPr>
          <p:cNvSpPr/>
          <p:nvPr/>
        </p:nvSpPr>
        <p:spPr>
          <a:xfrm>
            <a:off x="107142" y="3942894"/>
            <a:ext cx="4464995" cy="2428870"/>
          </a:xfrm>
          <a:prstGeom prst="rect">
            <a:avLst/>
          </a:prstGeom>
        </p:spPr>
        <p:txBody>
          <a:bodyPr wrap="square" lIns="91440" tIns="45720" rIns="91440" bIns="45720" anchor="t">
            <a:spAutoFit/>
          </a:bodyPr>
          <a:lstStyle/>
          <a:p>
            <a:pPr marL="175895" marR="0" lvl="0" indent="-175895" algn="l" defTabSz="867574" rtl="0" eaLnBrk="0" fontAlgn="auto" latinLnBrk="0" hangingPunct="0">
              <a:lnSpc>
                <a:spcPct val="100000"/>
              </a:lnSpc>
              <a:spcBef>
                <a:spcPts val="0"/>
              </a:spcBef>
              <a:spcAft>
                <a:spcPts val="10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ACAT and Date of Designation: </a:t>
            </a:r>
            <a:r>
              <a:rPr kumimoji="0" lang="en-US" sz="900" b="0" i="0" u="none" strike="noStrike" kern="1200" cap="none" spc="0" normalizeH="0" baseline="0" noProof="0" dirty="0">
                <a:ln>
                  <a:noFill/>
                </a:ln>
                <a:solidFill>
                  <a:srgbClr val="000000"/>
                </a:solidFill>
                <a:effectLst/>
                <a:uLnTx/>
                <a:uFillTx/>
                <a:latin typeface="Arial"/>
                <a:ea typeface="+mn-ea"/>
                <a:cs typeface="Arial"/>
              </a:rPr>
              <a:t>AAP, October 2022</a:t>
            </a:r>
          </a:p>
          <a:p>
            <a:pPr marL="175895" marR="0" lvl="0" indent="-175895" algn="l" defTabSz="867574" rtl="0" eaLnBrk="0" fontAlgn="auto" latinLnBrk="0" hangingPunct="0">
              <a:lnSpc>
                <a:spcPct val="100000"/>
              </a:lnSpc>
              <a:spcBef>
                <a:spcPts val="0"/>
              </a:spcBef>
              <a:spcAft>
                <a:spcPts val="10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MDA/PDA: </a:t>
            </a:r>
            <a:r>
              <a:rPr kumimoji="0" lang="en-US" sz="900" b="0" i="0" u="none" strike="noStrike" kern="1200" cap="none" spc="0" normalizeH="0" baseline="0" noProof="0" dirty="0">
                <a:ln>
                  <a:noFill/>
                </a:ln>
                <a:solidFill>
                  <a:srgbClr val="000000"/>
                </a:solidFill>
                <a:effectLst/>
                <a:uLnTx/>
                <a:uFillTx/>
                <a:latin typeface="Arial"/>
                <a:ea typeface="+mn-ea"/>
                <a:cs typeface="Arial"/>
              </a:rPr>
              <a:t>PM TRASYS</a:t>
            </a:r>
            <a:endParaRPr lang="en-US" sz="900" b="0" i="0" u="none" strike="noStrike" kern="1200" cap="none" spc="0" normalizeH="0" baseline="0" noProof="0" dirty="0">
              <a:ln>
                <a:noFill/>
              </a:ln>
              <a:solidFill>
                <a:srgbClr val="000000"/>
              </a:solidFill>
              <a:effectLst/>
              <a:uLnTx/>
              <a:uFillTx/>
              <a:latin typeface="Arial"/>
              <a:cs typeface="Arial"/>
            </a:endParaRPr>
          </a:p>
          <a:p>
            <a:pPr marL="175895" marR="0" lvl="0" indent="-175895" algn="l" defTabSz="867574" rtl="0" eaLnBrk="0" fontAlgn="auto" latinLnBrk="0" hangingPunct="0">
              <a:lnSpc>
                <a:spcPct val="100000"/>
              </a:lnSpc>
              <a:spcBef>
                <a:spcPts val="0"/>
              </a:spcBef>
              <a:spcAft>
                <a:spcPts val="10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Date of most recent APB:</a:t>
            </a:r>
            <a:r>
              <a:rPr kumimoji="0" lang="en-US" sz="900" b="0" i="0" u="none" strike="noStrike" kern="1200" cap="none" spc="0" normalizeH="0" baseline="0" noProof="0" dirty="0">
                <a:ln>
                  <a:noFill/>
                </a:ln>
                <a:solidFill>
                  <a:srgbClr val="000000"/>
                </a:solidFill>
                <a:effectLst/>
                <a:uLnTx/>
                <a:uFillTx/>
                <a:latin typeface="Arial"/>
                <a:ea typeface="+mn-ea"/>
                <a:cs typeface="Arial"/>
              </a:rPr>
              <a:t> N/A</a:t>
            </a:r>
            <a:endParaRPr lang="en-US" sz="900" b="0" i="0" u="none" strike="noStrike" kern="1200" cap="none" spc="0" normalizeH="0" baseline="0" noProof="0" dirty="0">
              <a:ln>
                <a:noFill/>
              </a:ln>
              <a:solidFill>
                <a:srgbClr val="000000"/>
              </a:solidFill>
              <a:effectLst/>
              <a:uLnTx/>
              <a:uFillTx/>
              <a:latin typeface="Arial"/>
              <a:cs typeface="Arial"/>
            </a:endParaRPr>
          </a:p>
          <a:p>
            <a:pPr marL="175895" marR="0" lvl="0" indent="-175895" algn="l" defTabSz="867574" rtl="0" eaLnBrk="0" fontAlgn="auto" latinLnBrk="0" hangingPunct="0">
              <a:lnSpc>
                <a:spcPct val="100000"/>
              </a:lnSpc>
              <a:spcBef>
                <a:spcPts val="0"/>
              </a:spcBef>
              <a:spcAft>
                <a:spcPts val="10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IOC/FOC Dates:</a:t>
            </a:r>
            <a:endParaRPr kumimoji="0" lang="en-US" sz="900" b="0" i="0" u="none" strike="noStrike" kern="1200" cap="none" spc="0" normalizeH="0" baseline="0" noProof="0" dirty="0">
              <a:ln>
                <a:noFill/>
              </a:ln>
              <a:solidFill>
                <a:srgbClr val="FF0000"/>
              </a:solidFill>
              <a:effectLst/>
              <a:uLnTx/>
              <a:uFillTx/>
              <a:latin typeface="Arial"/>
              <a:ea typeface="+mn-ea"/>
              <a:cs typeface="Arial"/>
            </a:endParaRPr>
          </a:p>
          <a:p>
            <a:pPr marL="342265" marR="0" lvl="2" indent="-113665" algn="l" defTabSz="457200" rtl="0" eaLnBrk="1" fontAlgn="auto" latinLnBrk="0" hangingPunct="1">
              <a:lnSpc>
                <a:spcPct val="100000"/>
              </a:lnSpc>
              <a:spcBef>
                <a:spcPts val="0"/>
              </a:spcBef>
              <a:spcAft>
                <a:spcPts val="100"/>
              </a:spcAft>
              <a:buClrTx/>
              <a:buSzTx/>
              <a:buFont typeface="Courier New" panose="02070309020205020404" pitchFamily="49" charset="0"/>
              <a:buChar char="o"/>
              <a:tabLst/>
              <a:defRPr/>
            </a:pPr>
            <a:r>
              <a:rPr kumimoji="0" lang="en-US" sz="900" b="0" i="0" u="none" strike="noStrike" kern="0" cap="none" spc="0" normalizeH="0" baseline="0" noProof="0" dirty="0">
                <a:ln>
                  <a:noFill/>
                </a:ln>
                <a:solidFill>
                  <a:srgbClr val="000000"/>
                </a:solidFill>
                <a:effectLst/>
                <a:uLnTx/>
                <a:uFillTx/>
                <a:latin typeface="Arial"/>
                <a:ea typeface="+mn-ea"/>
                <a:cs typeface="Arial"/>
              </a:rPr>
              <a:t>IOC for threshold: Q3FY27</a:t>
            </a:r>
            <a:endParaRPr lang="en-US" sz="900" b="0" i="0" u="none" strike="noStrike" kern="0" cap="none" spc="0" normalizeH="0" baseline="0" noProof="0" dirty="0">
              <a:ln>
                <a:noFill/>
              </a:ln>
              <a:solidFill>
                <a:srgbClr val="000000"/>
              </a:solidFill>
              <a:effectLst/>
              <a:uLnTx/>
              <a:uFillTx/>
              <a:latin typeface="Arial"/>
              <a:cs typeface="Arial"/>
            </a:endParaRPr>
          </a:p>
          <a:p>
            <a:pPr marL="342265" marR="0" lvl="2" indent="-113665" algn="l" defTabSz="457200" rtl="0" eaLnBrk="1" fontAlgn="auto" latinLnBrk="0" hangingPunct="1">
              <a:lnSpc>
                <a:spcPct val="100000"/>
              </a:lnSpc>
              <a:spcBef>
                <a:spcPts val="0"/>
              </a:spcBef>
              <a:spcAft>
                <a:spcPts val="100"/>
              </a:spcAft>
              <a:buClrTx/>
              <a:buSzTx/>
              <a:buFont typeface="Courier New" panose="02070309020205020404" pitchFamily="49" charset="0"/>
              <a:buChar char="o"/>
              <a:tabLst/>
              <a:defRPr/>
            </a:pPr>
            <a:r>
              <a:rPr kumimoji="0" lang="en-US" sz="900" b="0" i="0" u="none" strike="noStrike" kern="0" cap="none" spc="0" normalizeH="0" baseline="0" noProof="0" dirty="0">
                <a:ln>
                  <a:noFill/>
                </a:ln>
                <a:solidFill>
                  <a:srgbClr val="000000"/>
                </a:solidFill>
                <a:effectLst/>
                <a:uLnTx/>
                <a:uFillTx/>
                <a:latin typeface="Arial"/>
                <a:ea typeface="+mn-ea"/>
                <a:cs typeface="Arial"/>
              </a:rPr>
              <a:t>FOC: TBD</a:t>
            </a:r>
            <a:endParaRPr lang="en-US" sz="900" b="0" i="0" u="none" strike="noStrike" kern="0" cap="none" spc="0" normalizeH="0" baseline="0" noProof="0" dirty="0">
              <a:ln>
                <a:noFill/>
              </a:ln>
              <a:solidFill>
                <a:srgbClr val="000000"/>
              </a:solidFill>
              <a:effectLst/>
              <a:uLnTx/>
              <a:uFillTx/>
              <a:latin typeface="Arial"/>
              <a:cs typeface="Arial"/>
            </a:endParaRPr>
          </a:p>
          <a:p>
            <a:pPr marL="175895" marR="0" lvl="0" indent="-175895" algn="l" defTabSz="867574" rtl="0" eaLnBrk="0" fontAlgn="auto" latinLnBrk="0" hangingPunct="0">
              <a:lnSpc>
                <a:spcPct val="100000"/>
              </a:lnSpc>
              <a:spcBef>
                <a:spcPts val="300"/>
              </a:spcBef>
              <a:spcAft>
                <a:spcPts val="100"/>
              </a:spcAft>
              <a:buClrTx/>
              <a:buSzTx/>
              <a:buFontTx/>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Accomplishments</a:t>
            </a:r>
            <a:endParaRPr kumimoji="0" lang="en-US" sz="900" b="0" i="0" u="none" strike="noStrike" kern="0" cap="none" spc="0" normalizeH="0" baseline="0" noProof="0" dirty="0">
              <a:ln>
                <a:noFill/>
              </a:ln>
              <a:solidFill>
                <a:srgbClr val="000000"/>
              </a:solidFill>
              <a:effectLst/>
              <a:uLnTx/>
              <a:uFillTx/>
              <a:latin typeface="Arial"/>
              <a:ea typeface="+mn-ea"/>
              <a:cs typeface="Arial"/>
            </a:endParaRPr>
          </a:p>
          <a:p>
            <a:pPr marL="342265" marR="0" lvl="2" indent="-113665" algn="l" defTabSz="457200" rtl="0" eaLnBrk="1" fontAlgn="auto" latinLnBrk="0" hangingPunct="1">
              <a:lnSpc>
                <a:spcPct val="100000"/>
              </a:lnSpc>
              <a:spcBef>
                <a:spcPts val="0"/>
              </a:spcBef>
              <a:spcAft>
                <a:spcPts val="100"/>
              </a:spcAft>
              <a:buClrTx/>
              <a:buSzTx/>
              <a:buFont typeface="Courier New" panose="02070309020205020404" pitchFamily="49" charset="0"/>
              <a:buChar char="o"/>
              <a:tabLst/>
              <a:defRPr/>
            </a:pPr>
            <a:r>
              <a:rPr kumimoji="0" lang="en-US" sz="900" b="0" i="0" u="none" strike="noStrike" kern="0" cap="none" spc="0" normalizeH="0" baseline="0" noProof="0" dirty="0">
                <a:ln>
                  <a:noFill/>
                </a:ln>
                <a:solidFill>
                  <a:srgbClr val="000000"/>
                </a:solidFill>
                <a:effectLst/>
                <a:uLnTx/>
                <a:uFillTx/>
                <a:latin typeface="Arial"/>
                <a:ea typeface="+mn-ea"/>
                <a:cs typeface="Arial"/>
              </a:rPr>
              <a:t>NAWCTSD Product Line Management IDIQ DO#063 awarded 19 Sep 2023.</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265" marR="0" lvl="2" indent="-113665" algn="l" defTabSz="457200" rtl="0" eaLnBrk="1" fontAlgn="auto" latinLnBrk="0" hangingPunct="1">
              <a:lnSpc>
                <a:spcPct val="100000"/>
              </a:lnSpc>
              <a:spcBef>
                <a:spcPts val="0"/>
              </a:spcBef>
              <a:spcAft>
                <a:spcPts val="100"/>
              </a:spcAft>
              <a:buClrTx/>
              <a:buSzTx/>
              <a:buFont typeface="Courier New" panose="02070309020205020404" pitchFamily="49" charset="0"/>
              <a:buChar char="o"/>
              <a:tabLst/>
              <a:defRPr/>
            </a:pPr>
            <a:r>
              <a:rPr kumimoji="0" lang="en-US" sz="900" b="0" i="0" u="none" strike="noStrike" kern="0" cap="none" spc="0" normalizeH="0" baseline="0" noProof="0" dirty="0">
                <a:ln>
                  <a:noFill/>
                </a:ln>
                <a:solidFill>
                  <a:srgbClr val="000000"/>
                </a:solidFill>
                <a:effectLst/>
                <a:uLnTx/>
                <a:uFillTx/>
                <a:latin typeface="Arial"/>
                <a:ea typeface="+mn-ea"/>
                <a:cs typeface="Arial"/>
              </a:rPr>
              <a:t>PDR closed out Jun 2024</a:t>
            </a:r>
            <a:endParaRPr kumimoji="0" lang="en-US" sz="900" b="0" i="0" u="none" strike="noStrike" kern="0" cap="none" spc="0" normalizeH="0" baseline="0" noProof="0" dirty="0">
              <a:ln>
                <a:noFill/>
              </a:ln>
              <a:solidFill>
                <a:prstClr val="black"/>
              </a:solidFill>
              <a:effectLst/>
              <a:uLnTx/>
              <a:uFillTx/>
              <a:latin typeface="Arial"/>
              <a:ea typeface="+mn-ea"/>
              <a:cs typeface="Arial"/>
            </a:endParaRPr>
          </a:p>
          <a:p>
            <a:pPr marL="342265" marR="0" lvl="2" indent="-113665" algn="l" defTabSz="457200" rtl="0" eaLnBrk="1" fontAlgn="auto" latinLnBrk="0" hangingPunct="1">
              <a:lnSpc>
                <a:spcPct val="100000"/>
              </a:lnSpc>
              <a:spcBef>
                <a:spcPts val="0"/>
              </a:spcBef>
              <a:spcAft>
                <a:spcPts val="100"/>
              </a:spcAft>
              <a:buClrTx/>
              <a:buSzTx/>
              <a:buFont typeface="Courier New" panose="02070309020205020404" pitchFamily="49" charset="0"/>
              <a:buChar char="o"/>
              <a:tabLst/>
              <a:defRPr/>
            </a:pPr>
            <a:r>
              <a:rPr kumimoji="0" lang="en-US" sz="900" b="0" i="0" u="none" strike="noStrike" kern="0" cap="none" spc="0" normalizeH="0" baseline="0" noProof="0" dirty="0">
                <a:ln>
                  <a:noFill/>
                </a:ln>
                <a:solidFill>
                  <a:prstClr val="black"/>
                </a:solidFill>
                <a:effectLst/>
                <a:uLnTx/>
                <a:uFillTx/>
                <a:latin typeface="Arial"/>
                <a:ea typeface="+mn-ea"/>
                <a:cs typeface="Arial"/>
              </a:rPr>
              <a:t>Approved ECP relieving the program of the LAV requirement</a:t>
            </a:r>
            <a:endParaRPr lang="en-US" sz="900" b="0" i="0" u="none" strike="noStrike" kern="0" cap="none" spc="0" normalizeH="0" baseline="0" noProof="0" dirty="0">
              <a:ln>
                <a:noFill/>
              </a:ln>
              <a:solidFill>
                <a:prstClr val="black"/>
              </a:solidFill>
              <a:effectLst/>
              <a:uLnTx/>
              <a:uFillTx/>
              <a:latin typeface="Arial"/>
              <a:cs typeface="Arial"/>
            </a:endParaRPr>
          </a:p>
          <a:p>
            <a:pPr marL="342265" lvl="2" indent="-113665">
              <a:spcAft>
                <a:spcPts val="100"/>
              </a:spcAft>
              <a:buFont typeface="Courier New" panose="02070309020205020404" pitchFamily="49" charset="0"/>
              <a:buChar char="o"/>
              <a:defRPr/>
            </a:pPr>
            <a:r>
              <a:rPr lang="en-US" sz="900" kern="0" dirty="0">
                <a:solidFill>
                  <a:prstClr val="black"/>
                </a:solidFill>
                <a:latin typeface="Arial"/>
                <a:cs typeface="Arial"/>
              </a:rPr>
              <a:t>Sole Source RFP Release 1 Nov (1 year ahead of schedule)</a:t>
            </a:r>
          </a:p>
          <a:p>
            <a:pPr marL="175895" marR="0" lvl="0" indent="-175895" algn="l" defTabSz="457200" rtl="0" eaLnBrk="1" fontAlgn="auto" latinLnBrk="0" hangingPunct="1">
              <a:lnSpc>
                <a:spcPct val="100000"/>
              </a:lnSpc>
              <a:spcBef>
                <a:spcPts val="300"/>
              </a:spcBef>
              <a:spcAft>
                <a:spcPts val="0"/>
              </a:spcAft>
              <a:buClrTx/>
              <a:buSzTx/>
              <a:buFont typeface="Arial"/>
              <a:buChar char="•"/>
              <a:tabLst/>
              <a:defRPr/>
            </a:pPr>
            <a:r>
              <a:rPr kumimoji="0" lang="en-US" sz="900" b="1" i="0" u="none" strike="noStrike" kern="1200" cap="none" spc="0" normalizeH="0" baseline="0" noProof="0" dirty="0">
                <a:ln>
                  <a:noFill/>
                </a:ln>
                <a:solidFill>
                  <a:srgbClr val="000000"/>
                </a:solidFill>
                <a:effectLst/>
                <a:uLnTx/>
                <a:uFillTx/>
                <a:latin typeface="Arial"/>
                <a:ea typeface="+mn-ea"/>
                <a:cs typeface="Arial"/>
              </a:rPr>
              <a:t>Issues</a:t>
            </a:r>
            <a:endParaRPr lang="en-US" sz="900" b="0" i="0" u="none" strike="noStrike" kern="1200" cap="none" spc="0" normalizeH="0" baseline="0" noProof="0" dirty="0">
              <a:ln>
                <a:noFill/>
              </a:ln>
              <a:solidFill>
                <a:srgbClr val="000000"/>
              </a:solidFill>
              <a:effectLst/>
              <a:uLnTx/>
              <a:uFillTx/>
              <a:latin typeface="Arial"/>
              <a:cs typeface="Arial"/>
            </a:endParaRPr>
          </a:p>
          <a:p>
            <a:pPr marL="339090" lvl="1" indent="-112395">
              <a:spcAft>
                <a:spcPts val="100"/>
              </a:spcAft>
              <a:buFont typeface="Courier New,monospace"/>
              <a:buChar char="o"/>
              <a:defRPr/>
            </a:pPr>
            <a:r>
              <a:rPr lang="en-US" sz="900" dirty="0">
                <a:solidFill>
                  <a:srgbClr val="000000"/>
                </a:solidFill>
                <a:latin typeface="Arial"/>
                <a:cs typeface="Arial"/>
              </a:rPr>
              <a:t>Behind OSD benchmarks </a:t>
            </a:r>
          </a:p>
          <a:p>
            <a:pPr marL="226695" lvl="1">
              <a:spcAft>
                <a:spcPts val="100"/>
              </a:spcAft>
              <a:defRPr/>
            </a:pPr>
            <a:endParaRPr lang="en-US" sz="900" dirty="0">
              <a:solidFill>
                <a:srgbClr val="000000"/>
              </a:solidFill>
              <a:latin typeface="Arial"/>
              <a:cs typeface="Arial"/>
            </a:endParaRPr>
          </a:p>
          <a:p>
            <a:pPr marL="0" marR="0" lvl="0" indent="-230505" algn="l" defTabSz="457200" rtl="0" eaLnBrk="1" fontAlgn="auto" latinLnBrk="0" hangingPunct="1">
              <a:lnSpc>
                <a:spcPct val="100000"/>
              </a:lnSpc>
              <a:spcBef>
                <a:spcPts val="0"/>
              </a:spcBef>
              <a:spcAft>
                <a:spcPts val="0"/>
              </a:spcAft>
              <a:buClrTx/>
              <a:buSzTx/>
              <a:buFont typeface="Arial"/>
              <a:buChar char="•"/>
              <a:tabLst/>
              <a:defRPr/>
            </a:pPr>
            <a:endParaRPr kumimoji="0" lang="en-US" sz="1000" b="1" i="0" u="none" strike="noStrike" kern="1200" cap="none" spc="0" normalizeH="0" baseline="0" noProof="0" dirty="0">
              <a:ln>
                <a:noFill/>
              </a:ln>
              <a:solidFill>
                <a:srgbClr val="000000"/>
              </a:solidFill>
              <a:effectLst/>
              <a:uLnTx/>
              <a:uFillTx/>
              <a:latin typeface="Arial"/>
              <a:ea typeface="+mn-ea"/>
              <a:cs typeface="Arial"/>
            </a:endParaRPr>
          </a:p>
        </p:txBody>
      </p:sp>
      <p:sp>
        <p:nvSpPr>
          <p:cNvPr id="5" name="Slide Number Placeholder 4">
            <a:extLst>
              <a:ext uri="{FF2B5EF4-FFF2-40B4-BE49-F238E27FC236}">
                <a16:creationId xmlns:a16="http://schemas.microsoft.com/office/drawing/2014/main" id="{3826A87F-2829-E2C2-C74A-103D8CDEB38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Line 5">
            <a:extLst>
              <a:ext uri="{FF2B5EF4-FFF2-40B4-BE49-F238E27FC236}">
                <a16:creationId xmlns:a16="http://schemas.microsoft.com/office/drawing/2014/main" id="{3C0DEEF5-AC1B-96EF-C0AA-3B946C61285E}"/>
              </a:ext>
            </a:extLst>
          </p:cNvPr>
          <p:cNvSpPr>
            <a:spLocks noChangeShapeType="1"/>
          </p:cNvSpPr>
          <p:nvPr/>
        </p:nvSpPr>
        <p:spPr bwMode="auto">
          <a:xfrm flipH="1">
            <a:off x="4576918" y="1202210"/>
            <a:ext cx="8525" cy="5452248"/>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F003CD95-7E3B-3930-BE4C-C99EEE6F68BA}"/>
              </a:ext>
            </a:extLst>
          </p:cNvPr>
          <p:cNvGraphicFramePr>
            <a:graphicFrameLocks noGrp="1"/>
          </p:cNvGraphicFramePr>
          <p:nvPr>
            <p:extLst>
              <p:ext uri="{D42A27DB-BD31-4B8C-83A1-F6EECF244321}">
                <p14:modId xmlns:p14="http://schemas.microsoft.com/office/powerpoint/2010/main" val="3213045227"/>
              </p:ext>
            </p:extLst>
          </p:nvPr>
        </p:nvGraphicFramePr>
        <p:xfrm>
          <a:off x="4763163" y="3913712"/>
          <a:ext cx="4203700" cy="2439033"/>
        </p:xfrm>
        <a:graphic>
          <a:graphicData uri="http://schemas.openxmlformats.org/drawingml/2006/table">
            <a:tbl>
              <a:tblPr firstRow="1" bandRow="1">
                <a:tableStyleId>{5C22544A-7EE6-4342-B048-85BDC9FD1C3A}</a:tableStyleId>
              </a:tblPr>
              <a:tblGrid>
                <a:gridCol w="1663700">
                  <a:extLst>
                    <a:ext uri="{9D8B030D-6E8A-4147-A177-3AD203B41FA5}">
                      <a16:colId xmlns:a16="http://schemas.microsoft.com/office/drawing/2014/main" val="1588350642"/>
                    </a:ext>
                  </a:extLst>
                </a:gridCol>
                <a:gridCol w="2540000">
                  <a:extLst>
                    <a:ext uri="{9D8B030D-6E8A-4147-A177-3AD203B41FA5}">
                      <a16:colId xmlns:a16="http://schemas.microsoft.com/office/drawing/2014/main" val="2355219166"/>
                    </a:ext>
                  </a:extLst>
                </a:gridCol>
              </a:tblGrid>
              <a:tr h="272115">
                <a:tc>
                  <a:txBody>
                    <a:bodyPr/>
                    <a:lstStyle/>
                    <a:p>
                      <a:pPr marL="0" algn="ctr" rtl="0" eaLnBrk="1" fontAlgn="ctr" latinLnBrk="0" hangingPunct="1">
                        <a:spcBef>
                          <a:spcPts val="0"/>
                        </a:spcBef>
                        <a:spcAft>
                          <a:spcPts val="0"/>
                        </a:spcAft>
                      </a:pPr>
                      <a:r>
                        <a:rPr lang="en-US" sz="1100" b="1" i="0" u="none" strike="noStrike" kern="1200" dirty="0">
                          <a:solidFill>
                            <a:srgbClr val="FFFFFF"/>
                          </a:solidFill>
                          <a:effectLst/>
                          <a:highlight>
                            <a:srgbClr val="4472C4"/>
                          </a:highlight>
                          <a:latin typeface="Arial"/>
                        </a:rPr>
                        <a:t>Event</a:t>
                      </a:r>
                      <a:endParaRPr lang="en-US" sz="1100" b="0" i="0" u="none" strike="noStrike" dirty="0">
                        <a:effectLst/>
                        <a:highlight>
                          <a:srgbClr val="4472C4"/>
                        </a:highlight>
                        <a:latin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marL="0" algn="ctr" rtl="0" eaLnBrk="1" fontAlgn="ctr" latinLnBrk="0" hangingPunct="1">
                        <a:spcBef>
                          <a:spcPts val="0"/>
                        </a:spcBef>
                        <a:spcAft>
                          <a:spcPts val="0"/>
                        </a:spcAft>
                      </a:pPr>
                      <a:r>
                        <a:rPr lang="en-US" sz="1100" b="1" i="0" u="none" strike="noStrike" kern="1200" dirty="0">
                          <a:solidFill>
                            <a:srgbClr val="FFFFFF"/>
                          </a:solidFill>
                          <a:effectLst/>
                          <a:highlight>
                            <a:srgbClr val="4472C4"/>
                          </a:highlight>
                          <a:latin typeface="Arial"/>
                        </a:rPr>
                        <a:t>Date</a:t>
                      </a:r>
                      <a:endParaRPr lang="en-US" sz="1100" b="0" i="0" u="none" strike="noStrike" dirty="0">
                        <a:effectLst/>
                        <a:highlight>
                          <a:srgbClr val="4472C4"/>
                        </a:highlight>
                        <a:latin typeface="Aria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492757591"/>
                  </a:ext>
                </a:extLst>
              </a:tr>
              <a:tr h="246199">
                <a:tc>
                  <a:txBody>
                    <a:bodyPr/>
                    <a:lstStyle/>
                    <a:p>
                      <a:pPr marL="0" algn="ctr" rtl="0" eaLnBrk="1" fontAlgn="ctr" latinLnBrk="0" hangingPunct="1">
                        <a:spcBef>
                          <a:spcPts val="0"/>
                        </a:spcBef>
                        <a:spcAft>
                          <a:spcPts val="0"/>
                        </a:spcAft>
                      </a:pPr>
                      <a:r>
                        <a:rPr lang="en-US" sz="1200" b="0" i="0" u="none" strike="noStrike" kern="1200" dirty="0">
                          <a:solidFill>
                            <a:srgbClr val="000000"/>
                          </a:solidFill>
                          <a:effectLst/>
                          <a:highlight>
                            <a:srgbClr val="CFD5EA"/>
                          </a:highlight>
                          <a:latin typeface="+mn-lt"/>
                        </a:rPr>
                        <a:t>MS B</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algn="ctr" rtl="0" eaLnBrk="1" fontAlgn="ctr" latinLnBrk="0" hangingPunct="1">
                        <a:spcBef>
                          <a:spcPts val="0"/>
                        </a:spcBef>
                        <a:spcAft>
                          <a:spcPts val="0"/>
                        </a:spcAft>
                      </a:pPr>
                      <a:r>
                        <a:rPr lang="en-US" sz="1200" b="0" i="0" u="none" strike="noStrike" kern="1200">
                          <a:solidFill>
                            <a:srgbClr val="000000"/>
                          </a:solidFill>
                          <a:effectLst/>
                          <a:highlight>
                            <a:srgbClr val="CFD5EA"/>
                          </a:highlight>
                          <a:latin typeface="+mn-lt"/>
                        </a:rPr>
                        <a:t>Oct</a:t>
                      </a:r>
                      <a:r>
                        <a:rPr lang="en-US" sz="1200" b="0" i="0" u="none" strike="noStrike" kern="1200" baseline="0">
                          <a:solidFill>
                            <a:srgbClr val="000000"/>
                          </a:solidFill>
                          <a:effectLst/>
                          <a:highlight>
                            <a:srgbClr val="CFD5EA"/>
                          </a:highlight>
                          <a:latin typeface="+mn-lt"/>
                        </a:rPr>
                        <a:t> </a:t>
                      </a:r>
                      <a:r>
                        <a:rPr lang="en-US" sz="1200" b="0" i="0" u="none" strike="noStrike" kern="1200">
                          <a:solidFill>
                            <a:srgbClr val="000000"/>
                          </a:solidFill>
                          <a:effectLst/>
                          <a:highlight>
                            <a:srgbClr val="CFD5EA"/>
                          </a:highlight>
                          <a:latin typeface="+mn-lt"/>
                        </a:rPr>
                        <a:t>2023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507774376"/>
                  </a:ext>
                </a:extLst>
              </a:tr>
              <a:tr h="246199">
                <a:tc>
                  <a:txBody>
                    <a:bodyPr/>
                    <a:lstStyle/>
                    <a:p>
                      <a:pPr marL="0" lvl="0" algn="ctr">
                        <a:spcBef>
                          <a:spcPts val="0"/>
                        </a:spcBef>
                        <a:spcAft>
                          <a:spcPts val="0"/>
                        </a:spcAft>
                        <a:buNone/>
                      </a:pPr>
                      <a:r>
                        <a:rPr lang="en-US" sz="1200" b="0" i="0" u="none" strike="noStrike" kern="1200" dirty="0">
                          <a:solidFill>
                            <a:srgbClr val="000000"/>
                          </a:solidFill>
                          <a:effectLst/>
                          <a:highlight>
                            <a:srgbClr val="E9EBF5"/>
                          </a:highlight>
                          <a:latin typeface="+mn-lt"/>
                        </a:rPr>
                        <a:t>SRR</a:t>
                      </a:r>
                      <a:endParaRPr lang="en-US" sz="1200" dirty="0">
                        <a:latin typeface="+mn-l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algn="ctr" rtl="0" eaLnBrk="1" fontAlgn="ctr" latinLnBrk="0" hangingPunct="1">
                        <a:spcBef>
                          <a:spcPts val="0"/>
                        </a:spcBef>
                        <a:spcAft>
                          <a:spcPts val="0"/>
                        </a:spcAft>
                      </a:pPr>
                      <a:r>
                        <a:rPr lang="en-US" sz="1200" b="0" i="0" u="none" strike="noStrike" kern="1200" dirty="0">
                          <a:solidFill>
                            <a:srgbClr val="000000"/>
                          </a:solidFill>
                          <a:effectLst/>
                          <a:highlight>
                            <a:srgbClr val="E9EBF5"/>
                          </a:highlight>
                          <a:latin typeface="+mn-lt"/>
                        </a:rPr>
                        <a:t>Mar 2024</a:t>
                      </a:r>
                      <a:endParaRPr lang="en-US" sz="1200" b="0" i="0" u="none" strike="noStrike" dirty="0">
                        <a:effectLst/>
                        <a:highlight>
                          <a:srgbClr val="E9EBF5"/>
                        </a:highlight>
                        <a:latin typeface="+mn-lt"/>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355376459"/>
                  </a:ext>
                </a:extLst>
              </a:tr>
              <a:tr h="319137">
                <a:tc>
                  <a:txBody>
                    <a:bodyPr/>
                    <a:lstStyle/>
                    <a:p>
                      <a:pPr marL="0" lvl="0" algn="ctr" defTabSz="914400" rtl="0" eaLnBrk="1" fontAlgn="ctr" latinLnBrk="0" hangingPunct="1">
                        <a:spcBef>
                          <a:spcPts val="0"/>
                        </a:spcBef>
                        <a:spcAft>
                          <a:spcPts val="0"/>
                        </a:spcAft>
                        <a:buNone/>
                      </a:pPr>
                      <a:r>
                        <a:rPr lang="en-US" sz="1200" b="0" i="0" u="none" strike="noStrike" kern="1200" dirty="0">
                          <a:solidFill>
                            <a:srgbClr val="000000"/>
                          </a:solidFill>
                          <a:effectLst/>
                          <a:highlight>
                            <a:srgbClr val="CFD5EA"/>
                          </a:highlight>
                          <a:latin typeface="+mn-lt"/>
                          <a:ea typeface="+mn-ea"/>
                          <a:cs typeface="+mn-cs"/>
                        </a:rPr>
                        <a:t>PDR</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spcBef>
                          <a:spcPts val="0"/>
                        </a:spcBef>
                        <a:spcAft>
                          <a:spcPts val="0"/>
                        </a:spcAft>
                        <a:buNone/>
                      </a:pPr>
                      <a:r>
                        <a:rPr lang="en-US" sz="1200" b="0" i="0" u="none" strike="noStrike" kern="1200" dirty="0">
                          <a:solidFill>
                            <a:srgbClr val="000000"/>
                          </a:solidFill>
                          <a:effectLst/>
                          <a:highlight>
                            <a:srgbClr val="CFD5EA"/>
                          </a:highlight>
                          <a:latin typeface="+mn-lt"/>
                          <a:ea typeface="+mn-ea"/>
                          <a:cs typeface="+mn-cs"/>
                        </a:rPr>
                        <a:t>May 2024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376841527"/>
                  </a:ext>
                </a:extLst>
              </a:tr>
              <a:tr h="246199">
                <a:tc>
                  <a:txBody>
                    <a:bodyPr/>
                    <a:lstStyle/>
                    <a:p>
                      <a:pPr marL="0" lvl="0" algn="ctr" defTabSz="914400" rtl="0" eaLnBrk="1" latinLnBrk="0" hangingPunct="1">
                        <a:spcBef>
                          <a:spcPts val="0"/>
                        </a:spcBef>
                        <a:spcAft>
                          <a:spcPts val="0"/>
                        </a:spcAft>
                        <a:buNone/>
                      </a:pPr>
                      <a:r>
                        <a:rPr lang="en-US" sz="1200" b="0" i="0" u="none" strike="noStrike" kern="1200" dirty="0">
                          <a:solidFill>
                            <a:srgbClr val="000000"/>
                          </a:solidFill>
                          <a:effectLst/>
                          <a:highlight>
                            <a:srgbClr val="E9EBF5"/>
                          </a:highlight>
                          <a:latin typeface="+mn-lt"/>
                          <a:ea typeface="+mn-ea"/>
                          <a:cs typeface="+mn-cs"/>
                        </a:rPr>
                        <a:t>CDR</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lvl="0" indent="0" algn="ctr" defTabSz="914400" rtl="0" eaLnBrk="1" latinLnBrk="0" hangingPunct="1">
                        <a:spcBef>
                          <a:spcPts val="0"/>
                        </a:spcBef>
                        <a:spcAft>
                          <a:spcPts val="0"/>
                        </a:spcAft>
                        <a:buNone/>
                      </a:pPr>
                      <a:r>
                        <a:rPr lang="en-US" sz="1200" b="0" i="0" u="none" strike="noStrike" kern="1200" dirty="0">
                          <a:solidFill>
                            <a:srgbClr val="000000"/>
                          </a:solidFill>
                          <a:effectLst/>
                          <a:highlight>
                            <a:srgbClr val="E9EBF5"/>
                          </a:highlight>
                          <a:latin typeface="+mn-lt"/>
                          <a:ea typeface="+mn-ea"/>
                          <a:cs typeface="+mn-cs"/>
                        </a:rPr>
                        <a:t>Jul 2024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9890357"/>
                  </a:ext>
                </a:extLst>
              </a:tr>
              <a:tr h="317350">
                <a:tc>
                  <a:txBody>
                    <a:bodyPr/>
                    <a:lstStyle/>
                    <a:p>
                      <a:pPr marL="0" lvl="0" algn="ctr">
                        <a:spcBef>
                          <a:spcPts val="0"/>
                        </a:spcBef>
                        <a:spcAft>
                          <a:spcPts val="0"/>
                        </a:spcAft>
                        <a:buNone/>
                      </a:pPr>
                      <a:r>
                        <a:rPr lang="en-US" sz="1200" b="0" i="0" u="none" strike="noStrike" kern="1200" dirty="0">
                          <a:solidFill>
                            <a:srgbClr val="000000"/>
                          </a:solidFill>
                          <a:effectLst/>
                          <a:highlight>
                            <a:srgbClr val="CFD5EA"/>
                          </a:highlight>
                          <a:latin typeface="+mn-lt"/>
                        </a:rPr>
                        <a:t>Procurement Award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lvl="0" indent="0" algn="ctr">
                        <a:spcBef>
                          <a:spcPts val="0"/>
                        </a:spcBef>
                        <a:spcAft>
                          <a:spcPts val="0"/>
                        </a:spcAft>
                        <a:buNone/>
                      </a:pPr>
                      <a:r>
                        <a:rPr lang="en-US" sz="1200" b="0" i="0" u="none" strike="noStrike" kern="1200" spc="0" baseline="0" dirty="0">
                          <a:ln>
                            <a:noFill/>
                          </a:ln>
                          <a:solidFill>
                            <a:srgbClr val="000000"/>
                          </a:solidFill>
                          <a:effectLst/>
                          <a:highlight>
                            <a:srgbClr val="CFD5EA"/>
                          </a:highlight>
                          <a:latin typeface="+mn-lt"/>
                        </a:rPr>
                        <a:t>FY25Q2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749896932"/>
                  </a:ext>
                </a:extLst>
              </a:tr>
              <a:tr h="331694">
                <a:tc>
                  <a:txBody>
                    <a:bodyPr/>
                    <a:lstStyle/>
                    <a:p>
                      <a:pPr marL="0" lvl="0" algn="ctr" defTabSz="914400" rtl="0" eaLnBrk="1" latinLnBrk="0" hangingPunct="1">
                        <a:spcBef>
                          <a:spcPts val="0"/>
                        </a:spcBef>
                        <a:spcAft>
                          <a:spcPts val="0"/>
                        </a:spcAft>
                        <a:buNone/>
                      </a:pPr>
                      <a:r>
                        <a:rPr lang="en-US" sz="1200" b="0" i="0" u="none" strike="noStrike" kern="1200" dirty="0">
                          <a:solidFill>
                            <a:srgbClr val="000000"/>
                          </a:solidFill>
                          <a:effectLst/>
                          <a:highlight>
                            <a:srgbClr val="E9EBF5"/>
                          </a:highlight>
                          <a:latin typeface="+mn-lt"/>
                          <a:ea typeface="+mn-ea"/>
                          <a:cs typeface="+mn-cs"/>
                        </a:rPr>
                        <a:t>MS C</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lvl="0" indent="0" algn="ctr" defTabSz="914400" rtl="0" eaLnBrk="1" latinLnBrk="0" hangingPunct="1">
                        <a:spcBef>
                          <a:spcPts val="0"/>
                        </a:spcBef>
                        <a:spcAft>
                          <a:spcPts val="0"/>
                        </a:spcAft>
                        <a:buNone/>
                      </a:pPr>
                      <a:r>
                        <a:rPr lang="en-US" sz="1200" b="0" i="0" u="none" strike="noStrike" kern="1200" dirty="0">
                          <a:solidFill>
                            <a:srgbClr val="000000"/>
                          </a:solidFill>
                          <a:effectLst/>
                          <a:highlight>
                            <a:srgbClr val="E9EBF5"/>
                          </a:highlight>
                          <a:latin typeface="+mn-lt"/>
                          <a:ea typeface="+mn-ea"/>
                          <a:cs typeface="+mn-cs"/>
                        </a:rPr>
                        <a:t>Dec 2024 (planned)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701782940"/>
                  </a:ext>
                </a:extLst>
              </a:tr>
              <a:tr h="375777">
                <a:tc>
                  <a:txBody>
                    <a:bodyPr/>
                    <a:lstStyle/>
                    <a:p>
                      <a:pPr marL="0" lvl="0" algn="ctr">
                        <a:spcBef>
                          <a:spcPts val="0"/>
                        </a:spcBef>
                        <a:spcAft>
                          <a:spcPts val="0"/>
                        </a:spcAft>
                        <a:buNone/>
                      </a:pPr>
                      <a:r>
                        <a:rPr lang="en-US" sz="1200" b="0" i="0" u="none" strike="noStrike" kern="1200" dirty="0">
                          <a:solidFill>
                            <a:srgbClr val="000000"/>
                          </a:solidFill>
                          <a:effectLst/>
                          <a:highlight>
                            <a:srgbClr val="CFD5EA"/>
                          </a:highlight>
                          <a:latin typeface="+mn-lt"/>
                        </a:rPr>
                        <a:t>Fielding Decision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lvl="0" indent="0" algn="ctr">
                        <a:spcBef>
                          <a:spcPts val="0"/>
                        </a:spcBef>
                        <a:spcAft>
                          <a:spcPts val="0"/>
                        </a:spcAft>
                        <a:buNone/>
                      </a:pPr>
                      <a:r>
                        <a:rPr lang="en-US" sz="1200" b="0" i="0" u="none" strike="noStrike" kern="1200" spc="0" baseline="0" dirty="0">
                          <a:ln>
                            <a:noFill/>
                          </a:ln>
                          <a:solidFill>
                            <a:srgbClr val="000000"/>
                          </a:solidFill>
                          <a:effectLst/>
                          <a:highlight>
                            <a:srgbClr val="CFD5EA"/>
                          </a:highlight>
                          <a:latin typeface="+mn-lt"/>
                        </a:rPr>
                        <a:t>TBD</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135172201"/>
                  </a:ext>
                </a:extLst>
              </a:tr>
            </a:tbl>
          </a:graphicData>
        </a:graphic>
      </p:graphicFrame>
      <p:pic>
        <p:nvPicPr>
          <p:cNvPr id="3" name="Picture 2" descr="Logo&#10;&#10;Description automatically generated">
            <a:extLst>
              <a:ext uri="{FF2B5EF4-FFF2-40B4-BE49-F238E27FC236}">
                <a16:creationId xmlns:a16="http://schemas.microsoft.com/office/drawing/2014/main" id="{108969CD-8608-4A56-7506-291343B58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4" name="TextBox 3">
            <a:extLst>
              <a:ext uri="{FF2B5EF4-FFF2-40B4-BE49-F238E27FC236}">
                <a16:creationId xmlns:a16="http://schemas.microsoft.com/office/drawing/2014/main" id="{4DBA86B1-CFDA-D1E1-C10D-033AE9345DD0}"/>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6" name="Title 1">
            <a:extLst>
              <a:ext uri="{FF2B5EF4-FFF2-40B4-BE49-F238E27FC236}">
                <a16:creationId xmlns:a16="http://schemas.microsoft.com/office/drawing/2014/main" id="{E4A84C65-2471-B853-5FB1-1F85AC7ECC68}"/>
              </a:ext>
            </a:extLst>
          </p:cNvPr>
          <p:cNvSpPr txBox="1">
            <a:spLocks/>
          </p:cNvSpPr>
          <p:nvPr/>
        </p:nvSpPr>
        <p:spPr>
          <a:xfrm>
            <a:off x="1147989" y="262185"/>
            <a:ext cx="2752402" cy="352388"/>
          </a:xfrm>
          <a:ln>
            <a:noFill/>
          </a:ln>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a:solidFill>
                  <a:schemeClr val="bg2">
                    <a:lumMod val="10000"/>
                  </a:schemeClr>
                </a:solidFill>
                <a:latin typeface="Franklin Gothic Medium" panose="020B0603020102020204" pitchFamily="34" charset="0"/>
              </a:rPr>
              <a:t>STS PROGRAMS</a:t>
            </a:r>
            <a:endParaRPr lang="en-US" sz="2800" b="1" dirty="0">
              <a:solidFill>
                <a:schemeClr val="bg2">
                  <a:lumMod val="10000"/>
                </a:schemeClr>
              </a:solidFill>
              <a:latin typeface="Franklin Gothic Medium" panose="020B0603020102020204" pitchFamily="34" charset="0"/>
            </a:endParaRPr>
          </a:p>
        </p:txBody>
      </p:sp>
    </p:spTree>
    <p:extLst>
      <p:ext uri="{BB962C8B-B14F-4D97-AF65-F5344CB8AC3E}">
        <p14:creationId xmlns:p14="http://schemas.microsoft.com/office/powerpoint/2010/main" val="3728378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09A76C-77E6-A6C5-69AE-AAC484F1B52A}"/>
              </a:ext>
            </a:extLst>
          </p:cNvPr>
          <p:cNvSpPr>
            <a:spLocks noGrp="1"/>
          </p:cNvSpPr>
          <p:nvPr>
            <p:ph type="sldNum" sz="quarter" idx="17"/>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DC7C8D-6D41-4C2F-AD9A-27BCBF0F7DB3}"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2FB168B-2E29-1632-0F5C-38FA456E6D46}"/>
              </a:ext>
            </a:extLst>
          </p:cNvPr>
          <p:cNvSpPr/>
          <p:nvPr/>
        </p:nvSpPr>
        <p:spPr>
          <a:xfrm>
            <a:off x="6265627" y="6025817"/>
            <a:ext cx="133405" cy="15853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6B6C6C1-F9BB-4D61-E281-EA682023A04F}"/>
              </a:ext>
            </a:extLst>
          </p:cNvPr>
          <p:cNvSpPr txBox="1"/>
          <p:nvPr/>
        </p:nvSpPr>
        <p:spPr>
          <a:xfrm>
            <a:off x="6399032" y="5993113"/>
            <a:ext cx="971741"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Existing Contract</a:t>
            </a:r>
          </a:p>
        </p:txBody>
      </p:sp>
      <p:sp>
        <p:nvSpPr>
          <p:cNvPr id="21" name="Rectangle 20">
            <a:extLst>
              <a:ext uri="{FF2B5EF4-FFF2-40B4-BE49-F238E27FC236}">
                <a16:creationId xmlns:a16="http://schemas.microsoft.com/office/drawing/2014/main" id="{2F0C48B6-86E8-02AD-5C3E-2E701757BDBD}"/>
              </a:ext>
            </a:extLst>
          </p:cNvPr>
          <p:cNvSpPr/>
          <p:nvPr/>
        </p:nvSpPr>
        <p:spPr>
          <a:xfrm>
            <a:off x="7506605" y="6029261"/>
            <a:ext cx="133405" cy="1585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EFAA7FED-AD64-FE08-6ABF-454D22ABA42A}"/>
              </a:ext>
            </a:extLst>
          </p:cNvPr>
          <p:cNvSpPr txBox="1"/>
          <p:nvPr/>
        </p:nvSpPr>
        <p:spPr>
          <a:xfrm>
            <a:off x="7640010" y="6001210"/>
            <a:ext cx="1234633"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Future Effort/Contract</a:t>
            </a:r>
          </a:p>
        </p:txBody>
      </p:sp>
      <p:sp>
        <p:nvSpPr>
          <p:cNvPr id="34" name="Rectangle 33">
            <a:extLst>
              <a:ext uri="{FF2B5EF4-FFF2-40B4-BE49-F238E27FC236}">
                <a16:creationId xmlns:a16="http://schemas.microsoft.com/office/drawing/2014/main" id="{1E458B91-9292-66F1-366A-4F8CF11C4FA5}"/>
              </a:ext>
            </a:extLst>
          </p:cNvPr>
          <p:cNvSpPr/>
          <p:nvPr/>
        </p:nvSpPr>
        <p:spPr>
          <a:xfrm>
            <a:off x="4749670" y="6026749"/>
            <a:ext cx="133405" cy="158536"/>
          </a:xfrm>
          <a:prstGeom prst="rect">
            <a:avLst/>
          </a:prstGeom>
          <a:solidFill>
            <a:srgbClr val="FFC000"/>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9903C6FE-4343-CF6C-EF9E-D7513AE150B2}"/>
              </a:ext>
            </a:extLst>
          </p:cNvPr>
          <p:cNvSpPr txBox="1"/>
          <p:nvPr/>
        </p:nvSpPr>
        <p:spPr>
          <a:xfrm>
            <a:off x="4883075" y="5994045"/>
            <a:ext cx="1208985"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Pending Requirement</a:t>
            </a:r>
          </a:p>
        </p:txBody>
      </p:sp>
      <p:graphicFrame>
        <p:nvGraphicFramePr>
          <p:cNvPr id="2" name="Content Placeholder 3">
            <a:extLst>
              <a:ext uri="{FF2B5EF4-FFF2-40B4-BE49-F238E27FC236}">
                <a16:creationId xmlns:a16="http://schemas.microsoft.com/office/drawing/2014/main" id="{44DEEB3A-3579-72CD-3663-206F2B51F80F}"/>
              </a:ext>
            </a:extLst>
          </p:cNvPr>
          <p:cNvGraphicFramePr>
            <a:graphicFrameLocks/>
          </p:cNvGraphicFramePr>
          <p:nvPr>
            <p:extLst>
              <p:ext uri="{D42A27DB-BD31-4B8C-83A1-F6EECF244321}">
                <p14:modId xmlns:p14="http://schemas.microsoft.com/office/powerpoint/2010/main" val="4210239837"/>
              </p:ext>
            </p:extLst>
          </p:nvPr>
        </p:nvGraphicFramePr>
        <p:xfrm>
          <a:off x="209769" y="1313546"/>
          <a:ext cx="8597738" cy="4471518"/>
        </p:xfrm>
        <a:graphic>
          <a:graphicData uri="http://schemas.openxmlformats.org/drawingml/2006/table">
            <a:tbl>
              <a:tblPr firstRow="1" bandRow="1"/>
              <a:tblGrid>
                <a:gridCol w="1129811">
                  <a:extLst>
                    <a:ext uri="{9D8B030D-6E8A-4147-A177-3AD203B41FA5}">
                      <a16:colId xmlns:a16="http://schemas.microsoft.com/office/drawing/2014/main" val="20000"/>
                    </a:ext>
                  </a:extLst>
                </a:gridCol>
                <a:gridCol w="1019625">
                  <a:extLst>
                    <a:ext uri="{9D8B030D-6E8A-4147-A177-3AD203B41FA5}">
                      <a16:colId xmlns:a16="http://schemas.microsoft.com/office/drawing/2014/main" val="20001"/>
                    </a:ext>
                  </a:extLst>
                </a:gridCol>
                <a:gridCol w="1074717">
                  <a:extLst>
                    <a:ext uri="{9D8B030D-6E8A-4147-A177-3AD203B41FA5}">
                      <a16:colId xmlns:a16="http://schemas.microsoft.com/office/drawing/2014/main" val="20002"/>
                    </a:ext>
                  </a:extLst>
                </a:gridCol>
                <a:gridCol w="1074717">
                  <a:extLst>
                    <a:ext uri="{9D8B030D-6E8A-4147-A177-3AD203B41FA5}">
                      <a16:colId xmlns:a16="http://schemas.microsoft.com/office/drawing/2014/main" val="20003"/>
                    </a:ext>
                  </a:extLst>
                </a:gridCol>
                <a:gridCol w="1074717">
                  <a:extLst>
                    <a:ext uri="{9D8B030D-6E8A-4147-A177-3AD203B41FA5}">
                      <a16:colId xmlns:a16="http://schemas.microsoft.com/office/drawing/2014/main" val="20004"/>
                    </a:ext>
                  </a:extLst>
                </a:gridCol>
                <a:gridCol w="1074717">
                  <a:extLst>
                    <a:ext uri="{9D8B030D-6E8A-4147-A177-3AD203B41FA5}">
                      <a16:colId xmlns:a16="http://schemas.microsoft.com/office/drawing/2014/main" val="20005"/>
                    </a:ext>
                  </a:extLst>
                </a:gridCol>
                <a:gridCol w="1074717">
                  <a:extLst>
                    <a:ext uri="{9D8B030D-6E8A-4147-A177-3AD203B41FA5}">
                      <a16:colId xmlns:a16="http://schemas.microsoft.com/office/drawing/2014/main" val="20006"/>
                    </a:ext>
                  </a:extLst>
                </a:gridCol>
                <a:gridCol w="1074717">
                  <a:extLst>
                    <a:ext uri="{9D8B030D-6E8A-4147-A177-3AD203B41FA5}">
                      <a16:colId xmlns:a16="http://schemas.microsoft.com/office/drawing/2014/main" val="20007"/>
                    </a:ext>
                  </a:extLst>
                </a:gridCol>
              </a:tblGrid>
              <a:tr h="36652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endParaRPr lang="en-US" sz="1000" dirty="0"/>
                    </a:p>
                  </a:txBody>
                  <a:tcPr marL="51435" marR="51435" marT="25718" marB="2571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latin typeface="+mn-lt"/>
                        </a:rPr>
                        <a:t>Acquisition Approach</a:t>
                      </a: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latin typeface="+mn-lt"/>
                        </a:rPr>
                        <a:t>FY25</a:t>
                      </a:r>
                    </a:p>
                  </a:txBody>
                  <a:tcPr marL="51435" marR="51435" marT="25718" marB="2571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latin typeface="+mn-lt"/>
                        </a:rPr>
                        <a:t>FY26</a:t>
                      </a:r>
                    </a:p>
                  </a:txBody>
                  <a:tcPr marL="51435" marR="51435" marT="25718" marB="25718"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latin typeface="+mn-lt"/>
                        </a:rPr>
                        <a:t>FY27</a:t>
                      </a:r>
                    </a:p>
                  </a:txBody>
                  <a:tcPr marL="51435" marR="51435" marT="25718" marB="2571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latin typeface="+mn-lt"/>
                        </a:rPr>
                        <a:t>FY28</a:t>
                      </a:r>
                    </a:p>
                  </a:txBody>
                  <a:tcPr marL="51435" marR="51435" marT="25718" marB="2571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latin typeface="+mn-lt"/>
                        </a:rPr>
                        <a:t>FY29</a:t>
                      </a:r>
                    </a:p>
                  </a:txBody>
                  <a:tcPr marL="51435" marR="51435" marT="25718" marB="25718"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100" dirty="0">
                          <a:latin typeface="+mn-lt"/>
                        </a:rPr>
                        <a:t>FY30</a:t>
                      </a: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extLst>
                  <a:ext uri="{0D108BD9-81ED-4DB2-BD59-A6C34878D82A}">
                    <a16:rowId xmlns:a16="http://schemas.microsoft.com/office/drawing/2014/main" val="10000"/>
                  </a:ext>
                </a:extLst>
              </a:tr>
              <a:tr h="5167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mn-lt"/>
                        </a:rPr>
                        <a:t>Strategic Planning</a:t>
                      </a:r>
                    </a:p>
                  </a:txBody>
                  <a:tcPr marL="51435" marR="51435" marT="25718" marB="25718"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20000"/>
                    </a:solidFill>
                  </a:tcPr>
                </a:tc>
                <a:tc gridSpan="7">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endParaRPr lang="en-US" sz="1100" kern="1200" dirty="0">
                        <a:solidFill>
                          <a:schemeClr val="dk1"/>
                        </a:solidFill>
                        <a:latin typeface="+mn-lt"/>
                        <a:ea typeface="+mn-ea"/>
                        <a:cs typeface="+mn-cs"/>
                      </a:endParaRP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318710">
                <a:tc>
                  <a:txBody>
                    <a:bodyPr/>
                    <a:lstStyle/>
                    <a:p>
                      <a:pPr algn="ctr"/>
                      <a:r>
                        <a:rPr lang="en-US" sz="1100" b="1" dirty="0">
                          <a:solidFill>
                            <a:schemeClr val="bg1"/>
                          </a:solidFill>
                          <a:latin typeface="+mn-lt"/>
                        </a:rPr>
                        <a:t>ODS</a:t>
                      </a: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MCA  - Operations and Sustainment</a:t>
                      </a: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3926220784"/>
                  </a:ext>
                </a:extLst>
              </a:tr>
              <a:tr h="318710">
                <a:tc>
                  <a:txBody>
                    <a:bodyPr/>
                    <a:lstStyle/>
                    <a:p>
                      <a:pPr algn="ctr"/>
                      <a:r>
                        <a:rPr lang="en-US" sz="1100" b="1" dirty="0">
                          <a:solidFill>
                            <a:schemeClr val="bg1"/>
                          </a:solidFill>
                          <a:latin typeface="+mn-lt"/>
                        </a:rPr>
                        <a:t>CVTS</a:t>
                      </a: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MCA  - Operations and Sustainment</a:t>
                      </a: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en-US" sz="900" kern="120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en-US" sz="900" kern="120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en-US" sz="900" kern="120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48467778"/>
                  </a:ext>
                </a:extLst>
              </a:tr>
              <a:tr h="318710">
                <a:tc>
                  <a:txBody>
                    <a:bodyPr/>
                    <a:lstStyle/>
                    <a:p>
                      <a:pPr algn="ctr"/>
                      <a:r>
                        <a:rPr lang="en-US" sz="1100" b="1" dirty="0">
                          <a:solidFill>
                            <a:schemeClr val="bg1"/>
                          </a:solidFill>
                          <a:latin typeface="+mn-lt"/>
                        </a:rPr>
                        <a:t>ISMT</a:t>
                      </a: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MCA  - Operations and Sustainment</a:t>
                      </a: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96033971"/>
                  </a:ext>
                </a:extLst>
              </a:tr>
              <a:tr h="318710">
                <a:tc>
                  <a:txBody>
                    <a:bodyPr/>
                    <a:lstStyle/>
                    <a:p>
                      <a:pPr algn="ctr"/>
                      <a:r>
                        <a:rPr lang="en-US" sz="1100" b="1" dirty="0">
                          <a:solidFill>
                            <a:schemeClr val="bg1"/>
                          </a:solidFill>
                          <a:latin typeface="+mn-lt"/>
                        </a:rPr>
                        <a:t>CCS</a:t>
                      </a: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MCA  - Operations and Sustainment</a:t>
                      </a: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61563829"/>
                  </a:ext>
                </a:extLst>
              </a:tr>
              <a:tr h="318710">
                <a:tc>
                  <a:txBody>
                    <a:bodyPr/>
                    <a:lstStyle/>
                    <a:p>
                      <a:pPr algn="ctr"/>
                      <a:r>
                        <a:rPr lang="en-US" sz="1100" b="1" dirty="0">
                          <a:solidFill>
                            <a:schemeClr val="bg1"/>
                          </a:solidFill>
                          <a:latin typeface="+mn-lt"/>
                        </a:rPr>
                        <a:t>FET</a:t>
                      </a: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MCA – Production and Deployment</a:t>
                      </a: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ctr" defTabSz="914400" rtl="0" eaLnBrk="1" latinLnBrk="0" hangingPunct="1"/>
                      <a:endParaRPr lang="en-US" sz="900" kern="1200" dirty="0">
                        <a:solidFill>
                          <a:schemeClr val="dk1"/>
                        </a:solidFill>
                        <a:latin typeface="Calibri" panose="020F0502020204030204"/>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48262148"/>
                  </a:ext>
                </a:extLst>
              </a:tr>
              <a:tr h="334894">
                <a:tc>
                  <a:txBody>
                    <a:bodyPr/>
                    <a:lstStyle/>
                    <a:p>
                      <a:pPr lvl="0" algn="ctr">
                        <a:buNone/>
                      </a:pPr>
                      <a:r>
                        <a:rPr lang="en-US" sz="1100" b="1" dirty="0">
                          <a:solidFill>
                            <a:schemeClr val="bg1"/>
                          </a:solidFill>
                          <a:latin typeface="+mn-lt"/>
                        </a:rPr>
                        <a:t>MTWS</a:t>
                      </a: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MCA  - Operations and Sustainment</a:t>
                      </a: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lvl="0" indent="0" algn="ctr" defTabSz="914400">
                        <a:lnSpc>
                          <a:spcPct val="100000"/>
                        </a:lnSpc>
                        <a:spcBef>
                          <a:spcPts val="0"/>
                        </a:spcBef>
                        <a:spcAft>
                          <a:spcPts val="0"/>
                        </a:spcAft>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lvl="0" indent="0" algn="ctr" defTabSz="914400">
                        <a:lnSpc>
                          <a:spcPct val="100000"/>
                        </a:lnSpc>
                        <a:spcBef>
                          <a:spcPts val="0"/>
                        </a:spcBef>
                        <a:spcAft>
                          <a:spcPts val="0"/>
                        </a:spcAft>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lvl="0" indent="0" algn="ctr" defTabSz="914400">
                        <a:lnSpc>
                          <a:spcPct val="100000"/>
                        </a:lnSpc>
                        <a:spcBef>
                          <a:spcPts val="0"/>
                        </a:spcBef>
                        <a:spcAft>
                          <a:spcPts val="0"/>
                        </a:spcAft>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lvl="0" indent="0" algn="ctr" defTabSz="914400">
                        <a:lnSpc>
                          <a:spcPct val="100000"/>
                        </a:lnSpc>
                        <a:spcBef>
                          <a:spcPts val="0"/>
                        </a:spcBef>
                        <a:spcAft>
                          <a:spcPts val="0"/>
                        </a:spcAft>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lvl="0" indent="0" algn="ctr" defTabSz="914400">
                        <a:lnSpc>
                          <a:spcPct val="100000"/>
                        </a:lnSpc>
                        <a:spcBef>
                          <a:spcPts val="0"/>
                        </a:spcBef>
                        <a:spcAft>
                          <a:spcPts val="0"/>
                        </a:spcAft>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lvl="0" indent="0" algn="ctr" defTabSz="914400">
                        <a:lnSpc>
                          <a:spcPct val="100000"/>
                        </a:lnSpc>
                        <a:spcBef>
                          <a:spcPts val="0"/>
                        </a:spcBef>
                        <a:spcAft>
                          <a:spcPts val="0"/>
                        </a:spcAft>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5516257"/>
                  </a:ext>
                </a:extLst>
              </a:tr>
              <a:tr h="318710">
                <a:tc>
                  <a:txBody>
                    <a:bodyPr/>
                    <a:lstStyle/>
                    <a:p>
                      <a:pPr lvl="0" algn="ctr">
                        <a:buNone/>
                      </a:pPr>
                      <a:r>
                        <a:rPr lang="en-US" sz="1100" b="1" dirty="0">
                          <a:solidFill>
                            <a:schemeClr val="bg1"/>
                          </a:solidFill>
                          <a:latin typeface="+mn-lt"/>
                        </a:rPr>
                        <a:t>SAVT</a:t>
                      </a: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MCA  - Operations and Sustainment</a:t>
                      </a: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defTabSz="914400">
                        <a:lnSpc>
                          <a:spcPct val="100000"/>
                        </a:lnSpc>
                        <a:spcBef>
                          <a:spcPts val="0"/>
                        </a:spcBef>
                        <a:spcAft>
                          <a:spcPts val="0"/>
                        </a:spcAft>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defTabSz="914400">
                        <a:lnSpc>
                          <a:spcPct val="100000"/>
                        </a:lnSpc>
                        <a:spcBef>
                          <a:spcPts val="0"/>
                        </a:spcBef>
                        <a:spcAft>
                          <a:spcPts val="0"/>
                        </a:spcAft>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defTabSz="914400">
                        <a:lnSpc>
                          <a:spcPct val="100000"/>
                        </a:lnSpc>
                        <a:spcBef>
                          <a:spcPts val="0"/>
                        </a:spcBef>
                        <a:spcAft>
                          <a:spcPts val="0"/>
                        </a:spcAft>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defTabSz="914400">
                        <a:lnSpc>
                          <a:spcPct val="100000"/>
                        </a:lnSpc>
                        <a:spcBef>
                          <a:spcPts val="0"/>
                        </a:spcBef>
                        <a:spcAft>
                          <a:spcPts val="0"/>
                        </a:spcAft>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defTabSz="914400">
                        <a:lnSpc>
                          <a:spcPct val="100000"/>
                        </a:lnSpc>
                        <a:spcBef>
                          <a:spcPts val="0"/>
                        </a:spcBef>
                        <a:spcAft>
                          <a:spcPts val="0"/>
                        </a:spcAft>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lvl="0" indent="0" algn="ctr" defTabSz="914400">
                        <a:lnSpc>
                          <a:spcPct val="100000"/>
                        </a:lnSpc>
                        <a:spcBef>
                          <a:spcPts val="0"/>
                        </a:spcBef>
                        <a:spcAft>
                          <a:spcPts val="0"/>
                        </a:spcAft>
                        <a:buNone/>
                        <a:tabLst/>
                        <a:defRPr/>
                      </a:pPr>
                      <a:endParaRPr lang="en-US" sz="900" kern="1200" dirty="0">
                        <a:solidFill>
                          <a:schemeClr val="tx1"/>
                        </a:solidFill>
                        <a:latin typeface="+mn-lt"/>
                        <a:ea typeface="+mn-ea"/>
                        <a:cs typeface="+mn-cs"/>
                      </a:endParaRP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533342475"/>
                  </a:ext>
                </a:extLst>
              </a:tr>
              <a:tr h="318710">
                <a:tc>
                  <a:txBody>
                    <a:bodyPr/>
                    <a:lstStyle/>
                    <a:p>
                      <a:pPr lvl="0" algn="ctr">
                        <a:buNone/>
                      </a:pPr>
                      <a:r>
                        <a:rPr lang="en-US" sz="1100" b="1" dirty="0">
                          <a:solidFill>
                            <a:schemeClr val="bg1"/>
                          </a:solidFill>
                          <a:latin typeface="+mn-lt"/>
                        </a:rPr>
                        <a:t>DVTE</a:t>
                      </a: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MCA  - Operations and Sustainment</a:t>
                      </a: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43502577"/>
                  </a:ext>
                </a:extLst>
              </a:tr>
              <a:tr h="318710">
                <a:tc>
                  <a:txBody>
                    <a:bodyPr/>
                    <a:lstStyle/>
                    <a:p>
                      <a:pPr lvl="0" algn="ctr">
                        <a:buNone/>
                      </a:pPr>
                      <a:r>
                        <a:rPr lang="en-US" sz="1100" b="1" dirty="0">
                          <a:solidFill>
                            <a:schemeClr val="bg1"/>
                          </a:solidFill>
                          <a:latin typeface="+mn-lt"/>
                        </a:rPr>
                        <a:t>MCVP</a:t>
                      </a: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TBD</a:t>
                      </a: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16894310"/>
                  </a:ext>
                </a:extLst>
              </a:tr>
              <a:tr h="3187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rPr>
                        <a:t>LVC-TE</a:t>
                      </a: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lvl="0" indent="0" algn="ctr" defTabSz="914400">
                        <a:lnSpc>
                          <a:spcPct val="100000"/>
                        </a:lnSpc>
                        <a:spcBef>
                          <a:spcPts val="0"/>
                        </a:spcBef>
                        <a:spcAft>
                          <a:spcPts val="0"/>
                        </a:spcAft>
                        <a:buNone/>
                        <a:tabLst/>
                        <a:defRPr/>
                      </a:pPr>
                      <a:r>
                        <a:rPr lang="en-US" sz="900" kern="1200" dirty="0">
                          <a:solidFill>
                            <a:schemeClr val="bg2">
                              <a:lumMod val="10000"/>
                            </a:schemeClr>
                          </a:solidFill>
                          <a:latin typeface="+mn-lt"/>
                          <a:ea typeface="+mn-ea"/>
                          <a:cs typeface="+mn-cs"/>
                        </a:rPr>
                        <a:t>SWP – Execution Phase</a:t>
                      </a: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6370862"/>
                  </a:ext>
                </a:extLst>
              </a:tr>
              <a:tr h="3084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mn-lt"/>
                        </a:rPr>
                        <a:t>MACCS</a:t>
                      </a:r>
                    </a:p>
                  </a:txBody>
                  <a:tcPr marL="51435" marR="51435" marT="25718" marB="25718"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lvl="0" indent="0" algn="ctr" defTabSz="914400">
                        <a:lnSpc>
                          <a:spcPct val="100000"/>
                        </a:lnSpc>
                        <a:spcBef>
                          <a:spcPts val="0"/>
                        </a:spcBef>
                        <a:spcAft>
                          <a:spcPts val="0"/>
                        </a:spcAft>
                        <a:buNone/>
                        <a:tabLst/>
                        <a:defRPr/>
                      </a:pPr>
                      <a:r>
                        <a:rPr lang="en-US" sz="900" kern="1200" dirty="0">
                          <a:solidFill>
                            <a:schemeClr val="bg2">
                              <a:lumMod val="10000"/>
                            </a:schemeClr>
                          </a:solidFill>
                          <a:latin typeface="+mn-lt"/>
                          <a:ea typeface="+mn-ea"/>
                          <a:cs typeface="+mn-cs"/>
                        </a:rPr>
                        <a:t>TBD</a:t>
                      </a:r>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lvl="0" algn="ctr">
                        <a:buNone/>
                      </a:pPr>
                      <a:endParaRPr lang="en-US" sz="900" dirty="0"/>
                    </a:p>
                  </a:txBody>
                  <a:tcPr marL="51435" marR="51435" marT="25718" marB="25718"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27006992"/>
                  </a:ext>
                </a:extLst>
              </a:tr>
            </a:tbl>
          </a:graphicData>
        </a:graphic>
      </p:graphicFrame>
      <p:sp>
        <p:nvSpPr>
          <p:cNvPr id="3" name="TextBox 2">
            <a:extLst>
              <a:ext uri="{FF2B5EF4-FFF2-40B4-BE49-F238E27FC236}">
                <a16:creationId xmlns:a16="http://schemas.microsoft.com/office/drawing/2014/main" id="{53E5073D-8B0B-5209-0CED-E872380698A2}"/>
              </a:ext>
            </a:extLst>
          </p:cNvPr>
          <p:cNvSpPr txBox="1"/>
          <p:nvPr/>
        </p:nvSpPr>
        <p:spPr>
          <a:xfrm>
            <a:off x="1416899" y="1672577"/>
            <a:ext cx="7425157" cy="769441"/>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Extended support required for legacy programs pending new requirements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LVC-TE portfolio of programs transferred to Transition Team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ight Arrow 37">
            <a:extLst>
              <a:ext uri="{FF2B5EF4-FFF2-40B4-BE49-F238E27FC236}">
                <a16:creationId xmlns:a16="http://schemas.microsoft.com/office/drawing/2014/main" id="{67183EC0-9638-8028-74E4-45CF77EA4942}"/>
              </a:ext>
            </a:extLst>
          </p:cNvPr>
          <p:cNvSpPr/>
          <p:nvPr/>
        </p:nvSpPr>
        <p:spPr>
          <a:xfrm>
            <a:off x="2406629" y="2229075"/>
            <a:ext cx="643958" cy="274135"/>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Closeout</a:t>
            </a: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24" name="Right Arrow 37">
            <a:extLst>
              <a:ext uri="{FF2B5EF4-FFF2-40B4-BE49-F238E27FC236}">
                <a16:creationId xmlns:a16="http://schemas.microsoft.com/office/drawing/2014/main" id="{F0981880-40E7-E094-0FC9-8718CF5BB63F}"/>
              </a:ext>
            </a:extLst>
          </p:cNvPr>
          <p:cNvSpPr/>
          <p:nvPr/>
        </p:nvSpPr>
        <p:spPr>
          <a:xfrm>
            <a:off x="3215883" y="2949612"/>
            <a:ext cx="1221152" cy="27815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ISMT Tech Refresh</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26" name="Right Arrow 37">
            <a:extLst>
              <a:ext uri="{FF2B5EF4-FFF2-40B4-BE49-F238E27FC236}">
                <a16:creationId xmlns:a16="http://schemas.microsoft.com/office/drawing/2014/main" id="{2E70DCE7-5A3C-3221-DA1C-1B127A1DFE28}"/>
              </a:ext>
            </a:extLst>
          </p:cNvPr>
          <p:cNvSpPr/>
          <p:nvPr/>
        </p:nvSpPr>
        <p:spPr>
          <a:xfrm>
            <a:off x="5265310" y="3196415"/>
            <a:ext cx="1959000" cy="27176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Tech Refresh</a:t>
            </a:r>
          </a:p>
        </p:txBody>
      </p:sp>
      <p:sp>
        <p:nvSpPr>
          <p:cNvPr id="28" name="Right Arrow 37">
            <a:extLst>
              <a:ext uri="{FF2B5EF4-FFF2-40B4-BE49-F238E27FC236}">
                <a16:creationId xmlns:a16="http://schemas.microsoft.com/office/drawing/2014/main" id="{EE08E5AD-446D-CAB6-F1FD-D0EA19043328}"/>
              </a:ext>
            </a:extLst>
          </p:cNvPr>
          <p:cNvSpPr/>
          <p:nvPr/>
        </p:nvSpPr>
        <p:spPr>
          <a:xfrm>
            <a:off x="3607242" y="2212041"/>
            <a:ext cx="2106761" cy="283104"/>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auto"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ODS Tech Refresh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ight Arrow 37">
            <a:extLst>
              <a:ext uri="{FF2B5EF4-FFF2-40B4-BE49-F238E27FC236}">
                <a16:creationId xmlns:a16="http://schemas.microsoft.com/office/drawing/2014/main" id="{FD695C36-4407-2D8D-8C3B-8885ED4D739E}"/>
              </a:ext>
            </a:extLst>
          </p:cNvPr>
          <p:cNvSpPr/>
          <p:nvPr/>
        </p:nvSpPr>
        <p:spPr>
          <a:xfrm>
            <a:off x="4032306" y="2798118"/>
            <a:ext cx="4775201" cy="27176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ASALT Service Contract</a:t>
            </a:r>
          </a:p>
        </p:txBody>
      </p:sp>
      <p:sp>
        <p:nvSpPr>
          <p:cNvPr id="41" name="Right Arrow 37">
            <a:extLst>
              <a:ext uri="{FF2B5EF4-FFF2-40B4-BE49-F238E27FC236}">
                <a16:creationId xmlns:a16="http://schemas.microsoft.com/office/drawing/2014/main" id="{CF66ABDA-16A0-AB8C-B791-ED554F7A4A21}"/>
              </a:ext>
            </a:extLst>
          </p:cNvPr>
          <p:cNvSpPr/>
          <p:nvPr/>
        </p:nvSpPr>
        <p:spPr>
          <a:xfrm>
            <a:off x="2406629" y="2807059"/>
            <a:ext cx="1885070" cy="25388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ASALT Service Contract</a:t>
            </a:r>
          </a:p>
        </p:txBody>
      </p:sp>
      <p:sp>
        <p:nvSpPr>
          <p:cNvPr id="42" name="Right Arrow 37">
            <a:extLst>
              <a:ext uri="{FF2B5EF4-FFF2-40B4-BE49-F238E27FC236}">
                <a16:creationId xmlns:a16="http://schemas.microsoft.com/office/drawing/2014/main" id="{4D494DB6-9884-805C-1C9A-EAB9A031EECF}"/>
              </a:ext>
            </a:extLst>
          </p:cNvPr>
          <p:cNvSpPr/>
          <p:nvPr/>
        </p:nvSpPr>
        <p:spPr>
          <a:xfrm>
            <a:off x="3886971" y="2527849"/>
            <a:ext cx="1370058" cy="298151"/>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auto"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LAV-25 Contract (Guam)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ight Arrow 37">
            <a:extLst>
              <a:ext uri="{FF2B5EF4-FFF2-40B4-BE49-F238E27FC236}">
                <a16:creationId xmlns:a16="http://schemas.microsoft.com/office/drawing/2014/main" id="{5522E8BA-3019-1832-6120-60BBD2449E5A}"/>
              </a:ext>
            </a:extLst>
          </p:cNvPr>
          <p:cNvSpPr/>
          <p:nvPr/>
        </p:nvSpPr>
        <p:spPr>
          <a:xfrm>
            <a:off x="2406629" y="2554763"/>
            <a:ext cx="1028061" cy="26707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auto"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rPr>
              <a:t>LAV-25 PDSS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ight Arrow 37">
            <a:extLst>
              <a:ext uri="{FF2B5EF4-FFF2-40B4-BE49-F238E27FC236}">
                <a16:creationId xmlns:a16="http://schemas.microsoft.com/office/drawing/2014/main" id="{B7841E36-CFFB-D59B-DED1-347905D906CF}"/>
              </a:ext>
            </a:extLst>
          </p:cNvPr>
          <p:cNvSpPr/>
          <p:nvPr/>
        </p:nvSpPr>
        <p:spPr>
          <a:xfrm>
            <a:off x="5293228" y="2548155"/>
            <a:ext cx="1959000" cy="308204"/>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auto"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LAV-25 Tech Refresh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ight Arrow 37">
            <a:extLst>
              <a:ext uri="{FF2B5EF4-FFF2-40B4-BE49-F238E27FC236}">
                <a16:creationId xmlns:a16="http://schemas.microsoft.com/office/drawing/2014/main" id="{242F4DFF-61BA-6A1C-1B8B-566986665E59}"/>
              </a:ext>
            </a:extLst>
          </p:cNvPr>
          <p:cNvSpPr/>
          <p:nvPr/>
        </p:nvSpPr>
        <p:spPr>
          <a:xfrm>
            <a:off x="4281190" y="3182781"/>
            <a:ext cx="1370058" cy="298151"/>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auto"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CCS Contract (Guam)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ight Arrow 37">
            <a:extLst>
              <a:ext uri="{FF2B5EF4-FFF2-40B4-BE49-F238E27FC236}">
                <a16:creationId xmlns:a16="http://schemas.microsoft.com/office/drawing/2014/main" id="{22CA314B-E981-AE1B-47AF-9180B27D17AC}"/>
              </a:ext>
            </a:extLst>
          </p:cNvPr>
          <p:cNvSpPr/>
          <p:nvPr/>
        </p:nvSpPr>
        <p:spPr>
          <a:xfrm>
            <a:off x="3030177" y="4161688"/>
            <a:ext cx="1261522" cy="28291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Calibri"/>
              </a:rPr>
              <a:t>SAVT Disposal Actions</a:t>
            </a:r>
          </a:p>
        </p:txBody>
      </p:sp>
      <p:sp>
        <p:nvSpPr>
          <p:cNvPr id="8" name="Right Arrow 33">
            <a:extLst>
              <a:ext uri="{FF2B5EF4-FFF2-40B4-BE49-F238E27FC236}">
                <a16:creationId xmlns:a16="http://schemas.microsoft.com/office/drawing/2014/main" id="{8208AEF3-986A-3F91-1D6A-255D9C401E11}"/>
              </a:ext>
            </a:extLst>
          </p:cNvPr>
          <p:cNvSpPr/>
          <p:nvPr/>
        </p:nvSpPr>
        <p:spPr>
          <a:xfrm>
            <a:off x="2408640" y="3838476"/>
            <a:ext cx="635811" cy="253885"/>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Calibri"/>
              </a:rPr>
              <a:t>PDSS</a:t>
            </a:r>
          </a:p>
        </p:txBody>
      </p:sp>
      <p:sp>
        <p:nvSpPr>
          <p:cNvPr id="12" name="Right Arrow 33">
            <a:extLst>
              <a:ext uri="{FF2B5EF4-FFF2-40B4-BE49-F238E27FC236}">
                <a16:creationId xmlns:a16="http://schemas.microsoft.com/office/drawing/2014/main" id="{48DC01B4-3C47-6F23-94F2-ACB94806B473}"/>
              </a:ext>
            </a:extLst>
          </p:cNvPr>
          <p:cNvSpPr/>
          <p:nvPr/>
        </p:nvSpPr>
        <p:spPr>
          <a:xfrm>
            <a:off x="2400493" y="4163307"/>
            <a:ext cx="643958" cy="271999"/>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SAVT LOT</a:t>
            </a:r>
          </a:p>
        </p:txBody>
      </p:sp>
      <p:sp>
        <p:nvSpPr>
          <p:cNvPr id="14" name="Right Arrow 33">
            <a:extLst>
              <a:ext uri="{FF2B5EF4-FFF2-40B4-BE49-F238E27FC236}">
                <a16:creationId xmlns:a16="http://schemas.microsoft.com/office/drawing/2014/main" id="{07FBBADF-6FD6-5C99-5837-5E8D100D287B}"/>
              </a:ext>
            </a:extLst>
          </p:cNvPr>
          <p:cNvSpPr/>
          <p:nvPr/>
        </p:nvSpPr>
        <p:spPr>
          <a:xfrm>
            <a:off x="3130218" y="3838893"/>
            <a:ext cx="765034" cy="283771"/>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MTWS LOS</a:t>
            </a:r>
          </a:p>
        </p:txBody>
      </p:sp>
      <p:sp>
        <p:nvSpPr>
          <p:cNvPr id="17" name="Right Arrow 33">
            <a:extLst>
              <a:ext uri="{FF2B5EF4-FFF2-40B4-BE49-F238E27FC236}">
                <a16:creationId xmlns:a16="http://schemas.microsoft.com/office/drawing/2014/main" id="{FE261F2B-CE4F-34A0-69FB-7C404C4DF1BB}"/>
              </a:ext>
            </a:extLst>
          </p:cNvPr>
          <p:cNvSpPr/>
          <p:nvPr/>
        </p:nvSpPr>
        <p:spPr>
          <a:xfrm>
            <a:off x="2408640" y="4516482"/>
            <a:ext cx="643958" cy="256588"/>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panose="020F0502020204030204"/>
                <a:ea typeface="+mn-ea"/>
                <a:cs typeface="Calibri"/>
              </a:rPr>
              <a:t>PDSS</a:t>
            </a:r>
          </a:p>
        </p:txBody>
      </p:sp>
      <p:sp>
        <p:nvSpPr>
          <p:cNvPr id="25" name="Right Arrow 37">
            <a:extLst>
              <a:ext uri="{FF2B5EF4-FFF2-40B4-BE49-F238E27FC236}">
                <a16:creationId xmlns:a16="http://schemas.microsoft.com/office/drawing/2014/main" id="{D122A948-CAC1-C288-6BC6-D998B651511A}"/>
              </a:ext>
            </a:extLst>
          </p:cNvPr>
          <p:cNvSpPr/>
          <p:nvPr/>
        </p:nvSpPr>
        <p:spPr>
          <a:xfrm>
            <a:off x="3193593" y="3515926"/>
            <a:ext cx="4446418" cy="28291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Calibri"/>
              </a:rPr>
              <a:t>MUET Production Contract</a:t>
            </a:r>
          </a:p>
        </p:txBody>
      </p:sp>
      <p:sp>
        <p:nvSpPr>
          <p:cNvPr id="9" name="Right Arrow 37">
            <a:extLst>
              <a:ext uri="{FF2B5EF4-FFF2-40B4-BE49-F238E27FC236}">
                <a16:creationId xmlns:a16="http://schemas.microsoft.com/office/drawing/2014/main" id="{1575875A-8BC7-B11D-65BF-09B33011E2EB}"/>
              </a:ext>
            </a:extLst>
          </p:cNvPr>
          <p:cNvSpPr/>
          <p:nvPr/>
        </p:nvSpPr>
        <p:spPr>
          <a:xfrm>
            <a:off x="2400493" y="5150955"/>
            <a:ext cx="4220644" cy="282910"/>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base" latinLnBrk="0" hangingPunct="1">
              <a:lnSpc>
                <a:spcPct val="100000"/>
              </a:lnSpc>
              <a:spcBef>
                <a:spcPct val="0"/>
              </a:spcBef>
              <a:spcAft>
                <a:spcPct val="0"/>
              </a:spcAft>
              <a:buClrTx/>
              <a:buSzTx/>
              <a:buFontTx/>
              <a:buNone/>
              <a:tabLst/>
              <a:defRPr/>
            </a:pPr>
            <a:r>
              <a:rPr lang="en-US" sz="800" dirty="0">
                <a:solidFill>
                  <a:schemeClr val="bg1"/>
                </a:solidFill>
                <a:latin typeface="Calibri" panose="020F0502020204030204"/>
                <a:cs typeface="Calibri"/>
              </a:rPr>
              <a:t>Joint Staff – J7  / Joint Live </a:t>
            </a:r>
            <a:r>
              <a:rPr lang="en-US" sz="800">
                <a:solidFill>
                  <a:schemeClr val="bg1"/>
                </a:solidFill>
                <a:latin typeface="Calibri" panose="020F0502020204030204"/>
                <a:cs typeface="Calibri"/>
              </a:rPr>
              <a:t>Virtual Constructive  </a:t>
            </a:r>
            <a:r>
              <a:rPr lang="en-US" sz="800" dirty="0">
                <a:solidFill>
                  <a:schemeClr val="bg1"/>
                </a:solidFill>
                <a:latin typeface="Calibri" panose="020F0502020204030204"/>
                <a:cs typeface="Calibri"/>
              </a:rPr>
              <a:t>Architecture </a:t>
            </a:r>
            <a:endParaRPr kumimoji="0" lang="en-US" sz="800" b="0" i="0" u="none" strike="noStrike" kern="1200" cap="none" spc="0" normalizeH="0" baseline="0" noProof="0" dirty="0">
              <a:ln>
                <a:noFill/>
              </a:ln>
              <a:solidFill>
                <a:schemeClr val="bg1"/>
              </a:solidFill>
              <a:effectLst/>
              <a:uLnTx/>
              <a:uFillTx/>
              <a:latin typeface="Calibri" panose="020F0502020204030204"/>
              <a:ea typeface="+mn-ea"/>
              <a:cs typeface="Calibri"/>
            </a:endParaRPr>
          </a:p>
        </p:txBody>
      </p:sp>
      <p:sp>
        <p:nvSpPr>
          <p:cNvPr id="13" name="Right Arrow 37">
            <a:extLst>
              <a:ext uri="{FF2B5EF4-FFF2-40B4-BE49-F238E27FC236}">
                <a16:creationId xmlns:a16="http://schemas.microsoft.com/office/drawing/2014/main" id="{AFBE004D-0E91-7865-7469-EB8284F592D4}"/>
              </a:ext>
            </a:extLst>
          </p:cNvPr>
          <p:cNvSpPr/>
          <p:nvPr/>
        </p:nvSpPr>
        <p:spPr>
          <a:xfrm>
            <a:off x="6681056" y="5138108"/>
            <a:ext cx="1959000" cy="308204"/>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514350" rtl="0" eaLnBrk="1" fontAlgn="auto" latinLnBrk="0" hangingPunct="1">
              <a:lnSpc>
                <a:spcPct val="100000"/>
              </a:lnSpc>
              <a:spcBef>
                <a:spcPct val="0"/>
              </a:spcBef>
              <a:spcAft>
                <a:spcPct val="0"/>
              </a:spcAft>
              <a:buClrTx/>
              <a:buSzTx/>
              <a:buFontTx/>
              <a:buNone/>
              <a:tabLst/>
              <a:defRPr/>
            </a:pPr>
            <a:r>
              <a:rPr lang="en-US" sz="800" dirty="0" err="1">
                <a:solidFill>
                  <a:prstClr val="black"/>
                </a:solidFill>
                <a:latin typeface="Calibri" panose="020F0502020204030204"/>
              </a:rPr>
              <a:t>LVC</a:t>
            </a:r>
            <a:r>
              <a:rPr lang="en-US" sz="800" dirty="0">
                <a:solidFill>
                  <a:prstClr val="black"/>
                </a:solidFill>
                <a:latin typeface="Calibri" panose="020F0502020204030204"/>
              </a:rPr>
              <a:t> – Service Contract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2648C0BE-6B65-591E-91F9-CC2FBC8C0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23" name="Title 1">
            <a:extLst>
              <a:ext uri="{FF2B5EF4-FFF2-40B4-BE49-F238E27FC236}">
                <a16:creationId xmlns:a16="http://schemas.microsoft.com/office/drawing/2014/main" id="{59A65216-5AA6-88A9-2EB0-7C08BC1C0D80}"/>
              </a:ext>
            </a:extLst>
          </p:cNvPr>
          <p:cNvSpPr txBox="1">
            <a:spLocks/>
          </p:cNvSpPr>
          <p:nvPr/>
        </p:nvSpPr>
        <p:spPr>
          <a:xfrm>
            <a:off x="5227000" y="230289"/>
            <a:ext cx="3647643" cy="640966"/>
          </a:xfrm>
        </p:spPr>
        <p:txBody>
          <a:bodyPr lIns="91440" tIns="45720" rIns="91440" bIns="45720" anchor="ctr">
            <a:noAutofit/>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pPr algn="ctr"/>
            <a:r>
              <a:rPr lang="en-US" sz="2000" dirty="0">
                <a:solidFill>
                  <a:schemeClr val="bg2">
                    <a:lumMod val="10000"/>
                  </a:schemeClr>
                </a:solidFill>
                <a:latin typeface="Arial Black" panose="020B0A04020102020204" pitchFamily="34" charset="0"/>
                <a:cs typeface="Calibri"/>
              </a:rPr>
              <a:t>STS PALT SLIDE</a:t>
            </a:r>
            <a:endParaRPr lang="en-US" sz="2000" dirty="0">
              <a:solidFill>
                <a:schemeClr val="bg2">
                  <a:lumMod val="10000"/>
                </a:schemeClr>
              </a:solidFill>
              <a:latin typeface="Arial Black" panose="020B0A04020102020204" pitchFamily="34" charset="0"/>
            </a:endParaRPr>
          </a:p>
        </p:txBody>
      </p:sp>
      <p:sp>
        <p:nvSpPr>
          <p:cNvPr id="27" name="TextBox 26">
            <a:extLst>
              <a:ext uri="{FF2B5EF4-FFF2-40B4-BE49-F238E27FC236}">
                <a16:creationId xmlns:a16="http://schemas.microsoft.com/office/drawing/2014/main" id="{3663ADD7-81FC-2466-174E-2AD589819F5C}"/>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29" name="Title 1">
            <a:extLst>
              <a:ext uri="{FF2B5EF4-FFF2-40B4-BE49-F238E27FC236}">
                <a16:creationId xmlns:a16="http://schemas.microsoft.com/office/drawing/2014/main" id="{E65E5FED-9FBE-1EF9-FC5F-54EFA9772803}"/>
              </a:ext>
            </a:extLst>
          </p:cNvPr>
          <p:cNvSpPr txBox="1">
            <a:spLocks/>
          </p:cNvSpPr>
          <p:nvPr/>
        </p:nvSpPr>
        <p:spPr>
          <a:xfrm>
            <a:off x="1147989" y="262185"/>
            <a:ext cx="2752402" cy="352388"/>
          </a:xfrm>
          <a:prstGeom prst="rect">
            <a:avLst/>
          </a:prstGeom>
          <a:ln>
            <a:noFill/>
          </a:ln>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a:solidFill>
                  <a:schemeClr val="bg2">
                    <a:lumMod val="10000"/>
                  </a:schemeClr>
                </a:solidFill>
                <a:latin typeface="Franklin Gothic Medium" panose="020B0603020102020204" pitchFamily="34" charset="0"/>
              </a:rPr>
              <a:t>STS PROGRAMS</a:t>
            </a:r>
            <a:endParaRPr lang="en-US" sz="2800" b="1" dirty="0">
              <a:solidFill>
                <a:schemeClr val="bg2">
                  <a:lumMod val="10000"/>
                </a:schemeClr>
              </a:solidFill>
              <a:latin typeface="Franklin Gothic Medium" panose="020B0603020102020204" pitchFamily="34" charset="0"/>
            </a:endParaRPr>
          </a:p>
        </p:txBody>
      </p:sp>
    </p:spTree>
    <p:extLst>
      <p:ext uri="{BB962C8B-B14F-4D97-AF65-F5344CB8AC3E}">
        <p14:creationId xmlns:p14="http://schemas.microsoft.com/office/powerpoint/2010/main" val="3497178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99069-14FD-9850-7DD3-59183E0B9165}"/>
              </a:ext>
            </a:extLst>
          </p:cNvPr>
          <p:cNvSpPr>
            <a:spLocks noGrp="1"/>
          </p:cNvSpPr>
          <p:nvPr>
            <p:ph type="title"/>
          </p:nvPr>
        </p:nvSpPr>
        <p:spPr>
          <a:xfrm>
            <a:off x="1147989" y="359552"/>
            <a:ext cx="5908419" cy="352388"/>
          </a:xfrm>
        </p:spPr>
        <p:txBody>
          <a:bodyPr/>
          <a:lstStyle/>
          <a:p>
            <a:r>
              <a:rPr lang="en-US" dirty="0"/>
              <a:t>Warfighter Training Support</a:t>
            </a:r>
          </a:p>
        </p:txBody>
      </p:sp>
      <p:pic>
        <p:nvPicPr>
          <p:cNvPr id="4" name="Picture 3">
            <a:extLst>
              <a:ext uri="{FF2B5EF4-FFF2-40B4-BE49-F238E27FC236}">
                <a16:creationId xmlns:a16="http://schemas.microsoft.com/office/drawing/2014/main" id="{EAEF554B-445A-2CA2-A001-193DE6624DEE}"/>
              </a:ext>
            </a:extLst>
          </p:cNvPr>
          <p:cNvPicPr>
            <a:picLocks noChangeAspect="1"/>
          </p:cNvPicPr>
          <p:nvPr/>
        </p:nvPicPr>
        <p:blipFill>
          <a:blip r:embed="rId3"/>
          <a:stretch>
            <a:fillRect/>
          </a:stretch>
        </p:blipFill>
        <p:spPr>
          <a:xfrm>
            <a:off x="2844" y="1047562"/>
            <a:ext cx="9154078" cy="5551645"/>
          </a:xfrm>
          <a:prstGeom prst="rect">
            <a:avLst/>
          </a:prstGeom>
        </p:spPr>
      </p:pic>
      <p:sp>
        <p:nvSpPr>
          <p:cNvPr id="6" name="Rectangle 5">
            <a:extLst>
              <a:ext uri="{FF2B5EF4-FFF2-40B4-BE49-F238E27FC236}">
                <a16:creationId xmlns:a16="http://schemas.microsoft.com/office/drawing/2014/main" id="{095EDAC8-2BDC-6841-7B66-DB3A031AA8DA}"/>
              </a:ext>
            </a:extLst>
          </p:cNvPr>
          <p:cNvSpPr/>
          <p:nvPr/>
        </p:nvSpPr>
        <p:spPr>
          <a:xfrm>
            <a:off x="5360" y="1049866"/>
            <a:ext cx="9162288" cy="5551645"/>
          </a:xfrm>
          <a:prstGeom prst="rect">
            <a:avLst/>
          </a:prstGeom>
          <a:solidFill>
            <a:schemeClr val="bg1">
              <a:lumMod val="5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6BC4D8F-CF18-0971-B3D7-742180871562}"/>
              </a:ext>
            </a:extLst>
          </p:cNvPr>
          <p:cNvSpPr/>
          <p:nvPr/>
        </p:nvSpPr>
        <p:spPr>
          <a:xfrm>
            <a:off x="3754582" y="3918450"/>
            <a:ext cx="5060379" cy="1508105"/>
          </a:xfrm>
          <a:prstGeom prst="rect">
            <a:avLst/>
          </a:prstGeom>
          <a:noFill/>
        </p:spPr>
        <p:txBody>
          <a:bodyPr wrap="square" lIns="91440" tIns="45720" rIns="91440" bIns="4572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LtCol Marcial Garcia</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2800" dirty="0">
                <a:ln w="0"/>
                <a:solidFill>
                  <a:prstClr val="white"/>
                </a:solidFill>
                <a:effectLst>
                  <a:outerShdw blurRad="38100" dist="19050" dir="2700000" algn="tl" rotWithShape="0">
                    <a:prstClr val="black">
                      <a:alpha val="40000"/>
                    </a:prstClr>
                  </a:outerShdw>
                </a:effectLst>
                <a:latin typeface="Calibri" panose="020F0502020204030204"/>
              </a:rPr>
              <a:t>Product Manager</a:t>
            </a:r>
            <a:endParaRPr kumimoji="0" lang="en-US" sz="2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Warfighter Training Support</a:t>
            </a:r>
          </a:p>
        </p:txBody>
      </p:sp>
      <p:sp>
        <p:nvSpPr>
          <p:cNvPr id="8" name="TextBox 7">
            <a:extLst>
              <a:ext uri="{FF2B5EF4-FFF2-40B4-BE49-F238E27FC236}">
                <a16:creationId xmlns:a16="http://schemas.microsoft.com/office/drawing/2014/main" id="{99079B28-6083-EF6C-EF7B-D7A6942FAD49}"/>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1758981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3A0852-53E5-68E2-FA0A-17C38882D2B7}"/>
              </a:ext>
            </a:extLst>
          </p:cNvPr>
          <p:cNvSpPr>
            <a:spLocks noGrp="1"/>
          </p:cNvSpPr>
          <p:nvPr>
            <p:ph type="body" sz="quarter" idx="13"/>
          </p:nvPr>
        </p:nvSpPr>
        <p:spPr>
          <a:xfrm>
            <a:off x="5576978" y="297603"/>
            <a:ext cx="2786062" cy="496888"/>
          </a:xfrm>
        </p:spPr>
        <p:txBody>
          <a:bodyPr lIns="91440" tIns="45720" rIns="91440" bIns="45720" anchor="ctr">
            <a:normAutofit fontScale="85000" lnSpcReduction="10000"/>
          </a:bodyPr>
          <a:lstStyle/>
          <a:p>
            <a:r>
              <a:rPr lang="en-US" sz="2400" b="1" dirty="0">
                <a:solidFill>
                  <a:schemeClr val="bg2">
                    <a:lumMod val="10000"/>
                  </a:schemeClr>
                </a:solidFill>
                <a:latin typeface="Arial Black" panose="020B0A04020102020204" pitchFamily="34" charset="0"/>
                <a:cs typeface="Arial"/>
              </a:rPr>
              <a:t>TOP-LEVEL ITEMS </a:t>
            </a:r>
            <a:endParaRPr lang="en-US" sz="2400" b="1" dirty="0">
              <a:solidFill>
                <a:schemeClr val="bg2">
                  <a:lumMod val="10000"/>
                </a:schemeClr>
              </a:solidFill>
              <a:latin typeface="Arial Black" panose="020B0A04020102020204" pitchFamily="34" charset="0"/>
            </a:endParaRPr>
          </a:p>
        </p:txBody>
      </p:sp>
      <p:sp>
        <p:nvSpPr>
          <p:cNvPr id="5" name="Slide Number Placeholder 4">
            <a:extLst>
              <a:ext uri="{FF2B5EF4-FFF2-40B4-BE49-F238E27FC236}">
                <a16:creationId xmlns:a16="http://schemas.microsoft.com/office/drawing/2014/main" id="{6CDB95C4-A4FA-BDB8-56E9-3B80846A4565}"/>
              </a:ext>
            </a:extLst>
          </p:cNvPr>
          <p:cNvSpPr>
            <a:spLocks noGrp="1"/>
          </p:cNvSpPr>
          <p:nvPr>
            <p:ph type="sldNum" sz="quarter" idx="16"/>
          </p:nvPr>
        </p:nvSpPr>
        <p:spPr/>
        <p:txBody>
          <a:bodyPr/>
          <a:lstStyle/>
          <a:p>
            <a:endParaRPr lang="en-US" dirty="0"/>
          </a:p>
        </p:txBody>
      </p:sp>
      <p:sp>
        <p:nvSpPr>
          <p:cNvPr id="8" name="Content Placeholder 7">
            <a:extLst>
              <a:ext uri="{FF2B5EF4-FFF2-40B4-BE49-F238E27FC236}">
                <a16:creationId xmlns:a16="http://schemas.microsoft.com/office/drawing/2014/main" id="{C9A1D106-FF7D-3E7A-53B0-0A3D14C4CC3C}"/>
              </a:ext>
            </a:extLst>
          </p:cNvPr>
          <p:cNvSpPr>
            <a:spLocks noGrp="1"/>
          </p:cNvSpPr>
          <p:nvPr>
            <p:ph idx="1"/>
          </p:nvPr>
        </p:nvSpPr>
        <p:spPr>
          <a:xfrm>
            <a:off x="83520" y="1058720"/>
            <a:ext cx="8831880" cy="5473890"/>
          </a:xfrm>
        </p:spPr>
        <p:txBody>
          <a:bodyPr lIns="91440" tIns="45720" rIns="91440" bIns="45720" anchor="t">
            <a:normAutofit/>
          </a:bodyPr>
          <a:lstStyle/>
          <a:p>
            <a:r>
              <a:rPr lang="en-US" sz="2000" b="1" dirty="0">
                <a:solidFill>
                  <a:schemeClr val="bg2">
                    <a:lumMod val="10000"/>
                  </a:schemeClr>
                </a:solidFill>
                <a:latin typeface="Arial"/>
                <a:cs typeface="Arial"/>
              </a:rPr>
              <a:t>Purpose of PdM Warfighter Training Support (WTS):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2">
                  <a:lumMod val="10000"/>
                </a:schemeClr>
              </a:solidFill>
              <a:effectLst/>
              <a:uLnTx/>
              <a:uFillTx/>
              <a:latin typeface="Arial"/>
              <a:ea typeface="+mn-ea"/>
              <a:cs typeface="Arial"/>
            </a:endParaRPr>
          </a:p>
          <a:p>
            <a:pPr marL="457200" lvl="1" indent="0" defTabSz="457200">
              <a:lnSpc>
                <a:spcPct val="100000"/>
              </a:lnSpc>
              <a:spcBef>
                <a:spcPts val="0"/>
              </a:spcBef>
              <a:buNone/>
              <a:defRPr/>
            </a:pPr>
            <a:r>
              <a:rPr lang="en-US" sz="1400" dirty="0">
                <a:solidFill>
                  <a:schemeClr val="bg2">
                    <a:lumMod val="10000"/>
                  </a:schemeClr>
                </a:solidFill>
                <a:latin typeface="Arial"/>
                <a:cs typeface="Arial"/>
              </a:rPr>
              <a:t>To provide professional, effective, and efficient support of fielding, sustainment, and disposal activities across the globe to ensure regional resources, relationships, and Marine Corps priorities are integrated into the complete acquisition life cycle of PM TRASYS products and services.</a:t>
            </a:r>
          </a:p>
          <a:p>
            <a:pPr marL="1031240" lvl="4" indent="0">
              <a:buNone/>
            </a:pPr>
            <a:endParaRPr lang="en-US" sz="200" dirty="0">
              <a:solidFill>
                <a:schemeClr val="bg2">
                  <a:lumMod val="10000"/>
                </a:schemeClr>
              </a:solidFill>
              <a:latin typeface="Arial"/>
              <a:cs typeface="Arial"/>
            </a:endParaRPr>
          </a:p>
          <a:p>
            <a:r>
              <a:rPr lang="en-US" sz="2000" b="1" dirty="0">
                <a:solidFill>
                  <a:schemeClr val="bg2">
                    <a:lumMod val="10000"/>
                  </a:schemeClr>
                </a:solidFill>
                <a:latin typeface="Arial"/>
                <a:cs typeface="Arial"/>
              </a:rPr>
              <a:t>WTS Focus of Effort:</a:t>
            </a:r>
          </a:p>
          <a:p>
            <a:pPr marL="1088390" lvl="4" indent="0">
              <a:buNone/>
            </a:pPr>
            <a:endParaRPr lang="en-US" sz="800" dirty="0">
              <a:solidFill>
                <a:schemeClr val="bg2">
                  <a:lumMod val="10000"/>
                </a:schemeClr>
              </a:solidFill>
              <a:latin typeface="Arial"/>
              <a:cs typeface="Arial"/>
            </a:endParaRPr>
          </a:p>
          <a:p>
            <a:pPr marL="745490" lvl="2"/>
            <a:r>
              <a:rPr lang="en-US" sz="1300" b="1" dirty="0">
                <a:solidFill>
                  <a:schemeClr val="bg2">
                    <a:lumMod val="10000"/>
                  </a:schemeClr>
                </a:solidFill>
                <a:latin typeface="Arial"/>
                <a:cs typeface="Arial"/>
              </a:rPr>
              <a:t>PdM WTS is an enabler for PM TRASYS (PdM STS &amp; PdM RTS) and TECOM’s RTPD</a:t>
            </a:r>
          </a:p>
          <a:p>
            <a:pPr marL="1029653" lvl="3"/>
            <a:r>
              <a:rPr lang="en-US" sz="1300" dirty="0">
                <a:solidFill>
                  <a:schemeClr val="bg2">
                    <a:lumMod val="10000"/>
                  </a:schemeClr>
                </a:solidFill>
                <a:latin typeface="Arial"/>
                <a:cs typeface="Arial"/>
              </a:rPr>
              <a:t>Manages specific sustainment efforts to enable PdM STS/RTS to focus on emerging program needs</a:t>
            </a:r>
          </a:p>
          <a:p>
            <a:pPr marL="1029653" lvl="3"/>
            <a:r>
              <a:rPr lang="en-US" sz="1300" dirty="0">
                <a:solidFill>
                  <a:schemeClr val="bg2">
                    <a:lumMod val="10000"/>
                  </a:schemeClr>
                </a:solidFill>
                <a:latin typeface="Arial"/>
                <a:cs typeface="Arial"/>
              </a:rPr>
              <a:t>Provides liaison between regional stakeholders and PdM STS/RTS during planning and execution</a:t>
            </a:r>
          </a:p>
          <a:p>
            <a:pPr marL="1029653" lvl="3"/>
            <a:r>
              <a:rPr lang="en-US" sz="1300" dirty="0">
                <a:solidFill>
                  <a:schemeClr val="bg2">
                    <a:lumMod val="10000"/>
                  </a:schemeClr>
                </a:solidFill>
                <a:latin typeface="Arial"/>
                <a:cs typeface="Arial"/>
              </a:rPr>
              <a:t>Supports PdM STS/RTS fielding &amp; disposal planning &amp; execution.</a:t>
            </a:r>
          </a:p>
          <a:p>
            <a:pPr marL="801053" lvl="3" indent="0">
              <a:buNone/>
            </a:pPr>
            <a:endParaRPr lang="en-US" sz="1300" dirty="0">
              <a:solidFill>
                <a:schemeClr val="bg2">
                  <a:lumMod val="10000"/>
                </a:schemeClr>
              </a:solidFill>
              <a:latin typeface="Arial"/>
              <a:cs typeface="Arial"/>
            </a:endParaRPr>
          </a:p>
          <a:p>
            <a:pPr marL="802640" lvl="2"/>
            <a:r>
              <a:rPr lang="en-US" sz="1300" b="1" dirty="0">
                <a:solidFill>
                  <a:schemeClr val="bg2">
                    <a:lumMod val="10000"/>
                  </a:schemeClr>
                </a:solidFill>
                <a:latin typeface="Arial"/>
                <a:cs typeface="Arial"/>
              </a:rPr>
              <a:t>PdM WTS manages all forward-positioned, on-site PM TRASYS representation</a:t>
            </a:r>
          </a:p>
          <a:p>
            <a:pPr marL="1086803" lvl="3"/>
            <a:r>
              <a:rPr lang="en-US" sz="1300" dirty="0">
                <a:solidFill>
                  <a:schemeClr val="bg2">
                    <a:lumMod val="10000"/>
                  </a:schemeClr>
                </a:solidFill>
                <a:latin typeface="Arial"/>
                <a:cs typeface="Arial"/>
              </a:rPr>
              <a:t>Training Liaison Officers (TLOs) provide the foundation of this support</a:t>
            </a:r>
          </a:p>
          <a:p>
            <a:pPr marL="1316990" lvl="4"/>
            <a:r>
              <a:rPr lang="en-US" sz="1300" dirty="0">
                <a:solidFill>
                  <a:schemeClr val="bg2">
                    <a:lumMod val="10000"/>
                  </a:schemeClr>
                </a:solidFill>
                <a:latin typeface="Arial"/>
                <a:cs typeface="Arial"/>
              </a:rPr>
              <a:t>TLOs are MARCORSYSCOM employees located in Quantico, CLNC, CPEN, 29P, MCBH, and Okinawa ; Guam TLO stand-up in Q1/2025</a:t>
            </a:r>
          </a:p>
          <a:p>
            <a:pPr marL="1316990" lvl="4"/>
            <a:r>
              <a:rPr lang="en-US" sz="1300" dirty="0">
                <a:solidFill>
                  <a:schemeClr val="bg2">
                    <a:lumMod val="10000"/>
                  </a:schemeClr>
                </a:solidFill>
                <a:latin typeface="Arial"/>
                <a:cs typeface="Arial"/>
              </a:rPr>
              <a:t>Program Support (Fielding, Supervision, Disposition)</a:t>
            </a:r>
          </a:p>
          <a:p>
            <a:pPr marL="1316990" lvl="4"/>
            <a:r>
              <a:rPr lang="en-US" sz="1300" dirty="0">
                <a:solidFill>
                  <a:schemeClr val="bg2">
                    <a:lumMod val="10000"/>
                  </a:schemeClr>
                </a:solidFill>
                <a:latin typeface="Arial"/>
                <a:cs typeface="Arial"/>
              </a:rPr>
              <a:t>Sustainment Contract Surveillance (A-COR)</a:t>
            </a:r>
          </a:p>
          <a:p>
            <a:pPr marL="1316990" lvl="4"/>
            <a:r>
              <a:rPr lang="en-US" sz="1300" dirty="0">
                <a:solidFill>
                  <a:schemeClr val="bg2">
                    <a:lumMod val="10000"/>
                  </a:schemeClr>
                </a:solidFill>
                <a:latin typeface="Arial"/>
                <a:cs typeface="Arial"/>
              </a:rPr>
              <a:t>Incident Management &amp; Reporting</a:t>
            </a:r>
          </a:p>
          <a:p>
            <a:pPr marL="1088390" lvl="4" indent="0">
              <a:buNone/>
            </a:pPr>
            <a:endParaRPr lang="en-US" sz="1300" dirty="0">
              <a:solidFill>
                <a:schemeClr val="bg2">
                  <a:lumMod val="10000"/>
                </a:schemeClr>
              </a:solidFill>
              <a:latin typeface="Arial"/>
              <a:cs typeface="Arial"/>
            </a:endParaRPr>
          </a:p>
          <a:p>
            <a:pPr marL="802640" lvl="2"/>
            <a:r>
              <a:rPr lang="en-US" sz="1300" b="1" dirty="0">
                <a:solidFill>
                  <a:schemeClr val="bg2">
                    <a:lumMod val="10000"/>
                  </a:schemeClr>
                </a:solidFill>
                <a:latin typeface="Arial"/>
                <a:cs typeface="Arial"/>
              </a:rPr>
              <a:t>PdM WTS focuses principally on OMMC appropriation aligned with sustainment and training support services for the PM TRASYS portfolio</a:t>
            </a:r>
            <a:endParaRPr lang="en-US" sz="1400" b="1" dirty="0">
              <a:solidFill>
                <a:schemeClr val="bg2">
                  <a:lumMod val="10000"/>
                </a:schemeClr>
              </a:solidFill>
              <a:latin typeface="Arial"/>
              <a:cs typeface="Arial"/>
            </a:endParaRPr>
          </a:p>
          <a:p>
            <a:endParaRPr lang="en-US" dirty="0">
              <a:solidFill>
                <a:schemeClr val="bg2">
                  <a:lumMod val="10000"/>
                </a:schemeClr>
              </a:solidFill>
              <a:latin typeface="Arial"/>
              <a:cs typeface="Arial"/>
            </a:endParaRPr>
          </a:p>
          <a:p>
            <a:pPr marL="516890" lvl="2" indent="0">
              <a:buNone/>
            </a:pPr>
            <a:endParaRPr lang="en-US" dirty="0">
              <a:solidFill>
                <a:schemeClr val="bg2">
                  <a:lumMod val="10000"/>
                </a:schemeClr>
              </a:solidFill>
              <a:latin typeface="Arial"/>
              <a:cs typeface="Arial"/>
            </a:endParaRPr>
          </a:p>
          <a:p>
            <a:pPr marL="516890" lvl="2" indent="0">
              <a:buNone/>
            </a:pPr>
            <a:endParaRPr lang="en-US" sz="2000" dirty="0">
              <a:solidFill>
                <a:schemeClr val="bg2">
                  <a:lumMod val="10000"/>
                </a:schemeClr>
              </a:solidFill>
              <a:latin typeface="Arial"/>
              <a:cs typeface="Arial"/>
            </a:endParaRPr>
          </a:p>
        </p:txBody>
      </p:sp>
      <p:sp>
        <p:nvSpPr>
          <p:cNvPr id="6" name="Title 1">
            <a:extLst>
              <a:ext uri="{FF2B5EF4-FFF2-40B4-BE49-F238E27FC236}">
                <a16:creationId xmlns:a16="http://schemas.microsoft.com/office/drawing/2014/main" id="{D88EC0F0-1986-2632-C2EC-4D3D84608FF1}"/>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7" name="Picture 6" descr="Logo&#10;&#10;Description automatically generated">
            <a:extLst>
              <a:ext uri="{FF2B5EF4-FFF2-40B4-BE49-F238E27FC236}">
                <a16:creationId xmlns:a16="http://schemas.microsoft.com/office/drawing/2014/main" id="{5619B606-098D-D617-F63C-6C9433F92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9" name="TextBox 8">
            <a:extLst>
              <a:ext uri="{FF2B5EF4-FFF2-40B4-BE49-F238E27FC236}">
                <a16:creationId xmlns:a16="http://schemas.microsoft.com/office/drawing/2014/main" id="{69CFF659-5D7F-A08A-6161-481F60AB9C15}"/>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1762061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B963E2-5DE6-BC51-BFF8-076B5F080551}"/>
              </a:ext>
            </a:extLst>
          </p:cNvPr>
          <p:cNvSpPr>
            <a:spLocks noGrp="1"/>
          </p:cNvSpPr>
          <p:nvPr>
            <p:ph idx="1"/>
          </p:nvPr>
        </p:nvSpPr>
        <p:spPr/>
        <p:txBody>
          <a:bodyPr lIns="91440" tIns="45720" rIns="91440" bIns="45720" anchor="t"/>
          <a:lstStyle/>
          <a:p>
            <a:endParaRPr lang="en-US" dirty="0">
              <a:solidFill>
                <a:schemeClr val="bg2">
                  <a:lumMod val="10000"/>
                </a:schemeClr>
              </a:solidFill>
            </a:endParaRPr>
          </a:p>
          <a:p>
            <a:pPr marL="461645" lvl="1"/>
            <a:endParaRPr lang="en-US" dirty="0">
              <a:solidFill>
                <a:schemeClr val="bg2">
                  <a:lumMod val="10000"/>
                </a:schemeClr>
              </a:solidFill>
            </a:endParaRPr>
          </a:p>
        </p:txBody>
      </p:sp>
      <p:sp>
        <p:nvSpPr>
          <p:cNvPr id="5" name="Slide Number Placeholder 4">
            <a:extLst>
              <a:ext uri="{FF2B5EF4-FFF2-40B4-BE49-F238E27FC236}">
                <a16:creationId xmlns:a16="http://schemas.microsoft.com/office/drawing/2014/main" id="{6CDB95C4-A4FA-BDB8-56E9-3B80846A4565}"/>
              </a:ext>
            </a:extLst>
          </p:cNvPr>
          <p:cNvSpPr>
            <a:spLocks noGrp="1"/>
          </p:cNvSpPr>
          <p:nvPr>
            <p:ph type="sldNum" sz="quarter" idx="16"/>
          </p:nvPr>
        </p:nvSpPr>
        <p:spPr/>
        <p:txBody>
          <a:bodyPr/>
          <a:lstStyle/>
          <a:p>
            <a:endParaRPr lang="en-US" dirty="0">
              <a:solidFill>
                <a:schemeClr val="bg2">
                  <a:lumMod val="10000"/>
                </a:schemeClr>
              </a:solidFill>
            </a:endParaRPr>
          </a:p>
        </p:txBody>
      </p:sp>
      <p:sp>
        <p:nvSpPr>
          <p:cNvPr id="7" name="TextBox 6">
            <a:extLst>
              <a:ext uri="{FF2B5EF4-FFF2-40B4-BE49-F238E27FC236}">
                <a16:creationId xmlns:a16="http://schemas.microsoft.com/office/drawing/2014/main" id="{093AD52A-5A84-3181-2122-86B7A5F5D3A9}"/>
              </a:ext>
            </a:extLst>
          </p:cNvPr>
          <p:cNvSpPr txBox="1"/>
          <p:nvPr/>
        </p:nvSpPr>
        <p:spPr>
          <a:xfrm>
            <a:off x="92279" y="943177"/>
            <a:ext cx="4479719"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u="sng" dirty="0">
                <a:solidFill>
                  <a:schemeClr val="bg2">
                    <a:lumMod val="10000"/>
                  </a:schemeClr>
                </a:solidFill>
                <a:latin typeface="Arial"/>
                <a:cs typeface="Arial"/>
              </a:rPr>
              <a:t>Regional Support Group (RSG) – Mr. Adam Emanuel </a:t>
            </a:r>
          </a:p>
          <a:p>
            <a:pPr algn="ctr"/>
            <a:endParaRPr lang="en-US" sz="200" b="1" u="sng" dirty="0">
              <a:solidFill>
                <a:schemeClr val="bg2">
                  <a:lumMod val="10000"/>
                </a:schemeClr>
              </a:solidFill>
              <a:latin typeface="Arial"/>
              <a:cs typeface="Arial"/>
            </a:endParaRPr>
          </a:p>
          <a:p>
            <a:pPr algn="ctr"/>
            <a:endParaRPr lang="en-US" sz="200" b="1" u="sng" dirty="0">
              <a:solidFill>
                <a:schemeClr val="bg2">
                  <a:lumMod val="10000"/>
                </a:schemeClr>
              </a:solidFill>
              <a:latin typeface="Arial"/>
              <a:cs typeface="Arial"/>
            </a:endParaRPr>
          </a:p>
          <a:p>
            <a:pPr>
              <a:buChar char="•"/>
            </a:pPr>
            <a:r>
              <a:rPr lang="en-US" sz="1200" b="1" dirty="0">
                <a:solidFill>
                  <a:schemeClr val="bg2">
                    <a:lumMod val="10000"/>
                  </a:schemeClr>
                </a:solidFill>
                <a:latin typeface="Arial"/>
                <a:cs typeface="Arial"/>
              </a:rPr>
              <a:t> Ground Training Systems Support (GTSS)</a:t>
            </a:r>
          </a:p>
          <a:p>
            <a:pPr lvl="1">
              <a:buChar char="•"/>
            </a:pPr>
            <a:r>
              <a:rPr lang="en-US" sz="1200" dirty="0">
                <a:solidFill>
                  <a:schemeClr val="bg2">
                    <a:lumMod val="10000"/>
                  </a:schemeClr>
                </a:solidFill>
                <a:latin typeface="Arial"/>
                <a:cs typeface="Arial"/>
              </a:rPr>
              <a:t> GTSS- East</a:t>
            </a:r>
          </a:p>
          <a:p>
            <a:pPr lvl="1">
              <a:buChar char="•"/>
            </a:pPr>
            <a:r>
              <a:rPr lang="en-US" sz="1200" dirty="0">
                <a:solidFill>
                  <a:schemeClr val="bg2">
                    <a:lumMod val="10000"/>
                  </a:schemeClr>
                </a:solidFill>
                <a:latin typeface="Arial"/>
                <a:cs typeface="Arial"/>
              </a:rPr>
              <a:t> GTSS- West </a:t>
            </a:r>
          </a:p>
          <a:p>
            <a:pPr lvl="1">
              <a:buChar char="•"/>
            </a:pPr>
            <a:r>
              <a:rPr lang="en-US" sz="1200" dirty="0">
                <a:solidFill>
                  <a:schemeClr val="bg2">
                    <a:lumMod val="10000"/>
                  </a:schemeClr>
                </a:solidFill>
                <a:latin typeface="Arial"/>
                <a:cs typeface="Arial"/>
              </a:rPr>
              <a:t> GTSS- OCONUS</a:t>
            </a:r>
          </a:p>
          <a:p>
            <a:endParaRPr lang="en-US" sz="1200" dirty="0">
              <a:solidFill>
                <a:schemeClr val="bg2">
                  <a:lumMod val="10000"/>
                </a:schemeClr>
              </a:solidFill>
              <a:latin typeface="Arial"/>
              <a:cs typeface="Arial"/>
            </a:endParaRPr>
          </a:p>
          <a:p>
            <a:pPr>
              <a:buChar char="•"/>
            </a:pPr>
            <a:r>
              <a:rPr lang="en-US" sz="1200" b="1" dirty="0">
                <a:solidFill>
                  <a:schemeClr val="bg2">
                    <a:lumMod val="10000"/>
                  </a:schemeClr>
                </a:solidFill>
                <a:latin typeface="Arial"/>
                <a:cs typeface="Arial"/>
              </a:rPr>
              <a:t>  Ground Range Sustainment Program (GRSP) &amp; </a:t>
            </a:r>
          </a:p>
          <a:p>
            <a:r>
              <a:rPr lang="en-US" sz="1200" b="1" dirty="0">
                <a:solidFill>
                  <a:schemeClr val="bg2">
                    <a:lumMod val="10000"/>
                  </a:schemeClr>
                </a:solidFill>
                <a:latin typeface="Arial"/>
                <a:cs typeface="Arial"/>
              </a:rPr>
              <a:t>   Range Training Systems Projects (RTSP)</a:t>
            </a:r>
          </a:p>
          <a:p>
            <a:pPr lvl="1">
              <a:buChar char="•"/>
            </a:pPr>
            <a:r>
              <a:rPr lang="en-US" sz="1200" dirty="0">
                <a:solidFill>
                  <a:schemeClr val="bg2">
                    <a:lumMod val="10000"/>
                  </a:schemeClr>
                </a:solidFill>
                <a:latin typeface="Arial"/>
                <a:cs typeface="Arial"/>
              </a:rPr>
              <a:t> GRSP / RTSP- East</a:t>
            </a:r>
          </a:p>
          <a:p>
            <a:pPr lvl="1">
              <a:buChar char="•"/>
            </a:pPr>
            <a:r>
              <a:rPr lang="en-US" sz="1200" dirty="0">
                <a:solidFill>
                  <a:schemeClr val="bg2">
                    <a:lumMod val="10000"/>
                  </a:schemeClr>
                </a:solidFill>
                <a:latin typeface="Arial"/>
                <a:cs typeface="Arial"/>
              </a:rPr>
              <a:t> GRSP / RTSP- West</a:t>
            </a:r>
          </a:p>
          <a:p>
            <a:pPr lvl="1">
              <a:buChar char="•"/>
            </a:pPr>
            <a:r>
              <a:rPr lang="en-US" sz="1200" dirty="0">
                <a:solidFill>
                  <a:schemeClr val="bg2">
                    <a:lumMod val="10000"/>
                  </a:schemeClr>
                </a:solidFill>
                <a:latin typeface="Arial"/>
                <a:cs typeface="Arial"/>
              </a:rPr>
              <a:t> GRSP/RTSP- OCONUS</a:t>
            </a:r>
          </a:p>
          <a:p>
            <a:endParaRPr lang="en-US" sz="1200" b="1" dirty="0">
              <a:solidFill>
                <a:schemeClr val="bg2">
                  <a:lumMod val="10000"/>
                </a:schemeClr>
              </a:solidFill>
              <a:latin typeface="Arial"/>
              <a:cs typeface="Arial"/>
            </a:endParaRPr>
          </a:p>
          <a:p>
            <a:pPr>
              <a:buFontTx/>
              <a:buChar char="•"/>
            </a:pPr>
            <a:r>
              <a:rPr lang="en-US" sz="1200" b="1" dirty="0">
                <a:solidFill>
                  <a:schemeClr val="bg2">
                    <a:lumMod val="10000"/>
                  </a:schemeClr>
                </a:solidFill>
                <a:latin typeface="Arial"/>
                <a:cs typeface="Arial"/>
              </a:rPr>
              <a:t> RTAM Support Contracts – </a:t>
            </a:r>
            <a:r>
              <a:rPr lang="en-US" sz="1200" dirty="0">
                <a:solidFill>
                  <a:schemeClr val="bg2">
                    <a:lumMod val="10000"/>
                  </a:schemeClr>
                </a:solidFill>
                <a:latin typeface="Arial"/>
                <a:cs typeface="Arial"/>
              </a:rPr>
              <a:t>(RTPD CORs)</a:t>
            </a:r>
          </a:p>
          <a:p>
            <a:pPr marL="457200">
              <a:buFont typeface="Arial"/>
              <a:buChar char="•"/>
            </a:pPr>
            <a:r>
              <a:rPr lang="en-US" sz="1200" dirty="0">
                <a:solidFill>
                  <a:schemeClr val="bg2">
                    <a:lumMod val="10000"/>
                  </a:schemeClr>
                </a:solidFill>
                <a:latin typeface="Arial"/>
                <a:ea typeface="+mn-lt"/>
                <a:cs typeface="Arial"/>
              </a:rPr>
              <a:t> Range Manager’s Toolkit (RMTK)</a:t>
            </a:r>
          </a:p>
          <a:p>
            <a:pPr lvl="1">
              <a:buFont typeface="Arial"/>
              <a:buChar char="•"/>
            </a:pPr>
            <a:r>
              <a:rPr lang="en-US" sz="1200" dirty="0">
                <a:solidFill>
                  <a:schemeClr val="bg2">
                    <a:lumMod val="10000"/>
                  </a:schemeClr>
                </a:solidFill>
                <a:latin typeface="Arial"/>
                <a:ea typeface="+mn-lt"/>
                <a:cs typeface="Arial"/>
              </a:rPr>
              <a:t> Range Training Area Management (RTAM) Military Operations (MILOPS)</a:t>
            </a:r>
          </a:p>
          <a:p>
            <a:pPr lvl="1">
              <a:buFont typeface="Arial"/>
              <a:buChar char="•"/>
            </a:pPr>
            <a:r>
              <a:rPr lang="en-US" sz="1200" dirty="0">
                <a:solidFill>
                  <a:schemeClr val="bg2">
                    <a:lumMod val="10000"/>
                  </a:schemeClr>
                </a:solidFill>
                <a:latin typeface="Arial"/>
                <a:ea typeface="+mn-lt"/>
                <a:cs typeface="Arial"/>
              </a:rPr>
              <a:t> Range Control Facilities (RCF)</a:t>
            </a:r>
          </a:p>
          <a:p>
            <a:pPr lvl="1">
              <a:buFont typeface="Arial"/>
              <a:buChar char="•"/>
            </a:pPr>
            <a:r>
              <a:rPr lang="en-US" sz="1200" dirty="0">
                <a:solidFill>
                  <a:schemeClr val="bg2">
                    <a:lumMod val="10000"/>
                  </a:schemeClr>
                </a:solidFill>
                <a:latin typeface="Arial"/>
                <a:ea typeface="+mn-lt"/>
                <a:cs typeface="Arial"/>
              </a:rPr>
              <a:t> Training Support Center (TSC)</a:t>
            </a:r>
          </a:p>
          <a:p>
            <a:pPr lvl="1"/>
            <a:endParaRPr lang="en-US" sz="1200" dirty="0">
              <a:solidFill>
                <a:schemeClr val="bg2">
                  <a:lumMod val="10000"/>
                </a:schemeClr>
              </a:solidFill>
              <a:latin typeface="Arial"/>
              <a:ea typeface="+mn-lt"/>
              <a:cs typeface="Arial"/>
            </a:endParaRPr>
          </a:p>
          <a:p>
            <a:pPr>
              <a:buChar char="•"/>
            </a:pPr>
            <a:endParaRPr lang="en-US" sz="1200" b="1" dirty="0">
              <a:solidFill>
                <a:schemeClr val="bg2">
                  <a:lumMod val="10000"/>
                </a:schemeClr>
              </a:solidFill>
              <a:latin typeface="Arial"/>
              <a:cs typeface="Arial"/>
            </a:endParaRPr>
          </a:p>
        </p:txBody>
      </p:sp>
      <p:sp>
        <p:nvSpPr>
          <p:cNvPr id="8" name="TextBox 7">
            <a:extLst>
              <a:ext uri="{FF2B5EF4-FFF2-40B4-BE49-F238E27FC236}">
                <a16:creationId xmlns:a16="http://schemas.microsoft.com/office/drawing/2014/main" id="{11D36FE7-C512-8DD9-168E-0F6423B8D898}"/>
              </a:ext>
            </a:extLst>
          </p:cNvPr>
          <p:cNvSpPr txBox="1"/>
          <p:nvPr/>
        </p:nvSpPr>
        <p:spPr>
          <a:xfrm>
            <a:off x="4504459" y="943177"/>
            <a:ext cx="4547261"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u="sng" dirty="0">
                <a:solidFill>
                  <a:schemeClr val="bg2">
                    <a:lumMod val="10000"/>
                  </a:schemeClr>
                </a:solidFill>
                <a:latin typeface="Arial" panose="020B0604020202020204" pitchFamily="34" charset="0"/>
                <a:cs typeface="Arial" panose="020B0604020202020204" pitchFamily="34" charset="0"/>
              </a:rPr>
              <a:t>Global Support Group (GSG) – Mr. Tim Bergland</a:t>
            </a:r>
          </a:p>
          <a:p>
            <a:pPr algn="ctr"/>
            <a:r>
              <a:rPr lang="en-US" sz="200" b="1" u="sng" dirty="0">
                <a:solidFill>
                  <a:schemeClr val="bg2">
                    <a:lumMod val="10000"/>
                  </a:schemeClr>
                </a:solidFill>
                <a:latin typeface="Arial" panose="020B0604020202020204" pitchFamily="34" charset="0"/>
                <a:cs typeface="Arial" panose="020B0604020202020204" pitchFamily="34" charset="0"/>
              </a:rPr>
              <a:t> </a:t>
            </a:r>
          </a:p>
          <a:p>
            <a:pPr algn="ctr"/>
            <a:endParaRPr lang="en-US" sz="200" b="1" u="sng" dirty="0">
              <a:solidFill>
                <a:schemeClr val="bg2">
                  <a:lumMod val="10000"/>
                </a:schemeClr>
              </a:solidFill>
              <a:latin typeface="Arial" panose="020B0604020202020204" pitchFamily="34" charset="0"/>
              <a:cs typeface="Arial" panose="020B0604020202020204" pitchFamily="34" charset="0"/>
            </a:endParaRPr>
          </a:p>
          <a:p>
            <a:pPr>
              <a:buChar char="•"/>
            </a:pPr>
            <a:r>
              <a:rPr lang="en-US" sz="1200" b="1" dirty="0">
                <a:solidFill>
                  <a:schemeClr val="bg2">
                    <a:lumMod val="10000"/>
                  </a:schemeClr>
                </a:solidFill>
                <a:latin typeface="Arial" panose="020B0604020202020204" pitchFamily="34" charset="0"/>
                <a:cs typeface="Arial" panose="020B0604020202020204" pitchFamily="34" charset="0"/>
              </a:rPr>
              <a:t> Equipment Related Services – Systems (ERS-S)</a:t>
            </a:r>
          </a:p>
          <a:p>
            <a:pPr lvl="1">
              <a:buFont typeface="Arial"/>
              <a:buChar char="•"/>
            </a:pPr>
            <a:r>
              <a:rPr lang="en-US" sz="1200" dirty="0">
                <a:solidFill>
                  <a:schemeClr val="bg2">
                    <a:lumMod val="10000"/>
                  </a:schemeClr>
                </a:solidFill>
                <a:latin typeface="Arial" panose="020B0604020202020204" pitchFamily="34" charset="0"/>
                <a:cs typeface="Arial" panose="020B0604020202020204" pitchFamily="34" charset="0"/>
              </a:rPr>
              <a:t> Indoor Simulated Marksmanship Trainer (ISMT)</a:t>
            </a:r>
          </a:p>
          <a:p>
            <a:pPr lvl="1">
              <a:buChar char="•"/>
            </a:pPr>
            <a:r>
              <a:rPr lang="en-US" sz="1200" dirty="0">
                <a:solidFill>
                  <a:schemeClr val="bg2">
                    <a:lumMod val="10000"/>
                  </a:schemeClr>
                </a:solidFill>
                <a:latin typeface="Arial" panose="020B0604020202020204" pitchFamily="34" charset="0"/>
                <a:cs typeface="Arial" panose="020B0604020202020204" pitchFamily="34" charset="0"/>
              </a:rPr>
              <a:t> Dry Rollover Egress Trainers (DRET)</a:t>
            </a:r>
          </a:p>
          <a:p>
            <a:pPr lvl="1">
              <a:buChar char="•"/>
            </a:pPr>
            <a:r>
              <a:rPr lang="en-US" sz="1200" dirty="0">
                <a:solidFill>
                  <a:schemeClr val="bg2">
                    <a:lumMod val="10000"/>
                  </a:schemeClr>
                </a:solidFill>
                <a:latin typeface="Arial" panose="020B0604020202020204" pitchFamily="34" charset="0"/>
                <a:cs typeface="Arial" panose="020B0604020202020204" pitchFamily="34" charset="0"/>
              </a:rPr>
              <a:t> Operator Driver Simulator (ODS)/Marine Common Driver Trainer (MCDT)</a:t>
            </a:r>
          </a:p>
          <a:p>
            <a:pPr lvl="1">
              <a:buChar char="•"/>
            </a:pPr>
            <a:r>
              <a:rPr lang="en-US" sz="1200" dirty="0">
                <a:solidFill>
                  <a:schemeClr val="bg2">
                    <a:lumMod val="10000"/>
                  </a:schemeClr>
                </a:solidFill>
                <a:latin typeface="Arial" panose="020B0604020202020204" pitchFamily="34" charset="0"/>
                <a:cs typeface="Arial" panose="020B0604020202020204" pitchFamily="34" charset="0"/>
              </a:rPr>
              <a:t> Combat Vehicle Training System (CVTS)</a:t>
            </a:r>
          </a:p>
          <a:p>
            <a:pPr lvl="1">
              <a:buChar char="•"/>
            </a:pPr>
            <a:r>
              <a:rPr lang="en-US" sz="1200" dirty="0">
                <a:solidFill>
                  <a:schemeClr val="bg2">
                    <a:lumMod val="10000"/>
                  </a:schemeClr>
                </a:solidFill>
                <a:latin typeface="Arial" panose="020B0604020202020204" pitchFamily="34" charset="0"/>
                <a:cs typeface="Arial" panose="020B0604020202020204" pitchFamily="34" charset="0"/>
              </a:rPr>
              <a:t> Combat Convoy Simulator (CCS) USMC/Navy</a:t>
            </a:r>
          </a:p>
          <a:p>
            <a:endParaRPr lang="en-US" sz="1200" dirty="0">
              <a:solidFill>
                <a:schemeClr val="bg2">
                  <a:lumMod val="10000"/>
                </a:schemeClr>
              </a:solidFill>
              <a:latin typeface="Arial" panose="020B0604020202020204" pitchFamily="34" charset="0"/>
              <a:cs typeface="Arial" panose="020B0604020202020204" pitchFamily="34" charset="0"/>
            </a:endParaRPr>
          </a:p>
          <a:p>
            <a:pPr>
              <a:buChar char="•"/>
            </a:pPr>
            <a:r>
              <a:rPr lang="en-US" sz="1200" b="1" dirty="0">
                <a:solidFill>
                  <a:schemeClr val="bg2">
                    <a:lumMod val="10000"/>
                  </a:schemeClr>
                </a:solidFill>
                <a:latin typeface="Arial" panose="020B0604020202020204" pitchFamily="34" charset="0"/>
                <a:cs typeface="Arial" panose="020B0604020202020204" pitchFamily="34" charset="0"/>
              </a:rPr>
              <a:t>  Electronics Communication Services (ECS) – </a:t>
            </a:r>
            <a:r>
              <a:rPr lang="en-US" sz="1200" dirty="0">
                <a:solidFill>
                  <a:schemeClr val="bg2">
                    <a:lumMod val="10000"/>
                  </a:schemeClr>
                </a:solidFill>
                <a:latin typeface="Arial" panose="020B0604020202020204" pitchFamily="34" charset="0"/>
                <a:cs typeface="Arial" panose="020B0604020202020204" pitchFamily="34" charset="0"/>
              </a:rPr>
              <a:t>(STS CORs)</a:t>
            </a:r>
          </a:p>
          <a:p>
            <a:pPr lvl="1">
              <a:buChar char="•"/>
            </a:pPr>
            <a:r>
              <a:rPr lang="en-US" sz="1200" dirty="0">
                <a:solidFill>
                  <a:schemeClr val="bg2">
                    <a:lumMod val="10000"/>
                  </a:schemeClr>
                </a:solidFill>
                <a:latin typeface="Arial" panose="020B0604020202020204" pitchFamily="34" charset="0"/>
                <a:cs typeface="Arial" panose="020B0604020202020204" pitchFamily="34" charset="0"/>
              </a:rPr>
              <a:t> Deployable Virtual Training Environment (DVTE)</a:t>
            </a:r>
          </a:p>
          <a:p>
            <a:pPr lvl="1">
              <a:buChar char="•"/>
            </a:pPr>
            <a:r>
              <a:rPr lang="en-US" sz="1200" dirty="0">
                <a:solidFill>
                  <a:schemeClr val="bg2">
                    <a:lumMod val="10000"/>
                  </a:schemeClr>
                </a:solidFill>
                <a:latin typeface="Arial" panose="020B0604020202020204" pitchFamily="34" charset="0"/>
                <a:cs typeface="Arial" panose="020B0604020202020204" pitchFamily="34" charset="0"/>
              </a:rPr>
              <a:t> Indoor Simulated Marksmanship Trainer (ISMT)</a:t>
            </a:r>
          </a:p>
          <a:p>
            <a:pPr lvl="1">
              <a:buChar char="•"/>
            </a:pPr>
            <a:r>
              <a:rPr lang="en-US" sz="1200" dirty="0">
                <a:solidFill>
                  <a:schemeClr val="bg2">
                    <a:lumMod val="10000"/>
                  </a:schemeClr>
                </a:solidFill>
                <a:latin typeface="Arial" panose="020B0604020202020204" pitchFamily="34" charset="0"/>
                <a:cs typeface="Arial" panose="020B0604020202020204" pitchFamily="34" charset="0"/>
              </a:rPr>
              <a:t>Combat Convoy Simulator (CCS) USMC/Navy</a:t>
            </a:r>
          </a:p>
          <a:p>
            <a:pPr>
              <a:buChar char="•"/>
            </a:pPr>
            <a:endParaRPr lang="en-US" sz="1200" b="1" dirty="0">
              <a:solidFill>
                <a:schemeClr val="bg2">
                  <a:lumMod val="10000"/>
                </a:schemeClr>
              </a:solidFill>
              <a:latin typeface="Arial" panose="020B0604020202020204" pitchFamily="34" charset="0"/>
              <a:cs typeface="Arial" panose="020B0604020202020204" pitchFamily="34" charset="0"/>
            </a:endParaRPr>
          </a:p>
          <a:p>
            <a:pPr>
              <a:buChar char="•"/>
            </a:pPr>
            <a:r>
              <a:rPr lang="en-US" sz="1200" b="1" dirty="0">
                <a:solidFill>
                  <a:schemeClr val="bg2">
                    <a:lumMod val="10000"/>
                  </a:schemeClr>
                </a:solidFill>
                <a:latin typeface="Arial" panose="020B0604020202020204" pitchFamily="34" charset="0"/>
                <a:cs typeface="Arial" panose="020B0604020202020204" pitchFamily="34" charset="0"/>
              </a:rPr>
              <a:t> MAGTF Training System Support (MTSS)</a:t>
            </a:r>
          </a:p>
          <a:p>
            <a:pPr marL="457200">
              <a:buFont typeface="Arial"/>
              <a:buChar char="•"/>
            </a:pPr>
            <a:r>
              <a:rPr lang="en-US" sz="1200" dirty="0">
                <a:solidFill>
                  <a:schemeClr val="bg2">
                    <a:lumMod val="10000"/>
                  </a:schemeClr>
                </a:solidFill>
                <a:latin typeface="Arial" panose="020B0604020202020204" pitchFamily="34" charset="0"/>
                <a:ea typeface="+mn-lt"/>
                <a:cs typeface="Arial" panose="020B0604020202020204" pitchFamily="34" charset="0"/>
              </a:rPr>
              <a:t> Battle Sim Center</a:t>
            </a:r>
          </a:p>
          <a:p>
            <a:pPr lvl="1">
              <a:buFont typeface="Arial"/>
              <a:buChar char="•"/>
            </a:pPr>
            <a:r>
              <a:rPr lang="en-US" sz="1200" dirty="0">
                <a:solidFill>
                  <a:schemeClr val="bg2">
                    <a:lumMod val="10000"/>
                  </a:schemeClr>
                </a:solidFill>
                <a:latin typeface="Arial" panose="020B0604020202020204" pitchFamily="34" charset="0"/>
                <a:ea typeface="+mn-lt"/>
                <a:cs typeface="Arial" panose="020B0604020202020204" pitchFamily="34" charset="0"/>
              </a:rPr>
              <a:t> MAGTF Staff Training Program</a:t>
            </a:r>
          </a:p>
          <a:p>
            <a:pPr lvl="1">
              <a:buFont typeface="Arial"/>
              <a:buChar char="•"/>
            </a:pPr>
            <a:r>
              <a:rPr lang="en-US" sz="1200" dirty="0">
                <a:solidFill>
                  <a:schemeClr val="bg2">
                    <a:lumMod val="10000"/>
                  </a:schemeClr>
                </a:solidFill>
                <a:latin typeface="Arial" panose="020B0604020202020204" pitchFamily="34" charset="0"/>
                <a:ea typeface="+mn-lt"/>
                <a:cs typeface="Arial" panose="020B0604020202020204" pitchFamily="34" charset="0"/>
              </a:rPr>
              <a:t> MCLOG &amp; Others</a:t>
            </a:r>
          </a:p>
          <a:p>
            <a:pPr lvl="1">
              <a:buFont typeface="Arial"/>
              <a:buChar char="•"/>
            </a:pPr>
            <a:r>
              <a:rPr lang="en-US" sz="1200" dirty="0">
                <a:solidFill>
                  <a:schemeClr val="bg2">
                    <a:lumMod val="10000"/>
                  </a:schemeClr>
                </a:solidFill>
                <a:latin typeface="Arial" panose="020B0604020202020204" pitchFamily="34" charset="0"/>
                <a:ea typeface="+mn-lt"/>
                <a:cs typeface="Arial" panose="020B0604020202020204" pitchFamily="34" charset="0"/>
              </a:rPr>
              <a:t> TMIT</a:t>
            </a:r>
          </a:p>
          <a:p>
            <a:pPr lvl="1">
              <a:buFont typeface="Arial"/>
              <a:buChar char="•"/>
            </a:pPr>
            <a:r>
              <a:rPr lang="en-US" sz="1200" dirty="0">
                <a:solidFill>
                  <a:schemeClr val="bg2">
                    <a:lumMod val="10000"/>
                  </a:schemeClr>
                </a:solidFill>
                <a:latin typeface="Arial" panose="020B0604020202020204" pitchFamily="34" charset="0"/>
                <a:ea typeface="+mn-lt"/>
                <a:cs typeface="Arial" panose="020B0604020202020204" pitchFamily="34" charset="0"/>
              </a:rPr>
              <a:t> ASALT </a:t>
            </a:r>
          </a:p>
          <a:p>
            <a:pPr lvl="1"/>
            <a:endParaRPr lang="en-US" sz="1200" dirty="0">
              <a:solidFill>
                <a:schemeClr val="bg2">
                  <a:lumMod val="10000"/>
                </a:schemeClr>
              </a:solidFill>
              <a:latin typeface="Arial" panose="020B0604020202020204" pitchFamily="34" charset="0"/>
              <a:ea typeface="+mn-lt"/>
              <a:cs typeface="Arial" panose="020B0604020202020204" pitchFamily="34" charset="0"/>
            </a:endParaRPr>
          </a:p>
          <a:p>
            <a:pPr>
              <a:buChar char="•"/>
            </a:pPr>
            <a:r>
              <a:rPr lang="en-US" sz="1200" b="1" dirty="0">
                <a:solidFill>
                  <a:schemeClr val="bg2">
                    <a:lumMod val="10000"/>
                  </a:schemeClr>
                </a:solidFill>
                <a:latin typeface="Arial" panose="020B0604020202020204" pitchFamily="34" charset="0"/>
                <a:cs typeface="Arial" panose="020B0604020202020204" pitchFamily="34" charset="0"/>
              </a:rPr>
              <a:t> Underwater Egress Trainer (UET)</a:t>
            </a:r>
          </a:p>
          <a:p>
            <a:pPr lvl="1">
              <a:buChar char="•"/>
            </a:pPr>
            <a:r>
              <a:rPr lang="en-US" sz="1200" dirty="0">
                <a:solidFill>
                  <a:schemeClr val="bg2">
                    <a:lumMod val="10000"/>
                  </a:schemeClr>
                </a:solidFill>
                <a:latin typeface="Arial" panose="020B0604020202020204" pitchFamily="34" charset="0"/>
                <a:ea typeface="+mn-lt"/>
                <a:cs typeface="Arial" panose="020B0604020202020204" pitchFamily="34" charset="0"/>
              </a:rPr>
              <a:t> Contracted Logistics Support</a:t>
            </a:r>
          </a:p>
          <a:p>
            <a:endParaRPr lang="en-US" sz="1200" b="1" dirty="0">
              <a:solidFill>
                <a:schemeClr val="bg2">
                  <a:lumMod val="10000"/>
                </a:schemeClr>
              </a:solidFill>
              <a:latin typeface="Arial" panose="020B0604020202020204" pitchFamily="34" charset="0"/>
              <a:cs typeface="Arial" panose="020B0604020202020204" pitchFamily="34" charset="0"/>
            </a:endParaRPr>
          </a:p>
          <a:p>
            <a:pPr>
              <a:buChar char="•"/>
            </a:pPr>
            <a:r>
              <a:rPr lang="en-US" sz="1200" b="1" dirty="0">
                <a:solidFill>
                  <a:schemeClr val="bg2">
                    <a:lumMod val="10000"/>
                  </a:schemeClr>
                </a:solidFill>
                <a:latin typeface="Arial" panose="020B0604020202020204" pitchFamily="34" charset="0"/>
                <a:cs typeface="Arial" panose="020B0604020202020204" pitchFamily="34" charset="0"/>
              </a:rPr>
              <a:t> Role Players Support</a:t>
            </a:r>
          </a:p>
          <a:p>
            <a:pPr lvl="1">
              <a:buFontTx/>
              <a:buChar char="•"/>
            </a:pPr>
            <a:r>
              <a:rPr lang="en-US" sz="1200" dirty="0">
                <a:solidFill>
                  <a:schemeClr val="bg2">
                    <a:lumMod val="10000"/>
                  </a:schemeClr>
                </a:solidFill>
                <a:latin typeface="Arial" panose="020B0604020202020204" pitchFamily="34" charset="0"/>
                <a:cs typeface="Arial" panose="020B0604020202020204" pitchFamily="34" charset="0"/>
              </a:rPr>
              <a:t> Home Station Training (HST) &amp; </a:t>
            </a:r>
          </a:p>
          <a:p>
            <a:pPr lvl="1"/>
            <a:r>
              <a:rPr lang="en-US" sz="1200" dirty="0">
                <a:solidFill>
                  <a:schemeClr val="bg2">
                    <a:lumMod val="10000"/>
                  </a:schemeClr>
                </a:solidFill>
                <a:latin typeface="Arial" panose="020B0604020202020204" pitchFamily="34" charset="0"/>
                <a:cs typeface="Arial" panose="020B0604020202020204" pitchFamily="34" charset="0"/>
              </a:rPr>
              <a:t>  Infantry Immersive Trainer (IIT)</a:t>
            </a:r>
          </a:p>
          <a:p>
            <a:pPr lvl="1">
              <a:buFontTx/>
              <a:buChar char="•"/>
            </a:pPr>
            <a:r>
              <a:rPr lang="en-US" sz="1200" dirty="0">
                <a:solidFill>
                  <a:schemeClr val="bg2">
                    <a:lumMod val="10000"/>
                  </a:schemeClr>
                </a:solidFill>
                <a:latin typeface="Arial" panose="020B0604020202020204" pitchFamily="34" charset="0"/>
                <a:cs typeface="Arial" panose="020B0604020202020204" pitchFamily="34" charset="0"/>
              </a:rPr>
              <a:t> Subject Matter Expert (SME) Support Services </a:t>
            </a:r>
          </a:p>
          <a:p>
            <a:pPr>
              <a:buChar char="•"/>
            </a:pPr>
            <a:endParaRPr lang="en-US" sz="1200" b="1" dirty="0">
              <a:solidFill>
                <a:schemeClr val="bg2">
                  <a:lumMod val="10000"/>
                </a:schemeClr>
              </a:solidFill>
              <a:latin typeface="Arial" panose="020B0604020202020204" pitchFamily="34" charset="0"/>
              <a:cs typeface="Arial" panose="020B0604020202020204" pitchFamily="34" charset="0"/>
            </a:endParaRPr>
          </a:p>
        </p:txBody>
      </p:sp>
      <p:graphicFrame>
        <p:nvGraphicFramePr>
          <p:cNvPr id="11" name="Chart 10">
            <a:extLst>
              <a:ext uri="{FF2B5EF4-FFF2-40B4-BE49-F238E27FC236}">
                <a16:creationId xmlns:a16="http://schemas.microsoft.com/office/drawing/2014/main" id="{D386613A-E0D3-D36F-C41F-8E278402C90B}"/>
              </a:ext>
            </a:extLst>
          </p:cNvPr>
          <p:cNvGraphicFramePr/>
          <p:nvPr>
            <p:extLst>
              <p:ext uri="{D42A27DB-BD31-4B8C-83A1-F6EECF244321}">
                <p14:modId xmlns:p14="http://schemas.microsoft.com/office/powerpoint/2010/main" val="2397128625"/>
              </p:ext>
            </p:extLst>
          </p:nvPr>
        </p:nvGraphicFramePr>
        <p:xfrm>
          <a:off x="0" y="4478481"/>
          <a:ext cx="3875809" cy="205034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405231D9-F9B0-3984-9AFA-7B0EA50476CE}"/>
              </a:ext>
            </a:extLst>
          </p:cNvPr>
          <p:cNvSpPr txBox="1"/>
          <p:nvPr/>
        </p:nvSpPr>
        <p:spPr>
          <a:xfrm>
            <a:off x="2105954" y="5296368"/>
            <a:ext cx="465192" cy="276999"/>
          </a:xfrm>
          <a:prstGeom prst="rect">
            <a:avLst/>
          </a:prstGeom>
          <a:noFill/>
        </p:spPr>
        <p:txBody>
          <a:bodyPr wrap="none" rtlCol="0">
            <a:spAutoFit/>
          </a:bodyPr>
          <a:lstStyle/>
          <a:p>
            <a:r>
              <a:rPr lang="en-US" sz="1200" b="1" dirty="0">
                <a:solidFill>
                  <a:schemeClr val="bg2">
                    <a:lumMod val="10000"/>
                  </a:schemeClr>
                </a:solidFill>
              </a:rPr>
              <a:t>GSG</a:t>
            </a:r>
          </a:p>
        </p:txBody>
      </p:sp>
      <p:sp>
        <p:nvSpPr>
          <p:cNvPr id="13" name="TextBox 12">
            <a:extLst>
              <a:ext uri="{FF2B5EF4-FFF2-40B4-BE49-F238E27FC236}">
                <a16:creationId xmlns:a16="http://schemas.microsoft.com/office/drawing/2014/main" id="{F1BF1C0A-2BCB-89F3-B92E-D44AC9EAD53B}"/>
              </a:ext>
            </a:extLst>
          </p:cNvPr>
          <p:cNvSpPr txBox="1"/>
          <p:nvPr/>
        </p:nvSpPr>
        <p:spPr>
          <a:xfrm>
            <a:off x="1157602" y="5307172"/>
            <a:ext cx="458780" cy="276999"/>
          </a:xfrm>
          <a:prstGeom prst="rect">
            <a:avLst/>
          </a:prstGeom>
          <a:noFill/>
        </p:spPr>
        <p:txBody>
          <a:bodyPr wrap="none" rtlCol="0">
            <a:spAutoFit/>
          </a:bodyPr>
          <a:lstStyle/>
          <a:p>
            <a:r>
              <a:rPr lang="en-US" sz="1200" b="1" dirty="0">
                <a:solidFill>
                  <a:schemeClr val="bg2">
                    <a:lumMod val="10000"/>
                  </a:schemeClr>
                </a:solidFill>
              </a:rPr>
              <a:t>RSG</a:t>
            </a:r>
          </a:p>
        </p:txBody>
      </p:sp>
      <p:sp>
        <p:nvSpPr>
          <p:cNvPr id="15" name="TextBox 14">
            <a:extLst>
              <a:ext uri="{FF2B5EF4-FFF2-40B4-BE49-F238E27FC236}">
                <a16:creationId xmlns:a16="http://schemas.microsoft.com/office/drawing/2014/main" id="{F1CC7094-F3E2-DC4C-6A8A-FEC8FE3FA489}"/>
              </a:ext>
            </a:extLst>
          </p:cNvPr>
          <p:cNvSpPr txBox="1"/>
          <p:nvPr/>
        </p:nvSpPr>
        <p:spPr>
          <a:xfrm>
            <a:off x="1477304" y="4954787"/>
            <a:ext cx="455574" cy="338554"/>
          </a:xfrm>
          <a:prstGeom prst="rect">
            <a:avLst/>
          </a:prstGeom>
          <a:noFill/>
        </p:spPr>
        <p:txBody>
          <a:bodyPr wrap="none" rtlCol="0">
            <a:spAutoFit/>
          </a:bodyPr>
          <a:lstStyle/>
          <a:p>
            <a:r>
              <a:rPr lang="en-US" sz="800" b="1" dirty="0">
                <a:solidFill>
                  <a:schemeClr val="bg2">
                    <a:lumMod val="10000"/>
                  </a:schemeClr>
                </a:solidFill>
              </a:rPr>
              <a:t>GRSP/</a:t>
            </a:r>
          </a:p>
          <a:p>
            <a:r>
              <a:rPr lang="en-US" sz="800" b="1" dirty="0">
                <a:solidFill>
                  <a:schemeClr val="bg2">
                    <a:lumMod val="10000"/>
                  </a:schemeClr>
                </a:solidFill>
              </a:rPr>
              <a:t>RTSP</a:t>
            </a:r>
          </a:p>
        </p:txBody>
      </p:sp>
      <p:sp>
        <p:nvSpPr>
          <p:cNvPr id="4" name="TextBox 3">
            <a:extLst>
              <a:ext uri="{FF2B5EF4-FFF2-40B4-BE49-F238E27FC236}">
                <a16:creationId xmlns:a16="http://schemas.microsoft.com/office/drawing/2014/main" id="{8851C105-14F4-0754-7439-0E32267ADD5E}"/>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6" name="Title 1">
            <a:extLst>
              <a:ext uri="{FF2B5EF4-FFF2-40B4-BE49-F238E27FC236}">
                <a16:creationId xmlns:a16="http://schemas.microsoft.com/office/drawing/2014/main" id="{DBAEDB45-9E77-BE2F-3FB0-984E82EE44C6}"/>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9" name="Picture 8" descr="Logo&#10;&#10;Description automatically generated">
            <a:extLst>
              <a:ext uri="{FF2B5EF4-FFF2-40B4-BE49-F238E27FC236}">
                <a16:creationId xmlns:a16="http://schemas.microsoft.com/office/drawing/2014/main" id="{210F17ED-F87C-F855-2D45-2AFFCC168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16" name="Text Placeholder 2">
            <a:extLst>
              <a:ext uri="{FF2B5EF4-FFF2-40B4-BE49-F238E27FC236}">
                <a16:creationId xmlns:a16="http://schemas.microsoft.com/office/drawing/2014/main" id="{E5916E96-F0B0-797F-F837-CE4F179EC939}"/>
              </a:ext>
            </a:extLst>
          </p:cNvPr>
          <p:cNvSpPr>
            <a:spLocks noGrp="1"/>
          </p:cNvSpPr>
          <p:nvPr>
            <p:ph type="body" sz="quarter" idx="13"/>
          </p:nvPr>
        </p:nvSpPr>
        <p:spPr>
          <a:xfrm>
            <a:off x="5532413" y="262185"/>
            <a:ext cx="2786062" cy="496888"/>
          </a:xfrm>
        </p:spPr>
        <p:txBody>
          <a:bodyPr lIns="91440" tIns="45720" rIns="91440" bIns="45720" anchor="ctr">
            <a:normAutofit fontScale="92500" lnSpcReduction="20000"/>
          </a:bodyPr>
          <a:lstStyle/>
          <a:p>
            <a:r>
              <a:rPr lang="en-US" sz="1800" dirty="0">
                <a:solidFill>
                  <a:schemeClr val="bg2">
                    <a:lumMod val="10000"/>
                  </a:schemeClr>
                </a:solidFill>
                <a:latin typeface="Arial Black" panose="020B0A04020102020204" pitchFamily="34" charset="0"/>
                <a:cs typeface="Arial"/>
              </a:rPr>
              <a:t>WTS DISTRIBUTION OF LABOR</a:t>
            </a:r>
            <a:endParaRPr lang="en-US" sz="1800" dirty="0">
              <a:solidFill>
                <a:schemeClr val="bg2">
                  <a:lumMod val="10000"/>
                </a:schemeClr>
              </a:solidFill>
              <a:latin typeface="Arial Black" panose="020B0A04020102020204" pitchFamily="34" charset="0"/>
            </a:endParaRPr>
          </a:p>
        </p:txBody>
      </p:sp>
    </p:spTree>
    <p:extLst>
      <p:ext uri="{BB962C8B-B14F-4D97-AF65-F5344CB8AC3E}">
        <p14:creationId xmlns:p14="http://schemas.microsoft.com/office/powerpoint/2010/main" val="2792355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B963E2-5DE6-BC51-BFF8-076B5F080551}"/>
              </a:ext>
            </a:extLst>
          </p:cNvPr>
          <p:cNvSpPr>
            <a:spLocks noGrp="1"/>
          </p:cNvSpPr>
          <p:nvPr>
            <p:ph idx="1"/>
          </p:nvPr>
        </p:nvSpPr>
        <p:spPr/>
        <p:txBody>
          <a:bodyPr lIns="91440" tIns="45720" rIns="91440" bIns="45720" anchor="t"/>
          <a:lstStyle/>
          <a:p>
            <a:endParaRPr lang="en-US" dirty="0">
              <a:solidFill>
                <a:schemeClr val="bg2">
                  <a:lumMod val="10000"/>
                </a:schemeClr>
              </a:solidFill>
            </a:endParaRPr>
          </a:p>
          <a:p>
            <a:pPr marL="461645" lvl="1"/>
            <a:endParaRPr lang="en-US" dirty="0">
              <a:solidFill>
                <a:schemeClr val="bg2">
                  <a:lumMod val="10000"/>
                </a:schemeClr>
              </a:solidFill>
            </a:endParaRPr>
          </a:p>
        </p:txBody>
      </p:sp>
      <p:sp>
        <p:nvSpPr>
          <p:cNvPr id="5" name="Slide Number Placeholder 4">
            <a:extLst>
              <a:ext uri="{FF2B5EF4-FFF2-40B4-BE49-F238E27FC236}">
                <a16:creationId xmlns:a16="http://schemas.microsoft.com/office/drawing/2014/main" id="{6CDB95C4-A4FA-BDB8-56E9-3B80846A4565}"/>
              </a:ext>
            </a:extLst>
          </p:cNvPr>
          <p:cNvSpPr>
            <a:spLocks noGrp="1"/>
          </p:cNvSpPr>
          <p:nvPr>
            <p:ph type="sldNum" sz="quarter" idx="16"/>
          </p:nvPr>
        </p:nvSpPr>
        <p:spPr/>
        <p:txBody>
          <a:bodyPr/>
          <a:lstStyle/>
          <a:p>
            <a:endParaRPr lang="en-US" dirty="0">
              <a:solidFill>
                <a:schemeClr val="bg2">
                  <a:lumMod val="10000"/>
                </a:schemeClr>
              </a:solidFill>
            </a:endParaRPr>
          </a:p>
        </p:txBody>
      </p:sp>
      <p:sp>
        <p:nvSpPr>
          <p:cNvPr id="7" name="TextBox 6">
            <a:extLst>
              <a:ext uri="{FF2B5EF4-FFF2-40B4-BE49-F238E27FC236}">
                <a16:creationId xmlns:a16="http://schemas.microsoft.com/office/drawing/2014/main" id="{093AD52A-5A84-3181-2122-86B7A5F5D3A9}"/>
              </a:ext>
            </a:extLst>
          </p:cNvPr>
          <p:cNvSpPr txBox="1"/>
          <p:nvPr/>
        </p:nvSpPr>
        <p:spPr>
          <a:xfrm>
            <a:off x="92281" y="1273377"/>
            <a:ext cx="4479719"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u="sng" dirty="0">
                <a:solidFill>
                  <a:schemeClr val="bg2">
                    <a:lumMod val="10000"/>
                  </a:schemeClr>
                </a:solidFill>
                <a:latin typeface="Arial"/>
                <a:cs typeface="Arial"/>
              </a:rPr>
              <a:t>Regional Support Group (RSG) – Mr. Adam Emanuel </a:t>
            </a:r>
          </a:p>
          <a:p>
            <a:pPr algn="ctr"/>
            <a:endParaRPr lang="en-US" sz="200" b="1" u="sng" dirty="0">
              <a:solidFill>
                <a:schemeClr val="bg2">
                  <a:lumMod val="10000"/>
                </a:schemeClr>
              </a:solidFill>
              <a:latin typeface="Arial"/>
              <a:cs typeface="Arial"/>
            </a:endParaRPr>
          </a:p>
          <a:p>
            <a:pPr algn="ctr"/>
            <a:endParaRPr lang="en-US" sz="200" b="1" u="sng" dirty="0">
              <a:solidFill>
                <a:schemeClr val="bg2">
                  <a:lumMod val="10000"/>
                </a:schemeClr>
              </a:solidFill>
              <a:latin typeface="Arial"/>
              <a:cs typeface="Arial"/>
            </a:endParaRPr>
          </a:p>
          <a:p>
            <a:pPr>
              <a:buChar char="•"/>
            </a:pPr>
            <a:r>
              <a:rPr lang="en-US" sz="1200" b="1" dirty="0">
                <a:solidFill>
                  <a:schemeClr val="bg2">
                    <a:lumMod val="10000"/>
                  </a:schemeClr>
                </a:solidFill>
                <a:latin typeface="Arial"/>
                <a:cs typeface="Arial"/>
              </a:rPr>
              <a:t> Ground Training Systems Support (GTSS)</a:t>
            </a:r>
          </a:p>
          <a:p>
            <a:pPr lvl="1">
              <a:buChar char="•"/>
            </a:pPr>
            <a:r>
              <a:rPr lang="en-US" sz="1200" dirty="0">
                <a:solidFill>
                  <a:schemeClr val="bg2">
                    <a:lumMod val="10000"/>
                  </a:schemeClr>
                </a:solidFill>
                <a:latin typeface="Arial"/>
                <a:cs typeface="Arial"/>
              </a:rPr>
              <a:t> GTSS- East</a:t>
            </a:r>
          </a:p>
          <a:p>
            <a:pPr lvl="1">
              <a:buChar char="•"/>
            </a:pPr>
            <a:r>
              <a:rPr lang="en-US" sz="1200" dirty="0">
                <a:solidFill>
                  <a:schemeClr val="bg2">
                    <a:lumMod val="10000"/>
                  </a:schemeClr>
                </a:solidFill>
                <a:latin typeface="Arial"/>
                <a:cs typeface="Arial"/>
              </a:rPr>
              <a:t> GTSS- West </a:t>
            </a:r>
          </a:p>
          <a:p>
            <a:pPr lvl="1">
              <a:buChar char="•"/>
            </a:pPr>
            <a:r>
              <a:rPr lang="en-US" sz="1200" dirty="0">
                <a:solidFill>
                  <a:schemeClr val="bg2">
                    <a:lumMod val="10000"/>
                  </a:schemeClr>
                </a:solidFill>
                <a:latin typeface="Arial"/>
                <a:cs typeface="Arial"/>
              </a:rPr>
              <a:t> GTSS- OCONUS</a:t>
            </a:r>
          </a:p>
          <a:p>
            <a:endParaRPr lang="en-US" sz="1200" dirty="0">
              <a:solidFill>
                <a:schemeClr val="bg2">
                  <a:lumMod val="10000"/>
                </a:schemeClr>
              </a:solidFill>
              <a:latin typeface="Arial"/>
              <a:cs typeface="Arial"/>
            </a:endParaRPr>
          </a:p>
          <a:p>
            <a:pPr>
              <a:buChar char="•"/>
            </a:pPr>
            <a:r>
              <a:rPr lang="en-US" sz="1200" b="1" dirty="0">
                <a:solidFill>
                  <a:schemeClr val="bg2">
                    <a:lumMod val="10000"/>
                  </a:schemeClr>
                </a:solidFill>
                <a:latin typeface="Arial"/>
                <a:cs typeface="Arial"/>
              </a:rPr>
              <a:t>  Ground Range Sustainment Program (GRSP) &amp; </a:t>
            </a:r>
          </a:p>
          <a:p>
            <a:r>
              <a:rPr lang="en-US" sz="1200" b="1" dirty="0">
                <a:solidFill>
                  <a:schemeClr val="bg2">
                    <a:lumMod val="10000"/>
                  </a:schemeClr>
                </a:solidFill>
                <a:latin typeface="Arial"/>
                <a:cs typeface="Arial"/>
              </a:rPr>
              <a:t>   Range Training Systems Projects (RTSP)</a:t>
            </a:r>
          </a:p>
          <a:p>
            <a:pPr lvl="1">
              <a:buChar char="•"/>
            </a:pPr>
            <a:r>
              <a:rPr lang="en-US" sz="1200" dirty="0">
                <a:solidFill>
                  <a:schemeClr val="bg2">
                    <a:lumMod val="10000"/>
                  </a:schemeClr>
                </a:solidFill>
                <a:latin typeface="Arial"/>
                <a:cs typeface="Arial"/>
              </a:rPr>
              <a:t> GRSP / RTSP- East</a:t>
            </a:r>
          </a:p>
          <a:p>
            <a:pPr lvl="1">
              <a:buChar char="•"/>
            </a:pPr>
            <a:r>
              <a:rPr lang="en-US" sz="1200" dirty="0">
                <a:solidFill>
                  <a:schemeClr val="bg2">
                    <a:lumMod val="10000"/>
                  </a:schemeClr>
                </a:solidFill>
                <a:latin typeface="Arial"/>
                <a:cs typeface="Arial"/>
              </a:rPr>
              <a:t> GRSP / RTSP- West</a:t>
            </a:r>
          </a:p>
          <a:p>
            <a:pPr lvl="1">
              <a:buChar char="•"/>
            </a:pPr>
            <a:r>
              <a:rPr lang="en-US" sz="1200" dirty="0">
                <a:solidFill>
                  <a:schemeClr val="bg2">
                    <a:lumMod val="10000"/>
                  </a:schemeClr>
                </a:solidFill>
                <a:latin typeface="Arial"/>
                <a:cs typeface="Arial"/>
              </a:rPr>
              <a:t> GRSP/RTSP- OCONUS</a:t>
            </a:r>
          </a:p>
          <a:p>
            <a:endParaRPr lang="en-US" sz="1200" b="1" dirty="0">
              <a:solidFill>
                <a:schemeClr val="bg2">
                  <a:lumMod val="10000"/>
                </a:schemeClr>
              </a:solidFill>
              <a:latin typeface="Arial"/>
              <a:cs typeface="Arial"/>
            </a:endParaRPr>
          </a:p>
          <a:p>
            <a:pPr>
              <a:buFontTx/>
              <a:buChar char="•"/>
            </a:pPr>
            <a:r>
              <a:rPr lang="en-US" sz="1200" b="1" dirty="0">
                <a:solidFill>
                  <a:schemeClr val="bg2">
                    <a:lumMod val="10000"/>
                  </a:schemeClr>
                </a:solidFill>
                <a:latin typeface="Arial"/>
                <a:cs typeface="Arial"/>
              </a:rPr>
              <a:t> RTAM Support Contracts – </a:t>
            </a:r>
            <a:r>
              <a:rPr lang="en-US" sz="1200" dirty="0">
                <a:solidFill>
                  <a:schemeClr val="bg2">
                    <a:lumMod val="10000"/>
                  </a:schemeClr>
                </a:solidFill>
                <a:latin typeface="Arial"/>
                <a:cs typeface="Arial"/>
              </a:rPr>
              <a:t>(RTPD CORs)</a:t>
            </a:r>
          </a:p>
          <a:p>
            <a:pPr marL="457200">
              <a:buFont typeface="Arial"/>
              <a:buChar char="•"/>
            </a:pPr>
            <a:r>
              <a:rPr lang="en-US" sz="1200" dirty="0">
                <a:solidFill>
                  <a:schemeClr val="bg2">
                    <a:lumMod val="10000"/>
                  </a:schemeClr>
                </a:solidFill>
                <a:latin typeface="Arial"/>
                <a:ea typeface="+mn-lt"/>
                <a:cs typeface="Arial"/>
              </a:rPr>
              <a:t> Range Manager’s Toolkit (RMTK)</a:t>
            </a:r>
          </a:p>
          <a:p>
            <a:pPr lvl="1">
              <a:buFont typeface="Arial"/>
              <a:buChar char="•"/>
            </a:pPr>
            <a:r>
              <a:rPr lang="en-US" sz="1200" dirty="0">
                <a:solidFill>
                  <a:schemeClr val="bg2">
                    <a:lumMod val="10000"/>
                  </a:schemeClr>
                </a:solidFill>
                <a:latin typeface="Arial"/>
                <a:ea typeface="+mn-lt"/>
                <a:cs typeface="Arial"/>
              </a:rPr>
              <a:t> Range Training Area Management (RTAM) Military Operations (MILOPS)</a:t>
            </a:r>
          </a:p>
          <a:p>
            <a:pPr lvl="1">
              <a:buFont typeface="Arial"/>
              <a:buChar char="•"/>
            </a:pPr>
            <a:r>
              <a:rPr lang="en-US" sz="1200" dirty="0">
                <a:solidFill>
                  <a:schemeClr val="bg2">
                    <a:lumMod val="10000"/>
                  </a:schemeClr>
                </a:solidFill>
                <a:latin typeface="Arial"/>
                <a:ea typeface="+mn-lt"/>
                <a:cs typeface="Arial"/>
              </a:rPr>
              <a:t> Range Control Facilities (RCF)</a:t>
            </a:r>
          </a:p>
          <a:p>
            <a:pPr lvl="1">
              <a:buFont typeface="Arial"/>
              <a:buChar char="•"/>
            </a:pPr>
            <a:r>
              <a:rPr lang="en-US" sz="1200" dirty="0">
                <a:solidFill>
                  <a:schemeClr val="bg2">
                    <a:lumMod val="10000"/>
                  </a:schemeClr>
                </a:solidFill>
                <a:latin typeface="Arial"/>
                <a:ea typeface="+mn-lt"/>
                <a:cs typeface="Arial"/>
              </a:rPr>
              <a:t> Training Support Center (TSC)</a:t>
            </a:r>
          </a:p>
          <a:p>
            <a:pPr lvl="1"/>
            <a:endParaRPr lang="en-US" sz="1200" dirty="0">
              <a:solidFill>
                <a:schemeClr val="bg2">
                  <a:lumMod val="10000"/>
                </a:schemeClr>
              </a:solidFill>
              <a:latin typeface="Arial"/>
              <a:ea typeface="+mn-lt"/>
              <a:cs typeface="Arial"/>
            </a:endParaRPr>
          </a:p>
          <a:p>
            <a:pPr>
              <a:buChar char="•"/>
            </a:pPr>
            <a:endParaRPr lang="en-US" sz="1200" b="1" dirty="0">
              <a:solidFill>
                <a:schemeClr val="bg2">
                  <a:lumMod val="10000"/>
                </a:schemeClr>
              </a:solidFill>
              <a:latin typeface="Arial"/>
              <a:cs typeface="Arial"/>
            </a:endParaRPr>
          </a:p>
        </p:txBody>
      </p:sp>
      <p:pic>
        <p:nvPicPr>
          <p:cNvPr id="16" name="Picture 15">
            <a:extLst>
              <a:ext uri="{FF2B5EF4-FFF2-40B4-BE49-F238E27FC236}">
                <a16:creationId xmlns:a16="http://schemas.microsoft.com/office/drawing/2014/main" id="{A00ED604-1F98-6A06-6816-A2392F2EF9BE}"/>
              </a:ext>
            </a:extLst>
          </p:cNvPr>
          <p:cNvPicPr>
            <a:picLocks noChangeAspect="1"/>
          </p:cNvPicPr>
          <p:nvPr/>
        </p:nvPicPr>
        <p:blipFill>
          <a:blip r:embed="rId3"/>
          <a:stretch>
            <a:fillRect/>
          </a:stretch>
        </p:blipFill>
        <p:spPr>
          <a:xfrm>
            <a:off x="4639541" y="1034041"/>
            <a:ext cx="3875809" cy="4726077"/>
          </a:xfrm>
          <a:prstGeom prst="rect">
            <a:avLst/>
          </a:prstGeom>
        </p:spPr>
      </p:pic>
      <p:sp>
        <p:nvSpPr>
          <p:cNvPr id="4" name="TextBox 3">
            <a:extLst>
              <a:ext uri="{FF2B5EF4-FFF2-40B4-BE49-F238E27FC236}">
                <a16:creationId xmlns:a16="http://schemas.microsoft.com/office/drawing/2014/main" id="{D4C03F35-F3C6-576E-E701-8D23BC9B850D}"/>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13" name="Text Placeholder 2">
            <a:extLst>
              <a:ext uri="{FF2B5EF4-FFF2-40B4-BE49-F238E27FC236}">
                <a16:creationId xmlns:a16="http://schemas.microsoft.com/office/drawing/2014/main" id="{D682CB2F-D6F0-F68D-80FB-15819AAED91B}"/>
              </a:ext>
            </a:extLst>
          </p:cNvPr>
          <p:cNvSpPr>
            <a:spLocks noGrp="1"/>
          </p:cNvSpPr>
          <p:nvPr>
            <p:ph type="body" sz="quarter" idx="13"/>
          </p:nvPr>
        </p:nvSpPr>
        <p:spPr>
          <a:xfrm>
            <a:off x="5532413" y="262185"/>
            <a:ext cx="2786062" cy="496888"/>
          </a:xfrm>
        </p:spPr>
        <p:txBody>
          <a:bodyPr lIns="91440" tIns="45720" rIns="91440" bIns="45720" anchor="ctr">
            <a:normAutofit fontScale="92500" lnSpcReduction="20000"/>
          </a:bodyPr>
          <a:lstStyle/>
          <a:p>
            <a:r>
              <a:rPr lang="en-US" sz="1800" dirty="0">
                <a:solidFill>
                  <a:schemeClr val="bg2">
                    <a:lumMod val="10000"/>
                  </a:schemeClr>
                </a:solidFill>
                <a:latin typeface="Arial Black" panose="020B0A04020102020204" pitchFamily="34" charset="0"/>
                <a:cs typeface="Arial"/>
              </a:rPr>
              <a:t>WTS DISTRIBUTION OF LABOR</a:t>
            </a:r>
            <a:endParaRPr lang="en-US" sz="1800" dirty="0">
              <a:solidFill>
                <a:schemeClr val="bg2">
                  <a:lumMod val="10000"/>
                </a:schemeClr>
              </a:solidFill>
              <a:latin typeface="Arial Black" panose="020B0A04020102020204" pitchFamily="34" charset="0"/>
            </a:endParaRPr>
          </a:p>
        </p:txBody>
      </p:sp>
      <p:sp>
        <p:nvSpPr>
          <p:cNvPr id="3" name="Title 1">
            <a:extLst>
              <a:ext uri="{FF2B5EF4-FFF2-40B4-BE49-F238E27FC236}">
                <a16:creationId xmlns:a16="http://schemas.microsoft.com/office/drawing/2014/main" id="{2FE749E2-11CA-6050-2E26-EF85BCA9DC71}"/>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6" name="Picture 5" descr="Logo&#10;&#10;Description automatically generated">
            <a:extLst>
              <a:ext uri="{FF2B5EF4-FFF2-40B4-BE49-F238E27FC236}">
                <a16:creationId xmlns:a16="http://schemas.microsoft.com/office/drawing/2014/main" id="{A9ECD367-3A6C-5496-C36B-F9A804D83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Tree>
    <p:extLst>
      <p:ext uri="{BB962C8B-B14F-4D97-AF65-F5344CB8AC3E}">
        <p14:creationId xmlns:p14="http://schemas.microsoft.com/office/powerpoint/2010/main" val="2833307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A9CC3-E8A5-C3FC-53A5-09544B05BD71}"/>
              </a:ext>
            </a:extLst>
          </p:cNvPr>
          <p:cNvSpPr>
            <a:spLocks noGrp="1"/>
          </p:cNvSpPr>
          <p:nvPr>
            <p:ph type="body" sz="quarter" idx="13"/>
          </p:nvPr>
        </p:nvSpPr>
        <p:spPr>
          <a:xfrm>
            <a:off x="4719857" y="1107508"/>
            <a:ext cx="4424362" cy="2428121"/>
          </a:xfrm>
        </p:spPr>
        <p:txBody>
          <a:bodyPr lIns="91440" tIns="45720" rIns="91440" bIns="45720" anchor="t">
            <a:normAutofit lnSpcReduction="10000"/>
          </a:bodyPr>
          <a:lstStyle/>
          <a:p>
            <a:r>
              <a:rPr lang="en-US" dirty="0">
                <a:solidFill>
                  <a:schemeClr val="bg2">
                    <a:lumMod val="10000"/>
                  </a:schemeClr>
                </a:solidFill>
                <a:latin typeface="Arial"/>
                <a:cs typeface="Arial"/>
              </a:rPr>
              <a:t>The GTSS Contractor Logistics Support (CLS) personnel provide sustainment support for ground training systems at USMC bases, stations and training centers. The services provided include: system operations, supply services, maintenance, inventory management, training, and instruction for ground training environments. </a:t>
            </a:r>
            <a:endParaRPr lang="en-US" dirty="0">
              <a:solidFill>
                <a:schemeClr val="bg2">
                  <a:lumMod val="10000"/>
                </a:schemeClr>
              </a:solidFill>
            </a:endParaRPr>
          </a:p>
          <a:p>
            <a:r>
              <a:rPr lang="en-US" b="1" u="sng" dirty="0">
                <a:solidFill>
                  <a:schemeClr val="bg2">
                    <a:lumMod val="10000"/>
                  </a:schemeClr>
                </a:solidFill>
                <a:latin typeface="Arial"/>
                <a:cs typeface="Arial"/>
              </a:rPr>
              <a:t>Supported Locations</a:t>
            </a:r>
          </a:p>
          <a:p>
            <a:pPr>
              <a:lnSpc>
                <a:spcPct val="100000"/>
              </a:lnSpc>
              <a:spcBef>
                <a:spcPts val="0"/>
              </a:spcBef>
            </a:pPr>
            <a:r>
              <a:rPr lang="en-US" dirty="0">
                <a:solidFill>
                  <a:schemeClr val="bg2">
                    <a:lumMod val="10000"/>
                  </a:schemeClr>
                </a:solidFill>
                <a:latin typeface="Arial"/>
                <a:cs typeface="Arial"/>
              </a:rPr>
              <a:t>• GTSS- West: Principally Supports I MEF</a:t>
            </a:r>
          </a:p>
          <a:p>
            <a:pPr>
              <a:lnSpc>
                <a:spcPct val="100000"/>
              </a:lnSpc>
              <a:spcBef>
                <a:spcPts val="0"/>
              </a:spcBef>
            </a:pPr>
            <a:r>
              <a:rPr lang="en-US" dirty="0">
                <a:solidFill>
                  <a:schemeClr val="bg2">
                    <a:lumMod val="10000"/>
                  </a:schemeClr>
                </a:solidFill>
                <a:latin typeface="Arial"/>
                <a:cs typeface="Arial"/>
              </a:rPr>
              <a:t>     California, Nevada, Arizona</a:t>
            </a:r>
          </a:p>
          <a:p>
            <a:pPr>
              <a:lnSpc>
                <a:spcPct val="100000"/>
              </a:lnSpc>
              <a:spcBef>
                <a:spcPts val="0"/>
              </a:spcBef>
            </a:pPr>
            <a:endParaRPr lang="en-US" dirty="0">
              <a:solidFill>
                <a:schemeClr val="bg2">
                  <a:lumMod val="10000"/>
                </a:schemeClr>
              </a:solidFill>
              <a:latin typeface="Arial"/>
              <a:cs typeface="Arial"/>
            </a:endParaRPr>
          </a:p>
          <a:p>
            <a:pPr>
              <a:lnSpc>
                <a:spcPct val="100000"/>
              </a:lnSpc>
              <a:spcBef>
                <a:spcPts val="0"/>
              </a:spcBef>
            </a:pPr>
            <a:r>
              <a:rPr lang="en-US" dirty="0">
                <a:solidFill>
                  <a:schemeClr val="bg2">
                    <a:lumMod val="10000"/>
                  </a:schemeClr>
                </a:solidFill>
                <a:latin typeface="Arial"/>
                <a:cs typeface="Arial"/>
              </a:rPr>
              <a:t>• GTSS- East: Principally Supports II MEF &amp; HQMC</a:t>
            </a:r>
          </a:p>
          <a:p>
            <a:pPr>
              <a:lnSpc>
                <a:spcPct val="100000"/>
              </a:lnSpc>
              <a:spcBef>
                <a:spcPts val="0"/>
              </a:spcBef>
            </a:pPr>
            <a:r>
              <a:rPr lang="en-US" dirty="0">
                <a:solidFill>
                  <a:schemeClr val="bg2">
                    <a:lumMod val="10000"/>
                  </a:schemeClr>
                </a:solidFill>
                <a:latin typeface="Arial"/>
                <a:cs typeface="Arial"/>
              </a:rPr>
              <a:t>     North Carolina, South Carolina, Virginia, Georgia</a:t>
            </a:r>
          </a:p>
          <a:p>
            <a:pPr>
              <a:lnSpc>
                <a:spcPct val="100000"/>
              </a:lnSpc>
              <a:spcBef>
                <a:spcPts val="0"/>
              </a:spcBef>
            </a:pPr>
            <a:endParaRPr lang="en-US" dirty="0">
              <a:solidFill>
                <a:schemeClr val="bg2">
                  <a:lumMod val="10000"/>
                </a:schemeClr>
              </a:solidFill>
              <a:latin typeface="Arial"/>
              <a:cs typeface="Arial"/>
            </a:endParaRPr>
          </a:p>
          <a:p>
            <a:pPr>
              <a:lnSpc>
                <a:spcPct val="100000"/>
              </a:lnSpc>
              <a:spcBef>
                <a:spcPts val="0"/>
              </a:spcBef>
            </a:pPr>
            <a:r>
              <a:rPr lang="en-US" dirty="0">
                <a:solidFill>
                  <a:schemeClr val="bg2">
                    <a:lumMod val="10000"/>
                  </a:schemeClr>
                </a:solidFill>
                <a:latin typeface="Arial"/>
                <a:cs typeface="Arial"/>
              </a:rPr>
              <a:t>• GTSS- OCONUS: Principally Supports III MEF</a:t>
            </a:r>
          </a:p>
          <a:p>
            <a:pPr>
              <a:lnSpc>
                <a:spcPct val="100000"/>
              </a:lnSpc>
              <a:spcBef>
                <a:spcPts val="0"/>
              </a:spcBef>
            </a:pPr>
            <a:r>
              <a:rPr lang="en-US" dirty="0">
                <a:solidFill>
                  <a:schemeClr val="bg2">
                    <a:lumMod val="10000"/>
                  </a:schemeClr>
                </a:solidFill>
                <a:latin typeface="Arial"/>
                <a:cs typeface="Arial"/>
              </a:rPr>
              <a:t>     Hawaii, Japan, Guam </a:t>
            </a:r>
          </a:p>
          <a:p>
            <a:pPr>
              <a:lnSpc>
                <a:spcPct val="100000"/>
              </a:lnSpc>
              <a:spcBef>
                <a:spcPts val="0"/>
              </a:spcBef>
            </a:pPr>
            <a:endParaRPr lang="en-US" dirty="0">
              <a:solidFill>
                <a:schemeClr val="bg2">
                  <a:lumMod val="10000"/>
                </a:schemeClr>
              </a:solidFill>
              <a:latin typeface="Arial"/>
              <a:cs typeface="Arial"/>
            </a:endParaRPr>
          </a:p>
          <a:p>
            <a:endParaRPr lang="en-US" dirty="0">
              <a:solidFill>
                <a:schemeClr val="bg2">
                  <a:lumMod val="10000"/>
                </a:schemeClr>
              </a:solidFill>
            </a:endParaRPr>
          </a:p>
          <a:p>
            <a:endParaRPr lang="en-US" dirty="0">
              <a:solidFill>
                <a:schemeClr val="bg2">
                  <a:lumMod val="10000"/>
                </a:schemeClr>
              </a:solidFill>
            </a:endParaRPr>
          </a:p>
        </p:txBody>
      </p:sp>
      <p:sp>
        <p:nvSpPr>
          <p:cNvPr id="3" name="Text Placeholder 2">
            <a:extLst>
              <a:ext uri="{FF2B5EF4-FFF2-40B4-BE49-F238E27FC236}">
                <a16:creationId xmlns:a16="http://schemas.microsoft.com/office/drawing/2014/main" id="{7C26CB99-D651-3E15-0B03-6F2E9EC7C034}"/>
              </a:ext>
            </a:extLst>
          </p:cNvPr>
          <p:cNvSpPr>
            <a:spLocks noGrp="1"/>
          </p:cNvSpPr>
          <p:nvPr>
            <p:ph type="body" sz="quarter" idx="14"/>
          </p:nvPr>
        </p:nvSpPr>
        <p:spPr/>
        <p:txBody>
          <a:bodyPr lIns="91440" tIns="45720" rIns="91440" bIns="45720" anchor="t">
            <a:normAutofit lnSpcReduction="10000"/>
          </a:bodyPr>
          <a:lstStyle/>
          <a:p>
            <a:r>
              <a:rPr lang="en-US" u="sng" dirty="0">
                <a:solidFill>
                  <a:schemeClr val="bg2">
                    <a:lumMod val="10000"/>
                  </a:schemeClr>
                </a:solidFill>
                <a:latin typeface="Arial"/>
                <a:cs typeface="Arial"/>
              </a:rPr>
              <a:t>Challenges:</a:t>
            </a:r>
            <a:endParaRPr lang="en-US" u="sng" dirty="0">
              <a:solidFill>
                <a:schemeClr val="bg2">
                  <a:lumMod val="10000"/>
                </a:schemeClr>
              </a:solidFill>
            </a:endParaRPr>
          </a:p>
          <a:p>
            <a:r>
              <a:rPr lang="en-US" dirty="0">
                <a:solidFill>
                  <a:schemeClr val="bg2">
                    <a:lumMod val="10000"/>
                  </a:schemeClr>
                </a:solidFill>
                <a:latin typeface="Arial"/>
                <a:cs typeface="Arial"/>
              </a:rPr>
              <a:t>•  Variation of Stakeholder Perspective (RTPD, Base, TRASYS)</a:t>
            </a:r>
          </a:p>
          <a:p>
            <a:r>
              <a:rPr lang="en-US" dirty="0">
                <a:solidFill>
                  <a:schemeClr val="bg2">
                    <a:lumMod val="10000"/>
                  </a:schemeClr>
                </a:solidFill>
                <a:latin typeface="Arial"/>
                <a:cs typeface="Arial"/>
              </a:rPr>
              <a:t>• Configuration Management as routinely added training assets from Ground Range Sustainment Program (GRSP) and Range Training Systems Projects (RTSP)</a:t>
            </a:r>
          </a:p>
          <a:p>
            <a:r>
              <a:rPr lang="en-US" u="sng" dirty="0">
                <a:solidFill>
                  <a:schemeClr val="bg2">
                    <a:lumMod val="10000"/>
                  </a:schemeClr>
                </a:solidFill>
                <a:latin typeface="Arial"/>
                <a:cs typeface="Arial"/>
              </a:rPr>
              <a:t>Successes:</a:t>
            </a:r>
          </a:p>
          <a:p>
            <a:r>
              <a:rPr lang="en-US" dirty="0">
                <a:solidFill>
                  <a:schemeClr val="bg2">
                    <a:lumMod val="10000"/>
                  </a:schemeClr>
                </a:solidFill>
                <a:latin typeface="Arial"/>
                <a:cs typeface="Arial"/>
              </a:rPr>
              <a:t>•   WTS’s reformed approach with ‘Regional Support Group’ improves focus on regional stakeholders and contract nuances ; regional contract approach improves right-size management and risk/reward for this critical capability (must-pay)</a:t>
            </a:r>
          </a:p>
          <a:p>
            <a:r>
              <a:rPr lang="en-US" dirty="0">
                <a:solidFill>
                  <a:schemeClr val="bg2">
                    <a:lumMod val="10000"/>
                  </a:schemeClr>
                </a:solidFill>
                <a:latin typeface="Arial"/>
                <a:cs typeface="Arial"/>
              </a:rPr>
              <a:t>•  WTS’s assumption of the GRSP/RTSP program for PM TRASYS provides better alignment and awareness to ensure sustainment of these items</a:t>
            </a:r>
          </a:p>
          <a:p>
            <a:endParaRPr lang="en-US" dirty="0">
              <a:solidFill>
                <a:schemeClr val="bg2">
                  <a:lumMod val="10000"/>
                </a:schemeClr>
              </a:solidFill>
              <a:latin typeface="Arial"/>
              <a:cs typeface="Arial"/>
            </a:endParaRPr>
          </a:p>
          <a:p>
            <a:endParaRPr lang="en-US" dirty="0">
              <a:solidFill>
                <a:schemeClr val="bg2">
                  <a:lumMod val="10000"/>
                </a:schemeClr>
              </a:solidFill>
              <a:latin typeface="Arial"/>
              <a:cs typeface="Arial"/>
            </a:endParaRPr>
          </a:p>
          <a:p>
            <a:endParaRPr lang="en-US" dirty="0">
              <a:solidFill>
                <a:schemeClr val="bg2">
                  <a:lumMod val="10000"/>
                </a:schemeClr>
              </a:solidFill>
              <a:latin typeface="Arial"/>
              <a:cs typeface="Arial"/>
            </a:endParaRPr>
          </a:p>
        </p:txBody>
      </p:sp>
      <p:pic>
        <p:nvPicPr>
          <p:cNvPr id="11" name="Picture 11" descr="Picture1.png">
            <a:extLst>
              <a:ext uri="{FF2B5EF4-FFF2-40B4-BE49-F238E27FC236}">
                <a16:creationId xmlns:a16="http://schemas.microsoft.com/office/drawing/2014/main" id="{A499F07D-1AC4-9FBA-F828-518D448886EF}"/>
              </a:ext>
            </a:extLst>
          </p:cNvPr>
          <p:cNvPicPr>
            <a:picLocks noGrp="1" noChangeAspect="1"/>
          </p:cNvPicPr>
          <p:nvPr>
            <p:ph type="pic" sz="quarter" idx="15"/>
          </p:nvPr>
        </p:nvPicPr>
        <p:blipFill rotWithShape="1">
          <a:blip r:embed="rId2"/>
          <a:srcRect t="13104" b="13104"/>
          <a:stretch/>
        </p:blipFill>
        <p:spPr/>
      </p:pic>
      <p:sp>
        <p:nvSpPr>
          <p:cNvPr id="6" name="Text Placeholder 5">
            <a:extLst>
              <a:ext uri="{FF2B5EF4-FFF2-40B4-BE49-F238E27FC236}">
                <a16:creationId xmlns:a16="http://schemas.microsoft.com/office/drawing/2014/main" id="{BD05F924-8FD9-ED91-3064-43012EFD4E1B}"/>
              </a:ext>
            </a:extLst>
          </p:cNvPr>
          <p:cNvSpPr>
            <a:spLocks noGrp="1"/>
          </p:cNvSpPr>
          <p:nvPr>
            <p:ph type="body" sz="quarter" idx="17"/>
          </p:nvPr>
        </p:nvSpPr>
        <p:spPr>
          <a:xfrm>
            <a:off x="5508937" y="262185"/>
            <a:ext cx="2786062" cy="496888"/>
          </a:xfrm>
        </p:spPr>
        <p:txBody>
          <a:bodyPr lIns="91440" tIns="45720" rIns="91440" bIns="45720" anchor="ctr">
            <a:normAutofit fontScale="92500"/>
          </a:bodyPr>
          <a:lstStyle/>
          <a:p>
            <a:r>
              <a:rPr lang="en-US" sz="1400" dirty="0">
                <a:solidFill>
                  <a:schemeClr val="bg2">
                    <a:lumMod val="10000"/>
                  </a:schemeClr>
                </a:solidFill>
                <a:latin typeface="Arial Black" panose="020B0A04020102020204" pitchFamily="34" charset="0"/>
                <a:cs typeface="Arial"/>
              </a:rPr>
              <a:t>GROUND TRAINING SYSTEMS SUPPORT (GTSS)</a:t>
            </a:r>
            <a:endParaRPr lang="en-US" sz="1400" dirty="0">
              <a:solidFill>
                <a:schemeClr val="bg2">
                  <a:lumMod val="10000"/>
                </a:schemeClr>
              </a:solidFill>
              <a:latin typeface="Arial Black" panose="020B0A04020102020204" pitchFamily="34" charset="0"/>
            </a:endParaRPr>
          </a:p>
        </p:txBody>
      </p:sp>
      <p:graphicFrame>
        <p:nvGraphicFramePr>
          <p:cNvPr id="10" name="Table Placeholder 9">
            <a:extLst>
              <a:ext uri="{FF2B5EF4-FFF2-40B4-BE49-F238E27FC236}">
                <a16:creationId xmlns:a16="http://schemas.microsoft.com/office/drawing/2014/main" id="{9BD61368-E5F0-744C-223B-74EF48061BC0}"/>
              </a:ext>
            </a:extLst>
          </p:cNvPr>
          <p:cNvGraphicFramePr>
            <a:graphicFrameLocks/>
          </p:cNvGraphicFramePr>
          <p:nvPr>
            <p:extLst>
              <p:ext uri="{D42A27DB-BD31-4B8C-83A1-F6EECF244321}">
                <p14:modId xmlns:p14="http://schemas.microsoft.com/office/powerpoint/2010/main" val="1646800788"/>
              </p:ext>
            </p:extLst>
          </p:nvPr>
        </p:nvGraphicFramePr>
        <p:xfrm>
          <a:off x="4719857" y="3864437"/>
          <a:ext cx="4364223" cy="1641057"/>
        </p:xfrm>
        <a:graphic>
          <a:graphicData uri="http://schemas.openxmlformats.org/drawingml/2006/table">
            <a:tbl>
              <a:tblPr firstRow="1" bandRow="1">
                <a:tableStyleId>{F5AB1C69-6EDB-4FF4-983F-18BD219EF322}</a:tableStyleId>
              </a:tblPr>
              <a:tblGrid>
                <a:gridCol w="3248182">
                  <a:extLst>
                    <a:ext uri="{9D8B030D-6E8A-4147-A177-3AD203B41FA5}">
                      <a16:colId xmlns:a16="http://schemas.microsoft.com/office/drawing/2014/main" val="1064965627"/>
                    </a:ext>
                  </a:extLst>
                </a:gridCol>
                <a:gridCol w="1116041">
                  <a:extLst>
                    <a:ext uri="{9D8B030D-6E8A-4147-A177-3AD203B41FA5}">
                      <a16:colId xmlns:a16="http://schemas.microsoft.com/office/drawing/2014/main" val="2983025031"/>
                    </a:ext>
                  </a:extLst>
                </a:gridCol>
              </a:tblGrid>
              <a:tr h="0">
                <a:tc>
                  <a:txBody>
                    <a:bodyPr/>
                    <a:lstStyle/>
                    <a:p>
                      <a:pPr algn="ctr"/>
                      <a:r>
                        <a:rPr lang="en-US" sz="1100">
                          <a:effectLst/>
                        </a:rPr>
                        <a:t>Milestone Name</a:t>
                      </a:r>
                      <a:endParaRPr lang="en-US" sz="1100">
                        <a:effectLst/>
                        <a:latin typeface="Arial"/>
                      </a:endParaRPr>
                    </a:p>
                  </a:txBody>
                  <a:tcPr marL="0" marR="0" marT="0" marB="0" anchor="ctr"/>
                </a:tc>
                <a:tc>
                  <a:txBody>
                    <a:bodyPr/>
                    <a:lstStyle/>
                    <a:p>
                      <a:pPr algn="ctr"/>
                      <a:r>
                        <a:rPr lang="en-US" sz="1100" dirty="0">
                          <a:effectLst/>
                        </a:rPr>
                        <a:t>Key  Dates</a:t>
                      </a:r>
                      <a:endParaRPr lang="en-US" sz="1100" dirty="0">
                        <a:effectLst/>
                        <a:latin typeface="Arial"/>
                      </a:endParaRPr>
                    </a:p>
                  </a:txBody>
                  <a:tcPr marL="0" marR="0" marT="0" marB="0" anchor="ctr"/>
                </a:tc>
                <a:extLst>
                  <a:ext uri="{0D108BD9-81ED-4DB2-BD59-A6C34878D82A}">
                    <a16:rowId xmlns:a16="http://schemas.microsoft.com/office/drawing/2014/main" val="1446006246"/>
                  </a:ext>
                </a:extLst>
              </a:tr>
              <a:tr h="253052">
                <a:tc>
                  <a:txBody>
                    <a:bodyPr/>
                    <a:lstStyle/>
                    <a:p>
                      <a:pPr algn="ctr"/>
                      <a:r>
                        <a:rPr lang="en-US" sz="1100" dirty="0">
                          <a:solidFill>
                            <a:schemeClr val="bg2">
                              <a:lumMod val="10000"/>
                            </a:schemeClr>
                          </a:solidFill>
                          <a:effectLst/>
                        </a:rPr>
                        <a:t>GTSS-W (NAWC-TSD 2024-2028)</a:t>
                      </a:r>
                      <a:endParaRPr lang="en-US" sz="1100" dirty="0">
                        <a:solidFill>
                          <a:schemeClr val="bg2">
                            <a:lumMod val="10000"/>
                          </a:schemeClr>
                        </a:solidFill>
                        <a:effectLst/>
                        <a:latin typeface="Arial"/>
                      </a:endParaRPr>
                    </a:p>
                  </a:txBody>
                  <a:tcPr marL="0" marR="0" marT="0" marB="0" anchor="ctr"/>
                </a:tc>
                <a:tc>
                  <a:txBody>
                    <a:bodyPr/>
                    <a:lstStyle/>
                    <a:p>
                      <a:pPr algn="ctr"/>
                      <a:endParaRPr lang="en-US" sz="1100" dirty="0">
                        <a:solidFill>
                          <a:schemeClr val="bg2">
                            <a:lumMod val="10000"/>
                          </a:schemeClr>
                        </a:solidFill>
                        <a:effectLst/>
                        <a:latin typeface="Arial"/>
                      </a:endParaRPr>
                    </a:p>
                  </a:txBody>
                  <a:tcPr marL="0" marR="0" marT="0" marB="0" anchor="ctr"/>
                </a:tc>
                <a:extLst>
                  <a:ext uri="{0D108BD9-81ED-4DB2-BD59-A6C34878D82A}">
                    <a16:rowId xmlns:a16="http://schemas.microsoft.com/office/drawing/2014/main" val="2914460311"/>
                  </a:ext>
                </a:extLst>
              </a:tr>
              <a:tr h="244073">
                <a:tc>
                  <a:txBody>
                    <a:bodyPr/>
                    <a:lstStyle/>
                    <a:p>
                      <a:pPr algn="ctr"/>
                      <a:r>
                        <a:rPr lang="en-US" sz="1100" dirty="0">
                          <a:solidFill>
                            <a:schemeClr val="bg2">
                              <a:lumMod val="10000"/>
                            </a:schemeClr>
                          </a:solidFill>
                          <a:effectLst/>
                        </a:rPr>
                        <a:t>     Task Order (OY1) Award by NAWC-TSD</a:t>
                      </a:r>
                      <a:endParaRPr lang="en-US" sz="1100" dirty="0">
                        <a:solidFill>
                          <a:schemeClr val="bg2">
                            <a:lumMod val="10000"/>
                          </a:schemeClr>
                        </a:solidFill>
                        <a:effectLst/>
                        <a:latin typeface="Arial"/>
                      </a:endParaRPr>
                    </a:p>
                  </a:txBody>
                  <a:tcPr marL="0" marR="0" marT="0" marB="0" anchor="ctr"/>
                </a:tc>
                <a:tc>
                  <a:txBody>
                    <a:bodyPr/>
                    <a:lstStyle/>
                    <a:p>
                      <a:pPr algn="ctr"/>
                      <a:r>
                        <a:rPr lang="en-US" sz="1100" dirty="0">
                          <a:solidFill>
                            <a:schemeClr val="bg2">
                              <a:lumMod val="10000"/>
                            </a:schemeClr>
                          </a:solidFill>
                          <a:effectLst/>
                        </a:rPr>
                        <a:t>CR - 28 Oct 2024</a:t>
                      </a:r>
                      <a:endParaRPr lang="en-US" sz="1100" dirty="0">
                        <a:solidFill>
                          <a:schemeClr val="bg2">
                            <a:lumMod val="10000"/>
                          </a:schemeClr>
                        </a:solidFill>
                        <a:effectLst/>
                        <a:latin typeface="Arial"/>
                      </a:endParaRPr>
                    </a:p>
                  </a:txBody>
                  <a:tcPr marL="0" marR="0" marT="0" marB="0" anchor="ctr"/>
                </a:tc>
                <a:extLst>
                  <a:ext uri="{0D108BD9-81ED-4DB2-BD59-A6C34878D82A}">
                    <a16:rowId xmlns:a16="http://schemas.microsoft.com/office/drawing/2014/main" val="188728043"/>
                  </a:ext>
                </a:extLst>
              </a:tr>
              <a:tr h="244073">
                <a:tc>
                  <a:txBody>
                    <a:bodyPr/>
                    <a:lstStyle/>
                    <a:p>
                      <a:pPr algn="ctr"/>
                      <a:r>
                        <a:rPr lang="en-US" sz="1100" dirty="0">
                          <a:solidFill>
                            <a:schemeClr val="bg2">
                              <a:lumMod val="10000"/>
                            </a:schemeClr>
                          </a:solidFill>
                          <a:effectLst/>
                        </a:rPr>
                        <a:t>GTSS-E (MCSC / PM TRASYS through 2026)</a:t>
                      </a:r>
                      <a:endParaRPr lang="en-US" sz="1100" dirty="0">
                        <a:solidFill>
                          <a:schemeClr val="bg2">
                            <a:lumMod val="10000"/>
                          </a:schemeClr>
                        </a:solidFill>
                        <a:effectLst/>
                        <a:latin typeface="Arial"/>
                      </a:endParaRPr>
                    </a:p>
                  </a:txBody>
                  <a:tcPr marL="0" marR="0" marT="0" marB="0" anchor="ctr"/>
                </a:tc>
                <a:tc>
                  <a:txBody>
                    <a:bodyPr/>
                    <a:lstStyle/>
                    <a:p>
                      <a:pPr algn="ctr"/>
                      <a:endParaRPr lang="en-US" sz="1100" dirty="0">
                        <a:solidFill>
                          <a:schemeClr val="bg2">
                            <a:lumMod val="10000"/>
                          </a:schemeClr>
                        </a:solidFill>
                        <a:effectLst/>
                        <a:latin typeface="Arial"/>
                      </a:endParaRPr>
                    </a:p>
                  </a:txBody>
                  <a:tcPr marL="0" marR="0" marT="0" marB="0" anchor="ctr"/>
                </a:tc>
                <a:extLst>
                  <a:ext uri="{0D108BD9-81ED-4DB2-BD59-A6C34878D82A}">
                    <a16:rowId xmlns:a16="http://schemas.microsoft.com/office/drawing/2014/main" val="307915261"/>
                  </a:ext>
                </a:extLst>
              </a:tr>
              <a:tr h="244073">
                <a:tc>
                  <a:txBody>
                    <a:bodyPr/>
                    <a:lstStyle/>
                    <a:p>
                      <a:pPr lvl="0" algn="ctr">
                        <a:buNone/>
                      </a:pPr>
                      <a:r>
                        <a:rPr lang="en-US" sz="1100" dirty="0">
                          <a:solidFill>
                            <a:schemeClr val="bg2">
                              <a:lumMod val="10000"/>
                            </a:schemeClr>
                          </a:solidFill>
                          <a:effectLst/>
                        </a:rPr>
                        <a:t>     Next Task Order (OY2) Award by PM TRASYS</a:t>
                      </a:r>
                      <a:endParaRPr lang="en-US" sz="1100" dirty="0">
                        <a:solidFill>
                          <a:schemeClr val="bg2">
                            <a:lumMod val="10000"/>
                          </a:schemeClr>
                        </a:solidFill>
                        <a:effectLst/>
                        <a:latin typeface="Arial"/>
                      </a:endParaRPr>
                    </a:p>
                  </a:txBody>
                  <a:tcPr marL="0" marR="0" marT="0" marB="0" anchor="ctr"/>
                </a:tc>
                <a:tc>
                  <a:txBody>
                    <a:bodyPr/>
                    <a:lstStyle/>
                    <a:p>
                      <a:pPr lvl="0" algn="ctr">
                        <a:buNone/>
                      </a:pPr>
                      <a:r>
                        <a:rPr lang="en-US" sz="1100" dirty="0">
                          <a:solidFill>
                            <a:schemeClr val="bg2">
                              <a:lumMod val="10000"/>
                            </a:schemeClr>
                          </a:solidFill>
                          <a:effectLst/>
                        </a:rPr>
                        <a:t>Mar 2025</a:t>
                      </a:r>
                      <a:endParaRPr lang="en-US" sz="1100" dirty="0">
                        <a:solidFill>
                          <a:schemeClr val="bg2">
                            <a:lumMod val="10000"/>
                          </a:schemeClr>
                        </a:solidFill>
                        <a:effectLst/>
                        <a:latin typeface="Arial"/>
                      </a:endParaRPr>
                    </a:p>
                  </a:txBody>
                  <a:tcPr marL="0" marR="0" marT="0" marB="0" anchor="ctr"/>
                </a:tc>
                <a:extLst>
                  <a:ext uri="{0D108BD9-81ED-4DB2-BD59-A6C34878D82A}">
                    <a16:rowId xmlns:a16="http://schemas.microsoft.com/office/drawing/2014/main" val="918564357"/>
                  </a:ext>
                </a:extLst>
              </a:tr>
              <a:tr h="244073">
                <a:tc>
                  <a:txBody>
                    <a:bodyPr/>
                    <a:lstStyle/>
                    <a:p>
                      <a:pPr lvl="0" algn="ctr">
                        <a:buNone/>
                      </a:pPr>
                      <a:r>
                        <a:rPr lang="en-US" sz="1100" dirty="0">
                          <a:solidFill>
                            <a:schemeClr val="bg2">
                              <a:lumMod val="10000"/>
                            </a:schemeClr>
                          </a:solidFill>
                          <a:effectLst/>
                        </a:rPr>
                        <a:t>GTSS-OCONUS (MCSC / PM TRASYS transition)</a:t>
                      </a:r>
                      <a:endParaRPr lang="en-US" sz="1100" dirty="0">
                        <a:solidFill>
                          <a:schemeClr val="bg2">
                            <a:lumMod val="10000"/>
                          </a:schemeClr>
                        </a:solidFill>
                        <a:effectLst/>
                        <a:latin typeface="Arial"/>
                      </a:endParaRPr>
                    </a:p>
                  </a:txBody>
                  <a:tcPr marL="0" marR="0" marT="0" marB="0" anchor="ctr"/>
                </a:tc>
                <a:tc>
                  <a:txBody>
                    <a:bodyPr/>
                    <a:lstStyle/>
                    <a:p>
                      <a:pPr lvl="0" algn="ctr">
                        <a:buNone/>
                      </a:pPr>
                      <a:endParaRPr lang="en-US" sz="1100" dirty="0">
                        <a:solidFill>
                          <a:schemeClr val="bg2">
                            <a:lumMod val="10000"/>
                          </a:schemeClr>
                        </a:solidFill>
                        <a:effectLst/>
                        <a:latin typeface="Arial"/>
                      </a:endParaRPr>
                    </a:p>
                  </a:txBody>
                  <a:tcPr marL="0" marR="0" marT="0" marB="0" anchor="ctr"/>
                </a:tc>
                <a:extLst>
                  <a:ext uri="{0D108BD9-81ED-4DB2-BD59-A6C34878D82A}">
                    <a16:rowId xmlns:a16="http://schemas.microsoft.com/office/drawing/2014/main" val="3095455189"/>
                  </a:ext>
                </a:extLst>
              </a:tr>
              <a:tr h="244073">
                <a:tc>
                  <a:txBody>
                    <a:bodyPr/>
                    <a:lstStyle/>
                    <a:p>
                      <a:pPr lvl="0" algn="ctr">
                        <a:buNone/>
                      </a:pPr>
                      <a:r>
                        <a:rPr lang="en-US" sz="1100" dirty="0">
                          <a:solidFill>
                            <a:schemeClr val="bg2">
                              <a:lumMod val="10000"/>
                            </a:schemeClr>
                          </a:solidFill>
                          <a:effectLst/>
                        </a:rPr>
                        <a:t>     Next Task Order (OY1) Award by NAWC-TSD</a:t>
                      </a:r>
                      <a:endParaRPr lang="en-US" sz="1100" dirty="0">
                        <a:solidFill>
                          <a:schemeClr val="bg2">
                            <a:lumMod val="10000"/>
                          </a:schemeClr>
                        </a:solidFill>
                        <a:effectLst/>
                        <a:latin typeface="Arial"/>
                      </a:endParaRPr>
                    </a:p>
                  </a:txBody>
                  <a:tcPr marL="0" marR="0" marT="0" marB="0" anchor="ctr"/>
                </a:tc>
                <a:tc>
                  <a:txBody>
                    <a:bodyPr/>
                    <a:lstStyle/>
                    <a:p>
                      <a:pPr lvl="0" algn="ctr">
                        <a:buNone/>
                      </a:pPr>
                      <a:r>
                        <a:rPr lang="en-US" sz="1100" dirty="0">
                          <a:solidFill>
                            <a:schemeClr val="bg2">
                              <a:lumMod val="10000"/>
                            </a:schemeClr>
                          </a:solidFill>
                          <a:effectLst/>
                        </a:rPr>
                        <a:t>Mar 2025</a:t>
                      </a:r>
                      <a:endParaRPr lang="en-US" sz="1100" dirty="0">
                        <a:solidFill>
                          <a:schemeClr val="bg2">
                            <a:lumMod val="10000"/>
                          </a:schemeClr>
                        </a:solidFill>
                        <a:effectLst/>
                        <a:latin typeface="Arial"/>
                      </a:endParaRPr>
                    </a:p>
                  </a:txBody>
                  <a:tcPr marL="0" marR="0" marT="0" marB="0" anchor="ctr"/>
                </a:tc>
                <a:extLst>
                  <a:ext uri="{0D108BD9-81ED-4DB2-BD59-A6C34878D82A}">
                    <a16:rowId xmlns:a16="http://schemas.microsoft.com/office/drawing/2014/main" val="4099537843"/>
                  </a:ext>
                </a:extLst>
              </a:tr>
            </a:tbl>
          </a:graphicData>
        </a:graphic>
      </p:graphicFrame>
      <p:sp>
        <p:nvSpPr>
          <p:cNvPr id="4" name="TextBox 3">
            <a:extLst>
              <a:ext uri="{FF2B5EF4-FFF2-40B4-BE49-F238E27FC236}">
                <a16:creationId xmlns:a16="http://schemas.microsoft.com/office/drawing/2014/main" id="{70CE58BC-2D8F-C7FF-D2E7-5E27D1B32316}"/>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5" name="Title 1">
            <a:extLst>
              <a:ext uri="{FF2B5EF4-FFF2-40B4-BE49-F238E27FC236}">
                <a16:creationId xmlns:a16="http://schemas.microsoft.com/office/drawing/2014/main" id="{6A7F649F-AD1E-883D-622D-83515830A4E1}"/>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7" name="Picture 6" descr="Logo&#10;&#10;Description automatically generated">
            <a:extLst>
              <a:ext uri="{FF2B5EF4-FFF2-40B4-BE49-F238E27FC236}">
                <a16:creationId xmlns:a16="http://schemas.microsoft.com/office/drawing/2014/main" id="{4502BD80-4810-D428-3780-E6736562A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Tree>
    <p:extLst>
      <p:ext uri="{BB962C8B-B14F-4D97-AF65-F5344CB8AC3E}">
        <p14:creationId xmlns:p14="http://schemas.microsoft.com/office/powerpoint/2010/main" val="3549314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A9CC3-E8A5-C3FC-53A5-09544B05BD71}"/>
              </a:ext>
            </a:extLst>
          </p:cNvPr>
          <p:cNvSpPr>
            <a:spLocks noGrp="1"/>
          </p:cNvSpPr>
          <p:nvPr>
            <p:ph type="body" sz="quarter" idx="13"/>
          </p:nvPr>
        </p:nvSpPr>
        <p:spPr>
          <a:xfrm>
            <a:off x="4168606" y="1174391"/>
            <a:ext cx="4883115" cy="2454397"/>
          </a:xfrm>
        </p:spPr>
        <p:txBody>
          <a:bodyPr lIns="91440" tIns="45720" rIns="91440" bIns="45720" anchor="t"/>
          <a:lstStyle/>
          <a:p>
            <a:pPr marL="628650" indent="-171450">
              <a:buChar char="•"/>
            </a:pPr>
            <a:r>
              <a:rPr lang="en-US" sz="1200" dirty="0">
                <a:solidFill>
                  <a:schemeClr val="bg2">
                    <a:lumMod val="10000"/>
                  </a:schemeClr>
                </a:solidFill>
                <a:latin typeface="Arial"/>
                <a:cs typeface="Arial"/>
              </a:rPr>
              <a:t>Execution of RTSP projects, using O&amp;MMC and PMC funds managed at the institutional level. The cost of materials and installation for GRSP projects will not normally exceed $250,000, while RTSP projects generally start at $250K.</a:t>
            </a:r>
            <a:endParaRPr lang="en-US" dirty="0">
              <a:solidFill>
                <a:schemeClr val="bg2">
                  <a:lumMod val="10000"/>
                </a:schemeClr>
              </a:solidFill>
            </a:endParaRPr>
          </a:p>
          <a:p>
            <a:pPr marL="628650" indent="-171450">
              <a:buChar char="•"/>
            </a:pPr>
            <a:r>
              <a:rPr lang="en-US" sz="1200" dirty="0">
                <a:solidFill>
                  <a:schemeClr val="bg2">
                    <a:lumMod val="10000"/>
                  </a:schemeClr>
                </a:solidFill>
                <a:latin typeface="Arial"/>
                <a:cs typeface="Arial"/>
              </a:rPr>
              <a:t>Examples of projects include target lifters, worn targets, and range control equipment that cannot be accomplished within existing O&amp;MMC budgets.</a:t>
            </a:r>
          </a:p>
          <a:p>
            <a:pPr marL="628650" indent="-171450">
              <a:buChar char="•"/>
            </a:pPr>
            <a:r>
              <a:rPr lang="en-US" sz="1200" dirty="0">
                <a:solidFill>
                  <a:schemeClr val="bg2">
                    <a:lumMod val="10000"/>
                  </a:schemeClr>
                </a:solidFill>
                <a:latin typeface="Arial"/>
                <a:cs typeface="Arial"/>
              </a:rPr>
              <a:t>RTSP/GRSP are managed by RTPD.</a:t>
            </a:r>
            <a:endParaRPr lang="en-US" sz="2500" dirty="0">
              <a:solidFill>
                <a:schemeClr val="bg2">
                  <a:lumMod val="10000"/>
                </a:schemeClr>
              </a:solidFill>
              <a:latin typeface="Arial"/>
              <a:cs typeface="Arial"/>
            </a:endParaRPr>
          </a:p>
          <a:p>
            <a:pPr marL="457200">
              <a:buFont typeface="Arial"/>
              <a:buChar char="•"/>
            </a:pPr>
            <a:endParaRPr lang="en-US" sz="1050" dirty="0">
              <a:solidFill>
                <a:schemeClr val="bg2">
                  <a:lumMod val="10000"/>
                </a:schemeClr>
              </a:solidFill>
              <a:latin typeface="Arial"/>
              <a:cs typeface="Arial"/>
            </a:endParaRPr>
          </a:p>
          <a:p>
            <a:pPr>
              <a:spcBef>
                <a:spcPts val="500"/>
              </a:spcBef>
            </a:pPr>
            <a:endParaRPr lang="en-US" dirty="0">
              <a:solidFill>
                <a:schemeClr val="bg2">
                  <a:lumMod val="10000"/>
                </a:schemeClr>
              </a:solidFill>
            </a:endParaRPr>
          </a:p>
          <a:p>
            <a:pPr>
              <a:lnSpc>
                <a:spcPct val="100000"/>
              </a:lnSpc>
              <a:spcBef>
                <a:spcPts val="0"/>
              </a:spcBef>
            </a:pPr>
            <a:endParaRPr lang="en-US" sz="1000" dirty="0">
              <a:solidFill>
                <a:schemeClr val="bg2">
                  <a:lumMod val="10000"/>
                </a:schemeClr>
              </a:solidFill>
              <a:latin typeface="Arial"/>
              <a:cs typeface="Arial"/>
            </a:endParaRPr>
          </a:p>
          <a:p>
            <a:endParaRPr lang="en-US" dirty="0">
              <a:solidFill>
                <a:schemeClr val="bg2">
                  <a:lumMod val="10000"/>
                </a:schemeClr>
              </a:solidFill>
            </a:endParaRPr>
          </a:p>
          <a:p>
            <a:endParaRPr lang="en-US" dirty="0">
              <a:solidFill>
                <a:schemeClr val="bg2">
                  <a:lumMod val="10000"/>
                </a:schemeClr>
              </a:solidFill>
            </a:endParaRPr>
          </a:p>
        </p:txBody>
      </p:sp>
      <p:sp>
        <p:nvSpPr>
          <p:cNvPr id="3" name="Text Placeholder 2">
            <a:extLst>
              <a:ext uri="{FF2B5EF4-FFF2-40B4-BE49-F238E27FC236}">
                <a16:creationId xmlns:a16="http://schemas.microsoft.com/office/drawing/2014/main" id="{7C26CB99-D651-3E15-0B03-6F2E9EC7C034}"/>
              </a:ext>
            </a:extLst>
          </p:cNvPr>
          <p:cNvSpPr>
            <a:spLocks noGrp="1"/>
          </p:cNvSpPr>
          <p:nvPr>
            <p:ph type="body" sz="quarter" idx="14"/>
          </p:nvPr>
        </p:nvSpPr>
        <p:spPr>
          <a:xfrm>
            <a:off x="-71990" y="3401403"/>
            <a:ext cx="4485672" cy="3242654"/>
          </a:xfrm>
        </p:spPr>
        <p:txBody>
          <a:bodyPr lIns="91440" tIns="45720" rIns="91440" bIns="45720" anchor="t"/>
          <a:lstStyle/>
          <a:p>
            <a:pPr marL="171450" indent="-171450">
              <a:buChar char="•"/>
            </a:pPr>
            <a:endParaRPr lang="en-US" sz="1000">
              <a:solidFill>
                <a:schemeClr val="bg2">
                  <a:lumMod val="10000"/>
                </a:schemeClr>
              </a:solidFill>
              <a:latin typeface="Arial"/>
              <a:cs typeface="Arial"/>
            </a:endParaRPr>
          </a:p>
          <a:p>
            <a:pPr marL="457200">
              <a:buFont typeface="Arial"/>
              <a:buChar char="•"/>
            </a:pPr>
            <a:endParaRPr lang="en-US" sz="1000">
              <a:solidFill>
                <a:schemeClr val="bg2">
                  <a:lumMod val="10000"/>
                </a:schemeClr>
              </a:solidFill>
              <a:latin typeface="Arial"/>
              <a:ea typeface="+mn-lt"/>
              <a:cs typeface="Arial"/>
            </a:endParaRPr>
          </a:p>
          <a:p>
            <a:endParaRPr lang="en-US">
              <a:solidFill>
                <a:schemeClr val="bg2">
                  <a:lumMod val="10000"/>
                </a:schemeClr>
              </a:solidFill>
            </a:endParaRPr>
          </a:p>
        </p:txBody>
      </p:sp>
      <p:graphicFrame>
        <p:nvGraphicFramePr>
          <p:cNvPr id="10" name="Table Placeholder 9">
            <a:extLst>
              <a:ext uri="{FF2B5EF4-FFF2-40B4-BE49-F238E27FC236}">
                <a16:creationId xmlns:a16="http://schemas.microsoft.com/office/drawing/2014/main" id="{ACE4BD6B-635D-A26F-92D7-6CE1838970BF}"/>
              </a:ext>
            </a:extLst>
          </p:cNvPr>
          <p:cNvGraphicFramePr>
            <a:graphicFrameLocks noGrp="1"/>
          </p:cNvGraphicFramePr>
          <p:nvPr>
            <p:ph type="tbl" sz="quarter" idx="16"/>
            <p:extLst>
              <p:ext uri="{D42A27DB-BD31-4B8C-83A1-F6EECF244321}">
                <p14:modId xmlns:p14="http://schemas.microsoft.com/office/powerpoint/2010/main" val="355680434"/>
              </p:ext>
            </p:extLst>
          </p:nvPr>
        </p:nvGraphicFramePr>
        <p:xfrm>
          <a:off x="4607579" y="3816656"/>
          <a:ext cx="4536421" cy="2630487"/>
        </p:xfrm>
        <a:graphic>
          <a:graphicData uri="http://schemas.openxmlformats.org/drawingml/2006/table">
            <a:tbl>
              <a:tblPr firstRow="1" bandRow="1">
                <a:tableStyleId>{F5AB1C69-6EDB-4FF4-983F-18BD219EF322}</a:tableStyleId>
              </a:tblPr>
              <a:tblGrid>
                <a:gridCol w="2977536">
                  <a:extLst>
                    <a:ext uri="{9D8B030D-6E8A-4147-A177-3AD203B41FA5}">
                      <a16:colId xmlns:a16="http://schemas.microsoft.com/office/drawing/2014/main" val="1064965627"/>
                    </a:ext>
                  </a:extLst>
                </a:gridCol>
                <a:gridCol w="1558885">
                  <a:extLst>
                    <a:ext uri="{9D8B030D-6E8A-4147-A177-3AD203B41FA5}">
                      <a16:colId xmlns:a16="http://schemas.microsoft.com/office/drawing/2014/main" val="2983025031"/>
                    </a:ext>
                  </a:extLst>
                </a:gridCol>
              </a:tblGrid>
              <a:tr h="176416">
                <a:tc>
                  <a:txBody>
                    <a:bodyPr/>
                    <a:lstStyle/>
                    <a:p>
                      <a:pPr algn="ctr"/>
                      <a:r>
                        <a:rPr lang="en-US" sz="1200" dirty="0">
                          <a:effectLst/>
                        </a:rPr>
                        <a:t>Project Name</a:t>
                      </a:r>
                      <a:endParaRPr lang="en-US" sz="1200" dirty="0">
                        <a:effectLst/>
                        <a:latin typeface="Arial"/>
                      </a:endParaRPr>
                    </a:p>
                  </a:txBody>
                  <a:tcPr marL="0" marR="0" marT="0" marB="0" anchor="ctr"/>
                </a:tc>
                <a:tc>
                  <a:txBody>
                    <a:bodyPr/>
                    <a:lstStyle/>
                    <a:p>
                      <a:pPr algn="ctr"/>
                      <a:r>
                        <a:rPr lang="en-US" sz="1200" dirty="0">
                          <a:effectLst/>
                        </a:rPr>
                        <a:t>Key Dates</a:t>
                      </a:r>
                      <a:endParaRPr lang="en-US" sz="1200" dirty="0">
                        <a:effectLst/>
                        <a:latin typeface="Arial"/>
                      </a:endParaRPr>
                    </a:p>
                  </a:txBody>
                  <a:tcPr marL="0" marR="0" marT="0" marB="0" anchor="ctr"/>
                </a:tc>
                <a:extLst>
                  <a:ext uri="{0D108BD9-81ED-4DB2-BD59-A6C34878D82A}">
                    <a16:rowId xmlns:a16="http://schemas.microsoft.com/office/drawing/2014/main" val="1446006246"/>
                  </a:ext>
                </a:extLst>
              </a:tr>
              <a:tr h="247607">
                <a:tc>
                  <a:txBody>
                    <a:bodyPr/>
                    <a:lstStyle/>
                    <a:p>
                      <a:pPr lvl="0" algn="l">
                        <a:buNone/>
                      </a:pPr>
                      <a:r>
                        <a:rPr lang="en-US" sz="1050" dirty="0">
                          <a:solidFill>
                            <a:schemeClr val="bg2">
                              <a:lumMod val="10000"/>
                            </a:schemeClr>
                          </a:solidFill>
                          <a:effectLst/>
                        </a:rPr>
                        <a:t>Lejeune AR-500 EFSATs</a:t>
                      </a:r>
                      <a:endParaRPr lang="en-US" sz="1050" dirty="0">
                        <a:solidFill>
                          <a:schemeClr val="bg2">
                            <a:lumMod val="10000"/>
                          </a:schemeClr>
                        </a:solidFill>
                        <a:effectLst/>
                        <a:latin typeface="Arial"/>
                        <a:cs typeface="Arial"/>
                      </a:endParaRPr>
                    </a:p>
                  </a:txBody>
                  <a:tcPr marL="0" marR="0" marT="0" marB="0" anchor="ctr"/>
                </a:tc>
                <a:tc>
                  <a:txBody>
                    <a:bodyPr/>
                    <a:lstStyle/>
                    <a:p>
                      <a:pPr lvl="0" algn="ctr">
                        <a:lnSpc>
                          <a:spcPct val="100000"/>
                        </a:lnSpc>
                        <a:spcBef>
                          <a:spcPts val="0"/>
                        </a:spcBef>
                        <a:spcAft>
                          <a:spcPts val="0"/>
                        </a:spcAft>
                        <a:buNone/>
                      </a:pPr>
                      <a:r>
                        <a:rPr lang="en-US" sz="1050" dirty="0">
                          <a:solidFill>
                            <a:schemeClr val="bg2">
                              <a:lumMod val="10000"/>
                            </a:schemeClr>
                          </a:solidFill>
                        </a:rPr>
                        <a:t>1st QTR 2025</a:t>
                      </a:r>
                      <a:endParaRPr lang="en-US" sz="1050" dirty="0">
                        <a:solidFill>
                          <a:schemeClr val="bg2">
                            <a:lumMod val="10000"/>
                          </a:schemeClr>
                        </a:solidFill>
                        <a:latin typeface="Arial"/>
                      </a:endParaRPr>
                    </a:p>
                  </a:txBody>
                  <a:tcPr marL="0" marR="0" marT="0" marB="0" anchor="ctr"/>
                </a:tc>
                <a:extLst>
                  <a:ext uri="{0D108BD9-81ED-4DB2-BD59-A6C34878D82A}">
                    <a16:rowId xmlns:a16="http://schemas.microsoft.com/office/drawing/2014/main" val="3111470939"/>
                  </a:ext>
                </a:extLst>
              </a:tr>
              <a:tr h="308727">
                <a:tc>
                  <a:txBody>
                    <a:bodyPr/>
                    <a:lstStyle/>
                    <a:p>
                      <a:pPr lvl="0" algn="l">
                        <a:buNone/>
                      </a:pPr>
                      <a:r>
                        <a:rPr lang="en-US" sz="1050" dirty="0">
                          <a:solidFill>
                            <a:schemeClr val="bg2">
                              <a:lumMod val="10000"/>
                            </a:schemeClr>
                          </a:solidFill>
                          <a:effectLst/>
                        </a:rPr>
                        <a:t>Okinawa R3 (Hansen) &amp; R14 (Schwab) </a:t>
                      </a:r>
                      <a:endParaRPr lang="en-US" dirty="0">
                        <a:solidFill>
                          <a:schemeClr val="bg2">
                            <a:lumMod val="10000"/>
                          </a:schemeClr>
                        </a:solidFill>
                      </a:endParaRPr>
                    </a:p>
                    <a:p>
                      <a:pPr lvl="0" algn="l">
                        <a:buNone/>
                      </a:pPr>
                      <a:r>
                        <a:rPr lang="en-US" sz="1050" dirty="0">
                          <a:solidFill>
                            <a:schemeClr val="bg2">
                              <a:lumMod val="10000"/>
                            </a:schemeClr>
                          </a:solidFill>
                          <a:effectLst/>
                        </a:rPr>
                        <a:t>Range Carriage Replacements (Corona)</a:t>
                      </a:r>
                      <a:endParaRPr lang="en-US" dirty="0">
                        <a:solidFill>
                          <a:schemeClr val="bg2">
                            <a:lumMod val="10000"/>
                          </a:schemeClr>
                        </a:solidFill>
                      </a:endParaRPr>
                    </a:p>
                  </a:txBody>
                  <a:tcPr marL="0" marR="0" marT="0" marB="0" anchor="ctr"/>
                </a:tc>
                <a:tc>
                  <a:txBody>
                    <a:bodyPr/>
                    <a:lstStyle/>
                    <a:p>
                      <a:pPr lvl="0" algn="ctr">
                        <a:lnSpc>
                          <a:spcPct val="100000"/>
                        </a:lnSpc>
                        <a:spcBef>
                          <a:spcPts val="0"/>
                        </a:spcBef>
                        <a:spcAft>
                          <a:spcPts val="0"/>
                        </a:spcAft>
                        <a:buNone/>
                      </a:pPr>
                      <a:r>
                        <a:rPr lang="en-US" sz="1050" dirty="0">
                          <a:solidFill>
                            <a:schemeClr val="bg2">
                              <a:lumMod val="10000"/>
                            </a:schemeClr>
                          </a:solidFill>
                        </a:rPr>
                        <a:t>2nd QTR 2025</a:t>
                      </a:r>
                      <a:endParaRPr lang="en-US" sz="1050" dirty="0">
                        <a:solidFill>
                          <a:schemeClr val="bg2">
                            <a:lumMod val="10000"/>
                          </a:schemeClr>
                        </a:solidFill>
                        <a:latin typeface="Arial"/>
                      </a:endParaRPr>
                    </a:p>
                  </a:txBody>
                  <a:tcPr marL="0" marR="0" marT="0" marB="0" anchor="ctr"/>
                </a:tc>
                <a:extLst>
                  <a:ext uri="{0D108BD9-81ED-4DB2-BD59-A6C34878D82A}">
                    <a16:rowId xmlns:a16="http://schemas.microsoft.com/office/drawing/2014/main" val="4265577319"/>
                  </a:ext>
                </a:extLst>
              </a:tr>
              <a:tr h="198085">
                <a:tc>
                  <a:txBody>
                    <a:bodyPr/>
                    <a:lstStyle/>
                    <a:p>
                      <a:pPr lvl="0" algn="l">
                        <a:buNone/>
                      </a:pPr>
                      <a:r>
                        <a:rPr lang="en-US" sz="1050" dirty="0">
                          <a:solidFill>
                            <a:schemeClr val="bg2">
                              <a:lumMod val="10000"/>
                            </a:schemeClr>
                          </a:solidFill>
                          <a:effectLst/>
                        </a:rPr>
                        <a:t>Parris Island Target Carriages</a:t>
                      </a:r>
                      <a:endParaRPr lang="en-US" sz="1050" dirty="0">
                        <a:solidFill>
                          <a:schemeClr val="bg2">
                            <a:lumMod val="10000"/>
                          </a:schemeClr>
                        </a:solidFill>
                        <a:effectLst/>
                        <a:latin typeface="Arial"/>
                        <a:cs typeface="Arial"/>
                      </a:endParaRPr>
                    </a:p>
                  </a:txBody>
                  <a:tcPr marL="0" marR="0" marT="0" marB="0" anchor="ctr"/>
                </a:tc>
                <a:tc>
                  <a:txBody>
                    <a:bodyPr/>
                    <a:lstStyle/>
                    <a:p>
                      <a:pPr lvl="0" algn="ctr">
                        <a:lnSpc>
                          <a:spcPct val="100000"/>
                        </a:lnSpc>
                        <a:spcBef>
                          <a:spcPts val="0"/>
                        </a:spcBef>
                        <a:spcAft>
                          <a:spcPts val="0"/>
                        </a:spcAft>
                        <a:buNone/>
                      </a:pPr>
                      <a:r>
                        <a:rPr lang="en-US" sz="1050" dirty="0">
                          <a:solidFill>
                            <a:schemeClr val="bg2">
                              <a:lumMod val="10000"/>
                            </a:schemeClr>
                          </a:solidFill>
                        </a:rPr>
                        <a:t>1st QTR 2025</a:t>
                      </a:r>
                      <a:endParaRPr lang="en-US" sz="1050" dirty="0">
                        <a:solidFill>
                          <a:schemeClr val="bg2">
                            <a:lumMod val="10000"/>
                          </a:schemeClr>
                        </a:solidFill>
                        <a:latin typeface="Arial"/>
                      </a:endParaRPr>
                    </a:p>
                  </a:txBody>
                  <a:tcPr marL="0" marR="0" marT="0" marB="0" anchor="ctr"/>
                </a:tc>
                <a:extLst>
                  <a:ext uri="{0D108BD9-81ED-4DB2-BD59-A6C34878D82A}">
                    <a16:rowId xmlns:a16="http://schemas.microsoft.com/office/drawing/2014/main" val="2671150298"/>
                  </a:ext>
                </a:extLst>
              </a:tr>
              <a:tr h="189831">
                <a:tc>
                  <a:txBody>
                    <a:bodyPr/>
                    <a:lstStyle/>
                    <a:p>
                      <a:pPr lvl="0" algn="l">
                        <a:buNone/>
                      </a:pPr>
                      <a:r>
                        <a:rPr lang="en-US" sz="1050" b="0" u="none" strike="noStrike" noProof="0" dirty="0">
                          <a:solidFill>
                            <a:schemeClr val="bg2">
                              <a:lumMod val="10000"/>
                            </a:schemeClr>
                          </a:solidFill>
                          <a:effectLst/>
                        </a:rPr>
                        <a:t>Kaneohe Bay PITs</a:t>
                      </a:r>
                      <a:endParaRPr lang="en-US" sz="1050" b="0" i="0" u="none" strike="noStrike" noProof="0" dirty="0">
                        <a:solidFill>
                          <a:schemeClr val="bg2">
                            <a:lumMod val="10000"/>
                          </a:schemeClr>
                        </a:solidFill>
                        <a:effectLst/>
                        <a:latin typeface="Arial"/>
                        <a:cs typeface="Arial"/>
                      </a:endParaRPr>
                    </a:p>
                  </a:txBody>
                  <a:tcPr marL="0" marR="0" marT="0" marB="0" anchor="ctr"/>
                </a:tc>
                <a:tc>
                  <a:txBody>
                    <a:bodyPr/>
                    <a:lstStyle/>
                    <a:p>
                      <a:pPr lvl="0" algn="ctr">
                        <a:lnSpc>
                          <a:spcPct val="100000"/>
                        </a:lnSpc>
                        <a:spcBef>
                          <a:spcPts val="0"/>
                        </a:spcBef>
                        <a:spcAft>
                          <a:spcPts val="0"/>
                        </a:spcAft>
                        <a:buNone/>
                      </a:pPr>
                      <a:r>
                        <a:rPr lang="en-US" sz="1050" dirty="0">
                          <a:solidFill>
                            <a:schemeClr val="bg2">
                              <a:lumMod val="10000"/>
                            </a:schemeClr>
                          </a:solidFill>
                        </a:rPr>
                        <a:t>2nd QTR 2025</a:t>
                      </a:r>
                      <a:endParaRPr lang="en-US" sz="1050" dirty="0">
                        <a:solidFill>
                          <a:schemeClr val="bg2">
                            <a:lumMod val="10000"/>
                          </a:schemeClr>
                        </a:solidFill>
                        <a:latin typeface="Arial"/>
                      </a:endParaRPr>
                    </a:p>
                  </a:txBody>
                  <a:tcPr marL="0" marR="0" marT="0" marB="0" anchor="ctr"/>
                </a:tc>
                <a:extLst>
                  <a:ext uri="{0D108BD9-81ED-4DB2-BD59-A6C34878D82A}">
                    <a16:rowId xmlns:a16="http://schemas.microsoft.com/office/drawing/2014/main" val="3648546571"/>
                  </a:ext>
                </a:extLst>
              </a:tr>
              <a:tr h="189831">
                <a:tc>
                  <a:txBody>
                    <a:bodyPr/>
                    <a:lstStyle/>
                    <a:p>
                      <a:pPr lvl="0" algn="l">
                        <a:buNone/>
                      </a:pPr>
                      <a:r>
                        <a:rPr lang="en-US" sz="1050" b="0" u="none" strike="noStrike" noProof="0" dirty="0">
                          <a:solidFill>
                            <a:schemeClr val="bg2">
                              <a:lumMod val="10000"/>
                            </a:schemeClr>
                          </a:solidFill>
                          <a:effectLst/>
                        </a:rPr>
                        <a:t> Quantico WTBN R3 Target Carriages</a:t>
                      </a:r>
                      <a:endParaRPr lang="en-US" sz="1050" b="0" i="0" u="none" strike="noStrike" noProof="0" dirty="0">
                        <a:solidFill>
                          <a:schemeClr val="bg2">
                            <a:lumMod val="10000"/>
                          </a:schemeClr>
                        </a:solidFill>
                        <a:effectLst/>
                        <a:latin typeface="Arial"/>
                        <a:cs typeface="Arial"/>
                      </a:endParaRPr>
                    </a:p>
                  </a:txBody>
                  <a:tcPr marL="0" marR="0" marT="0" marB="0" anchor="ctr"/>
                </a:tc>
                <a:tc>
                  <a:txBody>
                    <a:bodyPr/>
                    <a:lstStyle/>
                    <a:p>
                      <a:pPr lvl="0" algn="ctr">
                        <a:lnSpc>
                          <a:spcPct val="100000"/>
                        </a:lnSpc>
                        <a:spcBef>
                          <a:spcPts val="0"/>
                        </a:spcBef>
                        <a:spcAft>
                          <a:spcPts val="0"/>
                        </a:spcAft>
                        <a:buNone/>
                      </a:pPr>
                      <a:r>
                        <a:rPr lang="en-US" sz="1050" dirty="0">
                          <a:solidFill>
                            <a:schemeClr val="bg2">
                              <a:lumMod val="10000"/>
                            </a:schemeClr>
                          </a:solidFill>
                        </a:rPr>
                        <a:t>2nd QTR 2025</a:t>
                      </a:r>
                      <a:endParaRPr lang="en-US" sz="1050" dirty="0">
                        <a:solidFill>
                          <a:schemeClr val="bg2">
                            <a:lumMod val="10000"/>
                          </a:schemeClr>
                        </a:solidFill>
                        <a:latin typeface="Arial"/>
                      </a:endParaRPr>
                    </a:p>
                  </a:txBody>
                  <a:tcPr marL="0" marR="0" marT="0" marB="0" anchor="ctr"/>
                </a:tc>
                <a:extLst>
                  <a:ext uri="{0D108BD9-81ED-4DB2-BD59-A6C34878D82A}">
                    <a16:rowId xmlns:a16="http://schemas.microsoft.com/office/drawing/2014/main" val="3033284731"/>
                  </a:ext>
                </a:extLst>
              </a:tr>
              <a:tr h="297128">
                <a:tc>
                  <a:txBody>
                    <a:bodyPr/>
                    <a:lstStyle/>
                    <a:p>
                      <a:pPr lvl="0" algn="l">
                        <a:buNone/>
                      </a:pPr>
                      <a:r>
                        <a:rPr lang="en-US" sz="1050" b="0" u="none" strike="noStrike" noProof="0" dirty="0">
                          <a:solidFill>
                            <a:schemeClr val="bg2">
                              <a:lumMod val="10000"/>
                            </a:schemeClr>
                          </a:solidFill>
                          <a:effectLst/>
                        </a:rPr>
                        <a:t>Quantico R15/8 EFSAT Target Replacement</a:t>
                      </a:r>
                      <a:endParaRPr lang="en-US" sz="1050" b="0" i="0" u="none" strike="noStrike" noProof="0" dirty="0">
                        <a:solidFill>
                          <a:schemeClr val="bg2">
                            <a:lumMod val="10000"/>
                          </a:schemeClr>
                        </a:solidFill>
                        <a:effectLst/>
                        <a:latin typeface="Arial"/>
                        <a:cs typeface="Arial"/>
                      </a:endParaRPr>
                    </a:p>
                  </a:txBody>
                  <a:tcPr marL="0" marR="0" marT="0" marB="0" anchor="ctr"/>
                </a:tc>
                <a:tc>
                  <a:txBody>
                    <a:bodyPr/>
                    <a:lstStyle/>
                    <a:p>
                      <a:pPr lvl="0" algn="ctr">
                        <a:lnSpc>
                          <a:spcPct val="100000"/>
                        </a:lnSpc>
                        <a:spcBef>
                          <a:spcPts val="0"/>
                        </a:spcBef>
                        <a:spcAft>
                          <a:spcPts val="0"/>
                        </a:spcAft>
                        <a:buNone/>
                      </a:pPr>
                      <a:r>
                        <a:rPr lang="en-US" sz="1050" dirty="0">
                          <a:solidFill>
                            <a:schemeClr val="bg2">
                              <a:lumMod val="10000"/>
                            </a:schemeClr>
                          </a:solidFill>
                        </a:rPr>
                        <a:t>1st QTR 2025</a:t>
                      </a:r>
                      <a:endParaRPr lang="en-US" sz="1050" dirty="0">
                        <a:solidFill>
                          <a:schemeClr val="bg2">
                            <a:lumMod val="10000"/>
                          </a:schemeClr>
                        </a:solidFill>
                        <a:latin typeface="Arial"/>
                      </a:endParaRPr>
                    </a:p>
                  </a:txBody>
                  <a:tcPr marL="0" marR="0" marT="0" marB="0" anchor="ctr"/>
                </a:tc>
                <a:extLst>
                  <a:ext uri="{0D108BD9-81ED-4DB2-BD59-A6C34878D82A}">
                    <a16:rowId xmlns:a16="http://schemas.microsoft.com/office/drawing/2014/main" val="1105260410"/>
                  </a:ext>
                </a:extLst>
              </a:tr>
              <a:tr h="189831">
                <a:tc>
                  <a:txBody>
                    <a:bodyPr/>
                    <a:lstStyle/>
                    <a:p>
                      <a:pPr lvl="0" algn="l">
                        <a:buNone/>
                      </a:pPr>
                      <a:r>
                        <a:rPr lang="en-US" sz="1050" b="0" u="none" strike="noStrike" noProof="0" dirty="0">
                          <a:solidFill>
                            <a:schemeClr val="bg2">
                              <a:lumMod val="10000"/>
                            </a:schemeClr>
                          </a:solidFill>
                          <a:effectLst/>
                        </a:rPr>
                        <a:t>Pendleton EMAT Replacement</a:t>
                      </a:r>
                      <a:endParaRPr lang="en-US" sz="1050" b="0" i="0" u="none" strike="noStrike" noProof="0" dirty="0">
                        <a:solidFill>
                          <a:schemeClr val="bg2">
                            <a:lumMod val="10000"/>
                          </a:schemeClr>
                        </a:solidFill>
                        <a:effectLst/>
                        <a:latin typeface="Arial"/>
                        <a:cs typeface="Arial"/>
                      </a:endParaRPr>
                    </a:p>
                  </a:txBody>
                  <a:tcPr marL="0" marR="0" marT="0" marB="0" anchor="ctr"/>
                </a:tc>
                <a:tc>
                  <a:txBody>
                    <a:bodyPr/>
                    <a:lstStyle/>
                    <a:p>
                      <a:pPr lvl="0" algn="ctr">
                        <a:lnSpc>
                          <a:spcPct val="100000"/>
                        </a:lnSpc>
                        <a:spcBef>
                          <a:spcPts val="0"/>
                        </a:spcBef>
                        <a:spcAft>
                          <a:spcPts val="0"/>
                        </a:spcAft>
                        <a:buNone/>
                      </a:pPr>
                      <a:r>
                        <a:rPr lang="en-US" sz="1050" dirty="0">
                          <a:solidFill>
                            <a:schemeClr val="bg2">
                              <a:lumMod val="10000"/>
                            </a:schemeClr>
                          </a:solidFill>
                        </a:rPr>
                        <a:t>1st QTR 2025</a:t>
                      </a:r>
                      <a:endParaRPr lang="en-US" sz="1050" dirty="0">
                        <a:solidFill>
                          <a:schemeClr val="bg2">
                            <a:lumMod val="10000"/>
                          </a:schemeClr>
                        </a:solidFill>
                        <a:latin typeface="Arial"/>
                      </a:endParaRPr>
                    </a:p>
                  </a:txBody>
                  <a:tcPr marL="0" marR="0" marT="0" marB="0" anchor="ctr"/>
                </a:tc>
                <a:extLst>
                  <a:ext uri="{0D108BD9-81ED-4DB2-BD59-A6C34878D82A}">
                    <a16:rowId xmlns:a16="http://schemas.microsoft.com/office/drawing/2014/main" val="348754593"/>
                  </a:ext>
                </a:extLst>
              </a:tr>
              <a:tr h="247607">
                <a:tc>
                  <a:txBody>
                    <a:bodyPr/>
                    <a:lstStyle/>
                    <a:p>
                      <a:pPr lvl="0" algn="l">
                        <a:buNone/>
                      </a:pPr>
                      <a:r>
                        <a:rPr lang="en-US" sz="1050" b="0" u="none" strike="noStrike" noProof="0" dirty="0">
                          <a:solidFill>
                            <a:schemeClr val="bg2">
                              <a:lumMod val="10000"/>
                            </a:schemeClr>
                          </a:solidFill>
                          <a:effectLst/>
                        </a:rPr>
                        <a:t>X-MIT Controller</a:t>
                      </a:r>
                      <a:endParaRPr lang="en-US" sz="1050" b="0" i="0" u="none" strike="noStrike" noProof="0" dirty="0">
                        <a:solidFill>
                          <a:schemeClr val="bg2">
                            <a:lumMod val="10000"/>
                          </a:schemeClr>
                        </a:solidFill>
                        <a:effectLst/>
                        <a:latin typeface="Arial"/>
                        <a:cs typeface="Arial"/>
                      </a:endParaRPr>
                    </a:p>
                  </a:txBody>
                  <a:tcPr marL="0" marR="0" marT="0" marB="0" anchor="ctr"/>
                </a:tc>
                <a:tc>
                  <a:txBody>
                    <a:bodyPr/>
                    <a:lstStyle/>
                    <a:p>
                      <a:pPr lvl="0" algn="ctr">
                        <a:lnSpc>
                          <a:spcPct val="100000"/>
                        </a:lnSpc>
                        <a:spcBef>
                          <a:spcPts val="0"/>
                        </a:spcBef>
                        <a:spcAft>
                          <a:spcPts val="0"/>
                        </a:spcAft>
                        <a:buNone/>
                      </a:pPr>
                      <a:r>
                        <a:rPr lang="en-US" sz="1050" dirty="0">
                          <a:solidFill>
                            <a:schemeClr val="bg2">
                              <a:lumMod val="10000"/>
                            </a:schemeClr>
                          </a:solidFill>
                        </a:rPr>
                        <a:t>1st QTR 2025</a:t>
                      </a:r>
                      <a:endParaRPr lang="en-US" sz="1050" dirty="0">
                        <a:solidFill>
                          <a:schemeClr val="bg2">
                            <a:lumMod val="10000"/>
                          </a:schemeClr>
                        </a:solidFill>
                        <a:latin typeface="Arial"/>
                      </a:endParaRPr>
                    </a:p>
                  </a:txBody>
                  <a:tcPr marL="0" marR="0" marT="0" marB="0" anchor="ctr"/>
                </a:tc>
                <a:extLst>
                  <a:ext uri="{0D108BD9-81ED-4DB2-BD59-A6C34878D82A}">
                    <a16:rowId xmlns:a16="http://schemas.microsoft.com/office/drawing/2014/main" val="434583426"/>
                  </a:ext>
                </a:extLst>
              </a:tr>
              <a:tr h="308727">
                <a:tc>
                  <a:txBody>
                    <a:bodyPr/>
                    <a:lstStyle/>
                    <a:p>
                      <a:pPr lvl="0" algn="l">
                        <a:buNone/>
                      </a:pPr>
                      <a:r>
                        <a:rPr lang="en-US" sz="1050" b="0" u="none" strike="noStrike" noProof="0" dirty="0">
                          <a:solidFill>
                            <a:schemeClr val="bg2">
                              <a:lumMod val="10000"/>
                            </a:schemeClr>
                          </a:solidFill>
                          <a:effectLst/>
                        </a:rPr>
                        <a:t>R1A 29 Palms PITS, Target Coffins, Battery Charger</a:t>
                      </a:r>
                      <a:endParaRPr lang="en-US" sz="1050" b="0" i="0" u="none" strike="noStrike" noProof="0" dirty="0">
                        <a:solidFill>
                          <a:schemeClr val="bg2">
                            <a:lumMod val="10000"/>
                          </a:schemeClr>
                        </a:solidFill>
                        <a:effectLst/>
                        <a:latin typeface="Arial"/>
                        <a:cs typeface="Arial"/>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bg2">
                              <a:lumMod val="10000"/>
                            </a:schemeClr>
                          </a:solidFill>
                        </a:rPr>
                        <a:t>2nd QTR 2025</a:t>
                      </a:r>
                    </a:p>
                    <a:p>
                      <a:pPr lvl="0" algn="ctr">
                        <a:lnSpc>
                          <a:spcPct val="100000"/>
                        </a:lnSpc>
                        <a:spcBef>
                          <a:spcPts val="0"/>
                        </a:spcBef>
                        <a:spcAft>
                          <a:spcPts val="0"/>
                        </a:spcAft>
                        <a:buNone/>
                      </a:pPr>
                      <a:endParaRPr lang="en-US" sz="1050" dirty="0">
                        <a:solidFill>
                          <a:schemeClr val="bg2">
                            <a:lumMod val="10000"/>
                          </a:schemeClr>
                        </a:solidFill>
                        <a:latin typeface="Arial"/>
                      </a:endParaRPr>
                    </a:p>
                  </a:txBody>
                  <a:tcPr marL="0" marR="0" marT="0" marB="0" anchor="ctr"/>
                </a:tc>
                <a:extLst>
                  <a:ext uri="{0D108BD9-81ED-4DB2-BD59-A6C34878D82A}">
                    <a16:rowId xmlns:a16="http://schemas.microsoft.com/office/drawing/2014/main" val="1572852029"/>
                  </a:ext>
                </a:extLst>
              </a:tr>
              <a:tr h="247607">
                <a:tc>
                  <a:txBody>
                    <a:bodyPr/>
                    <a:lstStyle/>
                    <a:p>
                      <a:pPr lvl="0" algn="l">
                        <a:buNone/>
                      </a:pPr>
                      <a:r>
                        <a:rPr lang="en-US" sz="1050" b="0" u="none" strike="noStrike" noProof="0" dirty="0">
                          <a:solidFill>
                            <a:schemeClr val="bg2">
                              <a:lumMod val="10000"/>
                            </a:schemeClr>
                          </a:solidFill>
                          <a:effectLst/>
                        </a:rPr>
                        <a:t>Quantico PIT ATS Target Replacement</a:t>
                      </a:r>
                      <a:endParaRPr lang="en-US" sz="1050" b="0" i="0" u="none" strike="noStrike" noProof="0" dirty="0">
                        <a:solidFill>
                          <a:schemeClr val="bg2">
                            <a:lumMod val="10000"/>
                          </a:schemeClr>
                        </a:solidFill>
                        <a:effectLst/>
                        <a:latin typeface="Arial"/>
                        <a:cs typeface="Arial"/>
                      </a:endParaRPr>
                    </a:p>
                  </a:txBody>
                  <a:tcPr marL="0" marR="0" marT="0" marB="0" anchor="ctr"/>
                </a:tc>
                <a:tc>
                  <a:txBody>
                    <a:bodyPr/>
                    <a:lstStyle/>
                    <a:p>
                      <a:pPr lvl="0" algn="ctr">
                        <a:lnSpc>
                          <a:spcPct val="100000"/>
                        </a:lnSpc>
                        <a:spcBef>
                          <a:spcPts val="0"/>
                        </a:spcBef>
                        <a:spcAft>
                          <a:spcPts val="0"/>
                        </a:spcAft>
                        <a:buNone/>
                      </a:pPr>
                      <a:r>
                        <a:rPr lang="en-US" sz="1050" dirty="0">
                          <a:solidFill>
                            <a:schemeClr val="bg2">
                              <a:lumMod val="10000"/>
                            </a:schemeClr>
                          </a:solidFill>
                        </a:rPr>
                        <a:t>1st QTR 2025</a:t>
                      </a:r>
                      <a:endParaRPr lang="en-US" sz="1050" dirty="0">
                        <a:solidFill>
                          <a:schemeClr val="bg2">
                            <a:lumMod val="10000"/>
                          </a:schemeClr>
                        </a:solidFill>
                        <a:latin typeface="Arial"/>
                      </a:endParaRPr>
                    </a:p>
                  </a:txBody>
                  <a:tcPr marL="0" marR="0" marT="0" marB="0" anchor="ctr"/>
                </a:tc>
                <a:extLst>
                  <a:ext uri="{0D108BD9-81ED-4DB2-BD59-A6C34878D82A}">
                    <a16:rowId xmlns:a16="http://schemas.microsoft.com/office/drawing/2014/main" val="2561316156"/>
                  </a:ext>
                </a:extLst>
              </a:tr>
            </a:tbl>
          </a:graphicData>
        </a:graphic>
      </p:graphicFrame>
      <p:sp>
        <p:nvSpPr>
          <p:cNvPr id="6" name="Text Placeholder 5">
            <a:extLst>
              <a:ext uri="{FF2B5EF4-FFF2-40B4-BE49-F238E27FC236}">
                <a16:creationId xmlns:a16="http://schemas.microsoft.com/office/drawing/2014/main" id="{BD05F924-8FD9-ED91-3064-43012EFD4E1B}"/>
              </a:ext>
            </a:extLst>
          </p:cNvPr>
          <p:cNvSpPr>
            <a:spLocks noGrp="1"/>
          </p:cNvSpPr>
          <p:nvPr>
            <p:ph type="body" sz="quarter" idx="17"/>
          </p:nvPr>
        </p:nvSpPr>
        <p:spPr>
          <a:xfrm>
            <a:off x="5470726" y="208628"/>
            <a:ext cx="2786062" cy="643427"/>
          </a:xfrm>
        </p:spPr>
        <p:txBody>
          <a:bodyPr lIns="91440" tIns="45720" rIns="91440" bIns="45720" anchor="ctr">
            <a:noAutofit/>
          </a:bodyPr>
          <a:lstStyle/>
          <a:p>
            <a:r>
              <a:rPr lang="en-US" sz="2000" dirty="0">
                <a:solidFill>
                  <a:schemeClr val="bg2">
                    <a:lumMod val="10000"/>
                  </a:schemeClr>
                </a:solidFill>
                <a:latin typeface="Arial Black" panose="020B0A04020102020204" pitchFamily="34" charset="0"/>
                <a:cs typeface="Arial"/>
              </a:rPr>
              <a:t>GRSP/RTSP</a:t>
            </a:r>
            <a:endParaRPr lang="en-US" sz="2000" dirty="0">
              <a:solidFill>
                <a:schemeClr val="bg2">
                  <a:lumMod val="10000"/>
                </a:schemeClr>
              </a:solidFill>
              <a:latin typeface="Arial Black" panose="020B0A04020102020204" pitchFamily="34" charset="0"/>
            </a:endParaRPr>
          </a:p>
        </p:txBody>
      </p:sp>
      <p:sp>
        <p:nvSpPr>
          <p:cNvPr id="8" name="Slide Number Placeholder 7">
            <a:extLst>
              <a:ext uri="{FF2B5EF4-FFF2-40B4-BE49-F238E27FC236}">
                <a16:creationId xmlns:a16="http://schemas.microsoft.com/office/drawing/2014/main" id="{1F590F1D-24C2-407C-DC4C-0F5D224F5821}"/>
              </a:ext>
            </a:extLst>
          </p:cNvPr>
          <p:cNvSpPr>
            <a:spLocks noGrp="1"/>
          </p:cNvSpPr>
          <p:nvPr>
            <p:ph type="sldNum" sz="quarter" idx="20"/>
          </p:nvPr>
        </p:nvSpPr>
        <p:spPr/>
        <p:txBody>
          <a:bodyPr/>
          <a:lstStyle/>
          <a:p>
            <a:endParaRPr lang="en-US" dirty="0">
              <a:solidFill>
                <a:schemeClr val="bg2">
                  <a:lumMod val="10000"/>
                </a:schemeClr>
              </a:solidFill>
            </a:endParaRPr>
          </a:p>
        </p:txBody>
      </p:sp>
      <p:sp>
        <p:nvSpPr>
          <p:cNvPr id="11" name="TextBox 10">
            <a:extLst>
              <a:ext uri="{FF2B5EF4-FFF2-40B4-BE49-F238E27FC236}">
                <a16:creationId xmlns:a16="http://schemas.microsoft.com/office/drawing/2014/main" id="{F57B73E4-20DE-5BE7-FABA-123CA425E39C}"/>
              </a:ext>
            </a:extLst>
          </p:cNvPr>
          <p:cNvSpPr txBox="1"/>
          <p:nvPr/>
        </p:nvSpPr>
        <p:spPr>
          <a:xfrm>
            <a:off x="152122" y="3868510"/>
            <a:ext cx="4266423" cy="2262158"/>
          </a:xfrm>
          <a:prstGeom prst="rect">
            <a:avLst/>
          </a:prstGeom>
          <a:noFill/>
        </p:spPr>
        <p:txBody>
          <a:bodyPr wrap="square" lIns="91440" tIns="45720" rIns="91440" bIns="45720" anchor="t">
            <a:spAutoFit/>
          </a:bodyPr>
          <a:lstStyle/>
          <a:p>
            <a:r>
              <a:rPr lang="en-US" sz="1100" u="sng" dirty="0">
                <a:solidFill>
                  <a:schemeClr val="bg2">
                    <a:lumMod val="10000"/>
                  </a:schemeClr>
                </a:solidFill>
                <a:latin typeface="Arial"/>
                <a:cs typeface="Arial"/>
              </a:rPr>
              <a:t>Challenges:</a:t>
            </a:r>
          </a:p>
          <a:p>
            <a:endParaRPr lang="en-US" sz="1100" u="sng" dirty="0">
              <a:solidFill>
                <a:schemeClr val="bg2">
                  <a:lumMod val="10000"/>
                </a:schemeClr>
              </a:solidFill>
              <a:latin typeface="Arial"/>
              <a:cs typeface="Arial"/>
            </a:endParaRPr>
          </a:p>
          <a:p>
            <a:pPr marL="171450" indent="-171450">
              <a:buChar char="•"/>
            </a:pPr>
            <a:r>
              <a:rPr lang="en-US" sz="1100" dirty="0">
                <a:solidFill>
                  <a:schemeClr val="bg2">
                    <a:lumMod val="10000"/>
                  </a:schemeClr>
                </a:solidFill>
                <a:latin typeface="Arial"/>
                <a:cs typeface="Arial"/>
              </a:rPr>
              <a:t>Process requires constant interaction with stakeholders to define project scope and contributions by various agencies.</a:t>
            </a:r>
            <a:endParaRPr lang="en-US" sz="1100" dirty="0">
              <a:solidFill>
                <a:schemeClr val="bg2">
                  <a:lumMod val="10000"/>
                </a:schemeClr>
              </a:solidFill>
              <a:latin typeface="Arial" panose="020B0604020202020204" pitchFamily="34" charset="0"/>
              <a:cs typeface="Arial" panose="020B0604020202020204" pitchFamily="34" charset="0"/>
            </a:endParaRPr>
          </a:p>
          <a:p>
            <a:endParaRPr lang="en-US" sz="1100" dirty="0">
              <a:solidFill>
                <a:schemeClr val="bg2">
                  <a:lumMod val="10000"/>
                </a:schemeClr>
              </a:solidFill>
              <a:latin typeface="Arial" panose="020B0604020202020204" pitchFamily="34" charset="0"/>
              <a:cs typeface="Arial" panose="020B0604020202020204" pitchFamily="34" charset="0"/>
            </a:endParaRPr>
          </a:p>
          <a:p>
            <a:r>
              <a:rPr lang="en-US" sz="1100" u="sng" dirty="0">
                <a:solidFill>
                  <a:schemeClr val="bg2">
                    <a:lumMod val="10000"/>
                  </a:schemeClr>
                </a:solidFill>
                <a:latin typeface="Arial"/>
                <a:cs typeface="Arial"/>
              </a:rPr>
              <a:t>Successes:</a:t>
            </a:r>
          </a:p>
          <a:p>
            <a:pPr marL="171450" indent="-171450">
              <a:buFont typeface="Arial"/>
              <a:buChar char="•"/>
            </a:pPr>
            <a:endParaRPr lang="en-US" sz="900" dirty="0">
              <a:solidFill>
                <a:schemeClr val="bg2">
                  <a:lumMod val="10000"/>
                </a:schemeClr>
              </a:solidFill>
              <a:latin typeface="Arial" panose="020B0604020202020204" pitchFamily="34" charset="0"/>
              <a:cs typeface="Arial" panose="020B0604020202020204" pitchFamily="34" charset="0"/>
            </a:endParaRPr>
          </a:p>
          <a:p>
            <a:pPr marL="171450" indent="-171450">
              <a:buFont typeface="Arial"/>
              <a:buChar char="•"/>
            </a:pPr>
            <a:r>
              <a:rPr lang="en-US" sz="1100" dirty="0">
                <a:solidFill>
                  <a:schemeClr val="bg2">
                    <a:lumMod val="10000"/>
                  </a:schemeClr>
                </a:solidFill>
                <a:latin typeface="Arial"/>
                <a:cs typeface="Arial"/>
              </a:rPr>
              <a:t>Enhanced organization and communication with stakeholders, including RTPD.</a:t>
            </a:r>
          </a:p>
          <a:p>
            <a:pPr marL="171450" indent="-171450">
              <a:buFont typeface="Arial"/>
              <a:buChar char="•"/>
            </a:pPr>
            <a:r>
              <a:rPr lang="en-US" sz="1100" dirty="0">
                <a:solidFill>
                  <a:schemeClr val="bg2">
                    <a:lumMod val="10000"/>
                  </a:schemeClr>
                </a:solidFill>
                <a:latin typeface="Arial"/>
                <a:cs typeface="Arial"/>
              </a:rPr>
              <a:t>Increased output of funded projects.</a:t>
            </a:r>
          </a:p>
          <a:p>
            <a:pPr marL="171450" indent="-171450">
              <a:buFont typeface="Arial"/>
              <a:buChar char="•"/>
            </a:pPr>
            <a:r>
              <a:rPr lang="en-US" sz="1100" dirty="0">
                <a:solidFill>
                  <a:schemeClr val="bg2">
                    <a:lumMod val="10000"/>
                  </a:schemeClr>
                </a:solidFill>
                <a:latin typeface="Arial"/>
                <a:cs typeface="Arial"/>
              </a:rPr>
              <a:t>Process in development outlining GRSP/RTSP procurement activities.</a:t>
            </a:r>
          </a:p>
          <a:p>
            <a:pPr marL="171450" indent="-171450">
              <a:buFont typeface="Arial"/>
              <a:buChar char="•"/>
            </a:pPr>
            <a:endParaRPr lang="en-US" sz="1100" dirty="0">
              <a:solidFill>
                <a:schemeClr val="bg2">
                  <a:lumMod val="1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68F2D95-03B3-144F-FD1D-ECF81E9F26D4}"/>
              </a:ext>
            </a:extLst>
          </p:cNvPr>
          <p:cNvPicPr>
            <a:picLocks noChangeAspect="1"/>
          </p:cNvPicPr>
          <p:nvPr/>
        </p:nvPicPr>
        <p:blipFill>
          <a:blip r:embed="rId3"/>
          <a:srcRect l="15200" t="52754" r="31150" b="-611"/>
          <a:stretch/>
        </p:blipFill>
        <p:spPr>
          <a:xfrm>
            <a:off x="2112264" y="1125124"/>
            <a:ext cx="2452885" cy="1231125"/>
          </a:xfrm>
          <a:prstGeom prst="rect">
            <a:avLst/>
          </a:prstGeom>
        </p:spPr>
      </p:pic>
      <p:pic>
        <p:nvPicPr>
          <p:cNvPr id="17" name="Picture 16">
            <a:extLst>
              <a:ext uri="{FF2B5EF4-FFF2-40B4-BE49-F238E27FC236}">
                <a16:creationId xmlns:a16="http://schemas.microsoft.com/office/drawing/2014/main" id="{2ADB4F07-22F5-5DBC-9A78-4C1F244BC075}"/>
              </a:ext>
            </a:extLst>
          </p:cNvPr>
          <p:cNvPicPr>
            <a:picLocks noChangeAspect="1"/>
          </p:cNvPicPr>
          <p:nvPr/>
        </p:nvPicPr>
        <p:blipFill>
          <a:blip r:embed="rId4"/>
          <a:srcRect t="7971" r="-2312" b="28633"/>
          <a:stretch/>
        </p:blipFill>
        <p:spPr>
          <a:xfrm>
            <a:off x="2121408" y="2341276"/>
            <a:ext cx="2488529" cy="1228188"/>
          </a:xfrm>
          <a:prstGeom prst="rect">
            <a:avLst/>
          </a:prstGeom>
        </p:spPr>
      </p:pic>
      <p:pic>
        <p:nvPicPr>
          <p:cNvPr id="16" name="Picture 15">
            <a:extLst>
              <a:ext uri="{FF2B5EF4-FFF2-40B4-BE49-F238E27FC236}">
                <a16:creationId xmlns:a16="http://schemas.microsoft.com/office/drawing/2014/main" id="{CC7714EA-A7E3-BECB-36D7-6D6EE2F0C6BF}"/>
              </a:ext>
            </a:extLst>
          </p:cNvPr>
          <p:cNvPicPr>
            <a:picLocks noChangeAspect="1"/>
          </p:cNvPicPr>
          <p:nvPr/>
        </p:nvPicPr>
        <p:blipFill>
          <a:blip r:embed="rId5"/>
          <a:stretch>
            <a:fillRect/>
          </a:stretch>
        </p:blipFill>
        <p:spPr>
          <a:xfrm>
            <a:off x="-1673" y="2341276"/>
            <a:ext cx="2121408" cy="1221336"/>
          </a:xfrm>
          <a:prstGeom prst="rect">
            <a:avLst/>
          </a:prstGeom>
        </p:spPr>
      </p:pic>
      <p:pic>
        <p:nvPicPr>
          <p:cNvPr id="20" name="Picture 19">
            <a:extLst>
              <a:ext uri="{FF2B5EF4-FFF2-40B4-BE49-F238E27FC236}">
                <a16:creationId xmlns:a16="http://schemas.microsoft.com/office/drawing/2014/main" id="{811263B5-2A74-0D01-0AEF-F7C41EDE7F67}"/>
              </a:ext>
            </a:extLst>
          </p:cNvPr>
          <p:cNvPicPr>
            <a:picLocks noChangeAspect="1"/>
          </p:cNvPicPr>
          <p:nvPr/>
        </p:nvPicPr>
        <p:blipFill>
          <a:blip r:embed="rId6"/>
          <a:srcRect l="25200" t="41091" r="28307" b="10182"/>
          <a:stretch/>
        </p:blipFill>
        <p:spPr>
          <a:xfrm>
            <a:off x="0" y="1125124"/>
            <a:ext cx="2125667" cy="1222660"/>
          </a:xfrm>
          <a:prstGeom prst="rect">
            <a:avLst/>
          </a:prstGeom>
        </p:spPr>
      </p:pic>
      <p:sp>
        <p:nvSpPr>
          <p:cNvPr id="5" name="TextBox 4">
            <a:extLst>
              <a:ext uri="{FF2B5EF4-FFF2-40B4-BE49-F238E27FC236}">
                <a16:creationId xmlns:a16="http://schemas.microsoft.com/office/drawing/2014/main" id="{12ACF6BF-017E-D69B-BC0D-020600AF9995}"/>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7" name="Title 1">
            <a:extLst>
              <a:ext uri="{FF2B5EF4-FFF2-40B4-BE49-F238E27FC236}">
                <a16:creationId xmlns:a16="http://schemas.microsoft.com/office/drawing/2014/main" id="{D7F94F16-D6B2-3AEB-FA8D-0AF9FB9E2BD2}"/>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9" name="Picture 8" descr="Logo&#10;&#10;Description automatically generated">
            <a:extLst>
              <a:ext uri="{FF2B5EF4-FFF2-40B4-BE49-F238E27FC236}">
                <a16:creationId xmlns:a16="http://schemas.microsoft.com/office/drawing/2014/main" id="{ACA48E38-C42E-3675-BEC3-0D652847A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Tree>
    <p:extLst>
      <p:ext uri="{BB962C8B-B14F-4D97-AF65-F5344CB8AC3E}">
        <p14:creationId xmlns:p14="http://schemas.microsoft.com/office/powerpoint/2010/main" val="1385296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600B2ED8-EC89-4100-A6D8-59E0BC091498}"/>
              </a:ext>
            </a:extLst>
          </p:cNvPr>
          <p:cNvSpPr>
            <a:spLocks noChangeArrowheads="1"/>
          </p:cNvSpPr>
          <p:nvPr/>
        </p:nvSpPr>
        <p:spPr bwMode="auto">
          <a:xfrm>
            <a:off x="4276444" y="843739"/>
            <a:ext cx="4474353" cy="29477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13" name="Text Box 12">
            <a:extLst>
              <a:ext uri="{FF2B5EF4-FFF2-40B4-BE49-F238E27FC236}">
                <a16:creationId xmlns:a16="http://schemas.microsoft.com/office/drawing/2014/main" id="{E2EB61AE-AE75-4C9B-96AF-70A22118F6E3}"/>
              </a:ext>
            </a:extLst>
          </p:cNvPr>
          <p:cNvSpPr txBox="1">
            <a:spLocks noChangeArrowheads="1"/>
          </p:cNvSpPr>
          <p:nvPr/>
        </p:nvSpPr>
        <p:spPr bwMode="auto">
          <a:xfrm>
            <a:off x="-129699" y="3676933"/>
            <a:ext cx="4432324" cy="157423"/>
          </a:xfrm>
          <a:prstGeom prst="rect">
            <a:avLst/>
          </a:prstGeom>
          <a:noFill/>
          <a:ln w="50800">
            <a:noFill/>
            <a:miter lim="800000"/>
            <a:headEnd/>
            <a:tailEnd/>
          </a:ln>
        </p:spPr>
        <p:txBody>
          <a:bodyPr lIns="18288" tIns="48331" rIns="18288" bIns="48331" anchor="t"/>
          <a:lstStyle/>
          <a:p>
            <a:pPr marL="100965" marR="0" lvl="0" indent="-100965"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a:cs typeface="Arial"/>
              </a:rPr>
              <a:t>Program Status</a:t>
            </a:r>
            <a:endParaRPr lang="en-US" sz="1200" b="0" i="0" u="sng" strike="noStrike" kern="1200" cap="none" spc="0" normalizeH="0" baseline="0" noProof="0">
              <a:ln>
                <a:noFill/>
              </a:ln>
              <a:solidFill>
                <a:prstClr val="black"/>
              </a:solidFill>
              <a:effectLst/>
              <a:uLnTx/>
              <a:uFillTx/>
              <a:latin typeface="Arial"/>
              <a:cs typeface="Arial"/>
            </a:endParaRPr>
          </a:p>
        </p:txBody>
      </p:sp>
      <p:sp>
        <p:nvSpPr>
          <p:cNvPr id="16" name="Rectangle 3">
            <a:extLst>
              <a:ext uri="{FF2B5EF4-FFF2-40B4-BE49-F238E27FC236}">
                <a16:creationId xmlns:a16="http://schemas.microsoft.com/office/drawing/2014/main" id="{EDDB84FC-37FC-4137-98E1-D0F73CFBCDC9}"/>
              </a:ext>
            </a:extLst>
          </p:cNvPr>
          <p:cNvSpPr>
            <a:spLocks noChangeArrowheads="1"/>
          </p:cNvSpPr>
          <p:nvPr/>
        </p:nvSpPr>
        <p:spPr bwMode="auto">
          <a:xfrm>
            <a:off x="4347980" y="3705755"/>
            <a:ext cx="4584575" cy="288823"/>
          </a:xfrm>
          <a:prstGeom prst="rect">
            <a:avLst/>
          </a:prstGeom>
          <a:noFill/>
          <a:ln w="50800">
            <a:noFill/>
            <a:miter lim="800000"/>
            <a:headEnd/>
            <a:tailEnd/>
          </a:ln>
        </p:spPr>
        <p:txBody>
          <a:bodyPr lIns="18288" tIns="18288" rIns="18288" bIns="18288" anchor="t"/>
          <a:lstStyle/>
          <a:p>
            <a:pPr algn="ctr">
              <a:buClr>
                <a:srgbClr val="FF0000"/>
              </a:buClr>
              <a:defRPr/>
            </a:pPr>
            <a:r>
              <a:rPr lang="en-US" sz="1200" b="1" u="sng" dirty="0">
                <a:solidFill>
                  <a:schemeClr val="bg2">
                    <a:lumMod val="10000"/>
                  </a:schemeClr>
                </a:solidFill>
                <a:latin typeface="Arial"/>
                <a:cs typeface="Arial"/>
              </a:rPr>
              <a:t>Upcoming Events</a:t>
            </a:r>
            <a:endParaRPr lang="en-US" sz="1200" dirty="0">
              <a:solidFill>
                <a:schemeClr val="bg2">
                  <a:lumMod val="10000"/>
                </a:schemeClr>
              </a:solidFill>
              <a:ea typeface="+mn-ea"/>
            </a:endParaRPr>
          </a:p>
        </p:txBody>
      </p:sp>
      <p:sp>
        <p:nvSpPr>
          <p:cNvPr id="17" name="Rectangle 3">
            <a:extLst>
              <a:ext uri="{FF2B5EF4-FFF2-40B4-BE49-F238E27FC236}">
                <a16:creationId xmlns:a16="http://schemas.microsoft.com/office/drawing/2014/main" id="{5093A52C-8A3B-48B1-B0B9-89FF2C3364F5}"/>
              </a:ext>
            </a:extLst>
          </p:cNvPr>
          <p:cNvSpPr>
            <a:spLocks noChangeArrowheads="1"/>
          </p:cNvSpPr>
          <p:nvPr/>
        </p:nvSpPr>
        <p:spPr bwMode="auto">
          <a:xfrm>
            <a:off x="171559" y="819482"/>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sp>
        <p:nvSpPr>
          <p:cNvPr id="21" name="Line 5">
            <a:extLst>
              <a:ext uri="{FF2B5EF4-FFF2-40B4-BE49-F238E27FC236}">
                <a16:creationId xmlns:a16="http://schemas.microsoft.com/office/drawing/2014/main" id="{13764C8C-7CEA-4516-86C5-4F34EFBB4E85}"/>
              </a:ext>
            </a:extLst>
          </p:cNvPr>
          <p:cNvSpPr>
            <a:spLocks noChangeShapeType="1"/>
          </p:cNvSpPr>
          <p:nvPr/>
        </p:nvSpPr>
        <p:spPr bwMode="auto">
          <a:xfrm>
            <a:off x="4608215" y="736456"/>
            <a:ext cx="4881" cy="5700448"/>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3">
            <a:extLst>
              <a:ext uri="{FF2B5EF4-FFF2-40B4-BE49-F238E27FC236}">
                <a16:creationId xmlns:a16="http://schemas.microsoft.com/office/drawing/2014/main" id="{8F84DE8F-BA1C-4EFD-ADA2-9D286A0CCEF5}"/>
              </a:ext>
            </a:extLst>
          </p:cNvPr>
          <p:cNvSpPr>
            <a:spLocks noChangeShapeType="1"/>
          </p:cNvSpPr>
          <p:nvPr/>
        </p:nvSpPr>
        <p:spPr bwMode="auto">
          <a:xfrm>
            <a:off x="221317" y="3663836"/>
            <a:ext cx="4273557" cy="11813"/>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3">
            <a:extLst>
              <a:ext uri="{FF2B5EF4-FFF2-40B4-BE49-F238E27FC236}">
                <a16:creationId xmlns:a16="http://schemas.microsoft.com/office/drawing/2014/main" id="{043B03AC-79B5-4708-AB13-822D6E4FE241}"/>
              </a:ext>
            </a:extLst>
          </p:cNvPr>
          <p:cNvSpPr>
            <a:spLocks noChangeShapeType="1"/>
          </p:cNvSpPr>
          <p:nvPr/>
        </p:nvSpPr>
        <p:spPr bwMode="auto">
          <a:xfrm flipV="1">
            <a:off x="4438019" y="3670152"/>
            <a:ext cx="4584569" cy="10219"/>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7D7EE37-F478-4FE4-BACC-94E80383F185}"/>
              </a:ext>
            </a:extLst>
          </p:cNvPr>
          <p:cNvSpPr/>
          <p:nvPr/>
        </p:nvSpPr>
        <p:spPr>
          <a:xfrm>
            <a:off x="130659" y="3919017"/>
            <a:ext cx="4278891" cy="1823576"/>
          </a:xfrm>
          <a:prstGeom prst="rect">
            <a:avLst/>
          </a:prstGeom>
        </p:spPr>
        <p:txBody>
          <a:bodyPr wrap="square" lIns="91440" tIns="45720" rIns="91440" bIns="45720" anchor="t">
            <a:spAutoFit/>
          </a:bodyPr>
          <a:lstStyle/>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ACAT and Date of Designation: </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IV(M), 10 </a:t>
            </a:r>
            <a:r>
              <a:rPr lang="en-US" sz="1000" dirty="0">
                <a:solidFill>
                  <a:schemeClr val="bg2">
                    <a:lumMod val="10000"/>
                  </a:schemeClr>
                </a:solidFill>
                <a:latin typeface="Arial"/>
                <a:cs typeface="Arial"/>
              </a:rPr>
              <a:t>Aug</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 2018</a:t>
            </a: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MDA/PDA: </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Commander, MCSC</a:t>
            </a:r>
            <a:endParaRPr lang="en-US" sz="1000" b="0" i="0" u="none" strike="noStrike" kern="1200" cap="none" spc="0" normalizeH="0" baseline="0" noProof="0" dirty="0">
              <a:ln>
                <a:noFill/>
              </a:ln>
              <a:solidFill>
                <a:schemeClr val="bg2">
                  <a:lumMod val="10000"/>
                </a:schemeClr>
              </a:solidFill>
              <a:effectLst/>
              <a:uLnTx/>
              <a:uFillTx/>
              <a:latin typeface="Arial"/>
              <a:cs typeface="Arial"/>
            </a:endParaRPr>
          </a:p>
          <a:p>
            <a:pPr marL="175895" indent="-175895" defTabSz="867574" eaLnBrk="0" hangingPunct="0">
              <a:buFontTx/>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Date of most recent APB:</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 </a:t>
            </a:r>
            <a:r>
              <a:rPr lang="en-US" sz="1000" dirty="0">
                <a:solidFill>
                  <a:schemeClr val="bg2">
                    <a:lumMod val="10000"/>
                  </a:schemeClr>
                </a:solidFill>
                <a:latin typeface="Arial"/>
                <a:cs typeface="Arial"/>
              </a:rPr>
              <a:t>18 Dec 2023</a:t>
            </a:r>
            <a:endParaRPr lang="en-US" sz="1000" b="0" i="0" u="none" strike="noStrike" kern="1200" cap="none" spc="0" normalizeH="0" baseline="0" noProof="0" dirty="0">
              <a:ln>
                <a:noFill/>
              </a:ln>
              <a:solidFill>
                <a:schemeClr val="bg2">
                  <a:lumMod val="10000"/>
                </a:schemeClr>
              </a:solidFill>
              <a:effectLst/>
              <a:uLnTx/>
              <a:uFillTx/>
              <a:latin typeface="Arial"/>
              <a:cs typeface="Arial"/>
            </a:endParaRP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lang="en-US" sz="1000" b="1" dirty="0">
                <a:solidFill>
                  <a:schemeClr val="bg2">
                    <a:lumMod val="10000"/>
                  </a:schemeClr>
                </a:solidFill>
                <a:latin typeface="Arial"/>
                <a:cs typeface="Arial"/>
              </a:rPr>
              <a:t>IOC</a:t>
            </a: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/FOC Dates: </a:t>
            </a:r>
            <a:r>
              <a:rPr lang="en-US" sz="1000" dirty="0">
                <a:solidFill>
                  <a:schemeClr val="bg2">
                    <a:lumMod val="10000"/>
                  </a:schemeClr>
                </a:solidFill>
                <a:latin typeface="Arial"/>
                <a:cs typeface="Arial"/>
              </a:rPr>
              <a:t>Q3</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 2024/Q3 2026</a:t>
            </a:r>
            <a:endParaRPr lang="en-US" sz="1000" b="0" i="0" u="none" strike="noStrike" kern="1200" cap="none" spc="0" normalizeH="0" baseline="0" noProof="0" dirty="0">
              <a:ln>
                <a:noFill/>
              </a:ln>
              <a:solidFill>
                <a:schemeClr val="bg2">
                  <a:lumMod val="10000"/>
                </a:schemeClr>
              </a:solidFill>
              <a:effectLst/>
              <a:uLnTx/>
              <a:uFillTx/>
              <a:latin typeface="Arial"/>
              <a:cs typeface="Arial"/>
            </a:endParaRPr>
          </a:p>
          <a:p>
            <a:pPr marL="175895" marR="0" lvl="0" indent="-175895" algn="l" defTabSz="867574" rtl="0" eaLnBrk="0" fontAlgn="auto" latinLnBrk="0" hangingPunct="0">
              <a:lnSpc>
                <a:spcPct val="100000"/>
              </a:lnSpc>
              <a:spcBef>
                <a:spcPts val="300"/>
              </a:spcBef>
              <a:spcAft>
                <a:spcPts val="0"/>
              </a:spcAft>
              <a:buClrTx/>
              <a:buSzTx/>
              <a:buFontTx/>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Accomplishments:</a:t>
            </a:r>
            <a:endParaRPr lang="en-US" sz="1000" b="1" i="0" u="none" strike="noStrike" kern="1200" cap="none" spc="0" normalizeH="0" baseline="0" noProof="0" dirty="0">
              <a:ln>
                <a:noFill/>
              </a:ln>
              <a:solidFill>
                <a:schemeClr val="bg2">
                  <a:lumMod val="10000"/>
                </a:schemeClr>
              </a:solidFill>
              <a:effectLst/>
              <a:uLnTx/>
              <a:uFillTx/>
              <a:latin typeface="Arial"/>
              <a:cs typeface="Arial"/>
            </a:endParaRPr>
          </a:p>
          <a:p>
            <a:pPr marL="342265" lvl="2" indent="-113665">
              <a:buFont typeface="Courier New" panose="02070309020205020404" pitchFamily="49" charset="0"/>
              <a:buChar char="o"/>
              <a:defRPr/>
            </a:pPr>
            <a:r>
              <a:rPr lang="en-US" sz="1000" kern="0" dirty="0">
                <a:solidFill>
                  <a:schemeClr val="bg2">
                    <a:lumMod val="10000"/>
                  </a:schemeClr>
                </a:solidFill>
                <a:latin typeface="Arial"/>
                <a:cs typeface="Arial"/>
              </a:rPr>
              <a:t>IOC achieved Q3 FY24</a:t>
            </a:r>
          </a:p>
          <a:p>
            <a:pPr marL="342265" lvl="2" indent="-113665">
              <a:buFont typeface="Courier New" panose="02070309020205020404" pitchFamily="49" charset="0"/>
              <a:buChar char="o"/>
              <a:defRPr/>
            </a:pPr>
            <a:r>
              <a:rPr lang="en-US" sz="1000" kern="0" dirty="0">
                <a:solidFill>
                  <a:schemeClr val="bg2">
                    <a:lumMod val="10000"/>
                  </a:schemeClr>
                </a:solidFill>
                <a:latin typeface="Arial"/>
                <a:cs typeface="Arial"/>
              </a:rPr>
              <a:t>Successfully demonstrated interoperability with Live, Virtual, Constructive Training Environment for Commandant of the Marine Corps during his visit to 29 Palms</a:t>
            </a:r>
          </a:p>
          <a:p>
            <a:pPr marL="342265" lvl="2" indent="-113665">
              <a:buFont typeface="Courier New" panose="02070309020205020404" pitchFamily="49" charset="0"/>
              <a:buChar char="o"/>
              <a:defRPr/>
            </a:pPr>
            <a:r>
              <a:rPr lang="en-US" sz="1000" kern="0" dirty="0">
                <a:solidFill>
                  <a:schemeClr val="bg2">
                    <a:lumMod val="10000"/>
                  </a:schemeClr>
                </a:solidFill>
                <a:latin typeface="Arial"/>
                <a:cs typeface="Arial"/>
              </a:rPr>
              <a:t>Successfully supported over 2,700 Marines &amp; 300 Vehicles at MWX 2-24 and MWX 5-24</a:t>
            </a:r>
            <a:endParaRPr lang="en-US" sz="1000" dirty="0">
              <a:solidFill>
                <a:schemeClr val="bg2">
                  <a:lumMod val="10000"/>
                </a:schemeClr>
              </a:solidFill>
              <a:cs typeface="Calibri"/>
            </a:endParaRPr>
          </a:p>
        </p:txBody>
      </p:sp>
      <p:sp>
        <p:nvSpPr>
          <p:cNvPr id="26" name="Rectangle 25">
            <a:extLst>
              <a:ext uri="{FF2B5EF4-FFF2-40B4-BE49-F238E27FC236}">
                <a16:creationId xmlns:a16="http://schemas.microsoft.com/office/drawing/2014/main" id="{D25C4A21-E7F1-491D-B9B3-581BD91BA0B1}"/>
              </a:ext>
            </a:extLst>
          </p:cNvPr>
          <p:cNvSpPr/>
          <p:nvPr/>
        </p:nvSpPr>
        <p:spPr>
          <a:xfrm>
            <a:off x="4572000" y="1116193"/>
            <a:ext cx="4584569" cy="1923604"/>
          </a:xfrm>
          <a:prstGeom prst="rect">
            <a:avLst/>
          </a:prstGeom>
        </p:spPr>
        <p:txBody>
          <a:bodyPr wrap="square" lIns="91440" tIns="45720" rIns="91440" bIns="45720" anchor="t">
            <a:spAutoFit/>
          </a:bodyPr>
          <a:lstStyle/>
          <a:p>
            <a:pPr marL="170815" indent="-170815">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Requirements:</a:t>
            </a:r>
            <a:r>
              <a:rPr kumimoji="0" lang="en-US" sz="1000" b="0" i="0" u="none" strike="noStrike" kern="1200" cap="none" spc="0" normalizeH="0" baseline="0" noProof="0" dirty="0">
                <a:ln>
                  <a:noFill/>
                </a:ln>
                <a:solidFill>
                  <a:srgbClr val="000000"/>
                </a:solidFill>
                <a:effectLst/>
                <a:uLnTx/>
                <a:uFillTx/>
                <a:latin typeface="Arial"/>
                <a:ea typeface="+mn-ea"/>
                <a:cs typeface="Arial"/>
              </a:rPr>
              <a:t>  </a:t>
            </a:r>
            <a:r>
              <a:rPr kumimoji="0" lang="en-US" sz="1000" b="0" i="0" u="none" strike="noStrike" kern="1200" cap="none" spc="0" normalizeH="0" baseline="0" noProof="0" dirty="0" err="1">
                <a:ln>
                  <a:noFill/>
                </a:ln>
                <a:solidFill>
                  <a:srgbClr val="000000"/>
                </a:solidFill>
                <a:effectLst/>
                <a:uLnTx/>
                <a:uFillTx/>
                <a:latin typeface="Arial"/>
                <a:ea typeface="+mn-ea"/>
                <a:cs typeface="Arial"/>
              </a:rPr>
              <a:t>FoFTS</a:t>
            </a:r>
            <a:r>
              <a:rPr kumimoji="0" lang="en-US" sz="1000" b="0" i="0" u="none" strike="noStrike" kern="1200" cap="none" spc="0" normalizeH="0" baseline="0" noProof="0" dirty="0">
                <a:ln>
                  <a:noFill/>
                </a:ln>
                <a:solidFill>
                  <a:srgbClr val="000000"/>
                </a:solidFill>
                <a:effectLst/>
                <a:uLnTx/>
                <a:uFillTx/>
                <a:latin typeface="Arial"/>
                <a:ea typeface="+mn-ea"/>
                <a:cs typeface="Arial"/>
              </a:rPr>
              <a:t> CPD ( 2014) , CRC/LOCs (</a:t>
            </a:r>
            <a:r>
              <a:rPr lang="en-US" sz="1000" dirty="0">
                <a:solidFill>
                  <a:srgbClr val="000000"/>
                </a:solidFill>
                <a:latin typeface="Arial"/>
                <a:cs typeface="Arial"/>
              </a:rPr>
              <a:t>2017-2023</a:t>
            </a:r>
            <a:r>
              <a:rPr kumimoji="0" lang="en-US" sz="1000" b="0" i="0" u="none" strike="noStrike" kern="1200" cap="none" spc="0" normalizeH="0" baseline="0" noProof="0" dirty="0">
                <a:ln>
                  <a:noFill/>
                </a:ln>
                <a:solidFill>
                  <a:srgbClr val="000000"/>
                </a:solidFill>
                <a:effectLst/>
                <a:uLnTx/>
                <a:uFillTx/>
                <a:latin typeface="Arial"/>
                <a:ea typeface="+mn-ea"/>
                <a:cs typeface="Arial"/>
              </a:rPr>
              <a:t>) , New</a:t>
            </a:r>
            <a:r>
              <a:rPr lang="en-US" sz="1000" dirty="0">
                <a:solidFill>
                  <a:srgbClr val="000000"/>
                </a:solidFill>
                <a:latin typeface="Arial"/>
                <a:cs typeface="Arial"/>
              </a:rPr>
              <a:t> CDD</a:t>
            </a:r>
            <a:r>
              <a:rPr kumimoji="0" lang="en-US" sz="1000" b="0" i="0" u="none" strike="noStrike" kern="1200" cap="none" spc="0" normalizeH="0" baseline="0" noProof="0" dirty="0">
                <a:ln>
                  <a:noFill/>
                </a:ln>
                <a:solidFill>
                  <a:srgbClr val="000000"/>
                </a:solidFill>
                <a:effectLst/>
                <a:uLnTx/>
                <a:uFillTx/>
                <a:latin typeface="Arial"/>
                <a:ea typeface="+mn-ea"/>
                <a:cs typeface="Arial"/>
              </a:rPr>
              <a:t> in draft</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Description:  </a:t>
            </a:r>
            <a:r>
              <a:rPr kumimoji="0" lang="en-US" sz="1000" b="0" i="0" u="none" strike="noStrike" kern="1200" cap="none" spc="0" normalizeH="0" baseline="0" noProof="0" dirty="0" err="1">
                <a:ln>
                  <a:noFill/>
                </a:ln>
                <a:solidFill>
                  <a:srgbClr val="000000"/>
                </a:solidFill>
                <a:effectLst/>
                <a:uLnTx/>
                <a:uFillTx/>
                <a:latin typeface="Arial"/>
                <a:ea typeface="+mn-ea"/>
                <a:cs typeface="Arial"/>
              </a:rPr>
              <a:t>FoFTS</a:t>
            </a:r>
            <a:r>
              <a:rPr kumimoji="0" lang="en-US" sz="1000" b="0" i="0" u="none" strike="noStrike" kern="1200" cap="none" spc="0" normalizeH="0" baseline="0" noProof="0" dirty="0">
                <a:ln>
                  <a:noFill/>
                </a:ln>
                <a:solidFill>
                  <a:srgbClr val="000000"/>
                </a:solidFill>
                <a:effectLst/>
                <a:uLnTx/>
                <a:uFillTx/>
                <a:latin typeface="Arial"/>
                <a:ea typeface="+mn-ea"/>
                <a:cs typeface="Arial"/>
              </a:rPr>
              <a:t>-Next Marine Corps Tactical Instrumentation System (MCTIS) provides realistic, non-live fire capabilities to perform Force on Force training using personnel devices as part of a suite of tactical engagement capabilities that enhance training around the world and across the range of military operations. The employment of MCTIS provides instant feedback and after-action capabilities which enhances both the realism and effectiveness of Force-on-Force training from small unit-level to large-scale training exercises.</a:t>
            </a:r>
            <a:endParaRPr lang="en-US" sz="1000" b="0" i="0" u="none" strike="noStrike" kern="1200" cap="none" spc="0" normalizeH="0" baseline="0" noProof="0" dirty="0">
              <a:ln>
                <a:noFill/>
              </a:ln>
              <a:solidFill>
                <a:srgbClr val="000000"/>
              </a:solidFill>
              <a:effectLst/>
              <a:uLnTx/>
              <a:uFillTx/>
              <a:latin typeface="Arial"/>
              <a:cs typeface="Arial"/>
            </a:endParaRP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AAO Quantity: </a:t>
            </a:r>
            <a:r>
              <a:rPr kumimoji="0" lang="en-US" sz="1000" b="0" i="0" u="none" strike="noStrike" kern="1200" cap="none" spc="0" normalizeH="0" baseline="0" noProof="0" dirty="0">
                <a:ln>
                  <a:noFill/>
                </a:ln>
                <a:solidFill>
                  <a:srgbClr val="000000"/>
                </a:solidFill>
                <a:effectLst/>
                <a:uLnTx/>
                <a:uFillTx/>
                <a:latin typeface="Arial"/>
                <a:ea typeface="+mn-ea"/>
                <a:cs typeface="Arial"/>
              </a:rPr>
              <a:t>16 Bn Sets</a:t>
            </a:r>
            <a:endParaRPr lang="en-US" sz="1000" b="0" i="0" u="none" strike="noStrike" kern="1200" cap="none" spc="0" normalizeH="0" baseline="0" noProof="0" dirty="0">
              <a:ln>
                <a:noFill/>
              </a:ln>
              <a:solidFill>
                <a:srgbClr val="000000"/>
              </a:solidFill>
              <a:effectLst/>
              <a:uLnTx/>
              <a:uFillTx/>
              <a:latin typeface="Arial"/>
              <a:cs typeface="Arial"/>
            </a:endParaRPr>
          </a:p>
          <a:p>
            <a:pPr marL="628015" marR="0" lvl="1"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0" i="0" u="none" strike="noStrike" kern="1200" cap="none" spc="0" normalizeH="0" baseline="0" noProof="0" dirty="0">
              <a:ln>
                <a:noFill/>
              </a:ln>
              <a:solidFill>
                <a:srgbClr val="000000"/>
              </a:solidFill>
              <a:effectLst/>
              <a:uLnTx/>
              <a:uFillTx/>
              <a:latin typeface="Arial"/>
              <a:cs typeface="Arial"/>
            </a:endParaRPr>
          </a:p>
        </p:txBody>
      </p:sp>
      <p:sp>
        <p:nvSpPr>
          <p:cNvPr id="19" name="Title 1"/>
          <p:cNvSpPr txBox="1">
            <a:spLocks/>
          </p:cNvSpPr>
          <p:nvPr/>
        </p:nvSpPr>
        <p:spPr>
          <a:xfrm>
            <a:off x="6099992" y="255331"/>
            <a:ext cx="3165928" cy="487362"/>
          </a:xfrm>
          <a:prstGeom prst="rect">
            <a:avLst/>
          </a:prstGeom>
        </p:spPr>
        <p:txBody>
          <a:bodyPr lIns="91440" tIns="45720" rIns="91440" bIns="45720" anchor="ctr"/>
          <a:lstStyle>
            <a:lvl1pPr algn="ctr" rtl="0" eaLnBrk="0" fontAlgn="base" hangingPunct="0">
              <a:spcBef>
                <a:spcPct val="0"/>
              </a:spcBef>
              <a:spcAft>
                <a:spcPct val="0"/>
              </a:spcAft>
              <a:defRPr sz="1800" b="1">
                <a:solidFill>
                  <a:schemeClr val="bg1"/>
                </a:solidFill>
                <a:latin typeface="+mn-lt"/>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1400" kern="0" dirty="0">
                <a:solidFill>
                  <a:srgbClr val="FFFFFF"/>
                </a:solidFill>
                <a:latin typeface="Arial Black"/>
                <a:cs typeface="Calibri"/>
              </a:rPr>
              <a:t>FOFTS INC 1: </a:t>
            </a:r>
          </a:p>
          <a:p>
            <a:pPr>
              <a:defRPr/>
            </a:pPr>
            <a:r>
              <a:rPr lang="en-US" sz="1400" kern="0" dirty="0">
                <a:solidFill>
                  <a:srgbClr val="FFFFFF"/>
                </a:solidFill>
                <a:latin typeface="Arial Black"/>
                <a:cs typeface="Calibri"/>
              </a:rPr>
              <a:t>PERSONNEL</a:t>
            </a:r>
            <a:endParaRPr kumimoji="0" lang="en-US" sz="1400" b="1" i="0" u="none" strike="noStrike" kern="0" cap="none" spc="0" normalizeH="0" baseline="0" noProof="0" dirty="0">
              <a:ln>
                <a:noFill/>
              </a:ln>
              <a:solidFill>
                <a:srgbClr val="FFFFFF"/>
              </a:solidFill>
              <a:effectLst/>
              <a:uLnTx/>
              <a:uFillTx/>
              <a:latin typeface="Arial Black"/>
              <a:cs typeface="Calibri"/>
            </a:endParaRPr>
          </a:p>
        </p:txBody>
      </p:sp>
      <p:grpSp>
        <p:nvGrpSpPr>
          <p:cNvPr id="31" name="Group 30"/>
          <p:cNvGrpSpPr/>
          <p:nvPr/>
        </p:nvGrpSpPr>
        <p:grpSpPr>
          <a:xfrm>
            <a:off x="329437" y="1065571"/>
            <a:ext cx="4094785" cy="2517468"/>
            <a:chOff x="151178" y="1101781"/>
            <a:chExt cx="3895856" cy="2517468"/>
          </a:xfrm>
        </p:grpSpPr>
        <p:pic>
          <p:nvPicPr>
            <p:cNvPr id="32" name="Picture 31"/>
            <p:cNvPicPr>
              <a:picLocks noChangeAspect="1"/>
            </p:cNvPicPr>
            <p:nvPr/>
          </p:nvPicPr>
          <p:blipFill rotWithShape="1">
            <a:blip r:embed="rId3"/>
            <a:srcRect l="54136" t="1832" r="1"/>
            <a:stretch/>
          </p:blipFill>
          <p:spPr>
            <a:xfrm>
              <a:off x="2435065" y="2467226"/>
              <a:ext cx="1611969" cy="1152023"/>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32"/>
            <p:cNvPicPr>
              <a:picLocks noChangeAspect="1"/>
            </p:cNvPicPr>
            <p:nvPr/>
          </p:nvPicPr>
          <p:blipFill rotWithShape="1">
            <a:blip r:embed="rId4"/>
            <a:srcRect l="8062" t="25435" r="45583" b="5528"/>
            <a:stretch/>
          </p:blipFill>
          <p:spPr>
            <a:xfrm>
              <a:off x="2435065" y="1102573"/>
              <a:ext cx="1611969" cy="1331627"/>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p:cNvPicPr>
              <a:picLocks noChangeAspect="1"/>
            </p:cNvPicPr>
            <p:nvPr/>
          </p:nvPicPr>
          <p:blipFill rotWithShape="1">
            <a:blip r:embed="rId5" cstate="print">
              <a:duotone>
                <a:prstClr val="black"/>
                <a:srgbClr val="D9C3A5">
                  <a:tint val="50000"/>
                  <a:satMod val="180000"/>
                </a:srgbClr>
              </a:duotone>
              <a:extLst>
                <a:ext uri="{28A0092B-C50C-407E-A947-70E740481C1C}">
                  <a14:useLocalDpi xmlns:a14="http://schemas.microsoft.com/office/drawing/2010/main" val="0"/>
                </a:ext>
              </a:extLst>
            </a:blip>
            <a:srcRect l="21624" t="-483" r="10623" b="1901"/>
            <a:stretch/>
          </p:blipFill>
          <p:spPr>
            <a:xfrm flipH="1">
              <a:off x="151178" y="1101781"/>
              <a:ext cx="2242086" cy="2509628"/>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5" name="Slide Number Placeholder 4">
            <a:extLst>
              <a:ext uri="{FF2B5EF4-FFF2-40B4-BE49-F238E27FC236}">
                <a16:creationId xmlns:a16="http://schemas.microsoft.com/office/drawing/2014/main" id="{04ED5BED-99CB-A97E-8581-DCD5B2B604C6}"/>
              </a:ext>
            </a:extLst>
          </p:cNvPr>
          <p:cNvSpPr>
            <a:spLocks noGrp="1"/>
          </p:cNvSpPr>
          <p:nvPr>
            <p:ph type="sldNum" sz="quarter" idx="12"/>
          </p:nvPr>
        </p:nvSpPr>
        <p:spPr/>
        <p:txBody>
          <a:bodyPr/>
          <a:lstStyle/>
          <a:p>
            <a:endParaRPr lang="en-US" dirty="0"/>
          </a:p>
        </p:txBody>
      </p:sp>
      <p:graphicFrame>
        <p:nvGraphicFramePr>
          <p:cNvPr id="11" name="Table 10">
            <a:extLst>
              <a:ext uri="{FF2B5EF4-FFF2-40B4-BE49-F238E27FC236}">
                <a16:creationId xmlns:a16="http://schemas.microsoft.com/office/drawing/2014/main" id="{754E0D5C-7E02-F8A7-6B54-3BF0C75B4BA6}"/>
              </a:ext>
            </a:extLst>
          </p:cNvPr>
          <p:cNvGraphicFramePr>
            <a:graphicFrameLocks noGrp="1"/>
          </p:cNvGraphicFramePr>
          <p:nvPr>
            <p:extLst>
              <p:ext uri="{D42A27DB-BD31-4B8C-83A1-F6EECF244321}">
                <p14:modId xmlns:p14="http://schemas.microsoft.com/office/powerpoint/2010/main" val="4096066891"/>
              </p:ext>
            </p:extLst>
          </p:nvPr>
        </p:nvGraphicFramePr>
        <p:xfrm>
          <a:off x="4740325" y="4061988"/>
          <a:ext cx="4247917" cy="2066678"/>
        </p:xfrm>
        <a:graphic>
          <a:graphicData uri="http://schemas.openxmlformats.org/drawingml/2006/table">
            <a:tbl>
              <a:tblPr firstRow="1" bandRow="1">
                <a:tableStyleId>{F5AB1C69-6EDB-4FF4-983F-18BD219EF322}</a:tableStyleId>
              </a:tblPr>
              <a:tblGrid>
                <a:gridCol w="1676235">
                  <a:extLst>
                    <a:ext uri="{9D8B030D-6E8A-4147-A177-3AD203B41FA5}">
                      <a16:colId xmlns:a16="http://schemas.microsoft.com/office/drawing/2014/main" val="20000"/>
                    </a:ext>
                  </a:extLst>
                </a:gridCol>
                <a:gridCol w="2571682">
                  <a:extLst>
                    <a:ext uri="{9D8B030D-6E8A-4147-A177-3AD203B41FA5}">
                      <a16:colId xmlns:a16="http://schemas.microsoft.com/office/drawing/2014/main" val="20001"/>
                    </a:ext>
                  </a:extLst>
                </a:gridCol>
              </a:tblGrid>
              <a:tr h="317825">
                <a:tc>
                  <a:txBody>
                    <a:bodyPr/>
                    <a:lstStyle/>
                    <a:p>
                      <a:pPr algn="ctr"/>
                      <a:r>
                        <a:rPr lang="en-US" sz="1400">
                          <a:solidFill>
                            <a:schemeClr val="bg1"/>
                          </a:solidFill>
                        </a:rPr>
                        <a:t>Event</a:t>
                      </a:r>
                    </a:p>
                  </a:txBody>
                  <a:tcPr anchor="ctr"/>
                </a:tc>
                <a:tc>
                  <a:txBody>
                    <a:bodyPr/>
                    <a:lstStyle/>
                    <a:p>
                      <a:pPr algn="ctr"/>
                      <a:r>
                        <a:rPr lang="en-US" sz="1400">
                          <a:solidFill>
                            <a:schemeClr val="bg1"/>
                          </a:solidFill>
                        </a:rPr>
                        <a:t>Date</a:t>
                      </a:r>
                    </a:p>
                  </a:txBody>
                  <a:tcPr anchor="ctr"/>
                </a:tc>
                <a:extLst>
                  <a:ext uri="{0D108BD9-81ED-4DB2-BD59-A6C34878D82A}">
                    <a16:rowId xmlns:a16="http://schemas.microsoft.com/office/drawing/2014/main" val="10000"/>
                  </a:ext>
                </a:extLst>
              </a:tr>
              <a:tr h="327263">
                <a:tc>
                  <a:txBody>
                    <a:bodyPr/>
                    <a:lstStyle/>
                    <a:p>
                      <a:pPr lvl="0" algn="ctr">
                        <a:buNone/>
                      </a:pPr>
                      <a:r>
                        <a:rPr lang="en-US" sz="1000" dirty="0">
                          <a:solidFill>
                            <a:schemeClr val="bg2">
                              <a:lumMod val="10000"/>
                            </a:schemeClr>
                          </a:solidFill>
                        </a:rPr>
                        <a:t>IOC</a:t>
                      </a:r>
                      <a:endParaRPr lang="en-US" sz="1000" dirty="0">
                        <a:solidFill>
                          <a:schemeClr val="bg2">
                            <a:lumMod val="10000"/>
                          </a:schemeClr>
                        </a:solidFill>
                        <a:latin typeface="Arial"/>
                      </a:endParaRPr>
                    </a:p>
                  </a:txBody>
                  <a:tcPr anchor="ctr"/>
                </a:tc>
                <a:tc>
                  <a:txBody>
                    <a:bodyPr/>
                    <a:lstStyle/>
                    <a:p>
                      <a:pPr algn="ctr"/>
                      <a:r>
                        <a:rPr lang="en-US" sz="1000" dirty="0">
                          <a:solidFill>
                            <a:schemeClr val="bg2">
                              <a:lumMod val="10000"/>
                            </a:schemeClr>
                          </a:solidFill>
                        </a:rPr>
                        <a:t>Q3 FY24</a:t>
                      </a:r>
                      <a:endParaRPr lang="en-US" sz="1000" dirty="0">
                        <a:solidFill>
                          <a:schemeClr val="bg2">
                            <a:lumMod val="10000"/>
                          </a:schemeClr>
                        </a:solidFill>
                        <a:latin typeface="Arial"/>
                      </a:endParaRPr>
                    </a:p>
                  </a:txBody>
                  <a:tcPr anchor="ctr"/>
                </a:tc>
                <a:extLst>
                  <a:ext uri="{0D108BD9-81ED-4DB2-BD59-A6C34878D82A}">
                    <a16:rowId xmlns:a16="http://schemas.microsoft.com/office/drawing/2014/main" val="2629065889"/>
                  </a:ext>
                </a:extLst>
              </a:tr>
              <a:tr h="327263">
                <a:tc>
                  <a:txBody>
                    <a:bodyPr/>
                    <a:lstStyle/>
                    <a:p>
                      <a:pPr lvl="0" algn="ctr">
                        <a:buNone/>
                      </a:pPr>
                      <a:r>
                        <a:rPr lang="en-US" sz="1000">
                          <a:solidFill>
                            <a:schemeClr val="bg2">
                              <a:lumMod val="10000"/>
                            </a:schemeClr>
                          </a:solidFill>
                        </a:rPr>
                        <a:t>APB Update</a:t>
                      </a:r>
                      <a:endParaRPr lang="en-US" sz="1000">
                        <a:solidFill>
                          <a:schemeClr val="bg2">
                            <a:lumMod val="10000"/>
                          </a:schemeClr>
                        </a:solidFill>
                        <a:latin typeface="Arial"/>
                      </a:endParaRPr>
                    </a:p>
                  </a:txBody>
                  <a:tcPr anchor="ctr"/>
                </a:tc>
                <a:tc>
                  <a:txBody>
                    <a:bodyPr/>
                    <a:lstStyle/>
                    <a:p>
                      <a:pPr lvl="0" algn="ctr">
                        <a:buNone/>
                      </a:pPr>
                      <a:r>
                        <a:rPr lang="en-US" sz="1000" dirty="0">
                          <a:solidFill>
                            <a:schemeClr val="bg2">
                              <a:lumMod val="10000"/>
                            </a:schemeClr>
                          </a:solidFill>
                        </a:rPr>
                        <a:t>Q1 FY25</a:t>
                      </a:r>
                      <a:endParaRPr lang="en-US" sz="1000" dirty="0">
                        <a:solidFill>
                          <a:schemeClr val="bg2">
                            <a:lumMod val="10000"/>
                          </a:schemeClr>
                        </a:solidFill>
                        <a:latin typeface="Arial"/>
                      </a:endParaRPr>
                    </a:p>
                  </a:txBody>
                  <a:tcPr anchor="ctr"/>
                </a:tc>
                <a:extLst>
                  <a:ext uri="{0D108BD9-81ED-4DB2-BD59-A6C34878D82A}">
                    <a16:rowId xmlns:a16="http://schemas.microsoft.com/office/drawing/2014/main" val="10001"/>
                  </a:ext>
                </a:extLst>
              </a:tr>
              <a:tr h="405827">
                <a:tc>
                  <a:txBody>
                    <a:bodyPr/>
                    <a:lstStyle/>
                    <a:p>
                      <a:pPr lvl="0" algn="ctr">
                        <a:buNone/>
                      </a:pPr>
                      <a:r>
                        <a:rPr lang="en-US" sz="1000">
                          <a:solidFill>
                            <a:schemeClr val="bg2">
                              <a:lumMod val="10000"/>
                            </a:schemeClr>
                          </a:solidFill>
                        </a:rPr>
                        <a:t>Delta Fieldings</a:t>
                      </a:r>
                      <a:endParaRPr lang="en-US" sz="1000">
                        <a:solidFill>
                          <a:schemeClr val="bg2">
                            <a:lumMod val="10000"/>
                          </a:schemeClr>
                        </a:solidFill>
                        <a:latin typeface="Arial"/>
                      </a:endParaRPr>
                    </a:p>
                  </a:txBody>
                  <a:tcPr anchor="ctr"/>
                </a:tc>
                <a:tc>
                  <a:txBody>
                    <a:bodyPr/>
                    <a:lstStyle/>
                    <a:p>
                      <a:pPr lvl="0" algn="ctr">
                        <a:buNone/>
                      </a:pPr>
                      <a:r>
                        <a:rPr lang="en-US" sz="1000" dirty="0">
                          <a:solidFill>
                            <a:schemeClr val="bg2">
                              <a:lumMod val="10000"/>
                            </a:schemeClr>
                          </a:solidFill>
                        </a:rPr>
                        <a:t>Continuous throughout CY24</a:t>
                      </a:r>
                      <a:endParaRPr lang="en-US" sz="1000" dirty="0">
                        <a:solidFill>
                          <a:schemeClr val="bg2">
                            <a:lumMod val="10000"/>
                          </a:schemeClr>
                        </a:solidFill>
                        <a:latin typeface="Arial"/>
                      </a:endParaRPr>
                    </a:p>
                  </a:txBody>
                  <a:tcPr anchor="ctr"/>
                </a:tc>
                <a:extLst>
                  <a:ext uri="{0D108BD9-81ED-4DB2-BD59-A6C34878D82A}">
                    <a16:rowId xmlns:a16="http://schemas.microsoft.com/office/drawing/2014/main" val="1588650100"/>
                  </a:ext>
                </a:extLst>
              </a:tr>
              <a:tr h="405827">
                <a:tc>
                  <a:txBody>
                    <a:bodyPr/>
                    <a:lstStyle/>
                    <a:p>
                      <a:pPr lvl="0" algn="ctr">
                        <a:buNone/>
                      </a:pPr>
                      <a:r>
                        <a:rPr lang="en-US" sz="1000">
                          <a:solidFill>
                            <a:schemeClr val="bg2">
                              <a:lumMod val="10000"/>
                            </a:schemeClr>
                          </a:solidFill>
                        </a:rPr>
                        <a:t>MCTIS v1.1.0</a:t>
                      </a:r>
                      <a:endParaRPr lang="en-US" sz="1000">
                        <a:solidFill>
                          <a:schemeClr val="bg2">
                            <a:lumMod val="10000"/>
                          </a:schemeClr>
                        </a:solidFill>
                        <a:latin typeface="Arial"/>
                      </a:endParaRPr>
                    </a:p>
                  </a:txBody>
                  <a:tcPr anchor="ctr"/>
                </a:tc>
                <a:tc>
                  <a:txBody>
                    <a:bodyPr/>
                    <a:lstStyle/>
                    <a:p>
                      <a:pPr lvl="0" algn="ctr">
                        <a:buNone/>
                      </a:pPr>
                      <a:r>
                        <a:rPr lang="en-US" sz="1000" dirty="0">
                          <a:solidFill>
                            <a:schemeClr val="bg2">
                              <a:lumMod val="10000"/>
                            </a:schemeClr>
                          </a:solidFill>
                        </a:rPr>
                        <a:t>Q2 FY25</a:t>
                      </a:r>
                      <a:endParaRPr lang="en-US" sz="1000" dirty="0">
                        <a:solidFill>
                          <a:schemeClr val="bg2">
                            <a:lumMod val="10000"/>
                          </a:schemeClr>
                        </a:solidFill>
                        <a:latin typeface="Arial"/>
                      </a:endParaRPr>
                    </a:p>
                  </a:txBody>
                  <a:tcPr anchor="ctr"/>
                </a:tc>
                <a:extLst>
                  <a:ext uri="{0D108BD9-81ED-4DB2-BD59-A6C34878D82A}">
                    <a16:rowId xmlns:a16="http://schemas.microsoft.com/office/drawing/2014/main" val="4279778200"/>
                  </a:ext>
                </a:extLst>
              </a:tr>
              <a:tr h="282673">
                <a:tc>
                  <a:txBody>
                    <a:bodyPr/>
                    <a:lstStyle/>
                    <a:p>
                      <a:pPr lvl="0" algn="ctr">
                        <a:buNone/>
                      </a:pPr>
                      <a:r>
                        <a:rPr lang="en-US" sz="1000">
                          <a:solidFill>
                            <a:schemeClr val="bg2">
                              <a:lumMod val="10000"/>
                            </a:schemeClr>
                          </a:solidFill>
                        </a:rPr>
                        <a:t>FOC </a:t>
                      </a:r>
                      <a:endParaRPr lang="en-US" sz="1000">
                        <a:solidFill>
                          <a:schemeClr val="bg2">
                            <a:lumMod val="10000"/>
                          </a:schemeClr>
                        </a:solidFill>
                        <a:latin typeface="Arial"/>
                      </a:endParaRPr>
                    </a:p>
                  </a:txBody>
                  <a:tcPr anchor="ctr"/>
                </a:tc>
                <a:tc>
                  <a:txBody>
                    <a:bodyPr/>
                    <a:lstStyle/>
                    <a:p>
                      <a:pPr marL="0" marR="0" lvl="0" indent="0" algn="ctr" rtl="0">
                        <a:lnSpc>
                          <a:spcPct val="100000"/>
                        </a:lnSpc>
                        <a:spcBef>
                          <a:spcPts val="0"/>
                        </a:spcBef>
                        <a:spcAft>
                          <a:spcPts val="0"/>
                        </a:spcAft>
                        <a:buClrTx/>
                        <a:buSzTx/>
                        <a:buFontTx/>
                        <a:buNone/>
                      </a:pPr>
                      <a:r>
                        <a:rPr lang="en-US" sz="1000" b="0" u="none" strike="noStrike" kern="1200" cap="none" spc="0" normalizeH="0" baseline="0" dirty="0">
                          <a:ln>
                            <a:noFill/>
                          </a:ln>
                          <a:solidFill>
                            <a:schemeClr val="bg2">
                              <a:lumMod val="10000"/>
                            </a:schemeClr>
                          </a:solidFill>
                          <a:effectLst/>
                          <a:uLnTx/>
                          <a:uFillTx/>
                        </a:rPr>
                        <a:t>Q3 FY26</a:t>
                      </a:r>
                      <a:endParaRPr lang="en-US" sz="1000" b="0" i="0" u="none" strike="noStrike" kern="1200" cap="none" spc="0" normalizeH="0" baseline="0" dirty="0">
                        <a:ln>
                          <a:noFill/>
                        </a:ln>
                        <a:solidFill>
                          <a:schemeClr val="bg2">
                            <a:lumMod val="10000"/>
                          </a:schemeClr>
                        </a:solidFill>
                        <a:effectLst/>
                        <a:uLnTx/>
                        <a:uFillTx/>
                        <a:latin typeface="Arial"/>
                        <a:ea typeface="+mn-ea"/>
                        <a:cs typeface="+mn-cs"/>
                      </a:endParaRPr>
                    </a:p>
                  </a:txBody>
                  <a:tcPr anchor="ctr"/>
                </a:tc>
                <a:extLst>
                  <a:ext uri="{0D108BD9-81ED-4DB2-BD59-A6C34878D82A}">
                    <a16:rowId xmlns:a16="http://schemas.microsoft.com/office/drawing/2014/main" val="10002"/>
                  </a:ext>
                </a:extLst>
              </a:tr>
            </a:tbl>
          </a:graphicData>
        </a:graphic>
      </p:graphicFrame>
      <p:sp>
        <p:nvSpPr>
          <p:cNvPr id="7" name="Title 6">
            <a:extLst>
              <a:ext uri="{FF2B5EF4-FFF2-40B4-BE49-F238E27FC236}">
                <a16:creationId xmlns:a16="http://schemas.microsoft.com/office/drawing/2014/main" id="{0BA61297-8D0B-AD07-2A03-CD28DB5CF41D}"/>
              </a:ext>
            </a:extLst>
          </p:cNvPr>
          <p:cNvSpPr>
            <a:spLocks noGrp="1"/>
          </p:cNvSpPr>
          <p:nvPr>
            <p:ph type="title"/>
          </p:nvPr>
        </p:nvSpPr>
        <p:spPr/>
        <p:txBody>
          <a:bodyPr/>
          <a:lstStyle/>
          <a:p>
            <a:endParaRPr lang="en-US" dirty="0"/>
          </a:p>
        </p:txBody>
      </p:sp>
      <p:sp>
        <p:nvSpPr>
          <p:cNvPr id="9" name="Title 1">
            <a:extLst>
              <a:ext uri="{FF2B5EF4-FFF2-40B4-BE49-F238E27FC236}">
                <a16:creationId xmlns:a16="http://schemas.microsoft.com/office/drawing/2014/main" id="{A85FBBEF-3C4B-4062-B808-5BDE8BF878DF}"/>
              </a:ext>
            </a:extLst>
          </p:cNvPr>
          <p:cNvSpPr txBox="1">
            <a:spLocks/>
          </p:cNvSpPr>
          <p:nvPr/>
        </p:nvSpPr>
        <p:spPr>
          <a:xfrm>
            <a:off x="1147989" y="262185"/>
            <a:ext cx="7538620"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RTS PROGRAMS</a:t>
            </a:r>
          </a:p>
        </p:txBody>
      </p:sp>
      <p:sp>
        <p:nvSpPr>
          <p:cNvPr id="12" name="TextBox 11">
            <a:extLst>
              <a:ext uri="{FF2B5EF4-FFF2-40B4-BE49-F238E27FC236}">
                <a16:creationId xmlns:a16="http://schemas.microsoft.com/office/drawing/2014/main" id="{68283B68-78B3-1149-56E3-1430F0078E61}"/>
              </a:ext>
            </a:extLst>
          </p:cNvPr>
          <p:cNvSpPr txBox="1"/>
          <p:nvPr/>
        </p:nvSpPr>
        <p:spPr>
          <a:xfrm>
            <a:off x="5690473" y="157045"/>
            <a:ext cx="2353048" cy="707886"/>
          </a:xfrm>
          <a:prstGeom prst="rect">
            <a:avLst/>
          </a:prstGeom>
          <a:noFill/>
        </p:spPr>
        <p:txBody>
          <a:bodyPr wrap="square">
            <a:spAutoFit/>
          </a:bodyPr>
          <a:lstStyle/>
          <a:p>
            <a:pPr algn="ctr">
              <a:defRPr/>
            </a:pPr>
            <a:r>
              <a:rPr lang="en-US" sz="2000" kern="0" dirty="0" err="1">
                <a:solidFill>
                  <a:schemeClr val="bg2">
                    <a:lumMod val="10000"/>
                  </a:schemeClr>
                </a:solidFill>
                <a:latin typeface="Arial Black"/>
                <a:cs typeface="Calibri"/>
              </a:rPr>
              <a:t>FoFTS</a:t>
            </a:r>
            <a:r>
              <a:rPr lang="en-US" sz="2000" kern="0" dirty="0">
                <a:solidFill>
                  <a:schemeClr val="bg2">
                    <a:lumMod val="10000"/>
                  </a:schemeClr>
                </a:solidFill>
                <a:latin typeface="Arial Black"/>
                <a:cs typeface="Calibri"/>
              </a:rPr>
              <a:t> INC 1: </a:t>
            </a:r>
          </a:p>
          <a:p>
            <a:pPr algn="ctr">
              <a:defRPr/>
            </a:pPr>
            <a:r>
              <a:rPr lang="en-US" sz="2000" kern="0" dirty="0">
                <a:solidFill>
                  <a:schemeClr val="bg2">
                    <a:lumMod val="10000"/>
                  </a:schemeClr>
                </a:solidFill>
                <a:latin typeface="Arial Black"/>
                <a:cs typeface="Calibri"/>
              </a:rPr>
              <a:t>PERSONNEL</a:t>
            </a:r>
            <a:endParaRPr kumimoji="0" lang="en-US" sz="2000" b="1" i="0" u="none" strike="noStrike" kern="0" cap="none" spc="0" normalizeH="0" baseline="0" noProof="0" dirty="0">
              <a:ln>
                <a:noFill/>
              </a:ln>
              <a:solidFill>
                <a:schemeClr val="bg2">
                  <a:lumMod val="10000"/>
                </a:schemeClr>
              </a:solidFill>
              <a:effectLst/>
              <a:uLnTx/>
              <a:uFillTx/>
              <a:latin typeface="Arial Black"/>
              <a:cs typeface="Calibri"/>
            </a:endParaRPr>
          </a:p>
        </p:txBody>
      </p:sp>
      <p:pic>
        <p:nvPicPr>
          <p:cNvPr id="14" name="Picture 13" descr="Logo&#10;&#10;Description automatically generated">
            <a:extLst>
              <a:ext uri="{FF2B5EF4-FFF2-40B4-BE49-F238E27FC236}">
                <a16:creationId xmlns:a16="http://schemas.microsoft.com/office/drawing/2014/main" id="{99CD4B86-5508-3D76-54B1-318FA02AA9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15" name="TextBox 14">
            <a:extLst>
              <a:ext uri="{FF2B5EF4-FFF2-40B4-BE49-F238E27FC236}">
                <a16:creationId xmlns:a16="http://schemas.microsoft.com/office/drawing/2014/main" id="{D69FF427-2137-D2EF-25C7-C2CAE3671A3D}"/>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3874217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A9CC3-E8A5-C3FC-53A5-09544B05BD71}"/>
              </a:ext>
            </a:extLst>
          </p:cNvPr>
          <p:cNvSpPr>
            <a:spLocks noGrp="1"/>
          </p:cNvSpPr>
          <p:nvPr>
            <p:ph type="body" sz="quarter" idx="13"/>
          </p:nvPr>
        </p:nvSpPr>
        <p:spPr>
          <a:xfrm>
            <a:off x="4115236" y="1103231"/>
            <a:ext cx="4883115" cy="2454397"/>
          </a:xfrm>
        </p:spPr>
        <p:txBody>
          <a:bodyPr lIns="91440" tIns="45720" rIns="91440" bIns="45720" anchor="t"/>
          <a:lstStyle/>
          <a:p>
            <a:pPr marL="628650" indent="-171450">
              <a:buChar char="•"/>
            </a:pPr>
            <a:r>
              <a:rPr lang="en-US" sz="1200" dirty="0">
                <a:solidFill>
                  <a:schemeClr val="bg2">
                    <a:lumMod val="10000"/>
                  </a:schemeClr>
                </a:solidFill>
                <a:latin typeface="Arial"/>
                <a:cs typeface="Arial"/>
              </a:rPr>
              <a:t>The objectives of this contract is as follows: “The contractor shall evaluate, update and maintain the MILOPS GIS feature classes for use in all three (3) primary USMC enterprise business systems; GIS, Range Facilities Management Support Systems (RFMSS).   During the length of the period of performance, the contractor shall support the range control offices with daily GIS products. The contractor shall produce cartographic products that leverage the investment in MILOPS data, primarily through daily support and the production of MIM and MIMICS map documents.  The contractor will synchronize the validated data entries for conformity to policy and standards. Once verified, all necessary information is to be reported for inclusion in Property Record Cards (PRCs).</a:t>
            </a:r>
            <a:endParaRPr lang="en-US" dirty="0">
              <a:solidFill>
                <a:schemeClr val="bg2">
                  <a:lumMod val="10000"/>
                </a:schemeClr>
              </a:solidFill>
            </a:endParaRPr>
          </a:p>
          <a:p>
            <a:pPr>
              <a:spcBef>
                <a:spcPts val="500"/>
              </a:spcBef>
            </a:pPr>
            <a:endParaRPr lang="en-US" dirty="0">
              <a:solidFill>
                <a:schemeClr val="bg2">
                  <a:lumMod val="10000"/>
                </a:schemeClr>
              </a:solidFill>
            </a:endParaRPr>
          </a:p>
          <a:p>
            <a:pPr>
              <a:lnSpc>
                <a:spcPct val="100000"/>
              </a:lnSpc>
              <a:spcBef>
                <a:spcPts val="0"/>
              </a:spcBef>
            </a:pPr>
            <a:endParaRPr lang="en-US" sz="1000" dirty="0">
              <a:solidFill>
                <a:schemeClr val="bg2">
                  <a:lumMod val="10000"/>
                </a:schemeClr>
              </a:solidFill>
            </a:endParaRPr>
          </a:p>
          <a:p>
            <a:endParaRPr lang="en-US" dirty="0">
              <a:solidFill>
                <a:schemeClr val="bg2">
                  <a:lumMod val="10000"/>
                </a:schemeClr>
              </a:solidFill>
            </a:endParaRPr>
          </a:p>
          <a:p>
            <a:endParaRPr lang="en-US" dirty="0">
              <a:solidFill>
                <a:schemeClr val="bg2">
                  <a:lumMod val="10000"/>
                </a:schemeClr>
              </a:solidFill>
            </a:endParaRPr>
          </a:p>
        </p:txBody>
      </p:sp>
      <p:sp>
        <p:nvSpPr>
          <p:cNvPr id="3" name="Text Placeholder 2">
            <a:extLst>
              <a:ext uri="{FF2B5EF4-FFF2-40B4-BE49-F238E27FC236}">
                <a16:creationId xmlns:a16="http://schemas.microsoft.com/office/drawing/2014/main" id="{7C26CB99-D651-3E15-0B03-6F2E9EC7C034}"/>
              </a:ext>
            </a:extLst>
          </p:cNvPr>
          <p:cNvSpPr>
            <a:spLocks noGrp="1"/>
          </p:cNvSpPr>
          <p:nvPr>
            <p:ph type="body" sz="quarter" idx="14"/>
          </p:nvPr>
        </p:nvSpPr>
        <p:spPr>
          <a:xfrm>
            <a:off x="-71990" y="3401403"/>
            <a:ext cx="4485672" cy="3242654"/>
          </a:xfrm>
        </p:spPr>
        <p:txBody>
          <a:bodyPr lIns="91440" tIns="45720" rIns="91440" bIns="45720" anchor="t"/>
          <a:lstStyle/>
          <a:p>
            <a:pPr marL="171450" indent="-171450">
              <a:buChar char="•"/>
            </a:pPr>
            <a:endParaRPr lang="en-US" sz="1000">
              <a:latin typeface="Arial"/>
              <a:cs typeface="Arial"/>
            </a:endParaRPr>
          </a:p>
          <a:p>
            <a:pPr marL="457200">
              <a:buFont typeface="Arial"/>
              <a:buChar char="•"/>
            </a:pPr>
            <a:endParaRPr lang="en-US" sz="1000">
              <a:latin typeface="Arial"/>
              <a:ea typeface="+mn-lt"/>
              <a:cs typeface="Arial"/>
            </a:endParaRPr>
          </a:p>
          <a:p>
            <a:endParaRPr lang="en-US"/>
          </a:p>
        </p:txBody>
      </p:sp>
      <p:sp>
        <p:nvSpPr>
          <p:cNvPr id="6" name="Text Placeholder 5">
            <a:extLst>
              <a:ext uri="{FF2B5EF4-FFF2-40B4-BE49-F238E27FC236}">
                <a16:creationId xmlns:a16="http://schemas.microsoft.com/office/drawing/2014/main" id="{BD05F924-8FD9-ED91-3064-43012EFD4E1B}"/>
              </a:ext>
            </a:extLst>
          </p:cNvPr>
          <p:cNvSpPr>
            <a:spLocks noGrp="1"/>
          </p:cNvSpPr>
          <p:nvPr>
            <p:ph type="body" sz="quarter" idx="17"/>
          </p:nvPr>
        </p:nvSpPr>
        <p:spPr>
          <a:xfrm>
            <a:off x="5464175" y="199103"/>
            <a:ext cx="2786062" cy="593685"/>
          </a:xfrm>
        </p:spPr>
        <p:txBody>
          <a:bodyPr lIns="91440" tIns="45720" rIns="91440" bIns="45720" anchor="ctr">
            <a:noAutofit/>
          </a:bodyPr>
          <a:lstStyle/>
          <a:p>
            <a:r>
              <a:rPr lang="en-US" sz="2000" dirty="0">
                <a:solidFill>
                  <a:schemeClr val="bg2">
                    <a:lumMod val="10000"/>
                  </a:schemeClr>
                </a:solidFill>
                <a:latin typeface="Arial Black" panose="020B0A04020102020204" pitchFamily="34" charset="0"/>
                <a:cs typeface="Arial"/>
              </a:rPr>
              <a:t>RTAM MILOPS</a:t>
            </a:r>
            <a:endParaRPr lang="en-US" sz="2000" dirty="0">
              <a:solidFill>
                <a:schemeClr val="bg2">
                  <a:lumMod val="10000"/>
                </a:schemeClr>
              </a:solidFill>
              <a:latin typeface="Arial Black" panose="020B0A04020102020204" pitchFamily="34" charset="0"/>
            </a:endParaRPr>
          </a:p>
        </p:txBody>
      </p:sp>
      <p:sp>
        <p:nvSpPr>
          <p:cNvPr id="8" name="Slide Number Placeholder 7">
            <a:extLst>
              <a:ext uri="{FF2B5EF4-FFF2-40B4-BE49-F238E27FC236}">
                <a16:creationId xmlns:a16="http://schemas.microsoft.com/office/drawing/2014/main" id="{1F590F1D-24C2-407C-DC4C-0F5D224F5821}"/>
              </a:ext>
            </a:extLst>
          </p:cNvPr>
          <p:cNvSpPr>
            <a:spLocks noGrp="1"/>
          </p:cNvSpPr>
          <p:nvPr>
            <p:ph type="sldNum" sz="quarter" idx="20"/>
          </p:nvPr>
        </p:nvSpPr>
        <p:spPr/>
        <p:txBody>
          <a:bodyPr/>
          <a:lstStyle/>
          <a:p>
            <a:endParaRPr lang="en-US" dirty="0"/>
          </a:p>
        </p:txBody>
      </p:sp>
      <p:sp>
        <p:nvSpPr>
          <p:cNvPr id="11" name="TextBox 10">
            <a:extLst>
              <a:ext uri="{FF2B5EF4-FFF2-40B4-BE49-F238E27FC236}">
                <a16:creationId xmlns:a16="http://schemas.microsoft.com/office/drawing/2014/main" id="{F57B73E4-20DE-5BE7-FABA-123CA425E39C}"/>
              </a:ext>
            </a:extLst>
          </p:cNvPr>
          <p:cNvSpPr txBox="1"/>
          <p:nvPr/>
        </p:nvSpPr>
        <p:spPr>
          <a:xfrm>
            <a:off x="152122" y="3858169"/>
            <a:ext cx="4266423" cy="1200329"/>
          </a:xfrm>
          <a:prstGeom prst="rect">
            <a:avLst/>
          </a:prstGeom>
          <a:noFill/>
        </p:spPr>
        <p:txBody>
          <a:bodyPr wrap="square" lIns="91440" tIns="45720" rIns="91440" bIns="45720" anchor="t">
            <a:spAutoFit/>
          </a:bodyPr>
          <a:lstStyle/>
          <a:p>
            <a:endParaRPr lang="en-US" sz="1200" u="sng" dirty="0">
              <a:solidFill>
                <a:schemeClr val="bg2">
                  <a:lumMod val="10000"/>
                </a:schemeClr>
              </a:solidFill>
              <a:latin typeface="Arial"/>
              <a:cs typeface="Arial"/>
            </a:endParaRPr>
          </a:p>
          <a:p>
            <a:pPr marL="171450" indent="-171450">
              <a:buFont typeface="Arial"/>
              <a:buChar char="•"/>
            </a:pPr>
            <a:r>
              <a:rPr lang="en-US" sz="1200" dirty="0">
                <a:solidFill>
                  <a:schemeClr val="bg2">
                    <a:lumMod val="10000"/>
                  </a:schemeClr>
                </a:solidFill>
                <a:latin typeface="Arial"/>
                <a:cs typeface="Arial"/>
              </a:rPr>
              <a:t>Awarded 15 Jul 2024 , </a:t>
            </a:r>
            <a:r>
              <a:rPr lang="en-US" sz="1200" dirty="0" err="1">
                <a:solidFill>
                  <a:schemeClr val="bg2">
                    <a:lumMod val="10000"/>
                  </a:schemeClr>
                </a:solidFill>
                <a:latin typeface="Arial"/>
                <a:cs typeface="Arial"/>
              </a:rPr>
              <a:t>PoP</a:t>
            </a:r>
            <a:r>
              <a:rPr lang="en-US" sz="1200" dirty="0">
                <a:solidFill>
                  <a:schemeClr val="bg2">
                    <a:lumMod val="10000"/>
                  </a:schemeClr>
                </a:solidFill>
                <a:latin typeface="Arial"/>
                <a:cs typeface="Arial"/>
              </a:rPr>
              <a:t> 15 September 2024 to March 14 2025.</a:t>
            </a:r>
          </a:p>
          <a:p>
            <a:endParaRPr lang="en-US" sz="1200" dirty="0">
              <a:latin typeface="Arial"/>
              <a:cs typeface="Arial"/>
            </a:endParaRPr>
          </a:p>
          <a:p>
            <a:endParaRPr lang="en-US" sz="1200" dirty="0">
              <a:latin typeface="Arial" panose="020B0604020202020204" pitchFamily="34" charset="0"/>
              <a:cs typeface="Arial" panose="020B0604020202020204" pitchFamily="34" charset="0"/>
            </a:endParaRPr>
          </a:p>
          <a:p>
            <a:endParaRPr lang="en-US" sz="1200" dirty="0">
              <a:latin typeface="Arial"/>
              <a:cs typeface="Arial"/>
            </a:endParaRPr>
          </a:p>
        </p:txBody>
      </p:sp>
      <p:pic>
        <p:nvPicPr>
          <p:cNvPr id="13" name="Picture 12">
            <a:extLst>
              <a:ext uri="{FF2B5EF4-FFF2-40B4-BE49-F238E27FC236}">
                <a16:creationId xmlns:a16="http://schemas.microsoft.com/office/drawing/2014/main" id="{24D3758E-CE28-CC72-1BCB-C85106466CD9}"/>
              </a:ext>
            </a:extLst>
          </p:cNvPr>
          <p:cNvPicPr>
            <a:picLocks noChangeAspect="1"/>
          </p:cNvPicPr>
          <p:nvPr/>
        </p:nvPicPr>
        <p:blipFill>
          <a:blip r:embed="rId3"/>
          <a:stretch>
            <a:fillRect/>
          </a:stretch>
        </p:blipFill>
        <p:spPr>
          <a:xfrm>
            <a:off x="92279" y="1188345"/>
            <a:ext cx="4415713" cy="2339087"/>
          </a:xfrm>
          <a:prstGeom prst="rect">
            <a:avLst/>
          </a:prstGeom>
        </p:spPr>
      </p:pic>
      <p:graphicFrame>
        <p:nvGraphicFramePr>
          <p:cNvPr id="14" name="Table Placeholder 13">
            <a:extLst>
              <a:ext uri="{FF2B5EF4-FFF2-40B4-BE49-F238E27FC236}">
                <a16:creationId xmlns:a16="http://schemas.microsoft.com/office/drawing/2014/main" id="{683FC425-5F61-D0F2-370C-CF0CB0492C9F}"/>
              </a:ext>
            </a:extLst>
          </p:cNvPr>
          <p:cNvGraphicFramePr>
            <a:graphicFrameLocks noGrp="1"/>
          </p:cNvGraphicFramePr>
          <p:nvPr>
            <p:ph type="tbl" sz="quarter" idx="16"/>
            <p:extLst>
              <p:ext uri="{D42A27DB-BD31-4B8C-83A1-F6EECF244321}">
                <p14:modId xmlns:p14="http://schemas.microsoft.com/office/powerpoint/2010/main" val="3634826770"/>
              </p:ext>
            </p:extLst>
          </p:nvPr>
        </p:nvGraphicFramePr>
        <p:xfrm>
          <a:off x="4645025" y="3863975"/>
          <a:ext cx="4424362" cy="1834092"/>
        </p:xfrm>
        <a:graphic>
          <a:graphicData uri="http://schemas.openxmlformats.org/drawingml/2006/table">
            <a:tbl>
              <a:tblPr firstRow="1" bandRow="1">
                <a:tableStyleId>{F5AB1C69-6EDB-4FF4-983F-18BD219EF322}</a:tableStyleId>
              </a:tblPr>
              <a:tblGrid>
                <a:gridCol w="2212181">
                  <a:extLst>
                    <a:ext uri="{9D8B030D-6E8A-4147-A177-3AD203B41FA5}">
                      <a16:colId xmlns:a16="http://schemas.microsoft.com/office/drawing/2014/main" val="4107106024"/>
                    </a:ext>
                  </a:extLst>
                </a:gridCol>
                <a:gridCol w="2212181">
                  <a:extLst>
                    <a:ext uri="{9D8B030D-6E8A-4147-A177-3AD203B41FA5}">
                      <a16:colId xmlns:a16="http://schemas.microsoft.com/office/drawing/2014/main" val="1824903275"/>
                    </a:ext>
                  </a:extLst>
                </a:gridCol>
              </a:tblGrid>
              <a:tr h="370840">
                <a:tc>
                  <a:txBody>
                    <a:bodyPr/>
                    <a:lstStyle/>
                    <a:p>
                      <a:pPr algn="ctr"/>
                      <a:r>
                        <a:rPr lang="en-US" sz="1200"/>
                        <a:t>Milestone Name</a:t>
                      </a:r>
                      <a:endParaRPr lang="en-US" sz="1200">
                        <a:latin typeface="Arial"/>
                      </a:endParaRPr>
                    </a:p>
                  </a:txBody>
                  <a:tcPr/>
                </a:tc>
                <a:tc>
                  <a:txBody>
                    <a:bodyPr/>
                    <a:lstStyle/>
                    <a:p>
                      <a:pPr algn="ctr"/>
                      <a:r>
                        <a:rPr lang="en-US" sz="1200" dirty="0"/>
                        <a:t>Key Dates</a:t>
                      </a:r>
                      <a:endParaRPr lang="en-US" sz="1200" dirty="0">
                        <a:latin typeface="Arial"/>
                      </a:endParaRPr>
                    </a:p>
                  </a:txBody>
                  <a:tcPr/>
                </a:tc>
                <a:extLst>
                  <a:ext uri="{0D108BD9-81ED-4DB2-BD59-A6C34878D82A}">
                    <a16:rowId xmlns:a16="http://schemas.microsoft.com/office/drawing/2014/main" val="3424422720"/>
                  </a:ext>
                </a:extLst>
              </a:tr>
              <a:tr h="370840">
                <a:tc>
                  <a:txBody>
                    <a:bodyPr/>
                    <a:lstStyle/>
                    <a:p>
                      <a:pPr algn="ctr"/>
                      <a:r>
                        <a:rPr lang="en-US" sz="1200" dirty="0">
                          <a:solidFill>
                            <a:schemeClr val="bg2">
                              <a:lumMod val="10000"/>
                            </a:schemeClr>
                          </a:solidFill>
                        </a:rPr>
                        <a:t>Award Date (6mo)</a:t>
                      </a:r>
                      <a:endParaRPr lang="en-US" sz="1200" dirty="0">
                        <a:solidFill>
                          <a:schemeClr val="bg2">
                            <a:lumMod val="10000"/>
                          </a:schemeClr>
                        </a:solidFill>
                        <a:latin typeface="Arial"/>
                      </a:endParaRPr>
                    </a:p>
                  </a:txBody>
                  <a:tcPr/>
                </a:tc>
                <a:tc>
                  <a:txBody>
                    <a:bodyPr/>
                    <a:lstStyle/>
                    <a:p>
                      <a:pPr algn="ctr"/>
                      <a:r>
                        <a:rPr lang="en-US" sz="1200" dirty="0">
                          <a:solidFill>
                            <a:schemeClr val="bg2">
                              <a:lumMod val="10000"/>
                            </a:schemeClr>
                          </a:solidFill>
                        </a:rPr>
                        <a:t>15 Jul 2024</a:t>
                      </a:r>
                      <a:endParaRPr lang="en-US" sz="1200" dirty="0">
                        <a:solidFill>
                          <a:schemeClr val="bg2">
                            <a:lumMod val="10000"/>
                          </a:schemeClr>
                        </a:solidFill>
                        <a:latin typeface="Arial"/>
                      </a:endParaRPr>
                    </a:p>
                  </a:txBody>
                  <a:tcPr/>
                </a:tc>
                <a:extLst>
                  <a:ext uri="{0D108BD9-81ED-4DB2-BD59-A6C34878D82A}">
                    <a16:rowId xmlns:a16="http://schemas.microsoft.com/office/drawing/2014/main" val="3208252394"/>
                  </a:ext>
                </a:extLst>
              </a:tr>
              <a:tr h="370840">
                <a:tc>
                  <a:txBody>
                    <a:bodyPr/>
                    <a:lstStyle/>
                    <a:p>
                      <a:pPr algn="ctr"/>
                      <a:r>
                        <a:rPr lang="en-US" sz="1200">
                          <a:solidFill>
                            <a:schemeClr val="bg2">
                              <a:lumMod val="10000"/>
                            </a:schemeClr>
                          </a:solidFill>
                        </a:rPr>
                        <a:t>TO Start</a:t>
                      </a:r>
                      <a:endParaRPr lang="en-US" sz="1200">
                        <a:solidFill>
                          <a:schemeClr val="bg2">
                            <a:lumMod val="10000"/>
                          </a:schemeClr>
                        </a:solidFill>
                        <a:latin typeface="Arial"/>
                      </a:endParaRPr>
                    </a:p>
                  </a:txBody>
                  <a:tcPr/>
                </a:tc>
                <a:tc>
                  <a:txBody>
                    <a:bodyPr/>
                    <a:lstStyle/>
                    <a:p>
                      <a:pPr algn="ctr"/>
                      <a:r>
                        <a:rPr lang="en-US" sz="1200" dirty="0">
                          <a:solidFill>
                            <a:schemeClr val="bg2">
                              <a:lumMod val="10000"/>
                            </a:schemeClr>
                          </a:solidFill>
                        </a:rPr>
                        <a:t>15 Sep 2024</a:t>
                      </a:r>
                      <a:endParaRPr lang="en-US" sz="1200" dirty="0">
                        <a:solidFill>
                          <a:schemeClr val="bg2">
                            <a:lumMod val="10000"/>
                          </a:schemeClr>
                        </a:solidFill>
                        <a:latin typeface="Arial"/>
                      </a:endParaRPr>
                    </a:p>
                  </a:txBody>
                  <a:tcPr/>
                </a:tc>
                <a:extLst>
                  <a:ext uri="{0D108BD9-81ED-4DB2-BD59-A6C34878D82A}">
                    <a16:rowId xmlns:a16="http://schemas.microsoft.com/office/drawing/2014/main" val="111509521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10000"/>
                            </a:schemeClr>
                          </a:solidFill>
                        </a:rPr>
                        <a:t>Next Award Date </a:t>
                      </a:r>
                      <a:endParaRPr lang="en-US" sz="1200" dirty="0">
                        <a:solidFill>
                          <a:schemeClr val="bg2">
                            <a:lumMod val="10000"/>
                          </a:schemeClr>
                        </a:solidFill>
                        <a:latin typeface="Arial"/>
                      </a:endParaRPr>
                    </a:p>
                  </a:txBody>
                  <a:tcPr/>
                </a:tc>
                <a:tc>
                  <a:txBody>
                    <a:bodyPr/>
                    <a:lstStyle/>
                    <a:p>
                      <a:pPr algn="ctr"/>
                      <a:r>
                        <a:rPr lang="en-US" sz="1200" dirty="0">
                          <a:solidFill>
                            <a:schemeClr val="bg2">
                              <a:lumMod val="10000"/>
                            </a:schemeClr>
                          </a:solidFill>
                        </a:rPr>
                        <a:t>Feb 2025</a:t>
                      </a:r>
                      <a:endParaRPr lang="en-US" sz="1200" dirty="0">
                        <a:solidFill>
                          <a:schemeClr val="bg2">
                            <a:lumMod val="10000"/>
                          </a:schemeClr>
                        </a:solidFill>
                        <a:latin typeface="Arial"/>
                      </a:endParaRPr>
                    </a:p>
                  </a:txBody>
                  <a:tcPr/>
                </a:tc>
                <a:extLst>
                  <a:ext uri="{0D108BD9-81ED-4DB2-BD59-A6C34878D82A}">
                    <a16:rowId xmlns:a16="http://schemas.microsoft.com/office/drawing/2014/main" val="2901775299"/>
                  </a:ext>
                </a:extLst>
              </a:tr>
              <a:tr h="3507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10000"/>
                            </a:schemeClr>
                          </a:solidFill>
                        </a:rPr>
                        <a:t>Current TO End</a:t>
                      </a:r>
                      <a:endParaRPr lang="en-US" sz="1200" dirty="0">
                        <a:solidFill>
                          <a:schemeClr val="bg2">
                            <a:lumMod val="10000"/>
                          </a:schemeClr>
                        </a:solidFill>
                        <a:latin typeface="Aria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10000"/>
                            </a:schemeClr>
                          </a:solidFill>
                        </a:rPr>
                        <a:t>14 Mar 2025</a:t>
                      </a:r>
                      <a:endParaRPr lang="en-US" sz="1200" dirty="0">
                        <a:solidFill>
                          <a:schemeClr val="bg2">
                            <a:lumMod val="10000"/>
                          </a:schemeClr>
                        </a:solidFill>
                        <a:latin typeface="Arial"/>
                      </a:endParaRPr>
                    </a:p>
                  </a:txBody>
                  <a:tcPr/>
                </a:tc>
                <a:extLst>
                  <a:ext uri="{0D108BD9-81ED-4DB2-BD59-A6C34878D82A}">
                    <a16:rowId xmlns:a16="http://schemas.microsoft.com/office/drawing/2014/main" val="3634988516"/>
                  </a:ext>
                </a:extLst>
              </a:tr>
            </a:tbl>
          </a:graphicData>
        </a:graphic>
      </p:graphicFrame>
      <p:sp>
        <p:nvSpPr>
          <p:cNvPr id="5" name="Title 1">
            <a:extLst>
              <a:ext uri="{FF2B5EF4-FFF2-40B4-BE49-F238E27FC236}">
                <a16:creationId xmlns:a16="http://schemas.microsoft.com/office/drawing/2014/main" id="{338BD400-A28C-D571-C3AA-81E5FAFB483A}"/>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7" name="Picture 6" descr="Logo&#10;&#10;Description automatically generated">
            <a:extLst>
              <a:ext uri="{FF2B5EF4-FFF2-40B4-BE49-F238E27FC236}">
                <a16:creationId xmlns:a16="http://schemas.microsoft.com/office/drawing/2014/main" id="{9CA2A5DE-7C26-35D3-042D-390411AA7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12" name="TextBox 11">
            <a:extLst>
              <a:ext uri="{FF2B5EF4-FFF2-40B4-BE49-F238E27FC236}">
                <a16:creationId xmlns:a16="http://schemas.microsoft.com/office/drawing/2014/main" id="{39620395-4EF2-B81E-7969-F82D978E7665}"/>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890663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A9CC3-E8A5-C3FC-53A5-09544B05BD71}"/>
              </a:ext>
            </a:extLst>
          </p:cNvPr>
          <p:cNvSpPr>
            <a:spLocks noGrp="1"/>
          </p:cNvSpPr>
          <p:nvPr>
            <p:ph type="body" sz="quarter" idx="13"/>
          </p:nvPr>
        </p:nvSpPr>
        <p:spPr>
          <a:xfrm>
            <a:off x="4624087" y="1174391"/>
            <a:ext cx="4419041" cy="2454397"/>
          </a:xfrm>
        </p:spPr>
        <p:txBody>
          <a:bodyPr lIns="91440" tIns="45720" rIns="91440" bIns="45720" anchor="t"/>
          <a:lstStyle/>
          <a:p>
            <a:pPr marL="171450" indent="-171450" defTabSz="457200">
              <a:buChar char="•"/>
            </a:pPr>
            <a:r>
              <a:rPr lang="en-US" sz="1200" dirty="0">
                <a:solidFill>
                  <a:schemeClr val="bg2">
                    <a:lumMod val="10000"/>
                  </a:schemeClr>
                </a:solidFill>
                <a:latin typeface="Arial"/>
                <a:cs typeface="Arial"/>
              </a:rPr>
              <a:t>Range Control Facilities (RCF) services for Range Facility Management Support System (RFMSS) support (administration, scheduling, fire desk, reports, GIS data); Integrated Range Status System (IRSS) services that prioritize and deconflict training requests, monitor real-time range activity, capture range status changes in real time, and collect range utilization data for TECOM RTPD.</a:t>
            </a:r>
            <a:endParaRPr lang="en-US" sz="1200" dirty="0">
              <a:solidFill>
                <a:schemeClr val="bg2">
                  <a:lumMod val="10000"/>
                </a:schemeClr>
              </a:solidFill>
            </a:endParaRPr>
          </a:p>
          <a:p>
            <a:pPr marL="457200" defTabSz="457200">
              <a:buFont typeface="Arial"/>
              <a:buChar char="•"/>
            </a:pPr>
            <a:endParaRPr lang="en-US" sz="1050" dirty="0">
              <a:solidFill>
                <a:schemeClr val="bg2">
                  <a:lumMod val="10000"/>
                </a:schemeClr>
              </a:solidFill>
            </a:endParaRPr>
          </a:p>
          <a:p>
            <a:pPr>
              <a:spcBef>
                <a:spcPts val="500"/>
              </a:spcBef>
            </a:pPr>
            <a:endParaRPr lang="en-US" dirty="0">
              <a:solidFill>
                <a:schemeClr val="bg2">
                  <a:lumMod val="10000"/>
                </a:schemeClr>
              </a:solidFill>
            </a:endParaRPr>
          </a:p>
          <a:p>
            <a:pPr>
              <a:lnSpc>
                <a:spcPct val="100000"/>
              </a:lnSpc>
              <a:spcBef>
                <a:spcPts val="0"/>
              </a:spcBef>
            </a:pPr>
            <a:endParaRPr lang="en-US" sz="1000" dirty="0">
              <a:solidFill>
                <a:schemeClr val="bg2">
                  <a:lumMod val="10000"/>
                </a:schemeClr>
              </a:solidFill>
            </a:endParaRPr>
          </a:p>
          <a:p>
            <a:endParaRPr lang="en-US" dirty="0">
              <a:solidFill>
                <a:schemeClr val="bg2">
                  <a:lumMod val="10000"/>
                </a:schemeClr>
              </a:solidFill>
            </a:endParaRPr>
          </a:p>
          <a:p>
            <a:endParaRPr lang="en-US" dirty="0">
              <a:solidFill>
                <a:schemeClr val="bg2">
                  <a:lumMod val="10000"/>
                </a:schemeClr>
              </a:solidFill>
            </a:endParaRPr>
          </a:p>
        </p:txBody>
      </p:sp>
      <p:sp>
        <p:nvSpPr>
          <p:cNvPr id="3" name="Text Placeholder 2">
            <a:extLst>
              <a:ext uri="{FF2B5EF4-FFF2-40B4-BE49-F238E27FC236}">
                <a16:creationId xmlns:a16="http://schemas.microsoft.com/office/drawing/2014/main" id="{7C26CB99-D651-3E15-0B03-6F2E9EC7C034}"/>
              </a:ext>
            </a:extLst>
          </p:cNvPr>
          <p:cNvSpPr>
            <a:spLocks noGrp="1"/>
          </p:cNvSpPr>
          <p:nvPr>
            <p:ph type="body" sz="quarter" idx="14"/>
          </p:nvPr>
        </p:nvSpPr>
        <p:spPr>
          <a:xfrm>
            <a:off x="-71990" y="3401403"/>
            <a:ext cx="4485672" cy="3242654"/>
          </a:xfrm>
        </p:spPr>
        <p:txBody>
          <a:bodyPr lIns="91440" tIns="45720" rIns="91440" bIns="45720" anchor="t"/>
          <a:lstStyle/>
          <a:p>
            <a:pPr marL="171450" indent="-171450">
              <a:buChar char="•"/>
            </a:pPr>
            <a:endParaRPr lang="en-US" sz="1000">
              <a:solidFill>
                <a:schemeClr val="bg2">
                  <a:lumMod val="10000"/>
                </a:schemeClr>
              </a:solidFill>
              <a:latin typeface="Arial"/>
              <a:cs typeface="Arial"/>
            </a:endParaRPr>
          </a:p>
          <a:p>
            <a:pPr marL="457200">
              <a:buFont typeface="Arial"/>
              <a:buChar char="•"/>
            </a:pPr>
            <a:endParaRPr lang="en-US" sz="1000">
              <a:solidFill>
                <a:schemeClr val="bg2">
                  <a:lumMod val="10000"/>
                </a:schemeClr>
              </a:solidFill>
              <a:latin typeface="Arial"/>
              <a:ea typeface="+mn-lt"/>
              <a:cs typeface="Arial"/>
            </a:endParaRPr>
          </a:p>
          <a:p>
            <a:endParaRPr lang="en-US">
              <a:solidFill>
                <a:schemeClr val="bg2">
                  <a:lumMod val="10000"/>
                </a:schemeClr>
              </a:solidFill>
            </a:endParaRPr>
          </a:p>
        </p:txBody>
      </p:sp>
      <p:sp>
        <p:nvSpPr>
          <p:cNvPr id="6" name="Text Placeholder 5">
            <a:extLst>
              <a:ext uri="{FF2B5EF4-FFF2-40B4-BE49-F238E27FC236}">
                <a16:creationId xmlns:a16="http://schemas.microsoft.com/office/drawing/2014/main" id="{BD05F924-8FD9-ED91-3064-43012EFD4E1B}"/>
              </a:ext>
            </a:extLst>
          </p:cNvPr>
          <p:cNvSpPr>
            <a:spLocks noGrp="1"/>
          </p:cNvSpPr>
          <p:nvPr>
            <p:ph type="body" sz="quarter" idx="17"/>
          </p:nvPr>
        </p:nvSpPr>
        <p:spPr>
          <a:xfrm>
            <a:off x="5464175" y="199103"/>
            <a:ext cx="2786062" cy="605938"/>
          </a:xfrm>
        </p:spPr>
        <p:txBody>
          <a:bodyPr lIns="91440" tIns="45720" rIns="91440" bIns="45720" anchor="ctr">
            <a:noAutofit/>
          </a:bodyPr>
          <a:lstStyle/>
          <a:p>
            <a:r>
              <a:rPr lang="en-US" sz="2000" dirty="0">
                <a:solidFill>
                  <a:schemeClr val="bg2">
                    <a:lumMod val="10000"/>
                  </a:schemeClr>
                </a:solidFill>
                <a:latin typeface="Arial Black" panose="020B0A04020102020204" pitchFamily="34" charset="0"/>
                <a:cs typeface="Arial"/>
              </a:rPr>
              <a:t>RCF</a:t>
            </a:r>
          </a:p>
        </p:txBody>
      </p:sp>
      <p:sp>
        <p:nvSpPr>
          <p:cNvPr id="8" name="Slide Number Placeholder 7">
            <a:extLst>
              <a:ext uri="{FF2B5EF4-FFF2-40B4-BE49-F238E27FC236}">
                <a16:creationId xmlns:a16="http://schemas.microsoft.com/office/drawing/2014/main" id="{1F590F1D-24C2-407C-DC4C-0F5D224F5821}"/>
              </a:ext>
            </a:extLst>
          </p:cNvPr>
          <p:cNvSpPr>
            <a:spLocks noGrp="1"/>
          </p:cNvSpPr>
          <p:nvPr>
            <p:ph type="sldNum" sz="quarter" idx="20"/>
          </p:nvPr>
        </p:nvSpPr>
        <p:spPr/>
        <p:txBody>
          <a:bodyPr/>
          <a:lstStyle/>
          <a:p>
            <a:endParaRPr lang="en-US" dirty="0">
              <a:solidFill>
                <a:schemeClr val="bg2">
                  <a:lumMod val="10000"/>
                </a:schemeClr>
              </a:solidFill>
            </a:endParaRPr>
          </a:p>
        </p:txBody>
      </p:sp>
      <p:sp>
        <p:nvSpPr>
          <p:cNvPr id="11" name="TextBox 10">
            <a:extLst>
              <a:ext uri="{FF2B5EF4-FFF2-40B4-BE49-F238E27FC236}">
                <a16:creationId xmlns:a16="http://schemas.microsoft.com/office/drawing/2014/main" id="{F57B73E4-20DE-5BE7-FABA-123CA425E39C}"/>
              </a:ext>
            </a:extLst>
          </p:cNvPr>
          <p:cNvSpPr txBox="1"/>
          <p:nvPr/>
        </p:nvSpPr>
        <p:spPr>
          <a:xfrm>
            <a:off x="104247" y="3630766"/>
            <a:ext cx="4362172" cy="1354217"/>
          </a:xfrm>
          <a:prstGeom prst="rect">
            <a:avLst/>
          </a:prstGeom>
          <a:noFill/>
        </p:spPr>
        <p:txBody>
          <a:bodyPr wrap="square" lIns="91440" tIns="45720" rIns="91440" bIns="45720" anchor="t">
            <a:spAutoFit/>
          </a:bodyPr>
          <a:lstStyle/>
          <a:p>
            <a:endParaRPr lang="en-US" sz="1200" u="sng">
              <a:solidFill>
                <a:schemeClr val="bg2">
                  <a:lumMod val="10000"/>
                </a:schemeClr>
              </a:solidFill>
              <a:latin typeface="Arial"/>
              <a:cs typeface="Arial"/>
            </a:endParaRPr>
          </a:p>
          <a:p>
            <a:endParaRPr lang="en-US" sz="1200" u="sng">
              <a:solidFill>
                <a:schemeClr val="bg2">
                  <a:lumMod val="10000"/>
                </a:schemeClr>
              </a:solidFill>
              <a:latin typeface="Arial"/>
              <a:cs typeface="Arial"/>
            </a:endParaRPr>
          </a:p>
          <a:p>
            <a:endParaRPr lang="en-US" sz="1200">
              <a:solidFill>
                <a:schemeClr val="bg2">
                  <a:lumMod val="10000"/>
                </a:schemeClr>
              </a:solidFill>
              <a:latin typeface="Arial"/>
              <a:cs typeface="Arial"/>
            </a:endParaRPr>
          </a:p>
          <a:p>
            <a:pPr>
              <a:buFont typeface="Arial"/>
              <a:buChar char="•"/>
            </a:pPr>
            <a:r>
              <a:rPr lang="en-US" sz="1200">
                <a:solidFill>
                  <a:schemeClr val="bg2">
                    <a:lumMod val="10000"/>
                  </a:schemeClr>
                </a:solidFill>
                <a:latin typeface="Arial"/>
                <a:cs typeface="Arial"/>
              </a:rPr>
              <a:t>Second 9-month incremental funding was awarded 23 May 2024 for $5,535,433</a:t>
            </a:r>
          </a:p>
          <a:p>
            <a:pPr marL="171450" indent="-171450">
              <a:buChar char="•"/>
            </a:pPr>
            <a:endParaRPr lang="en-US" sz="1100">
              <a:solidFill>
                <a:schemeClr val="bg2">
                  <a:lumMod val="10000"/>
                </a:schemeClr>
              </a:solidFill>
              <a:latin typeface="Arial" panose="020B0604020202020204" pitchFamily="34" charset="0"/>
              <a:cs typeface="Arial" panose="020B0604020202020204" pitchFamily="34" charset="0"/>
            </a:endParaRPr>
          </a:p>
          <a:p>
            <a:endParaRPr lang="en-US" sz="1100">
              <a:solidFill>
                <a:schemeClr val="bg2">
                  <a:lumMod val="10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AA2284B-C20B-5F4A-91E6-D46A68C00D24}"/>
              </a:ext>
            </a:extLst>
          </p:cNvPr>
          <p:cNvPicPr>
            <a:picLocks noChangeAspect="1"/>
          </p:cNvPicPr>
          <p:nvPr/>
        </p:nvPicPr>
        <p:blipFill>
          <a:blip r:embed="rId3"/>
          <a:stretch>
            <a:fillRect/>
          </a:stretch>
        </p:blipFill>
        <p:spPr>
          <a:xfrm>
            <a:off x="100872" y="1176836"/>
            <a:ext cx="4419041" cy="2356553"/>
          </a:xfrm>
          <a:prstGeom prst="rect">
            <a:avLst/>
          </a:prstGeom>
        </p:spPr>
      </p:pic>
      <p:graphicFrame>
        <p:nvGraphicFramePr>
          <p:cNvPr id="13" name="Table Placeholder 12">
            <a:extLst>
              <a:ext uri="{FF2B5EF4-FFF2-40B4-BE49-F238E27FC236}">
                <a16:creationId xmlns:a16="http://schemas.microsoft.com/office/drawing/2014/main" id="{C5DFC3BC-178B-D632-3F26-921CF264DD4C}"/>
              </a:ext>
            </a:extLst>
          </p:cNvPr>
          <p:cNvGraphicFramePr>
            <a:graphicFrameLocks noGrp="1"/>
          </p:cNvGraphicFramePr>
          <p:nvPr>
            <p:ph type="tbl" sz="quarter" idx="16"/>
            <p:extLst>
              <p:ext uri="{D42A27DB-BD31-4B8C-83A1-F6EECF244321}">
                <p14:modId xmlns:p14="http://schemas.microsoft.com/office/powerpoint/2010/main" val="1492413270"/>
              </p:ext>
            </p:extLst>
          </p:nvPr>
        </p:nvGraphicFramePr>
        <p:xfrm>
          <a:off x="4645025" y="3863975"/>
          <a:ext cx="4424362" cy="1483359"/>
        </p:xfrm>
        <a:graphic>
          <a:graphicData uri="http://schemas.openxmlformats.org/drawingml/2006/table">
            <a:tbl>
              <a:tblPr firstRow="1" bandRow="1">
                <a:tableStyleId>{F5AB1C69-6EDB-4FF4-983F-18BD219EF322}</a:tableStyleId>
              </a:tblPr>
              <a:tblGrid>
                <a:gridCol w="2212181">
                  <a:extLst>
                    <a:ext uri="{9D8B030D-6E8A-4147-A177-3AD203B41FA5}">
                      <a16:colId xmlns:a16="http://schemas.microsoft.com/office/drawing/2014/main" val="1107647887"/>
                    </a:ext>
                  </a:extLst>
                </a:gridCol>
                <a:gridCol w="2212181">
                  <a:extLst>
                    <a:ext uri="{9D8B030D-6E8A-4147-A177-3AD203B41FA5}">
                      <a16:colId xmlns:a16="http://schemas.microsoft.com/office/drawing/2014/main" val="2974874223"/>
                    </a:ext>
                  </a:extLst>
                </a:gridCol>
              </a:tblGrid>
              <a:tr h="370840">
                <a:tc>
                  <a:txBody>
                    <a:bodyPr/>
                    <a:lstStyle/>
                    <a:p>
                      <a:pPr algn="ctr"/>
                      <a:r>
                        <a:rPr lang="en-US" sz="1200"/>
                        <a:t>Milestone Name</a:t>
                      </a:r>
                      <a:endParaRPr lang="en-US" sz="1200">
                        <a:latin typeface="Arial"/>
                      </a:endParaRPr>
                    </a:p>
                  </a:txBody>
                  <a:tcPr/>
                </a:tc>
                <a:tc>
                  <a:txBody>
                    <a:bodyPr/>
                    <a:lstStyle/>
                    <a:p>
                      <a:pPr algn="ctr"/>
                      <a:r>
                        <a:rPr lang="en-US" sz="1200" dirty="0"/>
                        <a:t>Key Dates</a:t>
                      </a:r>
                      <a:endParaRPr lang="en-US" sz="1200" dirty="0">
                        <a:latin typeface="Arial"/>
                      </a:endParaRPr>
                    </a:p>
                  </a:txBody>
                  <a:tcPr/>
                </a:tc>
                <a:extLst>
                  <a:ext uri="{0D108BD9-81ED-4DB2-BD59-A6C34878D82A}">
                    <a16:rowId xmlns:a16="http://schemas.microsoft.com/office/drawing/2014/main" val="4061427506"/>
                  </a:ext>
                </a:extLst>
              </a:tr>
              <a:tr h="370840">
                <a:tc>
                  <a:txBody>
                    <a:bodyPr/>
                    <a:lstStyle/>
                    <a:p>
                      <a:pPr algn="ctr"/>
                      <a:r>
                        <a:rPr lang="en-US" sz="1200">
                          <a:solidFill>
                            <a:schemeClr val="bg2">
                              <a:lumMod val="10000"/>
                            </a:schemeClr>
                          </a:solidFill>
                        </a:rPr>
                        <a:t>Incremental funded awarded</a:t>
                      </a:r>
                      <a:endParaRPr lang="en-US" sz="1200">
                        <a:solidFill>
                          <a:schemeClr val="bg2">
                            <a:lumMod val="10000"/>
                          </a:schemeClr>
                        </a:solidFill>
                        <a:latin typeface="Arial"/>
                      </a:endParaRPr>
                    </a:p>
                  </a:txBody>
                  <a:tcPr/>
                </a:tc>
                <a:tc>
                  <a:txBody>
                    <a:bodyPr/>
                    <a:lstStyle/>
                    <a:p>
                      <a:pPr algn="ctr"/>
                      <a:r>
                        <a:rPr lang="en-US" sz="1200">
                          <a:solidFill>
                            <a:schemeClr val="bg2">
                              <a:lumMod val="10000"/>
                            </a:schemeClr>
                          </a:solidFill>
                        </a:rPr>
                        <a:t>23 May 2024</a:t>
                      </a:r>
                      <a:endParaRPr lang="en-US" sz="1200">
                        <a:solidFill>
                          <a:schemeClr val="bg2">
                            <a:lumMod val="10000"/>
                          </a:schemeClr>
                        </a:solidFill>
                        <a:latin typeface="Arial"/>
                      </a:endParaRPr>
                    </a:p>
                  </a:txBody>
                  <a:tcPr/>
                </a:tc>
                <a:extLst>
                  <a:ext uri="{0D108BD9-81ED-4DB2-BD59-A6C34878D82A}">
                    <a16:rowId xmlns:a16="http://schemas.microsoft.com/office/drawing/2014/main" val="2947138806"/>
                  </a:ext>
                </a:extLst>
              </a:tr>
              <a:tr h="370840">
                <a:tc>
                  <a:txBody>
                    <a:bodyPr/>
                    <a:lstStyle/>
                    <a:p>
                      <a:pPr algn="ctr"/>
                      <a:r>
                        <a:rPr lang="en-US" sz="1200">
                          <a:solidFill>
                            <a:schemeClr val="bg2">
                              <a:lumMod val="10000"/>
                            </a:schemeClr>
                          </a:solidFill>
                        </a:rPr>
                        <a:t>PoP Start</a:t>
                      </a:r>
                      <a:endParaRPr lang="en-US" sz="1200">
                        <a:solidFill>
                          <a:schemeClr val="bg2">
                            <a:lumMod val="10000"/>
                          </a:schemeClr>
                        </a:solidFill>
                        <a:latin typeface="Arial"/>
                      </a:endParaRPr>
                    </a:p>
                  </a:txBody>
                  <a:tcPr/>
                </a:tc>
                <a:tc>
                  <a:txBody>
                    <a:bodyPr/>
                    <a:lstStyle/>
                    <a:p>
                      <a:pPr algn="ctr"/>
                      <a:r>
                        <a:rPr lang="en-US" sz="1200">
                          <a:solidFill>
                            <a:schemeClr val="bg2">
                              <a:lumMod val="10000"/>
                            </a:schemeClr>
                          </a:solidFill>
                        </a:rPr>
                        <a:t>2 Apr 2024</a:t>
                      </a:r>
                      <a:endParaRPr lang="en-US" sz="1200">
                        <a:solidFill>
                          <a:schemeClr val="bg2">
                            <a:lumMod val="10000"/>
                          </a:schemeClr>
                        </a:solidFill>
                        <a:latin typeface="Arial"/>
                      </a:endParaRPr>
                    </a:p>
                  </a:txBody>
                  <a:tcPr/>
                </a:tc>
                <a:extLst>
                  <a:ext uri="{0D108BD9-81ED-4DB2-BD59-A6C34878D82A}">
                    <a16:rowId xmlns:a16="http://schemas.microsoft.com/office/drawing/2014/main" val="2719623922"/>
                  </a:ext>
                </a:extLst>
              </a:tr>
              <a:tr h="370839">
                <a:tc>
                  <a:txBody>
                    <a:bodyPr/>
                    <a:lstStyle/>
                    <a:p>
                      <a:pPr lvl="0" algn="ctr">
                        <a:buNone/>
                      </a:pPr>
                      <a:r>
                        <a:rPr lang="en-US" sz="1200">
                          <a:solidFill>
                            <a:schemeClr val="bg2">
                              <a:lumMod val="10000"/>
                            </a:schemeClr>
                          </a:solidFill>
                        </a:rPr>
                        <a:t>PoP End</a:t>
                      </a:r>
                      <a:endParaRPr lang="en-US" sz="1200">
                        <a:solidFill>
                          <a:schemeClr val="bg2">
                            <a:lumMod val="10000"/>
                          </a:schemeClr>
                        </a:solidFill>
                        <a:latin typeface="Arial"/>
                      </a:endParaRPr>
                    </a:p>
                  </a:txBody>
                  <a:tcPr/>
                </a:tc>
                <a:tc>
                  <a:txBody>
                    <a:bodyPr/>
                    <a:lstStyle/>
                    <a:p>
                      <a:pPr lvl="0" algn="ctr">
                        <a:buNone/>
                      </a:pPr>
                      <a:r>
                        <a:rPr lang="en-US" sz="1200" dirty="0">
                          <a:solidFill>
                            <a:schemeClr val="bg2">
                              <a:lumMod val="10000"/>
                            </a:schemeClr>
                          </a:solidFill>
                        </a:rPr>
                        <a:t>2 Apr 2025</a:t>
                      </a:r>
                      <a:endParaRPr lang="en-US" sz="1200" dirty="0">
                        <a:solidFill>
                          <a:schemeClr val="bg2">
                            <a:lumMod val="10000"/>
                          </a:schemeClr>
                        </a:solidFill>
                        <a:latin typeface="Arial"/>
                      </a:endParaRPr>
                    </a:p>
                  </a:txBody>
                  <a:tcPr/>
                </a:tc>
                <a:extLst>
                  <a:ext uri="{0D108BD9-81ED-4DB2-BD59-A6C34878D82A}">
                    <a16:rowId xmlns:a16="http://schemas.microsoft.com/office/drawing/2014/main" val="1701797317"/>
                  </a:ext>
                </a:extLst>
              </a:tr>
            </a:tbl>
          </a:graphicData>
        </a:graphic>
      </p:graphicFrame>
      <p:sp>
        <p:nvSpPr>
          <p:cNvPr id="4" name="TextBox 3">
            <a:extLst>
              <a:ext uri="{FF2B5EF4-FFF2-40B4-BE49-F238E27FC236}">
                <a16:creationId xmlns:a16="http://schemas.microsoft.com/office/drawing/2014/main" id="{1B254803-E403-0F6F-5D59-7EA026CE17FD}"/>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7" name="Title 1">
            <a:extLst>
              <a:ext uri="{FF2B5EF4-FFF2-40B4-BE49-F238E27FC236}">
                <a16:creationId xmlns:a16="http://schemas.microsoft.com/office/drawing/2014/main" id="{24D1DAFB-E719-8D49-C26B-724FF248BEA7}"/>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9" name="Picture 8" descr="Logo&#10;&#10;Description automatically generated">
            <a:extLst>
              <a:ext uri="{FF2B5EF4-FFF2-40B4-BE49-F238E27FC236}">
                <a16:creationId xmlns:a16="http://schemas.microsoft.com/office/drawing/2014/main" id="{1BF4C797-4AFA-35BA-AAC9-58030ABA1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Tree>
    <p:extLst>
      <p:ext uri="{BB962C8B-B14F-4D97-AF65-F5344CB8AC3E}">
        <p14:creationId xmlns:p14="http://schemas.microsoft.com/office/powerpoint/2010/main" val="582786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A9CC3-E8A5-C3FC-53A5-09544B05BD71}"/>
              </a:ext>
            </a:extLst>
          </p:cNvPr>
          <p:cNvSpPr>
            <a:spLocks noGrp="1"/>
          </p:cNvSpPr>
          <p:nvPr>
            <p:ph type="body" sz="quarter" idx="13"/>
          </p:nvPr>
        </p:nvSpPr>
        <p:spPr>
          <a:xfrm>
            <a:off x="4737262" y="1165136"/>
            <a:ext cx="4314459" cy="2477143"/>
          </a:xfrm>
        </p:spPr>
        <p:txBody>
          <a:bodyPr lIns="91440" tIns="45720" rIns="91440" bIns="45720" anchor="t"/>
          <a:lstStyle/>
          <a:p>
            <a:pPr>
              <a:buFont typeface="Arial"/>
              <a:buChar char="•"/>
            </a:pPr>
            <a:r>
              <a:rPr lang="en-US" sz="1200" dirty="0">
                <a:solidFill>
                  <a:schemeClr val="bg2">
                    <a:lumMod val="10000"/>
                  </a:schemeClr>
                </a:solidFill>
                <a:latin typeface="Arial"/>
                <a:cs typeface="Arial"/>
              </a:rPr>
              <a:t>RMTK provides support for the update and development of 14 range safety tools in a desktop, web, and mobile environment for the range safety integration of new bombs and bullets. Provides venues for the sustainment and interoperability (changes to existing data). Provides a method to integrate range safety parameters into the tools and ensure all Service requirements are met. Allows the USMC to manage the tools with current industry best practices and recommendations. Will ensure that the RMTK tools run in the authoritative USMC GIS geospatial environment.</a:t>
            </a:r>
          </a:p>
          <a:p>
            <a:pPr>
              <a:buFont typeface="Arial"/>
              <a:buChar char="•"/>
            </a:pPr>
            <a:r>
              <a:rPr lang="en-US" sz="1200" dirty="0">
                <a:solidFill>
                  <a:schemeClr val="bg2">
                    <a:lumMod val="10000"/>
                  </a:schemeClr>
                </a:solidFill>
                <a:latin typeface="Arial"/>
                <a:cs typeface="Arial"/>
              </a:rPr>
              <a:t>Tools are used by FMF, Range Controls, RTAM, All Services, and Foreign Military Sales (FMS) customers</a:t>
            </a:r>
            <a:endParaRPr lang="en-US" dirty="0">
              <a:solidFill>
                <a:schemeClr val="bg2">
                  <a:lumMod val="10000"/>
                </a:schemeClr>
              </a:solidFill>
            </a:endParaRPr>
          </a:p>
          <a:p>
            <a:pPr marL="457200">
              <a:buFont typeface="Arial"/>
              <a:buChar char="•"/>
            </a:pPr>
            <a:endParaRPr lang="en-US" sz="1050" dirty="0">
              <a:solidFill>
                <a:schemeClr val="bg2">
                  <a:lumMod val="10000"/>
                </a:schemeClr>
              </a:solidFill>
              <a:latin typeface="Arial"/>
              <a:cs typeface="Arial"/>
            </a:endParaRPr>
          </a:p>
          <a:p>
            <a:pPr>
              <a:spcBef>
                <a:spcPts val="500"/>
              </a:spcBef>
            </a:pPr>
            <a:endParaRPr lang="en-US" dirty="0">
              <a:solidFill>
                <a:schemeClr val="bg2">
                  <a:lumMod val="10000"/>
                </a:schemeClr>
              </a:solidFill>
            </a:endParaRPr>
          </a:p>
          <a:p>
            <a:pPr>
              <a:lnSpc>
                <a:spcPct val="100000"/>
              </a:lnSpc>
              <a:spcBef>
                <a:spcPts val="0"/>
              </a:spcBef>
            </a:pPr>
            <a:endParaRPr lang="en-US" sz="1000" dirty="0">
              <a:solidFill>
                <a:schemeClr val="bg2">
                  <a:lumMod val="10000"/>
                </a:schemeClr>
              </a:solidFill>
              <a:latin typeface="Arial"/>
              <a:cs typeface="Arial"/>
            </a:endParaRPr>
          </a:p>
          <a:p>
            <a:endParaRPr lang="en-US" dirty="0">
              <a:solidFill>
                <a:schemeClr val="bg2">
                  <a:lumMod val="10000"/>
                </a:schemeClr>
              </a:solidFill>
            </a:endParaRPr>
          </a:p>
          <a:p>
            <a:endParaRPr lang="en-US" dirty="0">
              <a:solidFill>
                <a:schemeClr val="bg2">
                  <a:lumMod val="10000"/>
                </a:schemeClr>
              </a:solidFill>
            </a:endParaRPr>
          </a:p>
        </p:txBody>
      </p:sp>
      <p:sp>
        <p:nvSpPr>
          <p:cNvPr id="3" name="Text Placeholder 2">
            <a:extLst>
              <a:ext uri="{FF2B5EF4-FFF2-40B4-BE49-F238E27FC236}">
                <a16:creationId xmlns:a16="http://schemas.microsoft.com/office/drawing/2014/main" id="{7C26CB99-D651-3E15-0B03-6F2E9EC7C034}"/>
              </a:ext>
            </a:extLst>
          </p:cNvPr>
          <p:cNvSpPr>
            <a:spLocks noGrp="1"/>
          </p:cNvSpPr>
          <p:nvPr>
            <p:ph type="body" sz="quarter" idx="14"/>
          </p:nvPr>
        </p:nvSpPr>
        <p:spPr>
          <a:xfrm>
            <a:off x="-71990" y="3401403"/>
            <a:ext cx="4485672" cy="3242654"/>
          </a:xfrm>
        </p:spPr>
        <p:txBody>
          <a:bodyPr lIns="91440" tIns="45720" rIns="91440" bIns="45720" anchor="t"/>
          <a:lstStyle/>
          <a:p>
            <a:pPr marL="171450" indent="-171450">
              <a:buChar char="•"/>
            </a:pPr>
            <a:endParaRPr lang="en-US" sz="1000" dirty="0">
              <a:latin typeface="Arial"/>
              <a:cs typeface="Arial"/>
            </a:endParaRPr>
          </a:p>
          <a:p>
            <a:pPr marL="457200">
              <a:buFont typeface="Arial"/>
              <a:buChar char="•"/>
            </a:pPr>
            <a:endParaRPr lang="en-US" sz="1000" dirty="0">
              <a:latin typeface="Arial"/>
              <a:ea typeface="+mn-lt"/>
              <a:cs typeface="Arial"/>
            </a:endParaRPr>
          </a:p>
          <a:p>
            <a:endParaRPr lang="en-US" dirty="0"/>
          </a:p>
        </p:txBody>
      </p:sp>
      <p:sp>
        <p:nvSpPr>
          <p:cNvPr id="6" name="Text Placeholder 5">
            <a:extLst>
              <a:ext uri="{FF2B5EF4-FFF2-40B4-BE49-F238E27FC236}">
                <a16:creationId xmlns:a16="http://schemas.microsoft.com/office/drawing/2014/main" id="{BD05F924-8FD9-ED91-3064-43012EFD4E1B}"/>
              </a:ext>
            </a:extLst>
          </p:cNvPr>
          <p:cNvSpPr>
            <a:spLocks noGrp="1"/>
          </p:cNvSpPr>
          <p:nvPr>
            <p:ph type="body" sz="quarter" idx="17"/>
          </p:nvPr>
        </p:nvSpPr>
        <p:spPr>
          <a:xfrm>
            <a:off x="5442845" y="160658"/>
            <a:ext cx="2828721" cy="606007"/>
          </a:xfrm>
        </p:spPr>
        <p:txBody>
          <a:bodyPr lIns="91440" tIns="45720" rIns="91440" bIns="45720" anchor="ctr">
            <a:noAutofit/>
          </a:bodyPr>
          <a:lstStyle/>
          <a:p>
            <a:r>
              <a:rPr lang="en-US" sz="2000" dirty="0">
                <a:solidFill>
                  <a:schemeClr val="bg2">
                    <a:lumMod val="10000"/>
                  </a:schemeClr>
                </a:solidFill>
                <a:latin typeface="Arial Black" panose="020B0A04020102020204" pitchFamily="34" charset="0"/>
                <a:cs typeface="Arial"/>
              </a:rPr>
              <a:t>RMTK</a:t>
            </a:r>
            <a:endParaRPr lang="en-US" sz="2000" dirty="0">
              <a:solidFill>
                <a:schemeClr val="bg2">
                  <a:lumMod val="10000"/>
                </a:schemeClr>
              </a:solidFill>
              <a:latin typeface="Arial Black" panose="020B0A04020102020204" pitchFamily="34" charset="0"/>
            </a:endParaRPr>
          </a:p>
        </p:txBody>
      </p:sp>
      <p:sp>
        <p:nvSpPr>
          <p:cNvPr id="8" name="Slide Number Placeholder 7">
            <a:extLst>
              <a:ext uri="{FF2B5EF4-FFF2-40B4-BE49-F238E27FC236}">
                <a16:creationId xmlns:a16="http://schemas.microsoft.com/office/drawing/2014/main" id="{1F590F1D-24C2-407C-DC4C-0F5D224F5821}"/>
              </a:ext>
            </a:extLst>
          </p:cNvPr>
          <p:cNvSpPr>
            <a:spLocks noGrp="1"/>
          </p:cNvSpPr>
          <p:nvPr>
            <p:ph type="sldNum" sz="quarter" idx="20"/>
          </p:nvPr>
        </p:nvSpPr>
        <p:spPr/>
        <p:txBody>
          <a:bodyPr/>
          <a:lstStyle/>
          <a:p>
            <a:endParaRPr lang="en-US" dirty="0"/>
          </a:p>
        </p:txBody>
      </p:sp>
      <p:sp>
        <p:nvSpPr>
          <p:cNvPr id="11" name="TextBox 10">
            <a:extLst>
              <a:ext uri="{FF2B5EF4-FFF2-40B4-BE49-F238E27FC236}">
                <a16:creationId xmlns:a16="http://schemas.microsoft.com/office/drawing/2014/main" id="{F57B73E4-20DE-5BE7-FABA-123CA425E39C}"/>
              </a:ext>
            </a:extLst>
          </p:cNvPr>
          <p:cNvSpPr txBox="1"/>
          <p:nvPr/>
        </p:nvSpPr>
        <p:spPr>
          <a:xfrm>
            <a:off x="92279" y="3858169"/>
            <a:ext cx="4266423" cy="1923604"/>
          </a:xfrm>
          <a:prstGeom prst="rect">
            <a:avLst/>
          </a:prstGeom>
          <a:noFill/>
        </p:spPr>
        <p:txBody>
          <a:bodyPr wrap="square" lIns="91440" tIns="45720" rIns="91440" bIns="45720" anchor="t">
            <a:spAutoFit/>
          </a:bodyPr>
          <a:lstStyle/>
          <a:p>
            <a:pPr marL="171450" indent="-171450">
              <a:buFont typeface="Arial"/>
              <a:buChar char="•"/>
            </a:pPr>
            <a:r>
              <a:rPr lang="en-US" sz="1200" dirty="0">
                <a:solidFill>
                  <a:schemeClr val="bg2">
                    <a:lumMod val="10000"/>
                  </a:schemeClr>
                </a:solidFill>
                <a:latin typeface="Arial"/>
                <a:cs typeface="Arial"/>
              </a:rPr>
              <a:t>The current TO was awarded in Nov 2023 for  $1,991,166 for 12 months.  *planning on incrementally funding next TO for 3 months</a:t>
            </a:r>
            <a:endParaRPr lang="en-US" dirty="0">
              <a:solidFill>
                <a:schemeClr val="bg2">
                  <a:lumMod val="10000"/>
                </a:schemeClr>
              </a:solidFill>
            </a:endParaRPr>
          </a:p>
          <a:p>
            <a:endParaRPr lang="en-US" sz="1200" dirty="0">
              <a:solidFill>
                <a:schemeClr val="bg2">
                  <a:lumMod val="10000"/>
                </a:schemeClr>
              </a:solidFill>
              <a:latin typeface="Arial"/>
              <a:cs typeface="Arial"/>
            </a:endParaRPr>
          </a:p>
          <a:p>
            <a:pPr marL="171450" indent="-171450">
              <a:buFont typeface="Arial"/>
              <a:buChar char="•"/>
            </a:pPr>
            <a:r>
              <a:rPr lang="en-US" sz="1200" dirty="0">
                <a:solidFill>
                  <a:schemeClr val="bg2">
                    <a:lumMod val="10000"/>
                  </a:schemeClr>
                </a:solidFill>
                <a:latin typeface="Arial"/>
                <a:cs typeface="Arial"/>
              </a:rPr>
              <a:t>PM TRASYS will pick this contract up when the current TO ends in Nov.</a:t>
            </a:r>
          </a:p>
          <a:p>
            <a:endParaRPr lang="en-US" sz="1200" dirty="0">
              <a:solidFill>
                <a:schemeClr val="bg2">
                  <a:lumMod val="10000"/>
                </a:schemeClr>
              </a:solidFill>
              <a:latin typeface="Arial"/>
              <a:cs typeface="Arial"/>
            </a:endParaRPr>
          </a:p>
          <a:p>
            <a:pPr marL="171450" indent="-171450">
              <a:buFont typeface="Arial"/>
              <a:buChar char="•"/>
            </a:pPr>
            <a:r>
              <a:rPr lang="en-US" sz="1200" dirty="0">
                <a:solidFill>
                  <a:schemeClr val="bg2">
                    <a:lumMod val="10000"/>
                  </a:schemeClr>
                </a:solidFill>
                <a:latin typeface="Arial"/>
                <a:cs typeface="Arial"/>
              </a:rPr>
              <a:t>PPC planned for 23 Sept 2024</a:t>
            </a:r>
            <a:endParaRPr lang="en-US" sz="1100" dirty="0">
              <a:solidFill>
                <a:schemeClr val="bg2">
                  <a:lumMod val="10000"/>
                </a:schemeClr>
              </a:solidFill>
              <a:latin typeface="Arial" panose="020B0604020202020204" pitchFamily="34" charset="0"/>
              <a:cs typeface="Arial" panose="020B0604020202020204" pitchFamily="34" charset="0"/>
            </a:endParaRPr>
          </a:p>
          <a:p>
            <a:pPr marL="171450" indent="-171450">
              <a:buFont typeface="Arial"/>
              <a:buChar char="•"/>
            </a:pPr>
            <a:endParaRPr lang="en-US" sz="12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EF96A1D-6651-72E5-5437-96AEEEA1E544}"/>
              </a:ext>
            </a:extLst>
          </p:cNvPr>
          <p:cNvPicPr>
            <a:picLocks noChangeAspect="1"/>
          </p:cNvPicPr>
          <p:nvPr/>
        </p:nvPicPr>
        <p:blipFill>
          <a:blip r:embed="rId3"/>
          <a:stretch>
            <a:fillRect/>
          </a:stretch>
        </p:blipFill>
        <p:spPr>
          <a:xfrm>
            <a:off x="92279" y="1174391"/>
            <a:ext cx="4397425" cy="2330345"/>
          </a:xfrm>
          <a:prstGeom prst="rect">
            <a:avLst/>
          </a:prstGeom>
        </p:spPr>
      </p:pic>
      <p:graphicFrame>
        <p:nvGraphicFramePr>
          <p:cNvPr id="13" name="Table Placeholder 12">
            <a:extLst>
              <a:ext uri="{FF2B5EF4-FFF2-40B4-BE49-F238E27FC236}">
                <a16:creationId xmlns:a16="http://schemas.microsoft.com/office/drawing/2014/main" id="{FE48FD28-E17D-CF17-33EF-3238457F6C90}"/>
              </a:ext>
            </a:extLst>
          </p:cNvPr>
          <p:cNvGraphicFramePr>
            <a:graphicFrameLocks noGrp="1"/>
          </p:cNvGraphicFramePr>
          <p:nvPr>
            <p:ph type="tbl" sz="quarter" idx="16"/>
            <p:extLst>
              <p:ext uri="{D42A27DB-BD31-4B8C-83A1-F6EECF244321}">
                <p14:modId xmlns:p14="http://schemas.microsoft.com/office/powerpoint/2010/main" val="129524273"/>
              </p:ext>
            </p:extLst>
          </p:nvPr>
        </p:nvGraphicFramePr>
        <p:xfrm>
          <a:off x="4652645" y="3863975"/>
          <a:ext cx="4424362" cy="2225037"/>
        </p:xfrm>
        <a:graphic>
          <a:graphicData uri="http://schemas.openxmlformats.org/drawingml/2006/table">
            <a:tbl>
              <a:tblPr firstRow="1" bandRow="1">
                <a:tableStyleId>{F5AB1C69-6EDB-4FF4-983F-18BD219EF322}</a:tableStyleId>
              </a:tblPr>
              <a:tblGrid>
                <a:gridCol w="2212181">
                  <a:extLst>
                    <a:ext uri="{9D8B030D-6E8A-4147-A177-3AD203B41FA5}">
                      <a16:colId xmlns:a16="http://schemas.microsoft.com/office/drawing/2014/main" val="2840187449"/>
                    </a:ext>
                  </a:extLst>
                </a:gridCol>
                <a:gridCol w="2212181">
                  <a:extLst>
                    <a:ext uri="{9D8B030D-6E8A-4147-A177-3AD203B41FA5}">
                      <a16:colId xmlns:a16="http://schemas.microsoft.com/office/drawing/2014/main" val="3034663133"/>
                    </a:ext>
                  </a:extLst>
                </a:gridCol>
              </a:tblGrid>
              <a:tr h="370840">
                <a:tc>
                  <a:txBody>
                    <a:bodyPr/>
                    <a:lstStyle/>
                    <a:p>
                      <a:pPr algn="ctr"/>
                      <a:r>
                        <a:rPr lang="en-US" sz="1200"/>
                        <a:t>Milestone Name</a:t>
                      </a:r>
                    </a:p>
                  </a:txBody>
                  <a:tcPr/>
                </a:tc>
                <a:tc>
                  <a:txBody>
                    <a:bodyPr/>
                    <a:lstStyle/>
                    <a:p>
                      <a:pPr algn="ctr"/>
                      <a:r>
                        <a:rPr lang="en-US" sz="1200" dirty="0"/>
                        <a:t>Key Dates</a:t>
                      </a:r>
                    </a:p>
                  </a:txBody>
                  <a:tcPr/>
                </a:tc>
                <a:extLst>
                  <a:ext uri="{0D108BD9-81ED-4DB2-BD59-A6C34878D82A}">
                    <a16:rowId xmlns:a16="http://schemas.microsoft.com/office/drawing/2014/main" val="3431026718"/>
                  </a:ext>
                </a:extLst>
              </a:tr>
              <a:tr h="370840">
                <a:tc>
                  <a:txBody>
                    <a:bodyPr/>
                    <a:lstStyle/>
                    <a:p>
                      <a:pPr algn="ctr"/>
                      <a:r>
                        <a:rPr lang="en-US" sz="1200">
                          <a:solidFill>
                            <a:schemeClr val="bg2">
                              <a:lumMod val="10000"/>
                            </a:schemeClr>
                          </a:solidFill>
                        </a:rPr>
                        <a:t>Current TO ends</a:t>
                      </a:r>
                    </a:p>
                  </a:txBody>
                  <a:tcPr/>
                </a:tc>
                <a:tc>
                  <a:txBody>
                    <a:bodyPr/>
                    <a:lstStyle/>
                    <a:p>
                      <a:pPr algn="ctr"/>
                      <a:r>
                        <a:rPr lang="en-US" sz="1200">
                          <a:solidFill>
                            <a:schemeClr val="bg2">
                              <a:lumMod val="10000"/>
                            </a:schemeClr>
                          </a:solidFill>
                        </a:rPr>
                        <a:t>20 Nov 2024</a:t>
                      </a:r>
                    </a:p>
                  </a:txBody>
                  <a:tcPr/>
                </a:tc>
                <a:extLst>
                  <a:ext uri="{0D108BD9-81ED-4DB2-BD59-A6C34878D82A}">
                    <a16:rowId xmlns:a16="http://schemas.microsoft.com/office/drawing/2014/main" val="381298186"/>
                  </a:ext>
                </a:extLst>
              </a:tr>
              <a:tr h="370840">
                <a:tc>
                  <a:txBody>
                    <a:bodyPr/>
                    <a:lstStyle/>
                    <a:p>
                      <a:pPr algn="ctr"/>
                      <a:r>
                        <a:rPr lang="en-US" sz="1200">
                          <a:solidFill>
                            <a:schemeClr val="bg2">
                              <a:lumMod val="10000"/>
                            </a:schemeClr>
                          </a:solidFill>
                        </a:rPr>
                        <a:t>PPC</a:t>
                      </a:r>
                    </a:p>
                  </a:txBody>
                  <a:tcPr/>
                </a:tc>
                <a:tc>
                  <a:txBody>
                    <a:bodyPr/>
                    <a:lstStyle/>
                    <a:p>
                      <a:pPr algn="ctr"/>
                      <a:r>
                        <a:rPr lang="en-US" sz="1200" dirty="0">
                          <a:solidFill>
                            <a:schemeClr val="bg2">
                              <a:lumMod val="10000"/>
                            </a:schemeClr>
                          </a:solidFill>
                        </a:rPr>
                        <a:t>23 Sept 2024</a:t>
                      </a:r>
                    </a:p>
                  </a:txBody>
                  <a:tcPr/>
                </a:tc>
                <a:extLst>
                  <a:ext uri="{0D108BD9-81ED-4DB2-BD59-A6C34878D82A}">
                    <a16:rowId xmlns:a16="http://schemas.microsoft.com/office/drawing/2014/main" val="4090245521"/>
                  </a:ext>
                </a:extLst>
              </a:tr>
              <a:tr h="370840">
                <a:tc>
                  <a:txBody>
                    <a:bodyPr/>
                    <a:lstStyle/>
                    <a:p>
                      <a:pPr algn="ctr"/>
                      <a:r>
                        <a:rPr lang="en-US" sz="1200">
                          <a:solidFill>
                            <a:schemeClr val="bg2">
                              <a:lumMod val="10000"/>
                            </a:schemeClr>
                          </a:solidFill>
                        </a:rPr>
                        <a:t>Funding in House</a:t>
                      </a:r>
                    </a:p>
                  </a:txBody>
                  <a:tcPr/>
                </a:tc>
                <a:tc>
                  <a:txBody>
                    <a:bodyPr/>
                    <a:lstStyle/>
                    <a:p>
                      <a:pPr algn="ctr"/>
                      <a:r>
                        <a:rPr lang="en-US" sz="1200">
                          <a:solidFill>
                            <a:schemeClr val="bg2">
                              <a:lumMod val="10000"/>
                            </a:schemeClr>
                          </a:solidFill>
                        </a:rPr>
                        <a:t>1 Oct 2024</a:t>
                      </a:r>
                    </a:p>
                  </a:txBody>
                  <a:tcPr/>
                </a:tc>
                <a:extLst>
                  <a:ext uri="{0D108BD9-81ED-4DB2-BD59-A6C34878D82A}">
                    <a16:rowId xmlns:a16="http://schemas.microsoft.com/office/drawing/2014/main" val="193237045"/>
                  </a:ext>
                </a:extLst>
              </a:tr>
              <a:tr h="370839">
                <a:tc>
                  <a:txBody>
                    <a:bodyPr/>
                    <a:lstStyle/>
                    <a:p>
                      <a:pPr lvl="0" algn="ctr">
                        <a:buNone/>
                      </a:pPr>
                      <a:r>
                        <a:rPr lang="en-US" sz="1200">
                          <a:solidFill>
                            <a:schemeClr val="bg2">
                              <a:lumMod val="10000"/>
                            </a:schemeClr>
                          </a:solidFill>
                        </a:rPr>
                        <a:t>Award</a:t>
                      </a:r>
                    </a:p>
                  </a:txBody>
                  <a:tcPr/>
                </a:tc>
                <a:tc>
                  <a:txBody>
                    <a:bodyPr/>
                    <a:lstStyle/>
                    <a:p>
                      <a:pPr lvl="0" algn="ctr">
                        <a:buNone/>
                      </a:pPr>
                      <a:r>
                        <a:rPr lang="en-US" sz="1200">
                          <a:solidFill>
                            <a:schemeClr val="bg2">
                              <a:lumMod val="10000"/>
                            </a:schemeClr>
                          </a:solidFill>
                        </a:rPr>
                        <a:t>20 Oct 2024</a:t>
                      </a:r>
                    </a:p>
                  </a:txBody>
                  <a:tcPr/>
                </a:tc>
                <a:extLst>
                  <a:ext uri="{0D108BD9-81ED-4DB2-BD59-A6C34878D82A}">
                    <a16:rowId xmlns:a16="http://schemas.microsoft.com/office/drawing/2014/main" val="4052570747"/>
                  </a:ext>
                </a:extLst>
              </a:tr>
              <a:tr h="370838">
                <a:tc>
                  <a:txBody>
                    <a:bodyPr/>
                    <a:lstStyle/>
                    <a:p>
                      <a:pPr lvl="0" algn="ctr">
                        <a:buNone/>
                      </a:pPr>
                      <a:r>
                        <a:rPr lang="en-US" sz="1200">
                          <a:solidFill>
                            <a:schemeClr val="bg2">
                              <a:lumMod val="10000"/>
                            </a:schemeClr>
                          </a:solidFill>
                        </a:rPr>
                        <a:t>Next TO Start</a:t>
                      </a:r>
                    </a:p>
                  </a:txBody>
                  <a:tcPr/>
                </a:tc>
                <a:tc>
                  <a:txBody>
                    <a:bodyPr/>
                    <a:lstStyle/>
                    <a:p>
                      <a:pPr lvl="0" algn="ctr">
                        <a:buNone/>
                      </a:pPr>
                      <a:r>
                        <a:rPr lang="en-US" sz="1200" dirty="0">
                          <a:solidFill>
                            <a:schemeClr val="bg2">
                              <a:lumMod val="10000"/>
                            </a:schemeClr>
                          </a:solidFill>
                        </a:rPr>
                        <a:t>21 Nov 2024</a:t>
                      </a:r>
                    </a:p>
                  </a:txBody>
                  <a:tcPr/>
                </a:tc>
                <a:extLst>
                  <a:ext uri="{0D108BD9-81ED-4DB2-BD59-A6C34878D82A}">
                    <a16:rowId xmlns:a16="http://schemas.microsoft.com/office/drawing/2014/main" val="2981457194"/>
                  </a:ext>
                </a:extLst>
              </a:tr>
            </a:tbl>
          </a:graphicData>
        </a:graphic>
      </p:graphicFrame>
      <p:sp>
        <p:nvSpPr>
          <p:cNvPr id="4" name="TextBox 3">
            <a:extLst>
              <a:ext uri="{FF2B5EF4-FFF2-40B4-BE49-F238E27FC236}">
                <a16:creationId xmlns:a16="http://schemas.microsoft.com/office/drawing/2014/main" id="{242535A5-CB34-D330-6758-53EBAA85EBBC}"/>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7" name="Title 1">
            <a:extLst>
              <a:ext uri="{FF2B5EF4-FFF2-40B4-BE49-F238E27FC236}">
                <a16:creationId xmlns:a16="http://schemas.microsoft.com/office/drawing/2014/main" id="{91A0B3B7-C425-6586-33E7-89816659360D}"/>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9" name="Picture 8" descr="Logo&#10;&#10;Description automatically generated">
            <a:extLst>
              <a:ext uri="{FF2B5EF4-FFF2-40B4-BE49-F238E27FC236}">
                <a16:creationId xmlns:a16="http://schemas.microsoft.com/office/drawing/2014/main" id="{2BC28F67-7965-2A2B-91BD-BE4F20F4E9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Tree>
    <p:extLst>
      <p:ext uri="{BB962C8B-B14F-4D97-AF65-F5344CB8AC3E}">
        <p14:creationId xmlns:p14="http://schemas.microsoft.com/office/powerpoint/2010/main" val="707780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A9CC3-E8A5-C3FC-53A5-09544B05BD71}"/>
              </a:ext>
            </a:extLst>
          </p:cNvPr>
          <p:cNvSpPr>
            <a:spLocks noGrp="1"/>
          </p:cNvSpPr>
          <p:nvPr>
            <p:ph type="body" sz="quarter" idx="13"/>
          </p:nvPr>
        </p:nvSpPr>
        <p:spPr/>
        <p:txBody>
          <a:bodyPr lIns="91440" tIns="45720" rIns="91440" bIns="45720" anchor="t"/>
          <a:lstStyle/>
          <a:p>
            <a:pPr>
              <a:lnSpc>
                <a:spcPct val="100000"/>
              </a:lnSpc>
            </a:pPr>
            <a:r>
              <a:rPr lang="en-US" sz="1400" dirty="0">
                <a:solidFill>
                  <a:schemeClr val="bg2">
                    <a:lumMod val="10000"/>
                  </a:schemeClr>
                </a:solidFill>
                <a:latin typeface="Arial"/>
                <a:cs typeface="Calibri"/>
              </a:rPr>
              <a:t>Delivers analytical, document development, and administrative services to support the U.S Marine Corps (USMC) Training and Education Command (TECOM), Training Support Centers (TSC) as they improve TECOM support to home station training by helping training units properly access and employ TECOM-funded training enablers and assist with unit training/exercise planning, document development and execution aboard Marine Corps installations and other training sites.</a:t>
            </a:r>
          </a:p>
          <a:p>
            <a:pPr>
              <a:lnSpc>
                <a:spcPct val="100000"/>
              </a:lnSpc>
              <a:spcBef>
                <a:spcPts val="0"/>
              </a:spcBef>
            </a:pPr>
            <a:endParaRPr lang="en-US" sz="1400" dirty="0">
              <a:solidFill>
                <a:schemeClr val="bg2">
                  <a:lumMod val="10000"/>
                </a:schemeClr>
              </a:solidFill>
            </a:endParaRPr>
          </a:p>
        </p:txBody>
      </p:sp>
      <p:sp>
        <p:nvSpPr>
          <p:cNvPr id="3" name="Text Placeholder 2">
            <a:extLst>
              <a:ext uri="{FF2B5EF4-FFF2-40B4-BE49-F238E27FC236}">
                <a16:creationId xmlns:a16="http://schemas.microsoft.com/office/drawing/2014/main" id="{7C26CB99-D651-3E15-0B03-6F2E9EC7C034}"/>
              </a:ext>
            </a:extLst>
          </p:cNvPr>
          <p:cNvSpPr>
            <a:spLocks noGrp="1"/>
          </p:cNvSpPr>
          <p:nvPr>
            <p:ph type="body" sz="quarter" idx="14"/>
          </p:nvPr>
        </p:nvSpPr>
        <p:spPr>
          <a:xfrm>
            <a:off x="2628" y="3816977"/>
            <a:ext cx="4424362" cy="2655827"/>
          </a:xfrm>
        </p:spPr>
        <p:txBody>
          <a:bodyPr lIns="91440" tIns="45720" rIns="91440" bIns="45720" anchor="t"/>
          <a:lstStyle/>
          <a:p>
            <a:endParaRPr lang="en-US" sz="1100" dirty="0">
              <a:solidFill>
                <a:schemeClr val="bg2">
                  <a:lumMod val="10000"/>
                </a:schemeClr>
              </a:solidFill>
            </a:endParaRPr>
          </a:p>
          <a:p>
            <a:pPr marL="171450" indent="-171450">
              <a:buChar char="•"/>
            </a:pPr>
            <a:endParaRPr lang="en-US" dirty="0">
              <a:solidFill>
                <a:schemeClr val="bg2">
                  <a:lumMod val="10000"/>
                </a:schemeClr>
              </a:solidFill>
            </a:endParaRPr>
          </a:p>
          <a:p>
            <a:pPr marL="171450" indent="-171450">
              <a:buChar char="•"/>
            </a:pPr>
            <a:endParaRPr lang="en-US" dirty="0">
              <a:solidFill>
                <a:schemeClr val="bg2">
                  <a:lumMod val="10000"/>
                </a:schemeClr>
              </a:solidFill>
            </a:endParaRPr>
          </a:p>
          <a:p>
            <a:pPr marL="171450" indent="-171450">
              <a:buChar char="•"/>
            </a:pPr>
            <a:endParaRPr lang="en-US" dirty="0">
              <a:solidFill>
                <a:schemeClr val="bg2">
                  <a:lumMod val="10000"/>
                </a:schemeClr>
              </a:solidFill>
            </a:endParaRPr>
          </a:p>
        </p:txBody>
      </p:sp>
      <p:sp>
        <p:nvSpPr>
          <p:cNvPr id="6" name="Text Placeholder 5">
            <a:extLst>
              <a:ext uri="{FF2B5EF4-FFF2-40B4-BE49-F238E27FC236}">
                <a16:creationId xmlns:a16="http://schemas.microsoft.com/office/drawing/2014/main" id="{BD05F924-8FD9-ED91-3064-43012EFD4E1B}"/>
              </a:ext>
            </a:extLst>
          </p:cNvPr>
          <p:cNvSpPr>
            <a:spLocks noGrp="1"/>
          </p:cNvSpPr>
          <p:nvPr>
            <p:ph type="body" sz="quarter" idx="17"/>
          </p:nvPr>
        </p:nvSpPr>
        <p:spPr>
          <a:xfrm>
            <a:off x="5399745" y="215058"/>
            <a:ext cx="2924447" cy="577816"/>
          </a:xfrm>
        </p:spPr>
        <p:txBody>
          <a:bodyPr lIns="91440" tIns="45720" rIns="91440" bIns="45720" anchor="ctr">
            <a:noAutofit/>
          </a:bodyPr>
          <a:lstStyle/>
          <a:p>
            <a:r>
              <a:rPr lang="en-US" sz="2000" dirty="0">
                <a:solidFill>
                  <a:schemeClr val="bg2">
                    <a:lumMod val="10000"/>
                  </a:schemeClr>
                </a:solidFill>
                <a:latin typeface="Arial Black" panose="020B0A04020102020204" pitchFamily="34" charset="0"/>
                <a:cs typeface="Arial"/>
              </a:rPr>
              <a:t>RTPD - TSC</a:t>
            </a:r>
            <a:endParaRPr lang="en-US" sz="2000" dirty="0">
              <a:solidFill>
                <a:schemeClr val="bg2">
                  <a:lumMod val="10000"/>
                </a:schemeClr>
              </a:solidFill>
              <a:latin typeface="Arial Black" panose="020B0A04020102020204" pitchFamily="34" charset="0"/>
            </a:endParaRPr>
          </a:p>
        </p:txBody>
      </p:sp>
      <p:sp>
        <p:nvSpPr>
          <p:cNvPr id="8" name="Slide Number Placeholder 7">
            <a:extLst>
              <a:ext uri="{FF2B5EF4-FFF2-40B4-BE49-F238E27FC236}">
                <a16:creationId xmlns:a16="http://schemas.microsoft.com/office/drawing/2014/main" id="{1F590F1D-24C2-407C-DC4C-0F5D224F5821}"/>
              </a:ext>
            </a:extLst>
          </p:cNvPr>
          <p:cNvSpPr>
            <a:spLocks noGrp="1"/>
          </p:cNvSpPr>
          <p:nvPr>
            <p:ph type="sldNum" sz="quarter" idx="20"/>
          </p:nvPr>
        </p:nvSpPr>
        <p:spPr/>
        <p:txBody>
          <a:bodyPr/>
          <a:lstStyle/>
          <a:p>
            <a:endParaRPr lang="en-US" dirty="0">
              <a:solidFill>
                <a:schemeClr val="bg2">
                  <a:lumMod val="10000"/>
                </a:schemeClr>
              </a:solidFill>
            </a:endParaRPr>
          </a:p>
        </p:txBody>
      </p:sp>
      <p:sp>
        <p:nvSpPr>
          <p:cNvPr id="5" name="Text Placeholder 1">
            <a:extLst>
              <a:ext uri="{FF2B5EF4-FFF2-40B4-BE49-F238E27FC236}">
                <a16:creationId xmlns:a16="http://schemas.microsoft.com/office/drawing/2014/main" id="{407A05CC-C7B5-B7CC-0560-759E97A83D71}"/>
              </a:ext>
            </a:extLst>
          </p:cNvPr>
          <p:cNvSpPr txBox="1">
            <a:spLocks/>
          </p:cNvSpPr>
          <p:nvPr/>
        </p:nvSpPr>
        <p:spPr>
          <a:xfrm>
            <a:off x="51351" y="3880025"/>
            <a:ext cx="4424362" cy="232301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0"/>
              </a:spcBef>
              <a:buChar char="•"/>
            </a:pPr>
            <a:r>
              <a:rPr lang="en-US" sz="1200" dirty="0">
                <a:solidFill>
                  <a:schemeClr val="bg2">
                    <a:lumMod val="10000"/>
                  </a:schemeClr>
                </a:solidFill>
                <a:latin typeface="Arial"/>
                <a:cs typeface="Arial"/>
              </a:rPr>
              <a:t>Awarded 24 Jun 2022</a:t>
            </a:r>
          </a:p>
          <a:p>
            <a:pPr marL="171450" indent="-171450">
              <a:lnSpc>
                <a:spcPct val="100000"/>
              </a:lnSpc>
              <a:spcBef>
                <a:spcPts val="0"/>
              </a:spcBef>
              <a:buChar char="•"/>
            </a:pPr>
            <a:r>
              <a:rPr lang="en-US" sz="1200" dirty="0">
                <a:solidFill>
                  <a:schemeClr val="bg2">
                    <a:lumMod val="10000"/>
                  </a:schemeClr>
                </a:solidFill>
                <a:latin typeface="Arial"/>
                <a:cs typeface="Arial"/>
              </a:rPr>
              <a:t>Contract expires 29 Dec 2025 (Base + 3 Options)</a:t>
            </a:r>
            <a:endParaRPr lang="en-US" sz="1200" dirty="0">
              <a:solidFill>
                <a:schemeClr val="bg2">
                  <a:lumMod val="10000"/>
                </a:schemeClr>
              </a:solidFill>
            </a:endParaRPr>
          </a:p>
          <a:p>
            <a:pPr marL="171450" indent="-171450">
              <a:lnSpc>
                <a:spcPct val="100000"/>
              </a:lnSpc>
              <a:spcBef>
                <a:spcPts val="0"/>
              </a:spcBef>
              <a:buChar char="•"/>
            </a:pPr>
            <a:r>
              <a:rPr lang="en-US" sz="1200" dirty="0">
                <a:solidFill>
                  <a:schemeClr val="bg2">
                    <a:lumMod val="10000"/>
                  </a:schemeClr>
                </a:solidFill>
                <a:latin typeface="Arial"/>
                <a:cs typeface="Arial"/>
              </a:rPr>
              <a:t>2d Option expires 29 Jun 2025</a:t>
            </a:r>
          </a:p>
          <a:p>
            <a:pPr marL="171450" indent="-171450">
              <a:lnSpc>
                <a:spcPct val="100000"/>
              </a:lnSpc>
              <a:spcBef>
                <a:spcPts val="0"/>
              </a:spcBef>
              <a:buChar char="•"/>
            </a:pPr>
            <a:endParaRPr lang="en-US" sz="1200" dirty="0">
              <a:solidFill>
                <a:schemeClr val="bg2">
                  <a:lumMod val="10000"/>
                </a:schemeClr>
              </a:solidFill>
              <a:latin typeface="Arial"/>
              <a:cs typeface="Arial"/>
            </a:endParaRPr>
          </a:p>
          <a:p>
            <a:pPr marL="171450" indent="-171450">
              <a:lnSpc>
                <a:spcPct val="100000"/>
              </a:lnSpc>
              <a:spcBef>
                <a:spcPts val="0"/>
              </a:spcBef>
              <a:buChar char="•"/>
            </a:pPr>
            <a:endParaRPr lang="en-US" sz="1200" dirty="0">
              <a:solidFill>
                <a:schemeClr val="bg2">
                  <a:lumMod val="10000"/>
                </a:schemeClr>
              </a:solidFill>
              <a:latin typeface="Arial"/>
              <a:cs typeface="Arial"/>
            </a:endParaRPr>
          </a:p>
          <a:p>
            <a:pPr marL="171450" indent="-171450">
              <a:lnSpc>
                <a:spcPct val="100000"/>
              </a:lnSpc>
              <a:spcBef>
                <a:spcPts val="0"/>
              </a:spcBef>
              <a:buFont typeface="Arial,Sans-Serif" panose="020B0604020202020204" pitchFamily="34" charset="0"/>
              <a:buChar char="•"/>
            </a:pPr>
            <a:r>
              <a:rPr lang="en-US" sz="1200" dirty="0">
                <a:solidFill>
                  <a:schemeClr val="bg2">
                    <a:lumMod val="10000"/>
                  </a:schemeClr>
                </a:solidFill>
                <a:latin typeface="Arial"/>
                <a:cs typeface="Arial"/>
              </a:rPr>
              <a:t>Modifications:</a:t>
            </a:r>
          </a:p>
          <a:p>
            <a:pPr marL="857250" lvl="1">
              <a:lnSpc>
                <a:spcPct val="100000"/>
              </a:lnSpc>
              <a:spcBef>
                <a:spcPts val="0"/>
              </a:spcBef>
              <a:buFont typeface="Arial,Sans-Serif" panose="020B0604020202020204" pitchFamily="34" charset="0"/>
              <a:buChar char="•"/>
            </a:pPr>
            <a:r>
              <a:rPr lang="en-US" sz="1200" dirty="0">
                <a:solidFill>
                  <a:schemeClr val="bg2">
                    <a:lumMod val="10000"/>
                  </a:schemeClr>
                </a:solidFill>
                <a:latin typeface="Arial"/>
                <a:cs typeface="Arial"/>
              </a:rPr>
              <a:t>None</a:t>
            </a:r>
          </a:p>
          <a:p>
            <a:pPr marL="857250" lvl="1">
              <a:lnSpc>
                <a:spcPct val="100000"/>
              </a:lnSpc>
              <a:spcBef>
                <a:spcPts val="0"/>
              </a:spcBef>
              <a:buFont typeface="Arial,Sans-Serif" panose="020B0604020202020204" pitchFamily="34" charset="0"/>
              <a:buChar char="•"/>
            </a:pPr>
            <a:endParaRPr lang="en-US" sz="1200" dirty="0">
              <a:solidFill>
                <a:schemeClr val="bg2">
                  <a:lumMod val="10000"/>
                </a:schemeClr>
              </a:solidFill>
              <a:latin typeface="Arial"/>
              <a:cs typeface="Arial"/>
            </a:endParaRPr>
          </a:p>
          <a:p>
            <a:pPr marL="171450" indent="-171450">
              <a:lnSpc>
                <a:spcPct val="100000"/>
              </a:lnSpc>
              <a:spcBef>
                <a:spcPts val="0"/>
              </a:spcBef>
              <a:buFont typeface="Arial,Sans-Serif" panose="020B0604020202020204" pitchFamily="34" charset="0"/>
              <a:buChar char="•"/>
            </a:pPr>
            <a:r>
              <a:rPr lang="en-US" sz="1200" dirty="0">
                <a:solidFill>
                  <a:schemeClr val="bg2">
                    <a:lumMod val="10000"/>
                  </a:schemeClr>
                </a:solidFill>
                <a:latin typeface="Arial"/>
                <a:cs typeface="Arial"/>
              </a:rPr>
              <a:t>Other:</a:t>
            </a:r>
          </a:p>
          <a:p>
            <a:pPr marL="857250" lvl="1">
              <a:lnSpc>
                <a:spcPct val="100000"/>
              </a:lnSpc>
              <a:spcBef>
                <a:spcPts val="0"/>
              </a:spcBef>
              <a:buFont typeface="Arial,Sans-Serif" panose="020B0604020202020204" pitchFamily="34" charset="0"/>
              <a:buChar char="•"/>
            </a:pPr>
            <a:r>
              <a:rPr lang="en-US" sz="1200" dirty="0">
                <a:solidFill>
                  <a:schemeClr val="bg2">
                    <a:lumMod val="10000"/>
                  </a:schemeClr>
                </a:solidFill>
                <a:latin typeface="Arial"/>
                <a:cs typeface="Arial"/>
              </a:rPr>
              <a:t>Project Officer duties transferred from Nate Webster to Lamont Hall (NSWC Panama City)</a:t>
            </a:r>
          </a:p>
          <a:p>
            <a:pPr marL="857250" lvl="1">
              <a:lnSpc>
                <a:spcPct val="100000"/>
              </a:lnSpc>
              <a:spcBef>
                <a:spcPts val="0"/>
              </a:spcBef>
              <a:buFont typeface="Arial,Sans-Serif" panose="020B0604020202020204" pitchFamily="34" charset="0"/>
              <a:buChar char="•"/>
            </a:pPr>
            <a:r>
              <a:rPr lang="en-US" sz="1200" dirty="0">
                <a:solidFill>
                  <a:schemeClr val="bg2">
                    <a:lumMod val="10000"/>
                  </a:schemeClr>
                </a:solidFill>
                <a:latin typeface="Arial"/>
                <a:cs typeface="Arial"/>
              </a:rPr>
              <a:t>External COR – Lance Jeffrey (TECOM/TSC)</a:t>
            </a:r>
          </a:p>
          <a:p>
            <a:pPr>
              <a:lnSpc>
                <a:spcPct val="100000"/>
              </a:lnSpc>
              <a:spcBef>
                <a:spcPts val="0"/>
              </a:spcBef>
            </a:pPr>
            <a:endParaRPr lang="en-US" dirty="0">
              <a:solidFill>
                <a:schemeClr val="bg2">
                  <a:lumMod val="10000"/>
                </a:schemeClr>
              </a:solidFill>
              <a:latin typeface="Arial"/>
              <a:cs typeface="Arial"/>
            </a:endParaRPr>
          </a:p>
        </p:txBody>
      </p:sp>
      <p:graphicFrame>
        <p:nvGraphicFramePr>
          <p:cNvPr id="10" name="Table 21">
            <a:extLst>
              <a:ext uri="{FF2B5EF4-FFF2-40B4-BE49-F238E27FC236}">
                <a16:creationId xmlns:a16="http://schemas.microsoft.com/office/drawing/2014/main" id="{29707AE9-C560-60B7-BD14-E0577D8D22F3}"/>
              </a:ext>
            </a:extLst>
          </p:cNvPr>
          <p:cNvGraphicFramePr>
            <a:graphicFrameLocks noGrp="1"/>
          </p:cNvGraphicFramePr>
          <p:nvPr>
            <p:extLst>
              <p:ext uri="{D42A27DB-BD31-4B8C-83A1-F6EECF244321}">
                <p14:modId xmlns:p14="http://schemas.microsoft.com/office/powerpoint/2010/main" val="808993878"/>
              </p:ext>
            </p:extLst>
          </p:nvPr>
        </p:nvGraphicFramePr>
        <p:xfrm>
          <a:off x="4648480" y="3880966"/>
          <a:ext cx="4400797" cy="777240"/>
        </p:xfrm>
        <a:graphic>
          <a:graphicData uri="http://schemas.openxmlformats.org/drawingml/2006/table">
            <a:tbl>
              <a:tblPr firstRow="1" bandRow="1">
                <a:tableStyleId>{F5AB1C69-6EDB-4FF4-983F-18BD219EF322}</a:tableStyleId>
              </a:tblPr>
              <a:tblGrid>
                <a:gridCol w="3080173">
                  <a:extLst>
                    <a:ext uri="{9D8B030D-6E8A-4147-A177-3AD203B41FA5}">
                      <a16:colId xmlns:a16="http://schemas.microsoft.com/office/drawing/2014/main" val="3354039012"/>
                    </a:ext>
                  </a:extLst>
                </a:gridCol>
                <a:gridCol w="1320624">
                  <a:extLst>
                    <a:ext uri="{9D8B030D-6E8A-4147-A177-3AD203B41FA5}">
                      <a16:colId xmlns:a16="http://schemas.microsoft.com/office/drawing/2014/main" val="3151901027"/>
                    </a:ext>
                  </a:extLst>
                </a:gridCol>
              </a:tblGrid>
              <a:tr h="124246">
                <a:tc>
                  <a:txBody>
                    <a:bodyPr/>
                    <a:lstStyle/>
                    <a:p>
                      <a:pPr marL="0" marR="0" indent="0" algn="ctr">
                        <a:buClr>
                          <a:srgbClr val="FFFFFF"/>
                        </a:buClr>
                        <a:buNone/>
                      </a:pPr>
                      <a:r>
                        <a:rPr lang="en-US" sz="1100" b="1" kern="1200">
                          <a:solidFill>
                            <a:schemeClr val="lt1"/>
                          </a:solidFill>
                          <a:effectLst/>
                        </a:rPr>
                        <a:t>Option Milestone Name</a:t>
                      </a:r>
                      <a:endParaRPr lang="en-US"/>
                    </a:p>
                  </a:txBody>
                  <a:tcPr/>
                </a:tc>
                <a:tc>
                  <a:txBody>
                    <a:bodyPr/>
                    <a:lstStyle/>
                    <a:p>
                      <a:pPr algn="ctr"/>
                      <a:r>
                        <a:rPr lang="en-US" sz="1100" dirty="0">
                          <a:effectLst/>
                        </a:rPr>
                        <a:t>Key Dates</a:t>
                      </a:r>
                      <a:endParaRPr lang="en-US" sz="1100" dirty="0">
                        <a:effectLst/>
                        <a:latin typeface="Arial"/>
                      </a:endParaRPr>
                    </a:p>
                  </a:txBody>
                  <a:tcPr/>
                </a:tc>
                <a:extLst>
                  <a:ext uri="{0D108BD9-81ED-4DB2-BD59-A6C34878D82A}">
                    <a16:rowId xmlns:a16="http://schemas.microsoft.com/office/drawing/2014/main" val="2533695610"/>
                  </a:ext>
                </a:extLst>
              </a:tr>
              <a:tr h="150601">
                <a:tc>
                  <a:txBody>
                    <a:bodyPr/>
                    <a:lstStyle/>
                    <a:p>
                      <a:pPr lvl="0" algn="ctr">
                        <a:buNone/>
                      </a:pPr>
                      <a:r>
                        <a:rPr lang="en-US" sz="1100" dirty="0">
                          <a:solidFill>
                            <a:schemeClr val="bg2">
                              <a:lumMod val="10000"/>
                            </a:schemeClr>
                          </a:solidFill>
                        </a:rPr>
                        <a:t>Notification of Intent to Exercise Option Year 3</a:t>
                      </a:r>
                      <a:endParaRPr lang="en-US" sz="1100" dirty="0">
                        <a:solidFill>
                          <a:schemeClr val="bg2">
                            <a:lumMod val="10000"/>
                          </a:schemeClr>
                        </a:solidFill>
                        <a:latin typeface="Arial"/>
                      </a:endParaRPr>
                    </a:p>
                  </a:txBody>
                  <a:tcPr/>
                </a:tc>
                <a:tc>
                  <a:txBody>
                    <a:bodyPr/>
                    <a:lstStyle/>
                    <a:p>
                      <a:pPr lvl="0" algn="ctr">
                        <a:buNone/>
                      </a:pPr>
                      <a:r>
                        <a:rPr lang="en-US" sz="1100" dirty="0">
                          <a:solidFill>
                            <a:schemeClr val="bg2">
                              <a:lumMod val="10000"/>
                            </a:schemeClr>
                          </a:solidFill>
                        </a:rPr>
                        <a:t>4/29/2024</a:t>
                      </a:r>
                      <a:endParaRPr lang="en-US" sz="1100" dirty="0">
                        <a:solidFill>
                          <a:schemeClr val="bg2">
                            <a:lumMod val="10000"/>
                          </a:schemeClr>
                        </a:solidFill>
                        <a:latin typeface="Arial"/>
                      </a:endParaRPr>
                    </a:p>
                  </a:txBody>
                  <a:tcPr/>
                </a:tc>
                <a:extLst>
                  <a:ext uri="{0D108BD9-81ED-4DB2-BD59-A6C34878D82A}">
                    <a16:rowId xmlns:a16="http://schemas.microsoft.com/office/drawing/2014/main" val="3252843334"/>
                  </a:ext>
                </a:extLst>
              </a:tr>
              <a:tr h="150601">
                <a:tc>
                  <a:txBody>
                    <a:bodyPr/>
                    <a:lstStyle/>
                    <a:p>
                      <a:pPr algn="ctr"/>
                      <a:r>
                        <a:rPr lang="en-US" sz="1100" dirty="0">
                          <a:solidFill>
                            <a:schemeClr val="bg2">
                              <a:lumMod val="10000"/>
                            </a:schemeClr>
                          </a:solidFill>
                        </a:rPr>
                        <a:t>Contract Award OY3 (LAST - $2.8M)</a:t>
                      </a:r>
                      <a:endParaRPr lang="en-US" sz="1100" dirty="0">
                        <a:solidFill>
                          <a:schemeClr val="bg2">
                            <a:lumMod val="10000"/>
                          </a:schemeClr>
                        </a:solidFill>
                        <a:latin typeface="Arial"/>
                      </a:endParaRPr>
                    </a:p>
                  </a:txBody>
                  <a:tcPr/>
                </a:tc>
                <a:tc>
                  <a:txBody>
                    <a:bodyPr/>
                    <a:lstStyle/>
                    <a:p>
                      <a:pPr algn="ctr"/>
                      <a:r>
                        <a:rPr lang="en-US" sz="1100" dirty="0">
                          <a:solidFill>
                            <a:schemeClr val="bg2">
                              <a:lumMod val="10000"/>
                            </a:schemeClr>
                          </a:solidFill>
                        </a:rPr>
                        <a:t>5/30/2024</a:t>
                      </a:r>
                      <a:endParaRPr lang="en-US" sz="1100" dirty="0">
                        <a:solidFill>
                          <a:schemeClr val="bg2">
                            <a:lumMod val="10000"/>
                          </a:schemeClr>
                        </a:solidFill>
                        <a:latin typeface="Arial"/>
                      </a:endParaRPr>
                    </a:p>
                  </a:txBody>
                  <a:tcPr/>
                </a:tc>
                <a:extLst>
                  <a:ext uri="{0D108BD9-81ED-4DB2-BD59-A6C34878D82A}">
                    <a16:rowId xmlns:a16="http://schemas.microsoft.com/office/drawing/2014/main" val="2674076456"/>
                  </a:ext>
                </a:extLst>
              </a:tr>
            </a:tbl>
          </a:graphicData>
        </a:graphic>
      </p:graphicFrame>
      <p:pic>
        <p:nvPicPr>
          <p:cNvPr id="15" name="Picture 14">
            <a:extLst>
              <a:ext uri="{FF2B5EF4-FFF2-40B4-BE49-F238E27FC236}">
                <a16:creationId xmlns:a16="http://schemas.microsoft.com/office/drawing/2014/main" id="{3C736972-E718-18E2-40BB-7EC812FFA44F}"/>
              </a:ext>
            </a:extLst>
          </p:cNvPr>
          <p:cNvPicPr>
            <a:picLocks noChangeAspect="1"/>
          </p:cNvPicPr>
          <p:nvPr/>
        </p:nvPicPr>
        <p:blipFill>
          <a:blip r:embed="rId2"/>
          <a:stretch>
            <a:fillRect/>
          </a:stretch>
        </p:blipFill>
        <p:spPr>
          <a:xfrm>
            <a:off x="1071505" y="1121309"/>
            <a:ext cx="2392267" cy="2421187"/>
          </a:xfrm>
          <a:prstGeom prst="rect">
            <a:avLst/>
          </a:prstGeom>
        </p:spPr>
      </p:pic>
      <p:graphicFrame>
        <p:nvGraphicFramePr>
          <p:cNvPr id="4" name="Table 21">
            <a:extLst>
              <a:ext uri="{FF2B5EF4-FFF2-40B4-BE49-F238E27FC236}">
                <a16:creationId xmlns:a16="http://schemas.microsoft.com/office/drawing/2014/main" id="{FF15E6B0-DF9F-B68F-421E-4981EBA9EB73}"/>
              </a:ext>
            </a:extLst>
          </p:cNvPr>
          <p:cNvGraphicFramePr>
            <a:graphicFrameLocks noGrp="1"/>
          </p:cNvGraphicFramePr>
          <p:nvPr>
            <p:extLst>
              <p:ext uri="{D42A27DB-BD31-4B8C-83A1-F6EECF244321}">
                <p14:modId xmlns:p14="http://schemas.microsoft.com/office/powerpoint/2010/main" val="2937758147"/>
              </p:ext>
            </p:extLst>
          </p:nvPr>
        </p:nvGraphicFramePr>
        <p:xfrm>
          <a:off x="4648479" y="5411423"/>
          <a:ext cx="4400797" cy="777240"/>
        </p:xfrm>
        <a:graphic>
          <a:graphicData uri="http://schemas.openxmlformats.org/drawingml/2006/table">
            <a:tbl>
              <a:tblPr firstRow="1" bandRow="1">
                <a:tableStyleId>{F5AB1C69-6EDB-4FF4-983F-18BD219EF322}</a:tableStyleId>
              </a:tblPr>
              <a:tblGrid>
                <a:gridCol w="3080173">
                  <a:extLst>
                    <a:ext uri="{9D8B030D-6E8A-4147-A177-3AD203B41FA5}">
                      <a16:colId xmlns:a16="http://schemas.microsoft.com/office/drawing/2014/main" val="3354039012"/>
                    </a:ext>
                  </a:extLst>
                </a:gridCol>
                <a:gridCol w="1320624">
                  <a:extLst>
                    <a:ext uri="{9D8B030D-6E8A-4147-A177-3AD203B41FA5}">
                      <a16:colId xmlns:a16="http://schemas.microsoft.com/office/drawing/2014/main" val="3151901027"/>
                    </a:ext>
                  </a:extLst>
                </a:gridCol>
              </a:tblGrid>
              <a:tr h="124246">
                <a:tc>
                  <a:txBody>
                    <a:bodyPr/>
                    <a:lstStyle/>
                    <a:p>
                      <a:pPr marL="0" marR="0" indent="0" algn="ctr">
                        <a:buClr>
                          <a:srgbClr val="FFFFFF"/>
                        </a:buClr>
                        <a:buNone/>
                      </a:pPr>
                      <a:r>
                        <a:rPr lang="en-US" sz="1100" b="1" kern="1200">
                          <a:solidFill>
                            <a:schemeClr val="lt1"/>
                          </a:solidFill>
                          <a:effectLst/>
                        </a:rPr>
                        <a:t>Re-Compete Milestone Name</a:t>
                      </a:r>
                      <a:endParaRPr lang="en-US"/>
                    </a:p>
                  </a:txBody>
                  <a:tcPr/>
                </a:tc>
                <a:tc>
                  <a:txBody>
                    <a:bodyPr/>
                    <a:lstStyle/>
                    <a:p>
                      <a:pPr algn="ctr"/>
                      <a:r>
                        <a:rPr lang="en-US" sz="1100" dirty="0">
                          <a:effectLst/>
                        </a:rPr>
                        <a:t>Key Dates</a:t>
                      </a:r>
                      <a:endParaRPr lang="en-US" sz="1100" dirty="0">
                        <a:effectLst/>
                        <a:latin typeface="Arial"/>
                      </a:endParaRPr>
                    </a:p>
                  </a:txBody>
                  <a:tcPr/>
                </a:tc>
                <a:extLst>
                  <a:ext uri="{0D108BD9-81ED-4DB2-BD59-A6C34878D82A}">
                    <a16:rowId xmlns:a16="http://schemas.microsoft.com/office/drawing/2014/main" val="2533695610"/>
                  </a:ext>
                </a:extLst>
              </a:tr>
              <a:tr h="150601">
                <a:tc>
                  <a:txBody>
                    <a:bodyPr/>
                    <a:lstStyle/>
                    <a:p>
                      <a:pPr lvl="0" algn="ctr">
                        <a:buNone/>
                      </a:pPr>
                      <a:r>
                        <a:rPr lang="en-US" sz="1100">
                          <a:solidFill>
                            <a:schemeClr val="bg2">
                              <a:lumMod val="10000"/>
                            </a:schemeClr>
                          </a:solidFill>
                        </a:rPr>
                        <a:t>PPC</a:t>
                      </a:r>
                      <a:endParaRPr lang="en-US" sz="1100">
                        <a:solidFill>
                          <a:schemeClr val="bg2">
                            <a:lumMod val="10000"/>
                          </a:schemeClr>
                        </a:solidFill>
                        <a:latin typeface="Arial"/>
                      </a:endParaRPr>
                    </a:p>
                  </a:txBody>
                  <a:tcPr/>
                </a:tc>
                <a:tc>
                  <a:txBody>
                    <a:bodyPr/>
                    <a:lstStyle/>
                    <a:p>
                      <a:pPr lvl="0" algn="ctr">
                        <a:buNone/>
                      </a:pPr>
                      <a:r>
                        <a:rPr lang="en-US" sz="1100" dirty="0">
                          <a:solidFill>
                            <a:schemeClr val="bg2">
                              <a:lumMod val="10000"/>
                            </a:schemeClr>
                          </a:solidFill>
                        </a:rPr>
                        <a:t>09/19/2024</a:t>
                      </a:r>
                      <a:endParaRPr lang="en-US" sz="1100" dirty="0">
                        <a:solidFill>
                          <a:schemeClr val="bg2">
                            <a:lumMod val="10000"/>
                          </a:schemeClr>
                        </a:solidFill>
                        <a:latin typeface="Arial"/>
                      </a:endParaRPr>
                    </a:p>
                  </a:txBody>
                  <a:tcPr/>
                </a:tc>
                <a:extLst>
                  <a:ext uri="{0D108BD9-81ED-4DB2-BD59-A6C34878D82A}">
                    <a16:rowId xmlns:a16="http://schemas.microsoft.com/office/drawing/2014/main" val="3252843334"/>
                  </a:ext>
                </a:extLst>
              </a:tr>
              <a:tr h="150601">
                <a:tc>
                  <a:txBody>
                    <a:bodyPr/>
                    <a:lstStyle/>
                    <a:p>
                      <a:pPr algn="ctr"/>
                      <a:r>
                        <a:rPr lang="en-US" sz="1100" dirty="0">
                          <a:solidFill>
                            <a:schemeClr val="bg2">
                              <a:lumMod val="10000"/>
                            </a:schemeClr>
                          </a:solidFill>
                        </a:rPr>
                        <a:t>Contract Award</a:t>
                      </a:r>
                      <a:endParaRPr lang="en-US" sz="1100" dirty="0">
                        <a:solidFill>
                          <a:schemeClr val="bg2">
                            <a:lumMod val="10000"/>
                          </a:schemeClr>
                        </a:solidFill>
                        <a:latin typeface="Arial"/>
                      </a:endParaRPr>
                    </a:p>
                  </a:txBody>
                  <a:tcPr/>
                </a:tc>
                <a:tc>
                  <a:txBody>
                    <a:bodyPr/>
                    <a:lstStyle/>
                    <a:p>
                      <a:pPr algn="ctr"/>
                      <a:r>
                        <a:rPr lang="en-US" sz="1100" dirty="0">
                          <a:solidFill>
                            <a:schemeClr val="bg2">
                              <a:lumMod val="10000"/>
                            </a:schemeClr>
                          </a:solidFill>
                        </a:rPr>
                        <a:t>10/2025</a:t>
                      </a:r>
                      <a:endParaRPr lang="en-US" sz="1100" dirty="0">
                        <a:solidFill>
                          <a:schemeClr val="bg2">
                            <a:lumMod val="10000"/>
                          </a:schemeClr>
                        </a:solidFill>
                        <a:latin typeface="Arial"/>
                      </a:endParaRPr>
                    </a:p>
                  </a:txBody>
                  <a:tcPr/>
                </a:tc>
                <a:extLst>
                  <a:ext uri="{0D108BD9-81ED-4DB2-BD59-A6C34878D82A}">
                    <a16:rowId xmlns:a16="http://schemas.microsoft.com/office/drawing/2014/main" val="2674076456"/>
                  </a:ext>
                </a:extLst>
              </a:tr>
            </a:tbl>
          </a:graphicData>
        </a:graphic>
      </p:graphicFrame>
      <p:sp>
        <p:nvSpPr>
          <p:cNvPr id="9" name="TextBox 8">
            <a:extLst>
              <a:ext uri="{FF2B5EF4-FFF2-40B4-BE49-F238E27FC236}">
                <a16:creationId xmlns:a16="http://schemas.microsoft.com/office/drawing/2014/main" id="{7D9E2A10-AB67-A4DF-6B5F-B647C43142F1}"/>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7" name="Title 1">
            <a:extLst>
              <a:ext uri="{FF2B5EF4-FFF2-40B4-BE49-F238E27FC236}">
                <a16:creationId xmlns:a16="http://schemas.microsoft.com/office/drawing/2014/main" id="{A431A563-BAB0-58B2-8384-255374F3B442}"/>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11" name="Picture 10" descr="Logo&#10;&#10;Description automatically generated">
            <a:extLst>
              <a:ext uri="{FF2B5EF4-FFF2-40B4-BE49-F238E27FC236}">
                <a16:creationId xmlns:a16="http://schemas.microsoft.com/office/drawing/2014/main" id="{6B4F08CB-5319-D887-6B45-B52DAAFB3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Tree>
    <p:extLst>
      <p:ext uri="{BB962C8B-B14F-4D97-AF65-F5344CB8AC3E}">
        <p14:creationId xmlns:p14="http://schemas.microsoft.com/office/powerpoint/2010/main" val="1360229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B963E2-5DE6-BC51-BFF8-076B5F080551}"/>
              </a:ext>
            </a:extLst>
          </p:cNvPr>
          <p:cNvSpPr>
            <a:spLocks noGrp="1"/>
          </p:cNvSpPr>
          <p:nvPr>
            <p:ph idx="1"/>
          </p:nvPr>
        </p:nvSpPr>
        <p:spPr/>
        <p:txBody>
          <a:bodyPr lIns="91440" tIns="45720" rIns="91440" bIns="45720" anchor="t"/>
          <a:lstStyle/>
          <a:p>
            <a:endParaRPr lang="en-US" dirty="0"/>
          </a:p>
          <a:p>
            <a:pPr marL="461645" lvl="1"/>
            <a:endParaRPr lang="en-US" dirty="0"/>
          </a:p>
        </p:txBody>
      </p:sp>
      <p:sp>
        <p:nvSpPr>
          <p:cNvPr id="5" name="Slide Number Placeholder 4">
            <a:extLst>
              <a:ext uri="{FF2B5EF4-FFF2-40B4-BE49-F238E27FC236}">
                <a16:creationId xmlns:a16="http://schemas.microsoft.com/office/drawing/2014/main" id="{6CDB95C4-A4FA-BDB8-56E9-3B80846A4565}"/>
              </a:ext>
            </a:extLst>
          </p:cNvPr>
          <p:cNvSpPr>
            <a:spLocks noGrp="1"/>
          </p:cNvSpPr>
          <p:nvPr>
            <p:ph type="sldNum" sz="quarter" idx="16"/>
          </p:nvPr>
        </p:nvSpPr>
        <p:spPr/>
        <p:txBody>
          <a:bodyPr/>
          <a:lstStyle/>
          <a:p>
            <a:endParaRPr lang="en-US" dirty="0"/>
          </a:p>
        </p:txBody>
      </p:sp>
      <p:sp>
        <p:nvSpPr>
          <p:cNvPr id="8" name="TextBox 7">
            <a:extLst>
              <a:ext uri="{FF2B5EF4-FFF2-40B4-BE49-F238E27FC236}">
                <a16:creationId xmlns:a16="http://schemas.microsoft.com/office/drawing/2014/main" id="{11D36FE7-C512-8DD9-168E-0F6423B8D898}"/>
              </a:ext>
            </a:extLst>
          </p:cNvPr>
          <p:cNvSpPr txBox="1"/>
          <p:nvPr/>
        </p:nvSpPr>
        <p:spPr>
          <a:xfrm>
            <a:off x="4504459" y="943177"/>
            <a:ext cx="4547261"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u="sng" dirty="0">
                <a:solidFill>
                  <a:schemeClr val="bg2">
                    <a:lumMod val="10000"/>
                  </a:schemeClr>
                </a:solidFill>
                <a:latin typeface="Arial" panose="020B0604020202020204" pitchFamily="34" charset="0"/>
                <a:cs typeface="Arial" panose="020B0604020202020204" pitchFamily="34" charset="0"/>
              </a:rPr>
              <a:t>Global Support Group (GSG) – Mr. Tim Bergland</a:t>
            </a:r>
          </a:p>
          <a:p>
            <a:pPr algn="ctr"/>
            <a:r>
              <a:rPr lang="en-US" sz="200" b="1" u="sng" dirty="0">
                <a:solidFill>
                  <a:schemeClr val="bg2">
                    <a:lumMod val="10000"/>
                  </a:schemeClr>
                </a:solidFill>
                <a:latin typeface="Arial" panose="020B0604020202020204" pitchFamily="34" charset="0"/>
                <a:cs typeface="Arial" panose="020B0604020202020204" pitchFamily="34" charset="0"/>
              </a:rPr>
              <a:t> </a:t>
            </a:r>
          </a:p>
          <a:p>
            <a:pPr algn="ctr"/>
            <a:endParaRPr lang="en-US" sz="200" b="1" u="sng" dirty="0">
              <a:solidFill>
                <a:schemeClr val="bg2">
                  <a:lumMod val="10000"/>
                </a:schemeClr>
              </a:solidFill>
              <a:latin typeface="Arial" panose="020B0604020202020204" pitchFamily="34" charset="0"/>
              <a:cs typeface="Arial" panose="020B0604020202020204" pitchFamily="34" charset="0"/>
            </a:endParaRPr>
          </a:p>
          <a:p>
            <a:pPr>
              <a:buChar char="•"/>
            </a:pPr>
            <a:r>
              <a:rPr lang="en-US" sz="1200" b="1" dirty="0">
                <a:solidFill>
                  <a:schemeClr val="bg2">
                    <a:lumMod val="10000"/>
                  </a:schemeClr>
                </a:solidFill>
                <a:latin typeface="Arial" panose="020B0604020202020204" pitchFamily="34" charset="0"/>
                <a:cs typeface="Arial" panose="020B0604020202020204" pitchFamily="34" charset="0"/>
              </a:rPr>
              <a:t> Equipment Related Services – Systems (ERS-S)</a:t>
            </a:r>
          </a:p>
          <a:p>
            <a:pPr lvl="1">
              <a:buFont typeface="Arial"/>
              <a:buChar char="•"/>
            </a:pPr>
            <a:r>
              <a:rPr lang="en-US" sz="1200" dirty="0">
                <a:solidFill>
                  <a:schemeClr val="bg2">
                    <a:lumMod val="10000"/>
                  </a:schemeClr>
                </a:solidFill>
                <a:latin typeface="Arial" panose="020B0604020202020204" pitchFamily="34" charset="0"/>
                <a:cs typeface="Arial" panose="020B0604020202020204" pitchFamily="34" charset="0"/>
              </a:rPr>
              <a:t> Indoor Simulated Marksmanship Trainer (ISMT)</a:t>
            </a:r>
          </a:p>
          <a:p>
            <a:pPr lvl="1">
              <a:buChar char="•"/>
            </a:pPr>
            <a:r>
              <a:rPr lang="en-US" sz="1200" dirty="0">
                <a:solidFill>
                  <a:schemeClr val="bg2">
                    <a:lumMod val="10000"/>
                  </a:schemeClr>
                </a:solidFill>
                <a:latin typeface="Arial" panose="020B0604020202020204" pitchFamily="34" charset="0"/>
                <a:cs typeface="Arial" panose="020B0604020202020204" pitchFamily="34" charset="0"/>
              </a:rPr>
              <a:t> Dry Rollover Egress Trainers (DRET)</a:t>
            </a:r>
          </a:p>
          <a:p>
            <a:pPr lvl="1">
              <a:buChar char="•"/>
            </a:pPr>
            <a:r>
              <a:rPr lang="en-US" sz="1200" dirty="0">
                <a:solidFill>
                  <a:schemeClr val="bg2">
                    <a:lumMod val="10000"/>
                  </a:schemeClr>
                </a:solidFill>
                <a:latin typeface="Arial" panose="020B0604020202020204" pitchFamily="34" charset="0"/>
                <a:cs typeface="Arial" panose="020B0604020202020204" pitchFamily="34" charset="0"/>
              </a:rPr>
              <a:t> Operator Driver Simulator (ODS)/Marine Common Driver Trainer (MCDT)</a:t>
            </a:r>
          </a:p>
          <a:p>
            <a:pPr lvl="1">
              <a:buChar char="•"/>
            </a:pPr>
            <a:r>
              <a:rPr lang="en-US" sz="1200" dirty="0">
                <a:solidFill>
                  <a:schemeClr val="bg2">
                    <a:lumMod val="10000"/>
                  </a:schemeClr>
                </a:solidFill>
                <a:latin typeface="Arial" panose="020B0604020202020204" pitchFamily="34" charset="0"/>
                <a:cs typeface="Arial" panose="020B0604020202020204" pitchFamily="34" charset="0"/>
              </a:rPr>
              <a:t> Combat Vehicle Training System (CVTS)</a:t>
            </a:r>
          </a:p>
          <a:p>
            <a:pPr lvl="1">
              <a:buChar char="•"/>
            </a:pPr>
            <a:r>
              <a:rPr lang="en-US" sz="1200" dirty="0">
                <a:solidFill>
                  <a:schemeClr val="bg2">
                    <a:lumMod val="10000"/>
                  </a:schemeClr>
                </a:solidFill>
                <a:latin typeface="Arial" panose="020B0604020202020204" pitchFamily="34" charset="0"/>
                <a:cs typeface="Arial" panose="020B0604020202020204" pitchFamily="34" charset="0"/>
              </a:rPr>
              <a:t> Combat Convoy Simulator (CCS) USMC/Navy</a:t>
            </a:r>
          </a:p>
          <a:p>
            <a:endParaRPr lang="en-US" sz="1200" dirty="0">
              <a:solidFill>
                <a:schemeClr val="bg2">
                  <a:lumMod val="10000"/>
                </a:schemeClr>
              </a:solidFill>
              <a:latin typeface="Arial" panose="020B0604020202020204" pitchFamily="34" charset="0"/>
              <a:cs typeface="Arial" panose="020B0604020202020204" pitchFamily="34" charset="0"/>
            </a:endParaRPr>
          </a:p>
          <a:p>
            <a:pPr>
              <a:buChar char="•"/>
            </a:pPr>
            <a:r>
              <a:rPr lang="en-US" sz="1200" b="1" dirty="0">
                <a:solidFill>
                  <a:schemeClr val="bg2">
                    <a:lumMod val="10000"/>
                  </a:schemeClr>
                </a:solidFill>
                <a:latin typeface="Arial" panose="020B0604020202020204" pitchFamily="34" charset="0"/>
                <a:cs typeface="Arial" panose="020B0604020202020204" pitchFamily="34" charset="0"/>
              </a:rPr>
              <a:t>  Electronics Communication Services (ECS) – </a:t>
            </a:r>
            <a:r>
              <a:rPr lang="en-US" sz="1200" dirty="0">
                <a:solidFill>
                  <a:schemeClr val="bg2">
                    <a:lumMod val="10000"/>
                  </a:schemeClr>
                </a:solidFill>
                <a:latin typeface="Arial" panose="020B0604020202020204" pitchFamily="34" charset="0"/>
                <a:cs typeface="Arial" panose="020B0604020202020204" pitchFamily="34" charset="0"/>
              </a:rPr>
              <a:t>(STS CORs)</a:t>
            </a:r>
          </a:p>
          <a:p>
            <a:pPr lvl="1">
              <a:buChar char="•"/>
            </a:pPr>
            <a:r>
              <a:rPr lang="en-US" sz="1200" dirty="0">
                <a:solidFill>
                  <a:schemeClr val="bg2">
                    <a:lumMod val="10000"/>
                  </a:schemeClr>
                </a:solidFill>
                <a:latin typeface="Arial" panose="020B0604020202020204" pitchFamily="34" charset="0"/>
                <a:cs typeface="Arial" panose="020B0604020202020204" pitchFamily="34" charset="0"/>
              </a:rPr>
              <a:t> Deployable Virtual Training Environment (DVTE)</a:t>
            </a:r>
          </a:p>
          <a:p>
            <a:pPr lvl="1">
              <a:buChar char="•"/>
            </a:pPr>
            <a:r>
              <a:rPr lang="en-US" sz="1200" dirty="0">
                <a:solidFill>
                  <a:schemeClr val="bg2">
                    <a:lumMod val="10000"/>
                  </a:schemeClr>
                </a:solidFill>
                <a:latin typeface="Arial" panose="020B0604020202020204" pitchFamily="34" charset="0"/>
                <a:cs typeface="Arial" panose="020B0604020202020204" pitchFamily="34" charset="0"/>
              </a:rPr>
              <a:t> Indoor Simulated Marksmanship Trainer (ISMT)</a:t>
            </a:r>
          </a:p>
          <a:p>
            <a:pPr lvl="1">
              <a:buChar char="•"/>
            </a:pPr>
            <a:r>
              <a:rPr lang="en-US" sz="1200" dirty="0">
                <a:solidFill>
                  <a:schemeClr val="bg2">
                    <a:lumMod val="10000"/>
                  </a:schemeClr>
                </a:solidFill>
                <a:latin typeface="Arial" panose="020B0604020202020204" pitchFamily="34" charset="0"/>
                <a:cs typeface="Arial" panose="020B0604020202020204" pitchFamily="34" charset="0"/>
              </a:rPr>
              <a:t>Combat Convoy Simulator (CCS) USMC/Navy</a:t>
            </a:r>
          </a:p>
          <a:p>
            <a:pPr>
              <a:buChar char="•"/>
            </a:pPr>
            <a:endParaRPr lang="en-US" sz="1200" b="1" dirty="0">
              <a:solidFill>
                <a:schemeClr val="bg2">
                  <a:lumMod val="10000"/>
                </a:schemeClr>
              </a:solidFill>
              <a:latin typeface="Arial" panose="020B0604020202020204" pitchFamily="34" charset="0"/>
              <a:cs typeface="Arial" panose="020B0604020202020204" pitchFamily="34" charset="0"/>
            </a:endParaRPr>
          </a:p>
          <a:p>
            <a:pPr>
              <a:buChar char="•"/>
            </a:pPr>
            <a:r>
              <a:rPr lang="en-US" sz="1200" b="1" dirty="0">
                <a:solidFill>
                  <a:schemeClr val="bg2">
                    <a:lumMod val="10000"/>
                  </a:schemeClr>
                </a:solidFill>
                <a:latin typeface="Arial" panose="020B0604020202020204" pitchFamily="34" charset="0"/>
                <a:cs typeface="Arial" panose="020B0604020202020204" pitchFamily="34" charset="0"/>
              </a:rPr>
              <a:t> MAGTF Training System Support (MTSS)</a:t>
            </a:r>
          </a:p>
          <a:p>
            <a:pPr marL="457200">
              <a:buFont typeface="Arial"/>
              <a:buChar char="•"/>
            </a:pPr>
            <a:r>
              <a:rPr lang="en-US" sz="1200" dirty="0">
                <a:solidFill>
                  <a:schemeClr val="bg2">
                    <a:lumMod val="10000"/>
                  </a:schemeClr>
                </a:solidFill>
                <a:latin typeface="Arial" panose="020B0604020202020204" pitchFamily="34" charset="0"/>
                <a:ea typeface="+mn-lt"/>
                <a:cs typeface="Arial" panose="020B0604020202020204" pitchFamily="34" charset="0"/>
              </a:rPr>
              <a:t> Battle Sim Center</a:t>
            </a:r>
          </a:p>
          <a:p>
            <a:pPr lvl="1">
              <a:buFont typeface="Arial"/>
              <a:buChar char="•"/>
            </a:pPr>
            <a:r>
              <a:rPr lang="en-US" sz="1200" dirty="0">
                <a:solidFill>
                  <a:schemeClr val="bg2">
                    <a:lumMod val="10000"/>
                  </a:schemeClr>
                </a:solidFill>
                <a:latin typeface="Arial" panose="020B0604020202020204" pitchFamily="34" charset="0"/>
                <a:ea typeface="+mn-lt"/>
                <a:cs typeface="Arial" panose="020B0604020202020204" pitchFamily="34" charset="0"/>
              </a:rPr>
              <a:t> MAGTF Staff Training Program</a:t>
            </a:r>
          </a:p>
          <a:p>
            <a:pPr lvl="1">
              <a:buFont typeface="Arial"/>
              <a:buChar char="•"/>
            </a:pPr>
            <a:r>
              <a:rPr lang="en-US" sz="1200" dirty="0">
                <a:solidFill>
                  <a:schemeClr val="bg2">
                    <a:lumMod val="10000"/>
                  </a:schemeClr>
                </a:solidFill>
                <a:latin typeface="Arial" panose="020B0604020202020204" pitchFamily="34" charset="0"/>
                <a:ea typeface="+mn-lt"/>
                <a:cs typeface="Arial" panose="020B0604020202020204" pitchFamily="34" charset="0"/>
              </a:rPr>
              <a:t> MCLOG &amp; Others</a:t>
            </a:r>
          </a:p>
          <a:p>
            <a:pPr lvl="1">
              <a:buFont typeface="Arial"/>
              <a:buChar char="•"/>
            </a:pPr>
            <a:r>
              <a:rPr lang="en-US" sz="1200" dirty="0">
                <a:solidFill>
                  <a:schemeClr val="bg2">
                    <a:lumMod val="10000"/>
                  </a:schemeClr>
                </a:solidFill>
                <a:latin typeface="Arial" panose="020B0604020202020204" pitchFamily="34" charset="0"/>
                <a:ea typeface="+mn-lt"/>
                <a:cs typeface="Arial" panose="020B0604020202020204" pitchFamily="34" charset="0"/>
              </a:rPr>
              <a:t> TMIT</a:t>
            </a:r>
          </a:p>
          <a:p>
            <a:pPr lvl="1">
              <a:buFont typeface="Arial"/>
              <a:buChar char="•"/>
            </a:pPr>
            <a:r>
              <a:rPr lang="en-US" sz="1200" dirty="0">
                <a:solidFill>
                  <a:schemeClr val="bg2">
                    <a:lumMod val="10000"/>
                  </a:schemeClr>
                </a:solidFill>
                <a:latin typeface="Arial" panose="020B0604020202020204" pitchFamily="34" charset="0"/>
                <a:ea typeface="+mn-lt"/>
                <a:cs typeface="Arial" panose="020B0604020202020204" pitchFamily="34" charset="0"/>
              </a:rPr>
              <a:t> ASALT </a:t>
            </a:r>
          </a:p>
          <a:p>
            <a:pPr lvl="1"/>
            <a:endParaRPr lang="en-US" sz="1200" dirty="0">
              <a:solidFill>
                <a:schemeClr val="bg2">
                  <a:lumMod val="10000"/>
                </a:schemeClr>
              </a:solidFill>
              <a:latin typeface="Arial" panose="020B0604020202020204" pitchFamily="34" charset="0"/>
              <a:ea typeface="+mn-lt"/>
              <a:cs typeface="Arial" panose="020B0604020202020204" pitchFamily="34" charset="0"/>
            </a:endParaRPr>
          </a:p>
          <a:p>
            <a:pPr>
              <a:buChar char="•"/>
            </a:pPr>
            <a:r>
              <a:rPr lang="en-US" sz="1200" b="1" dirty="0">
                <a:solidFill>
                  <a:schemeClr val="bg2">
                    <a:lumMod val="10000"/>
                  </a:schemeClr>
                </a:solidFill>
                <a:latin typeface="Arial" panose="020B0604020202020204" pitchFamily="34" charset="0"/>
                <a:cs typeface="Arial" panose="020B0604020202020204" pitchFamily="34" charset="0"/>
              </a:rPr>
              <a:t> Underwater Egress Trainer (UET)</a:t>
            </a:r>
          </a:p>
          <a:p>
            <a:pPr lvl="1">
              <a:buChar char="•"/>
            </a:pPr>
            <a:r>
              <a:rPr lang="en-US" sz="1200" dirty="0">
                <a:solidFill>
                  <a:schemeClr val="bg2">
                    <a:lumMod val="10000"/>
                  </a:schemeClr>
                </a:solidFill>
                <a:latin typeface="Arial" panose="020B0604020202020204" pitchFamily="34" charset="0"/>
                <a:ea typeface="+mn-lt"/>
                <a:cs typeface="Arial" panose="020B0604020202020204" pitchFamily="34" charset="0"/>
              </a:rPr>
              <a:t> Contracted Logistics Support</a:t>
            </a:r>
          </a:p>
          <a:p>
            <a:endParaRPr lang="en-US" sz="1200" b="1" dirty="0">
              <a:solidFill>
                <a:schemeClr val="bg2">
                  <a:lumMod val="10000"/>
                </a:schemeClr>
              </a:solidFill>
              <a:latin typeface="Arial" panose="020B0604020202020204" pitchFamily="34" charset="0"/>
              <a:cs typeface="Arial" panose="020B0604020202020204" pitchFamily="34" charset="0"/>
            </a:endParaRPr>
          </a:p>
          <a:p>
            <a:pPr>
              <a:buChar char="•"/>
            </a:pPr>
            <a:r>
              <a:rPr lang="en-US" sz="1200" b="1" dirty="0">
                <a:solidFill>
                  <a:schemeClr val="bg2">
                    <a:lumMod val="10000"/>
                  </a:schemeClr>
                </a:solidFill>
                <a:latin typeface="Arial" panose="020B0604020202020204" pitchFamily="34" charset="0"/>
                <a:cs typeface="Arial" panose="020B0604020202020204" pitchFamily="34" charset="0"/>
              </a:rPr>
              <a:t> Role Players Support</a:t>
            </a:r>
          </a:p>
          <a:p>
            <a:pPr lvl="1">
              <a:buFontTx/>
              <a:buChar char="•"/>
            </a:pPr>
            <a:r>
              <a:rPr lang="en-US" sz="1200" dirty="0">
                <a:solidFill>
                  <a:schemeClr val="bg2">
                    <a:lumMod val="10000"/>
                  </a:schemeClr>
                </a:solidFill>
                <a:latin typeface="Arial" panose="020B0604020202020204" pitchFamily="34" charset="0"/>
                <a:cs typeface="Arial" panose="020B0604020202020204" pitchFamily="34" charset="0"/>
              </a:rPr>
              <a:t> Home Station Training (HST) &amp; </a:t>
            </a:r>
          </a:p>
          <a:p>
            <a:pPr lvl="1"/>
            <a:r>
              <a:rPr lang="en-US" sz="1200" dirty="0">
                <a:solidFill>
                  <a:schemeClr val="bg2">
                    <a:lumMod val="10000"/>
                  </a:schemeClr>
                </a:solidFill>
                <a:latin typeface="Arial" panose="020B0604020202020204" pitchFamily="34" charset="0"/>
                <a:cs typeface="Arial" panose="020B0604020202020204" pitchFamily="34" charset="0"/>
              </a:rPr>
              <a:t>  Infantry Immersive Trainer (IIT)</a:t>
            </a:r>
          </a:p>
          <a:p>
            <a:pPr lvl="1">
              <a:buFontTx/>
              <a:buChar char="•"/>
            </a:pPr>
            <a:r>
              <a:rPr lang="en-US" sz="1200" dirty="0">
                <a:solidFill>
                  <a:schemeClr val="bg2">
                    <a:lumMod val="10000"/>
                  </a:schemeClr>
                </a:solidFill>
                <a:latin typeface="Arial" panose="020B0604020202020204" pitchFamily="34" charset="0"/>
                <a:cs typeface="Arial" panose="020B0604020202020204" pitchFamily="34" charset="0"/>
              </a:rPr>
              <a:t> Subject Matter Expert (SME) Support Services </a:t>
            </a:r>
          </a:p>
          <a:p>
            <a:pPr>
              <a:buChar char="•"/>
            </a:pPr>
            <a:endParaRPr lang="en-US" sz="1200" b="1" dirty="0">
              <a:solidFill>
                <a:schemeClr val="bg2">
                  <a:lumMod val="10000"/>
                </a:schemeClr>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EEFC674-3D26-466B-0551-0835A4685C73}"/>
              </a:ext>
            </a:extLst>
          </p:cNvPr>
          <p:cNvPicPr>
            <a:picLocks noChangeAspect="1"/>
          </p:cNvPicPr>
          <p:nvPr/>
        </p:nvPicPr>
        <p:blipFill>
          <a:blip r:embed="rId3"/>
          <a:stretch>
            <a:fillRect/>
          </a:stretch>
        </p:blipFill>
        <p:spPr>
          <a:xfrm>
            <a:off x="154484" y="1101774"/>
            <a:ext cx="4349974" cy="3048157"/>
          </a:xfrm>
          <a:prstGeom prst="rect">
            <a:avLst/>
          </a:prstGeom>
        </p:spPr>
      </p:pic>
      <p:sp>
        <p:nvSpPr>
          <p:cNvPr id="4" name="TextBox 3">
            <a:extLst>
              <a:ext uri="{FF2B5EF4-FFF2-40B4-BE49-F238E27FC236}">
                <a16:creationId xmlns:a16="http://schemas.microsoft.com/office/drawing/2014/main" id="{B7793E88-3870-7449-ADFF-7EA222C9307A}"/>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pic>
        <p:nvPicPr>
          <p:cNvPr id="3" name="Picture 2" descr="Logo&#10;&#10;Description automatically generated">
            <a:extLst>
              <a:ext uri="{FF2B5EF4-FFF2-40B4-BE49-F238E27FC236}">
                <a16:creationId xmlns:a16="http://schemas.microsoft.com/office/drawing/2014/main" id="{1B8589E9-B912-4E93-4A2A-C94BB27B1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42277"/>
            <a:ext cx="832130" cy="856308"/>
          </a:xfrm>
          <a:prstGeom prst="rect">
            <a:avLst/>
          </a:prstGeom>
        </p:spPr>
      </p:pic>
      <p:sp>
        <p:nvSpPr>
          <p:cNvPr id="11" name="Text Placeholder 2">
            <a:extLst>
              <a:ext uri="{FF2B5EF4-FFF2-40B4-BE49-F238E27FC236}">
                <a16:creationId xmlns:a16="http://schemas.microsoft.com/office/drawing/2014/main" id="{A6576142-01ED-7CA0-B726-ECC8059ED0B5}"/>
              </a:ext>
            </a:extLst>
          </p:cNvPr>
          <p:cNvSpPr>
            <a:spLocks noGrp="1"/>
          </p:cNvSpPr>
          <p:nvPr>
            <p:ph type="body" sz="quarter" idx="13"/>
          </p:nvPr>
        </p:nvSpPr>
        <p:spPr>
          <a:xfrm>
            <a:off x="5532413" y="262185"/>
            <a:ext cx="2786062" cy="496888"/>
          </a:xfrm>
        </p:spPr>
        <p:txBody>
          <a:bodyPr lIns="91440" tIns="45720" rIns="91440" bIns="45720" anchor="ctr">
            <a:normAutofit fontScale="92500" lnSpcReduction="20000"/>
          </a:bodyPr>
          <a:lstStyle/>
          <a:p>
            <a:r>
              <a:rPr lang="en-US" sz="1800" dirty="0">
                <a:solidFill>
                  <a:schemeClr val="bg2">
                    <a:lumMod val="10000"/>
                  </a:schemeClr>
                </a:solidFill>
                <a:latin typeface="Arial Black" panose="020B0A04020102020204" pitchFamily="34" charset="0"/>
                <a:cs typeface="Arial"/>
              </a:rPr>
              <a:t>WTS DISTRIBUTION OF LABOR</a:t>
            </a:r>
            <a:endParaRPr lang="en-US" sz="1800" dirty="0">
              <a:solidFill>
                <a:schemeClr val="bg2">
                  <a:lumMod val="10000"/>
                </a:schemeClr>
              </a:solidFill>
              <a:latin typeface="Arial Black" panose="020B0A04020102020204" pitchFamily="34" charset="0"/>
            </a:endParaRPr>
          </a:p>
        </p:txBody>
      </p:sp>
    </p:spTree>
    <p:extLst>
      <p:ext uri="{BB962C8B-B14F-4D97-AF65-F5344CB8AC3E}">
        <p14:creationId xmlns:p14="http://schemas.microsoft.com/office/powerpoint/2010/main" val="3001626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3E65A8-CCEC-C0FF-94E5-467169F16C0A}"/>
              </a:ext>
            </a:extLst>
          </p:cNvPr>
          <p:cNvSpPr>
            <a:spLocks noGrp="1"/>
          </p:cNvSpPr>
          <p:nvPr>
            <p:ph type="sldNum" sz="quarter" idx="16"/>
          </p:nvPr>
        </p:nvSpPr>
        <p:spPr/>
        <p:txBody>
          <a:bodyPr/>
          <a:lstStyle/>
          <a:p>
            <a:endParaRPr lang="en-US" dirty="0"/>
          </a:p>
        </p:txBody>
      </p:sp>
      <p:sp>
        <p:nvSpPr>
          <p:cNvPr id="7" name="object 5">
            <a:extLst>
              <a:ext uri="{FF2B5EF4-FFF2-40B4-BE49-F238E27FC236}">
                <a16:creationId xmlns:a16="http://schemas.microsoft.com/office/drawing/2014/main" id="{065856A8-2350-9F96-4D14-565AF87B4BE9}"/>
              </a:ext>
            </a:extLst>
          </p:cNvPr>
          <p:cNvSpPr txBox="1"/>
          <p:nvPr/>
        </p:nvSpPr>
        <p:spPr>
          <a:xfrm>
            <a:off x="1" y="998194"/>
            <a:ext cx="9143998" cy="491481"/>
          </a:xfrm>
          <a:prstGeom prst="rect">
            <a:avLst/>
          </a:prstGeom>
        </p:spPr>
        <p:txBody>
          <a:bodyPr vert="horz" wrap="square" lIns="0" tIns="12065" rIns="0" bIns="0" rtlCol="0" anchor="t">
            <a:spAutoFit/>
          </a:bodyPr>
          <a:lstStyle/>
          <a:p>
            <a:pPr marL="12700" algn="ctr">
              <a:lnSpc>
                <a:spcPct val="123343"/>
              </a:lnSpc>
              <a:spcBef>
                <a:spcPts val="95"/>
              </a:spcBef>
            </a:pPr>
            <a:r>
              <a:rPr lang="en-US" sz="2800" b="1" dirty="0">
                <a:solidFill>
                  <a:srgbClr val="C00000"/>
                </a:solidFill>
                <a:latin typeface="Arial"/>
                <a:cs typeface="Arial"/>
              </a:rPr>
              <a:t>Equipment</a:t>
            </a:r>
            <a:r>
              <a:rPr lang="en-US" sz="2800" b="1" spc="-65" dirty="0">
                <a:solidFill>
                  <a:srgbClr val="C00000"/>
                </a:solidFill>
                <a:latin typeface="Arial"/>
                <a:cs typeface="Arial"/>
              </a:rPr>
              <a:t> </a:t>
            </a:r>
            <a:r>
              <a:rPr lang="en-US" sz="2800" b="1" dirty="0">
                <a:solidFill>
                  <a:srgbClr val="C00000"/>
                </a:solidFill>
                <a:latin typeface="Arial"/>
                <a:cs typeface="Arial"/>
              </a:rPr>
              <a:t>Related</a:t>
            </a:r>
            <a:r>
              <a:rPr lang="en-US" sz="2800" b="1" spc="-90" dirty="0">
                <a:solidFill>
                  <a:srgbClr val="C00000"/>
                </a:solidFill>
                <a:latin typeface="Arial"/>
                <a:cs typeface="Arial"/>
              </a:rPr>
              <a:t> </a:t>
            </a:r>
            <a:r>
              <a:rPr lang="en-US" sz="2800" b="1" dirty="0">
                <a:solidFill>
                  <a:srgbClr val="C00000"/>
                </a:solidFill>
                <a:latin typeface="Arial"/>
                <a:cs typeface="Arial"/>
              </a:rPr>
              <a:t>Services</a:t>
            </a:r>
            <a:r>
              <a:rPr lang="en-US" sz="2800" b="1" spc="-95" dirty="0">
                <a:solidFill>
                  <a:srgbClr val="C00000"/>
                </a:solidFill>
                <a:latin typeface="Arial"/>
                <a:cs typeface="Arial"/>
              </a:rPr>
              <a:t> </a:t>
            </a:r>
            <a:r>
              <a:rPr lang="en-US" sz="2800" b="1" dirty="0">
                <a:solidFill>
                  <a:srgbClr val="C00000"/>
                </a:solidFill>
                <a:latin typeface="Arial"/>
                <a:cs typeface="Arial"/>
              </a:rPr>
              <a:t>–</a:t>
            </a:r>
            <a:r>
              <a:rPr lang="en-US" sz="2800" b="1" spc="-95" dirty="0">
                <a:solidFill>
                  <a:srgbClr val="C00000"/>
                </a:solidFill>
                <a:latin typeface="Arial"/>
                <a:cs typeface="Arial"/>
              </a:rPr>
              <a:t> </a:t>
            </a:r>
            <a:r>
              <a:rPr lang="en-US" sz="2800" b="1" dirty="0">
                <a:solidFill>
                  <a:srgbClr val="C00000"/>
                </a:solidFill>
                <a:latin typeface="Arial"/>
                <a:cs typeface="Arial"/>
              </a:rPr>
              <a:t>Systems</a:t>
            </a:r>
            <a:r>
              <a:rPr lang="en-US" sz="2800" b="1" spc="-55" dirty="0">
                <a:solidFill>
                  <a:srgbClr val="C00000"/>
                </a:solidFill>
                <a:latin typeface="Arial"/>
                <a:cs typeface="Arial"/>
              </a:rPr>
              <a:t> </a:t>
            </a:r>
            <a:r>
              <a:rPr lang="en-US" sz="2800" b="1" spc="-25" dirty="0">
                <a:solidFill>
                  <a:srgbClr val="C00000"/>
                </a:solidFill>
                <a:latin typeface="Arial"/>
                <a:cs typeface="Arial"/>
              </a:rPr>
              <a:t>(ERS-S)</a:t>
            </a:r>
            <a:endParaRPr lang="en-US" sz="2800" dirty="0">
              <a:latin typeface="Arial"/>
              <a:cs typeface="Arial"/>
            </a:endParaRPr>
          </a:p>
        </p:txBody>
      </p:sp>
      <p:sp>
        <p:nvSpPr>
          <p:cNvPr id="9" name="TextBox 8">
            <a:extLst>
              <a:ext uri="{FF2B5EF4-FFF2-40B4-BE49-F238E27FC236}">
                <a16:creationId xmlns:a16="http://schemas.microsoft.com/office/drawing/2014/main" id="{8A42AF49-D079-676B-4BDF-441E64F2A92F}"/>
              </a:ext>
            </a:extLst>
          </p:cNvPr>
          <p:cNvSpPr txBox="1"/>
          <p:nvPr/>
        </p:nvSpPr>
        <p:spPr>
          <a:xfrm>
            <a:off x="92279" y="1522720"/>
            <a:ext cx="8947217" cy="1763881"/>
          </a:xfrm>
          <a:prstGeom prst="rect">
            <a:avLst/>
          </a:prstGeom>
          <a:noFill/>
        </p:spPr>
        <p:txBody>
          <a:bodyPr wrap="square" lIns="91440" tIns="45720" rIns="91440" bIns="45720" anchor="t">
            <a:spAutoFit/>
          </a:bodyPr>
          <a:lstStyle/>
          <a:p>
            <a:pPr marL="25400">
              <a:lnSpc>
                <a:spcPct val="158321"/>
              </a:lnSpc>
            </a:pPr>
            <a:r>
              <a:rPr lang="en-US" sz="1400" spc="-10" dirty="0">
                <a:solidFill>
                  <a:schemeClr val="bg2">
                    <a:lumMod val="10000"/>
                  </a:schemeClr>
                </a:solidFill>
                <a:latin typeface="Arial" panose="020B0604020202020204" pitchFamily="34" charset="0"/>
                <a:cs typeface="Arial" panose="020B0604020202020204" pitchFamily="34" charset="0"/>
              </a:rPr>
              <a:t>Description/Summary</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of</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Program</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Requirements</a:t>
            </a:r>
            <a:endParaRPr lang="en-US" sz="1400" dirty="0">
              <a:solidFill>
                <a:schemeClr val="bg2">
                  <a:lumMod val="10000"/>
                </a:schemeClr>
              </a:solidFill>
              <a:latin typeface="Arial" panose="020B0604020202020204" pitchFamily="34" charset="0"/>
              <a:cs typeface="Arial" panose="020B0604020202020204" pitchFamily="34" charset="0"/>
            </a:endParaRPr>
          </a:p>
          <a:p>
            <a:pPr marL="405765" marR="35560" indent="-287020">
              <a:lnSpc>
                <a:spcPct val="100000"/>
              </a:lnSpc>
              <a:spcBef>
                <a:spcPts val="330"/>
              </a:spcBef>
              <a:buChar char="•"/>
              <a:tabLst>
                <a:tab pos="405765" algn="l"/>
                <a:tab pos="406400" algn="l"/>
              </a:tabLst>
            </a:pPr>
            <a:r>
              <a:rPr lang="en-US" sz="1400" dirty="0">
                <a:solidFill>
                  <a:schemeClr val="bg2">
                    <a:lumMod val="10000"/>
                  </a:schemeClr>
                </a:solidFill>
                <a:latin typeface="Arial" panose="020B0604020202020204" pitchFamily="34" charset="0"/>
                <a:cs typeface="Arial" panose="020B0604020202020204" pitchFamily="34" charset="0"/>
              </a:rPr>
              <a:t>PM</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TRASYS</a:t>
            </a:r>
            <a:r>
              <a:rPr lang="en-US" sz="1400" spc="-6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awarded</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a</a:t>
            </a:r>
            <a:r>
              <a:rPr lang="en-US" sz="1400" spc="-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Multiple</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Award</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Contract</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spc="-30" dirty="0">
                <a:solidFill>
                  <a:schemeClr val="bg2">
                    <a:lumMod val="10000"/>
                  </a:schemeClr>
                </a:solidFill>
                <a:latin typeface="Arial" panose="020B0604020202020204" pitchFamily="34" charset="0"/>
                <a:cs typeface="Arial" panose="020B0604020202020204" pitchFamily="34" charset="0"/>
              </a:rPr>
              <a:t>(MAC)</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in</a:t>
            </a:r>
            <a:r>
              <a:rPr lang="en-US" sz="1400" spc="-1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March</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of</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2021</a:t>
            </a:r>
            <a:r>
              <a:rPr lang="en-US" sz="1400" spc="-1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that</a:t>
            </a:r>
            <a:r>
              <a:rPr lang="en-US" sz="1400" spc="-1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is</a:t>
            </a:r>
            <a:r>
              <a:rPr lang="en-US" sz="1400" spc="-3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primarily </a:t>
            </a:r>
            <a:r>
              <a:rPr lang="en-US" sz="1400" dirty="0">
                <a:solidFill>
                  <a:schemeClr val="bg2">
                    <a:lumMod val="10000"/>
                  </a:schemeClr>
                </a:solidFill>
                <a:latin typeface="Arial" panose="020B0604020202020204" pitchFamily="34" charset="0"/>
                <a:cs typeface="Arial" panose="020B0604020202020204" pitchFamily="34" charset="0"/>
              </a:rPr>
              <a:t>aligned</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with</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the</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ERS</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Service</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Portfolio</a:t>
            </a:r>
            <a:r>
              <a:rPr lang="en-US" sz="1400" spc="-5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Group</a:t>
            </a:r>
            <a:r>
              <a:rPr lang="en-US" sz="1400" spc="-6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within</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spc="-20" dirty="0">
                <a:solidFill>
                  <a:schemeClr val="bg2">
                    <a:lumMod val="10000"/>
                  </a:schemeClr>
                </a:solidFill>
                <a:latin typeface="Arial" panose="020B0604020202020204" pitchFamily="34" charset="0"/>
                <a:cs typeface="Arial" panose="020B0604020202020204" pitchFamily="34" charset="0"/>
              </a:rPr>
              <a:t>DoD’s</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spc="-30" dirty="0">
                <a:solidFill>
                  <a:schemeClr val="bg2">
                    <a:lumMod val="10000"/>
                  </a:schemeClr>
                </a:solidFill>
                <a:latin typeface="Arial" panose="020B0604020202020204" pitchFamily="34" charset="0"/>
                <a:cs typeface="Arial" panose="020B0604020202020204" pitchFamily="34" charset="0"/>
              </a:rPr>
              <a:t>Taxonomy</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of</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Services.</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The</a:t>
            </a:r>
            <a:r>
              <a:rPr lang="en-US" sz="1400" spc="-3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ERS-</a:t>
            </a:r>
            <a:r>
              <a:rPr lang="en-US" sz="1400" dirty="0">
                <a:solidFill>
                  <a:schemeClr val="bg2">
                    <a:lumMod val="10000"/>
                  </a:schemeClr>
                </a:solidFill>
                <a:latin typeface="Arial" panose="020B0604020202020204" pitchFamily="34" charset="0"/>
                <a:cs typeface="Arial" panose="020B0604020202020204" pitchFamily="34" charset="0"/>
              </a:rPr>
              <a:t>S</a:t>
            </a:r>
            <a:r>
              <a:rPr lang="en-US" sz="1400" spc="-55" dirty="0">
                <a:solidFill>
                  <a:schemeClr val="bg2">
                    <a:lumMod val="10000"/>
                  </a:schemeClr>
                </a:solidFill>
                <a:latin typeface="Arial" panose="020B0604020202020204" pitchFamily="34" charset="0"/>
                <a:cs typeface="Arial" panose="020B0604020202020204" pitchFamily="34" charset="0"/>
              </a:rPr>
              <a:t> </a:t>
            </a:r>
            <a:r>
              <a:rPr lang="en-US" sz="1400" spc="-30" dirty="0">
                <a:solidFill>
                  <a:schemeClr val="bg2">
                    <a:lumMod val="10000"/>
                  </a:schemeClr>
                </a:solidFill>
                <a:latin typeface="Arial" panose="020B0604020202020204" pitchFamily="34" charset="0"/>
                <a:cs typeface="Arial" panose="020B0604020202020204" pitchFamily="34" charset="0"/>
              </a:rPr>
              <a:t>MAC</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scope</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spc="-25" dirty="0">
                <a:solidFill>
                  <a:schemeClr val="bg2">
                    <a:lumMod val="10000"/>
                  </a:schemeClr>
                </a:solidFill>
                <a:latin typeface="Arial" panose="020B0604020202020204" pitchFamily="34" charset="0"/>
                <a:cs typeface="Arial" panose="020B0604020202020204" pitchFamily="34" charset="0"/>
              </a:rPr>
              <a:t>is </a:t>
            </a:r>
            <a:r>
              <a:rPr lang="en-US" sz="1400" spc="-10" dirty="0">
                <a:solidFill>
                  <a:schemeClr val="bg2">
                    <a:lumMod val="10000"/>
                  </a:schemeClr>
                </a:solidFill>
                <a:latin typeface="Arial" panose="020B0604020202020204" pitchFamily="34" charset="0"/>
                <a:cs typeface="Arial" panose="020B0604020202020204" pitchFamily="34" charset="0"/>
              </a:rPr>
              <a:t>intended</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to</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be</a:t>
            </a:r>
            <a:r>
              <a:rPr lang="en-US" sz="1400" spc="-3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broad</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in</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nature</a:t>
            </a:r>
            <a:r>
              <a:rPr lang="en-US" sz="1400" spc="-2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and</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entails</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sustainment</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support</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for</a:t>
            </a:r>
            <a:r>
              <a:rPr lang="en-US" sz="1400" spc="-5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existing</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and</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future</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USMC</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training systems.</a:t>
            </a:r>
            <a:r>
              <a:rPr lang="en-US" sz="1400" spc="-6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Scope</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includes</a:t>
            </a:r>
            <a:r>
              <a:rPr lang="en-US" sz="1400" spc="-2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maintenance,</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logistics</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and</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training</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requirements.</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Systems</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supported</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under</a:t>
            </a:r>
            <a:r>
              <a:rPr lang="en-US" sz="1400" spc="-10" dirty="0">
                <a:solidFill>
                  <a:schemeClr val="bg2">
                    <a:lumMod val="10000"/>
                  </a:schemeClr>
                </a:solidFill>
                <a:latin typeface="Arial" panose="020B0604020202020204" pitchFamily="34" charset="0"/>
                <a:cs typeface="Arial" panose="020B0604020202020204" pitchFamily="34" charset="0"/>
              </a:rPr>
              <a:t> </a:t>
            </a:r>
            <a:r>
              <a:rPr lang="en-US" sz="1400" spc="-20" dirty="0">
                <a:solidFill>
                  <a:schemeClr val="bg2">
                    <a:lumMod val="10000"/>
                  </a:schemeClr>
                </a:solidFill>
                <a:latin typeface="Arial" panose="020B0604020202020204" pitchFamily="34" charset="0"/>
                <a:cs typeface="Arial" panose="020B0604020202020204" pitchFamily="34" charset="0"/>
              </a:rPr>
              <a:t>this </a:t>
            </a:r>
            <a:r>
              <a:rPr lang="en-US" sz="1400" spc="-10" dirty="0">
                <a:solidFill>
                  <a:schemeClr val="bg2">
                    <a:lumMod val="10000"/>
                  </a:schemeClr>
                </a:solidFill>
                <a:latin typeface="Arial" panose="020B0604020202020204" pitchFamily="34" charset="0"/>
                <a:cs typeface="Arial" panose="020B0604020202020204" pitchFamily="34" charset="0"/>
              </a:rPr>
              <a:t>contract</a:t>
            </a:r>
            <a:r>
              <a:rPr lang="en-US" sz="1400" spc="-6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are</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relatively</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complex</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items</a:t>
            </a:r>
            <a:r>
              <a:rPr lang="en-US" sz="1400" spc="-3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of</a:t>
            </a:r>
            <a:r>
              <a:rPr lang="en-US" sz="1400" spc="-2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training</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equipment,</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using</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electronic/mechanical</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means</a:t>
            </a:r>
            <a:r>
              <a:rPr lang="en-US" sz="1400" spc="-30" dirty="0">
                <a:solidFill>
                  <a:schemeClr val="bg2">
                    <a:lumMod val="10000"/>
                  </a:schemeClr>
                </a:solidFill>
                <a:latin typeface="Arial" panose="020B0604020202020204" pitchFamily="34" charset="0"/>
                <a:cs typeface="Arial" panose="020B0604020202020204" pitchFamily="34" charset="0"/>
              </a:rPr>
              <a:t> </a:t>
            </a:r>
            <a:r>
              <a:rPr lang="en-US" sz="1400" spc="-25" dirty="0">
                <a:solidFill>
                  <a:schemeClr val="bg2">
                    <a:lumMod val="10000"/>
                  </a:schemeClr>
                </a:solidFill>
                <a:latin typeface="Arial" panose="020B0604020202020204" pitchFamily="34" charset="0"/>
                <a:cs typeface="Arial" panose="020B0604020202020204" pitchFamily="34" charset="0"/>
              </a:rPr>
              <a:t>to </a:t>
            </a:r>
            <a:r>
              <a:rPr lang="en-US" sz="1400" spc="-10" dirty="0">
                <a:solidFill>
                  <a:schemeClr val="bg2">
                    <a:lumMod val="10000"/>
                  </a:schemeClr>
                </a:solidFill>
                <a:latin typeface="Arial" panose="020B0604020202020204" pitchFamily="34" charset="0"/>
                <a:cs typeface="Arial" panose="020B0604020202020204" pitchFamily="34" charset="0"/>
              </a:rPr>
              <a:t>reproduce</a:t>
            </a:r>
            <a:r>
              <a:rPr lang="en-US" sz="1400" spc="-6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conditions</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necessary</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for</a:t>
            </a:r>
            <a:r>
              <a:rPr lang="en-US" sz="1400" spc="-6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an</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individual</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or</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a</a:t>
            </a:r>
            <a:r>
              <a:rPr lang="en-US" sz="1400" spc="-2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crew</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to</a:t>
            </a:r>
            <a:r>
              <a:rPr lang="en-US" sz="1400" spc="-2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rehearse</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operational</a:t>
            </a:r>
            <a:r>
              <a:rPr lang="en-US" sz="1400" spc="-6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tasks.</a:t>
            </a:r>
            <a:endParaRPr lang="en-US" sz="1400" dirty="0">
              <a:solidFill>
                <a:schemeClr val="bg2">
                  <a:lumMod val="10000"/>
                </a:schemeClr>
              </a:solidFill>
              <a:latin typeface="Arial" panose="020B0604020202020204" pitchFamily="34" charset="0"/>
              <a:cs typeface="Arial" panose="020B0604020202020204" pitchFamily="34" charset="0"/>
            </a:endParaRPr>
          </a:p>
        </p:txBody>
      </p:sp>
      <p:grpSp>
        <p:nvGrpSpPr>
          <p:cNvPr id="10" name="object 4">
            <a:extLst>
              <a:ext uri="{FF2B5EF4-FFF2-40B4-BE49-F238E27FC236}">
                <a16:creationId xmlns:a16="http://schemas.microsoft.com/office/drawing/2014/main" id="{13A77838-0309-9643-1100-6F180348C8E1}"/>
              </a:ext>
            </a:extLst>
          </p:cNvPr>
          <p:cNvGrpSpPr/>
          <p:nvPr/>
        </p:nvGrpSpPr>
        <p:grpSpPr>
          <a:xfrm>
            <a:off x="611593" y="3325024"/>
            <a:ext cx="4114800" cy="3246120"/>
            <a:chOff x="242315" y="3156204"/>
            <a:chExt cx="4114800" cy="3246120"/>
          </a:xfrm>
        </p:grpSpPr>
        <p:pic>
          <p:nvPicPr>
            <p:cNvPr id="11" name="object 5">
              <a:extLst>
                <a:ext uri="{FF2B5EF4-FFF2-40B4-BE49-F238E27FC236}">
                  <a16:creationId xmlns:a16="http://schemas.microsoft.com/office/drawing/2014/main" id="{948E37F9-AEC7-06E4-0100-ABEA9500D372}"/>
                </a:ext>
              </a:extLst>
            </p:cNvPr>
            <p:cNvPicPr/>
            <p:nvPr/>
          </p:nvPicPr>
          <p:blipFill>
            <a:blip r:embed="rId2" cstate="print"/>
            <a:stretch>
              <a:fillRect/>
            </a:stretch>
          </p:blipFill>
          <p:spPr>
            <a:xfrm>
              <a:off x="2278380" y="3156204"/>
              <a:ext cx="2078735" cy="3246119"/>
            </a:xfrm>
            <a:prstGeom prst="rect">
              <a:avLst/>
            </a:prstGeom>
          </p:spPr>
        </p:pic>
        <p:pic>
          <p:nvPicPr>
            <p:cNvPr id="12" name="object 6">
              <a:extLst>
                <a:ext uri="{FF2B5EF4-FFF2-40B4-BE49-F238E27FC236}">
                  <a16:creationId xmlns:a16="http://schemas.microsoft.com/office/drawing/2014/main" id="{EDC22FCF-C88E-D09D-9AD0-1985579C4B95}"/>
                </a:ext>
              </a:extLst>
            </p:cNvPr>
            <p:cNvPicPr/>
            <p:nvPr/>
          </p:nvPicPr>
          <p:blipFill>
            <a:blip r:embed="rId3" cstate="print"/>
            <a:stretch>
              <a:fillRect/>
            </a:stretch>
          </p:blipFill>
          <p:spPr>
            <a:xfrm>
              <a:off x="242315" y="3156204"/>
              <a:ext cx="2081784" cy="3246119"/>
            </a:xfrm>
            <a:prstGeom prst="rect">
              <a:avLst/>
            </a:prstGeom>
          </p:spPr>
        </p:pic>
      </p:grpSp>
      <p:sp>
        <p:nvSpPr>
          <p:cNvPr id="13" name="object 7">
            <a:extLst>
              <a:ext uri="{FF2B5EF4-FFF2-40B4-BE49-F238E27FC236}">
                <a16:creationId xmlns:a16="http://schemas.microsoft.com/office/drawing/2014/main" id="{2944AEB8-5285-B986-42C2-8158A9EDEF42}"/>
              </a:ext>
            </a:extLst>
          </p:cNvPr>
          <p:cNvSpPr txBox="1"/>
          <p:nvPr/>
        </p:nvSpPr>
        <p:spPr>
          <a:xfrm>
            <a:off x="696197" y="3631879"/>
            <a:ext cx="1831339" cy="1016560"/>
          </a:xfrm>
          <a:prstGeom prst="rect">
            <a:avLst/>
          </a:prstGeom>
        </p:spPr>
        <p:txBody>
          <a:bodyPr vert="horz" wrap="square" lIns="0" tIns="22860" rIns="0" bIns="0" rtlCol="0" anchor="t">
            <a:spAutoFit/>
          </a:bodyPr>
          <a:lstStyle/>
          <a:p>
            <a:pPr marL="151130" marR="634365" indent="-139065">
              <a:lnSpc>
                <a:spcPct val="120274"/>
              </a:lnSpc>
              <a:spcBef>
                <a:spcPts val="180"/>
              </a:spcBef>
              <a:buChar char="•"/>
              <a:tabLst>
                <a:tab pos="151765" algn="l"/>
              </a:tabLst>
            </a:pPr>
            <a:r>
              <a:rPr sz="1200">
                <a:solidFill>
                  <a:schemeClr val="bg2">
                    <a:lumMod val="10000"/>
                  </a:schemeClr>
                </a:solidFill>
                <a:latin typeface="Arial"/>
                <a:cs typeface="Arial"/>
              </a:rPr>
              <a:t>Small</a:t>
            </a:r>
            <a:r>
              <a:rPr sz="1200" spc="-25">
                <a:solidFill>
                  <a:schemeClr val="bg2">
                    <a:lumMod val="10000"/>
                  </a:schemeClr>
                </a:solidFill>
                <a:latin typeface="Arial"/>
                <a:cs typeface="Arial"/>
              </a:rPr>
              <a:t> </a:t>
            </a:r>
            <a:r>
              <a:rPr sz="1200" spc="-10">
                <a:solidFill>
                  <a:schemeClr val="bg2">
                    <a:lumMod val="10000"/>
                  </a:schemeClr>
                </a:solidFill>
                <a:latin typeface="Arial"/>
                <a:cs typeface="Arial"/>
              </a:rPr>
              <a:t>Business Competition</a:t>
            </a:r>
            <a:endParaRPr lang="en-US" sz="1200">
              <a:solidFill>
                <a:schemeClr val="bg2">
                  <a:lumMod val="10000"/>
                </a:schemeClr>
              </a:solidFill>
              <a:latin typeface="Arial"/>
              <a:cs typeface="Arial"/>
            </a:endParaRPr>
          </a:p>
          <a:p>
            <a:pPr marL="151130" marR="5080" indent="-139065">
              <a:lnSpc>
                <a:spcPct val="97100"/>
              </a:lnSpc>
              <a:spcBef>
                <a:spcPts val="65"/>
              </a:spcBef>
              <a:buChar char="•"/>
              <a:tabLst>
                <a:tab pos="151765" algn="l"/>
              </a:tabLst>
            </a:pPr>
            <a:r>
              <a:rPr sz="1200" spc="-10">
                <a:solidFill>
                  <a:schemeClr val="bg2">
                    <a:lumMod val="10000"/>
                  </a:schemeClr>
                </a:solidFill>
                <a:latin typeface="Arial"/>
                <a:cs typeface="Arial"/>
              </a:rPr>
              <a:t>Multiple</a:t>
            </a:r>
            <a:r>
              <a:rPr sz="1200" spc="-105">
                <a:solidFill>
                  <a:schemeClr val="bg2">
                    <a:lumMod val="10000"/>
                  </a:schemeClr>
                </a:solidFill>
                <a:latin typeface="Arial"/>
                <a:cs typeface="Arial"/>
              </a:rPr>
              <a:t> </a:t>
            </a:r>
            <a:r>
              <a:rPr sz="1200">
                <a:solidFill>
                  <a:schemeClr val="bg2">
                    <a:lumMod val="10000"/>
                  </a:schemeClr>
                </a:solidFill>
                <a:latin typeface="Arial"/>
                <a:cs typeface="Arial"/>
              </a:rPr>
              <a:t>Award</a:t>
            </a:r>
            <a:r>
              <a:rPr sz="1200" spc="-35">
                <a:solidFill>
                  <a:schemeClr val="bg2">
                    <a:lumMod val="10000"/>
                  </a:schemeClr>
                </a:solidFill>
                <a:latin typeface="Arial"/>
                <a:cs typeface="Arial"/>
              </a:rPr>
              <a:t> </a:t>
            </a:r>
            <a:r>
              <a:rPr sz="1200" spc="-10">
                <a:solidFill>
                  <a:schemeClr val="bg2">
                    <a:lumMod val="10000"/>
                  </a:schemeClr>
                </a:solidFill>
                <a:latin typeface="Arial"/>
                <a:cs typeface="Arial"/>
              </a:rPr>
              <a:t>Contracts </a:t>
            </a:r>
            <a:r>
              <a:rPr sz="1200">
                <a:solidFill>
                  <a:schemeClr val="bg2">
                    <a:lumMod val="10000"/>
                  </a:schemeClr>
                </a:solidFill>
                <a:latin typeface="Arial"/>
                <a:cs typeface="Arial"/>
              </a:rPr>
              <a:t>for</a:t>
            </a:r>
            <a:r>
              <a:rPr sz="1200" spc="-40">
                <a:solidFill>
                  <a:schemeClr val="bg2">
                    <a:lumMod val="10000"/>
                  </a:schemeClr>
                </a:solidFill>
                <a:latin typeface="Arial"/>
                <a:cs typeface="Arial"/>
              </a:rPr>
              <a:t> </a:t>
            </a:r>
            <a:r>
              <a:rPr sz="1200">
                <a:solidFill>
                  <a:schemeClr val="bg2">
                    <a:lumMod val="10000"/>
                  </a:schemeClr>
                </a:solidFill>
                <a:latin typeface="Arial"/>
                <a:cs typeface="Arial"/>
              </a:rPr>
              <a:t>the</a:t>
            </a:r>
            <a:r>
              <a:rPr sz="1200" spc="-25">
                <a:solidFill>
                  <a:schemeClr val="bg2">
                    <a:lumMod val="10000"/>
                  </a:schemeClr>
                </a:solidFill>
                <a:latin typeface="Arial"/>
                <a:cs typeface="Arial"/>
              </a:rPr>
              <a:t> </a:t>
            </a:r>
            <a:r>
              <a:rPr sz="1200">
                <a:solidFill>
                  <a:schemeClr val="bg2">
                    <a:lumMod val="10000"/>
                  </a:schemeClr>
                </a:solidFill>
                <a:latin typeface="Arial"/>
                <a:cs typeface="Arial"/>
              </a:rPr>
              <a:t>same</a:t>
            </a:r>
            <a:r>
              <a:rPr sz="1200" spc="-40">
                <a:solidFill>
                  <a:schemeClr val="bg2">
                    <a:lumMod val="10000"/>
                  </a:schemeClr>
                </a:solidFill>
                <a:latin typeface="Arial"/>
                <a:cs typeface="Arial"/>
              </a:rPr>
              <a:t> </a:t>
            </a:r>
            <a:r>
              <a:rPr sz="1200">
                <a:solidFill>
                  <a:schemeClr val="bg2">
                    <a:lumMod val="10000"/>
                  </a:schemeClr>
                </a:solidFill>
                <a:latin typeface="Arial"/>
                <a:cs typeface="Arial"/>
              </a:rPr>
              <a:t>or</a:t>
            </a:r>
            <a:r>
              <a:rPr sz="1200" spc="-25">
                <a:solidFill>
                  <a:schemeClr val="bg2">
                    <a:lumMod val="10000"/>
                  </a:schemeClr>
                </a:solidFill>
                <a:latin typeface="Arial"/>
                <a:cs typeface="Arial"/>
              </a:rPr>
              <a:t> </a:t>
            </a:r>
            <a:r>
              <a:rPr sz="1200" spc="-10">
                <a:solidFill>
                  <a:schemeClr val="bg2">
                    <a:lumMod val="10000"/>
                  </a:schemeClr>
                </a:solidFill>
                <a:latin typeface="Arial"/>
                <a:cs typeface="Arial"/>
              </a:rPr>
              <a:t>similar services</a:t>
            </a:r>
            <a:endParaRPr sz="1200">
              <a:solidFill>
                <a:schemeClr val="bg2">
                  <a:lumMod val="10000"/>
                </a:schemeClr>
              </a:solidFill>
              <a:latin typeface="Arial"/>
              <a:cs typeface="Arial"/>
            </a:endParaRPr>
          </a:p>
        </p:txBody>
      </p:sp>
      <p:sp>
        <p:nvSpPr>
          <p:cNvPr id="14" name="object 8">
            <a:extLst>
              <a:ext uri="{FF2B5EF4-FFF2-40B4-BE49-F238E27FC236}">
                <a16:creationId xmlns:a16="http://schemas.microsoft.com/office/drawing/2014/main" id="{3E544A26-4E36-19B2-61DB-7D1E47C3DC13}"/>
              </a:ext>
            </a:extLst>
          </p:cNvPr>
          <p:cNvSpPr txBox="1"/>
          <p:nvPr/>
        </p:nvSpPr>
        <p:spPr>
          <a:xfrm>
            <a:off x="2720605" y="3639502"/>
            <a:ext cx="1851395" cy="1356782"/>
          </a:xfrm>
          <a:prstGeom prst="rect">
            <a:avLst/>
          </a:prstGeom>
        </p:spPr>
        <p:txBody>
          <a:bodyPr vert="horz" wrap="square" lIns="0" tIns="12700" rIns="0" bIns="0" rtlCol="0">
            <a:spAutoFit/>
          </a:bodyPr>
          <a:lstStyle/>
          <a:p>
            <a:pPr marL="108585" indent="-96520">
              <a:lnSpc>
                <a:spcPct val="100000"/>
              </a:lnSpc>
              <a:spcBef>
                <a:spcPts val="100"/>
              </a:spcBef>
              <a:buChar char="•"/>
              <a:tabLst>
                <a:tab pos="109220" algn="l"/>
              </a:tabLst>
            </a:pPr>
            <a:r>
              <a:rPr lang="en-US" sz="1200" dirty="0">
                <a:solidFill>
                  <a:schemeClr val="bg2">
                    <a:lumMod val="10000"/>
                  </a:schemeClr>
                </a:solidFill>
                <a:latin typeface="Arial"/>
                <a:cs typeface="Arial"/>
              </a:rPr>
              <a:t>MAC: </a:t>
            </a:r>
            <a:r>
              <a:rPr sz="1200" dirty="0">
                <a:solidFill>
                  <a:schemeClr val="bg2">
                    <a:lumMod val="10000"/>
                  </a:schemeClr>
                </a:solidFill>
                <a:latin typeface="Arial"/>
                <a:cs typeface="Arial"/>
              </a:rPr>
              <a:t>29</a:t>
            </a:r>
            <a:r>
              <a:rPr sz="1200" spc="-10" dirty="0">
                <a:solidFill>
                  <a:schemeClr val="bg2">
                    <a:lumMod val="10000"/>
                  </a:schemeClr>
                </a:solidFill>
                <a:latin typeface="Arial"/>
                <a:cs typeface="Arial"/>
              </a:rPr>
              <a:t> </a:t>
            </a:r>
            <a:r>
              <a:rPr sz="1200" dirty="0">
                <a:solidFill>
                  <a:schemeClr val="bg2">
                    <a:lumMod val="10000"/>
                  </a:schemeClr>
                </a:solidFill>
                <a:latin typeface="Arial"/>
                <a:cs typeface="Arial"/>
              </a:rPr>
              <a:t>March</a:t>
            </a:r>
            <a:r>
              <a:rPr sz="1200" spc="-10" dirty="0">
                <a:solidFill>
                  <a:schemeClr val="bg2">
                    <a:lumMod val="10000"/>
                  </a:schemeClr>
                </a:solidFill>
                <a:latin typeface="Arial"/>
                <a:cs typeface="Arial"/>
              </a:rPr>
              <a:t> </a:t>
            </a:r>
            <a:r>
              <a:rPr sz="1200" dirty="0">
                <a:solidFill>
                  <a:schemeClr val="bg2">
                    <a:lumMod val="10000"/>
                  </a:schemeClr>
                </a:solidFill>
                <a:latin typeface="Arial"/>
                <a:cs typeface="Arial"/>
              </a:rPr>
              <a:t>2021</a:t>
            </a:r>
            <a:r>
              <a:rPr sz="1200" spc="-30" dirty="0">
                <a:solidFill>
                  <a:schemeClr val="bg2">
                    <a:lumMod val="10000"/>
                  </a:schemeClr>
                </a:solidFill>
                <a:latin typeface="Arial"/>
                <a:cs typeface="Arial"/>
              </a:rPr>
              <a:t> </a:t>
            </a:r>
            <a:r>
              <a:rPr sz="1200" dirty="0">
                <a:solidFill>
                  <a:schemeClr val="bg2">
                    <a:lumMod val="10000"/>
                  </a:schemeClr>
                </a:solidFill>
                <a:latin typeface="Arial"/>
                <a:cs typeface="Arial"/>
              </a:rPr>
              <a:t>–</a:t>
            </a:r>
            <a:r>
              <a:rPr sz="1200" spc="-5" dirty="0">
                <a:solidFill>
                  <a:schemeClr val="bg2">
                    <a:lumMod val="10000"/>
                  </a:schemeClr>
                </a:solidFill>
                <a:latin typeface="Arial"/>
                <a:cs typeface="Arial"/>
              </a:rPr>
              <a:t> </a:t>
            </a:r>
            <a:r>
              <a:rPr sz="1200" spc="-25" dirty="0">
                <a:solidFill>
                  <a:schemeClr val="bg2">
                    <a:lumMod val="10000"/>
                  </a:schemeClr>
                </a:solidFill>
                <a:latin typeface="Arial"/>
                <a:cs typeface="Arial"/>
              </a:rPr>
              <a:t>28</a:t>
            </a:r>
            <a:r>
              <a:rPr lang="en-US" sz="1200" spc="-25" dirty="0">
                <a:solidFill>
                  <a:schemeClr val="bg2">
                    <a:lumMod val="10000"/>
                  </a:schemeClr>
                </a:solidFill>
                <a:latin typeface="Arial"/>
                <a:cs typeface="Arial"/>
              </a:rPr>
              <a:t> </a:t>
            </a:r>
            <a:r>
              <a:rPr sz="1200" dirty="0">
                <a:solidFill>
                  <a:schemeClr val="bg2">
                    <a:lumMod val="10000"/>
                  </a:schemeClr>
                </a:solidFill>
                <a:latin typeface="Arial"/>
                <a:cs typeface="Arial"/>
              </a:rPr>
              <a:t>March</a:t>
            </a:r>
            <a:r>
              <a:rPr sz="1200" spc="-15" dirty="0">
                <a:solidFill>
                  <a:schemeClr val="bg2">
                    <a:lumMod val="10000"/>
                  </a:schemeClr>
                </a:solidFill>
                <a:latin typeface="Arial"/>
                <a:cs typeface="Arial"/>
              </a:rPr>
              <a:t> </a:t>
            </a:r>
            <a:r>
              <a:rPr sz="1200" spc="-20" dirty="0">
                <a:solidFill>
                  <a:schemeClr val="bg2">
                    <a:lumMod val="10000"/>
                  </a:schemeClr>
                </a:solidFill>
                <a:latin typeface="Arial"/>
                <a:cs typeface="Arial"/>
              </a:rPr>
              <a:t>2031</a:t>
            </a:r>
            <a:endParaRPr lang="en-US" sz="1200" spc="-20" dirty="0">
              <a:solidFill>
                <a:schemeClr val="bg2">
                  <a:lumMod val="10000"/>
                </a:schemeClr>
              </a:solidFill>
              <a:latin typeface="Arial"/>
              <a:cs typeface="Arial"/>
            </a:endParaRPr>
          </a:p>
          <a:p>
            <a:pPr marL="108585" indent="-96520">
              <a:lnSpc>
                <a:spcPct val="100000"/>
              </a:lnSpc>
              <a:spcBef>
                <a:spcPts val="100"/>
              </a:spcBef>
              <a:buChar char="•"/>
              <a:tabLst>
                <a:tab pos="109220" algn="l"/>
              </a:tabLst>
            </a:pPr>
            <a:endParaRPr lang="en-US" sz="1200" spc="-20" dirty="0">
              <a:solidFill>
                <a:schemeClr val="bg2">
                  <a:lumMod val="10000"/>
                </a:schemeClr>
              </a:solidFill>
              <a:latin typeface="Arial"/>
              <a:cs typeface="Arial"/>
            </a:endParaRPr>
          </a:p>
          <a:p>
            <a:pPr marL="108585" indent="-96520">
              <a:spcBef>
                <a:spcPts val="100"/>
              </a:spcBef>
              <a:buFontTx/>
              <a:buChar char="•"/>
              <a:tabLst>
                <a:tab pos="109220" algn="l"/>
              </a:tabLst>
              <a:defRPr/>
            </a:pPr>
            <a:r>
              <a:rPr lang="en-US" sz="1200" dirty="0">
                <a:solidFill>
                  <a:schemeClr val="bg2">
                    <a:lumMod val="10000"/>
                  </a:schemeClr>
                </a:solidFill>
                <a:latin typeface="Arial"/>
                <a:cs typeface="Arial"/>
              </a:rPr>
              <a:t>Five-year base</a:t>
            </a:r>
          </a:p>
          <a:p>
            <a:pPr marL="108585" indent="-96520">
              <a:spcBef>
                <a:spcPts val="100"/>
              </a:spcBef>
              <a:buFontTx/>
              <a:buChar char="•"/>
              <a:tabLst>
                <a:tab pos="109220" algn="l"/>
              </a:tabLst>
              <a:defRPr/>
            </a:pPr>
            <a:r>
              <a:rPr lang="en-US" sz="1200" dirty="0">
                <a:solidFill>
                  <a:schemeClr val="bg2">
                    <a:lumMod val="10000"/>
                  </a:schemeClr>
                </a:solidFill>
                <a:latin typeface="Arial"/>
                <a:cs typeface="Arial"/>
              </a:rPr>
              <a:t>Five one-year options</a:t>
            </a:r>
          </a:p>
          <a:p>
            <a:pPr marL="225425" lvl="1" indent="-112713">
              <a:spcBef>
                <a:spcPts val="100"/>
              </a:spcBef>
              <a:buFontTx/>
              <a:buChar char="•"/>
              <a:tabLst>
                <a:tab pos="109220" algn="l"/>
              </a:tabLst>
              <a:defRPr/>
            </a:pPr>
            <a:r>
              <a:rPr lang="en-US" sz="1200" dirty="0">
                <a:solidFill>
                  <a:schemeClr val="bg2">
                    <a:lumMod val="10000"/>
                  </a:schemeClr>
                </a:solidFill>
                <a:latin typeface="Arial"/>
                <a:cs typeface="Arial"/>
              </a:rPr>
              <a:t>(1</a:t>
            </a:r>
            <a:r>
              <a:rPr lang="en-US" sz="1200" baseline="30000" dirty="0">
                <a:solidFill>
                  <a:schemeClr val="bg2">
                    <a:lumMod val="10000"/>
                  </a:schemeClr>
                </a:solidFill>
                <a:latin typeface="Arial"/>
                <a:cs typeface="Arial"/>
              </a:rPr>
              <a:t>st</a:t>
            </a:r>
            <a:r>
              <a:rPr lang="en-US" sz="1200" dirty="0">
                <a:solidFill>
                  <a:schemeClr val="bg2">
                    <a:lumMod val="10000"/>
                  </a:schemeClr>
                </a:solidFill>
                <a:latin typeface="Arial"/>
                <a:cs typeface="Arial"/>
              </a:rPr>
              <a:t> option Mar 2024)</a:t>
            </a:r>
          </a:p>
          <a:p>
            <a:pPr marL="108585">
              <a:lnSpc>
                <a:spcPct val="100000"/>
              </a:lnSpc>
            </a:pPr>
            <a:endParaRPr sz="1200" dirty="0">
              <a:solidFill>
                <a:schemeClr val="bg2">
                  <a:lumMod val="10000"/>
                </a:schemeClr>
              </a:solidFill>
              <a:latin typeface="Arial"/>
              <a:cs typeface="Arial"/>
            </a:endParaRPr>
          </a:p>
        </p:txBody>
      </p:sp>
      <p:sp>
        <p:nvSpPr>
          <p:cNvPr id="15" name="object 9">
            <a:extLst>
              <a:ext uri="{FF2B5EF4-FFF2-40B4-BE49-F238E27FC236}">
                <a16:creationId xmlns:a16="http://schemas.microsoft.com/office/drawing/2014/main" id="{A23B3D4D-76B4-385F-41FC-A61511251D61}"/>
              </a:ext>
            </a:extLst>
          </p:cNvPr>
          <p:cNvSpPr txBox="1"/>
          <p:nvPr/>
        </p:nvSpPr>
        <p:spPr>
          <a:xfrm>
            <a:off x="684236" y="5312854"/>
            <a:ext cx="1812289" cy="802640"/>
          </a:xfrm>
          <a:prstGeom prst="rect">
            <a:avLst/>
          </a:prstGeom>
        </p:spPr>
        <p:txBody>
          <a:bodyPr vert="horz" wrap="square" lIns="0" tIns="88900" rIns="0" bIns="0" rtlCol="0">
            <a:spAutoFit/>
          </a:bodyPr>
          <a:lstStyle/>
          <a:p>
            <a:pPr marL="12700">
              <a:lnSpc>
                <a:spcPct val="100000"/>
              </a:lnSpc>
              <a:spcBef>
                <a:spcPts val="700"/>
              </a:spcBef>
            </a:pPr>
            <a:r>
              <a:rPr sz="1200" spc="-10">
                <a:solidFill>
                  <a:schemeClr val="bg2">
                    <a:lumMod val="10000"/>
                  </a:schemeClr>
                </a:solidFill>
                <a:latin typeface="Arial"/>
                <a:cs typeface="Arial"/>
              </a:rPr>
              <a:t>PM</a:t>
            </a:r>
            <a:r>
              <a:rPr lang="en-US" sz="1200" spc="-10">
                <a:solidFill>
                  <a:schemeClr val="bg2">
                    <a:lumMod val="10000"/>
                  </a:schemeClr>
                </a:solidFill>
                <a:latin typeface="Arial"/>
                <a:cs typeface="Arial"/>
              </a:rPr>
              <a:t> </a:t>
            </a:r>
            <a:r>
              <a:rPr sz="1200" spc="-10">
                <a:solidFill>
                  <a:schemeClr val="bg2">
                    <a:lumMod val="10000"/>
                  </a:schemeClr>
                </a:solidFill>
                <a:latin typeface="Arial"/>
                <a:cs typeface="Arial"/>
              </a:rPr>
              <a:t>TRASYS</a:t>
            </a:r>
            <a:endParaRPr sz="1200">
              <a:solidFill>
                <a:schemeClr val="bg2">
                  <a:lumMod val="10000"/>
                </a:schemeClr>
              </a:solidFill>
              <a:latin typeface="Arial"/>
              <a:cs typeface="Arial"/>
            </a:endParaRPr>
          </a:p>
          <a:p>
            <a:pPr marL="12700">
              <a:lnSpc>
                <a:spcPct val="100000"/>
              </a:lnSpc>
              <a:spcBef>
                <a:spcPts val="600"/>
              </a:spcBef>
            </a:pPr>
            <a:r>
              <a:rPr sz="1200">
                <a:solidFill>
                  <a:schemeClr val="bg2">
                    <a:lumMod val="10000"/>
                  </a:schemeClr>
                </a:solidFill>
                <a:latin typeface="Arial"/>
                <a:cs typeface="Arial"/>
              </a:rPr>
              <a:t>Phone:</a:t>
            </a:r>
            <a:r>
              <a:rPr sz="1200" spc="250">
                <a:solidFill>
                  <a:schemeClr val="bg2">
                    <a:lumMod val="10000"/>
                  </a:schemeClr>
                </a:solidFill>
                <a:latin typeface="Arial"/>
                <a:cs typeface="Arial"/>
              </a:rPr>
              <a:t> </a:t>
            </a:r>
            <a:r>
              <a:rPr sz="1200" spc="-10">
                <a:solidFill>
                  <a:schemeClr val="bg2">
                    <a:lumMod val="10000"/>
                  </a:schemeClr>
                </a:solidFill>
                <a:latin typeface="Arial"/>
                <a:cs typeface="Arial"/>
              </a:rPr>
              <a:t>407-381-</a:t>
            </a:r>
            <a:r>
              <a:rPr sz="1200" spc="-20">
                <a:solidFill>
                  <a:schemeClr val="bg2">
                    <a:lumMod val="10000"/>
                  </a:schemeClr>
                </a:solidFill>
                <a:latin typeface="Arial"/>
                <a:cs typeface="Arial"/>
              </a:rPr>
              <a:t>8762</a:t>
            </a:r>
            <a:endParaRPr sz="1200">
              <a:solidFill>
                <a:schemeClr val="bg2">
                  <a:lumMod val="10000"/>
                </a:schemeClr>
              </a:solidFill>
              <a:latin typeface="Arial"/>
              <a:cs typeface="Arial"/>
            </a:endParaRPr>
          </a:p>
          <a:p>
            <a:pPr marL="12700">
              <a:lnSpc>
                <a:spcPct val="100000"/>
              </a:lnSpc>
              <a:spcBef>
                <a:spcPts val="600"/>
              </a:spcBef>
            </a:pPr>
            <a:r>
              <a:rPr sz="1200" spc="-10">
                <a:solidFill>
                  <a:schemeClr val="bg2">
                    <a:lumMod val="10000"/>
                  </a:schemeClr>
                </a:solidFill>
                <a:latin typeface="Arial"/>
                <a:cs typeface="Arial"/>
              </a:rPr>
              <a:t>Email:</a:t>
            </a:r>
            <a:r>
              <a:rPr sz="1200" u="sng" spc="-10">
                <a:solidFill>
                  <a:schemeClr val="bg2">
                    <a:lumMod val="10000"/>
                  </a:schemeClr>
                </a:solidFill>
                <a:uFill>
                  <a:solidFill>
                    <a:srgbClr val="0561C1"/>
                  </a:solidFill>
                </a:uFill>
                <a:latin typeface="Arial"/>
                <a:cs typeface="Arial"/>
                <a:hlinkClick r:id="rId4">
                  <a:extLst>
                    <a:ext uri="{A12FA001-AC4F-418D-AE19-62706E023703}">
                      <ahyp:hlinkClr xmlns:ahyp="http://schemas.microsoft.com/office/drawing/2018/hyperlinkcolor" val="tx"/>
                    </a:ext>
                  </a:extLst>
                </a:hlinkClick>
              </a:rPr>
              <a:t>pmtrasys@usmc.mil</a:t>
            </a:r>
            <a:endParaRPr sz="1200">
              <a:solidFill>
                <a:schemeClr val="bg2">
                  <a:lumMod val="10000"/>
                </a:schemeClr>
              </a:solidFill>
              <a:latin typeface="Arial"/>
              <a:cs typeface="Arial"/>
            </a:endParaRPr>
          </a:p>
        </p:txBody>
      </p:sp>
      <p:sp>
        <p:nvSpPr>
          <p:cNvPr id="16" name="object 10">
            <a:extLst>
              <a:ext uri="{FF2B5EF4-FFF2-40B4-BE49-F238E27FC236}">
                <a16:creationId xmlns:a16="http://schemas.microsoft.com/office/drawing/2014/main" id="{E06A3CC2-6671-A538-0DAE-03147D06F23C}"/>
              </a:ext>
            </a:extLst>
          </p:cNvPr>
          <p:cNvSpPr txBox="1"/>
          <p:nvPr/>
        </p:nvSpPr>
        <p:spPr>
          <a:xfrm>
            <a:off x="2720605" y="5276688"/>
            <a:ext cx="1851395" cy="777136"/>
          </a:xfrm>
          <a:prstGeom prst="rect">
            <a:avLst/>
          </a:prstGeom>
        </p:spPr>
        <p:txBody>
          <a:bodyPr vert="horz" wrap="square" lIns="0" tIns="12700" rIns="0" bIns="0" rtlCol="0" anchor="t">
            <a:spAutoFit/>
          </a:bodyPr>
          <a:lstStyle/>
          <a:p>
            <a:pPr marL="108585" indent="-96520">
              <a:lnSpc>
                <a:spcPct val="100000"/>
              </a:lnSpc>
              <a:spcBef>
                <a:spcPts val="100"/>
              </a:spcBef>
              <a:buChar char="•"/>
              <a:tabLst>
                <a:tab pos="109220" algn="l"/>
              </a:tabLst>
            </a:pPr>
            <a:r>
              <a:rPr sz="1200" dirty="0">
                <a:solidFill>
                  <a:schemeClr val="bg2">
                    <a:lumMod val="10000"/>
                  </a:schemeClr>
                </a:solidFill>
                <a:latin typeface="Arial"/>
                <a:cs typeface="Arial"/>
              </a:rPr>
              <a:t>Shared</a:t>
            </a:r>
            <a:r>
              <a:rPr sz="1200" spc="-40" dirty="0">
                <a:solidFill>
                  <a:schemeClr val="bg2">
                    <a:lumMod val="10000"/>
                  </a:schemeClr>
                </a:solidFill>
                <a:latin typeface="Arial"/>
                <a:cs typeface="Arial"/>
              </a:rPr>
              <a:t> </a:t>
            </a:r>
            <a:r>
              <a:rPr sz="1200" dirty="0">
                <a:solidFill>
                  <a:schemeClr val="bg2">
                    <a:lumMod val="10000"/>
                  </a:schemeClr>
                </a:solidFill>
                <a:latin typeface="Arial"/>
                <a:cs typeface="Arial"/>
              </a:rPr>
              <a:t>ceiling</a:t>
            </a:r>
            <a:r>
              <a:rPr sz="1200" spc="-40" dirty="0">
                <a:solidFill>
                  <a:schemeClr val="bg2">
                    <a:lumMod val="10000"/>
                  </a:schemeClr>
                </a:solidFill>
                <a:latin typeface="Arial"/>
                <a:cs typeface="Arial"/>
              </a:rPr>
              <a:t> </a:t>
            </a:r>
            <a:r>
              <a:rPr sz="1200" spc="-10" dirty="0">
                <a:solidFill>
                  <a:schemeClr val="bg2">
                    <a:lumMod val="10000"/>
                  </a:schemeClr>
                </a:solidFill>
                <a:latin typeface="Arial"/>
                <a:cs typeface="Arial"/>
              </a:rPr>
              <a:t>$249M</a:t>
            </a:r>
            <a:endParaRPr lang="en-US" sz="1200" spc="-10" dirty="0">
              <a:solidFill>
                <a:schemeClr val="bg2">
                  <a:lumMod val="10000"/>
                </a:schemeClr>
              </a:solidFill>
              <a:latin typeface="Arial"/>
              <a:cs typeface="Arial"/>
            </a:endParaRPr>
          </a:p>
          <a:p>
            <a:pPr marL="108585" indent="-96520">
              <a:lnSpc>
                <a:spcPct val="100000"/>
              </a:lnSpc>
              <a:spcBef>
                <a:spcPts val="100"/>
              </a:spcBef>
              <a:buChar char="•"/>
              <a:tabLst>
                <a:tab pos="109220" algn="l"/>
              </a:tabLst>
            </a:pPr>
            <a:endParaRPr lang="en-US" sz="1200" spc="-10" dirty="0">
              <a:solidFill>
                <a:schemeClr val="bg2">
                  <a:lumMod val="10000"/>
                </a:schemeClr>
              </a:solidFill>
              <a:latin typeface="Arial"/>
              <a:cs typeface="Arial"/>
            </a:endParaRPr>
          </a:p>
          <a:p>
            <a:endParaRPr lang="en-US" sz="1200" dirty="0">
              <a:solidFill>
                <a:schemeClr val="bg2">
                  <a:lumMod val="10000"/>
                </a:schemeClr>
              </a:solidFill>
              <a:latin typeface="Arial"/>
              <a:cs typeface="Arial"/>
            </a:endParaRPr>
          </a:p>
          <a:p>
            <a:pPr marL="108585" indent="-96520">
              <a:lnSpc>
                <a:spcPct val="100000"/>
              </a:lnSpc>
              <a:spcBef>
                <a:spcPts val="100"/>
              </a:spcBef>
              <a:buChar char="•"/>
              <a:tabLst>
                <a:tab pos="109220" algn="l"/>
              </a:tabLst>
            </a:pPr>
            <a:endParaRPr sz="1200" dirty="0">
              <a:solidFill>
                <a:schemeClr val="bg2">
                  <a:lumMod val="10000"/>
                </a:schemeClr>
              </a:solidFill>
              <a:latin typeface="Arial"/>
              <a:cs typeface="Arial"/>
            </a:endParaRPr>
          </a:p>
        </p:txBody>
      </p:sp>
      <p:graphicFrame>
        <p:nvGraphicFramePr>
          <p:cNvPr id="17" name="object 12">
            <a:extLst>
              <a:ext uri="{FF2B5EF4-FFF2-40B4-BE49-F238E27FC236}">
                <a16:creationId xmlns:a16="http://schemas.microsoft.com/office/drawing/2014/main" id="{682B2D7F-BBA8-D242-8131-16DFC19909F8}"/>
              </a:ext>
            </a:extLst>
          </p:cNvPr>
          <p:cNvGraphicFramePr>
            <a:graphicFrameLocks noGrp="1"/>
          </p:cNvGraphicFramePr>
          <p:nvPr>
            <p:extLst>
              <p:ext uri="{D42A27DB-BD31-4B8C-83A1-F6EECF244321}">
                <p14:modId xmlns:p14="http://schemas.microsoft.com/office/powerpoint/2010/main" val="1629896354"/>
              </p:ext>
            </p:extLst>
          </p:nvPr>
        </p:nvGraphicFramePr>
        <p:xfrm>
          <a:off x="5291324" y="3365074"/>
          <a:ext cx="2836545" cy="1542632"/>
        </p:xfrm>
        <a:graphic>
          <a:graphicData uri="http://schemas.openxmlformats.org/drawingml/2006/table">
            <a:tbl>
              <a:tblPr firstRow="1" bandRow="1">
                <a:tableStyleId>{2D5ABB26-0587-4C30-8999-92F81FD0307C}</a:tableStyleId>
              </a:tblPr>
              <a:tblGrid>
                <a:gridCol w="2836545">
                  <a:extLst>
                    <a:ext uri="{9D8B030D-6E8A-4147-A177-3AD203B41FA5}">
                      <a16:colId xmlns:a16="http://schemas.microsoft.com/office/drawing/2014/main" val="20000"/>
                    </a:ext>
                  </a:extLst>
                </a:gridCol>
              </a:tblGrid>
              <a:tr h="372110">
                <a:tc>
                  <a:txBody>
                    <a:bodyPr/>
                    <a:lstStyle/>
                    <a:p>
                      <a:pPr marL="731520">
                        <a:lnSpc>
                          <a:spcPct val="100000"/>
                        </a:lnSpc>
                        <a:spcBef>
                          <a:spcPts val="259"/>
                        </a:spcBef>
                      </a:pPr>
                      <a:r>
                        <a:rPr sz="1600" b="1" dirty="0">
                          <a:solidFill>
                            <a:srgbClr val="C00000"/>
                          </a:solidFill>
                          <a:latin typeface="Calibri"/>
                          <a:cs typeface="Calibri"/>
                        </a:rPr>
                        <a:t>Current</a:t>
                      </a:r>
                      <a:r>
                        <a:rPr sz="1600" b="1" spc="-90" dirty="0">
                          <a:solidFill>
                            <a:srgbClr val="C00000"/>
                          </a:solidFill>
                          <a:latin typeface="Calibri"/>
                          <a:cs typeface="Calibri"/>
                        </a:rPr>
                        <a:t> </a:t>
                      </a:r>
                      <a:r>
                        <a:rPr sz="1600" b="1" spc="-10" dirty="0">
                          <a:solidFill>
                            <a:srgbClr val="C00000"/>
                          </a:solidFill>
                          <a:latin typeface="Calibri"/>
                          <a:cs typeface="Calibri"/>
                        </a:rPr>
                        <a:t>Vendors</a:t>
                      </a:r>
                      <a:endParaRPr sz="1600" dirty="0">
                        <a:latin typeface="Calibri"/>
                        <a:cs typeface="Calibri"/>
                      </a:endParaRPr>
                    </a:p>
                  </a:txBody>
                  <a:tcPr marL="0" marR="0" marT="3301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val="10000"/>
                  </a:ext>
                </a:extLst>
              </a:tr>
              <a:tr h="265224">
                <a:tc>
                  <a:txBody>
                    <a:bodyPr/>
                    <a:lstStyle/>
                    <a:p>
                      <a:pPr marL="90805" algn="l">
                        <a:lnSpc>
                          <a:spcPct val="100000"/>
                        </a:lnSpc>
                        <a:spcBef>
                          <a:spcPts val="285"/>
                        </a:spcBef>
                      </a:pPr>
                      <a:r>
                        <a:rPr sz="1200" spc="-10" dirty="0">
                          <a:solidFill>
                            <a:schemeClr val="bg2">
                              <a:lumMod val="10000"/>
                            </a:schemeClr>
                          </a:solidFill>
                          <a:latin typeface="Calibri"/>
                          <a:cs typeface="Calibri"/>
                        </a:rPr>
                        <a:t>Ahtna</a:t>
                      </a:r>
                      <a:endParaRPr sz="1200" dirty="0">
                        <a:solidFill>
                          <a:schemeClr val="bg2">
                            <a:lumMod val="10000"/>
                          </a:schemeClr>
                        </a:solidFill>
                        <a:latin typeface="Calibri"/>
                        <a:cs typeface="Calibri"/>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1"/>
                  </a:ext>
                </a:extLst>
              </a:tr>
              <a:tr h="256325">
                <a:tc>
                  <a:txBody>
                    <a:bodyPr/>
                    <a:lstStyle/>
                    <a:p>
                      <a:pPr marL="90805" algn="l">
                        <a:lnSpc>
                          <a:spcPct val="100000"/>
                        </a:lnSpc>
                        <a:spcBef>
                          <a:spcPts val="285"/>
                        </a:spcBef>
                      </a:pPr>
                      <a:r>
                        <a:rPr sz="1200" dirty="0">
                          <a:solidFill>
                            <a:schemeClr val="bg2">
                              <a:lumMod val="10000"/>
                            </a:schemeClr>
                          </a:solidFill>
                          <a:latin typeface="Calibri"/>
                          <a:cs typeface="Calibri"/>
                        </a:rPr>
                        <a:t>Guard</a:t>
                      </a:r>
                      <a:r>
                        <a:rPr sz="1200" spc="-40" dirty="0">
                          <a:solidFill>
                            <a:schemeClr val="bg2">
                              <a:lumMod val="10000"/>
                            </a:schemeClr>
                          </a:solidFill>
                          <a:latin typeface="Calibri"/>
                          <a:cs typeface="Calibri"/>
                        </a:rPr>
                        <a:t> </a:t>
                      </a:r>
                      <a:r>
                        <a:rPr sz="1200" spc="-20" dirty="0">
                          <a:solidFill>
                            <a:schemeClr val="bg2">
                              <a:lumMod val="10000"/>
                            </a:schemeClr>
                          </a:solidFill>
                          <a:latin typeface="Calibri"/>
                          <a:cs typeface="Calibri"/>
                        </a:rPr>
                        <a:t>Unit</a:t>
                      </a:r>
                      <a:endParaRPr sz="1200" dirty="0">
                        <a:solidFill>
                          <a:schemeClr val="bg2">
                            <a:lumMod val="10000"/>
                          </a:schemeClr>
                        </a:solidFill>
                        <a:latin typeface="Calibri"/>
                        <a:cs typeface="Calibri"/>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2"/>
                  </a:ext>
                </a:extLst>
              </a:tr>
              <a:tr h="276863">
                <a:tc>
                  <a:txBody>
                    <a:bodyPr/>
                    <a:lstStyle/>
                    <a:p>
                      <a:pPr marL="90805" algn="l">
                        <a:lnSpc>
                          <a:spcPct val="100000"/>
                        </a:lnSpc>
                        <a:spcBef>
                          <a:spcPts val="285"/>
                        </a:spcBef>
                      </a:pPr>
                      <a:r>
                        <a:rPr sz="1200" spc="-10" dirty="0">
                          <a:solidFill>
                            <a:schemeClr val="bg2">
                              <a:lumMod val="10000"/>
                            </a:schemeClr>
                          </a:solidFill>
                          <a:latin typeface="Calibri"/>
                          <a:cs typeface="Calibri"/>
                        </a:rPr>
                        <a:t>Hatalom</a:t>
                      </a:r>
                      <a:endParaRPr sz="1200" dirty="0">
                        <a:solidFill>
                          <a:schemeClr val="bg2">
                            <a:lumMod val="10000"/>
                          </a:schemeClr>
                        </a:solidFill>
                        <a:latin typeface="Calibri"/>
                        <a:cs typeface="Calibri"/>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3"/>
                  </a:ext>
                </a:extLst>
              </a:tr>
              <a:tr h="372110">
                <a:tc>
                  <a:txBody>
                    <a:bodyPr/>
                    <a:lstStyle/>
                    <a:p>
                      <a:pPr marL="90805" algn="l">
                        <a:lnSpc>
                          <a:spcPct val="100000"/>
                        </a:lnSpc>
                        <a:spcBef>
                          <a:spcPts val="285"/>
                        </a:spcBef>
                      </a:pPr>
                      <a:r>
                        <a:rPr sz="1200" dirty="0">
                          <a:solidFill>
                            <a:schemeClr val="bg2">
                              <a:lumMod val="10000"/>
                            </a:schemeClr>
                          </a:solidFill>
                          <a:latin typeface="Calibri"/>
                          <a:cs typeface="Calibri"/>
                        </a:rPr>
                        <a:t>Shock</a:t>
                      </a:r>
                      <a:r>
                        <a:rPr sz="1200" spc="-15" dirty="0">
                          <a:solidFill>
                            <a:schemeClr val="bg2">
                              <a:lumMod val="10000"/>
                            </a:schemeClr>
                          </a:solidFill>
                          <a:latin typeface="Calibri"/>
                          <a:cs typeface="Calibri"/>
                        </a:rPr>
                        <a:t> </a:t>
                      </a:r>
                      <a:r>
                        <a:rPr sz="1200" spc="-10" dirty="0">
                          <a:solidFill>
                            <a:schemeClr val="bg2">
                              <a:lumMod val="10000"/>
                            </a:schemeClr>
                          </a:solidFill>
                          <a:latin typeface="Calibri"/>
                          <a:cs typeface="Calibri"/>
                        </a:rPr>
                        <a:t>Strea</a:t>
                      </a:r>
                      <a:r>
                        <a:rPr lang="en-US" sz="1200" spc="-10" dirty="0">
                          <a:solidFill>
                            <a:schemeClr val="bg2">
                              <a:lumMod val="10000"/>
                            </a:schemeClr>
                          </a:solidFill>
                          <a:latin typeface="Calibri"/>
                          <a:cs typeface="Calibri"/>
                        </a:rPr>
                        <a:t>m</a:t>
                      </a:r>
                      <a:endParaRPr sz="1200" dirty="0">
                        <a:solidFill>
                          <a:schemeClr val="bg2">
                            <a:lumMod val="10000"/>
                          </a:schemeClr>
                        </a:solidFill>
                        <a:latin typeface="Calibri"/>
                        <a:cs typeface="Calibri"/>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4"/>
                  </a:ext>
                </a:extLst>
              </a:tr>
            </a:tbl>
          </a:graphicData>
        </a:graphic>
      </p:graphicFrame>
      <p:sp>
        <p:nvSpPr>
          <p:cNvPr id="8" name="Text Placeholder 2">
            <a:extLst>
              <a:ext uri="{FF2B5EF4-FFF2-40B4-BE49-F238E27FC236}">
                <a16:creationId xmlns:a16="http://schemas.microsoft.com/office/drawing/2014/main" id="{BF7C1ECF-5CE4-8728-E826-40D55DA1755E}"/>
              </a:ext>
            </a:extLst>
          </p:cNvPr>
          <p:cNvSpPr>
            <a:spLocks noGrp="1"/>
          </p:cNvSpPr>
          <p:nvPr>
            <p:ph type="body" sz="quarter" idx="13"/>
          </p:nvPr>
        </p:nvSpPr>
        <p:spPr>
          <a:xfrm>
            <a:off x="5610051" y="291457"/>
            <a:ext cx="2786062" cy="496888"/>
          </a:xfrm>
        </p:spPr>
        <p:txBody>
          <a:bodyPr lIns="91440" tIns="45720" rIns="91440" bIns="45720" anchor="ctr">
            <a:normAutofit fontScale="85000" lnSpcReduction="10000"/>
          </a:bodyPr>
          <a:lstStyle/>
          <a:p>
            <a:r>
              <a:rPr lang="en-US" dirty="0">
                <a:solidFill>
                  <a:schemeClr val="bg2">
                    <a:lumMod val="10000"/>
                  </a:schemeClr>
                </a:solidFill>
                <a:latin typeface="Arial Black" panose="020B0A04020102020204" pitchFamily="34" charset="0"/>
                <a:cs typeface="Arial"/>
              </a:rPr>
              <a:t>TRASYS MULTIPLE AWARD CONTRACT: ERS-S</a:t>
            </a:r>
            <a:endParaRPr lang="en-US" dirty="0">
              <a:solidFill>
                <a:schemeClr val="bg2">
                  <a:lumMod val="10000"/>
                </a:schemeClr>
              </a:solidFill>
              <a:latin typeface="Arial Black" panose="020B0A04020102020204" pitchFamily="34" charset="0"/>
            </a:endParaRPr>
          </a:p>
        </p:txBody>
      </p:sp>
      <p:graphicFrame>
        <p:nvGraphicFramePr>
          <p:cNvPr id="19" name="object 12">
            <a:extLst>
              <a:ext uri="{FF2B5EF4-FFF2-40B4-BE49-F238E27FC236}">
                <a16:creationId xmlns:a16="http://schemas.microsoft.com/office/drawing/2014/main" id="{34943C47-FB83-515B-0F01-EA2A199FE7F0}"/>
              </a:ext>
            </a:extLst>
          </p:cNvPr>
          <p:cNvGraphicFramePr>
            <a:graphicFrameLocks noGrp="1"/>
          </p:cNvGraphicFramePr>
          <p:nvPr>
            <p:extLst>
              <p:ext uri="{D42A27DB-BD31-4B8C-83A1-F6EECF244321}">
                <p14:modId xmlns:p14="http://schemas.microsoft.com/office/powerpoint/2010/main" val="402775380"/>
              </p:ext>
            </p:extLst>
          </p:nvPr>
        </p:nvGraphicFramePr>
        <p:xfrm>
          <a:off x="5291324" y="4937746"/>
          <a:ext cx="2836546" cy="1488440"/>
        </p:xfrm>
        <a:graphic>
          <a:graphicData uri="http://schemas.openxmlformats.org/drawingml/2006/table">
            <a:tbl>
              <a:tblPr firstRow="1" bandRow="1">
                <a:tableStyleId>{2D5ABB26-0587-4C30-8999-92F81FD0307C}</a:tableStyleId>
              </a:tblPr>
              <a:tblGrid>
                <a:gridCol w="1418273">
                  <a:extLst>
                    <a:ext uri="{9D8B030D-6E8A-4147-A177-3AD203B41FA5}">
                      <a16:colId xmlns:a16="http://schemas.microsoft.com/office/drawing/2014/main" val="20000"/>
                    </a:ext>
                  </a:extLst>
                </a:gridCol>
                <a:gridCol w="1418273">
                  <a:extLst>
                    <a:ext uri="{9D8B030D-6E8A-4147-A177-3AD203B41FA5}">
                      <a16:colId xmlns:a16="http://schemas.microsoft.com/office/drawing/2014/main" val="1679137349"/>
                    </a:ext>
                  </a:extLst>
                </a:gridCol>
              </a:tblGrid>
              <a:tr h="372110">
                <a:tc gridSpan="2">
                  <a:txBody>
                    <a:bodyPr/>
                    <a:lstStyle/>
                    <a:p>
                      <a:pPr marL="731520">
                        <a:lnSpc>
                          <a:spcPct val="100000"/>
                        </a:lnSpc>
                        <a:spcBef>
                          <a:spcPts val="259"/>
                        </a:spcBef>
                      </a:pPr>
                      <a:r>
                        <a:rPr lang="en-US" sz="1600" b="1" dirty="0">
                          <a:solidFill>
                            <a:srgbClr val="C00000"/>
                          </a:solidFill>
                          <a:latin typeface="Calibri"/>
                          <a:cs typeface="Calibri"/>
                        </a:rPr>
                        <a:t>Supported Programs</a:t>
                      </a:r>
                      <a:endParaRPr sz="1600" dirty="0">
                        <a:latin typeface="Calibri"/>
                        <a:cs typeface="Calibri"/>
                      </a:endParaRPr>
                    </a:p>
                  </a:txBody>
                  <a:tcPr marL="0" marR="0" marT="3301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hMerge="1">
                  <a:txBody>
                    <a:bodyPr/>
                    <a:lstStyle/>
                    <a:p>
                      <a:endParaRPr lang="en-US"/>
                    </a:p>
                  </a:txBody>
                  <a:tcPr/>
                </a:tc>
                <a:extLst>
                  <a:ext uri="{0D108BD9-81ED-4DB2-BD59-A6C34878D82A}">
                    <a16:rowId xmlns:a16="http://schemas.microsoft.com/office/drawing/2014/main" val="10000"/>
                  </a:ext>
                </a:extLst>
              </a:tr>
              <a:tr h="372110">
                <a:tc>
                  <a:txBody>
                    <a:bodyPr/>
                    <a:lstStyle/>
                    <a:p>
                      <a:pPr marL="90805" algn="ctr">
                        <a:lnSpc>
                          <a:spcPct val="100000"/>
                        </a:lnSpc>
                        <a:spcBef>
                          <a:spcPts val="285"/>
                        </a:spcBef>
                      </a:pPr>
                      <a:r>
                        <a:rPr lang="en-US" sz="1200" spc="-10" dirty="0">
                          <a:solidFill>
                            <a:schemeClr val="bg2">
                              <a:lumMod val="10000"/>
                            </a:schemeClr>
                          </a:solidFill>
                          <a:latin typeface="Calibri"/>
                          <a:cs typeface="Calibri"/>
                        </a:rPr>
                        <a:t>LAV-DT</a:t>
                      </a:r>
                      <a:endParaRPr sz="1200" dirty="0">
                        <a:solidFill>
                          <a:schemeClr val="bg2">
                            <a:lumMod val="10000"/>
                          </a:schemeClr>
                        </a:solidFill>
                        <a:latin typeface="Calibri"/>
                        <a:cs typeface="Calibri"/>
                      </a:endParaRPr>
                    </a:p>
                  </a:txBody>
                  <a:tcPr marL="0" marR="0" marT="36195"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D2DEEE"/>
                    </a:solidFill>
                  </a:tcPr>
                </a:tc>
                <a:tc>
                  <a:txBody>
                    <a:bodyPr/>
                    <a:lstStyle/>
                    <a:p>
                      <a:pPr marL="90805" algn="ctr">
                        <a:lnSpc>
                          <a:spcPct val="100000"/>
                        </a:lnSpc>
                        <a:spcBef>
                          <a:spcPts val="285"/>
                        </a:spcBef>
                      </a:pPr>
                      <a:r>
                        <a:rPr lang="en-US" sz="1200" dirty="0">
                          <a:solidFill>
                            <a:schemeClr val="bg2">
                              <a:lumMod val="10000"/>
                            </a:schemeClr>
                          </a:solidFill>
                          <a:latin typeface="Calibri"/>
                          <a:cs typeface="Calibri"/>
                        </a:rPr>
                        <a:t>ISMT</a:t>
                      </a:r>
                      <a:endParaRPr sz="1200" dirty="0">
                        <a:solidFill>
                          <a:schemeClr val="bg2">
                            <a:lumMod val="10000"/>
                          </a:schemeClr>
                        </a:solidFill>
                        <a:latin typeface="Calibri"/>
                        <a:cs typeface="Calibri"/>
                      </a:endParaRPr>
                    </a:p>
                  </a:txBody>
                  <a:tcPr marL="0" marR="0" marT="36195" marB="0">
                    <a:lnL w="12700" cap="flat" cmpd="sng" algn="ctr">
                      <a:solidFill>
                        <a:srgbClr val="FFFFFF"/>
                      </a:solidFill>
                      <a:prstDash val="solid"/>
                      <a:round/>
                      <a:headEnd type="none" w="med" len="med"/>
                      <a:tailEnd type="none" w="med" len="med"/>
                    </a:lnL>
                    <a:lnR w="12700">
                      <a:solidFill>
                        <a:srgbClr val="FFFFFF"/>
                      </a:solidFill>
                      <a:prstDash val="soli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E"/>
                    </a:solidFill>
                  </a:tcPr>
                </a:tc>
                <a:extLst>
                  <a:ext uri="{0D108BD9-81ED-4DB2-BD59-A6C34878D82A}">
                    <a16:rowId xmlns:a16="http://schemas.microsoft.com/office/drawing/2014/main" val="10001"/>
                  </a:ext>
                </a:extLst>
              </a:tr>
              <a:tr h="372110">
                <a:tc>
                  <a:txBody>
                    <a:bodyPr/>
                    <a:lstStyle/>
                    <a:p>
                      <a:pPr marL="90805" algn="ctr">
                        <a:lnSpc>
                          <a:spcPct val="100000"/>
                        </a:lnSpc>
                        <a:spcBef>
                          <a:spcPts val="285"/>
                        </a:spcBef>
                      </a:pPr>
                      <a:r>
                        <a:rPr lang="en-US" sz="1200" dirty="0">
                          <a:solidFill>
                            <a:schemeClr val="bg2">
                              <a:lumMod val="10000"/>
                            </a:schemeClr>
                          </a:solidFill>
                          <a:latin typeface="Calibri"/>
                          <a:cs typeface="Calibri"/>
                        </a:rPr>
                        <a:t>ODS</a:t>
                      </a:r>
                      <a:endParaRPr sz="1200" dirty="0">
                        <a:solidFill>
                          <a:schemeClr val="bg2">
                            <a:lumMod val="10000"/>
                          </a:schemeClr>
                        </a:solidFill>
                        <a:latin typeface="Calibri"/>
                        <a:cs typeface="Calibri"/>
                      </a:endParaRPr>
                    </a:p>
                  </a:txBody>
                  <a:tcPr marL="0" marR="0" marT="3619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EAEEF7"/>
                    </a:solidFill>
                  </a:tcPr>
                </a:tc>
                <a:tc>
                  <a:txBody>
                    <a:bodyPr/>
                    <a:lstStyle/>
                    <a:p>
                      <a:pPr marL="90805" algn="ctr">
                        <a:lnSpc>
                          <a:spcPct val="100000"/>
                        </a:lnSpc>
                        <a:spcBef>
                          <a:spcPts val="285"/>
                        </a:spcBef>
                      </a:pPr>
                      <a:r>
                        <a:rPr lang="en-US" sz="1200" dirty="0">
                          <a:solidFill>
                            <a:schemeClr val="bg2">
                              <a:lumMod val="10000"/>
                            </a:schemeClr>
                          </a:solidFill>
                          <a:latin typeface="Calibri"/>
                          <a:cs typeface="Calibri"/>
                        </a:rPr>
                        <a:t>CVTS</a:t>
                      </a:r>
                      <a:endParaRPr sz="1200" dirty="0">
                        <a:solidFill>
                          <a:schemeClr val="bg2">
                            <a:lumMod val="10000"/>
                          </a:schemeClr>
                        </a:solidFill>
                        <a:latin typeface="Calibri"/>
                        <a:cs typeface="Calibri"/>
                      </a:endParaRPr>
                    </a:p>
                  </a:txBody>
                  <a:tcPr marL="0" marR="0" marT="36195"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EF7"/>
                    </a:solidFill>
                  </a:tcPr>
                </a:tc>
                <a:extLst>
                  <a:ext uri="{0D108BD9-81ED-4DB2-BD59-A6C34878D82A}">
                    <a16:rowId xmlns:a16="http://schemas.microsoft.com/office/drawing/2014/main" val="10002"/>
                  </a:ext>
                </a:extLst>
              </a:tr>
              <a:tr h="372110">
                <a:tc>
                  <a:txBody>
                    <a:bodyPr/>
                    <a:lstStyle/>
                    <a:p>
                      <a:pPr marL="90805" algn="ctr">
                        <a:lnSpc>
                          <a:spcPct val="100000"/>
                        </a:lnSpc>
                        <a:spcBef>
                          <a:spcPts val="285"/>
                        </a:spcBef>
                      </a:pPr>
                      <a:r>
                        <a:rPr lang="en-US" sz="1200" dirty="0">
                          <a:solidFill>
                            <a:schemeClr val="bg2">
                              <a:lumMod val="10000"/>
                            </a:schemeClr>
                          </a:solidFill>
                          <a:latin typeface="Calibri"/>
                          <a:cs typeface="Calibri"/>
                        </a:rPr>
                        <a:t>DRET</a:t>
                      </a:r>
                      <a:endParaRPr sz="1200" dirty="0">
                        <a:solidFill>
                          <a:schemeClr val="bg2">
                            <a:lumMod val="10000"/>
                          </a:schemeClr>
                        </a:solidFill>
                        <a:latin typeface="Calibri"/>
                        <a:cs typeface="Calibri"/>
                      </a:endParaRPr>
                    </a:p>
                  </a:txBody>
                  <a:tcPr marL="0" marR="0" marT="3619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D2DEEE"/>
                    </a:solidFill>
                  </a:tcPr>
                </a:tc>
                <a:tc>
                  <a:txBody>
                    <a:bodyPr/>
                    <a:lstStyle/>
                    <a:p>
                      <a:pPr marL="90805" algn="ctr">
                        <a:lnSpc>
                          <a:spcPct val="100000"/>
                        </a:lnSpc>
                        <a:spcBef>
                          <a:spcPts val="285"/>
                        </a:spcBef>
                      </a:pPr>
                      <a:r>
                        <a:rPr lang="en-US" sz="1200" dirty="0">
                          <a:solidFill>
                            <a:schemeClr val="bg2">
                              <a:lumMod val="10000"/>
                            </a:schemeClr>
                          </a:solidFill>
                          <a:latin typeface="Calibri"/>
                          <a:cs typeface="Calibri"/>
                        </a:rPr>
                        <a:t>USMC &amp; USN CCS</a:t>
                      </a:r>
                      <a:endParaRPr sz="1200" dirty="0">
                        <a:solidFill>
                          <a:schemeClr val="bg2">
                            <a:lumMod val="10000"/>
                          </a:schemeClr>
                        </a:solidFill>
                        <a:latin typeface="Calibri"/>
                        <a:cs typeface="Calibri"/>
                      </a:endParaRPr>
                    </a:p>
                  </a:txBody>
                  <a:tcPr marL="0" marR="0" marT="36195"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E"/>
                    </a:solid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E8589F3A-46F6-FA3E-2FE7-8293F66D2988}"/>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3" name="Title 1">
            <a:extLst>
              <a:ext uri="{FF2B5EF4-FFF2-40B4-BE49-F238E27FC236}">
                <a16:creationId xmlns:a16="http://schemas.microsoft.com/office/drawing/2014/main" id="{FB49517E-03D3-A988-156D-428282D26476}"/>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5" name="Picture 4" descr="Logo&#10;&#10;Description automatically generated">
            <a:extLst>
              <a:ext uri="{FF2B5EF4-FFF2-40B4-BE49-F238E27FC236}">
                <a16:creationId xmlns:a16="http://schemas.microsoft.com/office/drawing/2014/main" id="{CC241861-179C-4B00-CA68-CFFF7933F0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Tree>
    <p:extLst>
      <p:ext uri="{BB962C8B-B14F-4D97-AF65-F5344CB8AC3E}">
        <p14:creationId xmlns:p14="http://schemas.microsoft.com/office/powerpoint/2010/main" val="2107413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2">
            <a:extLst>
              <a:ext uri="{FF2B5EF4-FFF2-40B4-BE49-F238E27FC236}">
                <a16:creationId xmlns:a16="http://schemas.microsoft.com/office/drawing/2014/main" id="{C3D749EB-4686-5AFC-D0B8-5451A2F0397C}"/>
              </a:ext>
            </a:extLst>
          </p:cNvPr>
          <p:cNvGraphicFramePr>
            <a:graphicFrameLocks noGrp="1"/>
          </p:cNvGraphicFramePr>
          <p:nvPr>
            <p:extLst>
              <p:ext uri="{D42A27DB-BD31-4B8C-83A1-F6EECF244321}">
                <p14:modId xmlns:p14="http://schemas.microsoft.com/office/powerpoint/2010/main" val="3784609018"/>
              </p:ext>
            </p:extLst>
          </p:nvPr>
        </p:nvGraphicFramePr>
        <p:xfrm>
          <a:off x="5291324" y="3365074"/>
          <a:ext cx="2836545" cy="2976880"/>
        </p:xfrm>
        <a:graphic>
          <a:graphicData uri="http://schemas.openxmlformats.org/drawingml/2006/table">
            <a:tbl>
              <a:tblPr firstRow="1" bandRow="1">
                <a:tableStyleId>{2D5ABB26-0587-4C30-8999-92F81FD0307C}</a:tableStyleId>
              </a:tblPr>
              <a:tblGrid>
                <a:gridCol w="2836545">
                  <a:extLst>
                    <a:ext uri="{9D8B030D-6E8A-4147-A177-3AD203B41FA5}">
                      <a16:colId xmlns:a16="http://schemas.microsoft.com/office/drawing/2014/main" val="20000"/>
                    </a:ext>
                  </a:extLst>
                </a:gridCol>
              </a:tblGrid>
              <a:tr h="372110">
                <a:tc>
                  <a:txBody>
                    <a:bodyPr/>
                    <a:lstStyle/>
                    <a:p>
                      <a:pPr marL="731520">
                        <a:lnSpc>
                          <a:spcPct val="100000"/>
                        </a:lnSpc>
                        <a:spcBef>
                          <a:spcPts val="259"/>
                        </a:spcBef>
                      </a:pPr>
                      <a:r>
                        <a:rPr sz="1600" b="1">
                          <a:solidFill>
                            <a:srgbClr val="C00000"/>
                          </a:solidFill>
                          <a:latin typeface="Calibri"/>
                          <a:cs typeface="Calibri"/>
                        </a:rPr>
                        <a:t>Current</a:t>
                      </a:r>
                      <a:r>
                        <a:rPr sz="1600" b="1" spc="-90">
                          <a:solidFill>
                            <a:srgbClr val="C00000"/>
                          </a:solidFill>
                          <a:latin typeface="Calibri"/>
                          <a:cs typeface="Calibri"/>
                        </a:rPr>
                        <a:t> </a:t>
                      </a:r>
                      <a:r>
                        <a:rPr sz="1600" b="1" spc="-10">
                          <a:solidFill>
                            <a:srgbClr val="C00000"/>
                          </a:solidFill>
                          <a:latin typeface="Calibri"/>
                          <a:cs typeface="Calibri"/>
                        </a:rPr>
                        <a:t>Vendors</a:t>
                      </a:r>
                      <a:endParaRPr sz="1600">
                        <a:latin typeface="Calibri"/>
                        <a:cs typeface="Calibri"/>
                      </a:endParaRPr>
                    </a:p>
                  </a:txBody>
                  <a:tcPr marL="0" marR="0" marT="33019"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val="10000"/>
                  </a:ext>
                </a:extLst>
              </a:tr>
              <a:tr h="372110">
                <a:tc>
                  <a:txBody>
                    <a:bodyPr/>
                    <a:lstStyle/>
                    <a:p>
                      <a:pPr marL="90805">
                        <a:lnSpc>
                          <a:spcPct val="100000"/>
                        </a:lnSpc>
                        <a:spcBef>
                          <a:spcPts val="285"/>
                        </a:spcBef>
                      </a:pPr>
                      <a:r>
                        <a:rPr sz="1200">
                          <a:solidFill>
                            <a:schemeClr val="bg2">
                              <a:lumMod val="10000"/>
                            </a:schemeClr>
                          </a:solidFill>
                          <a:latin typeface="Calibri"/>
                          <a:cs typeface="Calibri"/>
                        </a:rPr>
                        <a:t>AVT</a:t>
                      </a:r>
                      <a:r>
                        <a:rPr sz="1200" spc="-55">
                          <a:solidFill>
                            <a:schemeClr val="bg2">
                              <a:lumMod val="10000"/>
                            </a:schemeClr>
                          </a:solidFill>
                          <a:latin typeface="Calibri"/>
                          <a:cs typeface="Calibri"/>
                        </a:rPr>
                        <a:t> </a:t>
                      </a:r>
                      <a:r>
                        <a:rPr sz="1200" spc="-10">
                          <a:solidFill>
                            <a:schemeClr val="bg2">
                              <a:lumMod val="10000"/>
                            </a:schemeClr>
                          </a:solidFill>
                          <a:latin typeface="Calibri"/>
                          <a:cs typeface="Calibri"/>
                        </a:rPr>
                        <a:t>Simulations</a:t>
                      </a:r>
                      <a:endParaRPr sz="1200">
                        <a:solidFill>
                          <a:schemeClr val="bg2">
                            <a:lumMod val="10000"/>
                          </a:schemeClr>
                        </a:solidFill>
                        <a:latin typeface="Calibri"/>
                        <a:cs typeface="Calibri"/>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1"/>
                  </a:ext>
                </a:extLst>
              </a:tr>
              <a:tr h="372110">
                <a:tc>
                  <a:txBody>
                    <a:bodyPr/>
                    <a:lstStyle/>
                    <a:p>
                      <a:pPr marL="90805">
                        <a:lnSpc>
                          <a:spcPct val="100000"/>
                        </a:lnSpc>
                        <a:spcBef>
                          <a:spcPts val="285"/>
                        </a:spcBef>
                      </a:pPr>
                      <a:r>
                        <a:rPr sz="1200">
                          <a:solidFill>
                            <a:schemeClr val="bg2">
                              <a:lumMod val="10000"/>
                            </a:schemeClr>
                          </a:solidFill>
                          <a:latin typeface="Calibri"/>
                          <a:cs typeface="Calibri"/>
                        </a:rPr>
                        <a:t>Choisys</a:t>
                      </a:r>
                      <a:r>
                        <a:rPr sz="1200" spc="-50">
                          <a:solidFill>
                            <a:schemeClr val="bg2">
                              <a:lumMod val="10000"/>
                            </a:schemeClr>
                          </a:solidFill>
                          <a:latin typeface="Calibri"/>
                          <a:cs typeface="Calibri"/>
                        </a:rPr>
                        <a:t> </a:t>
                      </a:r>
                      <a:r>
                        <a:rPr sz="1200" spc="-10">
                          <a:solidFill>
                            <a:schemeClr val="bg2">
                              <a:lumMod val="10000"/>
                            </a:schemeClr>
                          </a:solidFill>
                          <a:latin typeface="Calibri"/>
                          <a:cs typeface="Calibri"/>
                        </a:rPr>
                        <a:t>Technology</a:t>
                      </a:r>
                      <a:endParaRPr sz="1200">
                        <a:solidFill>
                          <a:schemeClr val="bg2">
                            <a:lumMod val="10000"/>
                          </a:schemeClr>
                        </a:solidFill>
                        <a:latin typeface="Calibri"/>
                        <a:cs typeface="Calibri"/>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2"/>
                  </a:ext>
                </a:extLst>
              </a:tr>
              <a:tr h="372110">
                <a:tc>
                  <a:txBody>
                    <a:bodyPr/>
                    <a:lstStyle/>
                    <a:p>
                      <a:pPr marL="90805">
                        <a:lnSpc>
                          <a:spcPct val="100000"/>
                        </a:lnSpc>
                        <a:spcBef>
                          <a:spcPts val="285"/>
                        </a:spcBef>
                      </a:pPr>
                      <a:r>
                        <a:rPr sz="1200">
                          <a:solidFill>
                            <a:schemeClr val="bg2">
                              <a:lumMod val="10000"/>
                            </a:schemeClr>
                          </a:solidFill>
                          <a:latin typeface="Calibri"/>
                          <a:cs typeface="Calibri"/>
                        </a:rPr>
                        <a:t>Corps</a:t>
                      </a:r>
                      <a:r>
                        <a:rPr sz="1200" spc="-15">
                          <a:solidFill>
                            <a:schemeClr val="bg2">
                              <a:lumMod val="10000"/>
                            </a:schemeClr>
                          </a:solidFill>
                          <a:latin typeface="Calibri"/>
                          <a:cs typeface="Calibri"/>
                        </a:rPr>
                        <a:t> </a:t>
                      </a:r>
                      <a:r>
                        <a:rPr sz="1200">
                          <a:solidFill>
                            <a:schemeClr val="bg2">
                              <a:lumMod val="10000"/>
                            </a:schemeClr>
                          </a:solidFill>
                          <a:latin typeface="Calibri"/>
                          <a:cs typeface="Calibri"/>
                        </a:rPr>
                        <a:t>Simulation</a:t>
                      </a:r>
                      <a:r>
                        <a:rPr sz="1200" spc="-30">
                          <a:solidFill>
                            <a:schemeClr val="bg2">
                              <a:lumMod val="10000"/>
                            </a:schemeClr>
                          </a:solidFill>
                          <a:latin typeface="Calibri"/>
                          <a:cs typeface="Calibri"/>
                        </a:rPr>
                        <a:t> </a:t>
                      </a:r>
                      <a:r>
                        <a:rPr sz="1200">
                          <a:solidFill>
                            <a:schemeClr val="bg2">
                              <a:lumMod val="10000"/>
                            </a:schemeClr>
                          </a:solidFill>
                          <a:latin typeface="Calibri"/>
                          <a:cs typeface="Calibri"/>
                        </a:rPr>
                        <a:t>&amp;</a:t>
                      </a:r>
                      <a:r>
                        <a:rPr sz="1200" spc="-5">
                          <a:solidFill>
                            <a:schemeClr val="bg2">
                              <a:lumMod val="10000"/>
                            </a:schemeClr>
                          </a:solidFill>
                          <a:latin typeface="Calibri"/>
                          <a:cs typeface="Calibri"/>
                        </a:rPr>
                        <a:t> </a:t>
                      </a:r>
                      <a:r>
                        <a:rPr sz="1200">
                          <a:solidFill>
                            <a:schemeClr val="bg2">
                              <a:lumMod val="10000"/>
                            </a:schemeClr>
                          </a:solidFill>
                          <a:latin typeface="Calibri"/>
                          <a:cs typeface="Calibri"/>
                        </a:rPr>
                        <a:t>Cyber</a:t>
                      </a:r>
                      <a:r>
                        <a:rPr sz="1200" spc="-20">
                          <a:solidFill>
                            <a:schemeClr val="bg2">
                              <a:lumMod val="10000"/>
                            </a:schemeClr>
                          </a:solidFill>
                          <a:latin typeface="Calibri"/>
                          <a:cs typeface="Calibri"/>
                        </a:rPr>
                        <a:t> </a:t>
                      </a:r>
                      <a:r>
                        <a:rPr sz="1200" spc="-10">
                          <a:solidFill>
                            <a:schemeClr val="bg2">
                              <a:lumMod val="10000"/>
                            </a:schemeClr>
                          </a:solidFill>
                          <a:latin typeface="Calibri"/>
                          <a:cs typeface="Calibri"/>
                        </a:rPr>
                        <a:t>Solutions</a:t>
                      </a:r>
                      <a:endParaRPr sz="1200">
                        <a:solidFill>
                          <a:schemeClr val="bg2">
                            <a:lumMod val="10000"/>
                          </a:schemeClr>
                        </a:solidFill>
                        <a:latin typeface="Calibri"/>
                        <a:cs typeface="Calibri"/>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3"/>
                  </a:ext>
                </a:extLst>
              </a:tr>
              <a:tr h="372110">
                <a:tc>
                  <a:txBody>
                    <a:bodyPr/>
                    <a:lstStyle/>
                    <a:p>
                      <a:pPr marL="90805">
                        <a:lnSpc>
                          <a:spcPct val="100000"/>
                        </a:lnSpc>
                        <a:spcBef>
                          <a:spcPts val="285"/>
                        </a:spcBef>
                      </a:pPr>
                      <a:r>
                        <a:rPr sz="1200">
                          <a:solidFill>
                            <a:schemeClr val="bg2">
                              <a:lumMod val="10000"/>
                            </a:schemeClr>
                          </a:solidFill>
                          <a:latin typeface="Calibri"/>
                          <a:cs typeface="Calibri"/>
                        </a:rPr>
                        <a:t>Dignitas</a:t>
                      </a:r>
                      <a:r>
                        <a:rPr sz="1200" spc="-25">
                          <a:solidFill>
                            <a:schemeClr val="bg2">
                              <a:lumMod val="10000"/>
                            </a:schemeClr>
                          </a:solidFill>
                          <a:latin typeface="Calibri"/>
                          <a:cs typeface="Calibri"/>
                        </a:rPr>
                        <a:t> </a:t>
                      </a:r>
                      <a:r>
                        <a:rPr sz="1200" spc="-10">
                          <a:solidFill>
                            <a:schemeClr val="bg2">
                              <a:lumMod val="10000"/>
                            </a:schemeClr>
                          </a:solidFill>
                          <a:latin typeface="Calibri"/>
                          <a:cs typeface="Calibri"/>
                        </a:rPr>
                        <a:t>Technologies</a:t>
                      </a:r>
                      <a:endParaRPr sz="1200">
                        <a:solidFill>
                          <a:schemeClr val="bg2">
                            <a:lumMod val="10000"/>
                          </a:schemeClr>
                        </a:solidFill>
                        <a:latin typeface="Calibri"/>
                        <a:cs typeface="Calibri"/>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4"/>
                  </a:ext>
                </a:extLst>
              </a:tr>
              <a:tr h="372110">
                <a:tc>
                  <a:txBody>
                    <a:bodyPr/>
                    <a:lstStyle/>
                    <a:p>
                      <a:pPr marL="90805">
                        <a:lnSpc>
                          <a:spcPct val="100000"/>
                        </a:lnSpc>
                        <a:spcBef>
                          <a:spcPts val="290"/>
                        </a:spcBef>
                      </a:pPr>
                      <a:r>
                        <a:rPr sz="1200">
                          <a:solidFill>
                            <a:schemeClr val="bg2">
                              <a:lumMod val="10000"/>
                            </a:schemeClr>
                          </a:solidFill>
                          <a:latin typeface="Calibri"/>
                          <a:cs typeface="Calibri"/>
                        </a:rPr>
                        <a:t>Engineering</a:t>
                      </a:r>
                      <a:r>
                        <a:rPr sz="1200" spc="-40">
                          <a:solidFill>
                            <a:schemeClr val="bg2">
                              <a:lumMod val="10000"/>
                            </a:schemeClr>
                          </a:solidFill>
                          <a:latin typeface="Calibri"/>
                          <a:cs typeface="Calibri"/>
                        </a:rPr>
                        <a:t> </a:t>
                      </a:r>
                      <a:r>
                        <a:rPr sz="1200">
                          <a:solidFill>
                            <a:schemeClr val="bg2">
                              <a:lumMod val="10000"/>
                            </a:schemeClr>
                          </a:solidFill>
                          <a:latin typeface="Calibri"/>
                          <a:cs typeface="Calibri"/>
                        </a:rPr>
                        <a:t>&amp;</a:t>
                      </a:r>
                      <a:r>
                        <a:rPr sz="1200" spc="-5">
                          <a:solidFill>
                            <a:schemeClr val="bg2">
                              <a:lumMod val="10000"/>
                            </a:schemeClr>
                          </a:solidFill>
                          <a:latin typeface="Calibri"/>
                          <a:cs typeface="Calibri"/>
                        </a:rPr>
                        <a:t> </a:t>
                      </a:r>
                      <a:r>
                        <a:rPr sz="1200">
                          <a:solidFill>
                            <a:schemeClr val="bg2">
                              <a:lumMod val="10000"/>
                            </a:schemeClr>
                          </a:solidFill>
                          <a:latin typeface="Calibri"/>
                          <a:cs typeface="Calibri"/>
                        </a:rPr>
                        <a:t>Computer</a:t>
                      </a:r>
                      <a:r>
                        <a:rPr sz="1200" spc="-30">
                          <a:solidFill>
                            <a:schemeClr val="bg2">
                              <a:lumMod val="10000"/>
                            </a:schemeClr>
                          </a:solidFill>
                          <a:latin typeface="Calibri"/>
                          <a:cs typeface="Calibri"/>
                        </a:rPr>
                        <a:t> </a:t>
                      </a:r>
                      <a:r>
                        <a:rPr sz="1200" spc="-10">
                          <a:solidFill>
                            <a:schemeClr val="bg2">
                              <a:lumMod val="10000"/>
                            </a:schemeClr>
                          </a:solidFill>
                          <a:latin typeface="Calibri"/>
                          <a:cs typeface="Calibri"/>
                        </a:rPr>
                        <a:t>Simulations</a:t>
                      </a:r>
                      <a:endParaRPr sz="1200">
                        <a:solidFill>
                          <a:schemeClr val="bg2">
                            <a:lumMod val="10000"/>
                          </a:schemeClr>
                        </a:solidFill>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5"/>
                  </a:ext>
                </a:extLst>
              </a:tr>
              <a:tr h="372110">
                <a:tc>
                  <a:txBody>
                    <a:bodyPr/>
                    <a:lstStyle/>
                    <a:p>
                      <a:pPr marL="90805">
                        <a:lnSpc>
                          <a:spcPct val="100000"/>
                        </a:lnSpc>
                        <a:spcBef>
                          <a:spcPts val="290"/>
                        </a:spcBef>
                      </a:pPr>
                      <a:r>
                        <a:rPr sz="1200">
                          <a:solidFill>
                            <a:schemeClr val="bg2">
                              <a:lumMod val="10000"/>
                            </a:schemeClr>
                          </a:solidFill>
                          <a:latin typeface="Calibri"/>
                          <a:cs typeface="Calibri"/>
                        </a:rPr>
                        <a:t>Envision</a:t>
                      </a:r>
                      <a:r>
                        <a:rPr sz="1200" spc="5">
                          <a:solidFill>
                            <a:schemeClr val="bg2">
                              <a:lumMod val="10000"/>
                            </a:schemeClr>
                          </a:solidFill>
                          <a:latin typeface="Calibri"/>
                          <a:cs typeface="Calibri"/>
                        </a:rPr>
                        <a:t> </a:t>
                      </a:r>
                      <a:r>
                        <a:rPr sz="1200" spc="-10">
                          <a:solidFill>
                            <a:schemeClr val="bg2">
                              <a:lumMod val="10000"/>
                            </a:schemeClr>
                          </a:solidFill>
                          <a:latin typeface="Calibri"/>
                          <a:cs typeface="Calibri"/>
                        </a:rPr>
                        <a:t>Innovative</a:t>
                      </a:r>
                      <a:r>
                        <a:rPr sz="1200" spc="-20">
                          <a:solidFill>
                            <a:schemeClr val="bg2">
                              <a:lumMod val="10000"/>
                            </a:schemeClr>
                          </a:solidFill>
                          <a:latin typeface="Calibri"/>
                          <a:cs typeface="Calibri"/>
                        </a:rPr>
                        <a:t> </a:t>
                      </a:r>
                      <a:r>
                        <a:rPr sz="1200" spc="-10">
                          <a:solidFill>
                            <a:schemeClr val="bg2">
                              <a:lumMod val="10000"/>
                            </a:schemeClr>
                          </a:solidFill>
                          <a:latin typeface="Calibri"/>
                          <a:cs typeface="Calibri"/>
                        </a:rPr>
                        <a:t>Solutions</a:t>
                      </a:r>
                      <a:endParaRPr sz="1200">
                        <a:solidFill>
                          <a:schemeClr val="bg2">
                            <a:lumMod val="10000"/>
                          </a:schemeClr>
                        </a:solidFill>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6"/>
                  </a:ext>
                </a:extLst>
              </a:tr>
              <a:tr h="372110">
                <a:tc>
                  <a:txBody>
                    <a:bodyPr/>
                    <a:lstStyle/>
                    <a:p>
                      <a:pPr marL="90805">
                        <a:lnSpc>
                          <a:spcPct val="100000"/>
                        </a:lnSpc>
                        <a:spcBef>
                          <a:spcPts val="290"/>
                        </a:spcBef>
                      </a:pPr>
                      <a:r>
                        <a:rPr sz="1200" spc="-10" dirty="0">
                          <a:solidFill>
                            <a:schemeClr val="bg2">
                              <a:lumMod val="10000"/>
                            </a:schemeClr>
                          </a:solidFill>
                          <a:latin typeface="Calibri"/>
                          <a:cs typeface="Calibri"/>
                        </a:rPr>
                        <a:t>Tactical</a:t>
                      </a:r>
                      <a:r>
                        <a:rPr sz="1200" spc="-30" dirty="0">
                          <a:solidFill>
                            <a:schemeClr val="bg2">
                              <a:lumMod val="10000"/>
                            </a:schemeClr>
                          </a:solidFill>
                          <a:latin typeface="Calibri"/>
                          <a:cs typeface="Calibri"/>
                        </a:rPr>
                        <a:t> </a:t>
                      </a:r>
                      <a:r>
                        <a:rPr sz="1200" spc="-20" dirty="0">
                          <a:solidFill>
                            <a:schemeClr val="bg2">
                              <a:lumMod val="10000"/>
                            </a:schemeClr>
                          </a:solidFill>
                          <a:latin typeface="Calibri"/>
                          <a:cs typeface="Calibri"/>
                        </a:rPr>
                        <a:t>Edge</a:t>
                      </a:r>
                      <a:endParaRPr sz="1200" dirty="0">
                        <a:solidFill>
                          <a:schemeClr val="bg2">
                            <a:lumMod val="10000"/>
                          </a:schemeClr>
                        </a:solidFill>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7"/>
                  </a:ext>
                </a:extLst>
              </a:tr>
            </a:tbl>
          </a:graphicData>
        </a:graphic>
      </p:graphicFrame>
      <p:sp>
        <p:nvSpPr>
          <p:cNvPr id="4" name="Slide Number Placeholder 3">
            <a:extLst>
              <a:ext uri="{FF2B5EF4-FFF2-40B4-BE49-F238E27FC236}">
                <a16:creationId xmlns:a16="http://schemas.microsoft.com/office/drawing/2014/main" id="{803E65A8-CCEC-C0FF-94E5-467169F16C0A}"/>
              </a:ext>
            </a:extLst>
          </p:cNvPr>
          <p:cNvSpPr>
            <a:spLocks noGrp="1"/>
          </p:cNvSpPr>
          <p:nvPr>
            <p:ph type="sldNum" sz="quarter" idx="16"/>
          </p:nvPr>
        </p:nvSpPr>
        <p:spPr/>
        <p:txBody>
          <a:bodyPr/>
          <a:lstStyle/>
          <a:p>
            <a:endParaRPr lang="en-US" dirty="0"/>
          </a:p>
        </p:txBody>
      </p:sp>
      <p:sp>
        <p:nvSpPr>
          <p:cNvPr id="7" name="object 5">
            <a:extLst>
              <a:ext uri="{FF2B5EF4-FFF2-40B4-BE49-F238E27FC236}">
                <a16:creationId xmlns:a16="http://schemas.microsoft.com/office/drawing/2014/main" id="{065856A8-2350-9F96-4D14-565AF87B4BE9}"/>
              </a:ext>
            </a:extLst>
          </p:cNvPr>
          <p:cNvSpPr txBox="1"/>
          <p:nvPr/>
        </p:nvSpPr>
        <p:spPr>
          <a:xfrm>
            <a:off x="1" y="998194"/>
            <a:ext cx="9143998" cy="491481"/>
          </a:xfrm>
          <a:prstGeom prst="rect">
            <a:avLst/>
          </a:prstGeom>
        </p:spPr>
        <p:txBody>
          <a:bodyPr vert="horz" wrap="square" lIns="0" tIns="12065" rIns="0" bIns="0" rtlCol="0" anchor="t">
            <a:spAutoFit/>
          </a:bodyPr>
          <a:lstStyle/>
          <a:p>
            <a:pPr marL="12700" algn="ctr">
              <a:lnSpc>
                <a:spcPct val="123343"/>
              </a:lnSpc>
              <a:spcBef>
                <a:spcPts val="95"/>
              </a:spcBef>
            </a:pPr>
            <a:r>
              <a:rPr lang="en-US" sz="2800" b="1" dirty="0">
                <a:solidFill>
                  <a:srgbClr val="C00000"/>
                </a:solidFill>
                <a:latin typeface="Arial"/>
                <a:cs typeface="Arial"/>
              </a:rPr>
              <a:t>Electronics</a:t>
            </a:r>
            <a:r>
              <a:rPr lang="en-US" sz="2800" b="1" spc="-125" dirty="0">
                <a:solidFill>
                  <a:srgbClr val="C00000"/>
                </a:solidFill>
                <a:latin typeface="Arial"/>
                <a:cs typeface="Arial"/>
              </a:rPr>
              <a:t> </a:t>
            </a:r>
            <a:r>
              <a:rPr lang="en-US" sz="2800" b="1" dirty="0">
                <a:solidFill>
                  <a:srgbClr val="C00000"/>
                </a:solidFill>
                <a:latin typeface="Arial"/>
                <a:cs typeface="Arial"/>
              </a:rPr>
              <a:t>and</a:t>
            </a:r>
            <a:r>
              <a:rPr lang="en-US" sz="2800" b="1" spc="-125" dirty="0">
                <a:solidFill>
                  <a:srgbClr val="C00000"/>
                </a:solidFill>
                <a:latin typeface="Arial"/>
                <a:cs typeface="Arial"/>
              </a:rPr>
              <a:t> </a:t>
            </a:r>
            <a:r>
              <a:rPr lang="en-US" sz="2800" b="1" dirty="0">
                <a:solidFill>
                  <a:srgbClr val="C00000"/>
                </a:solidFill>
                <a:latin typeface="Arial"/>
                <a:cs typeface="Arial"/>
              </a:rPr>
              <a:t>Communication</a:t>
            </a:r>
            <a:r>
              <a:rPr lang="en-US" sz="2800" b="1" spc="-95" dirty="0">
                <a:solidFill>
                  <a:srgbClr val="C00000"/>
                </a:solidFill>
                <a:latin typeface="Arial"/>
                <a:cs typeface="Arial"/>
              </a:rPr>
              <a:t> </a:t>
            </a:r>
            <a:r>
              <a:rPr lang="en-US" sz="2800" b="1" dirty="0">
                <a:solidFill>
                  <a:srgbClr val="C00000"/>
                </a:solidFill>
                <a:latin typeface="Arial"/>
                <a:cs typeface="Arial"/>
              </a:rPr>
              <a:t>Services</a:t>
            </a:r>
            <a:r>
              <a:rPr lang="en-US" sz="2800" b="1" spc="-130" dirty="0">
                <a:solidFill>
                  <a:srgbClr val="C00000"/>
                </a:solidFill>
                <a:latin typeface="Arial"/>
                <a:cs typeface="Arial"/>
              </a:rPr>
              <a:t> </a:t>
            </a:r>
            <a:r>
              <a:rPr lang="en-US" sz="2800" b="1" spc="-10" dirty="0">
                <a:solidFill>
                  <a:srgbClr val="C00000"/>
                </a:solidFill>
                <a:latin typeface="Arial"/>
                <a:cs typeface="Arial"/>
              </a:rPr>
              <a:t>(ECS)</a:t>
            </a:r>
            <a:endParaRPr lang="en-US" sz="2800" dirty="0">
              <a:latin typeface="Arial"/>
              <a:cs typeface="Arial"/>
            </a:endParaRPr>
          </a:p>
        </p:txBody>
      </p:sp>
      <p:sp>
        <p:nvSpPr>
          <p:cNvPr id="9" name="TextBox 8">
            <a:extLst>
              <a:ext uri="{FF2B5EF4-FFF2-40B4-BE49-F238E27FC236}">
                <a16:creationId xmlns:a16="http://schemas.microsoft.com/office/drawing/2014/main" id="{8A42AF49-D079-676B-4BDF-441E64F2A92F}"/>
              </a:ext>
            </a:extLst>
          </p:cNvPr>
          <p:cNvSpPr txBox="1"/>
          <p:nvPr/>
        </p:nvSpPr>
        <p:spPr>
          <a:xfrm>
            <a:off x="92279" y="1522720"/>
            <a:ext cx="8947217" cy="1763881"/>
          </a:xfrm>
          <a:prstGeom prst="rect">
            <a:avLst/>
          </a:prstGeom>
          <a:noFill/>
        </p:spPr>
        <p:txBody>
          <a:bodyPr wrap="square" lIns="91440" tIns="45720" rIns="91440" bIns="45720" anchor="t">
            <a:spAutoFit/>
          </a:bodyPr>
          <a:lstStyle/>
          <a:p>
            <a:pPr marL="25400">
              <a:lnSpc>
                <a:spcPct val="158321"/>
              </a:lnSpc>
            </a:pPr>
            <a:r>
              <a:rPr lang="en-US" sz="1400" spc="-10" dirty="0">
                <a:solidFill>
                  <a:schemeClr val="bg2">
                    <a:lumMod val="10000"/>
                  </a:schemeClr>
                </a:solidFill>
                <a:latin typeface="Arial" panose="020B0604020202020204" pitchFamily="34" charset="0"/>
                <a:cs typeface="Arial" panose="020B0604020202020204" pitchFamily="34" charset="0"/>
              </a:rPr>
              <a:t>Description/Summary</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of</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Program</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Requirements</a:t>
            </a:r>
            <a:endParaRPr lang="en-US" sz="1400" dirty="0">
              <a:solidFill>
                <a:schemeClr val="bg2">
                  <a:lumMod val="10000"/>
                </a:schemeClr>
              </a:solidFill>
              <a:latin typeface="Arial" panose="020B0604020202020204" pitchFamily="34" charset="0"/>
              <a:cs typeface="Arial" panose="020B0604020202020204" pitchFamily="34" charset="0"/>
            </a:endParaRPr>
          </a:p>
          <a:p>
            <a:pPr marL="405765" marR="35560" indent="-287020">
              <a:lnSpc>
                <a:spcPct val="100000"/>
              </a:lnSpc>
              <a:spcBef>
                <a:spcPts val="330"/>
              </a:spcBef>
              <a:buChar char="•"/>
              <a:tabLst>
                <a:tab pos="405765" algn="l"/>
                <a:tab pos="406400" algn="l"/>
              </a:tabLst>
            </a:pPr>
            <a:r>
              <a:rPr lang="en-US" sz="1400" dirty="0">
                <a:solidFill>
                  <a:schemeClr val="bg2">
                    <a:lumMod val="10000"/>
                  </a:schemeClr>
                </a:solidFill>
                <a:latin typeface="Arial" panose="020B0604020202020204" pitchFamily="34" charset="0"/>
                <a:cs typeface="Arial" panose="020B0604020202020204" pitchFamily="34" charset="0"/>
              </a:rPr>
              <a:t>PM TRASYS awarded a Multiple Award Contract (MAC) in August of 2021 that is primarily aligned with the ECS Service Portfolio Group within DoD’s Taxonomy of Services. The ECS MAC will include sustainment support for Post Deployment Software Support, On-going Software Development and Cybersecurity. Systems supported under this contract are relatively complex items of training equipment, using software applications to represent conditions of combat operations necessary for multiple echelons of training.</a:t>
            </a:r>
          </a:p>
        </p:txBody>
      </p:sp>
      <p:grpSp>
        <p:nvGrpSpPr>
          <p:cNvPr id="10" name="object 4">
            <a:extLst>
              <a:ext uri="{FF2B5EF4-FFF2-40B4-BE49-F238E27FC236}">
                <a16:creationId xmlns:a16="http://schemas.microsoft.com/office/drawing/2014/main" id="{13A77838-0309-9643-1100-6F180348C8E1}"/>
              </a:ext>
            </a:extLst>
          </p:cNvPr>
          <p:cNvGrpSpPr/>
          <p:nvPr/>
        </p:nvGrpSpPr>
        <p:grpSpPr>
          <a:xfrm>
            <a:off x="611593" y="3325024"/>
            <a:ext cx="4114800" cy="3246120"/>
            <a:chOff x="242315" y="3156204"/>
            <a:chExt cx="4114800" cy="3246120"/>
          </a:xfrm>
        </p:grpSpPr>
        <p:pic>
          <p:nvPicPr>
            <p:cNvPr id="11" name="object 5">
              <a:extLst>
                <a:ext uri="{FF2B5EF4-FFF2-40B4-BE49-F238E27FC236}">
                  <a16:creationId xmlns:a16="http://schemas.microsoft.com/office/drawing/2014/main" id="{948E37F9-AEC7-06E4-0100-ABEA9500D372}"/>
                </a:ext>
              </a:extLst>
            </p:cNvPr>
            <p:cNvPicPr/>
            <p:nvPr/>
          </p:nvPicPr>
          <p:blipFill>
            <a:blip r:embed="rId2" cstate="print"/>
            <a:stretch>
              <a:fillRect/>
            </a:stretch>
          </p:blipFill>
          <p:spPr>
            <a:xfrm>
              <a:off x="2278380" y="3156204"/>
              <a:ext cx="2078735" cy="3246119"/>
            </a:xfrm>
            <a:prstGeom prst="rect">
              <a:avLst/>
            </a:prstGeom>
          </p:spPr>
        </p:pic>
        <p:pic>
          <p:nvPicPr>
            <p:cNvPr id="12" name="object 6">
              <a:extLst>
                <a:ext uri="{FF2B5EF4-FFF2-40B4-BE49-F238E27FC236}">
                  <a16:creationId xmlns:a16="http://schemas.microsoft.com/office/drawing/2014/main" id="{EDC22FCF-C88E-D09D-9AD0-1985579C4B95}"/>
                </a:ext>
              </a:extLst>
            </p:cNvPr>
            <p:cNvPicPr/>
            <p:nvPr/>
          </p:nvPicPr>
          <p:blipFill>
            <a:blip r:embed="rId3" cstate="print"/>
            <a:stretch>
              <a:fillRect/>
            </a:stretch>
          </p:blipFill>
          <p:spPr>
            <a:xfrm>
              <a:off x="242315" y="3156204"/>
              <a:ext cx="2081784" cy="3246119"/>
            </a:xfrm>
            <a:prstGeom prst="rect">
              <a:avLst/>
            </a:prstGeom>
          </p:spPr>
        </p:pic>
      </p:grpSp>
      <p:sp>
        <p:nvSpPr>
          <p:cNvPr id="13" name="object 7">
            <a:extLst>
              <a:ext uri="{FF2B5EF4-FFF2-40B4-BE49-F238E27FC236}">
                <a16:creationId xmlns:a16="http://schemas.microsoft.com/office/drawing/2014/main" id="{2944AEB8-5285-B986-42C2-8158A9EDEF42}"/>
              </a:ext>
            </a:extLst>
          </p:cNvPr>
          <p:cNvSpPr txBox="1"/>
          <p:nvPr/>
        </p:nvSpPr>
        <p:spPr>
          <a:xfrm>
            <a:off x="696197" y="3631879"/>
            <a:ext cx="1831339" cy="1016560"/>
          </a:xfrm>
          <a:prstGeom prst="rect">
            <a:avLst/>
          </a:prstGeom>
        </p:spPr>
        <p:txBody>
          <a:bodyPr vert="horz" wrap="square" lIns="0" tIns="22860" rIns="0" bIns="0" rtlCol="0" anchor="t">
            <a:spAutoFit/>
          </a:bodyPr>
          <a:lstStyle/>
          <a:p>
            <a:pPr marL="151130" marR="634365" indent="-139065">
              <a:lnSpc>
                <a:spcPct val="120274"/>
              </a:lnSpc>
              <a:spcBef>
                <a:spcPts val="180"/>
              </a:spcBef>
              <a:buChar char="•"/>
              <a:tabLst>
                <a:tab pos="151765" algn="l"/>
              </a:tabLst>
            </a:pPr>
            <a:r>
              <a:rPr sz="1200">
                <a:solidFill>
                  <a:schemeClr val="bg2">
                    <a:lumMod val="10000"/>
                  </a:schemeClr>
                </a:solidFill>
                <a:latin typeface="Arial"/>
                <a:cs typeface="Arial"/>
              </a:rPr>
              <a:t>Small</a:t>
            </a:r>
            <a:r>
              <a:rPr sz="1200" spc="-25">
                <a:solidFill>
                  <a:schemeClr val="bg2">
                    <a:lumMod val="10000"/>
                  </a:schemeClr>
                </a:solidFill>
                <a:latin typeface="Arial"/>
                <a:cs typeface="Arial"/>
              </a:rPr>
              <a:t> </a:t>
            </a:r>
            <a:r>
              <a:rPr sz="1200" spc="-10">
                <a:solidFill>
                  <a:schemeClr val="bg2">
                    <a:lumMod val="10000"/>
                  </a:schemeClr>
                </a:solidFill>
                <a:latin typeface="Arial"/>
                <a:cs typeface="Arial"/>
              </a:rPr>
              <a:t>Business Competition</a:t>
            </a:r>
            <a:endParaRPr lang="en-US" sz="1200">
              <a:solidFill>
                <a:schemeClr val="bg2">
                  <a:lumMod val="10000"/>
                </a:schemeClr>
              </a:solidFill>
              <a:latin typeface="Arial"/>
              <a:cs typeface="Arial"/>
            </a:endParaRPr>
          </a:p>
          <a:p>
            <a:pPr marL="151130" marR="5080" indent="-139065">
              <a:lnSpc>
                <a:spcPct val="97100"/>
              </a:lnSpc>
              <a:spcBef>
                <a:spcPts val="65"/>
              </a:spcBef>
              <a:buChar char="•"/>
              <a:tabLst>
                <a:tab pos="151765" algn="l"/>
              </a:tabLst>
            </a:pPr>
            <a:r>
              <a:rPr sz="1200" spc="-10">
                <a:solidFill>
                  <a:schemeClr val="bg2">
                    <a:lumMod val="10000"/>
                  </a:schemeClr>
                </a:solidFill>
                <a:latin typeface="Arial"/>
                <a:cs typeface="Arial"/>
              </a:rPr>
              <a:t>Multiple</a:t>
            </a:r>
            <a:r>
              <a:rPr sz="1200" spc="-105">
                <a:solidFill>
                  <a:schemeClr val="bg2">
                    <a:lumMod val="10000"/>
                  </a:schemeClr>
                </a:solidFill>
                <a:latin typeface="Arial"/>
                <a:cs typeface="Arial"/>
              </a:rPr>
              <a:t> </a:t>
            </a:r>
            <a:r>
              <a:rPr sz="1200">
                <a:solidFill>
                  <a:schemeClr val="bg2">
                    <a:lumMod val="10000"/>
                  </a:schemeClr>
                </a:solidFill>
                <a:latin typeface="Arial"/>
                <a:cs typeface="Arial"/>
              </a:rPr>
              <a:t>Award</a:t>
            </a:r>
            <a:r>
              <a:rPr sz="1200" spc="-35">
                <a:solidFill>
                  <a:schemeClr val="bg2">
                    <a:lumMod val="10000"/>
                  </a:schemeClr>
                </a:solidFill>
                <a:latin typeface="Arial"/>
                <a:cs typeface="Arial"/>
              </a:rPr>
              <a:t> </a:t>
            </a:r>
            <a:r>
              <a:rPr sz="1200" spc="-10">
                <a:solidFill>
                  <a:schemeClr val="bg2">
                    <a:lumMod val="10000"/>
                  </a:schemeClr>
                </a:solidFill>
                <a:latin typeface="Arial"/>
                <a:cs typeface="Arial"/>
              </a:rPr>
              <a:t>Contracts </a:t>
            </a:r>
            <a:r>
              <a:rPr sz="1200">
                <a:solidFill>
                  <a:schemeClr val="bg2">
                    <a:lumMod val="10000"/>
                  </a:schemeClr>
                </a:solidFill>
                <a:latin typeface="Arial"/>
                <a:cs typeface="Arial"/>
              </a:rPr>
              <a:t>for</a:t>
            </a:r>
            <a:r>
              <a:rPr sz="1200" spc="-40">
                <a:solidFill>
                  <a:schemeClr val="bg2">
                    <a:lumMod val="10000"/>
                  </a:schemeClr>
                </a:solidFill>
                <a:latin typeface="Arial"/>
                <a:cs typeface="Arial"/>
              </a:rPr>
              <a:t> </a:t>
            </a:r>
            <a:r>
              <a:rPr sz="1200">
                <a:solidFill>
                  <a:schemeClr val="bg2">
                    <a:lumMod val="10000"/>
                  </a:schemeClr>
                </a:solidFill>
                <a:latin typeface="Arial"/>
                <a:cs typeface="Arial"/>
              </a:rPr>
              <a:t>the</a:t>
            </a:r>
            <a:r>
              <a:rPr sz="1200" spc="-25">
                <a:solidFill>
                  <a:schemeClr val="bg2">
                    <a:lumMod val="10000"/>
                  </a:schemeClr>
                </a:solidFill>
                <a:latin typeface="Arial"/>
                <a:cs typeface="Arial"/>
              </a:rPr>
              <a:t> </a:t>
            </a:r>
            <a:r>
              <a:rPr sz="1200">
                <a:solidFill>
                  <a:schemeClr val="bg2">
                    <a:lumMod val="10000"/>
                  </a:schemeClr>
                </a:solidFill>
                <a:latin typeface="Arial"/>
                <a:cs typeface="Arial"/>
              </a:rPr>
              <a:t>same</a:t>
            </a:r>
            <a:r>
              <a:rPr sz="1200" spc="-40">
                <a:solidFill>
                  <a:schemeClr val="bg2">
                    <a:lumMod val="10000"/>
                  </a:schemeClr>
                </a:solidFill>
                <a:latin typeface="Arial"/>
                <a:cs typeface="Arial"/>
              </a:rPr>
              <a:t> </a:t>
            </a:r>
            <a:r>
              <a:rPr sz="1200">
                <a:solidFill>
                  <a:schemeClr val="bg2">
                    <a:lumMod val="10000"/>
                  </a:schemeClr>
                </a:solidFill>
                <a:latin typeface="Arial"/>
                <a:cs typeface="Arial"/>
              </a:rPr>
              <a:t>or</a:t>
            </a:r>
            <a:r>
              <a:rPr sz="1200" spc="-25">
                <a:solidFill>
                  <a:schemeClr val="bg2">
                    <a:lumMod val="10000"/>
                  </a:schemeClr>
                </a:solidFill>
                <a:latin typeface="Arial"/>
                <a:cs typeface="Arial"/>
              </a:rPr>
              <a:t> </a:t>
            </a:r>
            <a:r>
              <a:rPr sz="1200" spc="-10">
                <a:solidFill>
                  <a:schemeClr val="bg2">
                    <a:lumMod val="10000"/>
                  </a:schemeClr>
                </a:solidFill>
                <a:latin typeface="Arial"/>
                <a:cs typeface="Arial"/>
              </a:rPr>
              <a:t>similar services</a:t>
            </a:r>
            <a:endParaRPr sz="1200">
              <a:solidFill>
                <a:schemeClr val="bg2">
                  <a:lumMod val="10000"/>
                </a:schemeClr>
              </a:solidFill>
              <a:latin typeface="Arial"/>
              <a:cs typeface="Arial"/>
            </a:endParaRPr>
          </a:p>
        </p:txBody>
      </p:sp>
      <p:sp>
        <p:nvSpPr>
          <p:cNvPr id="14" name="object 8">
            <a:extLst>
              <a:ext uri="{FF2B5EF4-FFF2-40B4-BE49-F238E27FC236}">
                <a16:creationId xmlns:a16="http://schemas.microsoft.com/office/drawing/2014/main" id="{3E544A26-4E36-19B2-61DB-7D1E47C3DC13}"/>
              </a:ext>
            </a:extLst>
          </p:cNvPr>
          <p:cNvSpPr txBox="1"/>
          <p:nvPr/>
        </p:nvSpPr>
        <p:spPr>
          <a:xfrm>
            <a:off x="2720605" y="3639502"/>
            <a:ext cx="2005788" cy="1356782"/>
          </a:xfrm>
          <a:prstGeom prst="rect">
            <a:avLst/>
          </a:prstGeom>
        </p:spPr>
        <p:txBody>
          <a:bodyPr vert="horz" wrap="square" lIns="0" tIns="12700" rIns="0" bIns="0" rtlCol="0">
            <a:spAutoFit/>
          </a:bodyPr>
          <a:lstStyle/>
          <a:p>
            <a:pPr marL="108585" indent="-96520">
              <a:lnSpc>
                <a:spcPct val="100000"/>
              </a:lnSpc>
              <a:spcBef>
                <a:spcPts val="100"/>
              </a:spcBef>
              <a:buChar char="•"/>
              <a:tabLst>
                <a:tab pos="109220" algn="l"/>
              </a:tabLst>
            </a:pPr>
            <a:r>
              <a:rPr lang="en-US" sz="1200" dirty="0">
                <a:solidFill>
                  <a:schemeClr val="bg2">
                    <a:lumMod val="10000"/>
                  </a:schemeClr>
                </a:solidFill>
                <a:latin typeface="Arial"/>
                <a:cs typeface="Arial"/>
              </a:rPr>
              <a:t>MAC:  27</a:t>
            </a:r>
            <a:r>
              <a:rPr lang="en-US" sz="1200" spc="-85" dirty="0">
                <a:solidFill>
                  <a:schemeClr val="bg2">
                    <a:lumMod val="10000"/>
                  </a:schemeClr>
                </a:solidFill>
                <a:latin typeface="Arial"/>
                <a:cs typeface="Arial"/>
              </a:rPr>
              <a:t> </a:t>
            </a:r>
            <a:r>
              <a:rPr lang="en-US" sz="1200" dirty="0">
                <a:solidFill>
                  <a:schemeClr val="bg2">
                    <a:lumMod val="10000"/>
                  </a:schemeClr>
                </a:solidFill>
                <a:latin typeface="Arial"/>
                <a:cs typeface="Arial"/>
              </a:rPr>
              <a:t>August</a:t>
            </a:r>
            <a:r>
              <a:rPr lang="en-US" sz="1200" spc="-15" dirty="0">
                <a:solidFill>
                  <a:schemeClr val="bg2">
                    <a:lumMod val="10000"/>
                  </a:schemeClr>
                </a:solidFill>
                <a:latin typeface="Arial"/>
                <a:cs typeface="Arial"/>
              </a:rPr>
              <a:t> </a:t>
            </a:r>
            <a:r>
              <a:rPr lang="en-US" sz="1200" dirty="0">
                <a:solidFill>
                  <a:schemeClr val="bg2">
                    <a:lumMod val="10000"/>
                  </a:schemeClr>
                </a:solidFill>
                <a:latin typeface="Arial"/>
                <a:cs typeface="Arial"/>
              </a:rPr>
              <a:t>2021</a:t>
            </a:r>
            <a:r>
              <a:rPr lang="en-US" sz="1200" spc="-10" dirty="0">
                <a:solidFill>
                  <a:schemeClr val="bg2">
                    <a:lumMod val="10000"/>
                  </a:schemeClr>
                </a:solidFill>
                <a:latin typeface="Arial"/>
                <a:cs typeface="Arial"/>
              </a:rPr>
              <a:t> </a:t>
            </a:r>
            <a:r>
              <a:rPr lang="en-US" sz="1200" dirty="0">
                <a:solidFill>
                  <a:schemeClr val="bg2">
                    <a:lumMod val="10000"/>
                  </a:schemeClr>
                </a:solidFill>
                <a:latin typeface="Arial"/>
                <a:cs typeface="Arial"/>
              </a:rPr>
              <a:t>–</a:t>
            </a:r>
            <a:r>
              <a:rPr lang="en-US" sz="1200" spc="-30" dirty="0">
                <a:solidFill>
                  <a:schemeClr val="bg2">
                    <a:lumMod val="10000"/>
                  </a:schemeClr>
                </a:solidFill>
                <a:latin typeface="Arial"/>
                <a:cs typeface="Arial"/>
              </a:rPr>
              <a:t>   </a:t>
            </a:r>
            <a:r>
              <a:rPr lang="en-US" sz="1200" spc="-25" dirty="0">
                <a:solidFill>
                  <a:schemeClr val="bg2">
                    <a:lumMod val="10000"/>
                  </a:schemeClr>
                </a:solidFill>
                <a:latin typeface="Arial"/>
                <a:cs typeface="Arial"/>
              </a:rPr>
              <a:t>26 </a:t>
            </a:r>
            <a:r>
              <a:rPr lang="en-US" sz="1200" dirty="0">
                <a:solidFill>
                  <a:schemeClr val="bg2">
                    <a:lumMod val="10000"/>
                  </a:schemeClr>
                </a:solidFill>
                <a:latin typeface="Arial"/>
                <a:cs typeface="Arial"/>
              </a:rPr>
              <a:t>August</a:t>
            </a:r>
            <a:r>
              <a:rPr lang="en-US" sz="1200" spc="-25" dirty="0">
                <a:solidFill>
                  <a:schemeClr val="bg2">
                    <a:lumMod val="10000"/>
                  </a:schemeClr>
                </a:solidFill>
                <a:latin typeface="Arial"/>
                <a:cs typeface="Arial"/>
              </a:rPr>
              <a:t> </a:t>
            </a:r>
            <a:r>
              <a:rPr lang="en-US" sz="1200" spc="-20" dirty="0">
                <a:solidFill>
                  <a:schemeClr val="bg2">
                    <a:lumMod val="10000"/>
                  </a:schemeClr>
                </a:solidFill>
                <a:latin typeface="Arial"/>
                <a:cs typeface="Arial"/>
              </a:rPr>
              <a:t>2031</a:t>
            </a:r>
          </a:p>
          <a:p>
            <a:pPr marL="12065">
              <a:lnSpc>
                <a:spcPct val="100000"/>
              </a:lnSpc>
              <a:spcBef>
                <a:spcPts val="100"/>
              </a:spcBef>
              <a:tabLst>
                <a:tab pos="109220" algn="l"/>
              </a:tabLst>
            </a:pPr>
            <a:endParaRPr lang="en-US" sz="1200" spc="-20" dirty="0">
              <a:solidFill>
                <a:schemeClr val="bg2">
                  <a:lumMod val="10000"/>
                </a:schemeClr>
              </a:solidFill>
              <a:latin typeface="Arial"/>
              <a:cs typeface="Arial"/>
            </a:endParaRPr>
          </a:p>
          <a:p>
            <a:pPr marL="108585" indent="-96520">
              <a:spcBef>
                <a:spcPts val="100"/>
              </a:spcBef>
              <a:buFontTx/>
              <a:buChar char="•"/>
              <a:tabLst>
                <a:tab pos="109220" algn="l"/>
              </a:tabLst>
              <a:defRPr/>
            </a:pPr>
            <a:r>
              <a:rPr lang="en-US" sz="1200" dirty="0">
                <a:solidFill>
                  <a:schemeClr val="bg2">
                    <a:lumMod val="10000"/>
                  </a:schemeClr>
                </a:solidFill>
                <a:latin typeface="Arial"/>
                <a:cs typeface="Arial"/>
              </a:rPr>
              <a:t>Five-year base</a:t>
            </a:r>
          </a:p>
          <a:p>
            <a:pPr marL="108585" indent="-96520">
              <a:spcBef>
                <a:spcPts val="100"/>
              </a:spcBef>
              <a:buFontTx/>
              <a:buChar char="•"/>
              <a:tabLst>
                <a:tab pos="109220" algn="l"/>
              </a:tabLst>
              <a:defRPr/>
            </a:pPr>
            <a:r>
              <a:rPr lang="en-US" sz="1200" dirty="0">
                <a:solidFill>
                  <a:schemeClr val="bg2">
                    <a:lumMod val="10000"/>
                  </a:schemeClr>
                </a:solidFill>
                <a:latin typeface="Arial"/>
                <a:cs typeface="Arial"/>
              </a:rPr>
              <a:t>Five-one year options</a:t>
            </a:r>
          </a:p>
          <a:p>
            <a:pPr marL="225425" lvl="1" indent="-112713">
              <a:spcBef>
                <a:spcPts val="100"/>
              </a:spcBef>
              <a:buFontTx/>
              <a:buChar char="•"/>
              <a:tabLst>
                <a:tab pos="109220" algn="l"/>
              </a:tabLst>
              <a:defRPr/>
            </a:pPr>
            <a:r>
              <a:rPr lang="en-US" sz="1200" dirty="0">
                <a:solidFill>
                  <a:schemeClr val="bg2">
                    <a:lumMod val="10000"/>
                  </a:schemeClr>
                </a:solidFill>
                <a:latin typeface="Arial"/>
                <a:cs typeface="Arial"/>
              </a:rPr>
              <a:t>(1</a:t>
            </a:r>
            <a:r>
              <a:rPr lang="en-US" sz="1200" baseline="30000" dirty="0">
                <a:solidFill>
                  <a:schemeClr val="bg2">
                    <a:lumMod val="10000"/>
                  </a:schemeClr>
                </a:solidFill>
                <a:latin typeface="Arial"/>
                <a:cs typeface="Arial"/>
              </a:rPr>
              <a:t>st</a:t>
            </a:r>
            <a:r>
              <a:rPr lang="en-US" sz="1200" dirty="0">
                <a:solidFill>
                  <a:schemeClr val="bg2">
                    <a:lumMod val="10000"/>
                  </a:schemeClr>
                </a:solidFill>
                <a:latin typeface="Arial"/>
                <a:cs typeface="Arial"/>
              </a:rPr>
              <a:t> option Feb 2026)</a:t>
            </a:r>
          </a:p>
          <a:p>
            <a:pPr marL="108585">
              <a:lnSpc>
                <a:spcPct val="100000"/>
              </a:lnSpc>
            </a:pPr>
            <a:endParaRPr lang="en-US" sz="1200" dirty="0">
              <a:solidFill>
                <a:schemeClr val="bg2">
                  <a:lumMod val="10000"/>
                </a:schemeClr>
              </a:solidFill>
              <a:latin typeface="Arial"/>
              <a:cs typeface="Arial"/>
            </a:endParaRPr>
          </a:p>
        </p:txBody>
      </p:sp>
      <p:sp>
        <p:nvSpPr>
          <p:cNvPr id="15" name="object 9">
            <a:extLst>
              <a:ext uri="{FF2B5EF4-FFF2-40B4-BE49-F238E27FC236}">
                <a16:creationId xmlns:a16="http://schemas.microsoft.com/office/drawing/2014/main" id="{A23B3D4D-76B4-385F-41FC-A61511251D61}"/>
              </a:ext>
            </a:extLst>
          </p:cNvPr>
          <p:cNvSpPr txBox="1"/>
          <p:nvPr/>
        </p:nvSpPr>
        <p:spPr>
          <a:xfrm>
            <a:off x="684236" y="5312854"/>
            <a:ext cx="1812289" cy="802640"/>
          </a:xfrm>
          <a:prstGeom prst="rect">
            <a:avLst/>
          </a:prstGeom>
        </p:spPr>
        <p:txBody>
          <a:bodyPr vert="horz" wrap="square" lIns="0" tIns="88900" rIns="0" bIns="0" rtlCol="0">
            <a:spAutoFit/>
          </a:bodyPr>
          <a:lstStyle/>
          <a:p>
            <a:pPr marL="12700">
              <a:lnSpc>
                <a:spcPct val="100000"/>
              </a:lnSpc>
              <a:spcBef>
                <a:spcPts val="700"/>
              </a:spcBef>
            </a:pPr>
            <a:r>
              <a:rPr sz="1200" spc="-10" dirty="0">
                <a:solidFill>
                  <a:schemeClr val="bg2">
                    <a:lumMod val="10000"/>
                  </a:schemeClr>
                </a:solidFill>
                <a:latin typeface="Arial"/>
                <a:cs typeface="Arial"/>
              </a:rPr>
              <a:t>PM</a:t>
            </a:r>
            <a:r>
              <a:rPr lang="en-US" sz="1200" spc="-10" dirty="0">
                <a:solidFill>
                  <a:schemeClr val="bg2">
                    <a:lumMod val="10000"/>
                  </a:schemeClr>
                </a:solidFill>
                <a:latin typeface="Arial"/>
                <a:cs typeface="Arial"/>
              </a:rPr>
              <a:t> </a:t>
            </a:r>
            <a:r>
              <a:rPr sz="1200" spc="-10" dirty="0">
                <a:solidFill>
                  <a:schemeClr val="bg2">
                    <a:lumMod val="10000"/>
                  </a:schemeClr>
                </a:solidFill>
                <a:latin typeface="Arial"/>
                <a:cs typeface="Arial"/>
              </a:rPr>
              <a:t>TRASYS</a:t>
            </a:r>
            <a:endParaRPr sz="1200" dirty="0">
              <a:solidFill>
                <a:schemeClr val="bg2">
                  <a:lumMod val="10000"/>
                </a:schemeClr>
              </a:solidFill>
              <a:latin typeface="Arial"/>
              <a:cs typeface="Arial"/>
            </a:endParaRPr>
          </a:p>
          <a:p>
            <a:pPr marL="12700">
              <a:lnSpc>
                <a:spcPct val="100000"/>
              </a:lnSpc>
              <a:spcBef>
                <a:spcPts val="600"/>
              </a:spcBef>
            </a:pPr>
            <a:r>
              <a:rPr sz="1200" dirty="0">
                <a:solidFill>
                  <a:schemeClr val="bg2">
                    <a:lumMod val="10000"/>
                  </a:schemeClr>
                </a:solidFill>
                <a:latin typeface="Arial"/>
                <a:cs typeface="Arial"/>
              </a:rPr>
              <a:t>Phone:</a:t>
            </a:r>
            <a:r>
              <a:rPr sz="1200" spc="250" dirty="0">
                <a:solidFill>
                  <a:schemeClr val="bg2">
                    <a:lumMod val="10000"/>
                  </a:schemeClr>
                </a:solidFill>
                <a:latin typeface="Arial"/>
                <a:cs typeface="Arial"/>
              </a:rPr>
              <a:t> </a:t>
            </a:r>
            <a:r>
              <a:rPr sz="1200" spc="-10" dirty="0">
                <a:solidFill>
                  <a:schemeClr val="bg2">
                    <a:lumMod val="10000"/>
                  </a:schemeClr>
                </a:solidFill>
                <a:latin typeface="Arial"/>
                <a:cs typeface="Arial"/>
              </a:rPr>
              <a:t>407-381-</a:t>
            </a:r>
            <a:r>
              <a:rPr sz="1200" spc="-20" dirty="0">
                <a:solidFill>
                  <a:schemeClr val="bg2">
                    <a:lumMod val="10000"/>
                  </a:schemeClr>
                </a:solidFill>
                <a:latin typeface="Arial"/>
                <a:cs typeface="Arial"/>
              </a:rPr>
              <a:t>8762</a:t>
            </a:r>
            <a:endParaRPr sz="1200" dirty="0">
              <a:solidFill>
                <a:schemeClr val="bg2">
                  <a:lumMod val="10000"/>
                </a:schemeClr>
              </a:solidFill>
              <a:latin typeface="Arial"/>
              <a:cs typeface="Arial"/>
            </a:endParaRPr>
          </a:p>
          <a:p>
            <a:pPr marL="12700">
              <a:lnSpc>
                <a:spcPct val="100000"/>
              </a:lnSpc>
              <a:spcBef>
                <a:spcPts val="600"/>
              </a:spcBef>
            </a:pPr>
            <a:r>
              <a:rPr sz="1200" spc="-10" dirty="0" err="1">
                <a:solidFill>
                  <a:schemeClr val="bg2">
                    <a:lumMod val="10000"/>
                  </a:schemeClr>
                </a:solidFill>
                <a:latin typeface="Arial"/>
                <a:cs typeface="Arial"/>
              </a:rPr>
              <a:t>Email:</a:t>
            </a:r>
            <a:r>
              <a:rPr sz="1200" u="sng" spc="-10" dirty="0" err="1">
                <a:solidFill>
                  <a:schemeClr val="bg2">
                    <a:lumMod val="10000"/>
                  </a:schemeClr>
                </a:solidFill>
                <a:uFill>
                  <a:solidFill>
                    <a:srgbClr val="0561C1"/>
                  </a:solidFill>
                </a:uFill>
                <a:latin typeface="Arial"/>
                <a:cs typeface="Arial"/>
                <a:hlinkClick r:id="rId4">
                  <a:extLst>
                    <a:ext uri="{A12FA001-AC4F-418D-AE19-62706E023703}">
                      <ahyp:hlinkClr xmlns:ahyp="http://schemas.microsoft.com/office/drawing/2018/hyperlinkcolor" val="tx"/>
                    </a:ext>
                  </a:extLst>
                </a:hlinkClick>
              </a:rPr>
              <a:t>pmtrasys@usmc.mil</a:t>
            </a:r>
            <a:endParaRPr sz="1200" dirty="0">
              <a:solidFill>
                <a:schemeClr val="bg2">
                  <a:lumMod val="10000"/>
                </a:schemeClr>
              </a:solidFill>
              <a:latin typeface="Arial"/>
              <a:cs typeface="Arial"/>
            </a:endParaRPr>
          </a:p>
        </p:txBody>
      </p:sp>
      <p:sp>
        <p:nvSpPr>
          <p:cNvPr id="16" name="object 10">
            <a:extLst>
              <a:ext uri="{FF2B5EF4-FFF2-40B4-BE49-F238E27FC236}">
                <a16:creationId xmlns:a16="http://schemas.microsoft.com/office/drawing/2014/main" id="{E06A3CC2-6671-A538-0DAE-03147D06F23C}"/>
              </a:ext>
            </a:extLst>
          </p:cNvPr>
          <p:cNvSpPr txBox="1"/>
          <p:nvPr/>
        </p:nvSpPr>
        <p:spPr>
          <a:xfrm>
            <a:off x="2720605" y="5312854"/>
            <a:ext cx="1593215" cy="197490"/>
          </a:xfrm>
          <a:prstGeom prst="rect">
            <a:avLst/>
          </a:prstGeom>
        </p:spPr>
        <p:txBody>
          <a:bodyPr vert="horz" wrap="square" lIns="0" tIns="12700" rIns="0" bIns="0" rtlCol="0">
            <a:spAutoFit/>
          </a:bodyPr>
          <a:lstStyle/>
          <a:p>
            <a:pPr marL="108585" indent="-96520">
              <a:lnSpc>
                <a:spcPct val="100000"/>
              </a:lnSpc>
              <a:spcBef>
                <a:spcPts val="100"/>
              </a:spcBef>
              <a:buChar char="•"/>
              <a:tabLst>
                <a:tab pos="109220" algn="l"/>
              </a:tabLst>
            </a:pPr>
            <a:r>
              <a:rPr sz="1200" dirty="0">
                <a:solidFill>
                  <a:schemeClr val="bg2">
                    <a:lumMod val="10000"/>
                  </a:schemeClr>
                </a:solidFill>
                <a:latin typeface="Arial"/>
                <a:cs typeface="Arial"/>
              </a:rPr>
              <a:t>Shared</a:t>
            </a:r>
            <a:r>
              <a:rPr sz="1200" spc="-40" dirty="0">
                <a:solidFill>
                  <a:schemeClr val="bg2">
                    <a:lumMod val="10000"/>
                  </a:schemeClr>
                </a:solidFill>
                <a:latin typeface="Arial"/>
                <a:cs typeface="Arial"/>
              </a:rPr>
              <a:t> </a:t>
            </a:r>
            <a:r>
              <a:rPr sz="1200" dirty="0">
                <a:solidFill>
                  <a:schemeClr val="bg2">
                    <a:lumMod val="10000"/>
                  </a:schemeClr>
                </a:solidFill>
                <a:latin typeface="Arial"/>
                <a:cs typeface="Arial"/>
              </a:rPr>
              <a:t>ceiling</a:t>
            </a:r>
            <a:r>
              <a:rPr sz="1200" spc="-40" dirty="0">
                <a:solidFill>
                  <a:schemeClr val="bg2">
                    <a:lumMod val="10000"/>
                  </a:schemeClr>
                </a:solidFill>
                <a:latin typeface="Arial"/>
                <a:cs typeface="Arial"/>
              </a:rPr>
              <a:t> </a:t>
            </a:r>
            <a:r>
              <a:rPr sz="1200" spc="-10" dirty="0">
                <a:solidFill>
                  <a:schemeClr val="bg2">
                    <a:lumMod val="10000"/>
                  </a:schemeClr>
                </a:solidFill>
                <a:latin typeface="Arial"/>
                <a:cs typeface="Arial"/>
              </a:rPr>
              <a:t>$</a:t>
            </a:r>
            <a:r>
              <a:rPr lang="en-US" sz="1200" spc="-10" dirty="0">
                <a:solidFill>
                  <a:schemeClr val="bg2">
                    <a:lumMod val="10000"/>
                  </a:schemeClr>
                </a:solidFill>
                <a:latin typeface="Arial"/>
                <a:cs typeface="Arial"/>
              </a:rPr>
              <a:t>238M</a:t>
            </a:r>
            <a:endParaRPr sz="1200" dirty="0">
              <a:solidFill>
                <a:schemeClr val="bg2">
                  <a:lumMod val="10000"/>
                </a:schemeClr>
              </a:solidFill>
              <a:latin typeface="Arial"/>
              <a:cs typeface="Arial"/>
            </a:endParaRPr>
          </a:p>
        </p:txBody>
      </p:sp>
      <p:sp>
        <p:nvSpPr>
          <p:cNvPr id="21" name="Text Placeholder 2">
            <a:extLst>
              <a:ext uri="{FF2B5EF4-FFF2-40B4-BE49-F238E27FC236}">
                <a16:creationId xmlns:a16="http://schemas.microsoft.com/office/drawing/2014/main" id="{C2FDB390-3485-EE4E-B411-0097E303D762}"/>
              </a:ext>
            </a:extLst>
          </p:cNvPr>
          <p:cNvSpPr>
            <a:spLocks noGrp="1"/>
          </p:cNvSpPr>
          <p:nvPr>
            <p:ph type="body" sz="quarter" idx="13"/>
          </p:nvPr>
        </p:nvSpPr>
        <p:spPr>
          <a:xfrm>
            <a:off x="5341807" y="309496"/>
            <a:ext cx="2786062" cy="496888"/>
          </a:xfrm>
        </p:spPr>
        <p:txBody>
          <a:bodyPr lIns="91440" tIns="45720" rIns="91440" bIns="45720" anchor="ctr">
            <a:noAutofit/>
          </a:bodyPr>
          <a:lstStyle/>
          <a:p>
            <a:r>
              <a:rPr lang="en-US" sz="1400" dirty="0">
                <a:solidFill>
                  <a:schemeClr val="bg2">
                    <a:lumMod val="10000"/>
                  </a:schemeClr>
                </a:solidFill>
                <a:latin typeface="Arial Black" panose="020B0A04020102020204" pitchFamily="34" charset="0"/>
                <a:cs typeface="Arial"/>
              </a:rPr>
              <a:t>TRASYS MULTIPLE AWARD CONTRACT: ECS</a:t>
            </a:r>
            <a:endParaRPr lang="en-US" sz="1400" dirty="0">
              <a:solidFill>
                <a:schemeClr val="bg2">
                  <a:lumMod val="10000"/>
                </a:schemeClr>
              </a:solidFill>
              <a:latin typeface="Arial Black" panose="020B0A04020102020204" pitchFamily="34" charset="0"/>
            </a:endParaRPr>
          </a:p>
        </p:txBody>
      </p:sp>
      <p:sp>
        <p:nvSpPr>
          <p:cNvPr id="5" name="TextBox 4">
            <a:extLst>
              <a:ext uri="{FF2B5EF4-FFF2-40B4-BE49-F238E27FC236}">
                <a16:creationId xmlns:a16="http://schemas.microsoft.com/office/drawing/2014/main" id="{9B6BB4AB-A0DA-C6D3-47A4-C83D88087732}"/>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3" name="Title 1">
            <a:extLst>
              <a:ext uri="{FF2B5EF4-FFF2-40B4-BE49-F238E27FC236}">
                <a16:creationId xmlns:a16="http://schemas.microsoft.com/office/drawing/2014/main" id="{D692C451-2FE9-5003-71D2-CB79937A6565}"/>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6" name="Picture 5" descr="Logo&#10;&#10;Description automatically generated">
            <a:extLst>
              <a:ext uri="{FF2B5EF4-FFF2-40B4-BE49-F238E27FC236}">
                <a16:creationId xmlns:a16="http://schemas.microsoft.com/office/drawing/2014/main" id="{F251D67A-0C3E-F18C-24A3-8548E5D3C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Tree>
    <p:extLst>
      <p:ext uri="{BB962C8B-B14F-4D97-AF65-F5344CB8AC3E}">
        <p14:creationId xmlns:p14="http://schemas.microsoft.com/office/powerpoint/2010/main" val="3704272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2">
            <a:extLst>
              <a:ext uri="{FF2B5EF4-FFF2-40B4-BE49-F238E27FC236}">
                <a16:creationId xmlns:a16="http://schemas.microsoft.com/office/drawing/2014/main" id="{D382AC3D-82B1-9747-6296-6FFC5BCEDEA4}"/>
              </a:ext>
            </a:extLst>
          </p:cNvPr>
          <p:cNvGraphicFramePr>
            <a:graphicFrameLocks noGrp="1"/>
          </p:cNvGraphicFramePr>
          <p:nvPr>
            <p:extLst>
              <p:ext uri="{D42A27DB-BD31-4B8C-83A1-F6EECF244321}">
                <p14:modId xmlns:p14="http://schemas.microsoft.com/office/powerpoint/2010/main" val="3106001777"/>
              </p:ext>
            </p:extLst>
          </p:nvPr>
        </p:nvGraphicFramePr>
        <p:xfrm>
          <a:off x="5291324" y="3365074"/>
          <a:ext cx="2836545" cy="2976880"/>
        </p:xfrm>
        <a:graphic>
          <a:graphicData uri="http://schemas.openxmlformats.org/drawingml/2006/table">
            <a:tbl>
              <a:tblPr firstRow="1" bandRow="1">
                <a:tableStyleId>{2D5ABB26-0587-4C30-8999-92F81FD0307C}</a:tableStyleId>
              </a:tblPr>
              <a:tblGrid>
                <a:gridCol w="2836545">
                  <a:extLst>
                    <a:ext uri="{9D8B030D-6E8A-4147-A177-3AD203B41FA5}">
                      <a16:colId xmlns:a16="http://schemas.microsoft.com/office/drawing/2014/main" val="20000"/>
                    </a:ext>
                  </a:extLst>
                </a:gridCol>
              </a:tblGrid>
              <a:tr h="372110">
                <a:tc>
                  <a:txBody>
                    <a:bodyPr/>
                    <a:lstStyle/>
                    <a:p>
                      <a:pPr marL="731520">
                        <a:lnSpc>
                          <a:spcPct val="100000"/>
                        </a:lnSpc>
                        <a:spcBef>
                          <a:spcPts val="260"/>
                        </a:spcBef>
                      </a:pPr>
                      <a:r>
                        <a:rPr sz="1600" b="1" dirty="0">
                          <a:solidFill>
                            <a:srgbClr val="C00000"/>
                          </a:solidFill>
                          <a:latin typeface="Calibri"/>
                          <a:cs typeface="Calibri"/>
                        </a:rPr>
                        <a:t>Current</a:t>
                      </a:r>
                      <a:r>
                        <a:rPr sz="1600" b="1" spc="-90" dirty="0">
                          <a:solidFill>
                            <a:srgbClr val="C00000"/>
                          </a:solidFill>
                          <a:latin typeface="Calibri"/>
                          <a:cs typeface="Calibri"/>
                        </a:rPr>
                        <a:t> </a:t>
                      </a:r>
                      <a:r>
                        <a:rPr sz="1600" b="1" spc="-10" dirty="0">
                          <a:solidFill>
                            <a:srgbClr val="C00000"/>
                          </a:solidFill>
                          <a:latin typeface="Calibri"/>
                          <a:cs typeface="Calibri"/>
                        </a:rPr>
                        <a:t>Vendors</a:t>
                      </a:r>
                      <a:endParaRPr sz="1600" dirty="0">
                        <a:latin typeface="Calibri"/>
                        <a:cs typeface="Calibri"/>
                      </a:endParaRPr>
                    </a:p>
                  </a:txBody>
                  <a:tcPr marL="0" marR="0" marT="330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val="10000"/>
                  </a:ext>
                </a:extLst>
              </a:tr>
              <a:tr h="372110">
                <a:tc>
                  <a:txBody>
                    <a:bodyPr/>
                    <a:lstStyle/>
                    <a:p>
                      <a:pPr marL="91440">
                        <a:lnSpc>
                          <a:spcPct val="100000"/>
                        </a:lnSpc>
                        <a:spcBef>
                          <a:spcPts val="285"/>
                        </a:spcBef>
                      </a:pPr>
                      <a:r>
                        <a:rPr sz="1200" dirty="0">
                          <a:solidFill>
                            <a:schemeClr val="bg2">
                              <a:lumMod val="10000"/>
                            </a:schemeClr>
                          </a:solidFill>
                          <a:latin typeface="Calibri"/>
                          <a:cs typeface="Calibri"/>
                        </a:rPr>
                        <a:t>American</a:t>
                      </a:r>
                      <a:r>
                        <a:rPr sz="1200" spc="-50" dirty="0">
                          <a:solidFill>
                            <a:schemeClr val="bg2">
                              <a:lumMod val="10000"/>
                            </a:schemeClr>
                          </a:solidFill>
                          <a:latin typeface="Calibri"/>
                          <a:cs typeface="Calibri"/>
                        </a:rPr>
                        <a:t> </a:t>
                      </a:r>
                      <a:r>
                        <a:rPr sz="1200" dirty="0">
                          <a:solidFill>
                            <a:schemeClr val="bg2">
                              <a:lumMod val="10000"/>
                            </a:schemeClr>
                          </a:solidFill>
                          <a:latin typeface="Calibri"/>
                          <a:cs typeface="Calibri"/>
                        </a:rPr>
                        <a:t>Systems</a:t>
                      </a:r>
                      <a:r>
                        <a:rPr sz="1200" spc="-35" dirty="0">
                          <a:solidFill>
                            <a:schemeClr val="bg2">
                              <a:lumMod val="10000"/>
                            </a:schemeClr>
                          </a:solidFill>
                          <a:latin typeface="Calibri"/>
                          <a:cs typeface="Calibri"/>
                        </a:rPr>
                        <a:t> </a:t>
                      </a:r>
                      <a:r>
                        <a:rPr sz="1200" spc="-20" dirty="0">
                          <a:solidFill>
                            <a:schemeClr val="bg2">
                              <a:lumMod val="10000"/>
                            </a:schemeClr>
                          </a:solidFill>
                          <a:latin typeface="Calibri"/>
                          <a:cs typeface="Calibri"/>
                        </a:rPr>
                        <a:t>Corp</a:t>
                      </a:r>
                      <a:endParaRPr sz="1200" dirty="0">
                        <a:solidFill>
                          <a:schemeClr val="bg2">
                            <a:lumMod val="10000"/>
                          </a:schemeClr>
                        </a:solidFill>
                        <a:latin typeface="Calibri"/>
                        <a:cs typeface="Calibri"/>
                      </a:endParaRPr>
                    </a:p>
                  </a:txBody>
                  <a:tcPr marL="0" marR="0" marT="3619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1"/>
                  </a:ext>
                </a:extLst>
              </a:tr>
              <a:tr h="372110">
                <a:tc>
                  <a:txBody>
                    <a:bodyPr/>
                    <a:lstStyle/>
                    <a:p>
                      <a:pPr marL="91440">
                        <a:lnSpc>
                          <a:spcPct val="100000"/>
                        </a:lnSpc>
                        <a:spcBef>
                          <a:spcPts val="285"/>
                        </a:spcBef>
                      </a:pPr>
                      <a:r>
                        <a:rPr sz="1200" dirty="0" err="1">
                          <a:solidFill>
                            <a:schemeClr val="bg2">
                              <a:lumMod val="10000"/>
                            </a:schemeClr>
                          </a:solidFill>
                          <a:latin typeface="Calibri"/>
                          <a:cs typeface="Calibri"/>
                        </a:rPr>
                        <a:t>Calibre</a:t>
                      </a:r>
                      <a:r>
                        <a:rPr sz="1200" spc="-45" dirty="0">
                          <a:solidFill>
                            <a:schemeClr val="bg2">
                              <a:lumMod val="10000"/>
                            </a:schemeClr>
                          </a:solidFill>
                          <a:latin typeface="Calibri"/>
                          <a:cs typeface="Calibri"/>
                        </a:rPr>
                        <a:t> </a:t>
                      </a:r>
                      <a:r>
                        <a:rPr sz="1200" spc="-10" dirty="0">
                          <a:solidFill>
                            <a:schemeClr val="bg2">
                              <a:lumMod val="10000"/>
                            </a:schemeClr>
                          </a:solidFill>
                          <a:latin typeface="Calibri"/>
                          <a:cs typeface="Calibri"/>
                        </a:rPr>
                        <a:t>Systems</a:t>
                      </a:r>
                      <a:endParaRPr sz="1200" dirty="0">
                        <a:solidFill>
                          <a:schemeClr val="bg2">
                            <a:lumMod val="10000"/>
                          </a:schemeClr>
                        </a:solidFill>
                        <a:latin typeface="Calibri"/>
                        <a:cs typeface="Calibri"/>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2"/>
                  </a:ext>
                </a:extLst>
              </a:tr>
              <a:tr h="372110">
                <a:tc>
                  <a:txBody>
                    <a:bodyPr/>
                    <a:lstStyle/>
                    <a:p>
                      <a:pPr marL="91440">
                        <a:lnSpc>
                          <a:spcPct val="100000"/>
                        </a:lnSpc>
                        <a:spcBef>
                          <a:spcPts val="285"/>
                        </a:spcBef>
                      </a:pPr>
                      <a:r>
                        <a:rPr sz="1200" spc="-10" dirty="0">
                          <a:solidFill>
                            <a:schemeClr val="bg2">
                              <a:lumMod val="10000"/>
                            </a:schemeClr>
                          </a:solidFill>
                          <a:latin typeface="Calibri"/>
                          <a:cs typeface="Calibri"/>
                        </a:rPr>
                        <a:t>Valiant</a:t>
                      </a:r>
                      <a:r>
                        <a:rPr sz="1200" spc="-25" dirty="0">
                          <a:solidFill>
                            <a:schemeClr val="bg2">
                              <a:lumMod val="10000"/>
                            </a:schemeClr>
                          </a:solidFill>
                          <a:latin typeface="Calibri"/>
                          <a:cs typeface="Calibri"/>
                        </a:rPr>
                        <a:t> </a:t>
                      </a:r>
                      <a:r>
                        <a:rPr sz="1200" spc="-10" dirty="0">
                          <a:solidFill>
                            <a:schemeClr val="bg2">
                              <a:lumMod val="10000"/>
                            </a:schemeClr>
                          </a:solidFill>
                          <a:latin typeface="Calibri"/>
                          <a:cs typeface="Calibri"/>
                        </a:rPr>
                        <a:t>Global</a:t>
                      </a:r>
                      <a:endParaRPr sz="1200" dirty="0">
                        <a:solidFill>
                          <a:schemeClr val="bg2">
                            <a:lumMod val="10000"/>
                          </a:schemeClr>
                        </a:solidFill>
                        <a:latin typeface="Calibri"/>
                        <a:cs typeface="Calibri"/>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3"/>
                  </a:ext>
                </a:extLst>
              </a:tr>
              <a:tr h="372110">
                <a:tc>
                  <a:txBody>
                    <a:bodyPr/>
                    <a:lstStyle/>
                    <a:p>
                      <a:pPr marL="91440">
                        <a:lnSpc>
                          <a:spcPct val="100000"/>
                        </a:lnSpc>
                        <a:spcBef>
                          <a:spcPts val="285"/>
                        </a:spcBef>
                      </a:pPr>
                      <a:r>
                        <a:rPr sz="1200" dirty="0">
                          <a:solidFill>
                            <a:schemeClr val="bg2">
                              <a:lumMod val="10000"/>
                            </a:schemeClr>
                          </a:solidFill>
                          <a:latin typeface="Calibri"/>
                          <a:cs typeface="Calibri"/>
                        </a:rPr>
                        <a:t>Solutions</a:t>
                      </a:r>
                      <a:r>
                        <a:rPr sz="1200" spc="-10" dirty="0">
                          <a:solidFill>
                            <a:schemeClr val="bg2">
                              <a:lumMod val="10000"/>
                            </a:schemeClr>
                          </a:solidFill>
                          <a:latin typeface="Calibri"/>
                          <a:cs typeface="Calibri"/>
                        </a:rPr>
                        <a:t> </a:t>
                      </a:r>
                      <a:r>
                        <a:rPr sz="1200" dirty="0">
                          <a:solidFill>
                            <a:schemeClr val="bg2">
                              <a:lumMod val="10000"/>
                            </a:schemeClr>
                          </a:solidFill>
                          <a:latin typeface="Calibri"/>
                          <a:cs typeface="Calibri"/>
                        </a:rPr>
                        <a:t>Through</a:t>
                      </a:r>
                      <a:r>
                        <a:rPr sz="1200" spc="-15" dirty="0">
                          <a:solidFill>
                            <a:schemeClr val="bg2">
                              <a:lumMod val="10000"/>
                            </a:schemeClr>
                          </a:solidFill>
                          <a:latin typeface="Calibri"/>
                          <a:cs typeface="Calibri"/>
                        </a:rPr>
                        <a:t> </a:t>
                      </a:r>
                      <a:r>
                        <a:rPr sz="1200" spc="-10" dirty="0">
                          <a:solidFill>
                            <a:schemeClr val="bg2">
                              <a:lumMod val="10000"/>
                            </a:schemeClr>
                          </a:solidFill>
                          <a:latin typeface="Calibri"/>
                          <a:cs typeface="Calibri"/>
                        </a:rPr>
                        <a:t>Innovative</a:t>
                      </a:r>
                      <a:r>
                        <a:rPr sz="1200" spc="-15" dirty="0">
                          <a:solidFill>
                            <a:schemeClr val="bg2">
                              <a:lumMod val="10000"/>
                            </a:schemeClr>
                          </a:solidFill>
                          <a:latin typeface="Calibri"/>
                          <a:cs typeface="Calibri"/>
                        </a:rPr>
                        <a:t> </a:t>
                      </a:r>
                      <a:r>
                        <a:rPr sz="1200" spc="-10" dirty="0">
                          <a:solidFill>
                            <a:schemeClr val="bg2">
                              <a:lumMod val="10000"/>
                            </a:schemeClr>
                          </a:solidFill>
                          <a:latin typeface="Calibri"/>
                          <a:cs typeface="Calibri"/>
                        </a:rPr>
                        <a:t>Technologies</a:t>
                      </a:r>
                      <a:endParaRPr sz="1200" dirty="0">
                        <a:solidFill>
                          <a:schemeClr val="bg2">
                            <a:lumMod val="10000"/>
                          </a:schemeClr>
                        </a:solidFill>
                        <a:latin typeface="Calibri"/>
                        <a:cs typeface="Calibri"/>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4"/>
                  </a:ext>
                </a:extLst>
              </a:tr>
              <a:tr h="372110">
                <a:tc>
                  <a:txBody>
                    <a:bodyPr/>
                    <a:lstStyle/>
                    <a:p>
                      <a:pPr marL="91440">
                        <a:lnSpc>
                          <a:spcPct val="100000"/>
                        </a:lnSpc>
                        <a:spcBef>
                          <a:spcPts val="290"/>
                        </a:spcBef>
                      </a:pPr>
                      <a:r>
                        <a:rPr sz="1200" dirty="0">
                          <a:solidFill>
                            <a:schemeClr val="bg2">
                              <a:lumMod val="10000"/>
                            </a:schemeClr>
                          </a:solidFill>
                          <a:latin typeface="Calibri"/>
                          <a:cs typeface="Calibri"/>
                        </a:rPr>
                        <a:t>Science </a:t>
                      </a:r>
                      <a:r>
                        <a:rPr sz="1200" spc="-10" dirty="0">
                          <a:solidFill>
                            <a:schemeClr val="bg2">
                              <a:lumMod val="10000"/>
                            </a:schemeClr>
                          </a:solidFill>
                          <a:latin typeface="Calibri"/>
                          <a:cs typeface="Calibri"/>
                        </a:rPr>
                        <a:t>Applications</a:t>
                      </a:r>
                      <a:endParaRPr sz="1200" dirty="0">
                        <a:solidFill>
                          <a:schemeClr val="bg2">
                            <a:lumMod val="10000"/>
                          </a:schemeClr>
                        </a:solidFill>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5"/>
                  </a:ext>
                </a:extLst>
              </a:tr>
              <a:tr h="372110">
                <a:tc>
                  <a:txBody>
                    <a:bodyPr/>
                    <a:lstStyle/>
                    <a:p>
                      <a:pPr marL="91440">
                        <a:lnSpc>
                          <a:spcPct val="100000"/>
                        </a:lnSpc>
                        <a:spcBef>
                          <a:spcPts val="290"/>
                        </a:spcBef>
                      </a:pPr>
                      <a:r>
                        <a:rPr sz="1200" dirty="0">
                          <a:solidFill>
                            <a:schemeClr val="bg2">
                              <a:lumMod val="10000"/>
                            </a:schemeClr>
                          </a:solidFill>
                          <a:latin typeface="Calibri"/>
                          <a:cs typeface="Calibri"/>
                        </a:rPr>
                        <a:t>Corps</a:t>
                      </a:r>
                      <a:r>
                        <a:rPr sz="1200" spc="-10" dirty="0">
                          <a:solidFill>
                            <a:schemeClr val="bg2">
                              <a:lumMod val="10000"/>
                            </a:schemeClr>
                          </a:solidFill>
                          <a:latin typeface="Calibri"/>
                          <a:cs typeface="Calibri"/>
                        </a:rPr>
                        <a:t> Solutions</a:t>
                      </a:r>
                      <a:endParaRPr sz="1200" dirty="0">
                        <a:solidFill>
                          <a:schemeClr val="bg2">
                            <a:lumMod val="10000"/>
                          </a:schemeClr>
                        </a:solidFill>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EF7"/>
                    </a:solidFill>
                  </a:tcPr>
                </a:tc>
                <a:extLst>
                  <a:ext uri="{0D108BD9-81ED-4DB2-BD59-A6C34878D82A}">
                    <a16:rowId xmlns:a16="http://schemas.microsoft.com/office/drawing/2014/main" val="10006"/>
                  </a:ext>
                </a:extLst>
              </a:tr>
              <a:tr h="372110">
                <a:tc>
                  <a:txBody>
                    <a:bodyPr/>
                    <a:lstStyle/>
                    <a:p>
                      <a:pPr marL="91440">
                        <a:lnSpc>
                          <a:spcPct val="100000"/>
                        </a:lnSpc>
                        <a:spcBef>
                          <a:spcPts val="290"/>
                        </a:spcBef>
                      </a:pPr>
                      <a:r>
                        <a:rPr sz="1200" dirty="0">
                          <a:solidFill>
                            <a:schemeClr val="bg2">
                              <a:lumMod val="10000"/>
                            </a:schemeClr>
                          </a:solidFill>
                          <a:latin typeface="Calibri"/>
                          <a:cs typeface="Calibri"/>
                        </a:rPr>
                        <a:t>Obsidian</a:t>
                      </a:r>
                      <a:r>
                        <a:rPr sz="1200" spc="-15" dirty="0">
                          <a:solidFill>
                            <a:schemeClr val="bg2">
                              <a:lumMod val="10000"/>
                            </a:schemeClr>
                          </a:solidFill>
                          <a:latin typeface="Calibri"/>
                          <a:cs typeface="Calibri"/>
                        </a:rPr>
                        <a:t> </a:t>
                      </a:r>
                      <a:r>
                        <a:rPr sz="1200" spc="-10" dirty="0">
                          <a:solidFill>
                            <a:schemeClr val="bg2">
                              <a:lumMod val="10000"/>
                            </a:schemeClr>
                          </a:solidFill>
                          <a:latin typeface="Calibri"/>
                          <a:cs typeface="Calibri"/>
                        </a:rPr>
                        <a:t>Solutions</a:t>
                      </a:r>
                      <a:endParaRPr sz="1200" dirty="0">
                        <a:solidFill>
                          <a:schemeClr val="bg2">
                            <a:lumMod val="10000"/>
                          </a:schemeClr>
                        </a:solidFill>
                        <a:latin typeface="Calibri"/>
                        <a:cs typeface="Calibri"/>
                      </a:endParaRPr>
                    </a:p>
                  </a:txBody>
                  <a:tcPr marL="0" marR="0" marT="36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EEE"/>
                    </a:solidFill>
                  </a:tcPr>
                </a:tc>
                <a:extLst>
                  <a:ext uri="{0D108BD9-81ED-4DB2-BD59-A6C34878D82A}">
                    <a16:rowId xmlns:a16="http://schemas.microsoft.com/office/drawing/2014/main" val="10007"/>
                  </a:ext>
                </a:extLst>
              </a:tr>
            </a:tbl>
          </a:graphicData>
        </a:graphic>
      </p:graphicFrame>
      <p:sp>
        <p:nvSpPr>
          <p:cNvPr id="4" name="Slide Number Placeholder 3">
            <a:extLst>
              <a:ext uri="{FF2B5EF4-FFF2-40B4-BE49-F238E27FC236}">
                <a16:creationId xmlns:a16="http://schemas.microsoft.com/office/drawing/2014/main" id="{803E65A8-CCEC-C0FF-94E5-467169F16C0A}"/>
              </a:ext>
            </a:extLst>
          </p:cNvPr>
          <p:cNvSpPr>
            <a:spLocks noGrp="1"/>
          </p:cNvSpPr>
          <p:nvPr>
            <p:ph type="sldNum" sz="quarter" idx="16"/>
          </p:nvPr>
        </p:nvSpPr>
        <p:spPr/>
        <p:txBody>
          <a:bodyPr/>
          <a:lstStyle/>
          <a:p>
            <a:endParaRPr lang="en-US" dirty="0"/>
          </a:p>
        </p:txBody>
      </p:sp>
      <p:sp>
        <p:nvSpPr>
          <p:cNvPr id="7" name="object 5">
            <a:extLst>
              <a:ext uri="{FF2B5EF4-FFF2-40B4-BE49-F238E27FC236}">
                <a16:creationId xmlns:a16="http://schemas.microsoft.com/office/drawing/2014/main" id="{065856A8-2350-9F96-4D14-565AF87B4BE9}"/>
              </a:ext>
            </a:extLst>
          </p:cNvPr>
          <p:cNvSpPr txBox="1"/>
          <p:nvPr/>
        </p:nvSpPr>
        <p:spPr>
          <a:xfrm>
            <a:off x="1" y="998194"/>
            <a:ext cx="9143998" cy="491481"/>
          </a:xfrm>
          <a:prstGeom prst="rect">
            <a:avLst/>
          </a:prstGeom>
        </p:spPr>
        <p:txBody>
          <a:bodyPr vert="horz" wrap="square" lIns="0" tIns="12065" rIns="0" bIns="0" rtlCol="0" anchor="t">
            <a:spAutoFit/>
          </a:bodyPr>
          <a:lstStyle/>
          <a:p>
            <a:pPr marL="485775" algn="ctr">
              <a:lnSpc>
                <a:spcPct val="123343"/>
              </a:lnSpc>
              <a:spcBef>
                <a:spcPts val="95"/>
              </a:spcBef>
            </a:pPr>
            <a:r>
              <a:rPr lang="en-US" sz="2800" b="1">
                <a:solidFill>
                  <a:srgbClr val="C00000"/>
                </a:solidFill>
                <a:latin typeface="Arial"/>
                <a:cs typeface="Arial"/>
              </a:rPr>
              <a:t>MAGTF</a:t>
            </a:r>
            <a:r>
              <a:rPr lang="en-US" sz="2800" b="1" spc="-100">
                <a:solidFill>
                  <a:srgbClr val="C00000"/>
                </a:solidFill>
                <a:latin typeface="Arial"/>
                <a:cs typeface="Arial"/>
              </a:rPr>
              <a:t> </a:t>
            </a:r>
            <a:r>
              <a:rPr lang="en-US" sz="2800" b="1" spc="-20">
                <a:solidFill>
                  <a:srgbClr val="C00000"/>
                </a:solidFill>
                <a:latin typeface="Arial"/>
                <a:cs typeface="Arial"/>
              </a:rPr>
              <a:t>Training</a:t>
            </a:r>
            <a:r>
              <a:rPr lang="en-US" sz="2800" b="1" spc="-120">
                <a:solidFill>
                  <a:srgbClr val="C00000"/>
                </a:solidFill>
                <a:latin typeface="Arial"/>
                <a:cs typeface="Arial"/>
              </a:rPr>
              <a:t> </a:t>
            </a:r>
            <a:r>
              <a:rPr lang="en-US" sz="2800" b="1">
                <a:solidFill>
                  <a:srgbClr val="C00000"/>
                </a:solidFill>
                <a:latin typeface="Arial"/>
                <a:cs typeface="Arial"/>
              </a:rPr>
              <a:t>Systems</a:t>
            </a:r>
            <a:r>
              <a:rPr lang="en-US" sz="2800" b="1" spc="-80">
                <a:solidFill>
                  <a:srgbClr val="C00000"/>
                </a:solidFill>
                <a:latin typeface="Arial"/>
                <a:cs typeface="Arial"/>
              </a:rPr>
              <a:t> </a:t>
            </a:r>
            <a:r>
              <a:rPr lang="en-US" sz="2800" b="1">
                <a:solidFill>
                  <a:srgbClr val="C00000"/>
                </a:solidFill>
                <a:latin typeface="Arial"/>
                <a:cs typeface="Arial"/>
              </a:rPr>
              <a:t>Support</a:t>
            </a:r>
            <a:r>
              <a:rPr lang="en-US" sz="2800" b="1" spc="-90">
                <a:solidFill>
                  <a:srgbClr val="C00000"/>
                </a:solidFill>
                <a:latin typeface="Arial"/>
                <a:cs typeface="Arial"/>
              </a:rPr>
              <a:t> </a:t>
            </a:r>
            <a:r>
              <a:rPr lang="en-US" sz="2800" b="1" spc="-10">
                <a:solidFill>
                  <a:srgbClr val="C00000"/>
                </a:solidFill>
                <a:latin typeface="Arial"/>
                <a:cs typeface="Arial"/>
              </a:rPr>
              <a:t>(MTSS)</a:t>
            </a:r>
            <a:endParaRPr lang="en-US" sz="2800">
              <a:latin typeface="Arial"/>
              <a:cs typeface="Arial"/>
            </a:endParaRPr>
          </a:p>
        </p:txBody>
      </p:sp>
      <p:sp>
        <p:nvSpPr>
          <p:cNvPr id="9" name="TextBox 8">
            <a:extLst>
              <a:ext uri="{FF2B5EF4-FFF2-40B4-BE49-F238E27FC236}">
                <a16:creationId xmlns:a16="http://schemas.microsoft.com/office/drawing/2014/main" id="{8A42AF49-D079-676B-4BDF-441E64F2A92F}"/>
              </a:ext>
            </a:extLst>
          </p:cNvPr>
          <p:cNvSpPr txBox="1"/>
          <p:nvPr/>
        </p:nvSpPr>
        <p:spPr>
          <a:xfrm>
            <a:off x="92279" y="1522720"/>
            <a:ext cx="8947217" cy="1548437"/>
          </a:xfrm>
          <a:prstGeom prst="rect">
            <a:avLst/>
          </a:prstGeom>
          <a:noFill/>
        </p:spPr>
        <p:txBody>
          <a:bodyPr wrap="square" lIns="91440" tIns="45720" rIns="91440" bIns="45720" anchor="t">
            <a:spAutoFit/>
          </a:bodyPr>
          <a:lstStyle/>
          <a:p>
            <a:pPr marL="25400">
              <a:lnSpc>
                <a:spcPct val="158321"/>
              </a:lnSpc>
            </a:pPr>
            <a:r>
              <a:rPr lang="en-US" sz="1400" spc="-10" dirty="0">
                <a:solidFill>
                  <a:schemeClr val="bg2">
                    <a:lumMod val="10000"/>
                  </a:schemeClr>
                </a:solidFill>
                <a:latin typeface="Arial" panose="020B0604020202020204" pitchFamily="34" charset="0"/>
                <a:cs typeface="Arial" panose="020B0604020202020204" pitchFamily="34" charset="0"/>
              </a:rPr>
              <a:t>Description/Summary</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of</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Program</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Requirements</a:t>
            </a:r>
            <a:endParaRPr lang="en-US" sz="1400" dirty="0">
              <a:solidFill>
                <a:schemeClr val="bg2">
                  <a:lumMod val="10000"/>
                </a:schemeClr>
              </a:solidFill>
              <a:latin typeface="Arial" panose="020B0604020202020204" pitchFamily="34" charset="0"/>
              <a:cs typeface="Arial" panose="020B0604020202020204" pitchFamily="34" charset="0"/>
            </a:endParaRPr>
          </a:p>
          <a:p>
            <a:pPr marL="391795" marR="5080" indent="-287020">
              <a:lnSpc>
                <a:spcPct val="100000"/>
              </a:lnSpc>
              <a:spcBef>
                <a:spcPts val="330"/>
              </a:spcBef>
              <a:buChar char="•"/>
              <a:tabLst>
                <a:tab pos="391795" algn="l"/>
                <a:tab pos="392430" algn="l"/>
              </a:tabLst>
            </a:pPr>
            <a:r>
              <a:rPr lang="en-US" sz="1400" dirty="0">
                <a:solidFill>
                  <a:schemeClr val="bg2">
                    <a:lumMod val="10000"/>
                  </a:schemeClr>
                </a:solidFill>
                <a:latin typeface="Arial" panose="020B0604020202020204" pitchFamily="34" charset="0"/>
                <a:cs typeface="Arial" panose="020B0604020202020204" pitchFamily="34" charset="0"/>
              </a:rPr>
              <a:t>PM</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TRASYS</a:t>
            </a:r>
            <a:r>
              <a:rPr lang="en-US" sz="1400" spc="-6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awarded</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a</a:t>
            </a:r>
            <a:r>
              <a:rPr lang="en-US" sz="1400" spc="-1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Multiple</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Award</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Contract</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spc="-30" dirty="0">
                <a:solidFill>
                  <a:schemeClr val="bg2">
                    <a:lumMod val="10000"/>
                  </a:schemeClr>
                </a:solidFill>
                <a:latin typeface="Arial" panose="020B0604020202020204" pitchFamily="34" charset="0"/>
                <a:cs typeface="Arial" panose="020B0604020202020204" pitchFamily="34" charset="0"/>
              </a:rPr>
              <a:t>(MAC)</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in</a:t>
            </a:r>
            <a:r>
              <a:rPr lang="en-US" sz="1400" spc="-1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March</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of</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2019</a:t>
            </a:r>
            <a:r>
              <a:rPr lang="en-US" sz="1400" spc="-1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that</a:t>
            </a:r>
            <a:r>
              <a:rPr lang="en-US" sz="1400" spc="-1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is</a:t>
            </a:r>
            <a:r>
              <a:rPr lang="en-US" sz="1400" spc="-3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primarily </a:t>
            </a:r>
            <a:r>
              <a:rPr lang="en-US" sz="1400" dirty="0">
                <a:solidFill>
                  <a:schemeClr val="bg2">
                    <a:lumMod val="10000"/>
                  </a:schemeClr>
                </a:solidFill>
                <a:latin typeface="Arial" panose="020B0604020202020204" pitchFamily="34" charset="0"/>
                <a:cs typeface="Arial" panose="020B0604020202020204" pitchFamily="34" charset="0"/>
              </a:rPr>
              <a:t>aligned</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with</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the</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Knowledge Based Services </a:t>
            </a:r>
            <a:r>
              <a:rPr lang="en-US" sz="1400" spc="-10" dirty="0">
                <a:solidFill>
                  <a:schemeClr val="bg2">
                    <a:lumMod val="10000"/>
                  </a:schemeClr>
                </a:solidFill>
                <a:latin typeface="Arial" panose="020B0604020202020204" pitchFamily="34" charset="0"/>
                <a:cs typeface="Arial" panose="020B0604020202020204" pitchFamily="34" charset="0"/>
              </a:rPr>
              <a:t>Portfolio</a:t>
            </a:r>
            <a:r>
              <a:rPr lang="en-US" sz="1400" spc="-7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Group</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within</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spc="-20" dirty="0">
                <a:solidFill>
                  <a:schemeClr val="bg2">
                    <a:lumMod val="10000"/>
                  </a:schemeClr>
                </a:solidFill>
                <a:latin typeface="Arial" panose="020B0604020202020204" pitchFamily="34" charset="0"/>
                <a:cs typeface="Arial" panose="020B0604020202020204" pitchFamily="34" charset="0"/>
              </a:rPr>
              <a:t>DoD’s</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spc="-30" dirty="0">
                <a:solidFill>
                  <a:schemeClr val="bg2">
                    <a:lumMod val="10000"/>
                  </a:schemeClr>
                </a:solidFill>
                <a:latin typeface="Arial" panose="020B0604020202020204" pitchFamily="34" charset="0"/>
                <a:cs typeface="Arial" panose="020B0604020202020204" pitchFamily="34" charset="0"/>
              </a:rPr>
              <a:t>Taxonomy</a:t>
            </a:r>
            <a:r>
              <a:rPr lang="en-US" sz="1400" spc="-5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of</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Services.</a:t>
            </a:r>
            <a:r>
              <a:rPr lang="en-US" sz="1400" spc="-6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The</a:t>
            </a:r>
            <a:r>
              <a:rPr lang="en-US" sz="1400" spc="-3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MTSS</a:t>
            </a:r>
            <a:r>
              <a:rPr lang="en-US" sz="1400" spc="-50" dirty="0">
                <a:solidFill>
                  <a:schemeClr val="bg2">
                    <a:lumMod val="10000"/>
                  </a:schemeClr>
                </a:solidFill>
                <a:latin typeface="Arial" panose="020B0604020202020204" pitchFamily="34" charset="0"/>
                <a:cs typeface="Arial" panose="020B0604020202020204" pitchFamily="34" charset="0"/>
              </a:rPr>
              <a:t> </a:t>
            </a:r>
            <a:r>
              <a:rPr lang="en-US" sz="1400" spc="-30" dirty="0">
                <a:solidFill>
                  <a:schemeClr val="bg2">
                    <a:lumMod val="10000"/>
                  </a:schemeClr>
                </a:solidFill>
                <a:latin typeface="Arial" panose="020B0604020202020204" pitchFamily="34" charset="0"/>
                <a:cs typeface="Arial" panose="020B0604020202020204" pitchFamily="34" charset="0"/>
              </a:rPr>
              <a:t>MAC</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spc="-25" dirty="0">
                <a:solidFill>
                  <a:schemeClr val="bg2">
                    <a:lumMod val="10000"/>
                  </a:schemeClr>
                </a:solidFill>
                <a:latin typeface="Arial" panose="020B0604020202020204" pitchFamily="34" charset="0"/>
                <a:cs typeface="Arial" panose="020B0604020202020204" pitchFamily="34" charset="0"/>
              </a:rPr>
              <a:t>is </a:t>
            </a:r>
            <a:r>
              <a:rPr lang="en-US" sz="1400" spc="-10" dirty="0">
                <a:solidFill>
                  <a:schemeClr val="bg2">
                    <a:lumMod val="10000"/>
                  </a:schemeClr>
                </a:solidFill>
                <a:latin typeface="Arial" panose="020B0604020202020204" pitchFamily="34" charset="0"/>
                <a:cs typeface="Arial" panose="020B0604020202020204" pitchFamily="34" charset="0"/>
              </a:rPr>
              <a:t>structured</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for</a:t>
            </a:r>
            <a:r>
              <a:rPr lang="en-US" sz="1400" spc="-3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maximum</a:t>
            </a:r>
            <a:r>
              <a:rPr lang="en-US" sz="1400" spc="-30" dirty="0">
                <a:solidFill>
                  <a:schemeClr val="bg2">
                    <a:lumMod val="10000"/>
                  </a:schemeClr>
                </a:solidFill>
                <a:latin typeface="Arial" panose="020B0604020202020204" pitchFamily="34" charset="0"/>
                <a:cs typeface="Arial" panose="020B0604020202020204" pitchFamily="34" charset="0"/>
              </a:rPr>
              <a:t> </a:t>
            </a:r>
            <a:r>
              <a:rPr lang="en-US" sz="1400" spc="-20" dirty="0">
                <a:solidFill>
                  <a:schemeClr val="bg2">
                    <a:lumMod val="10000"/>
                  </a:schemeClr>
                </a:solidFill>
                <a:latin typeface="Arial" panose="020B0604020202020204" pitchFamily="34" charset="0"/>
                <a:cs typeface="Arial" panose="020B0604020202020204" pitchFamily="34" charset="0"/>
              </a:rPr>
              <a:t>flexibility,</a:t>
            </a:r>
            <a:r>
              <a:rPr lang="en-US" sz="1400" spc="-2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providing</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an</a:t>
            </a:r>
            <a:r>
              <a:rPr lang="en-US" sz="1400" spc="1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expedited</a:t>
            </a:r>
            <a:r>
              <a:rPr lang="en-US" sz="1400" spc="-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ordering</a:t>
            </a:r>
            <a:r>
              <a:rPr lang="en-US" sz="1400" spc="-2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process</a:t>
            </a:r>
            <a:r>
              <a:rPr lang="en-US" sz="1400" spc="-3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to</a:t>
            </a:r>
            <a:r>
              <a:rPr lang="en-US" sz="1400" spc="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procure</a:t>
            </a:r>
            <a:r>
              <a:rPr lang="en-US" sz="1400" spc="-2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knowledge-based </a:t>
            </a:r>
            <a:r>
              <a:rPr lang="en-US" sz="1400" dirty="0">
                <a:solidFill>
                  <a:schemeClr val="bg2">
                    <a:lumMod val="10000"/>
                  </a:schemeClr>
                </a:solidFill>
                <a:latin typeface="Arial" panose="020B0604020202020204" pitchFamily="34" charset="0"/>
                <a:cs typeface="Arial" panose="020B0604020202020204" pitchFamily="34" charset="0"/>
              </a:rPr>
              <a:t>services</a:t>
            </a:r>
            <a:r>
              <a:rPr lang="en-US" sz="1400" spc="-75"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to</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satisfy</a:t>
            </a:r>
            <a:r>
              <a:rPr lang="en-US" sz="1400" spc="-6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training</a:t>
            </a:r>
            <a:r>
              <a:rPr lang="en-US" sz="1400" spc="-4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and</a:t>
            </a:r>
            <a:r>
              <a:rPr lang="en-US" sz="1400" spc="-20"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education</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requirements</a:t>
            </a:r>
            <a:r>
              <a:rPr lang="en-US" sz="1400" spc="-45" dirty="0">
                <a:solidFill>
                  <a:schemeClr val="bg2">
                    <a:lumMod val="10000"/>
                  </a:schemeClr>
                </a:solidFill>
                <a:latin typeface="Arial" panose="020B0604020202020204" pitchFamily="34" charset="0"/>
                <a:cs typeface="Arial" panose="020B0604020202020204" pitchFamily="34" charset="0"/>
              </a:rPr>
              <a:t> </a:t>
            </a:r>
            <a:r>
              <a:rPr lang="en-US" sz="1400" spc="-10" dirty="0">
                <a:solidFill>
                  <a:schemeClr val="bg2">
                    <a:lumMod val="10000"/>
                  </a:schemeClr>
                </a:solidFill>
                <a:latin typeface="Arial" panose="020B0604020202020204" pitchFamily="34" charset="0"/>
                <a:cs typeface="Arial" panose="020B0604020202020204" pitchFamily="34" charset="0"/>
              </a:rPr>
              <a:t>for</a:t>
            </a:r>
            <a:r>
              <a:rPr lang="en-US" sz="1400" spc="-60" dirty="0">
                <a:solidFill>
                  <a:schemeClr val="bg2">
                    <a:lumMod val="10000"/>
                  </a:schemeClr>
                </a:solidFill>
                <a:latin typeface="Arial" panose="020B0604020202020204" pitchFamily="34" charset="0"/>
                <a:cs typeface="Arial" panose="020B0604020202020204" pitchFamily="34" charset="0"/>
              </a:rPr>
              <a:t> </a:t>
            </a:r>
            <a:r>
              <a:rPr lang="en-US" sz="1400" dirty="0">
                <a:solidFill>
                  <a:schemeClr val="bg2">
                    <a:lumMod val="10000"/>
                  </a:schemeClr>
                </a:solidFill>
                <a:latin typeface="Arial" panose="020B0604020202020204" pitchFamily="34" charset="0"/>
                <a:cs typeface="Arial" panose="020B0604020202020204" pitchFamily="34" charset="0"/>
              </a:rPr>
              <a:t>MARCORSYSCOM training support requirements</a:t>
            </a:r>
            <a:r>
              <a:rPr lang="en-US" sz="1400" spc="-10" dirty="0">
                <a:solidFill>
                  <a:schemeClr val="bg2">
                    <a:lumMod val="10000"/>
                  </a:schemeClr>
                </a:solidFill>
                <a:latin typeface="Arial" panose="020B0604020202020204" pitchFamily="34" charset="0"/>
                <a:cs typeface="Arial" panose="020B0604020202020204" pitchFamily="34" charset="0"/>
              </a:rPr>
              <a:t>.</a:t>
            </a:r>
            <a:endParaRPr lang="en-US" sz="1400" dirty="0">
              <a:solidFill>
                <a:schemeClr val="bg2">
                  <a:lumMod val="10000"/>
                </a:schemeClr>
              </a:solidFill>
              <a:latin typeface="Arial" panose="020B0604020202020204" pitchFamily="34" charset="0"/>
              <a:cs typeface="Arial" panose="020B0604020202020204" pitchFamily="34" charset="0"/>
            </a:endParaRPr>
          </a:p>
        </p:txBody>
      </p:sp>
      <p:grpSp>
        <p:nvGrpSpPr>
          <p:cNvPr id="10" name="object 4">
            <a:extLst>
              <a:ext uri="{FF2B5EF4-FFF2-40B4-BE49-F238E27FC236}">
                <a16:creationId xmlns:a16="http://schemas.microsoft.com/office/drawing/2014/main" id="{13A77838-0309-9643-1100-6F180348C8E1}"/>
              </a:ext>
            </a:extLst>
          </p:cNvPr>
          <p:cNvGrpSpPr/>
          <p:nvPr/>
        </p:nvGrpSpPr>
        <p:grpSpPr>
          <a:xfrm>
            <a:off x="611593" y="3325024"/>
            <a:ext cx="4114800" cy="3246120"/>
            <a:chOff x="242315" y="3156204"/>
            <a:chExt cx="4114800" cy="3246120"/>
          </a:xfrm>
        </p:grpSpPr>
        <p:pic>
          <p:nvPicPr>
            <p:cNvPr id="11" name="object 5">
              <a:extLst>
                <a:ext uri="{FF2B5EF4-FFF2-40B4-BE49-F238E27FC236}">
                  <a16:creationId xmlns:a16="http://schemas.microsoft.com/office/drawing/2014/main" id="{948E37F9-AEC7-06E4-0100-ABEA9500D372}"/>
                </a:ext>
              </a:extLst>
            </p:cNvPr>
            <p:cNvPicPr/>
            <p:nvPr/>
          </p:nvPicPr>
          <p:blipFill>
            <a:blip r:embed="rId2" cstate="print"/>
            <a:stretch>
              <a:fillRect/>
            </a:stretch>
          </p:blipFill>
          <p:spPr>
            <a:xfrm>
              <a:off x="2278380" y="3156204"/>
              <a:ext cx="2078735" cy="3246119"/>
            </a:xfrm>
            <a:prstGeom prst="rect">
              <a:avLst/>
            </a:prstGeom>
          </p:spPr>
        </p:pic>
        <p:pic>
          <p:nvPicPr>
            <p:cNvPr id="12" name="object 6">
              <a:extLst>
                <a:ext uri="{FF2B5EF4-FFF2-40B4-BE49-F238E27FC236}">
                  <a16:creationId xmlns:a16="http://schemas.microsoft.com/office/drawing/2014/main" id="{EDC22FCF-C88E-D09D-9AD0-1985579C4B95}"/>
                </a:ext>
              </a:extLst>
            </p:cNvPr>
            <p:cNvPicPr/>
            <p:nvPr/>
          </p:nvPicPr>
          <p:blipFill>
            <a:blip r:embed="rId3" cstate="print"/>
            <a:stretch>
              <a:fillRect/>
            </a:stretch>
          </p:blipFill>
          <p:spPr>
            <a:xfrm>
              <a:off x="242315" y="3156204"/>
              <a:ext cx="2081784" cy="3246119"/>
            </a:xfrm>
            <a:prstGeom prst="rect">
              <a:avLst/>
            </a:prstGeom>
          </p:spPr>
        </p:pic>
      </p:grpSp>
      <p:sp>
        <p:nvSpPr>
          <p:cNvPr id="13" name="object 7">
            <a:extLst>
              <a:ext uri="{FF2B5EF4-FFF2-40B4-BE49-F238E27FC236}">
                <a16:creationId xmlns:a16="http://schemas.microsoft.com/office/drawing/2014/main" id="{2944AEB8-5285-B986-42C2-8158A9EDEF42}"/>
              </a:ext>
            </a:extLst>
          </p:cNvPr>
          <p:cNvSpPr txBox="1"/>
          <p:nvPr/>
        </p:nvSpPr>
        <p:spPr>
          <a:xfrm>
            <a:off x="696197" y="3631879"/>
            <a:ext cx="1831339" cy="1289969"/>
          </a:xfrm>
          <a:prstGeom prst="rect">
            <a:avLst/>
          </a:prstGeom>
        </p:spPr>
        <p:txBody>
          <a:bodyPr vert="horz" wrap="square" lIns="0" tIns="22860" rIns="0" bIns="0" rtlCol="0" anchor="t">
            <a:spAutoFit/>
          </a:bodyPr>
          <a:lstStyle/>
          <a:p>
            <a:pPr marL="151130" marR="5080" indent="-139065">
              <a:lnSpc>
                <a:spcPct val="97100"/>
              </a:lnSpc>
              <a:spcBef>
                <a:spcPts val="65"/>
              </a:spcBef>
              <a:buChar char="•"/>
              <a:tabLst>
                <a:tab pos="151765" algn="l"/>
              </a:tabLst>
            </a:pPr>
            <a:r>
              <a:rPr sz="1200" spc="-10" dirty="0">
                <a:solidFill>
                  <a:schemeClr val="bg2">
                    <a:lumMod val="10000"/>
                  </a:schemeClr>
                </a:solidFill>
                <a:latin typeface="Arial"/>
                <a:cs typeface="Arial"/>
              </a:rPr>
              <a:t>Multiple</a:t>
            </a:r>
            <a:r>
              <a:rPr sz="1200" spc="-105" dirty="0">
                <a:solidFill>
                  <a:schemeClr val="bg2">
                    <a:lumMod val="10000"/>
                  </a:schemeClr>
                </a:solidFill>
                <a:latin typeface="Arial"/>
                <a:cs typeface="Arial"/>
              </a:rPr>
              <a:t> </a:t>
            </a:r>
            <a:r>
              <a:rPr sz="1200" dirty="0">
                <a:solidFill>
                  <a:schemeClr val="bg2">
                    <a:lumMod val="10000"/>
                  </a:schemeClr>
                </a:solidFill>
                <a:latin typeface="Arial"/>
                <a:cs typeface="Arial"/>
              </a:rPr>
              <a:t>Award</a:t>
            </a:r>
            <a:r>
              <a:rPr sz="1200" spc="-35" dirty="0">
                <a:solidFill>
                  <a:schemeClr val="bg2">
                    <a:lumMod val="10000"/>
                  </a:schemeClr>
                </a:solidFill>
                <a:latin typeface="Arial"/>
                <a:cs typeface="Arial"/>
              </a:rPr>
              <a:t> </a:t>
            </a:r>
            <a:r>
              <a:rPr sz="1200" spc="-10" dirty="0">
                <a:solidFill>
                  <a:schemeClr val="bg2">
                    <a:lumMod val="10000"/>
                  </a:schemeClr>
                </a:solidFill>
                <a:latin typeface="Arial"/>
                <a:cs typeface="Arial"/>
              </a:rPr>
              <a:t>Contracts </a:t>
            </a:r>
            <a:r>
              <a:rPr lang="en-US" sz="1200" spc="-10" dirty="0">
                <a:solidFill>
                  <a:schemeClr val="bg2">
                    <a:lumMod val="10000"/>
                  </a:schemeClr>
                </a:solidFill>
                <a:latin typeface="Arial"/>
                <a:cs typeface="Arial"/>
              </a:rPr>
              <a:t>(MAC) </a:t>
            </a:r>
            <a:r>
              <a:rPr sz="1200" dirty="0">
                <a:solidFill>
                  <a:schemeClr val="bg2">
                    <a:lumMod val="10000"/>
                  </a:schemeClr>
                </a:solidFill>
                <a:latin typeface="Arial"/>
                <a:cs typeface="Arial"/>
              </a:rPr>
              <a:t>for</a:t>
            </a:r>
            <a:r>
              <a:rPr sz="1200" spc="-40" dirty="0">
                <a:solidFill>
                  <a:schemeClr val="bg2">
                    <a:lumMod val="10000"/>
                  </a:schemeClr>
                </a:solidFill>
                <a:latin typeface="Arial"/>
                <a:cs typeface="Arial"/>
              </a:rPr>
              <a:t> </a:t>
            </a:r>
            <a:r>
              <a:rPr sz="1200" dirty="0">
                <a:solidFill>
                  <a:schemeClr val="bg2">
                    <a:lumMod val="10000"/>
                  </a:schemeClr>
                </a:solidFill>
                <a:latin typeface="Arial"/>
                <a:cs typeface="Arial"/>
              </a:rPr>
              <a:t>the</a:t>
            </a:r>
            <a:r>
              <a:rPr sz="1200" spc="-25" dirty="0">
                <a:solidFill>
                  <a:schemeClr val="bg2">
                    <a:lumMod val="10000"/>
                  </a:schemeClr>
                </a:solidFill>
                <a:latin typeface="Arial"/>
                <a:cs typeface="Arial"/>
              </a:rPr>
              <a:t> </a:t>
            </a:r>
            <a:r>
              <a:rPr sz="1200" dirty="0">
                <a:solidFill>
                  <a:schemeClr val="bg2">
                    <a:lumMod val="10000"/>
                  </a:schemeClr>
                </a:solidFill>
                <a:latin typeface="Arial"/>
                <a:cs typeface="Arial"/>
              </a:rPr>
              <a:t>same</a:t>
            </a:r>
            <a:r>
              <a:rPr sz="1200" spc="-40" dirty="0">
                <a:solidFill>
                  <a:schemeClr val="bg2">
                    <a:lumMod val="10000"/>
                  </a:schemeClr>
                </a:solidFill>
                <a:latin typeface="Arial"/>
                <a:cs typeface="Arial"/>
              </a:rPr>
              <a:t> </a:t>
            </a:r>
            <a:r>
              <a:rPr sz="1200" dirty="0">
                <a:solidFill>
                  <a:schemeClr val="bg2">
                    <a:lumMod val="10000"/>
                  </a:schemeClr>
                </a:solidFill>
                <a:latin typeface="Arial"/>
                <a:cs typeface="Arial"/>
              </a:rPr>
              <a:t>or</a:t>
            </a:r>
            <a:r>
              <a:rPr sz="1200" spc="-25" dirty="0">
                <a:solidFill>
                  <a:schemeClr val="bg2">
                    <a:lumMod val="10000"/>
                  </a:schemeClr>
                </a:solidFill>
                <a:latin typeface="Arial"/>
                <a:cs typeface="Arial"/>
              </a:rPr>
              <a:t> </a:t>
            </a:r>
            <a:r>
              <a:rPr sz="1200" spc="-10" dirty="0">
                <a:solidFill>
                  <a:schemeClr val="bg2">
                    <a:lumMod val="10000"/>
                  </a:schemeClr>
                </a:solidFill>
                <a:latin typeface="Arial"/>
                <a:cs typeface="Arial"/>
              </a:rPr>
              <a:t>similar services</a:t>
            </a:r>
            <a:endParaRPr lang="en-US" sz="1200" spc="-10" dirty="0">
              <a:solidFill>
                <a:schemeClr val="bg2">
                  <a:lumMod val="10000"/>
                </a:schemeClr>
              </a:solidFill>
              <a:latin typeface="Arial"/>
              <a:cs typeface="Arial"/>
            </a:endParaRPr>
          </a:p>
          <a:p>
            <a:pPr marL="151130" marR="5080" indent="-139065">
              <a:lnSpc>
                <a:spcPct val="97100"/>
              </a:lnSpc>
              <a:spcBef>
                <a:spcPts val="65"/>
              </a:spcBef>
              <a:buChar char="•"/>
              <a:tabLst>
                <a:tab pos="151765" algn="l"/>
              </a:tabLst>
            </a:pPr>
            <a:r>
              <a:rPr lang="en-US" sz="1200" spc="-10" dirty="0">
                <a:solidFill>
                  <a:schemeClr val="bg2">
                    <a:lumMod val="10000"/>
                  </a:schemeClr>
                </a:solidFill>
                <a:latin typeface="Arial"/>
                <a:cs typeface="Arial"/>
              </a:rPr>
              <a:t>Looking at SEAPORT and/or  ACC-APG RS3 for near-term, follow-on supplements</a:t>
            </a:r>
            <a:endParaRPr sz="1200" dirty="0">
              <a:solidFill>
                <a:schemeClr val="bg2">
                  <a:lumMod val="10000"/>
                </a:schemeClr>
              </a:solidFill>
              <a:latin typeface="Arial"/>
              <a:cs typeface="Arial"/>
            </a:endParaRPr>
          </a:p>
        </p:txBody>
      </p:sp>
      <p:sp>
        <p:nvSpPr>
          <p:cNvPr id="14" name="object 8">
            <a:extLst>
              <a:ext uri="{FF2B5EF4-FFF2-40B4-BE49-F238E27FC236}">
                <a16:creationId xmlns:a16="http://schemas.microsoft.com/office/drawing/2014/main" id="{3E544A26-4E36-19B2-61DB-7D1E47C3DC13}"/>
              </a:ext>
            </a:extLst>
          </p:cNvPr>
          <p:cNvSpPr txBox="1"/>
          <p:nvPr/>
        </p:nvSpPr>
        <p:spPr>
          <a:xfrm>
            <a:off x="2720605" y="3639502"/>
            <a:ext cx="1933691" cy="1159292"/>
          </a:xfrm>
          <a:prstGeom prst="rect">
            <a:avLst/>
          </a:prstGeom>
        </p:spPr>
        <p:txBody>
          <a:bodyPr vert="horz" wrap="square" lIns="0" tIns="12700" rIns="0" bIns="0" rtlCol="0">
            <a:spAutoFit/>
          </a:bodyPr>
          <a:lstStyle/>
          <a:p>
            <a:pPr marL="108585" indent="-96520">
              <a:lnSpc>
                <a:spcPct val="100000"/>
              </a:lnSpc>
              <a:spcBef>
                <a:spcPts val="100"/>
              </a:spcBef>
              <a:buChar char="•"/>
              <a:tabLst>
                <a:tab pos="109220" algn="l"/>
              </a:tabLst>
            </a:pPr>
            <a:r>
              <a:rPr lang="en-US" sz="1200" dirty="0">
                <a:solidFill>
                  <a:schemeClr val="bg2">
                    <a:lumMod val="10000"/>
                  </a:schemeClr>
                </a:solidFill>
                <a:latin typeface="Arial"/>
                <a:cs typeface="Arial"/>
              </a:rPr>
              <a:t>MAC: 20</a:t>
            </a:r>
            <a:r>
              <a:rPr lang="en-US" sz="1200" spc="-10" dirty="0">
                <a:solidFill>
                  <a:schemeClr val="bg2">
                    <a:lumMod val="10000"/>
                  </a:schemeClr>
                </a:solidFill>
                <a:latin typeface="Arial"/>
                <a:cs typeface="Arial"/>
              </a:rPr>
              <a:t> </a:t>
            </a:r>
            <a:r>
              <a:rPr lang="en-US" sz="1200" dirty="0">
                <a:solidFill>
                  <a:schemeClr val="bg2">
                    <a:lumMod val="10000"/>
                  </a:schemeClr>
                </a:solidFill>
                <a:latin typeface="Arial"/>
                <a:cs typeface="Arial"/>
              </a:rPr>
              <a:t>March</a:t>
            </a:r>
            <a:r>
              <a:rPr lang="en-US" sz="1200" spc="-10" dirty="0">
                <a:solidFill>
                  <a:schemeClr val="bg2">
                    <a:lumMod val="10000"/>
                  </a:schemeClr>
                </a:solidFill>
                <a:latin typeface="Arial"/>
                <a:cs typeface="Arial"/>
              </a:rPr>
              <a:t> </a:t>
            </a:r>
            <a:r>
              <a:rPr lang="en-US" sz="1200" dirty="0">
                <a:solidFill>
                  <a:schemeClr val="bg2">
                    <a:lumMod val="10000"/>
                  </a:schemeClr>
                </a:solidFill>
                <a:latin typeface="Arial"/>
                <a:cs typeface="Arial"/>
              </a:rPr>
              <a:t>2019</a:t>
            </a:r>
            <a:r>
              <a:rPr lang="en-US" sz="1200" spc="-30" dirty="0">
                <a:solidFill>
                  <a:schemeClr val="bg2">
                    <a:lumMod val="10000"/>
                  </a:schemeClr>
                </a:solidFill>
                <a:latin typeface="Arial"/>
                <a:cs typeface="Arial"/>
              </a:rPr>
              <a:t> </a:t>
            </a:r>
            <a:r>
              <a:rPr lang="en-US" sz="1200" dirty="0">
                <a:solidFill>
                  <a:schemeClr val="bg2">
                    <a:lumMod val="10000"/>
                  </a:schemeClr>
                </a:solidFill>
                <a:latin typeface="Arial"/>
                <a:cs typeface="Arial"/>
              </a:rPr>
              <a:t>–</a:t>
            </a:r>
            <a:r>
              <a:rPr lang="en-US" sz="1200" spc="-5" dirty="0">
                <a:solidFill>
                  <a:schemeClr val="bg2">
                    <a:lumMod val="10000"/>
                  </a:schemeClr>
                </a:solidFill>
                <a:latin typeface="Arial"/>
                <a:cs typeface="Arial"/>
              </a:rPr>
              <a:t>   </a:t>
            </a:r>
            <a:r>
              <a:rPr lang="en-US" sz="1200" spc="-25" dirty="0">
                <a:solidFill>
                  <a:schemeClr val="bg2">
                    <a:lumMod val="10000"/>
                  </a:schemeClr>
                </a:solidFill>
                <a:latin typeface="Arial"/>
                <a:cs typeface="Arial"/>
              </a:rPr>
              <a:t>19 </a:t>
            </a:r>
            <a:r>
              <a:rPr lang="en-US" sz="1200" dirty="0">
                <a:solidFill>
                  <a:schemeClr val="bg2">
                    <a:lumMod val="10000"/>
                  </a:schemeClr>
                </a:solidFill>
                <a:latin typeface="Arial"/>
                <a:cs typeface="Arial"/>
              </a:rPr>
              <a:t>March</a:t>
            </a:r>
            <a:r>
              <a:rPr lang="en-US" sz="1200" spc="-15" dirty="0">
                <a:solidFill>
                  <a:schemeClr val="bg2">
                    <a:lumMod val="10000"/>
                  </a:schemeClr>
                </a:solidFill>
                <a:latin typeface="Arial"/>
                <a:cs typeface="Arial"/>
              </a:rPr>
              <a:t> </a:t>
            </a:r>
            <a:r>
              <a:rPr lang="en-US" sz="1200" spc="-20" dirty="0">
                <a:solidFill>
                  <a:schemeClr val="bg2">
                    <a:lumMod val="10000"/>
                  </a:schemeClr>
                </a:solidFill>
                <a:latin typeface="Arial"/>
                <a:cs typeface="Arial"/>
              </a:rPr>
              <a:t>2029</a:t>
            </a:r>
          </a:p>
          <a:p>
            <a:pPr marL="108585" indent="-96520">
              <a:lnSpc>
                <a:spcPct val="100000"/>
              </a:lnSpc>
              <a:spcBef>
                <a:spcPts val="100"/>
              </a:spcBef>
              <a:buChar char="•"/>
              <a:tabLst>
                <a:tab pos="109220" algn="l"/>
              </a:tabLst>
            </a:pPr>
            <a:endParaRPr lang="en-US" sz="1200" spc="-20" dirty="0">
              <a:solidFill>
                <a:schemeClr val="bg2">
                  <a:lumMod val="10000"/>
                </a:schemeClr>
              </a:solidFill>
              <a:latin typeface="Arial"/>
              <a:cs typeface="Arial"/>
            </a:endParaRPr>
          </a:p>
          <a:p>
            <a:pPr marL="108585" indent="-96520">
              <a:lnSpc>
                <a:spcPct val="100000"/>
              </a:lnSpc>
              <a:spcBef>
                <a:spcPts val="100"/>
              </a:spcBef>
              <a:buChar char="•"/>
              <a:tabLst>
                <a:tab pos="109220" algn="l"/>
              </a:tabLst>
            </a:pPr>
            <a:r>
              <a:rPr lang="en-US" sz="1200" spc="-20" dirty="0">
                <a:solidFill>
                  <a:schemeClr val="bg2">
                    <a:lumMod val="10000"/>
                  </a:schemeClr>
                </a:solidFill>
                <a:latin typeface="Arial"/>
                <a:cs typeface="Arial"/>
              </a:rPr>
              <a:t>Task Order durations vary, typically 1 year</a:t>
            </a:r>
          </a:p>
          <a:p>
            <a:pPr marL="108585" indent="-96520">
              <a:lnSpc>
                <a:spcPct val="100000"/>
              </a:lnSpc>
              <a:spcBef>
                <a:spcPts val="100"/>
              </a:spcBef>
              <a:buChar char="•"/>
              <a:tabLst>
                <a:tab pos="109220" algn="l"/>
              </a:tabLst>
            </a:pPr>
            <a:endParaRPr lang="en-US" sz="1200" dirty="0">
              <a:solidFill>
                <a:schemeClr val="bg2">
                  <a:lumMod val="10000"/>
                </a:schemeClr>
              </a:solidFill>
              <a:latin typeface="Arial"/>
              <a:cs typeface="Arial"/>
            </a:endParaRPr>
          </a:p>
        </p:txBody>
      </p:sp>
      <p:sp>
        <p:nvSpPr>
          <p:cNvPr id="15" name="object 9">
            <a:extLst>
              <a:ext uri="{FF2B5EF4-FFF2-40B4-BE49-F238E27FC236}">
                <a16:creationId xmlns:a16="http://schemas.microsoft.com/office/drawing/2014/main" id="{A23B3D4D-76B4-385F-41FC-A61511251D61}"/>
              </a:ext>
            </a:extLst>
          </p:cNvPr>
          <p:cNvSpPr txBox="1"/>
          <p:nvPr/>
        </p:nvSpPr>
        <p:spPr>
          <a:xfrm>
            <a:off x="684236" y="5312854"/>
            <a:ext cx="1812289" cy="802640"/>
          </a:xfrm>
          <a:prstGeom prst="rect">
            <a:avLst/>
          </a:prstGeom>
        </p:spPr>
        <p:txBody>
          <a:bodyPr vert="horz" wrap="square" lIns="0" tIns="88900" rIns="0" bIns="0" rtlCol="0">
            <a:spAutoFit/>
          </a:bodyPr>
          <a:lstStyle/>
          <a:p>
            <a:pPr marL="12700">
              <a:lnSpc>
                <a:spcPct val="100000"/>
              </a:lnSpc>
              <a:spcBef>
                <a:spcPts val="700"/>
              </a:spcBef>
            </a:pPr>
            <a:r>
              <a:rPr sz="1200" spc="-10">
                <a:solidFill>
                  <a:schemeClr val="bg2">
                    <a:lumMod val="10000"/>
                  </a:schemeClr>
                </a:solidFill>
                <a:latin typeface="Arial"/>
                <a:cs typeface="Arial"/>
              </a:rPr>
              <a:t>PM</a:t>
            </a:r>
            <a:r>
              <a:rPr lang="en-US" sz="1200" spc="-10">
                <a:solidFill>
                  <a:schemeClr val="bg2">
                    <a:lumMod val="10000"/>
                  </a:schemeClr>
                </a:solidFill>
                <a:latin typeface="Arial"/>
                <a:cs typeface="Arial"/>
              </a:rPr>
              <a:t> </a:t>
            </a:r>
            <a:r>
              <a:rPr sz="1200" spc="-10">
                <a:solidFill>
                  <a:schemeClr val="bg2">
                    <a:lumMod val="10000"/>
                  </a:schemeClr>
                </a:solidFill>
                <a:latin typeface="Arial"/>
                <a:cs typeface="Arial"/>
              </a:rPr>
              <a:t>TRASYS</a:t>
            </a:r>
            <a:endParaRPr sz="1200">
              <a:solidFill>
                <a:schemeClr val="bg2">
                  <a:lumMod val="10000"/>
                </a:schemeClr>
              </a:solidFill>
              <a:latin typeface="Arial"/>
              <a:cs typeface="Arial"/>
            </a:endParaRPr>
          </a:p>
          <a:p>
            <a:pPr marL="12700">
              <a:lnSpc>
                <a:spcPct val="100000"/>
              </a:lnSpc>
              <a:spcBef>
                <a:spcPts val="600"/>
              </a:spcBef>
            </a:pPr>
            <a:r>
              <a:rPr sz="1200">
                <a:solidFill>
                  <a:schemeClr val="bg2">
                    <a:lumMod val="10000"/>
                  </a:schemeClr>
                </a:solidFill>
                <a:latin typeface="Arial"/>
                <a:cs typeface="Arial"/>
              </a:rPr>
              <a:t>Phone:</a:t>
            </a:r>
            <a:r>
              <a:rPr sz="1200" spc="250">
                <a:solidFill>
                  <a:schemeClr val="bg2">
                    <a:lumMod val="10000"/>
                  </a:schemeClr>
                </a:solidFill>
                <a:latin typeface="Arial"/>
                <a:cs typeface="Arial"/>
              </a:rPr>
              <a:t> </a:t>
            </a:r>
            <a:r>
              <a:rPr sz="1200" spc="-10">
                <a:solidFill>
                  <a:schemeClr val="bg2">
                    <a:lumMod val="10000"/>
                  </a:schemeClr>
                </a:solidFill>
                <a:latin typeface="Arial"/>
                <a:cs typeface="Arial"/>
              </a:rPr>
              <a:t>407-381-</a:t>
            </a:r>
            <a:r>
              <a:rPr sz="1200" spc="-20">
                <a:solidFill>
                  <a:schemeClr val="bg2">
                    <a:lumMod val="10000"/>
                  </a:schemeClr>
                </a:solidFill>
                <a:latin typeface="Arial"/>
                <a:cs typeface="Arial"/>
              </a:rPr>
              <a:t>8762</a:t>
            </a:r>
            <a:endParaRPr sz="1200">
              <a:solidFill>
                <a:schemeClr val="bg2">
                  <a:lumMod val="10000"/>
                </a:schemeClr>
              </a:solidFill>
              <a:latin typeface="Arial"/>
              <a:cs typeface="Arial"/>
            </a:endParaRPr>
          </a:p>
          <a:p>
            <a:pPr marL="12700">
              <a:lnSpc>
                <a:spcPct val="100000"/>
              </a:lnSpc>
              <a:spcBef>
                <a:spcPts val="600"/>
              </a:spcBef>
            </a:pPr>
            <a:r>
              <a:rPr sz="1200" spc="-10">
                <a:solidFill>
                  <a:schemeClr val="bg2">
                    <a:lumMod val="10000"/>
                  </a:schemeClr>
                </a:solidFill>
                <a:latin typeface="Arial"/>
                <a:cs typeface="Arial"/>
              </a:rPr>
              <a:t>Email:</a:t>
            </a:r>
            <a:r>
              <a:rPr sz="1200" u="sng" spc="-10">
                <a:solidFill>
                  <a:schemeClr val="bg2">
                    <a:lumMod val="10000"/>
                  </a:schemeClr>
                </a:solidFill>
                <a:uFill>
                  <a:solidFill>
                    <a:srgbClr val="0561C1"/>
                  </a:solidFill>
                </a:uFill>
                <a:latin typeface="Arial"/>
                <a:cs typeface="Arial"/>
                <a:hlinkClick r:id="rId4">
                  <a:extLst>
                    <a:ext uri="{A12FA001-AC4F-418D-AE19-62706E023703}">
                      <ahyp:hlinkClr xmlns:ahyp="http://schemas.microsoft.com/office/drawing/2018/hyperlinkcolor" val="tx"/>
                    </a:ext>
                  </a:extLst>
                </a:hlinkClick>
              </a:rPr>
              <a:t>pmtrasys@usmc.mil</a:t>
            </a:r>
            <a:endParaRPr sz="1200">
              <a:solidFill>
                <a:schemeClr val="bg2">
                  <a:lumMod val="10000"/>
                </a:schemeClr>
              </a:solidFill>
              <a:latin typeface="Arial"/>
              <a:cs typeface="Arial"/>
            </a:endParaRPr>
          </a:p>
        </p:txBody>
      </p:sp>
      <p:sp>
        <p:nvSpPr>
          <p:cNvPr id="16" name="object 10">
            <a:extLst>
              <a:ext uri="{FF2B5EF4-FFF2-40B4-BE49-F238E27FC236}">
                <a16:creationId xmlns:a16="http://schemas.microsoft.com/office/drawing/2014/main" id="{E06A3CC2-6671-A538-0DAE-03147D06F23C}"/>
              </a:ext>
            </a:extLst>
          </p:cNvPr>
          <p:cNvSpPr txBox="1"/>
          <p:nvPr/>
        </p:nvSpPr>
        <p:spPr>
          <a:xfrm>
            <a:off x="2730879" y="5276688"/>
            <a:ext cx="1841121" cy="961802"/>
          </a:xfrm>
          <a:prstGeom prst="rect">
            <a:avLst/>
          </a:prstGeom>
        </p:spPr>
        <p:txBody>
          <a:bodyPr vert="horz" wrap="square" lIns="0" tIns="12700" rIns="0" bIns="0" rtlCol="0">
            <a:spAutoFit/>
          </a:bodyPr>
          <a:lstStyle/>
          <a:p>
            <a:pPr marL="108585" indent="-96520">
              <a:lnSpc>
                <a:spcPct val="100000"/>
              </a:lnSpc>
              <a:spcBef>
                <a:spcPts val="100"/>
              </a:spcBef>
              <a:buChar char="•"/>
              <a:tabLst>
                <a:tab pos="109220" algn="l"/>
              </a:tabLst>
            </a:pPr>
            <a:r>
              <a:rPr lang="en-US" sz="1200" dirty="0">
                <a:solidFill>
                  <a:schemeClr val="bg2">
                    <a:lumMod val="10000"/>
                  </a:schemeClr>
                </a:solidFill>
                <a:latin typeface="Arial"/>
                <a:cs typeface="Arial"/>
              </a:rPr>
              <a:t>Shared</a:t>
            </a:r>
            <a:r>
              <a:rPr lang="en-US" sz="1200" spc="-40" dirty="0">
                <a:solidFill>
                  <a:schemeClr val="bg2">
                    <a:lumMod val="10000"/>
                  </a:schemeClr>
                </a:solidFill>
                <a:latin typeface="Arial"/>
                <a:cs typeface="Arial"/>
              </a:rPr>
              <a:t> </a:t>
            </a:r>
            <a:r>
              <a:rPr lang="en-US" sz="1200" dirty="0">
                <a:solidFill>
                  <a:schemeClr val="bg2">
                    <a:lumMod val="10000"/>
                  </a:schemeClr>
                </a:solidFill>
                <a:latin typeface="Arial"/>
                <a:cs typeface="Arial"/>
              </a:rPr>
              <a:t>ceiling</a:t>
            </a:r>
            <a:r>
              <a:rPr lang="en-US" sz="1200" spc="-40" dirty="0">
                <a:solidFill>
                  <a:schemeClr val="bg2">
                    <a:lumMod val="10000"/>
                  </a:schemeClr>
                </a:solidFill>
                <a:latin typeface="Arial"/>
                <a:cs typeface="Arial"/>
              </a:rPr>
              <a:t> </a:t>
            </a:r>
            <a:r>
              <a:rPr lang="en-US" sz="1200" spc="-10" dirty="0">
                <a:solidFill>
                  <a:schemeClr val="bg2">
                    <a:lumMod val="10000"/>
                  </a:schemeClr>
                </a:solidFill>
                <a:latin typeface="Arial"/>
                <a:cs typeface="Arial"/>
              </a:rPr>
              <a:t>$245M</a:t>
            </a:r>
          </a:p>
          <a:p>
            <a:pPr marL="108585" indent="-96520">
              <a:lnSpc>
                <a:spcPct val="100000"/>
              </a:lnSpc>
              <a:spcBef>
                <a:spcPts val="100"/>
              </a:spcBef>
              <a:buChar char="•"/>
              <a:tabLst>
                <a:tab pos="109220" algn="l"/>
              </a:tabLst>
            </a:pPr>
            <a:r>
              <a:rPr lang="en-US" sz="1200" spc="-10" dirty="0">
                <a:solidFill>
                  <a:schemeClr val="bg2">
                    <a:lumMod val="10000"/>
                  </a:schemeClr>
                </a:solidFill>
                <a:latin typeface="Arial"/>
                <a:cs typeface="Arial"/>
              </a:rPr>
              <a:t>Currently Planned Obligations Reach Ceiling in 2027</a:t>
            </a:r>
            <a:endParaRPr lang="en-US" sz="1200" dirty="0">
              <a:solidFill>
                <a:schemeClr val="bg2">
                  <a:lumMod val="10000"/>
                </a:schemeClr>
              </a:solidFill>
              <a:latin typeface="+mn-lt"/>
              <a:cs typeface="Arial"/>
            </a:endParaRPr>
          </a:p>
          <a:p>
            <a:pPr marL="108585" indent="-96520">
              <a:lnSpc>
                <a:spcPct val="100000"/>
              </a:lnSpc>
              <a:spcBef>
                <a:spcPts val="100"/>
              </a:spcBef>
              <a:buChar char="•"/>
              <a:tabLst>
                <a:tab pos="109220" algn="l"/>
              </a:tabLst>
            </a:pPr>
            <a:endParaRPr lang="en-US" sz="1200" dirty="0">
              <a:solidFill>
                <a:schemeClr val="bg2">
                  <a:lumMod val="10000"/>
                </a:schemeClr>
              </a:solidFill>
              <a:latin typeface="Arial"/>
              <a:cs typeface="Arial"/>
            </a:endParaRPr>
          </a:p>
        </p:txBody>
      </p:sp>
      <p:sp>
        <p:nvSpPr>
          <p:cNvPr id="20" name="Text Placeholder 2">
            <a:extLst>
              <a:ext uri="{FF2B5EF4-FFF2-40B4-BE49-F238E27FC236}">
                <a16:creationId xmlns:a16="http://schemas.microsoft.com/office/drawing/2014/main" id="{CEAD79B3-F508-CDB2-49C9-3B585753CFB3}"/>
              </a:ext>
            </a:extLst>
          </p:cNvPr>
          <p:cNvSpPr>
            <a:spLocks noGrp="1"/>
          </p:cNvSpPr>
          <p:nvPr>
            <p:ph type="body" sz="quarter" idx="13"/>
          </p:nvPr>
        </p:nvSpPr>
        <p:spPr>
          <a:xfrm>
            <a:off x="5341807" y="309496"/>
            <a:ext cx="2786062" cy="496888"/>
          </a:xfrm>
        </p:spPr>
        <p:txBody>
          <a:bodyPr lIns="91440" tIns="45720" rIns="91440" bIns="45720" anchor="ctr">
            <a:noAutofit/>
          </a:bodyPr>
          <a:lstStyle/>
          <a:p>
            <a:r>
              <a:rPr lang="en-US" sz="1400" dirty="0">
                <a:solidFill>
                  <a:schemeClr val="bg2">
                    <a:lumMod val="10000"/>
                  </a:schemeClr>
                </a:solidFill>
                <a:latin typeface="Arial Black" panose="020B0A04020102020204" pitchFamily="34" charset="0"/>
                <a:cs typeface="Arial"/>
              </a:rPr>
              <a:t>TRASYS MULTIPLE AWARD CONTRACT: MTSS</a:t>
            </a:r>
            <a:endParaRPr lang="en-US" sz="1400" dirty="0">
              <a:solidFill>
                <a:schemeClr val="bg2">
                  <a:lumMod val="10000"/>
                </a:schemeClr>
              </a:solidFill>
              <a:latin typeface="Arial Black" panose="020B0A04020102020204" pitchFamily="34" charset="0"/>
            </a:endParaRPr>
          </a:p>
        </p:txBody>
      </p:sp>
      <p:sp>
        <p:nvSpPr>
          <p:cNvPr id="5" name="TextBox 4">
            <a:extLst>
              <a:ext uri="{FF2B5EF4-FFF2-40B4-BE49-F238E27FC236}">
                <a16:creationId xmlns:a16="http://schemas.microsoft.com/office/drawing/2014/main" id="{FF5085B8-0313-BE9A-6894-D50A2FCC67E2}"/>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3" name="Title 1">
            <a:extLst>
              <a:ext uri="{FF2B5EF4-FFF2-40B4-BE49-F238E27FC236}">
                <a16:creationId xmlns:a16="http://schemas.microsoft.com/office/drawing/2014/main" id="{E439CD7B-CDD4-0580-0C3A-4592AA27937F}"/>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6" name="Picture 5" descr="Logo&#10;&#10;Description automatically generated">
            <a:extLst>
              <a:ext uri="{FF2B5EF4-FFF2-40B4-BE49-F238E27FC236}">
                <a16:creationId xmlns:a16="http://schemas.microsoft.com/office/drawing/2014/main" id="{E5F51CCD-38E3-B51C-E1F7-5523DC102F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Tree>
    <p:extLst>
      <p:ext uri="{BB962C8B-B14F-4D97-AF65-F5344CB8AC3E}">
        <p14:creationId xmlns:p14="http://schemas.microsoft.com/office/powerpoint/2010/main" val="87057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F84F1B-B0F1-0ADE-CF28-E6E7CF743E90}"/>
              </a:ext>
            </a:extLst>
          </p:cNvPr>
          <p:cNvSpPr>
            <a:spLocks noGrp="1"/>
          </p:cNvSpPr>
          <p:nvPr>
            <p:ph type="body" sz="quarter" idx="13"/>
          </p:nvPr>
        </p:nvSpPr>
        <p:spPr/>
        <p:txBody>
          <a:bodyPr lIns="91440" tIns="45720" rIns="91440" bIns="45720" anchor="t"/>
          <a:lstStyle/>
          <a:p>
            <a:r>
              <a:rPr lang="en-US" dirty="0">
                <a:solidFill>
                  <a:schemeClr val="bg2">
                    <a:lumMod val="10000"/>
                  </a:schemeClr>
                </a:solidFill>
                <a:latin typeface="Arial"/>
                <a:cs typeface="Arial"/>
              </a:rPr>
              <a:t>The TMIT Knowledge Based Training Services (KBTS) effort provides SMEs, targets, scenario planning and design, training concepts, operations and support, and AAR capabilities.  TMITs are semi-autonomous, human-like, live fire robotic targets that provide realistic characteristics of a "thinking" opposing force. </a:t>
            </a:r>
          </a:p>
          <a:p>
            <a:r>
              <a:rPr lang="en-US" dirty="0">
                <a:solidFill>
                  <a:schemeClr val="bg2">
                    <a:lumMod val="10000"/>
                  </a:schemeClr>
                </a:solidFill>
                <a:latin typeface="Arial"/>
                <a:cs typeface="Arial"/>
              </a:rPr>
              <a:t>TMIT locations include:</a:t>
            </a:r>
          </a:p>
          <a:p>
            <a:pPr marL="171450" indent="-171450">
              <a:spcBef>
                <a:spcPts val="0"/>
              </a:spcBef>
              <a:buChar char="•"/>
            </a:pPr>
            <a:r>
              <a:rPr lang="en-US" dirty="0">
                <a:solidFill>
                  <a:schemeClr val="bg2">
                    <a:lumMod val="10000"/>
                  </a:schemeClr>
                </a:solidFill>
                <a:latin typeface="Arial"/>
                <a:cs typeface="Arial"/>
              </a:rPr>
              <a:t>MCB Camp Lejeune, NC</a:t>
            </a:r>
          </a:p>
          <a:p>
            <a:pPr marL="171450" indent="-171450">
              <a:spcBef>
                <a:spcPts val="0"/>
              </a:spcBef>
              <a:buChar char="•"/>
            </a:pPr>
            <a:r>
              <a:rPr lang="en-US" dirty="0">
                <a:solidFill>
                  <a:schemeClr val="bg2">
                    <a:lumMod val="10000"/>
                  </a:schemeClr>
                </a:solidFill>
                <a:latin typeface="Arial"/>
                <a:cs typeface="Arial"/>
              </a:rPr>
              <a:t>MCAGCC Twentynine Palms, CA</a:t>
            </a:r>
          </a:p>
          <a:p>
            <a:pPr marL="171450" indent="-171450">
              <a:spcBef>
                <a:spcPts val="0"/>
              </a:spcBef>
              <a:buChar char="•"/>
            </a:pPr>
            <a:r>
              <a:rPr lang="en-US" dirty="0">
                <a:solidFill>
                  <a:schemeClr val="bg2">
                    <a:lumMod val="10000"/>
                  </a:schemeClr>
                </a:solidFill>
                <a:latin typeface="Arial"/>
                <a:cs typeface="Arial"/>
              </a:rPr>
              <a:t>MCB Camp Pendleton, CA</a:t>
            </a:r>
          </a:p>
          <a:p>
            <a:pPr marL="171450" indent="-171450">
              <a:spcBef>
                <a:spcPts val="0"/>
              </a:spcBef>
              <a:buChar char="•"/>
            </a:pPr>
            <a:r>
              <a:rPr lang="en-US" dirty="0">
                <a:solidFill>
                  <a:schemeClr val="bg2">
                    <a:lumMod val="10000"/>
                  </a:schemeClr>
                </a:solidFill>
                <a:latin typeface="Arial"/>
                <a:cs typeface="Arial"/>
              </a:rPr>
              <a:t>MCB Hawaii</a:t>
            </a:r>
          </a:p>
          <a:p>
            <a:pPr marL="171450" indent="-171450">
              <a:spcBef>
                <a:spcPts val="0"/>
              </a:spcBef>
              <a:buChar char="•"/>
            </a:pPr>
            <a:r>
              <a:rPr lang="en-US" dirty="0">
                <a:solidFill>
                  <a:schemeClr val="bg2">
                    <a:lumMod val="10000"/>
                  </a:schemeClr>
                </a:solidFill>
                <a:latin typeface="Arial"/>
                <a:cs typeface="Arial"/>
              </a:rPr>
              <a:t>MCB Okinawa, Japan</a:t>
            </a:r>
          </a:p>
          <a:p>
            <a:pPr marL="171450" indent="-171450">
              <a:spcBef>
                <a:spcPts val="0"/>
              </a:spcBef>
              <a:buChar char="•"/>
            </a:pPr>
            <a:r>
              <a:rPr lang="en-US" dirty="0">
                <a:solidFill>
                  <a:schemeClr val="bg2">
                    <a:lumMod val="10000"/>
                  </a:schemeClr>
                </a:solidFill>
                <a:latin typeface="Arial"/>
                <a:cs typeface="Arial"/>
              </a:rPr>
              <a:t>MCB Quantico, VA</a:t>
            </a:r>
          </a:p>
          <a:p>
            <a:pPr marL="171450" indent="-171450">
              <a:spcBef>
                <a:spcPts val="0"/>
              </a:spcBef>
              <a:buChar char="•"/>
            </a:pPr>
            <a:endParaRPr lang="en-US" dirty="0">
              <a:solidFill>
                <a:schemeClr val="bg2">
                  <a:lumMod val="10000"/>
                </a:schemeClr>
              </a:solidFill>
              <a:latin typeface="Arial"/>
              <a:cs typeface="Arial"/>
            </a:endParaRPr>
          </a:p>
          <a:p>
            <a:pPr marL="171450" indent="-171450">
              <a:buChar char="•"/>
            </a:pPr>
            <a:endParaRPr lang="en-US" dirty="0">
              <a:solidFill>
                <a:schemeClr val="bg2">
                  <a:lumMod val="10000"/>
                </a:schemeClr>
              </a:solidFill>
              <a:latin typeface="Arial"/>
              <a:cs typeface="Arial"/>
            </a:endParaRPr>
          </a:p>
          <a:p>
            <a:endParaRPr lang="en-US" dirty="0">
              <a:solidFill>
                <a:schemeClr val="bg2">
                  <a:lumMod val="10000"/>
                </a:schemeClr>
              </a:solidFill>
              <a:latin typeface="Arial"/>
              <a:cs typeface="Arial"/>
            </a:endParaRPr>
          </a:p>
        </p:txBody>
      </p:sp>
      <p:sp>
        <p:nvSpPr>
          <p:cNvPr id="3" name="Text Placeholder 2">
            <a:extLst>
              <a:ext uri="{FF2B5EF4-FFF2-40B4-BE49-F238E27FC236}">
                <a16:creationId xmlns:a16="http://schemas.microsoft.com/office/drawing/2014/main" id="{21161E22-9681-5393-5DA1-3106958A52BE}"/>
              </a:ext>
            </a:extLst>
          </p:cNvPr>
          <p:cNvSpPr>
            <a:spLocks noGrp="1"/>
          </p:cNvSpPr>
          <p:nvPr>
            <p:ph type="body" sz="quarter" idx="14"/>
          </p:nvPr>
        </p:nvSpPr>
        <p:spPr/>
        <p:txBody>
          <a:bodyPr lIns="91440" tIns="45720" rIns="91440" bIns="45720" anchor="t">
            <a:normAutofit/>
          </a:bodyPr>
          <a:lstStyle/>
          <a:p>
            <a:r>
              <a:rPr lang="en-US" u="sng" dirty="0">
                <a:solidFill>
                  <a:schemeClr val="bg2">
                    <a:lumMod val="10000"/>
                  </a:schemeClr>
                </a:solidFill>
                <a:latin typeface="Arial"/>
                <a:cs typeface="Arial"/>
              </a:rPr>
              <a:t>Current Contract: “TMIT Step 1”</a:t>
            </a:r>
            <a:endParaRPr lang="en-US" dirty="0">
              <a:solidFill>
                <a:schemeClr val="bg2">
                  <a:lumMod val="10000"/>
                </a:schemeClr>
              </a:solidFill>
            </a:endParaRPr>
          </a:p>
          <a:p>
            <a:pPr>
              <a:spcBef>
                <a:spcPts val="0"/>
              </a:spcBef>
            </a:pPr>
            <a:r>
              <a:rPr lang="en-US" dirty="0">
                <a:solidFill>
                  <a:schemeClr val="bg2">
                    <a:lumMod val="10000"/>
                  </a:schemeClr>
                </a:solidFill>
                <a:latin typeface="Arial"/>
                <a:cs typeface="Arial"/>
              </a:rPr>
              <a:t>Base- 30 Mar 22- 19 Mar 23</a:t>
            </a:r>
          </a:p>
          <a:p>
            <a:pPr>
              <a:spcBef>
                <a:spcPts val="0"/>
              </a:spcBef>
            </a:pPr>
            <a:r>
              <a:rPr lang="en-US" dirty="0">
                <a:solidFill>
                  <a:schemeClr val="bg2">
                    <a:lumMod val="10000"/>
                  </a:schemeClr>
                </a:solidFill>
                <a:latin typeface="Arial"/>
                <a:cs typeface="Arial"/>
              </a:rPr>
              <a:t>OY1- 20 Mar 23-19 Mar 24</a:t>
            </a:r>
          </a:p>
          <a:p>
            <a:pPr>
              <a:spcBef>
                <a:spcPts val="0"/>
              </a:spcBef>
            </a:pPr>
            <a:r>
              <a:rPr lang="en-US" dirty="0">
                <a:solidFill>
                  <a:schemeClr val="bg2">
                    <a:lumMod val="10000"/>
                  </a:schemeClr>
                </a:solidFill>
                <a:latin typeface="Arial"/>
                <a:cs typeface="Arial"/>
              </a:rPr>
              <a:t>OY2- 20 Mar 24- 19 Mar 25</a:t>
            </a:r>
          </a:p>
          <a:p>
            <a:pPr>
              <a:spcBef>
                <a:spcPts val="500"/>
              </a:spcBef>
            </a:pPr>
            <a:endParaRPr lang="en-US" u="sng" dirty="0">
              <a:solidFill>
                <a:schemeClr val="bg2">
                  <a:lumMod val="10000"/>
                </a:schemeClr>
              </a:solidFill>
              <a:latin typeface="Arial"/>
              <a:cs typeface="Arial"/>
            </a:endParaRPr>
          </a:p>
          <a:p>
            <a:pPr>
              <a:spcBef>
                <a:spcPts val="500"/>
              </a:spcBef>
            </a:pPr>
            <a:r>
              <a:rPr lang="en-US" u="sng" dirty="0">
                <a:solidFill>
                  <a:schemeClr val="bg2">
                    <a:lumMod val="10000"/>
                  </a:schemeClr>
                </a:solidFill>
                <a:latin typeface="Arial"/>
                <a:cs typeface="Arial"/>
              </a:rPr>
              <a:t>Upcoming Contract Actions-</a:t>
            </a:r>
            <a:endParaRPr lang="en-US" dirty="0">
              <a:solidFill>
                <a:schemeClr val="bg2">
                  <a:lumMod val="10000"/>
                </a:schemeClr>
              </a:solidFill>
            </a:endParaRPr>
          </a:p>
          <a:p>
            <a:pPr>
              <a:spcBef>
                <a:spcPts val="500"/>
              </a:spcBef>
            </a:pPr>
            <a:r>
              <a:rPr lang="en-US" dirty="0">
                <a:solidFill>
                  <a:schemeClr val="bg2">
                    <a:lumMod val="10000"/>
                  </a:schemeClr>
                </a:solidFill>
                <a:latin typeface="Arial"/>
                <a:cs typeface="Arial"/>
              </a:rPr>
              <a:t>No planned contract actions at this time beyond contract closeout.</a:t>
            </a:r>
          </a:p>
          <a:p>
            <a:pPr>
              <a:spcBef>
                <a:spcPts val="500"/>
              </a:spcBef>
            </a:pPr>
            <a:r>
              <a:rPr lang="en-US" dirty="0">
                <a:latin typeface="Arial"/>
                <a:cs typeface="Arial"/>
              </a:rPr>
              <a:t>  </a:t>
            </a:r>
            <a:br>
              <a:rPr lang="en-US" dirty="0">
                <a:latin typeface="Arial"/>
                <a:cs typeface="Arial"/>
              </a:rPr>
            </a:br>
            <a:endParaRPr lang="en-US" dirty="0">
              <a:latin typeface="Arial"/>
              <a:cs typeface="Arial"/>
            </a:endParaRPr>
          </a:p>
        </p:txBody>
      </p:sp>
      <p:sp>
        <p:nvSpPr>
          <p:cNvPr id="5" name="Table Placeholder 4">
            <a:extLst>
              <a:ext uri="{FF2B5EF4-FFF2-40B4-BE49-F238E27FC236}">
                <a16:creationId xmlns:a16="http://schemas.microsoft.com/office/drawing/2014/main" id="{6D913150-645A-C964-D7D3-6E12872B5C6D}"/>
              </a:ext>
            </a:extLst>
          </p:cNvPr>
          <p:cNvSpPr>
            <a:spLocks noGrp="1"/>
          </p:cNvSpPr>
          <p:nvPr>
            <p:ph type="tbl" sz="quarter" idx="16"/>
          </p:nvPr>
        </p:nvSpPr>
        <p:spPr>
          <a:xfrm>
            <a:off x="4653750" y="3820349"/>
            <a:ext cx="4424363" cy="1091887"/>
          </a:xfrm>
        </p:spPr>
        <p:txBody>
          <a:bodyPr/>
          <a:lstStyle/>
          <a:p>
            <a:endParaRPr lang="en-US"/>
          </a:p>
        </p:txBody>
      </p:sp>
      <p:sp>
        <p:nvSpPr>
          <p:cNvPr id="6" name="Text Placeholder 5">
            <a:extLst>
              <a:ext uri="{FF2B5EF4-FFF2-40B4-BE49-F238E27FC236}">
                <a16:creationId xmlns:a16="http://schemas.microsoft.com/office/drawing/2014/main" id="{50B3128E-E758-3E14-0471-98B862AA6C30}"/>
              </a:ext>
            </a:extLst>
          </p:cNvPr>
          <p:cNvSpPr>
            <a:spLocks noGrp="1"/>
          </p:cNvSpPr>
          <p:nvPr>
            <p:ph type="body" sz="quarter" idx="17"/>
          </p:nvPr>
        </p:nvSpPr>
        <p:spPr>
          <a:xfrm>
            <a:off x="5468938" y="224712"/>
            <a:ext cx="2786062" cy="588990"/>
          </a:xfrm>
        </p:spPr>
        <p:txBody>
          <a:bodyPr lIns="91440" tIns="45720" rIns="91440" bIns="45720" anchor="ctr">
            <a:normAutofit fontScale="92500"/>
          </a:bodyPr>
          <a:lstStyle/>
          <a:p>
            <a:r>
              <a:rPr lang="en-US" sz="1400" dirty="0">
                <a:solidFill>
                  <a:schemeClr val="bg2">
                    <a:lumMod val="10000"/>
                  </a:schemeClr>
                </a:solidFill>
                <a:latin typeface="Arial Black" panose="020B0A04020102020204" pitchFamily="34" charset="0"/>
                <a:cs typeface="Arial"/>
              </a:rPr>
              <a:t>MTSS: TRACKLESS MOBILE INFANTRY TARGETS (TMIT) </a:t>
            </a:r>
            <a:endParaRPr lang="en-US" sz="1400" dirty="0">
              <a:solidFill>
                <a:schemeClr val="bg2">
                  <a:lumMod val="10000"/>
                </a:schemeClr>
              </a:solidFill>
              <a:latin typeface="Arial Black" panose="020B0A04020102020204" pitchFamily="34" charset="0"/>
            </a:endParaRPr>
          </a:p>
        </p:txBody>
      </p:sp>
      <p:sp>
        <p:nvSpPr>
          <p:cNvPr id="8" name="Slide Number Placeholder 7">
            <a:extLst>
              <a:ext uri="{FF2B5EF4-FFF2-40B4-BE49-F238E27FC236}">
                <a16:creationId xmlns:a16="http://schemas.microsoft.com/office/drawing/2014/main" id="{D647967B-820F-5E1F-AF36-19F4777E3C7F}"/>
              </a:ext>
            </a:extLst>
          </p:cNvPr>
          <p:cNvSpPr>
            <a:spLocks noGrp="1"/>
          </p:cNvSpPr>
          <p:nvPr>
            <p:ph type="sldNum" sz="quarter" idx="20"/>
          </p:nvPr>
        </p:nvSpPr>
        <p:spPr/>
        <p:txBody>
          <a:bodyPr/>
          <a:lstStyle/>
          <a:p>
            <a:endParaRPr lang="en-US" dirty="0"/>
          </a:p>
        </p:txBody>
      </p:sp>
      <p:pic>
        <p:nvPicPr>
          <p:cNvPr id="17" name="Picture 16">
            <a:extLst>
              <a:ext uri="{FF2B5EF4-FFF2-40B4-BE49-F238E27FC236}">
                <a16:creationId xmlns:a16="http://schemas.microsoft.com/office/drawing/2014/main" id="{A296865C-3BAB-A208-67E3-CB86BAD35DD7}"/>
              </a:ext>
            </a:extLst>
          </p:cNvPr>
          <p:cNvPicPr>
            <a:picLocks noChangeAspect="1"/>
          </p:cNvPicPr>
          <p:nvPr/>
        </p:nvPicPr>
        <p:blipFill>
          <a:blip r:embed="rId2"/>
          <a:stretch>
            <a:fillRect/>
          </a:stretch>
        </p:blipFill>
        <p:spPr>
          <a:xfrm>
            <a:off x="3456309" y="1193802"/>
            <a:ext cx="763964" cy="1007760"/>
          </a:xfrm>
          <a:prstGeom prst="rect">
            <a:avLst/>
          </a:prstGeom>
        </p:spPr>
      </p:pic>
      <p:pic>
        <p:nvPicPr>
          <p:cNvPr id="19" name="Picture 18">
            <a:extLst>
              <a:ext uri="{FF2B5EF4-FFF2-40B4-BE49-F238E27FC236}">
                <a16:creationId xmlns:a16="http://schemas.microsoft.com/office/drawing/2014/main" id="{D9B4FE1D-AB61-3C74-5E52-BD6DF6471F31}"/>
              </a:ext>
            </a:extLst>
          </p:cNvPr>
          <p:cNvPicPr>
            <a:picLocks noChangeAspect="1"/>
          </p:cNvPicPr>
          <p:nvPr/>
        </p:nvPicPr>
        <p:blipFill>
          <a:blip r:embed="rId3"/>
          <a:stretch>
            <a:fillRect/>
          </a:stretch>
        </p:blipFill>
        <p:spPr>
          <a:xfrm>
            <a:off x="1216334" y="2398713"/>
            <a:ext cx="741714" cy="979912"/>
          </a:xfrm>
          <a:prstGeom prst="rect">
            <a:avLst/>
          </a:prstGeom>
        </p:spPr>
      </p:pic>
      <p:pic>
        <p:nvPicPr>
          <p:cNvPr id="20" name="Picture 19">
            <a:extLst>
              <a:ext uri="{FF2B5EF4-FFF2-40B4-BE49-F238E27FC236}">
                <a16:creationId xmlns:a16="http://schemas.microsoft.com/office/drawing/2014/main" id="{4F00E4C5-20FA-0028-748F-1F54394513B1}"/>
              </a:ext>
            </a:extLst>
          </p:cNvPr>
          <p:cNvPicPr>
            <a:picLocks noChangeAspect="1"/>
          </p:cNvPicPr>
          <p:nvPr/>
        </p:nvPicPr>
        <p:blipFill>
          <a:blip r:embed="rId4"/>
          <a:stretch>
            <a:fillRect/>
          </a:stretch>
        </p:blipFill>
        <p:spPr>
          <a:xfrm>
            <a:off x="2723393" y="2401040"/>
            <a:ext cx="729063" cy="975259"/>
          </a:xfrm>
          <a:prstGeom prst="rect">
            <a:avLst/>
          </a:prstGeom>
        </p:spPr>
      </p:pic>
      <p:graphicFrame>
        <p:nvGraphicFramePr>
          <p:cNvPr id="22" name="Table 21">
            <a:extLst>
              <a:ext uri="{FF2B5EF4-FFF2-40B4-BE49-F238E27FC236}">
                <a16:creationId xmlns:a16="http://schemas.microsoft.com/office/drawing/2014/main" id="{0ED6B9CB-BA7B-C8B9-7739-27D491F8CB7B}"/>
              </a:ext>
            </a:extLst>
          </p:cNvPr>
          <p:cNvGraphicFramePr>
            <a:graphicFrameLocks noGrp="1"/>
          </p:cNvGraphicFramePr>
          <p:nvPr>
            <p:extLst>
              <p:ext uri="{D42A27DB-BD31-4B8C-83A1-F6EECF244321}">
                <p14:modId xmlns:p14="http://schemas.microsoft.com/office/powerpoint/2010/main" val="1604762099"/>
              </p:ext>
            </p:extLst>
          </p:nvPr>
        </p:nvGraphicFramePr>
        <p:xfrm>
          <a:off x="4666920" y="3875916"/>
          <a:ext cx="4400797" cy="1036320"/>
        </p:xfrm>
        <a:graphic>
          <a:graphicData uri="http://schemas.openxmlformats.org/drawingml/2006/table">
            <a:tbl>
              <a:tblPr firstRow="1" bandRow="1">
                <a:tableStyleId>{F5AB1C69-6EDB-4FF4-983F-18BD219EF322}</a:tableStyleId>
              </a:tblPr>
              <a:tblGrid>
                <a:gridCol w="3080173">
                  <a:extLst>
                    <a:ext uri="{9D8B030D-6E8A-4147-A177-3AD203B41FA5}">
                      <a16:colId xmlns:a16="http://schemas.microsoft.com/office/drawing/2014/main" val="3354039012"/>
                    </a:ext>
                  </a:extLst>
                </a:gridCol>
                <a:gridCol w="1320624">
                  <a:extLst>
                    <a:ext uri="{9D8B030D-6E8A-4147-A177-3AD203B41FA5}">
                      <a16:colId xmlns:a16="http://schemas.microsoft.com/office/drawing/2014/main" val="3151901027"/>
                    </a:ext>
                  </a:extLst>
                </a:gridCol>
              </a:tblGrid>
              <a:tr h="124246">
                <a:tc>
                  <a:txBody>
                    <a:bodyPr/>
                    <a:lstStyle/>
                    <a:p>
                      <a:pPr algn="ctr"/>
                      <a:r>
                        <a:rPr lang="en-US" sz="1100" b="1" kern="1200">
                          <a:solidFill>
                            <a:schemeClr val="lt1"/>
                          </a:solidFill>
                          <a:effectLst/>
                        </a:rPr>
                        <a:t>Milestone Name</a:t>
                      </a:r>
                      <a:endParaRPr lang="en-US" sz="1100" b="1" kern="1200">
                        <a:solidFill>
                          <a:schemeClr val="lt1"/>
                        </a:solidFill>
                        <a:effectLst/>
                        <a:latin typeface="Arial"/>
                        <a:ea typeface="+mn-ea"/>
                        <a:cs typeface="+mn-cs"/>
                      </a:endParaRPr>
                    </a:p>
                  </a:txBody>
                  <a:tcPr/>
                </a:tc>
                <a:tc>
                  <a:txBody>
                    <a:bodyPr/>
                    <a:lstStyle/>
                    <a:p>
                      <a:pPr algn="ctr"/>
                      <a:r>
                        <a:rPr lang="en-US" sz="1100" dirty="0">
                          <a:effectLst/>
                        </a:rPr>
                        <a:t>Key Dates</a:t>
                      </a:r>
                      <a:endParaRPr lang="en-US" sz="1100" dirty="0">
                        <a:effectLst/>
                        <a:latin typeface="Arial"/>
                      </a:endParaRPr>
                    </a:p>
                  </a:txBody>
                  <a:tcPr/>
                </a:tc>
                <a:extLst>
                  <a:ext uri="{0D108BD9-81ED-4DB2-BD59-A6C34878D82A}">
                    <a16:rowId xmlns:a16="http://schemas.microsoft.com/office/drawing/2014/main" val="2533695610"/>
                  </a:ext>
                </a:extLst>
              </a:tr>
              <a:tr h="150601">
                <a:tc>
                  <a:txBody>
                    <a:bodyPr/>
                    <a:lstStyle/>
                    <a:p>
                      <a:pPr algn="ctr"/>
                      <a:r>
                        <a:rPr lang="en-US" sz="1100">
                          <a:solidFill>
                            <a:schemeClr val="bg2">
                              <a:lumMod val="10000"/>
                            </a:schemeClr>
                          </a:solidFill>
                        </a:rPr>
                        <a:t>TMIT Step 1 OY2 Award (2mo increment)</a:t>
                      </a:r>
                      <a:endParaRPr lang="en-US" sz="1100">
                        <a:solidFill>
                          <a:schemeClr val="bg2">
                            <a:lumMod val="10000"/>
                          </a:schemeClr>
                        </a:solidFill>
                        <a:latin typeface="Arial"/>
                      </a:endParaRPr>
                    </a:p>
                  </a:txBody>
                  <a:tcPr/>
                </a:tc>
                <a:tc>
                  <a:txBody>
                    <a:bodyPr/>
                    <a:lstStyle/>
                    <a:p>
                      <a:pPr algn="ctr"/>
                      <a:r>
                        <a:rPr lang="en-US" sz="1100">
                          <a:solidFill>
                            <a:schemeClr val="bg2">
                              <a:lumMod val="10000"/>
                            </a:schemeClr>
                          </a:solidFill>
                        </a:rPr>
                        <a:t>2/20/2024</a:t>
                      </a:r>
                      <a:endParaRPr lang="en-US" sz="1100">
                        <a:solidFill>
                          <a:schemeClr val="bg2">
                            <a:lumMod val="10000"/>
                          </a:schemeClr>
                        </a:solidFill>
                        <a:latin typeface="Arial"/>
                      </a:endParaRPr>
                    </a:p>
                  </a:txBody>
                  <a:tcPr/>
                </a:tc>
                <a:extLst>
                  <a:ext uri="{0D108BD9-81ED-4DB2-BD59-A6C34878D82A}">
                    <a16:rowId xmlns:a16="http://schemas.microsoft.com/office/drawing/2014/main" val="2674076456"/>
                  </a:ext>
                </a:extLst>
              </a:tr>
              <a:tr h="150601">
                <a:tc>
                  <a:txBody>
                    <a:bodyPr/>
                    <a:lstStyle/>
                    <a:p>
                      <a:pPr algn="ctr"/>
                      <a:r>
                        <a:rPr lang="en-US" sz="1100">
                          <a:solidFill>
                            <a:schemeClr val="bg2">
                              <a:lumMod val="10000"/>
                            </a:schemeClr>
                          </a:solidFill>
                        </a:rPr>
                        <a:t>TMIT Step 2 Anticipated Award</a:t>
                      </a:r>
                      <a:endParaRPr lang="en-US" sz="1100">
                        <a:solidFill>
                          <a:schemeClr val="bg2">
                            <a:lumMod val="10000"/>
                          </a:schemeClr>
                        </a:solidFill>
                        <a:latin typeface="Arial"/>
                      </a:endParaRPr>
                    </a:p>
                  </a:txBody>
                  <a:tcPr/>
                </a:tc>
                <a:tc>
                  <a:txBody>
                    <a:bodyPr/>
                    <a:lstStyle/>
                    <a:p>
                      <a:pPr algn="ctr"/>
                      <a:r>
                        <a:rPr lang="en-US" sz="1100">
                          <a:solidFill>
                            <a:schemeClr val="bg2">
                              <a:lumMod val="10000"/>
                            </a:schemeClr>
                          </a:solidFill>
                        </a:rPr>
                        <a:t>11/26/2024</a:t>
                      </a:r>
                      <a:endParaRPr lang="en-US" sz="1100">
                        <a:solidFill>
                          <a:schemeClr val="bg2">
                            <a:lumMod val="10000"/>
                          </a:schemeClr>
                        </a:solidFill>
                        <a:latin typeface="Arial"/>
                      </a:endParaRPr>
                    </a:p>
                  </a:txBody>
                  <a:tcPr/>
                </a:tc>
                <a:extLst>
                  <a:ext uri="{0D108BD9-81ED-4DB2-BD59-A6C34878D82A}">
                    <a16:rowId xmlns:a16="http://schemas.microsoft.com/office/drawing/2014/main" val="2359079100"/>
                  </a:ext>
                </a:extLst>
              </a:tr>
              <a:tr h="150600">
                <a:tc>
                  <a:txBody>
                    <a:bodyPr/>
                    <a:lstStyle/>
                    <a:p>
                      <a:pPr lvl="0" algn="ctr">
                        <a:buNone/>
                      </a:pPr>
                      <a:r>
                        <a:rPr lang="en-US" sz="1100" dirty="0">
                          <a:solidFill>
                            <a:schemeClr val="bg2">
                              <a:lumMod val="10000"/>
                            </a:schemeClr>
                          </a:solidFill>
                        </a:rPr>
                        <a:t>TMIT Step 1 End of Contract </a:t>
                      </a:r>
                      <a:endParaRPr lang="en-US" sz="1100" dirty="0">
                        <a:solidFill>
                          <a:schemeClr val="bg2">
                            <a:lumMod val="10000"/>
                          </a:schemeClr>
                        </a:solidFill>
                        <a:latin typeface="Arial"/>
                      </a:endParaRPr>
                    </a:p>
                  </a:txBody>
                  <a:tcPr/>
                </a:tc>
                <a:tc>
                  <a:txBody>
                    <a:bodyPr/>
                    <a:lstStyle/>
                    <a:p>
                      <a:pPr lvl="0" algn="ctr">
                        <a:buNone/>
                      </a:pPr>
                      <a:r>
                        <a:rPr lang="en-US" sz="1100" dirty="0">
                          <a:solidFill>
                            <a:schemeClr val="bg2">
                              <a:lumMod val="10000"/>
                            </a:schemeClr>
                          </a:solidFill>
                        </a:rPr>
                        <a:t>03/19/2025</a:t>
                      </a:r>
                      <a:endParaRPr lang="en-US" sz="1100" dirty="0">
                        <a:solidFill>
                          <a:schemeClr val="bg2">
                            <a:lumMod val="10000"/>
                          </a:schemeClr>
                        </a:solidFill>
                        <a:latin typeface="Arial"/>
                      </a:endParaRPr>
                    </a:p>
                  </a:txBody>
                  <a:tcPr/>
                </a:tc>
                <a:extLst>
                  <a:ext uri="{0D108BD9-81ED-4DB2-BD59-A6C34878D82A}">
                    <a16:rowId xmlns:a16="http://schemas.microsoft.com/office/drawing/2014/main" val="2114347649"/>
                  </a:ext>
                </a:extLst>
              </a:tr>
            </a:tbl>
          </a:graphicData>
        </a:graphic>
      </p:graphicFrame>
      <p:pic>
        <p:nvPicPr>
          <p:cNvPr id="18" name="Picture 17">
            <a:extLst>
              <a:ext uri="{FF2B5EF4-FFF2-40B4-BE49-F238E27FC236}">
                <a16:creationId xmlns:a16="http://schemas.microsoft.com/office/drawing/2014/main" id="{A4E7F393-6615-2FD4-FE1B-CF8C7D65FA7F}"/>
              </a:ext>
            </a:extLst>
          </p:cNvPr>
          <p:cNvPicPr>
            <a:picLocks noChangeAspect="1"/>
          </p:cNvPicPr>
          <p:nvPr/>
        </p:nvPicPr>
        <p:blipFill>
          <a:blip r:embed="rId5"/>
          <a:stretch>
            <a:fillRect/>
          </a:stretch>
        </p:blipFill>
        <p:spPr>
          <a:xfrm>
            <a:off x="1957212" y="1150902"/>
            <a:ext cx="664715" cy="1093558"/>
          </a:xfrm>
          <a:prstGeom prst="rect">
            <a:avLst/>
          </a:prstGeom>
        </p:spPr>
      </p:pic>
      <p:pic>
        <p:nvPicPr>
          <p:cNvPr id="25" name="Picture Placeholder 24">
            <a:extLst>
              <a:ext uri="{FF2B5EF4-FFF2-40B4-BE49-F238E27FC236}">
                <a16:creationId xmlns:a16="http://schemas.microsoft.com/office/drawing/2014/main" id="{F397893E-F0B8-C044-8B16-6F16AC3E256A}"/>
              </a:ext>
            </a:extLst>
          </p:cNvPr>
          <p:cNvPicPr>
            <a:picLocks noGrp="1" noChangeAspect="1"/>
          </p:cNvPicPr>
          <p:nvPr>
            <p:ph type="pic" sz="quarter" idx="15"/>
          </p:nvPr>
        </p:nvPicPr>
        <p:blipFill rotWithShape="1">
          <a:blip r:embed="rId6"/>
          <a:srcRect l="-5556" t="738"/>
          <a:stretch/>
        </p:blipFill>
        <p:spPr>
          <a:xfrm>
            <a:off x="355981" y="1112626"/>
            <a:ext cx="614807" cy="1130975"/>
          </a:xfrm>
        </p:spPr>
      </p:pic>
      <p:sp>
        <p:nvSpPr>
          <p:cNvPr id="4" name="TextBox 3">
            <a:extLst>
              <a:ext uri="{FF2B5EF4-FFF2-40B4-BE49-F238E27FC236}">
                <a16:creationId xmlns:a16="http://schemas.microsoft.com/office/drawing/2014/main" id="{F1960745-5B5E-6E87-C4DA-BD72C5700263}"/>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7" name="Title 1">
            <a:extLst>
              <a:ext uri="{FF2B5EF4-FFF2-40B4-BE49-F238E27FC236}">
                <a16:creationId xmlns:a16="http://schemas.microsoft.com/office/drawing/2014/main" id="{E097E145-E472-3942-B7AF-4A801B32171F}"/>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9" name="Picture 8" descr="Logo&#10;&#10;Description automatically generated">
            <a:extLst>
              <a:ext uri="{FF2B5EF4-FFF2-40B4-BE49-F238E27FC236}">
                <a16:creationId xmlns:a16="http://schemas.microsoft.com/office/drawing/2014/main" id="{0D7B5705-7AAD-98E6-F1B6-0251BE1FE3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Tree>
    <p:extLst>
      <p:ext uri="{BB962C8B-B14F-4D97-AF65-F5344CB8AC3E}">
        <p14:creationId xmlns:p14="http://schemas.microsoft.com/office/powerpoint/2010/main" val="3059012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B3128E-E758-3E14-0471-98B862AA6C30}"/>
              </a:ext>
            </a:extLst>
          </p:cNvPr>
          <p:cNvSpPr>
            <a:spLocks noGrp="1"/>
          </p:cNvSpPr>
          <p:nvPr>
            <p:ph type="body" sz="quarter" idx="17"/>
          </p:nvPr>
        </p:nvSpPr>
        <p:spPr>
          <a:xfrm>
            <a:off x="5456598" y="238852"/>
            <a:ext cx="2786062" cy="614390"/>
          </a:xfrm>
        </p:spPr>
        <p:txBody>
          <a:bodyPr lIns="91440" tIns="45720" rIns="91440" bIns="45720" anchor="ctr">
            <a:noAutofit/>
          </a:bodyPr>
          <a:lstStyle/>
          <a:p>
            <a:r>
              <a:rPr lang="en-US" sz="1400" dirty="0">
                <a:solidFill>
                  <a:schemeClr val="bg2">
                    <a:lumMod val="10000"/>
                  </a:schemeClr>
                </a:solidFill>
                <a:latin typeface="Arial Black" panose="020B0A04020102020204" pitchFamily="34" charset="0"/>
                <a:cs typeface="Arial"/>
              </a:rPr>
              <a:t>MTSS: ADVANCED SMALL ARMS LETHALITY TRAINER (ASALT)</a:t>
            </a:r>
          </a:p>
        </p:txBody>
      </p:sp>
      <p:pic>
        <p:nvPicPr>
          <p:cNvPr id="4" name="Picture 3">
            <a:extLst>
              <a:ext uri="{FF2B5EF4-FFF2-40B4-BE49-F238E27FC236}">
                <a16:creationId xmlns:a16="http://schemas.microsoft.com/office/drawing/2014/main" id="{CD342302-3A94-71FA-F1F5-006FEA9022DB}"/>
              </a:ext>
            </a:extLst>
          </p:cNvPr>
          <p:cNvPicPr>
            <a:picLocks noChangeAspect="1"/>
          </p:cNvPicPr>
          <p:nvPr/>
        </p:nvPicPr>
        <p:blipFill>
          <a:blip r:embed="rId2"/>
          <a:stretch>
            <a:fillRect/>
          </a:stretch>
        </p:blipFill>
        <p:spPr>
          <a:xfrm>
            <a:off x="193431" y="1170958"/>
            <a:ext cx="4237893" cy="2318006"/>
          </a:xfrm>
          <a:prstGeom prst="rect">
            <a:avLst/>
          </a:prstGeom>
        </p:spPr>
      </p:pic>
      <p:graphicFrame>
        <p:nvGraphicFramePr>
          <p:cNvPr id="5" name="Table 4">
            <a:extLst>
              <a:ext uri="{FF2B5EF4-FFF2-40B4-BE49-F238E27FC236}">
                <a16:creationId xmlns:a16="http://schemas.microsoft.com/office/drawing/2014/main" id="{029A8C97-FE07-06BD-C8A9-3B7AA25BD9C5}"/>
              </a:ext>
            </a:extLst>
          </p:cNvPr>
          <p:cNvGraphicFramePr>
            <a:graphicFrameLocks noGrp="1"/>
          </p:cNvGraphicFramePr>
          <p:nvPr>
            <p:extLst>
              <p:ext uri="{D42A27DB-BD31-4B8C-83A1-F6EECF244321}">
                <p14:modId xmlns:p14="http://schemas.microsoft.com/office/powerpoint/2010/main" val="2203635531"/>
              </p:ext>
            </p:extLst>
          </p:nvPr>
        </p:nvGraphicFramePr>
        <p:xfrm>
          <a:off x="4740616" y="3916269"/>
          <a:ext cx="4275137" cy="1371600"/>
        </p:xfrm>
        <a:graphic>
          <a:graphicData uri="http://schemas.openxmlformats.org/drawingml/2006/table">
            <a:tbl>
              <a:tblPr firstRow="1" bandRow="1">
                <a:tableStyleId>{F5AB1C69-6EDB-4FF4-983F-18BD219EF322}</a:tableStyleId>
              </a:tblPr>
              <a:tblGrid>
                <a:gridCol w="2492843">
                  <a:extLst>
                    <a:ext uri="{9D8B030D-6E8A-4147-A177-3AD203B41FA5}">
                      <a16:colId xmlns:a16="http://schemas.microsoft.com/office/drawing/2014/main" val="3308295387"/>
                    </a:ext>
                  </a:extLst>
                </a:gridCol>
                <a:gridCol w="1782294">
                  <a:extLst>
                    <a:ext uri="{9D8B030D-6E8A-4147-A177-3AD203B41FA5}">
                      <a16:colId xmlns:a16="http://schemas.microsoft.com/office/drawing/2014/main" val="1511794672"/>
                    </a:ext>
                  </a:extLst>
                </a:gridCol>
              </a:tblGrid>
              <a:tr h="200935">
                <a:tc>
                  <a:txBody>
                    <a:bodyPr/>
                    <a:lstStyle/>
                    <a:p>
                      <a:pPr algn="ctr"/>
                      <a:r>
                        <a:rPr lang="en-US" sz="1200" dirty="0"/>
                        <a:t>Event</a:t>
                      </a:r>
                    </a:p>
                  </a:txBody>
                  <a:tcPr/>
                </a:tc>
                <a:tc>
                  <a:txBody>
                    <a:bodyPr/>
                    <a:lstStyle/>
                    <a:p>
                      <a:pPr algn="ctr"/>
                      <a:r>
                        <a:rPr lang="en-US" sz="1200" dirty="0"/>
                        <a:t>Key Dates</a:t>
                      </a:r>
                    </a:p>
                  </a:txBody>
                  <a:tcPr/>
                </a:tc>
                <a:extLst>
                  <a:ext uri="{0D108BD9-81ED-4DB2-BD59-A6C34878D82A}">
                    <a16:rowId xmlns:a16="http://schemas.microsoft.com/office/drawing/2014/main" val="382755543"/>
                  </a:ext>
                </a:extLst>
              </a:tr>
              <a:tr h="195556">
                <a:tc>
                  <a:txBody>
                    <a:bodyPr/>
                    <a:lstStyle/>
                    <a:p>
                      <a:pPr lvl="0" algn="ctr">
                        <a:buNone/>
                      </a:pPr>
                      <a:r>
                        <a:rPr lang="en-US" sz="1200" b="0">
                          <a:solidFill>
                            <a:schemeClr val="bg2">
                              <a:lumMod val="10000"/>
                            </a:schemeClr>
                          </a:solidFill>
                        </a:rPr>
                        <a:t>ASALT Site Survey Camp Barrett</a:t>
                      </a:r>
                    </a:p>
                  </a:txBody>
                  <a:tcPr/>
                </a:tc>
                <a:tc>
                  <a:txBody>
                    <a:bodyPr/>
                    <a:lstStyle/>
                    <a:p>
                      <a:pPr lvl="0" algn="ctr">
                        <a:buNone/>
                      </a:pPr>
                      <a:r>
                        <a:rPr lang="en-US" sz="1200" b="0">
                          <a:solidFill>
                            <a:schemeClr val="bg2">
                              <a:lumMod val="10000"/>
                            </a:schemeClr>
                          </a:solidFill>
                        </a:rPr>
                        <a:t>6 Nov 2024</a:t>
                      </a:r>
                    </a:p>
                  </a:txBody>
                  <a:tcPr/>
                </a:tc>
                <a:extLst>
                  <a:ext uri="{0D108BD9-81ED-4DB2-BD59-A6C34878D82A}">
                    <a16:rowId xmlns:a16="http://schemas.microsoft.com/office/drawing/2014/main" val="21814888"/>
                  </a:ext>
                </a:extLst>
              </a:tr>
              <a:tr h="195556">
                <a:tc>
                  <a:txBody>
                    <a:bodyPr/>
                    <a:lstStyle/>
                    <a:p>
                      <a:pPr algn="ctr"/>
                      <a:r>
                        <a:rPr lang="en-US" sz="1200" b="0">
                          <a:solidFill>
                            <a:schemeClr val="bg2">
                              <a:lumMod val="10000"/>
                            </a:schemeClr>
                          </a:solidFill>
                        </a:rPr>
                        <a:t>ASALT Site Survey 5</a:t>
                      </a:r>
                      <a:r>
                        <a:rPr lang="en-US" sz="1200" b="0" baseline="30000">
                          <a:solidFill>
                            <a:schemeClr val="bg2">
                              <a:lumMod val="10000"/>
                            </a:schemeClr>
                          </a:solidFill>
                        </a:rPr>
                        <a:t>th</a:t>
                      </a:r>
                      <a:r>
                        <a:rPr lang="en-US" sz="1200" b="0">
                          <a:solidFill>
                            <a:schemeClr val="bg2">
                              <a:lumMod val="10000"/>
                            </a:schemeClr>
                          </a:solidFill>
                        </a:rPr>
                        <a:t> Marines CPCA</a:t>
                      </a:r>
                    </a:p>
                  </a:txBody>
                  <a:tcPr/>
                </a:tc>
                <a:tc>
                  <a:txBody>
                    <a:bodyPr/>
                    <a:lstStyle/>
                    <a:p>
                      <a:pPr algn="ctr"/>
                      <a:r>
                        <a:rPr lang="en-US" sz="1200" b="0" dirty="0">
                          <a:solidFill>
                            <a:schemeClr val="bg2">
                              <a:lumMod val="10000"/>
                            </a:schemeClr>
                          </a:solidFill>
                        </a:rPr>
                        <a:t>Nov 2024</a:t>
                      </a:r>
                    </a:p>
                  </a:txBody>
                  <a:tcPr/>
                </a:tc>
                <a:extLst>
                  <a:ext uri="{0D108BD9-81ED-4DB2-BD59-A6C34878D82A}">
                    <a16:rowId xmlns:a16="http://schemas.microsoft.com/office/drawing/2014/main" val="2750381174"/>
                  </a:ext>
                </a:extLst>
              </a:tr>
              <a:tr h="248205">
                <a:tc>
                  <a:txBody>
                    <a:bodyPr/>
                    <a:lstStyle/>
                    <a:p>
                      <a:pPr lvl="0" algn="ctr">
                        <a:buNone/>
                      </a:pPr>
                      <a:r>
                        <a:rPr lang="en-US" sz="1200" b="0" dirty="0">
                          <a:solidFill>
                            <a:schemeClr val="bg2">
                              <a:lumMod val="10000"/>
                            </a:schemeClr>
                          </a:solidFill>
                        </a:rPr>
                        <a:t>ASALT Site Survey Okinawa </a:t>
                      </a:r>
                    </a:p>
                  </a:txBody>
                  <a:tcPr/>
                </a:tc>
                <a:tc>
                  <a:txBody>
                    <a:bodyPr/>
                    <a:lstStyle/>
                    <a:p>
                      <a:pPr algn="ctr"/>
                      <a:r>
                        <a:rPr lang="en-US" sz="1200" b="0" dirty="0">
                          <a:solidFill>
                            <a:schemeClr val="bg2">
                              <a:lumMod val="10000"/>
                            </a:schemeClr>
                          </a:solidFill>
                        </a:rPr>
                        <a:t>Dec 2024</a:t>
                      </a:r>
                    </a:p>
                  </a:txBody>
                  <a:tcPr/>
                </a:tc>
                <a:extLst>
                  <a:ext uri="{0D108BD9-81ED-4DB2-BD59-A6C34878D82A}">
                    <a16:rowId xmlns:a16="http://schemas.microsoft.com/office/drawing/2014/main" val="2069001726"/>
                  </a:ext>
                </a:extLst>
              </a:tr>
              <a:tr h="248204">
                <a:tc>
                  <a:txBody>
                    <a:bodyPr/>
                    <a:lstStyle/>
                    <a:p>
                      <a:pPr lvl="0" algn="ctr">
                        <a:buNone/>
                      </a:pPr>
                      <a:r>
                        <a:rPr lang="en-US" sz="1200" b="0">
                          <a:solidFill>
                            <a:schemeClr val="bg2">
                              <a:lumMod val="10000"/>
                            </a:schemeClr>
                          </a:solidFill>
                        </a:rPr>
                        <a:t>SOI West and  Okinawa Fielding</a:t>
                      </a:r>
                    </a:p>
                  </a:txBody>
                  <a:tcPr/>
                </a:tc>
                <a:tc>
                  <a:txBody>
                    <a:bodyPr/>
                    <a:lstStyle/>
                    <a:p>
                      <a:pPr lvl="0" algn="ctr">
                        <a:buNone/>
                      </a:pPr>
                      <a:r>
                        <a:rPr lang="en-US" sz="1200" b="0" dirty="0">
                          <a:solidFill>
                            <a:schemeClr val="bg2">
                              <a:lumMod val="10000"/>
                            </a:schemeClr>
                          </a:solidFill>
                        </a:rPr>
                        <a:t>Jun 2025</a:t>
                      </a:r>
                    </a:p>
                  </a:txBody>
                  <a:tcPr/>
                </a:tc>
                <a:extLst>
                  <a:ext uri="{0D108BD9-81ED-4DB2-BD59-A6C34878D82A}">
                    <a16:rowId xmlns:a16="http://schemas.microsoft.com/office/drawing/2014/main" val="2197788647"/>
                  </a:ext>
                </a:extLst>
              </a:tr>
            </a:tbl>
          </a:graphicData>
        </a:graphic>
      </p:graphicFrame>
      <p:sp>
        <p:nvSpPr>
          <p:cNvPr id="13" name="Rectangle 8">
            <a:extLst>
              <a:ext uri="{FF2B5EF4-FFF2-40B4-BE49-F238E27FC236}">
                <a16:creationId xmlns:a16="http://schemas.microsoft.com/office/drawing/2014/main" id="{5D0651D9-0B9E-A57F-DBE9-5A99963839E1}"/>
              </a:ext>
            </a:extLst>
          </p:cNvPr>
          <p:cNvSpPr>
            <a:spLocks noChangeArrowheads="1"/>
          </p:cNvSpPr>
          <p:nvPr/>
        </p:nvSpPr>
        <p:spPr bwMode="auto">
          <a:xfrm>
            <a:off x="39227" y="3744194"/>
            <a:ext cx="4348332" cy="2703304"/>
          </a:xfrm>
          <a:prstGeom prst="rect">
            <a:avLst/>
          </a:prstGeom>
          <a:noFill/>
          <a:ln w="9525">
            <a:noFill/>
            <a:miter lim="800000"/>
            <a:headEnd/>
            <a:tailEnd/>
          </a:ln>
        </p:spPr>
        <p:txBody>
          <a:bodyPr wrap="square" lIns="91440" tIns="45720" rIns="91440" bIns="45720" anchor="t">
            <a:spAutoFit/>
          </a:bodyPr>
          <a:lstStyle/>
          <a:p>
            <a:pPr marR="62865" algn="ctr" defTabSz="457200">
              <a:spcBef>
                <a:spcPts val="124"/>
              </a:spcBef>
            </a:pPr>
            <a:endParaRPr lang="en-US" sz="1000" dirty="0">
              <a:solidFill>
                <a:schemeClr val="bg2">
                  <a:lumMod val="10000"/>
                </a:schemeClr>
              </a:solidFill>
              <a:latin typeface="Arial" panose="020B0604020202020204" pitchFamily="34" charset="0"/>
              <a:cs typeface="Arial" panose="020B0604020202020204" pitchFamily="34" charset="0"/>
            </a:endParaRPr>
          </a:p>
          <a:p>
            <a:pPr marL="125095" indent="-128905" defTabSz="457200">
              <a:spcBef>
                <a:spcPts val="375"/>
              </a:spcBef>
              <a:buFont typeface="Arial"/>
              <a:buChar char="•"/>
              <a:tabLst>
                <a:tab pos="125730" algn="l"/>
              </a:tabLst>
            </a:pPr>
            <a:r>
              <a:rPr lang="en-US" sz="1100" b="1" dirty="0">
                <a:solidFill>
                  <a:schemeClr val="bg2">
                    <a:lumMod val="10000"/>
                  </a:schemeClr>
                </a:solidFill>
                <a:latin typeface="Arial"/>
                <a:cs typeface="Arial"/>
              </a:rPr>
              <a:t>Period of Performance (</a:t>
            </a:r>
            <a:r>
              <a:rPr lang="en-US" sz="1100" b="1" dirty="0" err="1">
                <a:solidFill>
                  <a:schemeClr val="bg2">
                    <a:lumMod val="10000"/>
                  </a:schemeClr>
                </a:solidFill>
                <a:latin typeface="Arial"/>
                <a:cs typeface="Arial"/>
              </a:rPr>
              <a:t>PoP</a:t>
            </a:r>
            <a:r>
              <a:rPr lang="en-US" sz="1100" b="1" dirty="0">
                <a:solidFill>
                  <a:schemeClr val="bg2">
                    <a:lumMod val="10000"/>
                  </a:schemeClr>
                </a:solidFill>
                <a:latin typeface="Arial"/>
                <a:cs typeface="Arial"/>
              </a:rPr>
              <a:t>) Proposed: </a:t>
            </a:r>
            <a:r>
              <a:rPr lang="en-US" sz="1100" dirty="0">
                <a:solidFill>
                  <a:schemeClr val="bg2">
                    <a:lumMod val="10000"/>
                  </a:schemeClr>
                </a:solidFill>
                <a:latin typeface="Arial"/>
                <a:cs typeface="Arial"/>
              </a:rPr>
              <a:t>Three Years</a:t>
            </a:r>
          </a:p>
          <a:p>
            <a:pPr marL="624840" lvl="1" indent="-171450">
              <a:spcBef>
                <a:spcPts val="375"/>
              </a:spcBef>
              <a:buFont typeface="Courier New" panose="02070309020205020404" pitchFamily="49" charset="0"/>
              <a:buChar char="o"/>
              <a:tabLst>
                <a:tab pos="125730" algn="l"/>
              </a:tabLst>
            </a:pPr>
            <a:r>
              <a:rPr lang="en-US" sz="1100" spc="-4" dirty="0">
                <a:solidFill>
                  <a:schemeClr val="bg2">
                    <a:lumMod val="10000"/>
                  </a:schemeClr>
                </a:solidFill>
                <a:latin typeface="Arial"/>
                <a:cs typeface="Arial"/>
              </a:rPr>
              <a:t>Base:       </a:t>
            </a:r>
            <a:r>
              <a:rPr lang="en-US" sz="1100" dirty="0">
                <a:solidFill>
                  <a:schemeClr val="bg2">
                    <a:lumMod val="10000"/>
                  </a:schemeClr>
                </a:solidFill>
                <a:latin typeface="Arial"/>
                <a:cs typeface="Arial"/>
              </a:rPr>
              <a:t>FY23 Sept 2023 – June 2024</a:t>
            </a:r>
          </a:p>
          <a:p>
            <a:pPr marL="624840" lvl="1" indent="-171450" defTabSz="457200">
              <a:spcBef>
                <a:spcPts val="375"/>
              </a:spcBef>
              <a:buFont typeface="Courier New" panose="02070309020205020404" pitchFamily="49" charset="0"/>
              <a:buChar char="o"/>
              <a:tabLst>
                <a:tab pos="125730" algn="l"/>
              </a:tabLst>
            </a:pPr>
            <a:r>
              <a:rPr lang="en-US" sz="1100" spc="-4" dirty="0">
                <a:solidFill>
                  <a:schemeClr val="bg2">
                    <a:lumMod val="10000"/>
                  </a:schemeClr>
                </a:solidFill>
                <a:latin typeface="Arial"/>
                <a:cs typeface="Arial"/>
              </a:rPr>
              <a:t>Option </a:t>
            </a:r>
            <a:r>
              <a:rPr lang="en-US" sz="1100" dirty="0">
                <a:solidFill>
                  <a:schemeClr val="bg2">
                    <a:lumMod val="10000"/>
                  </a:schemeClr>
                </a:solidFill>
                <a:latin typeface="Arial"/>
                <a:cs typeface="Arial"/>
              </a:rPr>
              <a:t>1: FY24 </a:t>
            </a:r>
            <a:r>
              <a:rPr lang="en-US" sz="1100" spc="-4" dirty="0">
                <a:solidFill>
                  <a:schemeClr val="bg2">
                    <a:lumMod val="10000"/>
                  </a:schemeClr>
                </a:solidFill>
                <a:latin typeface="Arial"/>
                <a:cs typeface="Arial"/>
              </a:rPr>
              <a:t>June 2024 – June 2025</a:t>
            </a:r>
            <a:endParaRPr lang="en-US" sz="1100" dirty="0">
              <a:solidFill>
                <a:schemeClr val="bg2">
                  <a:lumMod val="10000"/>
                </a:schemeClr>
              </a:solidFill>
              <a:latin typeface="Arial"/>
              <a:cs typeface="Arial"/>
            </a:endParaRPr>
          </a:p>
          <a:p>
            <a:pPr marL="624840" lvl="1" indent="-171450">
              <a:spcBef>
                <a:spcPts val="375"/>
              </a:spcBef>
              <a:buFont typeface="Courier New" panose="02070309020205020404" pitchFamily="49" charset="0"/>
              <a:buChar char="o"/>
              <a:tabLst>
                <a:tab pos="125730" algn="l"/>
              </a:tabLst>
            </a:pPr>
            <a:r>
              <a:rPr lang="en-US" sz="1100" spc="-4" dirty="0">
                <a:solidFill>
                  <a:schemeClr val="bg2">
                    <a:lumMod val="10000"/>
                  </a:schemeClr>
                </a:solidFill>
                <a:latin typeface="Arial"/>
                <a:cs typeface="Arial"/>
              </a:rPr>
              <a:t>Option </a:t>
            </a:r>
            <a:r>
              <a:rPr lang="en-US" sz="1100" dirty="0">
                <a:solidFill>
                  <a:schemeClr val="bg2">
                    <a:lumMod val="10000"/>
                  </a:schemeClr>
                </a:solidFill>
                <a:latin typeface="Arial"/>
                <a:cs typeface="Arial"/>
              </a:rPr>
              <a:t>2: FY25  </a:t>
            </a:r>
            <a:r>
              <a:rPr lang="en-US" sz="1100" spc="-4" dirty="0">
                <a:solidFill>
                  <a:schemeClr val="bg2">
                    <a:lumMod val="10000"/>
                  </a:schemeClr>
                </a:solidFill>
                <a:latin typeface="Arial"/>
                <a:cs typeface="Arial"/>
              </a:rPr>
              <a:t>June 2025 – June 2026</a:t>
            </a:r>
          </a:p>
          <a:p>
            <a:pPr marL="453390" lvl="1" defTabSz="457200">
              <a:spcBef>
                <a:spcPts val="375"/>
              </a:spcBef>
              <a:tabLst>
                <a:tab pos="125730" algn="l"/>
              </a:tabLst>
            </a:pPr>
            <a:endParaRPr lang="en-US" sz="1100" dirty="0">
              <a:solidFill>
                <a:schemeClr val="bg2">
                  <a:lumMod val="10000"/>
                </a:schemeClr>
              </a:solidFill>
              <a:latin typeface="Arial" panose="020B0604020202020204" pitchFamily="34" charset="0"/>
              <a:cs typeface="Arial" panose="020B0604020202020204" pitchFamily="34" charset="0"/>
            </a:endParaRPr>
          </a:p>
          <a:p>
            <a:pPr marL="125095" indent="-128905" defTabSz="457200">
              <a:buFont typeface="Arial"/>
              <a:buChar char="•"/>
              <a:tabLst>
                <a:tab pos="125730" algn="l"/>
              </a:tabLst>
            </a:pPr>
            <a:r>
              <a:rPr lang="en-US" sz="1100" b="1" spc="-8" dirty="0">
                <a:solidFill>
                  <a:schemeClr val="bg2">
                    <a:lumMod val="10000"/>
                  </a:schemeClr>
                </a:solidFill>
                <a:latin typeface="Arial"/>
                <a:cs typeface="Arial"/>
              </a:rPr>
              <a:t>Contract Management/Oversite</a:t>
            </a:r>
            <a:r>
              <a:rPr lang="en-US" sz="1100" spc="-8" dirty="0">
                <a:solidFill>
                  <a:schemeClr val="bg2">
                    <a:lumMod val="10000"/>
                  </a:schemeClr>
                </a:solidFill>
                <a:latin typeface="Arial"/>
                <a:cs typeface="Arial"/>
              </a:rPr>
              <a:t>:</a:t>
            </a:r>
          </a:p>
          <a:p>
            <a:pPr marL="624840" lvl="1" indent="-171450" defTabSz="457200">
              <a:buFont typeface="Courier New" panose="02070309020205020404" pitchFamily="49" charset="0"/>
              <a:buChar char="o"/>
              <a:tabLst>
                <a:tab pos="125730" algn="l"/>
              </a:tabLst>
            </a:pPr>
            <a:r>
              <a:rPr lang="en-US" sz="1100" dirty="0">
                <a:solidFill>
                  <a:schemeClr val="bg2">
                    <a:lumMod val="10000"/>
                  </a:schemeClr>
                </a:solidFill>
                <a:latin typeface="Arial"/>
                <a:cs typeface="Arial"/>
              </a:rPr>
              <a:t>ASALT COR: Todd Butler</a:t>
            </a:r>
          </a:p>
          <a:p>
            <a:pPr marL="624840" lvl="1" indent="-171450">
              <a:buFont typeface="Courier New" panose="02070309020205020404" pitchFamily="49" charset="0"/>
              <a:buChar char="o"/>
              <a:tabLst>
                <a:tab pos="125730" algn="l"/>
              </a:tabLst>
            </a:pPr>
            <a:r>
              <a:rPr lang="en-US" sz="1100" dirty="0">
                <a:solidFill>
                  <a:schemeClr val="bg2">
                    <a:lumMod val="10000"/>
                  </a:schemeClr>
                </a:solidFill>
                <a:latin typeface="Arial"/>
                <a:cs typeface="Arial"/>
              </a:rPr>
              <a:t>Acquisition Project Manager:  Todd Butler</a:t>
            </a:r>
          </a:p>
          <a:p>
            <a:pPr marL="453390" lvl="1" defTabSz="457200">
              <a:tabLst>
                <a:tab pos="125730" algn="l"/>
              </a:tabLst>
            </a:pPr>
            <a:endParaRPr lang="en-US" sz="1100" dirty="0">
              <a:solidFill>
                <a:schemeClr val="bg2">
                  <a:lumMod val="10000"/>
                </a:schemeClr>
              </a:solidFill>
              <a:latin typeface="Arial" panose="020B0604020202020204" pitchFamily="34" charset="0"/>
              <a:cs typeface="Arial" panose="020B0604020202020204" pitchFamily="34" charset="0"/>
            </a:endParaRPr>
          </a:p>
          <a:p>
            <a:pPr marL="125095" indent="-128905">
              <a:buFont typeface="Arial"/>
              <a:buChar char="•"/>
              <a:tabLst>
                <a:tab pos="125730" algn="l"/>
              </a:tabLst>
            </a:pPr>
            <a:r>
              <a:rPr lang="en-US" sz="1100" b="1" spc="-8" dirty="0">
                <a:solidFill>
                  <a:schemeClr val="bg2">
                    <a:lumMod val="10000"/>
                  </a:schemeClr>
                </a:solidFill>
                <a:latin typeface="Arial"/>
                <a:cs typeface="Arial"/>
              </a:rPr>
              <a:t>Locations</a:t>
            </a:r>
            <a:r>
              <a:rPr lang="en-US" sz="1100" spc="-8" dirty="0">
                <a:solidFill>
                  <a:schemeClr val="bg2">
                    <a:lumMod val="10000"/>
                  </a:schemeClr>
                </a:solidFill>
                <a:latin typeface="Arial"/>
                <a:cs typeface="Arial"/>
              </a:rPr>
              <a:t>:  </a:t>
            </a:r>
          </a:p>
          <a:p>
            <a:pPr marL="624840" lvl="1" indent="-171450">
              <a:buFont typeface="Courier New"/>
              <a:buChar char="o"/>
              <a:tabLst>
                <a:tab pos="125730" algn="l"/>
              </a:tabLst>
            </a:pPr>
            <a:r>
              <a:rPr lang="en-US" sz="1100" spc="-8" dirty="0">
                <a:solidFill>
                  <a:schemeClr val="bg2">
                    <a:lumMod val="10000"/>
                  </a:schemeClr>
                </a:solidFill>
                <a:latin typeface="Arial"/>
                <a:ea typeface="+mn-lt"/>
                <a:cs typeface="Arial"/>
              </a:rPr>
              <a:t>Active Sites – CPEN, 29 Palms, CLNC, SOI-East</a:t>
            </a:r>
          </a:p>
          <a:p>
            <a:pPr marL="624840" lvl="1" indent="-171450">
              <a:buFont typeface="Courier New"/>
              <a:buChar char="o"/>
              <a:tabLst>
                <a:tab pos="125730" algn="l"/>
              </a:tabLst>
            </a:pPr>
            <a:r>
              <a:rPr lang="en-US" sz="1100" spc="-8" dirty="0">
                <a:solidFill>
                  <a:schemeClr val="bg2">
                    <a:lumMod val="10000"/>
                  </a:schemeClr>
                </a:solidFill>
                <a:latin typeface="Arial"/>
                <a:ea typeface="+mn-lt"/>
                <a:cs typeface="Arial"/>
              </a:rPr>
              <a:t>FY25 Planned Sites – SOI West, Okinawa</a:t>
            </a:r>
          </a:p>
          <a:p>
            <a:pPr marL="624840" lvl="1" indent="-171450">
              <a:buFont typeface="Courier New"/>
              <a:buChar char="o"/>
              <a:tabLst>
                <a:tab pos="125730" algn="l"/>
              </a:tabLst>
            </a:pPr>
            <a:r>
              <a:rPr lang="en-US" sz="1100" spc="-8" dirty="0">
                <a:solidFill>
                  <a:schemeClr val="bg2">
                    <a:lumMod val="10000"/>
                  </a:schemeClr>
                </a:solidFill>
                <a:latin typeface="Arial"/>
                <a:cs typeface="Arial"/>
              </a:rPr>
              <a:t>TBD Sites – Hawaii, Quantico, Guam, 5</a:t>
            </a:r>
            <a:r>
              <a:rPr lang="en-US" sz="1100" spc="-8" baseline="30000" dirty="0">
                <a:solidFill>
                  <a:schemeClr val="bg2">
                    <a:lumMod val="10000"/>
                  </a:schemeClr>
                </a:solidFill>
                <a:latin typeface="Arial"/>
                <a:cs typeface="Arial"/>
              </a:rPr>
              <a:t>th</a:t>
            </a:r>
            <a:r>
              <a:rPr lang="en-US" sz="1100" spc="-8" dirty="0">
                <a:solidFill>
                  <a:schemeClr val="bg2">
                    <a:lumMod val="10000"/>
                  </a:schemeClr>
                </a:solidFill>
                <a:latin typeface="Arial"/>
                <a:cs typeface="Arial"/>
              </a:rPr>
              <a:t> Marines</a:t>
            </a:r>
          </a:p>
        </p:txBody>
      </p:sp>
      <p:sp>
        <p:nvSpPr>
          <p:cNvPr id="17" name="Rectangle 8">
            <a:extLst>
              <a:ext uri="{FF2B5EF4-FFF2-40B4-BE49-F238E27FC236}">
                <a16:creationId xmlns:a16="http://schemas.microsoft.com/office/drawing/2014/main" id="{8D036652-6C00-9A68-102C-A6C91A4CF695}"/>
              </a:ext>
            </a:extLst>
          </p:cNvPr>
          <p:cNvSpPr>
            <a:spLocks noChangeArrowheads="1"/>
          </p:cNvSpPr>
          <p:nvPr/>
        </p:nvSpPr>
        <p:spPr bwMode="auto">
          <a:xfrm>
            <a:off x="4683505" y="1064600"/>
            <a:ext cx="4332248" cy="2460161"/>
          </a:xfrm>
          <a:prstGeom prst="rect">
            <a:avLst/>
          </a:prstGeom>
          <a:noFill/>
          <a:ln w="9525">
            <a:noFill/>
            <a:miter lim="800000"/>
            <a:headEnd/>
            <a:tailEnd/>
          </a:ln>
        </p:spPr>
        <p:txBody>
          <a:bodyPr wrap="square" lIns="91440" tIns="45720" rIns="91440" bIns="45720" anchor="t">
            <a:spAutoFit/>
          </a:bodyPr>
          <a:lstStyle/>
          <a:p>
            <a:pPr marL="1070610">
              <a:lnSpc>
                <a:spcPct val="101785"/>
              </a:lnSpc>
            </a:pPr>
            <a:r>
              <a:rPr lang="en-US" sz="1000" b="1" dirty="0">
                <a:solidFill>
                  <a:schemeClr val="bg2">
                    <a:lumMod val="10000"/>
                  </a:schemeClr>
                </a:solidFill>
                <a:latin typeface="Arial"/>
                <a:cs typeface="Arial"/>
              </a:rPr>
              <a:t>                     </a:t>
            </a:r>
            <a:endParaRPr lang="en-US" sz="1000" dirty="0">
              <a:solidFill>
                <a:schemeClr val="bg2">
                  <a:lumMod val="10000"/>
                </a:schemeClr>
              </a:solidFill>
              <a:latin typeface="Arial" panose="020B0604020202020204" pitchFamily="34" charset="0"/>
              <a:cs typeface="Arial" panose="020B0604020202020204" pitchFamily="34" charset="0"/>
            </a:endParaRPr>
          </a:p>
          <a:p>
            <a:pPr marL="241935" marR="55880" indent="-257175">
              <a:spcBef>
                <a:spcPts val="195"/>
              </a:spcBef>
              <a:buFontTx/>
              <a:buChar char="•"/>
              <a:tabLst>
                <a:tab pos="242411" algn="l"/>
                <a:tab pos="242888" algn="l"/>
              </a:tabLst>
            </a:pPr>
            <a:r>
              <a:rPr lang="en-US" sz="1100" spc="-4" dirty="0">
                <a:solidFill>
                  <a:schemeClr val="bg2">
                    <a:lumMod val="10000"/>
                  </a:schemeClr>
                </a:solidFill>
                <a:latin typeface="Arial"/>
                <a:cs typeface="Arial"/>
              </a:rPr>
              <a:t>Contract utilizes Training </a:t>
            </a:r>
            <a:r>
              <a:rPr lang="en-US" sz="1100" dirty="0">
                <a:solidFill>
                  <a:schemeClr val="bg2">
                    <a:lumMod val="10000"/>
                  </a:schemeClr>
                </a:solidFill>
                <a:latin typeface="Arial"/>
                <a:cs typeface="Arial"/>
              </a:rPr>
              <a:t>as a Service </a:t>
            </a:r>
            <a:r>
              <a:rPr lang="en-US" sz="1100" spc="-4" dirty="0">
                <a:solidFill>
                  <a:schemeClr val="bg2">
                    <a:lumMod val="10000"/>
                  </a:schemeClr>
                </a:solidFill>
                <a:latin typeface="Arial"/>
                <a:cs typeface="Arial"/>
              </a:rPr>
              <a:t>(TaaS) </a:t>
            </a:r>
            <a:r>
              <a:rPr lang="en-US" sz="1100" dirty="0">
                <a:solidFill>
                  <a:schemeClr val="bg2">
                    <a:lumMod val="10000"/>
                  </a:schemeClr>
                </a:solidFill>
                <a:latin typeface="Arial"/>
                <a:cs typeface="Arial"/>
              </a:rPr>
              <a:t>approach </a:t>
            </a:r>
            <a:endParaRPr lang="en-US" sz="1100" dirty="0">
              <a:solidFill>
                <a:schemeClr val="bg2">
                  <a:lumMod val="10000"/>
                </a:schemeClr>
              </a:solidFill>
              <a:latin typeface="Arial" panose="020B0604020202020204" pitchFamily="34" charset="0"/>
              <a:cs typeface="Arial" panose="020B0604020202020204" pitchFamily="34" charset="0"/>
            </a:endParaRPr>
          </a:p>
          <a:p>
            <a:pPr marL="241935" marR="55880" indent="-257175">
              <a:spcBef>
                <a:spcPts val="195"/>
              </a:spcBef>
              <a:buFontTx/>
              <a:buChar char="•"/>
              <a:tabLst>
                <a:tab pos="242411" algn="l"/>
                <a:tab pos="242888" algn="l"/>
              </a:tabLst>
            </a:pPr>
            <a:r>
              <a:rPr lang="en-US" sz="1100" dirty="0">
                <a:solidFill>
                  <a:schemeClr val="bg2">
                    <a:lumMod val="10000"/>
                  </a:schemeClr>
                </a:solidFill>
                <a:latin typeface="Arial"/>
                <a:cs typeface="Arial"/>
              </a:rPr>
              <a:t>ASALT addresses gaps listed in Marine Corps Rifle Marksmanship Lethality CBA 2018 </a:t>
            </a:r>
            <a:endParaRPr lang="en-US" sz="1100" dirty="0">
              <a:solidFill>
                <a:schemeClr val="bg2">
                  <a:lumMod val="10000"/>
                </a:schemeClr>
              </a:solidFill>
              <a:latin typeface="Arial" panose="020B0604020202020204" pitchFamily="34" charset="0"/>
              <a:cs typeface="Arial" panose="020B0604020202020204" pitchFamily="34" charset="0"/>
            </a:endParaRPr>
          </a:p>
          <a:p>
            <a:pPr marL="241935" marR="55880" indent="-257175" defTabSz="457200">
              <a:spcBef>
                <a:spcPts val="195"/>
              </a:spcBef>
              <a:buFontTx/>
              <a:buChar char="•"/>
              <a:tabLst>
                <a:tab pos="242411" algn="l"/>
                <a:tab pos="242888" algn="l"/>
              </a:tabLst>
            </a:pPr>
            <a:r>
              <a:rPr lang="en-US" sz="1100" dirty="0">
                <a:solidFill>
                  <a:schemeClr val="bg2">
                    <a:lumMod val="10000"/>
                  </a:schemeClr>
                </a:solidFill>
                <a:latin typeface="Arial"/>
                <a:cs typeface="Arial"/>
              </a:rPr>
              <a:t>Weapons Training Battalion and Naval Health Research Center performance analysis effort (ongoing)</a:t>
            </a:r>
          </a:p>
          <a:p>
            <a:pPr marL="241935" marR="55880" indent="-257175" defTabSz="457200">
              <a:spcBef>
                <a:spcPts val="195"/>
              </a:spcBef>
              <a:buFontTx/>
              <a:buChar char="•"/>
              <a:tabLst>
                <a:tab pos="242411" algn="l"/>
                <a:tab pos="242888" algn="l"/>
              </a:tabLst>
            </a:pPr>
            <a:r>
              <a:rPr lang="en-US" sz="1100" dirty="0">
                <a:solidFill>
                  <a:schemeClr val="bg2">
                    <a:lumMod val="10000"/>
                  </a:schemeClr>
                </a:solidFill>
                <a:latin typeface="Arial"/>
                <a:cs typeface="Arial"/>
              </a:rPr>
              <a:t>ASALT has more advanced ballistics and performance metrics than current USMC simulators</a:t>
            </a:r>
          </a:p>
          <a:p>
            <a:pPr marL="699135" marR="55880" lvl="1" indent="-257175" defTabSz="457200">
              <a:spcBef>
                <a:spcPts val="195"/>
              </a:spcBef>
              <a:buFont typeface="Courier New" panose="02070309020205020404" pitchFamily="49" charset="0"/>
              <a:buChar char="o"/>
              <a:tabLst>
                <a:tab pos="242411" algn="l"/>
                <a:tab pos="242888" algn="l"/>
              </a:tabLst>
            </a:pPr>
            <a:r>
              <a:rPr lang="en-US" sz="1100" dirty="0">
                <a:solidFill>
                  <a:schemeClr val="bg2">
                    <a:lumMod val="10000"/>
                  </a:schemeClr>
                </a:solidFill>
                <a:latin typeface="Arial"/>
                <a:cs typeface="Arial"/>
              </a:rPr>
              <a:t>Initial weapons include M18, M4, M27, M240</a:t>
            </a:r>
          </a:p>
          <a:p>
            <a:pPr marL="699135" marR="55880" lvl="1" indent="-257175">
              <a:spcBef>
                <a:spcPts val="195"/>
              </a:spcBef>
              <a:buFont typeface="Courier New" panose="02070309020205020404" pitchFamily="49" charset="0"/>
              <a:buChar char="o"/>
              <a:tabLst>
                <a:tab pos="242411" algn="l"/>
                <a:tab pos="242888" algn="l"/>
              </a:tabLst>
            </a:pPr>
            <a:r>
              <a:rPr lang="en-US" sz="1100" dirty="0">
                <a:solidFill>
                  <a:schemeClr val="bg2">
                    <a:lumMod val="10000"/>
                  </a:schemeClr>
                </a:solidFill>
                <a:latin typeface="Arial"/>
                <a:cs typeface="Arial"/>
              </a:rPr>
              <a:t>IMA and Night Shooting (Supports TECOM Marksmanship Campaign Plan)</a:t>
            </a:r>
          </a:p>
          <a:p>
            <a:pPr marL="241935" marR="55880" indent="-257175" defTabSz="457200">
              <a:spcBef>
                <a:spcPts val="195"/>
              </a:spcBef>
              <a:buFontTx/>
              <a:buChar char="•"/>
              <a:tabLst>
                <a:tab pos="242411" algn="l"/>
                <a:tab pos="242888" algn="l"/>
              </a:tabLst>
            </a:pPr>
            <a:r>
              <a:rPr lang="en-US" sz="1100" dirty="0">
                <a:solidFill>
                  <a:schemeClr val="bg2">
                    <a:lumMod val="10000"/>
                  </a:schemeClr>
                </a:solidFill>
                <a:latin typeface="Arial"/>
                <a:cs typeface="Arial"/>
              </a:rPr>
              <a:t>Contract awarded to Valiant Global Defense Services, Inc. on 15 Sept 2023.  Conflict Kinetics is subcontractor.</a:t>
            </a:r>
          </a:p>
        </p:txBody>
      </p:sp>
      <p:sp>
        <p:nvSpPr>
          <p:cNvPr id="2" name="TextBox 1">
            <a:extLst>
              <a:ext uri="{FF2B5EF4-FFF2-40B4-BE49-F238E27FC236}">
                <a16:creationId xmlns:a16="http://schemas.microsoft.com/office/drawing/2014/main" id="{84DC65A7-8037-A8AA-C1C6-B40C349C6BFC}"/>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10" name="Title 1">
            <a:extLst>
              <a:ext uri="{FF2B5EF4-FFF2-40B4-BE49-F238E27FC236}">
                <a16:creationId xmlns:a16="http://schemas.microsoft.com/office/drawing/2014/main" id="{2253A3CE-1FC4-E449-0F2B-35BEF2736DAF}"/>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11" name="Picture 10" descr="Logo&#10;&#10;Description automatically generated">
            <a:extLst>
              <a:ext uri="{FF2B5EF4-FFF2-40B4-BE49-F238E27FC236}">
                <a16:creationId xmlns:a16="http://schemas.microsoft.com/office/drawing/2014/main" id="{B3355D03-6C1F-D35E-73DB-73ED46983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Tree>
    <p:extLst>
      <p:ext uri="{BB962C8B-B14F-4D97-AF65-F5344CB8AC3E}">
        <p14:creationId xmlns:p14="http://schemas.microsoft.com/office/powerpoint/2010/main" val="369068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754E0D5C-7E02-F8A7-6B54-3BF0C75B4BA6}"/>
              </a:ext>
            </a:extLst>
          </p:cNvPr>
          <p:cNvGraphicFramePr>
            <a:graphicFrameLocks noGrp="1"/>
          </p:cNvGraphicFramePr>
          <p:nvPr>
            <p:extLst>
              <p:ext uri="{D42A27DB-BD31-4B8C-83A1-F6EECF244321}">
                <p14:modId xmlns:p14="http://schemas.microsoft.com/office/powerpoint/2010/main" val="194465724"/>
              </p:ext>
            </p:extLst>
          </p:nvPr>
        </p:nvGraphicFramePr>
        <p:xfrm>
          <a:off x="4737509" y="4190982"/>
          <a:ext cx="4191562" cy="2140791"/>
        </p:xfrm>
        <a:graphic>
          <a:graphicData uri="http://schemas.openxmlformats.org/drawingml/2006/table">
            <a:tbl>
              <a:tblPr firstRow="1" bandRow="1">
                <a:tableStyleId>{F5AB1C69-6EDB-4FF4-983F-18BD219EF322}</a:tableStyleId>
              </a:tblPr>
              <a:tblGrid>
                <a:gridCol w="2054763">
                  <a:extLst>
                    <a:ext uri="{9D8B030D-6E8A-4147-A177-3AD203B41FA5}">
                      <a16:colId xmlns:a16="http://schemas.microsoft.com/office/drawing/2014/main" val="20000"/>
                    </a:ext>
                  </a:extLst>
                </a:gridCol>
                <a:gridCol w="2136799">
                  <a:extLst>
                    <a:ext uri="{9D8B030D-6E8A-4147-A177-3AD203B41FA5}">
                      <a16:colId xmlns:a16="http://schemas.microsoft.com/office/drawing/2014/main" val="20001"/>
                    </a:ext>
                  </a:extLst>
                </a:gridCol>
              </a:tblGrid>
              <a:tr h="299258">
                <a:tc>
                  <a:txBody>
                    <a:bodyPr/>
                    <a:lstStyle/>
                    <a:p>
                      <a:pPr algn="ctr"/>
                      <a:r>
                        <a:rPr lang="en-US" sz="1400" dirty="0">
                          <a:solidFill>
                            <a:schemeClr val="bg1"/>
                          </a:solidFill>
                        </a:rPr>
                        <a:t>Event</a:t>
                      </a:r>
                    </a:p>
                  </a:txBody>
                  <a:tcPr anchor="ctr"/>
                </a:tc>
                <a:tc>
                  <a:txBody>
                    <a:bodyPr/>
                    <a:lstStyle/>
                    <a:p>
                      <a:pPr algn="ctr"/>
                      <a:r>
                        <a:rPr lang="en-US" sz="1400">
                          <a:solidFill>
                            <a:schemeClr val="bg1"/>
                          </a:solidFill>
                        </a:rPr>
                        <a:t>Date</a:t>
                      </a:r>
                    </a:p>
                  </a:txBody>
                  <a:tcPr anchor="ctr"/>
                </a:tc>
                <a:extLst>
                  <a:ext uri="{0D108BD9-81ED-4DB2-BD59-A6C34878D82A}">
                    <a16:rowId xmlns:a16="http://schemas.microsoft.com/office/drawing/2014/main" val="10000"/>
                  </a:ext>
                </a:extLst>
              </a:tr>
              <a:tr h="308145">
                <a:tc>
                  <a:txBody>
                    <a:bodyPr/>
                    <a:lstStyle/>
                    <a:p>
                      <a:pPr lvl="0" algn="ctr">
                        <a:buNone/>
                      </a:pPr>
                      <a:r>
                        <a:rPr lang="en-US" sz="1000" noProof="0" dirty="0">
                          <a:solidFill>
                            <a:schemeClr val="bg2">
                              <a:lumMod val="10000"/>
                            </a:schemeClr>
                          </a:solidFill>
                        </a:rPr>
                        <a:t>LAV-25/ACV-P TO 3</a:t>
                      </a:r>
                      <a:endParaRPr lang="en-US" sz="1000" dirty="0">
                        <a:solidFill>
                          <a:schemeClr val="bg2">
                            <a:lumMod val="10000"/>
                          </a:schemeClr>
                        </a:solidFill>
                        <a:latin typeface="Arial"/>
                      </a:endParaRPr>
                    </a:p>
                  </a:txBody>
                  <a:tcPr anchor="ctr"/>
                </a:tc>
                <a:tc>
                  <a:txBody>
                    <a:bodyPr/>
                    <a:lstStyle/>
                    <a:p>
                      <a:pPr lvl="0" algn="ctr">
                        <a:buNone/>
                      </a:pPr>
                      <a:r>
                        <a:rPr lang="en-US" sz="1000">
                          <a:solidFill>
                            <a:schemeClr val="bg2">
                              <a:lumMod val="10000"/>
                            </a:schemeClr>
                          </a:solidFill>
                        </a:rPr>
                        <a:t>Q1 FY25</a:t>
                      </a:r>
                      <a:endParaRPr lang="en-US" sz="1000">
                        <a:solidFill>
                          <a:schemeClr val="bg2">
                            <a:lumMod val="10000"/>
                          </a:schemeClr>
                        </a:solidFill>
                        <a:latin typeface="Arial"/>
                      </a:endParaRPr>
                    </a:p>
                  </a:txBody>
                  <a:tcPr anchor="ctr"/>
                </a:tc>
                <a:extLst>
                  <a:ext uri="{0D108BD9-81ED-4DB2-BD59-A6C34878D82A}">
                    <a16:rowId xmlns:a16="http://schemas.microsoft.com/office/drawing/2014/main" val="2629065889"/>
                  </a:ext>
                </a:extLst>
              </a:tr>
              <a:tr h="308145">
                <a:tc>
                  <a:txBody>
                    <a:bodyPr/>
                    <a:lstStyle/>
                    <a:p>
                      <a:pPr lvl="0" algn="ctr">
                        <a:buNone/>
                      </a:pPr>
                      <a:r>
                        <a:rPr lang="en-US" sz="1000" dirty="0">
                          <a:solidFill>
                            <a:schemeClr val="bg2">
                              <a:lumMod val="10000"/>
                            </a:schemeClr>
                          </a:solidFill>
                        </a:rPr>
                        <a:t>MCTIS CV (Others) TO 1</a:t>
                      </a:r>
                      <a:endParaRPr lang="en-US" sz="1000" dirty="0">
                        <a:solidFill>
                          <a:schemeClr val="bg2">
                            <a:lumMod val="10000"/>
                          </a:schemeClr>
                        </a:solidFill>
                        <a:latin typeface="Arial"/>
                      </a:endParaRPr>
                    </a:p>
                  </a:txBody>
                  <a:tcPr anchor="ctr"/>
                </a:tc>
                <a:tc>
                  <a:txBody>
                    <a:bodyPr/>
                    <a:lstStyle/>
                    <a:p>
                      <a:pPr lvl="0" algn="ctr">
                        <a:buNone/>
                      </a:pPr>
                      <a:r>
                        <a:rPr lang="en-US" sz="1000" dirty="0">
                          <a:solidFill>
                            <a:schemeClr val="bg2">
                              <a:lumMod val="10000"/>
                            </a:schemeClr>
                          </a:solidFill>
                        </a:rPr>
                        <a:t>Q2 FY25</a:t>
                      </a:r>
                      <a:endParaRPr lang="en-US" sz="1000" dirty="0">
                        <a:solidFill>
                          <a:schemeClr val="bg2">
                            <a:lumMod val="10000"/>
                          </a:schemeClr>
                        </a:solidFill>
                        <a:latin typeface="Arial"/>
                      </a:endParaRPr>
                    </a:p>
                  </a:txBody>
                  <a:tcPr anchor="ctr"/>
                </a:tc>
                <a:extLst>
                  <a:ext uri="{0D108BD9-81ED-4DB2-BD59-A6C34878D82A}">
                    <a16:rowId xmlns:a16="http://schemas.microsoft.com/office/drawing/2014/main" val="10001"/>
                  </a:ext>
                </a:extLst>
              </a:tr>
              <a:tr h="266161">
                <a:tc>
                  <a:txBody>
                    <a:bodyPr/>
                    <a:lstStyle/>
                    <a:p>
                      <a:pPr lvl="0" algn="ctr">
                        <a:buNone/>
                      </a:pPr>
                      <a:r>
                        <a:rPr lang="en-US" sz="1000">
                          <a:solidFill>
                            <a:schemeClr val="bg2">
                              <a:lumMod val="10000"/>
                            </a:schemeClr>
                          </a:solidFill>
                        </a:rPr>
                        <a:t>LAV-25/ACV-P Production OTA</a:t>
                      </a:r>
                      <a:endParaRPr lang="en-US" sz="1000">
                        <a:solidFill>
                          <a:schemeClr val="bg2">
                            <a:lumMod val="10000"/>
                          </a:schemeClr>
                        </a:solidFill>
                        <a:latin typeface="Arial"/>
                      </a:endParaRPr>
                    </a:p>
                  </a:txBody>
                  <a:tcPr anchor="ctr"/>
                </a:tc>
                <a:tc>
                  <a:txBody>
                    <a:bodyPr/>
                    <a:lstStyle/>
                    <a:p>
                      <a:pPr lvl="0" algn="ctr">
                        <a:buNone/>
                      </a:pPr>
                      <a:r>
                        <a:rPr lang="en-US" sz="1000">
                          <a:solidFill>
                            <a:schemeClr val="bg2">
                              <a:lumMod val="10000"/>
                            </a:schemeClr>
                          </a:solidFill>
                        </a:rPr>
                        <a:t>Q2 FY26</a:t>
                      </a:r>
                      <a:endParaRPr lang="en-US" sz="1000">
                        <a:solidFill>
                          <a:schemeClr val="bg2">
                            <a:lumMod val="10000"/>
                          </a:schemeClr>
                        </a:solidFill>
                        <a:latin typeface="Arial"/>
                      </a:endParaRPr>
                    </a:p>
                  </a:txBody>
                  <a:tcPr anchor="ctr"/>
                </a:tc>
                <a:extLst>
                  <a:ext uri="{0D108BD9-81ED-4DB2-BD59-A6C34878D82A}">
                    <a16:rowId xmlns:a16="http://schemas.microsoft.com/office/drawing/2014/main" val="1588650100"/>
                  </a:ext>
                </a:extLst>
              </a:tr>
              <a:tr h="266161">
                <a:tc>
                  <a:txBody>
                    <a:bodyPr/>
                    <a:lstStyle/>
                    <a:p>
                      <a:pPr lvl="0" algn="ctr">
                        <a:buNone/>
                      </a:pPr>
                      <a:r>
                        <a:rPr lang="en-US" sz="1000" noProof="0" dirty="0">
                          <a:solidFill>
                            <a:schemeClr val="bg2">
                              <a:lumMod val="10000"/>
                            </a:schemeClr>
                          </a:solidFill>
                        </a:rPr>
                        <a:t>MCTIS CV (Others) TO 2</a:t>
                      </a:r>
                      <a:endParaRPr lang="en-US" sz="1000" dirty="0">
                        <a:solidFill>
                          <a:schemeClr val="bg2">
                            <a:lumMod val="10000"/>
                          </a:schemeClr>
                        </a:solidFill>
                        <a:latin typeface="Arial"/>
                      </a:endParaRPr>
                    </a:p>
                  </a:txBody>
                  <a:tcPr anchor="ctr"/>
                </a:tc>
                <a:tc>
                  <a:txBody>
                    <a:bodyPr/>
                    <a:lstStyle/>
                    <a:p>
                      <a:pPr lvl="0" algn="ctr">
                        <a:buNone/>
                      </a:pPr>
                      <a:r>
                        <a:rPr lang="en-US" sz="1000" dirty="0">
                          <a:solidFill>
                            <a:schemeClr val="bg2">
                              <a:lumMod val="10000"/>
                            </a:schemeClr>
                          </a:solidFill>
                        </a:rPr>
                        <a:t>Q3 FY26</a:t>
                      </a:r>
                      <a:endParaRPr lang="en-US" sz="1000" dirty="0">
                        <a:solidFill>
                          <a:schemeClr val="bg2">
                            <a:lumMod val="10000"/>
                          </a:schemeClr>
                        </a:solidFill>
                        <a:latin typeface="Arial"/>
                      </a:endParaRPr>
                    </a:p>
                  </a:txBody>
                  <a:tcPr anchor="ctr"/>
                </a:tc>
                <a:extLst>
                  <a:ext uri="{0D108BD9-81ED-4DB2-BD59-A6C34878D82A}">
                    <a16:rowId xmlns:a16="http://schemas.microsoft.com/office/drawing/2014/main" val="10002"/>
                  </a:ext>
                </a:extLst>
              </a:tr>
              <a:tr h="308145">
                <a:tc>
                  <a:txBody>
                    <a:bodyPr/>
                    <a:lstStyle/>
                    <a:p>
                      <a:pPr lvl="0" algn="ctr">
                        <a:buNone/>
                      </a:pPr>
                      <a:r>
                        <a:rPr lang="en-US" sz="1000" noProof="0">
                          <a:solidFill>
                            <a:schemeClr val="bg2">
                              <a:lumMod val="10000"/>
                            </a:schemeClr>
                          </a:solidFill>
                        </a:rPr>
                        <a:t>MCTIS CV (Others) TO 3</a:t>
                      </a:r>
                      <a:endParaRPr lang="en-US" sz="1000">
                        <a:solidFill>
                          <a:schemeClr val="bg2">
                            <a:lumMod val="10000"/>
                          </a:schemeClr>
                        </a:solidFill>
                        <a:latin typeface="Arial"/>
                      </a:endParaRPr>
                    </a:p>
                  </a:txBody>
                  <a:tcPr anchor="ctr"/>
                </a:tc>
                <a:tc>
                  <a:txBody>
                    <a:bodyPr/>
                    <a:lstStyle/>
                    <a:p>
                      <a:pPr lvl="0" algn="ctr">
                        <a:buNone/>
                      </a:pPr>
                      <a:r>
                        <a:rPr lang="en-US" sz="1000" dirty="0">
                          <a:solidFill>
                            <a:schemeClr val="bg2">
                              <a:lumMod val="10000"/>
                            </a:schemeClr>
                          </a:solidFill>
                        </a:rPr>
                        <a:t>Q1 FY28</a:t>
                      </a:r>
                      <a:endParaRPr lang="en-US" sz="1000" dirty="0">
                        <a:solidFill>
                          <a:schemeClr val="bg2">
                            <a:lumMod val="10000"/>
                          </a:schemeClr>
                        </a:solidFill>
                        <a:latin typeface="Arial"/>
                      </a:endParaRPr>
                    </a:p>
                  </a:txBody>
                  <a:tcPr anchor="ctr"/>
                </a:tc>
                <a:extLst>
                  <a:ext uri="{0D108BD9-81ED-4DB2-BD59-A6C34878D82A}">
                    <a16:rowId xmlns:a16="http://schemas.microsoft.com/office/drawing/2014/main" val="6787928"/>
                  </a:ext>
                </a:extLst>
              </a:tr>
              <a:tr h="379234">
                <a:tc>
                  <a:txBody>
                    <a:bodyPr/>
                    <a:lstStyle/>
                    <a:p>
                      <a:pPr lvl="0" algn="ctr">
                        <a:buNone/>
                      </a:pPr>
                      <a:r>
                        <a:rPr lang="en-US" sz="1000" noProof="0" dirty="0">
                          <a:solidFill>
                            <a:schemeClr val="bg2">
                              <a:lumMod val="10000"/>
                            </a:schemeClr>
                          </a:solidFill>
                        </a:rPr>
                        <a:t>MCTIS-CV (Others) Production OTA</a:t>
                      </a:r>
                      <a:endParaRPr lang="en-US" sz="1000" dirty="0">
                        <a:solidFill>
                          <a:schemeClr val="bg2">
                            <a:lumMod val="10000"/>
                          </a:schemeClr>
                        </a:solidFill>
                        <a:latin typeface="Arial"/>
                      </a:endParaRPr>
                    </a:p>
                  </a:txBody>
                  <a:tcPr anchor="ctr"/>
                </a:tc>
                <a:tc>
                  <a:txBody>
                    <a:bodyPr/>
                    <a:lstStyle/>
                    <a:p>
                      <a:pPr marL="0" marR="0" lvl="0" indent="0" algn="ctr" rtl="0">
                        <a:lnSpc>
                          <a:spcPct val="100000"/>
                        </a:lnSpc>
                        <a:spcBef>
                          <a:spcPts val="0"/>
                        </a:spcBef>
                        <a:spcAft>
                          <a:spcPts val="0"/>
                        </a:spcAft>
                        <a:buClrTx/>
                        <a:buSzTx/>
                        <a:buFontTx/>
                        <a:buNone/>
                      </a:pPr>
                      <a:r>
                        <a:rPr lang="en-US" sz="1000" b="0" u="none" strike="noStrike" kern="1200" cap="none" spc="0" normalizeH="0" baseline="0" dirty="0">
                          <a:ln>
                            <a:noFill/>
                          </a:ln>
                          <a:solidFill>
                            <a:schemeClr val="bg2">
                              <a:lumMod val="10000"/>
                            </a:schemeClr>
                          </a:solidFill>
                          <a:effectLst/>
                          <a:uLnTx/>
                          <a:uFillTx/>
                        </a:rPr>
                        <a:t>Q2 FY29</a:t>
                      </a:r>
                      <a:endParaRPr kumimoji="0" lang="en-US" sz="1000" b="0" i="0" u="none" strike="noStrike" kern="1200" cap="none" spc="0" normalizeH="0" baseline="0" dirty="0">
                        <a:ln>
                          <a:noFill/>
                        </a:ln>
                        <a:solidFill>
                          <a:schemeClr val="bg2">
                            <a:lumMod val="10000"/>
                          </a:schemeClr>
                        </a:solidFill>
                        <a:effectLst/>
                        <a:uLnTx/>
                        <a:uFillTx/>
                        <a:latin typeface="Arial"/>
                        <a:ea typeface="+mn-ea"/>
                        <a:cs typeface="+mn-cs"/>
                      </a:endParaRPr>
                    </a:p>
                  </a:txBody>
                  <a:tcPr anchor="ctr"/>
                </a:tc>
                <a:extLst>
                  <a:ext uri="{0D108BD9-81ED-4DB2-BD59-A6C34878D82A}">
                    <a16:rowId xmlns:a16="http://schemas.microsoft.com/office/drawing/2014/main" val="1997020339"/>
                  </a:ext>
                </a:extLst>
              </a:tr>
            </a:tbl>
          </a:graphicData>
        </a:graphic>
      </p:graphicFrame>
      <p:sp>
        <p:nvSpPr>
          <p:cNvPr id="8" name="Rectangle 3">
            <a:extLst>
              <a:ext uri="{FF2B5EF4-FFF2-40B4-BE49-F238E27FC236}">
                <a16:creationId xmlns:a16="http://schemas.microsoft.com/office/drawing/2014/main" id="{600B2ED8-EC89-4100-A6D8-59E0BC091498}"/>
              </a:ext>
            </a:extLst>
          </p:cNvPr>
          <p:cNvSpPr>
            <a:spLocks noChangeArrowheads="1"/>
          </p:cNvSpPr>
          <p:nvPr/>
        </p:nvSpPr>
        <p:spPr bwMode="auto">
          <a:xfrm>
            <a:off x="4276444" y="786048"/>
            <a:ext cx="4474353" cy="29477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13" name="Text Box 12">
            <a:extLst>
              <a:ext uri="{FF2B5EF4-FFF2-40B4-BE49-F238E27FC236}">
                <a16:creationId xmlns:a16="http://schemas.microsoft.com/office/drawing/2014/main" id="{E2EB61AE-AE75-4C9B-96AF-70A22118F6E3}"/>
              </a:ext>
            </a:extLst>
          </p:cNvPr>
          <p:cNvSpPr txBox="1">
            <a:spLocks noChangeArrowheads="1"/>
          </p:cNvSpPr>
          <p:nvPr/>
        </p:nvSpPr>
        <p:spPr bwMode="auto">
          <a:xfrm>
            <a:off x="-129699" y="4050491"/>
            <a:ext cx="4432324" cy="157423"/>
          </a:xfrm>
          <a:prstGeom prst="rect">
            <a:avLst/>
          </a:prstGeom>
          <a:noFill/>
          <a:ln w="50800">
            <a:noFill/>
            <a:miter lim="800000"/>
            <a:headEnd/>
            <a:tailEnd/>
          </a:ln>
        </p:spPr>
        <p:txBody>
          <a:bodyPr lIns="18288" tIns="48331" rIns="18288" bIns="48331" anchor="t"/>
          <a:lstStyle/>
          <a:p>
            <a:pPr marL="100965" marR="0" lvl="0" indent="-100965"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a:cs typeface="Arial"/>
              </a:rPr>
              <a:t>Program Status</a:t>
            </a:r>
            <a:endParaRPr lang="en-US" sz="1200" b="0" i="0" u="sng" strike="noStrike" kern="1200" cap="none" spc="0" normalizeH="0" baseline="0" noProof="0">
              <a:ln>
                <a:noFill/>
              </a:ln>
              <a:solidFill>
                <a:prstClr val="black"/>
              </a:solidFill>
              <a:effectLst/>
              <a:uLnTx/>
              <a:uFillTx/>
              <a:latin typeface="Arial"/>
              <a:cs typeface="Arial"/>
            </a:endParaRPr>
          </a:p>
        </p:txBody>
      </p:sp>
      <p:sp>
        <p:nvSpPr>
          <p:cNvPr id="16" name="Rectangle 3">
            <a:extLst>
              <a:ext uri="{FF2B5EF4-FFF2-40B4-BE49-F238E27FC236}">
                <a16:creationId xmlns:a16="http://schemas.microsoft.com/office/drawing/2014/main" id="{EDDB84FC-37FC-4137-98E1-D0F73CFBCDC9}"/>
              </a:ext>
            </a:extLst>
          </p:cNvPr>
          <p:cNvSpPr>
            <a:spLocks noChangeArrowheads="1"/>
          </p:cNvSpPr>
          <p:nvPr/>
        </p:nvSpPr>
        <p:spPr bwMode="auto">
          <a:xfrm>
            <a:off x="4538842" y="4015552"/>
            <a:ext cx="4584575" cy="288823"/>
          </a:xfrm>
          <a:prstGeom prst="rect">
            <a:avLst/>
          </a:prstGeom>
          <a:noFill/>
          <a:ln w="50800">
            <a:noFill/>
            <a:miter lim="800000"/>
            <a:headEnd/>
            <a:tailEnd/>
          </a:ln>
        </p:spPr>
        <p:txBody>
          <a:bodyPr lIns="18288" tIns="18288" rIns="18288" bIns="18288" anchor="t"/>
          <a:lstStyle/>
          <a:p>
            <a:pPr algn="ctr">
              <a:buClr>
                <a:srgbClr val="FF0000"/>
              </a:buClr>
              <a:defRPr/>
            </a:pPr>
            <a:r>
              <a:rPr lang="en-US" sz="1200" b="1" u="sng">
                <a:solidFill>
                  <a:schemeClr val="bg2">
                    <a:lumMod val="10000"/>
                  </a:schemeClr>
                </a:solidFill>
                <a:latin typeface="Arial"/>
                <a:cs typeface="Arial"/>
              </a:rPr>
              <a:t>Upcoming Events</a:t>
            </a:r>
            <a:endParaRPr kumimoji="0" lang="en-US" sz="1200" b="1" i="0" u="sng" strike="noStrike" kern="1200" cap="none" spc="0" normalizeH="0" baseline="0" noProof="0">
              <a:ln>
                <a:noFill/>
              </a:ln>
              <a:solidFill>
                <a:schemeClr val="bg2">
                  <a:lumMod val="10000"/>
                </a:schemeClr>
              </a:solidFill>
              <a:effectLst/>
              <a:uLnTx/>
              <a:uFillTx/>
              <a:latin typeface="Arial" panose="020B0604020202020204" pitchFamily="34" charset="0"/>
              <a:ea typeface="+mn-ea"/>
              <a:cs typeface="Arial" panose="020B0604020202020204" pitchFamily="34" charset="0"/>
            </a:endParaRPr>
          </a:p>
        </p:txBody>
      </p:sp>
      <p:sp>
        <p:nvSpPr>
          <p:cNvPr id="17" name="Rectangle 3">
            <a:extLst>
              <a:ext uri="{FF2B5EF4-FFF2-40B4-BE49-F238E27FC236}">
                <a16:creationId xmlns:a16="http://schemas.microsoft.com/office/drawing/2014/main" id="{5093A52C-8A3B-48B1-B0B9-89FF2C3364F5}"/>
              </a:ext>
            </a:extLst>
          </p:cNvPr>
          <p:cNvSpPr>
            <a:spLocks noChangeArrowheads="1"/>
          </p:cNvSpPr>
          <p:nvPr/>
        </p:nvSpPr>
        <p:spPr bwMode="auto">
          <a:xfrm>
            <a:off x="171559" y="761791"/>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sp>
        <p:nvSpPr>
          <p:cNvPr id="21" name="Line 5">
            <a:extLst>
              <a:ext uri="{FF2B5EF4-FFF2-40B4-BE49-F238E27FC236}">
                <a16:creationId xmlns:a16="http://schemas.microsoft.com/office/drawing/2014/main" id="{13764C8C-7CEA-4516-86C5-4F34EFBB4E85}"/>
              </a:ext>
            </a:extLst>
          </p:cNvPr>
          <p:cNvSpPr>
            <a:spLocks noChangeShapeType="1"/>
          </p:cNvSpPr>
          <p:nvPr/>
        </p:nvSpPr>
        <p:spPr bwMode="auto">
          <a:xfrm>
            <a:off x="4578968" y="991955"/>
            <a:ext cx="9417" cy="5533782"/>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3">
            <a:extLst>
              <a:ext uri="{FF2B5EF4-FFF2-40B4-BE49-F238E27FC236}">
                <a16:creationId xmlns:a16="http://schemas.microsoft.com/office/drawing/2014/main" id="{043B03AC-79B5-4708-AB13-822D6E4FE241}"/>
              </a:ext>
            </a:extLst>
          </p:cNvPr>
          <p:cNvSpPr>
            <a:spLocks noChangeShapeType="1"/>
          </p:cNvSpPr>
          <p:nvPr/>
        </p:nvSpPr>
        <p:spPr bwMode="auto">
          <a:xfrm flipV="1">
            <a:off x="125161" y="3985564"/>
            <a:ext cx="8860407" cy="964"/>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7D7EE37-F478-4FE4-BACC-94E80383F185}"/>
              </a:ext>
            </a:extLst>
          </p:cNvPr>
          <p:cNvSpPr/>
          <p:nvPr/>
        </p:nvSpPr>
        <p:spPr>
          <a:xfrm>
            <a:off x="130659" y="4288148"/>
            <a:ext cx="4278891" cy="2169825"/>
          </a:xfrm>
          <a:prstGeom prst="rect">
            <a:avLst/>
          </a:prstGeom>
        </p:spPr>
        <p:txBody>
          <a:bodyPr wrap="square" lIns="91440" tIns="45720" rIns="91440" bIns="45720" anchor="t">
            <a:spAutoFit/>
          </a:bodyPr>
          <a:lstStyle/>
          <a:p>
            <a:pPr marL="175895" indent="-175895" defTabSz="867574" eaLnBrk="0" hangingPunct="0">
              <a:buFontTx/>
              <a:buChar char="•"/>
              <a:defRPr/>
            </a:pPr>
            <a:r>
              <a:rPr kumimoji="0" lang="en-US" sz="950" b="1" i="0" u="none" strike="noStrike" kern="1200" cap="none" spc="0" normalizeH="0" baseline="0" noProof="0" dirty="0">
                <a:ln>
                  <a:noFill/>
                </a:ln>
                <a:solidFill>
                  <a:srgbClr val="000000"/>
                </a:solidFill>
                <a:effectLst/>
                <a:uLnTx/>
                <a:uFillTx/>
                <a:latin typeface="Arial"/>
                <a:ea typeface="+mn-ea"/>
                <a:cs typeface="Arial"/>
              </a:rPr>
              <a:t>ACAT and Date of Designation: </a:t>
            </a:r>
            <a:r>
              <a:rPr lang="en-US" sz="950" dirty="0">
                <a:solidFill>
                  <a:srgbClr val="000000"/>
                </a:solidFill>
                <a:latin typeface="Arial"/>
                <a:cs typeface="Arial"/>
              </a:rPr>
              <a:t>AAP, Q1 FY25 (anticipated)</a:t>
            </a:r>
            <a:endParaRPr kumimoji="0" lang="en-US" sz="950" b="0" i="0" u="none" strike="noStrike" kern="1200" cap="none" spc="0" normalizeH="0" baseline="0" noProof="0" dirty="0">
              <a:ln>
                <a:noFill/>
              </a:ln>
              <a:solidFill>
                <a:srgbClr val="000000"/>
              </a:solidFill>
              <a:effectLst/>
              <a:uLnTx/>
              <a:uFillTx/>
              <a:latin typeface="Arial"/>
              <a:ea typeface="+mn-ea"/>
              <a:cs typeface="Arial"/>
            </a:endParaRPr>
          </a:p>
          <a:p>
            <a:pPr marL="175895" indent="-175895" defTabSz="867574" eaLnBrk="0" hangingPunct="0">
              <a:buFont typeface="Arial"/>
              <a:buChar char="•"/>
              <a:defRPr/>
            </a:pPr>
            <a:r>
              <a:rPr kumimoji="0" lang="en-US" sz="950" b="1" i="0" u="none" strike="noStrike" kern="1200" cap="none" spc="0" normalizeH="0" baseline="0" noProof="0" dirty="0">
                <a:ln>
                  <a:noFill/>
                </a:ln>
                <a:solidFill>
                  <a:srgbClr val="000000"/>
                </a:solidFill>
                <a:effectLst/>
                <a:uLnTx/>
                <a:uFillTx/>
                <a:latin typeface="Arial"/>
                <a:ea typeface="+mn-ea"/>
                <a:cs typeface="Arial"/>
              </a:rPr>
              <a:t>MDA/PDA: </a:t>
            </a:r>
            <a:r>
              <a:rPr lang="en-US" sz="950" dirty="0">
                <a:solidFill>
                  <a:srgbClr val="000000"/>
                </a:solidFill>
                <a:latin typeface="Arial"/>
                <a:cs typeface="Arial"/>
              </a:rPr>
              <a:t>Program Manager, Training Systems (anticipated)</a:t>
            </a:r>
            <a:endParaRPr lang="en-US" sz="950" b="0" i="0" u="none" strike="noStrike" kern="1200" cap="none" spc="0" normalizeH="0" baseline="0" noProof="0" dirty="0">
              <a:ln>
                <a:noFill/>
              </a:ln>
              <a:solidFill>
                <a:srgbClr val="000000"/>
              </a:solidFill>
              <a:effectLst/>
              <a:uLnTx/>
              <a:uFillTx/>
              <a:latin typeface="Arial"/>
              <a:cs typeface="Arial"/>
            </a:endParaRPr>
          </a:p>
          <a:p>
            <a:pPr marL="175895" indent="-175895" defTabSz="867574" eaLnBrk="0" hangingPunct="0">
              <a:buFont typeface="Arial"/>
              <a:buChar char="•"/>
              <a:defRPr/>
            </a:pPr>
            <a:r>
              <a:rPr kumimoji="0" lang="en-US" sz="950" b="1" i="0" u="none" strike="noStrike" kern="1200" cap="none" spc="0" normalizeH="0" baseline="0" noProof="0" dirty="0">
                <a:ln>
                  <a:noFill/>
                </a:ln>
                <a:solidFill>
                  <a:srgbClr val="000000"/>
                </a:solidFill>
                <a:effectLst/>
                <a:uLnTx/>
                <a:uFillTx/>
                <a:latin typeface="Arial"/>
                <a:ea typeface="+mn-ea"/>
                <a:cs typeface="Arial"/>
              </a:rPr>
              <a:t>Date of most recent APB:</a:t>
            </a:r>
            <a:r>
              <a:rPr kumimoji="0" lang="en-US" sz="950" b="0" i="0" u="none" strike="noStrike" kern="1200" cap="none" spc="0" normalizeH="0" baseline="0" noProof="0" dirty="0">
                <a:ln>
                  <a:noFill/>
                </a:ln>
                <a:solidFill>
                  <a:srgbClr val="000000"/>
                </a:solidFill>
                <a:effectLst/>
                <a:uLnTx/>
                <a:uFillTx/>
                <a:latin typeface="Arial"/>
                <a:ea typeface="+mn-ea"/>
                <a:cs typeface="Arial"/>
              </a:rPr>
              <a:t> </a:t>
            </a:r>
            <a:r>
              <a:rPr lang="en-US" sz="950" dirty="0">
                <a:solidFill>
                  <a:srgbClr val="000000"/>
                </a:solidFill>
                <a:latin typeface="Arial"/>
                <a:cs typeface="Arial"/>
              </a:rPr>
              <a:t>Q1 FY25 (anticipated)</a:t>
            </a:r>
            <a:endParaRPr lang="en-US" sz="950" b="0" i="0" u="none" strike="noStrike" kern="1200" cap="none" spc="0" normalizeH="0" baseline="0" noProof="0" dirty="0">
              <a:ln>
                <a:noFill/>
              </a:ln>
              <a:solidFill>
                <a:srgbClr val="000000"/>
              </a:solidFill>
              <a:effectLst/>
              <a:uLnTx/>
              <a:uFillTx/>
              <a:latin typeface="Arial"/>
              <a:cs typeface="Arial"/>
            </a:endParaRP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950" b="1" i="0" u="none" strike="noStrike" kern="1200" cap="none" spc="0" normalizeH="0" baseline="0" noProof="0" dirty="0">
                <a:ln>
                  <a:noFill/>
                </a:ln>
                <a:solidFill>
                  <a:srgbClr val="000000"/>
                </a:solidFill>
                <a:effectLst/>
                <a:uLnTx/>
                <a:uFillTx/>
                <a:latin typeface="Arial"/>
                <a:ea typeface="+mn-ea"/>
                <a:cs typeface="Arial"/>
              </a:rPr>
              <a:t>IOC/FOC Dates: </a:t>
            </a:r>
            <a:r>
              <a:rPr lang="en-US" sz="950" dirty="0">
                <a:solidFill>
                  <a:srgbClr val="000000"/>
                </a:solidFill>
                <a:latin typeface="Arial"/>
                <a:cs typeface="Arial"/>
              </a:rPr>
              <a:t>TBD</a:t>
            </a:r>
            <a:endParaRPr lang="en-US" sz="950" b="0" i="0" u="none" strike="noStrike" kern="1200" cap="none" spc="0" normalizeH="0" baseline="0" noProof="0" dirty="0">
              <a:ln>
                <a:noFill/>
              </a:ln>
              <a:solidFill>
                <a:srgbClr val="000000"/>
              </a:solidFill>
              <a:effectLst/>
              <a:uLnTx/>
              <a:uFillTx/>
              <a:latin typeface="Arial"/>
              <a:cs typeface="Arial"/>
            </a:endParaRPr>
          </a:p>
          <a:p>
            <a:pPr marL="175895" marR="0" lvl="0" indent="-175895" algn="l" defTabSz="867574" rtl="0" eaLnBrk="0" fontAlgn="auto" latinLnBrk="0" hangingPunct="0">
              <a:lnSpc>
                <a:spcPct val="100000"/>
              </a:lnSpc>
              <a:spcBef>
                <a:spcPts val="300"/>
              </a:spcBef>
              <a:spcAft>
                <a:spcPts val="0"/>
              </a:spcAft>
              <a:buClrTx/>
              <a:buSzTx/>
              <a:buFontTx/>
              <a:buChar char="•"/>
              <a:tabLst/>
              <a:defRPr/>
            </a:pPr>
            <a:r>
              <a:rPr kumimoji="0" lang="en-US" sz="950" b="1" i="0" u="none" strike="noStrike" kern="1200" cap="none" spc="0" normalizeH="0" baseline="0" noProof="0" dirty="0">
                <a:ln>
                  <a:noFill/>
                </a:ln>
                <a:solidFill>
                  <a:srgbClr val="000000"/>
                </a:solidFill>
                <a:effectLst/>
                <a:uLnTx/>
                <a:uFillTx/>
                <a:latin typeface="Arial"/>
                <a:ea typeface="+mn-ea"/>
                <a:cs typeface="Arial"/>
              </a:rPr>
              <a:t>Accomplishments:</a:t>
            </a:r>
            <a:endParaRPr lang="en-US" sz="950" b="1" i="0" u="none" strike="noStrike" kern="1200" cap="none" spc="0" normalizeH="0" baseline="0" noProof="0" dirty="0">
              <a:ln>
                <a:noFill/>
              </a:ln>
              <a:solidFill>
                <a:srgbClr val="000000"/>
              </a:solidFill>
              <a:effectLst/>
              <a:uLnTx/>
              <a:uFillTx/>
              <a:latin typeface="Arial"/>
              <a:cs typeface="Arial"/>
            </a:endParaRPr>
          </a:p>
          <a:p>
            <a:pPr marL="342265" lvl="2" indent="-113665" defTabSz="867574">
              <a:buFont typeface="Courier New" panose="02070309020205020404" pitchFamily="49" charset="0"/>
              <a:buChar char="o"/>
              <a:defRPr/>
            </a:pPr>
            <a:r>
              <a:rPr lang="en-US" sz="950" kern="0" dirty="0">
                <a:solidFill>
                  <a:srgbClr val="000000"/>
                </a:solidFill>
                <a:latin typeface="Arial"/>
                <a:cs typeface="Arial"/>
              </a:rPr>
              <a:t>Started LAV-25/ACV-P TO 2: Jan 2024</a:t>
            </a:r>
            <a:endParaRPr lang="en-US" sz="950" kern="0" dirty="0">
              <a:latin typeface="Arial"/>
              <a:cs typeface="Arial"/>
            </a:endParaRPr>
          </a:p>
          <a:p>
            <a:pPr marL="342265" lvl="2" indent="-113665" defTabSz="867574">
              <a:buFont typeface="Courier New" panose="02070309020205020404" pitchFamily="49" charset="0"/>
              <a:buChar char="o"/>
              <a:defRPr/>
            </a:pPr>
            <a:r>
              <a:rPr lang="en-US" sz="950" kern="0" dirty="0">
                <a:solidFill>
                  <a:srgbClr val="000000"/>
                </a:solidFill>
                <a:latin typeface="Arial"/>
                <a:cs typeface="Arial"/>
              </a:rPr>
              <a:t>Completed LAV-25/ACV-P TO 2 Technical Interchange Meeting (TIM) 1: Feb 2024</a:t>
            </a:r>
          </a:p>
          <a:p>
            <a:pPr marL="342265" lvl="2" indent="-113665" defTabSz="867574">
              <a:buFont typeface="Courier New" panose="02070309020205020404" pitchFamily="49" charset="0"/>
              <a:buChar char="o"/>
              <a:defRPr/>
            </a:pPr>
            <a:r>
              <a:rPr lang="en-US" sz="950" kern="0" dirty="0">
                <a:solidFill>
                  <a:srgbClr val="000000"/>
                </a:solidFill>
                <a:latin typeface="Arial"/>
                <a:cs typeface="Arial"/>
              </a:rPr>
              <a:t>Completed LAV-25/ACV-P TO 2  Form/Fit/Function testing: May 2024</a:t>
            </a:r>
          </a:p>
          <a:p>
            <a:pPr marL="342265" lvl="2" indent="-113665" defTabSz="867574">
              <a:buFont typeface="Courier New" panose="02070309020205020404" pitchFamily="49" charset="0"/>
              <a:buChar char="o"/>
              <a:defRPr/>
            </a:pPr>
            <a:r>
              <a:rPr lang="en-US" sz="950" kern="0" dirty="0">
                <a:solidFill>
                  <a:srgbClr val="000000"/>
                </a:solidFill>
                <a:latin typeface="Arial"/>
                <a:cs typeface="Arial"/>
              </a:rPr>
              <a:t>Completed LAV-25/ACV-P TO 2 System Requirements Review (SRR): May 2024</a:t>
            </a:r>
          </a:p>
          <a:p>
            <a:pPr marL="342265" lvl="2" indent="-113665" defTabSz="867574">
              <a:buFont typeface="Courier New" panose="02070309020205020404" pitchFamily="49" charset="0"/>
              <a:buChar char="o"/>
              <a:defRPr/>
            </a:pPr>
            <a:r>
              <a:rPr lang="en-US" sz="950" kern="0" dirty="0">
                <a:solidFill>
                  <a:srgbClr val="000000"/>
                </a:solidFill>
                <a:latin typeface="Arial"/>
                <a:cs typeface="Arial"/>
              </a:rPr>
              <a:t>Surveyed OEM Test Location &amp; Equipment for TO 3 Demo 1, Sep 2024 </a:t>
            </a:r>
          </a:p>
          <a:p>
            <a:pPr marL="0" lvl="1" defTabSz="867574">
              <a:defRPr/>
            </a:pPr>
            <a:endParaRPr lang="en-US" sz="900" kern="0" dirty="0">
              <a:solidFill>
                <a:srgbClr val="000000"/>
              </a:solidFill>
              <a:latin typeface="Arial"/>
              <a:cs typeface="Arial"/>
            </a:endParaRPr>
          </a:p>
        </p:txBody>
      </p:sp>
      <p:sp>
        <p:nvSpPr>
          <p:cNvPr id="26" name="Rectangle 25">
            <a:extLst>
              <a:ext uri="{FF2B5EF4-FFF2-40B4-BE49-F238E27FC236}">
                <a16:creationId xmlns:a16="http://schemas.microsoft.com/office/drawing/2014/main" id="{D25C4A21-E7F1-491D-B9B3-581BD91BA0B1}"/>
              </a:ext>
            </a:extLst>
          </p:cNvPr>
          <p:cNvSpPr/>
          <p:nvPr/>
        </p:nvSpPr>
        <p:spPr>
          <a:xfrm>
            <a:off x="4572000" y="937752"/>
            <a:ext cx="4584569" cy="1769715"/>
          </a:xfrm>
          <a:prstGeom prst="rect">
            <a:avLst/>
          </a:prstGeom>
        </p:spPr>
        <p:txBody>
          <a:bodyPr wrap="square" lIns="91440" tIns="45720" rIns="91440" bIns="45720" anchor="t">
            <a:spAutoFit/>
          </a:bodyPr>
          <a:lstStyle/>
          <a:p>
            <a:pPr marL="170815" indent="-170815">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Requirements:</a:t>
            </a:r>
            <a:r>
              <a:rPr kumimoji="0" lang="en-US" sz="1000" b="0" i="0" u="none" strike="noStrike" kern="1200" cap="none" spc="0" normalizeH="0" baseline="0" noProof="0" dirty="0">
                <a:ln>
                  <a:noFill/>
                </a:ln>
                <a:solidFill>
                  <a:srgbClr val="000000"/>
                </a:solidFill>
                <a:effectLst/>
                <a:uLnTx/>
                <a:uFillTx/>
                <a:latin typeface="Arial"/>
                <a:ea typeface="+mn-ea"/>
                <a:cs typeface="Arial"/>
              </a:rPr>
              <a:t>  </a:t>
            </a:r>
            <a:r>
              <a:rPr kumimoji="0" lang="en-US" sz="1000" b="0" i="0" u="none" strike="noStrike" kern="1200" cap="none" spc="0" normalizeH="0" baseline="0" noProof="0" dirty="0" err="1">
                <a:ln>
                  <a:noFill/>
                </a:ln>
                <a:solidFill>
                  <a:srgbClr val="000000"/>
                </a:solidFill>
                <a:effectLst/>
                <a:uLnTx/>
                <a:uFillTx/>
                <a:latin typeface="Arial"/>
                <a:ea typeface="+mn-ea"/>
                <a:cs typeface="Arial"/>
              </a:rPr>
              <a:t>FoFTS</a:t>
            </a:r>
            <a:r>
              <a:rPr kumimoji="0" lang="en-US" sz="1000" b="0" i="0" u="none" strike="noStrike" kern="1200" cap="none" spc="0" normalizeH="0" baseline="0" noProof="0" dirty="0">
                <a:ln>
                  <a:noFill/>
                </a:ln>
                <a:solidFill>
                  <a:srgbClr val="000000"/>
                </a:solidFill>
                <a:effectLst/>
                <a:uLnTx/>
                <a:uFillTx/>
                <a:latin typeface="Arial"/>
                <a:ea typeface="+mn-ea"/>
                <a:cs typeface="Arial"/>
              </a:rPr>
              <a:t> CPD ( 2014) , CRC/LOCs (</a:t>
            </a:r>
            <a:r>
              <a:rPr lang="en-US" sz="1000" dirty="0">
                <a:solidFill>
                  <a:srgbClr val="000000"/>
                </a:solidFill>
                <a:latin typeface="Arial"/>
                <a:cs typeface="Arial"/>
              </a:rPr>
              <a:t>2017-2023</a:t>
            </a:r>
            <a:r>
              <a:rPr kumimoji="0" lang="en-US" sz="1000" b="0" i="0" u="none" strike="noStrike" kern="1200" cap="none" spc="0" normalizeH="0" baseline="0" noProof="0" dirty="0">
                <a:ln>
                  <a:noFill/>
                </a:ln>
                <a:solidFill>
                  <a:srgbClr val="000000"/>
                </a:solidFill>
                <a:effectLst/>
                <a:uLnTx/>
                <a:uFillTx/>
                <a:latin typeface="Arial"/>
                <a:ea typeface="+mn-ea"/>
                <a:cs typeface="Arial"/>
              </a:rPr>
              <a:t>) , New</a:t>
            </a:r>
            <a:r>
              <a:rPr lang="en-US" sz="1000" dirty="0">
                <a:solidFill>
                  <a:srgbClr val="000000"/>
                </a:solidFill>
                <a:latin typeface="Arial"/>
                <a:cs typeface="Arial"/>
              </a:rPr>
              <a:t> CDD</a:t>
            </a:r>
            <a:r>
              <a:rPr kumimoji="0" lang="en-US" sz="1000" b="0" i="0" u="none" strike="noStrike" kern="1200" cap="none" spc="0" normalizeH="0" baseline="0" noProof="0" dirty="0">
                <a:ln>
                  <a:noFill/>
                </a:ln>
                <a:solidFill>
                  <a:srgbClr val="000000"/>
                </a:solidFill>
                <a:effectLst/>
                <a:uLnTx/>
                <a:uFillTx/>
                <a:latin typeface="Arial"/>
                <a:ea typeface="+mn-ea"/>
                <a:cs typeface="Arial"/>
              </a:rPr>
              <a:t> in draft</a:t>
            </a:r>
          </a:p>
          <a:p>
            <a:pPr marL="171450" indent="-171450" algn="just">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Description:  </a:t>
            </a:r>
            <a:r>
              <a:rPr lang="en-US" sz="1000" dirty="0">
                <a:solidFill>
                  <a:srgbClr val="000000"/>
                </a:solidFill>
                <a:latin typeface="Arial"/>
                <a:cs typeface="Arial"/>
              </a:rPr>
              <a:t>The </a:t>
            </a:r>
            <a:r>
              <a:rPr kumimoji="0" lang="en-US" sz="1000" b="0" i="0" u="none" strike="noStrike" kern="1200" cap="none" spc="0" normalizeH="0" baseline="0" noProof="0" dirty="0">
                <a:ln>
                  <a:noFill/>
                </a:ln>
                <a:solidFill>
                  <a:srgbClr val="000000"/>
                </a:solidFill>
                <a:effectLst/>
                <a:uLnTx/>
                <a:uFillTx/>
                <a:latin typeface="Arial"/>
                <a:ea typeface="+mn-ea"/>
                <a:cs typeface="Arial"/>
              </a:rPr>
              <a:t>Marine Corps Tactical Instrumentation </a:t>
            </a:r>
            <a:r>
              <a:rPr lang="en-US" sz="1000" dirty="0">
                <a:solidFill>
                  <a:srgbClr val="000000"/>
                </a:solidFill>
                <a:latin typeface="Arial"/>
                <a:cs typeface="Arial"/>
              </a:rPr>
              <a:t>System-Combat Vehicle </a:t>
            </a:r>
            <a:r>
              <a:rPr kumimoji="0" lang="en-US" sz="1000" b="0" i="0" u="none" strike="noStrike" kern="1200" cap="none" spc="0" normalizeH="0" baseline="0" noProof="0" dirty="0">
                <a:ln>
                  <a:noFill/>
                </a:ln>
                <a:solidFill>
                  <a:srgbClr val="000000"/>
                </a:solidFill>
                <a:effectLst/>
                <a:uLnTx/>
                <a:uFillTx/>
                <a:latin typeface="Arial"/>
                <a:ea typeface="+mn-ea"/>
                <a:cs typeface="Arial"/>
              </a:rPr>
              <a:t>(</a:t>
            </a:r>
            <a:r>
              <a:rPr lang="en-US" sz="1000" dirty="0">
                <a:solidFill>
                  <a:srgbClr val="000000"/>
                </a:solidFill>
                <a:latin typeface="Arial"/>
                <a:cs typeface="Arial"/>
              </a:rPr>
              <a:t>MCTIS-CV</a:t>
            </a:r>
            <a:r>
              <a:rPr kumimoji="0" lang="en-US" sz="1000" b="0" i="0" u="none" strike="noStrike" kern="1200" cap="none" spc="0" normalizeH="0" baseline="0" noProof="0" dirty="0">
                <a:ln>
                  <a:noFill/>
                </a:ln>
                <a:solidFill>
                  <a:srgbClr val="000000"/>
                </a:solidFill>
                <a:effectLst/>
                <a:uLnTx/>
                <a:uFillTx/>
                <a:latin typeface="Arial"/>
                <a:ea typeface="+mn-ea"/>
                <a:cs typeface="Arial"/>
              </a:rPr>
              <a:t>) </a:t>
            </a:r>
            <a:r>
              <a:rPr lang="en-US" sz="1000" dirty="0">
                <a:solidFill>
                  <a:srgbClr val="000000"/>
                </a:solidFill>
                <a:latin typeface="Arial"/>
                <a:cs typeface="Arial"/>
              </a:rPr>
              <a:t>is a new capability for the FMF. MCTIS-CV will be mounted on combat vehicles to simulate </a:t>
            </a:r>
            <a:r>
              <a:rPr kumimoji="0" lang="en-US" sz="1000" b="0" i="0" u="none" strike="noStrike" kern="1200" cap="none" spc="0" normalizeH="0" baseline="0" noProof="0" dirty="0">
                <a:ln>
                  <a:noFill/>
                </a:ln>
                <a:solidFill>
                  <a:srgbClr val="000000"/>
                </a:solidFill>
                <a:effectLst/>
                <a:uLnTx/>
                <a:uFillTx/>
                <a:latin typeface="Arial"/>
                <a:ea typeface="+mn-ea"/>
                <a:cs typeface="Arial"/>
              </a:rPr>
              <a:t>realistic</a:t>
            </a:r>
            <a:r>
              <a:rPr lang="en-US" sz="1000" dirty="0">
                <a:solidFill>
                  <a:srgbClr val="000000"/>
                </a:solidFill>
                <a:latin typeface="Arial"/>
                <a:cs typeface="Arial"/>
              </a:rPr>
              <a:t> FoF training. MCTIS-CV will use laser transmitters</a:t>
            </a:r>
            <a:r>
              <a:rPr kumimoji="0" lang="en-US" sz="1000" b="0" i="0" u="none" strike="noStrike" kern="1200" cap="none" spc="0" normalizeH="0" baseline="0" noProof="0" dirty="0">
                <a:ln>
                  <a:noFill/>
                </a:ln>
                <a:solidFill>
                  <a:srgbClr val="000000"/>
                </a:solidFill>
                <a:effectLst/>
                <a:uLnTx/>
                <a:uFillTx/>
                <a:latin typeface="Arial"/>
                <a:ea typeface="+mn-ea"/>
                <a:cs typeface="Arial"/>
              </a:rPr>
              <a:t>, </a:t>
            </a:r>
            <a:r>
              <a:rPr lang="en-US" sz="1000" dirty="0">
                <a:solidFill>
                  <a:srgbClr val="000000"/>
                </a:solidFill>
                <a:latin typeface="Arial"/>
                <a:cs typeface="Arial"/>
              </a:rPr>
              <a:t>for both small arms </a:t>
            </a:r>
            <a:r>
              <a:rPr kumimoji="0" lang="en-US" sz="1000" b="0" i="0" u="none" strike="noStrike" kern="1200" cap="none" spc="0" normalizeH="0" baseline="0" noProof="0" dirty="0">
                <a:ln>
                  <a:noFill/>
                </a:ln>
                <a:solidFill>
                  <a:srgbClr val="000000"/>
                </a:solidFill>
                <a:effectLst/>
                <a:uLnTx/>
                <a:uFillTx/>
                <a:latin typeface="Arial"/>
                <a:ea typeface="+mn-ea"/>
                <a:cs typeface="Arial"/>
              </a:rPr>
              <a:t>and </a:t>
            </a:r>
            <a:r>
              <a:rPr lang="en-US" sz="1000" dirty="0">
                <a:solidFill>
                  <a:srgbClr val="000000"/>
                </a:solidFill>
                <a:latin typeface="Arial"/>
                <a:cs typeface="Arial"/>
              </a:rPr>
              <a:t>main armaments, for armored vehicles, laser detectors, shoot back capability, audio for control, tracking </a:t>
            </a:r>
            <a:r>
              <a:rPr kumimoji="0" lang="en-US" sz="1000" b="0" i="0" u="none" strike="noStrike" kern="1200" cap="none" spc="0" normalizeH="0" baseline="0" noProof="0" dirty="0">
                <a:ln>
                  <a:noFill/>
                </a:ln>
                <a:solidFill>
                  <a:srgbClr val="000000"/>
                </a:solidFill>
                <a:effectLst/>
                <a:uLnTx/>
                <a:uFillTx/>
                <a:latin typeface="Arial"/>
                <a:ea typeface="+mn-ea"/>
                <a:cs typeface="Arial"/>
              </a:rPr>
              <a:t>and after-action </a:t>
            </a:r>
            <a:r>
              <a:rPr lang="en-US" sz="1000" dirty="0">
                <a:solidFill>
                  <a:srgbClr val="000000"/>
                </a:solidFill>
                <a:latin typeface="Arial"/>
                <a:cs typeface="Arial"/>
              </a:rPr>
              <a:t>reviews</a:t>
            </a:r>
            <a:r>
              <a:rPr kumimoji="0" lang="en-US" sz="1000" b="0" i="0" u="none" strike="noStrike" kern="1200" cap="none" spc="0" normalizeH="0" baseline="0" noProof="0" dirty="0">
                <a:ln>
                  <a:noFill/>
                </a:ln>
                <a:solidFill>
                  <a:srgbClr val="000000"/>
                </a:solidFill>
                <a:effectLst/>
                <a:uLnTx/>
                <a:uFillTx/>
                <a:latin typeface="Arial"/>
                <a:ea typeface="+mn-ea"/>
                <a:cs typeface="Arial"/>
              </a:rPr>
              <a:t>.</a:t>
            </a:r>
            <a:r>
              <a:rPr lang="en-US" sz="1000" dirty="0">
                <a:solidFill>
                  <a:srgbClr val="000000"/>
                </a:solidFill>
                <a:latin typeface="Arial"/>
                <a:cs typeface="Arial"/>
              </a:rPr>
              <a:t> The MCTIS-CV will be used with Light Armored Vehicles (LAV) &amp;Amphibious Combat Vehicles (ACVs). </a:t>
            </a:r>
            <a:endParaRPr lang="en-US" sz="1000" b="0" i="0" u="none" strike="noStrike" kern="1200" cap="none" spc="0" normalizeH="0" baseline="0" noProof="0" dirty="0">
              <a:ln>
                <a:noFill/>
              </a:ln>
              <a:solidFill>
                <a:srgbClr val="000000"/>
              </a:solidFill>
              <a:effectLst/>
              <a:uLnTx/>
              <a:uFillTx/>
              <a:latin typeface="Arial"/>
              <a:cs typeface="Arial"/>
            </a:endParaRPr>
          </a:p>
          <a:p>
            <a:pPr marL="170815" indent="-170815">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AAO Quantity: </a:t>
            </a:r>
            <a:r>
              <a:rPr lang="en-US" sz="1000" dirty="0">
                <a:solidFill>
                  <a:srgbClr val="000000"/>
                </a:solidFill>
                <a:latin typeface="Arial"/>
                <a:cs typeface="Arial"/>
              </a:rPr>
              <a:t>Varies (see chart below) </a:t>
            </a:r>
            <a:endParaRPr lang="en-US" sz="1000" b="0" i="0" u="none" strike="noStrike" kern="1200" cap="none" spc="0" normalizeH="0" baseline="0" noProof="0" dirty="0">
              <a:ln>
                <a:noFill/>
              </a:ln>
              <a:solidFill>
                <a:srgbClr val="000000"/>
              </a:solidFill>
              <a:effectLst/>
              <a:uLnTx/>
              <a:uFillTx/>
              <a:latin typeface="Arial"/>
              <a:cs typeface="Arial"/>
            </a:endParaRPr>
          </a:p>
          <a:p>
            <a:pPr marR="0" lvl="1" algn="l" defTabSz="457200" rtl="0" eaLnBrk="1" fontAlgn="auto" latinLnBrk="0" hangingPunct="1">
              <a:lnSpc>
                <a:spcPct val="100000"/>
              </a:lnSpc>
              <a:spcBef>
                <a:spcPts val="0"/>
              </a:spcBef>
              <a:spcAft>
                <a:spcPts val="0"/>
              </a:spcAft>
              <a:buClrTx/>
              <a:buSzTx/>
              <a:tabLst/>
              <a:defRPr/>
            </a:pPr>
            <a:endParaRPr lang="en-US" sz="900" b="0" i="0" u="none" strike="noStrike" kern="1200" cap="none" spc="0" normalizeH="0" baseline="0" noProof="0" dirty="0">
              <a:ln>
                <a:noFill/>
              </a:ln>
              <a:solidFill>
                <a:srgbClr val="000000"/>
              </a:solidFill>
              <a:effectLst/>
              <a:uLnTx/>
              <a:uFillTx/>
              <a:latin typeface="Arial"/>
              <a:cs typeface="Arial"/>
            </a:endParaRPr>
          </a:p>
        </p:txBody>
      </p:sp>
      <p:sp>
        <p:nvSpPr>
          <p:cNvPr id="19" name="Title 1"/>
          <p:cNvSpPr txBox="1">
            <a:spLocks/>
          </p:cNvSpPr>
          <p:nvPr/>
        </p:nvSpPr>
        <p:spPr>
          <a:xfrm>
            <a:off x="6099992" y="255331"/>
            <a:ext cx="3165928" cy="487362"/>
          </a:xfrm>
          <a:prstGeom prst="rect">
            <a:avLst/>
          </a:prstGeom>
        </p:spPr>
        <p:txBody>
          <a:bodyPr lIns="91440" tIns="45720" rIns="91440" bIns="45720" anchor="ctr"/>
          <a:lstStyle>
            <a:lvl1pPr algn="ctr" rtl="0" eaLnBrk="0" fontAlgn="base" hangingPunct="0">
              <a:spcBef>
                <a:spcPct val="0"/>
              </a:spcBef>
              <a:spcAft>
                <a:spcPct val="0"/>
              </a:spcAft>
              <a:defRPr sz="1800" b="1">
                <a:solidFill>
                  <a:schemeClr val="bg1"/>
                </a:solidFill>
                <a:latin typeface="+mn-lt"/>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1400" kern="0" dirty="0">
                <a:solidFill>
                  <a:srgbClr val="FFFFFF"/>
                </a:solidFill>
                <a:latin typeface="Arial Black"/>
                <a:cs typeface="Calibri"/>
              </a:rPr>
              <a:t>FOFTS</a:t>
            </a:r>
            <a:r>
              <a:rPr kumimoji="0" lang="en-US" sz="1400" b="1" i="0" u="none" strike="noStrike" kern="0" cap="none" spc="0" normalizeH="0" baseline="0" noProof="0" dirty="0">
                <a:ln>
                  <a:noFill/>
                </a:ln>
                <a:solidFill>
                  <a:srgbClr val="FFFFFF"/>
                </a:solidFill>
                <a:effectLst/>
                <a:uLnTx/>
                <a:uFillTx/>
                <a:latin typeface="Arial Black"/>
                <a:cs typeface="Calibri"/>
              </a:rPr>
              <a:t> </a:t>
            </a:r>
            <a:r>
              <a:rPr lang="en-US" sz="1400" kern="0" dirty="0">
                <a:solidFill>
                  <a:srgbClr val="FFFFFF"/>
                </a:solidFill>
                <a:latin typeface="Arial Black"/>
                <a:cs typeface="Calibri"/>
              </a:rPr>
              <a:t>INC 2: </a:t>
            </a:r>
          </a:p>
          <a:p>
            <a:pPr>
              <a:defRPr/>
            </a:pPr>
            <a:r>
              <a:rPr lang="en-US" sz="1400" kern="0" dirty="0">
                <a:solidFill>
                  <a:srgbClr val="FFFFFF"/>
                </a:solidFill>
                <a:latin typeface="Arial Black"/>
                <a:cs typeface="Calibri"/>
              </a:rPr>
              <a:t>COMBAT VEHICLES </a:t>
            </a:r>
            <a:endParaRPr kumimoji="0" lang="en-US" sz="1400" b="1" i="0" u="none" strike="noStrike" kern="0" cap="none" spc="0" normalizeH="0" baseline="0" noProof="0" dirty="0">
              <a:ln>
                <a:noFill/>
              </a:ln>
              <a:solidFill>
                <a:srgbClr val="FFFFFF"/>
              </a:solidFill>
              <a:effectLst/>
              <a:uLnTx/>
              <a:uFillTx/>
              <a:latin typeface="Arial Black"/>
              <a:cs typeface="Calibri"/>
            </a:endParaRPr>
          </a:p>
        </p:txBody>
      </p:sp>
      <p:sp>
        <p:nvSpPr>
          <p:cNvPr id="5" name="Slide Number Placeholder 4">
            <a:extLst>
              <a:ext uri="{FF2B5EF4-FFF2-40B4-BE49-F238E27FC236}">
                <a16:creationId xmlns:a16="http://schemas.microsoft.com/office/drawing/2014/main" id="{04ED5BED-99CB-A97E-8581-DCD5B2B604C6}"/>
              </a:ext>
            </a:extLst>
          </p:cNvPr>
          <p:cNvSpPr>
            <a:spLocks noGrp="1"/>
          </p:cNvSpPr>
          <p:nvPr>
            <p:ph type="sldNum" sz="quarter" idx="12"/>
          </p:nvPr>
        </p:nvSpPr>
        <p:spPr/>
        <p:txBody>
          <a:bodyPr/>
          <a:lstStyle/>
          <a:p>
            <a:endParaRPr lang="en-US" dirty="0"/>
          </a:p>
        </p:txBody>
      </p:sp>
      <p:pic>
        <p:nvPicPr>
          <p:cNvPr id="3" name="Picture 2">
            <a:extLst>
              <a:ext uri="{FF2B5EF4-FFF2-40B4-BE49-F238E27FC236}">
                <a16:creationId xmlns:a16="http://schemas.microsoft.com/office/drawing/2014/main" id="{52034A7E-B908-DB1E-60C0-4D9319FDA65A}"/>
              </a:ext>
            </a:extLst>
          </p:cNvPr>
          <p:cNvPicPr>
            <a:picLocks noChangeAspect="1"/>
          </p:cNvPicPr>
          <p:nvPr/>
        </p:nvPicPr>
        <p:blipFill>
          <a:blip r:embed="rId3"/>
          <a:stretch>
            <a:fillRect/>
          </a:stretch>
        </p:blipFill>
        <p:spPr>
          <a:xfrm>
            <a:off x="300704" y="991955"/>
            <a:ext cx="4110195" cy="2900379"/>
          </a:xfrm>
          <a:prstGeom prst="rect">
            <a:avLst/>
          </a:prstGeom>
        </p:spPr>
      </p:pic>
      <p:pic>
        <p:nvPicPr>
          <p:cNvPr id="9" name="Picture 8">
            <a:extLst>
              <a:ext uri="{FF2B5EF4-FFF2-40B4-BE49-F238E27FC236}">
                <a16:creationId xmlns:a16="http://schemas.microsoft.com/office/drawing/2014/main" id="{E7A3E793-77B1-786D-D87B-3FF31C110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4205" y="2703274"/>
            <a:ext cx="4296375" cy="628738"/>
          </a:xfrm>
          <a:prstGeom prst="rect">
            <a:avLst/>
          </a:prstGeom>
        </p:spPr>
      </p:pic>
      <p:sp>
        <p:nvSpPr>
          <p:cNvPr id="10" name="TextBox 9">
            <a:extLst>
              <a:ext uri="{FF2B5EF4-FFF2-40B4-BE49-F238E27FC236}">
                <a16:creationId xmlns:a16="http://schemas.microsoft.com/office/drawing/2014/main" id="{36CC88B4-9E6F-9915-12B6-1840D9890616}"/>
              </a:ext>
            </a:extLst>
          </p:cNvPr>
          <p:cNvSpPr txBox="1"/>
          <p:nvPr/>
        </p:nvSpPr>
        <p:spPr>
          <a:xfrm>
            <a:off x="4716963" y="2756033"/>
            <a:ext cx="1465709" cy="230832"/>
          </a:xfrm>
          <a:prstGeom prst="rect">
            <a:avLst/>
          </a:prstGeom>
          <a:noFill/>
        </p:spPr>
        <p:txBody>
          <a:bodyPr wrap="square" rtlCol="0">
            <a:spAutoFit/>
          </a:bodyPr>
          <a:lstStyle/>
          <a:p>
            <a:r>
              <a:rPr lang="en-US" sz="900" b="1" dirty="0">
                <a:solidFill>
                  <a:schemeClr val="bg1"/>
                </a:solidFill>
              </a:rPr>
              <a:t>Vehicles</a:t>
            </a:r>
          </a:p>
        </p:txBody>
      </p:sp>
      <p:sp>
        <p:nvSpPr>
          <p:cNvPr id="2" name="Title 1">
            <a:extLst>
              <a:ext uri="{FF2B5EF4-FFF2-40B4-BE49-F238E27FC236}">
                <a16:creationId xmlns:a16="http://schemas.microsoft.com/office/drawing/2014/main" id="{2E6C06DE-ED96-12F6-54B0-F7A6D14B8C41}"/>
              </a:ext>
            </a:extLst>
          </p:cNvPr>
          <p:cNvSpPr>
            <a:spLocks noGrp="1"/>
          </p:cNvSpPr>
          <p:nvPr>
            <p:ph type="title"/>
          </p:nvPr>
        </p:nvSpPr>
        <p:spPr>
          <a:xfrm>
            <a:off x="1147989" y="253718"/>
            <a:ext cx="7538620" cy="352388"/>
          </a:xfrm>
        </p:spPr>
        <p:txBody>
          <a:bodyPr/>
          <a:lstStyle/>
          <a:p>
            <a:r>
              <a:rPr lang="en-US" sz="2800" b="1">
                <a:solidFill>
                  <a:schemeClr val="bg2">
                    <a:lumMod val="10000"/>
                  </a:schemeClr>
                </a:solidFill>
                <a:latin typeface="Franklin Gothic Medium" panose="020B0603020102020204" pitchFamily="34" charset="0"/>
              </a:rPr>
              <a:t>RTS PROGRAMS</a:t>
            </a:r>
            <a:endParaRPr lang="en-US" sz="2800" b="1" dirty="0">
              <a:solidFill>
                <a:schemeClr val="bg2">
                  <a:lumMod val="10000"/>
                </a:schemeClr>
              </a:solidFill>
              <a:latin typeface="Franklin Gothic Medium" panose="020B0603020102020204" pitchFamily="34" charset="0"/>
            </a:endParaRPr>
          </a:p>
        </p:txBody>
      </p:sp>
      <p:sp>
        <p:nvSpPr>
          <p:cNvPr id="6" name="Title 1">
            <a:extLst>
              <a:ext uri="{FF2B5EF4-FFF2-40B4-BE49-F238E27FC236}">
                <a16:creationId xmlns:a16="http://schemas.microsoft.com/office/drawing/2014/main" id="{316905B5-0881-A0C4-9F54-7E51995C8E3F}"/>
              </a:ext>
            </a:extLst>
          </p:cNvPr>
          <p:cNvSpPr txBox="1">
            <a:spLocks/>
          </p:cNvSpPr>
          <p:nvPr/>
        </p:nvSpPr>
        <p:spPr>
          <a:xfrm>
            <a:off x="5449817" y="279588"/>
            <a:ext cx="3165928" cy="487362"/>
          </a:xfrm>
          <a:prstGeom prst="rect">
            <a:avLst/>
          </a:prstGeom>
        </p:spPr>
        <p:txBody>
          <a:bodyPr lIns="91440" tIns="45720" rIns="91440" bIns="45720" anchor="ctr"/>
          <a:lstStyle>
            <a:lvl1pPr algn="ctr" rtl="0" eaLnBrk="0" fontAlgn="base" hangingPunct="0">
              <a:spcBef>
                <a:spcPct val="0"/>
              </a:spcBef>
              <a:spcAft>
                <a:spcPct val="0"/>
              </a:spcAft>
              <a:defRPr sz="1800" b="1">
                <a:solidFill>
                  <a:schemeClr val="bg1"/>
                </a:solidFill>
                <a:latin typeface="+mn-lt"/>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000" kern="0" dirty="0" err="1">
                <a:solidFill>
                  <a:schemeClr val="bg2">
                    <a:lumMod val="10000"/>
                  </a:schemeClr>
                </a:solidFill>
                <a:latin typeface="Arial Black"/>
                <a:cs typeface="Calibri"/>
              </a:rPr>
              <a:t>FoFTS</a:t>
            </a:r>
            <a:r>
              <a:rPr kumimoji="0" lang="en-US" sz="2000" b="1" i="0" u="none" strike="noStrike" kern="0" cap="none" spc="0" normalizeH="0" baseline="0" noProof="0" dirty="0">
                <a:ln>
                  <a:noFill/>
                </a:ln>
                <a:solidFill>
                  <a:schemeClr val="bg2">
                    <a:lumMod val="10000"/>
                  </a:schemeClr>
                </a:solidFill>
                <a:effectLst/>
                <a:uLnTx/>
                <a:uFillTx/>
                <a:latin typeface="Arial Black"/>
                <a:cs typeface="Calibri"/>
              </a:rPr>
              <a:t> </a:t>
            </a:r>
            <a:r>
              <a:rPr lang="en-US" sz="2000" kern="0" dirty="0">
                <a:solidFill>
                  <a:schemeClr val="bg2">
                    <a:lumMod val="10000"/>
                  </a:schemeClr>
                </a:solidFill>
                <a:latin typeface="Arial Black"/>
                <a:cs typeface="Calibri"/>
              </a:rPr>
              <a:t>INC 2: </a:t>
            </a:r>
          </a:p>
          <a:p>
            <a:pPr>
              <a:defRPr/>
            </a:pPr>
            <a:r>
              <a:rPr lang="en-US" sz="2000" kern="0" dirty="0">
                <a:solidFill>
                  <a:schemeClr val="bg2">
                    <a:lumMod val="10000"/>
                  </a:schemeClr>
                </a:solidFill>
                <a:latin typeface="Arial Black"/>
                <a:cs typeface="Calibri"/>
              </a:rPr>
              <a:t>COMBAT VEHICLES </a:t>
            </a:r>
            <a:endParaRPr kumimoji="0" lang="en-US" sz="2000" b="1" i="0" u="none" strike="noStrike" kern="0" cap="none" spc="0" normalizeH="0" baseline="0" noProof="0" dirty="0">
              <a:ln>
                <a:noFill/>
              </a:ln>
              <a:solidFill>
                <a:schemeClr val="bg2">
                  <a:lumMod val="10000"/>
                </a:schemeClr>
              </a:solidFill>
              <a:effectLst/>
              <a:uLnTx/>
              <a:uFillTx/>
              <a:latin typeface="Arial Black"/>
              <a:cs typeface="Calibri"/>
            </a:endParaRPr>
          </a:p>
        </p:txBody>
      </p:sp>
      <p:pic>
        <p:nvPicPr>
          <p:cNvPr id="7" name="Picture 6" descr="Logo&#10;&#10;Description automatically generated">
            <a:extLst>
              <a:ext uri="{FF2B5EF4-FFF2-40B4-BE49-F238E27FC236}">
                <a16:creationId xmlns:a16="http://schemas.microsoft.com/office/drawing/2014/main" id="{F83F657D-013D-AFCB-63D0-D1AC3E8F1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14" name="TextBox 13">
            <a:extLst>
              <a:ext uri="{FF2B5EF4-FFF2-40B4-BE49-F238E27FC236}">
                <a16:creationId xmlns:a16="http://schemas.microsoft.com/office/drawing/2014/main" id="{5002423A-6B41-D480-EA41-918C23EC06F2}"/>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2718113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A9CC3-E8A5-C3FC-53A5-09544B05BD71}"/>
              </a:ext>
            </a:extLst>
          </p:cNvPr>
          <p:cNvSpPr>
            <a:spLocks noGrp="1"/>
          </p:cNvSpPr>
          <p:nvPr>
            <p:ph type="body" sz="quarter" idx="13"/>
          </p:nvPr>
        </p:nvSpPr>
        <p:spPr>
          <a:xfrm>
            <a:off x="4649788" y="1169482"/>
            <a:ext cx="4424362" cy="1309313"/>
          </a:xfrm>
        </p:spPr>
        <p:txBody>
          <a:bodyPr lIns="91440" tIns="45720" rIns="91440" bIns="45720" anchor="t">
            <a:normAutofit fontScale="77500" lnSpcReduction="20000"/>
          </a:bodyPr>
          <a:lstStyle/>
          <a:p>
            <a:pPr>
              <a:lnSpc>
                <a:spcPct val="120000"/>
              </a:lnSpc>
              <a:spcAft>
                <a:spcPts val="600"/>
              </a:spcAft>
            </a:pPr>
            <a:r>
              <a:rPr lang="en-US" sz="1400" dirty="0">
                <a:solidFill>
                  <a:schemeClr val="bg2">
                    <a:lumMod val="10000"/>
                  </a:schemeClr>
                </a:solidFill>
                <a:latin typeface="Arial"/>
                <a:cs typeface="Arial"/>
              </a:rPr>
              <a:t>Underwater Egress Training Contract Logistic Support (CLS) to train Marines and other authorized personnel how to egress from sinking or submerged platforms (i.e., aircraft, amphibious, and ground vehicles), including the use of life support equipment, e.g., Supplemental Emergency Breathing Devices (SEBDs) and Life Preserver Units (LPUs) to increase survival rates. Without this training, Marines could be rendered non-deployable.</a:t>
            </a:r>
          </a:p>
        </p:txBody>
      </p:sp>
      <p:sp>
        <p:nvSpPr>
          <p:cNvPr id="3" name="Text Placeholder 2">
            <a:extLst>
              <a:ext uri="{FF2B5EF4-FFF2-40B4-BE49-F238E27FC236}">
                <a16:creationId xmlns:a16="http://schemas.microsoft.com/office/drawing/2014/main" id="{7C26CB99-D651-3E15-0B03-6F2E9EC7C034}"/>
              </a:ext>
            </a:extLst>
          </p:cNvPr>
          <p:cNvSpPr>
            <a:spLocks noGrp="1"/>
          </p:cNvSpPr>
          <p:nvPr>
            <p:ph type="body" sz="quarter" idx="14"/>
          </p:nvPr>
        </p:nvSpPr>
        <p:spPr>
          <a:xfrm>
            <a:off x="73818" y="3798200"/>
            <a:ext cx="4424362" cy="2655827"/>
          </a:xfrm>
        </p:spPr>
        <p:txBody>
          <a:bodyPr lIns="91440" tIns="45720" rIns="91440" bIns="45720" anchor="t">
            <a:normAutofit lnSpcReduction="10000"/>
          </a:bodyPr>
          <a:lstStyle/>
          <a:p>
            <a:r>
              <a:rPr lang="en-US" sz="1200" u="sng" dirty="0">
                <a:solidFill>
                  <a:schemeClr val="bg2">
                    <a:lumMod val="10000"/>
                  </a:schemeClr>
                </a:solidFill>
                <a:latin typeface="Arial"/>
                <a:cs typeface="Arial"/>
              </a:rPr>
              <a:t>Challenges:</a:t>
            </a:r>
          </a:p>
          <a:p>
            <a:pPr marL="171450" indent="-171450">
              <a:buChar char="•"/>
            </a:pPr>
            <a:r>
              <a:rPr lang="en-US" sz="1200" dirty="0">
                <a:solidFill>
                  <a:schemeClr val="bg2">
                    <a:lumMod val="10000"/>
                  </a:schemeClr>
                </a:solidFill>
                <a:latin typeface="Arial"/>
                <a:cs typeface="Arial"/>
              </a:rPr>
              <a:t>Base prioritization of pool facility discrepancies. Work in progress with positive results.</a:t>
            </a:r>
          </a:p>
          <a:p>
            <a:pPr marL="171450" indent="-171450">
              <a:buChar char="•"/>
            </a:pPr>
            <a:r>
              <a:rPr lang="en-US" sz="1200" dirty="0">
                <a:solidFill>
                  <a:schemeClr val="bg2">
                    <a:lumMod val="10000"/>
                  </a:schemeClr>
                </a:solidFill>
                <a:latin typeface="Arial"/>
                <a:cs typeface="Arial"/>
              </a:rPr>
              <a:t>Post-CG MFR DOR removal, collaborating with TECOM, Safety, and CMC Safety on max attempt policy for delayed AGE.</a:t>
            </a:r>
          </a:p>
          <a:p>
            <a:r>
              <a:rPr lang="en-US" sz="1200" u="sng" dirty="0">
                <a:solidFill>
                  <a:schemeClr val="bg2">
                    <a:lumMod val="10000"/>
                  </a:schemeClr>
                </a:solidFill>
                <a:latin typeface="Arial"/>
                <a:cs typeface="Arial"/>
              </a:rPr>
              <a:t>Successes:</a:t>
            </a:r>
          </a:p>
          <a:p>
            <a:pPr marL="171450" indent="-171450">
              <a:buChar char="•"/>
            </a:pPr>
            <a:r>
              <a:rPr lang="en-US" sz="1200" dirty="0">
                <a:solidFill>
                  <a:schemeClr val="bg2">
                    <a:lumMod val="10000"/>
                  </a:schemeClr>
                </a:solidFill>
                <a:latin typeface="Arial"/>
                <a:cs typeface="Arial"/>
              </a:rPr>
              <a:t>Completed the 3rd training at 29 Palms and 1</a:t>
            </a:r>
            <a:r>
              <a:rPr lang="en-US" sz="1200" baseline="30000" dirty="0">
                <a:solidFill>
                  <a:schemeClr val="bg2">
                    <a:lumMod val="10000"/>
                  </a:schemeClr>
                </a:solidFill>
                <a:latin typeface="Arial"/>
                <a:cs typeface="Arial"/>
              </a:rPr>
              <a:t>st</a:t>
            </a:r>
            <a:r>
              <a:rPr lang="en-US" sz="1200" dirty="0">
                <a:solidFill>
                  <a:schemeClr val="bg2">
                    <a:lumMod val="10000"/>
                  </a:schemeClr>
                </a:solidFill>
                <a:latin typeface="Arial"/>
                <a:cs typeface="Arial"/>
              </a:rPr>
              <a:t> Yuma sites.</a:t>
            </a:r>
          </a:p>
          <a:p>
            <a:pPr marL="171450" indent="-171450">
              <a:buChar char="•"/>
            </a:pPr>
            <a:r>
              <a:rPr lang="en-US" sz="1200" dirty="0">
                <a:solidFill>
                  <a:schemeClr val="bg2">
                    <a:lumMod val="10000"/>
                  </a:schemeClr>
                </a:solidFill>
                <a:latin typeface="Arial"/>
                <a:cs typeface="Arial"/>
              </a:rPr>
              <a:t>Supported FBI Honolulu personnel.</a:t>
            </a:r>
          </a:p>
          <a:p>
            <a:pPr marL="171450" indent="-171450">
              <a:buChar char="•"/>
            </a:pPr>
            <a:r>
              <a:rPr lang="en-US" sz="1200" dirty="0">
                <a:solidFill>
                  <a:schemeClr val="bg2">
                    <a:lumMod val="10000"/>
                  </a:schemeClr>
                </a:solidFill>
                <a:latin typeface="Arial"/>
                <a:cs typeface="Arial"/>
              </a:rPr>
              <a:t>Implemented the new POI.</a:t>
            </a:r>
          </a:p>
          <a:p>
            <a:pPr marL="171450" indent="-171450">
              <a:buChar char="•"/>
            </a:pPr>
            <a:r>
              <a:rPr lang="en-US" sz="1200" dirty="0">
                <a:solidFill>
                  <a:schemeClr val="bg2">
                    <a:lumMod val="10000"/>
                  </a:schemeClr>
                </a:solidFill>
                <a:latin typeface="Arial"/>
                <a:cs typeface="Arial"/>
              </a:rPr>
              <a:t>RIMPAC 2024 450 students across 7 partner nations.</a:t>
            </a:r>
          </a:p>
        </p:txBody>
      </p:sp>
      <p:graphicFrame>
        <p:nvGraphicFramePr>
          <p:cNvPr id="10" name="Table 10">
            <a:extLst>
              <a:ext uri="{FF2B5EF4-FFF2-40B4-BE49-F238E27FC236}">
                <a16:creationId xmlns:a16="http://schemas.microsoft.com/office/drawing/2014/main" id="{393DA962-FD74-EA8E-A64A-76F749D4BF27}"/>
              </a:ext>
            </a:extLst>
          </p:cNvPr>
          <p:cNvGraphicFramePr>
            <a:graphicFrameLocks noGrp="1"/>
          </p:cNvGraphicFramePr>
          <p:nvPr>
            <p:ph type="tbl" sz="quarter" idx="16"/>
            <p:extLst>
              <p:ext uri="{D42A27DB-BD31-4B8C-83A1-F6EECF244321}">
                <p14:modId xmlns:p14="http://schemas.microsoft.com/office/powerpoint/2010/main" val="1519053120"/>
              </p:ext>
            </p:extLst>
          </p:nvPr>
        </p:nvGraphicFramePr>
        <p:xfrm>
          <a:off x="4645025" y="3888743"/>
          <a:ext cx="4424355" cy="1295400"/>
        </p:xfrm>
        <a:graphic>
          <a:graphicData uri="http://schemas.openxmlformats.org/drawingml/2006/table">
            <a:tbl>
              <a:tblPr firstRow="1" bandRow="1">
                <a:tableStyleId>{F5AB1C69-6EDB-4FF4-983F-18BD219EF322}</a:tableStyleId>
              </a:tblPr>
              <a:tblGrid>
                <a:gridCol w="2989384">
                  <a:extLst>
                    <a:ext uri="{9D8B030D-6E8A-4147-A177-3AD203B41FA5}">
                      <a16:colId xmlns:a16="http://schemas.microsoft.com/office/drawing/2014/main" val="2227985478"/>
                    </a:ext>
                  </a:extLst>
                </a:gridCol>
                <a:gridCol w="1434971">
                  <a:extLst>
                    <a:ext uri="{9D8B030D-6E8A-4147-A177-3AD203B41FA5}">
                      <a16:colId xmlns:a16="http://schemas.microsoft.com/office/drawing/2014/main" val="2279250866"/>
                    </a:ext>
                  </a:extLst>
                </a:gridCol>
              </a:tblGrid>
              <a:tr h="225046">
                <a:tc>
                  <a:txBody>
                    <a:bodyPr/>
                    <a:lstStyle/>
                    <a:p>
                      <a:pPr lvl="0" algn="ctr">
                        <a:buNone/>
                      </a:pPr>
                      <a:r>
                        <a:rPr lang="en-US" sz="1100" b="1" kern="1200">
                          <a:solidFill>
                            <a:schemeClr val="lt1"/>
                          </a:solidFill>
                          <a:effectLst/>
                        </a:rPr>
                        <a:t>Milestone Name</a:t>
                      </a:r>
                      <a:endParaRPr lang="en-US"/>
                    </a:p>
                  </a:txBody>
                  <a:tcPr/>
                </a:tc>
                <a:tc>
                  <a:txBody>
                    <a:bodyPr/>
                    <a:lstStyle/>
                    <a:p>
                      <a:pPr lvl="0" algn="ctr">
                        <a:buNone/>
                      </a:pPr>
                      <a:r>
                        <a:rPr lang="en-US" sz="1100" b="1" kern="1200" dirty="0">
                          <a:solidFill>
                            <a:schemeClr val="lt1"/>
                          </a:solidFill>
                          <a:effectLst/>
                        </a:rPr>
                        <a:t>Key Dates</a:t>
                      </a:r>
                      <a:endParaRPr lang="en-US" dirty="0"/>
                    </a:p>
                  </a:txBody>
                  <a:tcPr/>
                </a:tc>
                <a:extLst>
                  <a:ext uri="{0D108BD9-81ED-4DB2-BD59-A6C34878D82A}">
                    <a16:rowId xmlns:a16="http://schemas.microsoft.com/office/drawing/2014/main" val="985598515"/>
                  </a:ext>
                </a:extLst>
              </a:tr>
              <a:tr h="225046">
                <a:tc>
                  <a:txBody>
                    <a:bodyPr/>
                    <a:lstStyle/>
                    <a:p>
                      <a:pPr lvl="0" algn="ctr">
                        <a:buNone/>
                      </a:pPr>
                      <a:r>
                        <a:rPr lang="en-US" sz="1100" kern="1200" noProof="0" dirty="0">
                          <a:solidFill>
                            <a:schemeClr val="bg2">
                              <a:lumMod val="10000"/>
                            </a:schemeClr>
                          </a:solidFill>
                        </a:rPr>
                        <a:t>Award TO3 (Surge)</a:t>
                      </a:r>
                      <a:endParaRPr lang="en-US" sz="1100" kern="1200" noProof="0" dirty="0">
                        <a:solidFill>
                          <a:schemeClr val="bg2">
                            <a:lumMod val="10000"/>
                          </a:schemeClr>
                        </a:solidFill>
                        <a:latin typeface="Arial"/>
                        <a:ea typeface="+mn-ea"/>
                        <a:cs typeface="+mn-cs"/>
                      </a:endParaRPr>
                    </a:p>
                  </a:txBody>
                  <a:tcPr/>
                </a:tc>
                <a:tc>
                  <a:txBody>
                    <a:bodyPr/>
                    <a:lstStyle/>
                    <a:p>
                      <a:pPr marL="0" lvl="0" algn="ctr">
                        <a:buNone/>
                      </a:pPr>
                      <a:r>
                        <a:rPr lang="en-US" sz="1100" b="0" u="none" strike="noStrike" kern="1200" noProof="0" dirty="0">
                          <a:solidFill>
                            <a:schemeClr val="bg2">
                              <a:lumMod val="10000"/>
                            </a:schemeClr>
                          </a:solidFill>
                        </a:rPr>
                        <a:t>24 October 2024</a:t>
                      </a:r>
                      <a:endParaRPr lang="en-US" sz="1100" b="0" i="0" u="none" strike="noStrike" kern="1200" noProof="0" dirty="0">
                        <a:solidFill>
                          <a:schemeClr val="bg2">
                            <a:lumMod val="10000"/>
                          </a:schemeClr>
                        </a:solidFill>
                        <a:latin typeface="Arial"/>
                      </a:endParaRPr>
                    </a:p>
                  </a:txBody>
                  <a:tcPr/>
                </a:tc>
                <a:extLst>
                  <a:ext uri="{0D108BD9-81ED-4DB2-BD59-A6C34878D82A}">
                    <a16:rowId xmlns:a16="http://schemas.microsoft.com/office/drawing/2014/main" val="545304495"/>
                  </a:ext>
                </a:extLst>
              </a:tr>
              <a:tr h="225046">
                <a:tc>
                  <a:txBody>
                    <a:bodyPr/>
                    <a:lstStyle/>
                    <a:p>
                      <a:pPr lvl="0" algn="ctr">
                        <a:buNone/>
                      </a:pPr>
                      <a:r>
                        <a:rPr lang="en-US" sz="1100" dirty="0">
                          <a:solidFill>
                            <a:schemeClr val="bg2">
                              <a:lumMod val="10000"/>
                            </a:schemeClr>
                          </a:solidFill>
                        </a:rPr>
                        <a:t>Award TO4 (OY1, Consumables, and WD)</a:t>
                      </a:r>
                      <a:endParaRPr lang="en-US" sz="1100" dirty="0">
                        <a:solidFill>
                          <a:schemeClr val="bg2">
                            <a:lumMod val="10000"/>
                          </a:schemeClr>
                        </a:solidFill>
                        <a:latin typeface="Arial"/>
                      </a:endParaRPr>
                    </a:p>
                  </a:txBody>
                  <a:tcPr/>
                </a:tc>
                <a:tc>
                  <a:txBody>
                    <a:bodyPr/>
                    <a:lstStyle/>
                    <a:p>
                      <a:pPr marL="0" lvl="0" algn="ctr">
                        <a:buNone/>
                      </a:pPr>
                      <a:r>
                        <a:rPr lang="en-US" sz="1100" b="0" u="none" strike="noStrike" kern="1200" noProof="0" dirty="0">
                          <a:solidFill>
                            <a:schemeClr val="bg2">
                              <a:lumMod val="10000"/>
                            </a:schemeClr>
                          </a:solidFill>
                        </a:rPr>
                        <a:t>November 2025</a:t>
                      </a:r>
                      <a:endParaRPr lang="en-US" dirty="0">
                        <a:solidFill>
                          <a:schemeClr val="bg2">
                            <a:lumMod val="10000"/>
                          </a:schemeClr>
                        </a:solidFill>
                      </a:endParaRPr>
                    </a:p>
                  </a:txBody>
                  <a:tcPr/>
                </a:tc>
                <a:extLst>
                  <a:ext uri="{0D108BD9-81ED-4DB2-BD59-A6C34878D82A}">
                    <a16:rowId xmlns:a16="http://schemas.microsoft.com/office/drawing/2014/main" val="2835148679"/>
                  </a:ext>
                </a:extLst>
              </a:tr>
              <a:tr h="225046">
                <a:tc>
                  <a:txBody>
                    <a:bodyPr/>
                    <a:lstStyle/>
                    <a:p>
                      <a:pPr lvl="0" algn="ctr">
                        <a:buNone/>
                      </a:pPr>
                      <a:r>
                        <a:rPr lang="en-US" sz="1100" dirty="0">
                          <a:solidFill>
                            <a:schemeClr val="bg2">
                              <a:lumMod val="10000"/>
                            </a:schemeClr>
                          </a:solidFill>
                        </a:rPr>
                        <a:t>Award TO5 (OY2, Consumables, and WD)</a:t>
                      </a:r>
                      <a:endParaRPr lang="en-US" sz="1100" dirty="0">
                        <a:solidFill>
                          <a:schemeClr val="bg2">
                            <a:lumMod val="10000"/>
                          </a:schemeClr>
                        </a:solidFill>
                        <a:latin typeface="Arial"/>
                      </a:endParaRPr>
                    </a:p>
                  </a:txBody>
                  <a:tcPr/>
                </a:tc>
                <a:tc>
                  <a:txBody>
                    <a:bodyPr/>
                    <a:lstStyle/>
                    <a:p>
                      <a:pPr marL="0" lvl="0" algn="ctr">
                        <a:buNone/>
                      </a:pPr>
                      <a:r>
                        <a:rPr lang="en-US" sz="1100" b="0" u="none" strike="noStrike" kern="1200" noProof="0" dirty="0">
                          <a:solidFill>
                            <a:schemeClr val="bg2">
                              <a:lumMod val="10000"/>
                            </a:schemeClr>
                          </a:solidFill>
                        </a:rPr>
                        <a:t>November 2026</a:t>
                      </a:r>
                      <a:endParaRPr lang="en-US" sz="1100" b="0" i="0" u="none" strike="noStrike" kern="1200" noProof="0" dirty="0">
                        <a:solidFill>
                          <a:schemeClr val="bg2">
                            <a:lumMod val="10000"/>
                          </a:schemeClr>
                        </a:solidFill>
                        <a:latin typeface="Arial"/>
                      </a:endParaRPr>
                    </a:p>
                  </a:txBody>
                  <a:tcPr/>
                </a:tc>
                <a:extLst>
                  <a:ext uri="{0D108BD9-81ED-4DB2-BD59-A6C34878D82A}">
                    <a16:rowId xmlns:a16="http://schemas.microsoft.com/office/drawing/2014/main" val="692589467"/>
                  </a:ext>
                </a:extLst>
              </a:tr>
              <a:tr h="225046">
                <a:tc>
                  <a:txBody>
                    <a:bodyPr/>
                    <a:lstStyle/>
                    <a:p>
                      <a:pPr lvl="0" algn="ctr">
                        <a:buNone/>
                      </a:pPr>
                      <a:r>
                        <a:rPr lang="en-US" sz="1100" dirty="0">
                          <a:solidFill>
                            <a:schemeClr val="bg2">
                              <a:lumMod val="10000"/>
                            </a:schemeClr>
                          </a:solidFill>
                        </a:rPr>
                        <a:t>Award TO6 (OY3, Consumables, and WD)</a:t>
                      </a:r>
                      <a:endParaRPr lang="en-US" sz="1100" dirty="0">
                        <a:solidFill>
                          <a:schemeClr val="bg2">
                            <a:lumMod val="10000"/>
                          </a:schemeClr>
                        </a:solidFill>
                        <a:latin typeface="Arial"/>
                      </a:endParaRPr>
                    </a:p>
                  </a:txBody>
                  <a:tcPr/>
                </a:tc>
                <a:tc>
                  <a:txBody>
                    <a:bodyPr/>
                    <a:lstStyle/>
                    <a:p>
                      <a:pPr marL="0" lvl="0" algn="ctr">
                        <a:buNone/>
                      </a:pPr>
                      <a:r>
                        <a:rPr lang="en-US" sz="1100" b="0" u="none" strike="noStrike" kern="1200" noProof="0" dirty="0">
                          <a:solidFill>
                            <a:schemeClr val="bg2">
                              <a:lumMod val="10000"/>
                            </a:schemeClr>
                          </a:solidFill>
                        </a:rPr>
                        <a:t>November 2027</a:t>
                      </a:r>
                      <a:endParaRPr lang="en-US" sz="1100" b="0" i="0" u="none" strike="noStrike" kern="1200" noProof="0" dirty="0">
                        <a:solidFill>
                          <a:schemeClr val="bg2">
                            <a:lumMod val="10000"/>
                          </a:schemeClr>
                        </a:solidFill>
                        <a:latin typeface="Arial"/>
                      </a:endParaRPr>
                    </a:p>
                  </a:txBody>
                  <a:tcPr/>
                </a:tc>
                <a:extLst>
                  <a:ext uri="{0D108BD9-81ED-4DB2-BD59-A6C34878D82A}">
                    <a16:rowId xmlns:a16="http://schemas.microsoft.com/office/drawing/2014/main" val="3389690814"/>
                  </a:ext>
                </a:extLst>
              </a:tr>
            </a:tbl>
          </a:graphicData>
        </a:graphic>
      </p:graphicFrame>
      <p:sp>
        <p:nvSpPr>
          <p:cNvPr id="8" name="Slide Number Placeholder 7">
            <a:extLst>
              <a:ext uri="{FF2B5EF4-FFF2-40B4-BE49-F238E27FC236}">
                <a16:creationId xmlns:a16="http://schemas.microsoft.com/office/drawing/2014/main" id="{1F590F1D-24C2-407C-DC4C-0F5D224F5821}"/>
              </a:ext>
            </a:extLst>
          </p:cNvPr>
          <p:cNvSpPr>
            <a:spLocks noGrp="1"/>
          </p:cNvSpPr>
          <p:nvPr>
            <p:ph type="sldNum" sz="quarter" idx="20"/>
          </p:nvPr>
        </p:nvSpPr>
        <p:spPr/>
        <p:txBody>
          <a:bodyPr/>
          <a:lstStyle/>
          <a:p>
            <a:endParaRPr lang="en-US" dirty="0"/>
          </a:p>
        </p:txBody>
      </p:sp>
      <p:sp>
        <p:nvSpPr>
          <p:cNvPr id="5" name="Text Placeholder 4">
            <a:extLst>
              <a:ext uri="{FF2B5EF4-FFF2-40B4-BE49-F238E27FC236}">
                <a16:creationId xmlns:a16="http://schemas.microsoft.com/office/drawing/2014/main" id="{ACAEF97F-E213-8E1A-2420-FE941D2BE227}"/>
              </a:ext>
            </a:extLst>
          </p:cNvPr>
          <p:cNvSpPr>
            <a:spLocks noGrp="1"/>
          </p:cNvSpPr>
          <p:nvPr>
            <p:ph type="body" sz="quarter" idx="17"/>
          </p:nvPr>
        </p:nvSpPr>
        <p:spPr>
          <a:xfrm>
            <a:off x="5464171" y="175307"/>
            <a:ext cx="2786062" cy="614390"/>
          </a:xfrm>
        </p:spPr>
        <p:txBody>
          <a:bodyPr lIns="91440" tIns="45720" rIns="91440" bIns="45720" anchor="ctr">
            <a:normAutofit/>
          </a:bodyPr>
          <a:lstStyle/>
          <a:p>
            <a:r>
              <a:rPr lang="en-US" sz="2000" dirty="0">
                <a:solidFill>
                  <a:schemeClr val="bg2">
                    <a:lumMod val="10000"/>
                  </a:schemeClr>
                </a:solidFill>
                <a:latin typeface="Arial Black" panose="020B0A04020102020204" pitchFamily="34" charset="0"/>
                <a:cs typeface="Arial"/>
              </a:rPr>
              <a:t>UET CLS</a:t>
            </a:r>
          </a:p>
        </p:txBody>
      </p:sp>
      <p:pic>
        <p:nvPicPr>
          <p:cNvPr id="17" name="Picture 17">
            <a:extLst>
              <a:ext uri="{FF2B5EF4-FFF2-40B4-BE49-F238E27FC236}">
                <a16:creationId xmlns:a16="http://schemas.microsoft.com/office/drawing/2014/main" id="{37A8DD51-8089-24BD-B36D-7FFE803314AD}"/>
              </a:ext>
            </a:extLst>
          </p:cNvPr>
          <p:cNvPicPr>
            <a:picLocks noGrp="1" noChangeAspect="1"/>
          </p:cNvPicPr>
          <p:nvPr>
            <p:ph type="pic" sz="quarter" idx="15"/>
          </p:nvPr>
        </p:nvPicPr>
        <p:blipFill>
          <a:blip r:embed="rId3"/>
          <a:srcRect l="14" r="14"/>
          <a:stretch/>
        </p:blipFill>
        <p:spPr>
          <a:xfrm>
            <a:off x="69850" y="1170306"/>
            <a:ext cx="4424363" cy="2321876"/>
          </a:xfrm>
        </p:spPr>
      </p:pic>
      <p:sp>
        <p:nvSpPr>
          <p:cNvPr id="4" name="TextBox 3">
            <a:extLst>
              <a:ext uri="{FF2B5EF4-FFF2-40B4-BE49-F238E27FC236}">
                <a16:creationId xmlns:a16="http://schemas.microsoft.com/office/drawing/2014/main" id="{743725A5-4D72-4CDD-6791-0CCA6EEE16F9}"/>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6" name="Title 1">
            <a:extLst>
              <a:ext uri="{FF2B5EF4-FFF2-40B4-BE49-F238E27FC236}">
                <a16:creationId xmlns:a16="http://schemas.microsoft.com/office/drawing/2014/main" id="{9961C0D1-73C1-573A-576F-33AA8F56F023}"/>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7" name="Picture 6" descr="Logo&#10;&#10;Description automatically generated">
            <a:extLst>
              <a:ext uri="{FF2B5EF4-FFF2-40B4-BE49-F238E27FC236}">
                <a16:creationId xmlns:a16="http://schemas.microsoft.com/office/drawing/2014/main" id="{CBBD8026-39EE-CAE0-947B-1BFDB143B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Tree>
    <p:extLst>
      <p:ext uri="{BB962C8B-B14F-4D97-AF65-F5344CB8AC3E}">
        <p14:creationId xmlns:p14="http://schemas.microsoft.com/office/powerpoint/2010/main" val="4157399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D05F924-8FD9-ED91-3064-43012EFD4E1B}"/>
              </a:ext>
            </a:extLst>
          </p:cNvPr>
          <p:cNvSpPr>
            <a:spLocks noGrp="1"/>
          </p:cNvSpPr>
          <p:nvPr>
            <p:ph type="body" sz="quarter" idx="17"/>
          </p:nvPr>
        </p:nvSpPr>
        <p:spPr>
          <a:xfrm>
            <a:off x="5466555" y="216472"/>
            <a:ext cx="2786062" cy="567636"/>
          </a:xfrm>
        </p:spPr>
        <p:txBody>
          <a:bodyPr lIns="91440" tIns="45720" rIns="91440" bIns="45720" anchor="ctr">
            <a:noAutofit/>
          </a:bodyPr>
          <a:lstStyle/>
          <a:p>
            <a:pPr lvl="0" eaLnBrk="0" fontAlgn="base" hangingPunct="0">
              <a:lnSpc>
                <a:spcPct val="100000"/>
              </a:lnSpc>
              <a:spcBef>
                <a:spcPct val="0"/>
              </a:spcBef>
              <a:spcAft>
                <a:spcPct val="0"/>
              </a:spcAft>
              <a:defRPr/>
            </a:pPr>
            <a:r>
              <a:rPr lang="en-US" sz="1200" kern="0" dirty="0">
                <a:solidFill>
                  <a:schemeClr val="bg2">
                    <a:lumMod val="10000"/>
                  </a:schemeClr>
                </a:solidFill>
                <a:latin typeface="Arial Black" panose="020B0A04020102020204" pitchFamily="34" charset="0"/>
                <a:cs typeface="Arial"/>
              </a:rPr>
              <a:t>HST, IIT &amp; SME SUPPORT SERVICES – CONSOLIDATION</a:t>
            </a:r>
          </a:p>
        </p:txBody>
      </p:sp>
      <p:sp>
        <p:nvSpPr>
          <p:cNvPr id="8" name="Slide Number Placeholder 7">
            <a:extLst>
              <a:ext uri="{FF2B5EF4-FFF2-40B4-BE49-F238E27FC236}">
                <a16:creationId xmlns:a16="http://schemas.microsoft.com/office/drawing/2014/main" id="{1F590F1D-24C2-407C-DC4C-0F5D224F5821}"/>
              </a:ext>
            </a:extLst>
          </p:cNvPr>
          <p:cNvSpPr>
            <a:spLocks noGrp="1"/>
          </p:cNvSpPr>
          <p:nvPr>
            <p:ph type="sldNum" sz="quarter" idx="20"/>
          </p:nvPr>
        </p:nvSpPr>
        <p:spPr/>
        <p:txBody>
          <a:bodyPr/>
          <a:lstStyle/>
          <a:p>
            <a:endParaRPr lang="en-US" dirty="0"/>
          </a:p>
        </p:txBody>
      </p:sp>
      <p:grpSp>
        <p:nvGrpSpPr>
          <p:cNvPr id="14" name="Group 13"/>
          <p:cNvGrpSpPr/>
          <p:nvPr/>
        </p:nvGrpSpPr>
        <p:grpSpPr>
          <a:xfrm>
            <a:off x="580955" y="1223361"/>
            <a:ext cx="3544584" cy="2076054"/>
            <a:chOff x="381000" y="1371600"/>
            <a:chExt cx="3690613" cy="2534666"/>
          </a:xfrm>
        </p:grpSpPr>
        <p:pic>
          <p:nvPicPr>
            <p:cNvPr id="15" name="Picture 14" descr="Image result for usmc role play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595" y="1371600"/>
              <a:ext cx="2414018" cy="1610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1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81000" y="2263020"/>
              <a:ext cx="2190995" cy="1643246"/>
            </a:xfrm>
            <a:prstGeom prst="rect">
              <a:avLst/>
            </a:prstGeom>
            <a:ln>
              <a:noFill/>
            </a:ln>
            <a:effectLst>
              <a:outerShdw blurRad="292100" dist="139700" dir="2700000" algn="tl" rotWithShape="0">
                <a:srgbClr val="333333">
                  <a:alpha val="65000"/>
                </a:srgbClr>
              </a:outerShdw>
            </a:effectLst>
          </p:spPr>
        </p:pic>
      </p:grpSp>
      <p:sp>
        <p:nvSpPr>
          <p:cNvPr id="18" name="Text Box 2"/>
          <p:cNvSpPr txBox="1">
            <a:spLocks noChangeArrowheads="1"/>
          </p:cNvSpPr>
          <p:nvPr/>
        </p:nvSpPr>
        <p:spPr bwMode="auto">
          <a:xfrm>
            <a:off x="4687418" y="1161650"/>
            <a:ext cx="4369938" cy="2292935"/>
          </a:xfrm>
          <a:prstGeom prst="rect">
            <a:avLst/>
          </a:prstGeom>
          <a:noFill/>
          <a:ln w="9525">
            <a:noFill/>
            <a:miter lim="800000"/>
            <a:headEnd/>
            <a:tailEnd/>
          </a:ln>
          <a:effectLst/>
        </p:spPr>
        <p:txBody>
          <a:bodyPr wrap="square" lIns="91440" tIns="45720" rIns="91440" bIns="4572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a:rPr>
              <a:t>The Immersive Training Range Support program includes the IIT facilities and immersive support to HST, which are under the daily operational management of</a:t>
            </a:r>
            <a:r>
              <a:rPr kumimoji="0" lang="en-US" sz="1100" b="0" i="0" u="none" strike="noStrike" kern="1200" cap="none" spc="-60" normalizeH="0" baseline="0" noProof="0" dirty="0">
                <a:ln>
                  <a:noFill/>
                </a:ln>
                <a:solidFill>
                  <a:srgbClr val="000000"/>
                </a:solidFill>
                <a:effectLst/>
                <a:uLnTx/>
                <a:uFillTx/>
                <a:latin typeface="Arial"/>
                <a:ea typeface="Calibri" panose="020F0502020204030204" pitchFamily="34" charset="0"/>
                <a:cs typeface="Times New Roman"/>
              </a:rPr>
              <a:t> </a:t>
            </a:r>
            <a:r>
              <a:rPr kumimoji="0" lang="en-US" sz="11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a:rPr>
              <a:t>the respective </a:t>
            </a:r>
            <a:r>
              <a:rPr kumimoji="0" lang="en-US" sz="1100" b="0" i="0" u="none" strike="noStrike" kern="1200" cap="none" spc="-5" normalizeH="0" baseline="0" noProof="0" dirty="0">
                <a:ln>
                  <a:noFill/>
                </a:ln>
                <a:solidFill>
                  <a:srgbClr val="000000"/>
                </a:solidFill>
                <a:effectLst/>
                <a:uLnTx/>
                <a:uFillTx/>
                <a:latin typeface="Arial"/>
                <a:ea typeface="Calibri" panose="020F0502020204030204" pitchFamily="34" charset="0"/>
                <a:cs typeface="Times New Roman"/>
              </a:rPr>
              <a:t>U.S.</a:t>
            </a:r>
            <a:r>
              <a:rPr kumimoji="0" lang="en-US" sz="11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a:rPr>
              <a:t> Marine</a:t>
            </a:r>
            <a:r>
              <a:rPr kumimoji="0" lang="en-US" sz="1100" b="0" i="0" u="none" strike="noStrike" kern="1200" cap="none" spc="205" normalizeH="0" baseline="0" noProof="0" dirty="0">
                <a:ln>
                  <a:noFill/>
                </a:ln>
                <a:solidFill>
                  <a:srgbClr val="000000"/>
                </a:solidFill>
                <a:effectLst/>
                <a:uLnTx/>
                <a:uFillTx/>
                <a:latin typeface="Arial"/>
                <a:ea typeface="Calibri" panose="020F0502020204030204" pitchFamily="34" charset="0"/>
                <a:cs typeface="Times New Roman"/>
              </a:rPr>
              <a:t> </a:t>
            </a:r>
            <a:r>
              <a:rPr kumimoji="0" lang="en-US" sz="11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a:rPr>
              <a:t>Corps (USMC) Installation Training Support Divisions (ITSD), Range Training</a:t>
            </a:r>
            <a:r>
              <a:rPr kumimoji="0" lang="en-US" sz="1100" b="0" i="0" u="none" strike="noStrike" kern="1200" cap="none" spc="-50" normalizeH="0" baseline="0" noProof="0" dirty="0">
                <a:ln>
                  <a:noFill/>
                </a:ln>
                <a:solidFill>
                  <a:srgbClr val="000000"/>
                </a:solidFill>
                <a:effectLst/>
                <a:uLnTx/>
                <a:uFillTx/>
                <a:latin typeface="Arial"/>
                <a:ea typeface="Calibri" panose="020F0502020204030204" pitchFamily="34" charset="0"/>
                <a:cs typeface="Times New Roman"/>
              </a:rPr>
              <a:t> </a:t>
            </a:r>
            <a:r>
              <a:rPr kumimoji="0" lang="en-US" sz="11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a:rPr>
              <a:t>Area Management Division (RTAM D), Range Control and Current Operations (G3).  The</a:t>
            </a:r>
            <a:r>
              <a:rPr kumimoji="0" lang="en-US" sz="1100" b="0" i="0" u="none" strike="noStrike" kern="1200" cap="none" spc="-45" normalizeH="0" baseline="0" noProof="0" dirty="0">
                <a:ln>
                  <a:noFill/>
                </a:ln>
                <a:solidFill>
                  <a:srgbClr val="000000"/>
                </a:solidFill>
                <a:effectLst/>
                <a:uLnTx/>
                <a:uFillTx/>
                <a:latin typeface="Arial"/>
                <a:ea typeface="Calibri" panose="020F0502020204030204" pitchFamily="34" charset="0"/>
                <a:cs typeface="Times New Roman"/>
              </a:rPr>
              <a:t> </a:t>
            </a:r>
            <a:r>
              <a:rPr kumimoji="0" lang="en-US" sz="11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a:rPr>
              <a:t>ITRS program provides Marines with high-fidelity immersive training environments with the IIT facilities, specifically with RP and SME personnel support. </a:t>
            </a:r>
            <a:endParaRPr kumimoji="0" lang="en-US" sz="1100" b="1" i="0" u="sng" strike="noStrike" kern="1200" cap="none" spc="0" normalizeH="0" baseline="0" noProof="0" dirty="0">
              <a:ln>
                <a:noFill/>
              </a:ln>
              <a:solidFill>
                <a:srgbClr val="000000"/>
              </a:solidFill>
              <a:effectLst/>
              <a:uLnTx/>
              <a:uFillTx/>
              <a:latin typeface="Arial"/>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sng" strike="noStrike" kern="1200" cap="none" spc="0" normalizeH="0" baseline="0" noProof="0" dirty="0">
                <a:ln>
                  <a:noFill/>
                </a:ln>
                <a:solidFill>
                  <a:srgbClr val="000000"/>
                </a:solidFill>
                <a:effectLst/>
                <a:uLnTx/>
                <a:uFillTx/>
                <a:latin typeface="Arial"/>
                <a:ea typeface="+mn-ea"/>
                <a:cs typeface="Arial"/>
              </a:rPr>
              <a:t>Leadership Team</a:t>
            </a:r>
            <a:endParaRPr lang="en-US" sz="1100" b="1" i="0" u="sng" strike="noStrike" kern="1200" cap="none" spc="0" normalizeH="0" baseline="0" noProof="0" dirty="0">
              <a:ln>
                <a:noFill/>
              </a:ln>
              <a:solidFill>
                <a:srgbClr val="000000"/>
              </a:solidFill>
              <a:effectLst/>
              <a:uLnTx/>
              <a:uFillTx/>
              <a:latin typeface="Arial"/>
              <a:cs typeface="Arial"/>
            </a:endParaRPr>
          </a:p>
          <a:p>
            <a:pPr marL="171450" marR="0" lvl="1"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Arial"/>
                <a:ea typeface="+mn-ea"/>
                <a:cs typeface="Arial"/>
              </a:rPr>
              <a:t>Project Officer/COR</a:t>
            </a:r>
            <a:r>
              <a:rPr lang="en-US" sz="1100" dirty="0">
                <a:solidFill>
                  <a:srgbClr val="000000"/>
                </a:solidFill>
                <a:latin typeface="Arial"/>
                <a:cs typeface="Arial"/>
              </a:rPr>
              <a:t>:</a:t>
            </a:r>
            <a:r>
              <a:rPr kumimoji="0" lang="en-US" sz="1100" b="0" i="0" u="none" strike="noStrike" kern="1200" cap="none" spc="0" normalizeH="0" baseline="0" noProof="0" dirty="0">
                <a:ln>
                  <a:noFill/>
                </a:ln>
                <a:solidFill>
                  <a:srgbClr val="000000"/>
                </a:solidFill>
                <a:effectLst/>
                <a:uLnTx/>
                <a:uFillTx/>
                <a:latin typeface="Arial"/>
                <a:ea typeface="+mn-ea"/>
                <a:cs typeface="Arial"/>
              </a:rPr>
              <a:t> </a:t>
            </a:r>
            <a:r>
              <a:rPr lang="en-US" sz="1100" dirty="0">
                <a:solidFill>
                  <a:srgbClr val="000000"/>
                </a:solidFill>
                <a:latin typeface="Arial"/>
                <a:cs typeface="Arial"/>
              </a:rPr>
              <a:t>Nate Stoddart</a:t>
            </a:r>
          </a:p>
          <a:p>
            <a:pPr marL="171450" lvl="1" indent="-171450" defTabSz="914400">
              <a:spcBef>
                <a:spcPct val="0"/>
              </a:spcBef>
              <a:spcAft>
                <a:spcPct val="0"/>
              </a:spcAft>
              <a:buFont typeface="Arial,Sans-Serif" panose="020B0604020202020204" pitchFamily="34" charset="0"/>
              <a:buChar char="•"/>
              <a:defRPr/>
            </a:pPr>
            <a:r>
              <a:rPr lang="en-US" sz="1100" dirty="0" err="1">
                <a:solidFill>
                  <a:srgbClr val="000000"/>
                </a:solidFill>
                <a:latin typeface="Arial"/>
                <a:cs typeface="Arial"/>
              </a:rPr>
              <a:t>Alaka'ina</a:t>
            </a:r>
            <a:r>
              <a:rPr lang="en-US" sz="1100" dirty="0">
                <a:solidFill>
                  <a:srgbClr val="000000"/>
                </a:solidFill>
                <a:latin typeface="Arial"/>
                <a:cs typeface="Arial"/>
              </a:rPr>
              <a:t> PM Analyst Support: 2x </a:t>
            </a:r>
          </a:p>
          <a:p>
            <a:pPr marL="171450" lvl="1" indent="-171450" defTabSz="914400">
              <a:spcBef>
                <a:spcPct val="0"/>
              </a:spcBef>
              <a:spcAft>
                <a:spcPct val="0"/>
              </a:spcAft>
              <a:buFont typeface="Arial,Sans-Serif" panose="020B0604020202020204" pitchFamily="34" charset="0"/>
              <a:buChar char="•"/>
              <a:defRPr/>
            </a:pPr>
            <a:r>
              <a:rPr lang="en-US" sz="1100" dirty="0">
                <a:solidFill>
                  <a:srgbClr val="000000"/>
                </a:solidFill>
                <a:latin typeface="Arial"/>
                <a:cs typeface="Arial"/>
              </a:rPr>
              <a:t>RTPD A-COR</a:t>
            </a:r>
            <a:r>
              <a:rPr kumimoji="0" lang="en-US" sz="1100" b="0" i="0" u="none" strike="noStrike" kern="1200" cap="none" spc="0" normalizeH="0" baseline="0" noProof="0" dirty="0">
                <a:ln>
                  <a:noFill/>
                </a:ln>
                <a:solidFill>
                  <a:srgbClr val="000000"/>
                </a:solidFill>
                <a:effectLst/>
                <a:uLnTx/>
                <a:uFillTx/>
                <a:latin typeface="Arial"/>
                <a:ea typeface="+mn-ea"/>
                <a:cs typeface="Arial"/>
              </a:rPr>
              <a:t>: Brian Thompson</a:t>
            </a:r>
            <a:endParaRPr kumimoji="0" lang="en-US" sz="1100" b="1" i="0" u="sng" strike="noStrike" kern="1200" cap="none" spc="0" normalizeH="0" baseline="0" noProof="0" dirty="0">
              <a:ln>
                <a:noFill/>
              </a:ln>
              <a:solidFill>
                <a:srgbClr val="000000"/>
              </a:solidFill>
              <a:effectLst/>
              <a:uLnTx/>
              <a:uFillTx/>
              <a:latin typeface="Arial"/>
              <a:ea typeface="+mn-ea"/>
              <a:cs typeface="Arial"/>
            </a:endParaRPr>
          </a:p>
        </p:txBody>
      </p:sp>
      <p:graphicFrame>
        <p:nvGraphicFramePr>
          <p:cNvPr id="4" name="Table 3">
            <a:extLst>
              <a:ext uri="{FF2B5EF4-FFF2-40B4-BE49-F238E27FC236}">
                <a16:creationId xmlns:a16="http://schemas.microsoft.com/office/drawing/2014/main" id="{D28F9013-A265-85F0-8DA2-9164CAAB3223}"/>
              </a:ext>
            </a:extLst>
          </p:cNvPr>
          <p:cNvGraphicFramePr>
            <a:graphicFrameLocks noGrp="1"/>
          </p:cNvGraphicFramePr>
          <p:nvPr>
            <p:extLst>
              <p:ext uri="{D42A27DB-BD31-4B8C-83A1-F6EECF244321}">
                <p14:modId xmlns:p14="http://schemas.microsoft.com/office/powerpoint/2010/main" val="2748359210"/>
              </p:ext>
            </p:extLst>
          </p:nvPr>
        </p:nvGraphicFramePr>
        <p:xfrm>
          <a:off x="4675187" y="3854270"/>
          <a:ext cx="4368799" cy="1646570"/>
        </p:xfrm>
        <a:graphic>
          <a:graphicData uri="http://schemas.openxmlformats.org/drawingml/2006/table">
            <a:tbl>
              <a:tblPr firstRow="1" bandRow="1">
                <a:tableStyleId>{F5AB1C69-6EDB-4FF4-983F-18BD219EF322}</a:tableStyleId>
              </a:tblPr>
              <a:tblGrid>
                <a:gridCol w="3251200">
                  <a:extLst>
                    <a:ext uri="{9D8B030D-6E8A-4147-A177-3AD203B41FA5}">
                      <a16:colId xmlns:a16="http://schemas.microsoft.com/office/drawing/2014/main" val="4046492472"/>
                    </a:ext>
                  </a:extLst>
                </a:gridCol>
                <a:gridCol w="1117599">
                  <a:extLst>
                    <a:ext uri="{9D8B030D-6E8A-4147-A177-3AD203B41FA5}">
                      <a16:colId xmlns:a16="http://schemas.microsoft.com/office/drawing/2014/main" val="1607679596"/>
                    </a:ext>
                  </a:extLst>
                </a:gridCol>
              </a:tblGrid>
              <a:tr h="369414">
                <a:tc>
                  <a:txBody>
                    <a:bodyPr/>
                    <a:lstStyle/>
                    <a:p>
                      <a:pPr marL="0" algn="ctr" rtl="0" eaLnBrk="1" fontAlgn="ctr" latinLnBrk="0" hangingPunct="1">
                        <a:spcBef>
                          <a:spcPts val="0"/>
                        </a:spcBef>
                        <a:spcAft>
                          <a:spcPts val="0"/>
                        </a:spcAft>
                      </a:pPr>
                      <a:r>
                        <a:rPr lang="en-US" sz="1100" b="1" u="none" strike="noStrike" kern="1200" dirty="0">
                          <a:solidFill>
                            <a:srgbClr val="FFFFFF"/>
                          </a:solidFill>
                          <a:effectLst/>
                        </a:rPr>
                        <a:t>Milestone Name</a:t>
                      </a:r>
                      <a:endParaRPr lang="en-US" sz="1800" b="0" i="0" u="none" strike="noStrike" dirty="0">
                        <a:effectLst/>
                        <a:latin typeface="Arial"/>
                      </a:endParaRPr>
                    </a:p>
                  </a:txBody>
                  <a:tcPr marL="9525" marR="9525" marT="9525" marB="0" anchor="ctr"/>
                </a:tc>
                <a:tc>
                  <a:txBody>
                    <a:bodyPr/>
                    <a:lstStyle/>
                    <a:p>
                      <a:pPr marL="0" algn="ctr" rtl="0" eaLnBrk="1" fontAlgn="ctr" latinLnBrk="0" hangingPunct="1">
                        <a:spcBef>
                          <a:spcPts val="0"/>
                        </a:spcBef>
                        <a:spcAft>
                          <a:spcPts val="0"/>
                        </a:spcAft>
                      </a:pPr>
                      <a:r>
                        <a:rPr lang="en-US" sz="1100" b="1" u="none" strike="noStrike" kern="1200" dirty="0">
                          <a:solidFill>
                            <a:srgbClr val="FFFFFF"/>
                          </a:solidFill>
                          <a:effectLst/>
                        </a:rPr>
                        <a:t>Key Dates</a:t>
                      </a:r>
                      <a:endParaRPr lang="en-US" sz="1800" b="0" i="0" u="none" strike="noStrike" dirty="0">
                        <a:effectLst/>
                        <a:latin typeface="Arial"/>
                      </a:endParaRPr>
                    </a:p>
                  </a:txBody>
                  <a:tcPr marL="9525" marR="9525" marT="9525" marB="0" anchor="ctr"/>
                </a:tc>
                <a:extLst>
                  <a:ext uri="{0D108BD9-81ED-4DB2-BD59-A6C34878D82A}">
                    <a16:rowId xmlns:a16="http://schemas.microsoft.com/office/drawing/2014/main" val="3522783687"/>
                  </a:ext>
                </a:extLst>
              </a:tr>
              <a:tr h="329938">
                <a:tc>
                  <a:txBody>
                    <a:bodyPr/>
                    <a:lstStyle/>
                    <a:p>
                      <a:pPr marL="0" lvl="0" algn="ctr">
                        <a:spcBef>
                          <a:spcPts val="0"/>
                        </a:spcBef>
                        <a:spcAft>
                          <a:spcPts val="0"/>
                        </a:spcAft>
                        <a:buNone/>
                      </a:pPr>
                      <a:r>
                        <a:rPr lang="en-US" sz="1100" b="0" u="none" strike="noStrike" kern="1200" dirty="0">
                          <a:solidFill>
                            <a:srgbClr val="000000"/>
                          </a:solidFill>
                          <a:effectLst/>
                        </a:rPr>
                        <a:t>TO 10, FY25, Dec-Feb Support: Requirements Due</a:t>
                      </a:r>
                      <a:endParaRPr lang="en-US" sz="1100" dirty="0"/>
                    </a:p>
                  </a:txBody>
                  <a:tcPr marL="9525" marR="9525" marT="9525" marB="0" anchor="ctr"/>
                </a:tc>
                <a:tc>
                  <a:txBody>
                    <a:bodyPr/>
                    <a:lstStyle/>
                    <a:p>
                      <a:pPr marL="0" algn="ctr" rtl="0" eaLnBrk="1" fontAlgn="ctr" latinLnBrk="0" hangingPunct="1">
                        <a:spcBef>
                          <a:spcPts val="0"/>
                        </a:spcBef>
                        <a:spcAft>
                          <a:spcPts val="0"/>
                        </a:spcAft>
                      </a:pPr>
                      <a:r>
                        <a:rPr lang="en-US" sz="1100" b="0" u="none" strike="noStrike" kern="1200" baseline="0" noProof="0" dirty="0">
                          <a:solidFill>
                            <a:srgbClr val="000000"/>
                          </a:solidFill>
                          <a:effectLst/>
                        </a:rPr>
                        <a:t>10/24/2024</a:t>
                      </a:r>
                      <a:r>
                        <a:rPr lang="en-US" sz="1100" b="0" u="none" strike="noStrike" kern="1200" dirty="0">
                          <a:solidFill>
                            <a:srgbClr val="000000"/>
                          </a:solidFill>
                          <a:effectLst/>
                        </a:rPr>
                        <a:t> </a:t>
                      </a:r>
                      <a:endParaRPr lang="en-US" sz="1800" b="0" i="0" u="none" strike="noStrike" kern="1200" dirty="0">
                        <a:solidFill>
                          <a:srgbClr val="000000"/>
                        </a:solidFill>
                        <a:effectLst/>
                        <a:latin typeface="Arial"/>
                      </a:endParaRPr>
                    </a:p>
                  </a:txBody>
                  <a:tcPr marL="9525" marR="9525" marT="9525" marB="0" anchor="ctr"/>
                </a:tc>
                <a:extLst>
                  <a:ext uri="{0D108BD9-81ED-4DB2-BD59-A6C34878D82A}">
                    <a16:rowId xmlns:a16="http://schemas.microsoft.com/office/drawing/2014/main" val="413014028"/>
                  </a:ext>
                </a:extLst>
              </a:tr>
              <a:tr h="320159">
                <a:tc>
                  <a:txBody>
                    <a:bodyPr/>
                    <a:lstStyle/>
                    <a:p>
                      <a:pPr marL="0" lvl="0" algn="ctr">
                        <a:spcBef>
                          <a:spcPts val="0"/>
                        </a:spcBef>
                        <a:spcAft>
                          <a:spcPts val="0"/>
                        </a:spcAft>
                        <a:buNone/>
                      </a:pPr>
                      <a:r>
                        <a:rPr lang="en-US" sz="1100" b="0" u="none" strike="noStrike" kern="1200" dirty="0">
                          <a:solidFill>
                            <a:srgbClr val="000000"/>
                          </a:solidFill>
                          <a:effectLst/>
                        </a:rPr>
                        <a:t>TO 10, FY25, Dec-Feb Support: Award</a:t>
                      </a:r>
                      <a:endParaRPr lang="en-US" sz="1100" dirty="0"/>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u="none" strike="noStrike" kern="1200" dirty="0">
                          <a:solidFill>
                            <a:srgbClr val="000000"/>
                          </a:solidFill>
                          <a:effectLst/>
                        </a:rPr>
                        <a:t>12/2024  </a:t>
                      </a:r>
                      <a:endParaRPr lang="en-US" sz="1100" b="0" i="0" u="none" strike="noStrike" kern="1200" dirty="0">
                        <a:solidFill>
                          <a:srgbClr val="000000"/>
                        </a:solidFill>
                        <a:effectLst/>
                        <a:latin typeface="Arial"/>
                      </a:endParaRPr>
                    </a:p>
                  </a:txBody>
                  <a:tcPr marL="9525" marR="9525" marT="9525" marB="0" anchor="ctr"/>
                </a:tc>
                <a:extLst>
                  <a:ext uri="{0D108BD9-81ED-4DB2-BD59-A6C34878D82A}">
                    <a16:rowId xmlns:a16="http://schemas.microsoft.com/office/drawing/2014/main" val="3941246823"/>
                  </a:ext>
                </a:extLst>
              </a:tr>
              <a:tr h="294587">
                <a:tc>
                  <a:txBody>
                    <a:bodyPr/>
                    <a:lstStyle/>
                    <a:p>
                      <a:pPr marL="0" lvl="0" algn="ctr">
                        <a:spcBef>
                          <a:spcPts val="0"/>
                        </a:spcBef>
                        <a:spcAft>
                          <a:spcPts val="0"/>
                        </a:spcAft>
                        <a:buNone/>
                      </a:pPr>
                      <a:r>
                        <a:rPr lang="en-US" sz="1100" b="0" u="none" strike="noStrike" kern="1200" dirty="0">
                          <a:solidFill>
                            <a:srgbClr val="000000"/>
                          </a:solidFill>
                          <a:effectLst/>
                        </a:rPr>
                        <a:t>TO 11, FY25, Feb-Apr Support: Requirements Due</a:t>
                      </a:r>
                      <a:endParaRPr lang="en-US" sz="1100" dirty="0"/>
                    </a:p>
                  </a:txBody>
                  <a:tcPr marL="9525" marR="9525" marT="9525" marB="0" anchor="ctr"/>
                </a:tc>
                <a:tc>
                  <a:txBody>
                    <a:bodyPr/>
                    <a:lstStyle/>
                    <a:p>
                      <a:pPr marL="0" lvl="0" algn="ctr" rtl="0" eaLnBrk="1" fontAlgn="ctr" latinLnBrk="0" hangingPunct="1">
                        <a:spcBef>
                          <a:spcPts val="0"/>
                        </a:spcBef>
                        <a:spcAft>
                          <a:spcPts val="0"/>
                        </a:spcAft>
                        <a:buNone/>
                      </a:pPr>
                      <a:r>
                        <a:rPr lang="en-US" sz="1100" b="0" u="none" strike="noStrike" kern="1200" dirty="0">
                          <a:solidFill>
                            <a:srgbClr val="000000"/>
                          </a:solidFill>
                          <a:effectLst/>
                        </a:rPr>
                        <a:t>12/2024</a:t>
                      </a:r>
                      <a:endParaRPr lang="en-US" sz="1100" b="0" i="0" u="none" strike="noStrike" kern="1200" dirty="0">
                        <a:solidFill>
                          <a:schemeClr val="tx1"/>
                        </a:solidFill>
                        <a:effectLst/>
                        <a:latin typeface="Arial"/>
                        <a:ea typeface="+mn-ea"/>
                        <a:cs typeface="+mn-cs"/>
                      </a:endParaRPr>
                    </a:p>
                  </a:txBody>
                  <a:tcPr marL="9525" marR="9525" marT="9525" marB="0" anchor="ctr"/>
                </a:tc>
                <a:extLst>
                  <a:ext uri="{0D108BD9-81ED-4DB2-BD59-A6C34878D82A}">
                    <a16:rowId xmlns:a16="http://schemas.microsoft.com/office/drawing/2014/main" val="2222894108"/>
                  </a:ext>
                </a:extLst>
              </a:tr>
              <a:tr h="332472">
                <a:tc>
                  <a:txBody>
                    <a:bodyPr/>
                    <a:lstStyle/>
                    <a:p>
                      <a:pPr marL="0" lvl="0" algn="ctr">
                        <a:spcBef>
                          <a:spcPts val="0"/>
                        </a:spcBef>
                        <a:spcAft>
                          <a:spcPts val="0"/>
                        </a:spcAft>
                        <a:buNone/>
                      </a:pPr>
                      <a:r>
                        <a:rPr lang="en-US" sz="1100" b="0" u="none" strike="noStrike" kern="1200" dirty="0">
                          <a:solidFill>
                            <a:srgbClr val="000000"/>
                          </a:solidFill>
                          <a:effectLst/>
                        </a:rPr>
                        <a:t>TO 11, FY25, Feb-Apr Support: Award</a:t>
                      </a:r>
                      <a:endParaRPr lang="en-US" sz="1100" dirty="0"/>
                    </a:p>
                  </a:txBody>
                  <a:tcPr marL="9525" marR="9525" marT="9525" marB="0" anchor="ctr"/>
                </a:tc>
                <a:tc>
                  <a:txBody>
                    <a:bodyPr/>
                    <a:lstStyle/>
                    <a:p>
                      <a:pPr marL="0" lvl="0" algn="ctr">
                        <a:spcBef>
                          <a:spcPts val="0"/>
                        </a:spcBef>
                        <a:spcAft>
                          <a:spcPts val="0"/>
                        </a:spcAft>
                        <a:buNone/>
                      </a:pPr>
                      <a:r>
                        <a:rPr lang="en-US" sz="1100" b="0" u="none" strike="noStrike" kern="1200" dirty="0">
                          <a:solidFill>
                            <a:srgbClr val="000000"/>
                          </a:solidFill>
                          <a:effectLst/>
                        </a:rPr>
                        <a:t>02/2025 </a:t>
                      </a:r>
                      <a:endParaRPr lang="en-US" dirty="0"/>
                    </a:p>
                  </a:txBody>
                  <a:tcPr marL="9525" marR="9525" marT="9525" marB="0" anchor="ctr"/>
                </a:tc>
                <a:extLst>
                  <a:ext uri="{0D108BD9-81ED-4DB2-BD59-A6C34878D82A}">
                    <a16:rowId xmlns:a16="http://schemas.microsoft.com/office/drawing/2014/main" val="1675193467"/>
                  </a:ext>
                </a:extLst>
              </a:tr>
            </a:tbl>
          </a:graphicData>
        </a:graphic>
      </p:graphicFrame>
      <p:sp>
        <p:nvSpPr>
          <p:cNvPr id="2" name="Text Box 2">
            <a:extLst>
              <a:ext uri="{FF2B5EF4-FFF2-40B4-BE49-F238E27FC236}">
                <a16:creationId xmlns:a16="http://schemas.microsoft.com/office/drawing/2014/main" id="{B943FABC-B2BC-74BC-AC53-676D7AFEC73D}"/>
              </a:ext>
            </a:extLst>
          </p:cNvPr>
          <p:cNvSpPr txBox="1">
            <a:spLocks noChangeArrowheads="1"/>
          </p:cNvSpPr>
          <p:nvPr/>
        </p:nvSpPr>
        <p:spPr bwMode="auto">
          <a:xfrm>
            <a:off x="304925" y="3988393"/>
            <a:ext cx="4027362" cy="2462213"/>
          </a:xfrm>
          <a:prstGeom prst="rect">
            <a:avLst/>
          </a:prstGeom>
          <a:noFill/>
          <a:ln w="9525">
            <a:noFill/>
            <a:miter lim="800000"/>
            <a:headEnd/>
            <a:tailEnd/>
          </a:ln>
          <a:effectLst/>
        </p:spPr>
        <p:txBody>
          <a:bodyPr wrap="square" lIns="91440" tIns="45720" rIns="91440" bIns="45720" anchor="t">
            <a:spAutoFit/>
          </a:bodyPr>
          <a:lstStyle/>
          <a:p>
            <a:pPr marL="0" marR="0" lvl="0" indent="0" algn="l" defTabSz="914400">
              <a:lnSpc>
                <a:spcPct val="100000"/>
              </a:lnSpc>
              <a:spcBef>
                <a:spcPct val="0"/>
              </a:spcBef>
              <a:spcAft>
                <a:spcPct val="0"/>
              </a:spcAft>
              <a:buNone/>
              <a:tabLst/>
              <a:defRPr/>
            </a:pPr>
            <a:r>
              <a:rPr lang="en-US" sz="1100" u="sng" dirty="0">
                <a:solidFill>
                  <a:srgbClr val="000000"/>
                </a:solidFill>
                <a:latin typeface="Arial"/>
                <a:cs typeface="Times New Roman"/>
              </a:rPr>
              <a:t>Challenges</a:t>
            </a:r>
            <a:r>
              <a:rPr lang="en-US" sz="1100" dirty="0">
                <a:solidFill>
                  <a:srgbClr val="000000"/>
                </a:solidFill>
                <a:latin typeface="Arial"/>
                <a:cs typeface="Times New Roman"/>
              </a:rPr>
              <a:t>:</a:t>
            </a:r>
            <a:endParaRPr lang="en-US" dirty="0"/>
          </a:p>
          <a:p>
            <a:pPr marL="228600" indent="-228600" defTabSz="914400">
              <a:spcBef>
                <a:spcPct val="0"/>
              </a:spcBef>
              <a:spcAft>
                <a:spcPct val="0"/>
              </a:spcAft>
              <a:buAutoNum type="arabicParenR"/>
              <a:defRPr/>
            </a:pPr>
            <a:r>
              <a:rPr lang="en-US" sz="1100" dirty="0">
                <a:solidFill>
                  <a:srgbClr val="000000"/>
                </a:solidFill>
                <a:latin typeface="Arial"/>
                <a:cs typeface="Times New Roman"/>
              </a:rPr>
              <a:t>Shorter Task Orders reduces time for post-FY funding mods ; SAF Task Orders must be funded within the </a:t>
            </a:r>
            <a:r>
              <a:rPr lang="en-US" sz="1100" dirty="0" err="1">
                <a:solidFill>
                  <a:srgbClr val="000000"/>
                </a:solidFill>
                <a:latin typeface="Arial"/>
                <a:cs typeface="Times New Roman"/>
              </a:rPr>
              <a:t>PoP</a:t>
            </a:r>
            <a:endParaRPr lang="en-US" sz="1100" dirty="0">
              <a:solidFill>
                <a:srgbClr val="000000"/>
              </a:solidFill>
              <a:latin typeface="Arial"/>
              <a:cs typeface="Times New Roman"/>
            </a:endParaRPr>
          </a:p>
          <a:p>
            <a:pPr defTabSz="914400">
              <a:spcBef>
                <a:spcPct val="0"/>
              </a:spcBef>
              <a:spcAft>
                <a:spcPct val="0"/>
              </a:spcAft>
              <a:defRPr/>
            </a:pPr>
            <a:endParaRPr lang="en-US" sz="1100" dirty="0">
              <a:solidFill>
                <a:srgbClr val="000000"/>
              </a:solidFill>
              <a:latin typeface="Arial"/>
              <a:cs typeface="Times New Roman"/>
            </a:endParaRPr>
          </a:p>
          <a:p>
            <a:pPr defTabSz="914400">
              <a:spcBef>
                <a:spcPct val="0"/>
              </a:spcBef>
              <a:spcAft>
                <a:spcPct val="0"/>
              </a:spcAft>
              <a:defRPr/>
            </a:pPr>
            <a:r>
              <a:rPr lang="en-US" sz="1100" u="sng" dirty="0">
                <a:solidFill>
                  <a:srgbClr val="000000"/>
                </a:solidFill>
                <a:latin typeface="Arial"/>
                <a:cs typeface="Times New Roman"/>
              </a:rPr>
              <a:t>Successes</a:t>
            </a:r>
            <a:r>
              <a:rPr lang="en-US" sz="1100" dirty="0">
                <a:solidFill>
                  <a:srgbClr val="000000"/>
                </a:solidFill>
                <a:latin typeface="Arial"/>
                <a:cs typeface="Times New Roman"/>
              </a:rPr>
              <a:t>:</a:t>
            </a:r>
          </a:p>
          <a:p>
            <a:pPr marL="228600" indent="-228600" defTabSz="914400">
              <a:spcBef>
                <a:spcPct val="0"/>
              </a:spcBef>
              <a:spcAft>
                <a:spcPct val="0"/>
              </a:spcAft>
              <a:buAutoNum type="arabicParenR"/>
              <a:defRPr/>
            </a:pPr>
            <a:r>
              <a:rPr lang="en-US" sz="1100" dirty="0">
                <a:solidFill>
                  <a:srgbClr val="000000"/>
                </a:solidFill>
                <a:latin typeface="Arial"/>
                <a:cs typeface="Times New Roman"/>
              </a:rPr>
              <a:t>Overhauled the Role Players Contract Strategy and Support Coordination Process in Q2-3 / FY24</a:t>
            </a:r>
          </a:p>
          <a:p>
            <a:pPr marL="228600" indent="-228600" defTabSz="914400">
              <a:spcBef>
                <a:spcPct val="0"/>
              </a:spcBef>
              <a:spcAft>
                <a:spcPct val="0"/>
              </a:spcAft>
              <a:buAutoNum type="arabicParenR"/>
              <a:defRPr/>
            </a:pPr>
            <a:r>
              <a:rPr lang="en-US" sz="1100" dirty="0">
                <a:solidFill>
                  <a:srgbClr val="000000"/>
                </a:solidFill>
                <a:latin typeface="Arial"/>
                <a:cs typeface="Times New Roman"/>
              </a:rPr>
              <a:t>Award of  TO 09 FY24-FY25 Support in September 2024</a:t>
            </a:r>
          </a:p>
          <a:p>
            <a:pPr marL="228600" indent="-228600" defTabSz="914400">
              <a:spcBef>
                <a:spcPct val="0"/>
              </a:spcBef>
              <a:spcAft>
                <a:spcPct val="0"/>
              </a:spcAft>
              <a:buAutoNum type="arabicParenR"/>
              <a:defRPr/>
            </a:pPr>
            <a:r>
              <a:rPr lang="en-US" sz="1100" dirty="0">
                <a:solidFill>
                  <a:srgbClr val="000000"/>
                </a:solidFill>
                <a:latin typeface="Arial"/>
                <a:cs typeface="Times New Roman"/>
              </a:rPr>
              <a:t>Receiving positive feedback on the new approach to Role Players coordination and contracting </a:t>
            </a:r>
          </a:p>
          <a:p>
            <a:pPr defTabSz="914400">
              <a:spcBef>
                <a:spcPct val="0"/>
              </a:spcBef>
              <a:spcAft>
                <a:spcPct val="0"/>
              </a:spcAft>
              <a:defRPr/>
            </a:pPr>
            <a:endParaRPr lang="en-US" sz="1100" dirty="0">
              <a:solidFill>
                <a:srgbClr val="000000"/>
              </a:solidFill>
              <a:latin typeface="Arial"/>
              <a:cs typeface="Times New Roman"/>
            </a:endParaRPr>
          </a:p>
          <a:p>
            <a:pPr defTabSz="914400">
              <a:spcBef>
                <a:spcPct val="0"/>
              </a:spcBef>
              <a:spcAft>
                <a:spcPct val="0"/>
              </a:spcAft>
              <a:defRPr/>
            </a:pPr>
            <a:endParaRPr lang="en-US" sz="1100" dirty="0">
              <a:solidFill>
                <a:srgbClr val="000000"/>
              </a:solidFill>
              <a:latin typeface="Arial"/>
              <a:cs typeface="Times New Roman"/>
            </a:endParaRPr>
          </a:p>
          <a:p>
            <a:pPr defTabSz="914400">
              <a:spcBef>
                <a:spcPct val="0"/>
              </a:spcBef>
              <a:spcAft>
                <a:spcPct val="0"/>
              </a:spcAft>
              <a:defRPr/>
            </a:pPr>
            <a:endParaRPr lang="en-US" sz="1100" dirty="0">
              <a:solidFill>
                <a:srgbClr val="000000"/>
              </a:solidFill>
              <a:latin typeface="Arial"/>
              <a:cs typeface="Times New Roman"/>
            </a:endParaRPr>
          </a:p>
          <a:p>
            <a:pPr defTabSz="914400">
              <a:spcBef>
                <a:spcPct val="0"/>
              </a:spcBef>
              <a:spcAft>
                <a:spcPct val="0"/>
              </a:spcAft>
              <a:defRPr/>
            </a:pPr>
            <a:endParaRPr lang="en-US" sz="1100" dirty="0">
              <a:solidFill>
                <a:srgbClr val="000000"/>
              </a:solidFill>
              <a:latin typeface="Arial"/>
              <a:cs typeface="Times New Roman"/>
            </a:endParaRPr>
          </a:p>
        </p:txBody>
      </p:sp>
      <p:sp>
        <p:nvSpPr>
          <p:cNvPr id="3" name="TextBox 2">
            <a:extLst>
              <a:ext uri="{FF2B5EF4-FFF2-40B4-BE49-F238E27FC236}">
                <a16:creationId xmlns:a16="http://schemas.microsoft.com/office/drawing/2014/main" id="{66BFC5C8-66D9-EB1B-2B42-5CF1D313A506}"/>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
        <p:nvSpPr>
          <p:cNvPr id="5" name="Title 1">
            <a:extLst>
              <a:ext uri="{FF2B5EF4-FFF2-40B4-BE49-F238E27FC236}">
                <a16:creationId xmlns:a16="http://schemas.microsoft.com/office/drawing/2014/main" id="{B0C1D91F-CB41-2043-A1D8-73F9C0EDEA60}"/>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pic>
        <p:nvPicPr>
          <p:cNvPr id="7" name="Picture 6" descr="Logo&#10;&#10;Description automatically generated">
            <a:extLst>
              <a:ext uri="{FF2B5EF4-FFF2-40B4-BE49-F238E27FC236}">
                <a16:creationId xmlns:a16="http://schemas.microsoft.com/office/drawing/2014/main" id="{84C1D191-D3FA-1133-460B-062852607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Tree>
    <p:extLst>
      <p:ext uri="{BB962C8B-B14F-4D97-AF65-F5344CB8AC3E}">
        <p14:creationId xmlns:p14="http://schemas.microsoft.com/office/powerpoint/2010/main" val="882159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ight Arrow 38">
            <a:extLst>
              <a:ext uri="{FF2B5EF4-FFF2-40B4-BE49-F238E27FC236}">
                <a16:creationId xmlns:a16="http://schemas.microsoft.com/office/drawing/2014/main" id="{0DD217E2-D506-2134-C75D-17D095604BBC}"/>
              </a:ext>
            </a:extLst>
          </p:cNvPr>
          <p:cNvSpPr/>
          <p:nvPr/>
        </p:nvSpPr>
        <p:spPr>
          <a:xfrm>
            <a:off x="2062563" y="2106225"/>
            <a:ext cx="2021677" cy="2674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panose="020F0502020204030204"/>
                <a:ea typeface="+mn-ea"/>
                <a:cs typeface="+mn-cs"/>
              </a:rPr>
              <a:t>Service Contract</a:t>
            </a:r>
          </a:p>
        </p:txBody>
      </p:sp>
      <p:sp>
        <p:nvSpPr>
          <p:cNvPr id="44" name="Right Arrow 26">
            <a:extLst>
              <a:ext uri="{FF2B5EF4-FFF2-40B4-BE49-F238E27FC236}">
                <a16:creationId xmlns:a16="http://schemas.microsoft.com/office/drawing/2014/main" id="{A1404702-42ED-0144-1F05-2E2506D672D2}"/>
              </a:ext>
            </a:extLst>
          </p:cNvPr>
          <p:cNvSpPr/>
          <p:nvPr/>
        </p:nvSpPr>
        <p:spPr>
          <a:xfrm>
            <a:off x="2108203" y="3187295"/>
            <a:ext cx="1865151" cy="32621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Calibri" panose="020F0502020204030204"/>
                <a:ea typeface="+mn-ea"/>
                <a:cs typeface="+mn-cs"/>
              </a:rPr>
              <a:t>Service Contract</a:t>
            </a:r>
          </a:p>
        </p:txBody>
      </p:sp>
      <p:sp>
        <p:nvSpPr>
          <p:cNvPr id="46" name="Right Arrow 38">
            <a:extLst>
              <a:ext uri="{FF2B5EF4-FFF2-40B4-BE49-F238E27FC236}">
                <a16:creationId xmlns:a16="http://schemas.microsoft.com/office/drawing/2014/main" id="{60381F61-9A3A-4F79-89E6-BB757B0D2B35}"/>
              </a:ext>
            </a:extLst>
          </p:cNvPr>
          <p:cNvSpPr/>
          <p:nvPr/>
        </p:nvSpPr>
        <p:spPr>
          <a:xfrm>
            <a:off x="2062563" y="2106225"/>
            <a:ext cx="2021677" cy="2674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panose="020F0502020204030204"/>
                <a:ea typeface="+mn-ea"/>
                <a:cs typeface="+mn-cs"/>
              </a:rPr>
              <a:t>Service Contract</a:t>
            </a:r>
          </a:p>
        </p:txBody>
      </p:sp>
      <p:graphicFrame>
        <p:nvGraphicFramePr>
          <p:cNvPr id="48" name="Content Placeholder 3">
            <a:extLst>
              <a:ext uri="{FF2B5EF4-FFF2-40B4-BE49-F238E27FC236}">
                <a16:creationId xmlns:a16="http://schemas.microsoft.com/office/drawing/2014/main" id="{DE3C9BE1-7EEE-9F67-A061-DA061CDB7927}"/>
              </a:ext>
            </a:extLst>
          </p:cNvPr>
          <p:cNvGraphicFramePr>
            <a:graphicFrameLocks/>
          </p:cNvGraphicFramePr>
          <p:nvPr>
            <p:extLst>
              <p:ext uri="{D42A27DB-BD31-4B8C-83A1-F6EECF244321}">
                <p14:modId xmlns:p14="http://schemas.microsoft.com/office/powerpoint/2010/main" val="143787557"/>
              </p:ext>
            </p:extLst>
          </p:nvPr>
        </p:nvGraphicFramePr>
        <p:xfrm>
          <a:off x="101975" y="1005822"/>
          <a:ext cx="8853729" cy="4860522"/>
        </p:xfrm>
        <a:graphic>
          <a:graphicData uri="http://schemas.openxmlformats.org/drawingml/2006/table">
            <a:tbl>
              <a:tblPr firstRow="1" bandRow="1"/>
              <a:tblGrid>
                <a:gridCol w="1413558">
                  <a:extLst>
                    <a:ext uri="{9D8B030D-6E8A-4147-A177-3AD203B41FA5}">
                      <a16:colId xmlns:a16="http://schemas.microsoft.com/office/drawing/2014/main" val="20000"/>
                    </a:ext>
                  </a:extLst>
                </a:gridCol>
                <a:gridCol w="801957">
                  <a:extLst>
                    <a:ext uri="{9D8B030D-6E8A-4147-A177-3AD203B41FA5}">
                      <a16:colId xmlns:a16="http://schemas.microsoft.com/office/drawing/2014/main" val="20001"/>
                    </a:ext>
                  </a:extLst>
                </a:gridCol>
                <a:gridCol w="1106369">
                  <a:extLst>
                    <a:ext uri="{9D8B030D-6E8A-4147-A177-3AD203B41FA5}">
                      <a16:colId xmlns:a16="http://schemas.microsoft.com/office/drawing/2014/main" val="20002"/>
                    </a:ext>
                  </a:extLst>
                </a:gridCol>
                <a:gridCol w="1106369">
                  <a:extLst>
                    <a:ext uri="{9D8B030D-6E8A-4147-A177-3AD203B41FA5}">
                      <a16:colId xmlns:a16="http://schemas.microsoft.com/office/drawing/2014/main" val="20003"/>
                    </a:ext>
                  </a:extLst>
                </a:gridCol>
                <a:gridCol w="1106369">
                  <a:extLst>
                    <a:ext uri="{9D8B030D-6E8A-4147-A177-3AD203B41FA5}">
                      <a16:colId xmlns:a16="http://schemas.microsoft.com/office/drawing/2014/main" val="20004"/>
                    </a:ext>
                  </a:extLst>
                </a:gridCol>
                <a:gridCol w="1106369">
                  <a:extLst>
                    <a:ext uri="{9D8B030D-6E8A-4147-A177-3AD203B41FA5}">
                      <a16:colId xmlns:a16="http://schemas.microsoft.com/office/drawing/2014/main" val="20005"/>
                    </a:ext>
                  </a:extLst>
                </a:gridCol>
                <a:gridCol w="1106369">
                  <a:extLst>
                    <a:ext uri="{9D8B030D-6E8A-4147-A177-3AD203B41FA5}">
                      <a16:colId xmlns:a16="http://schemas.microsoft.com/office/drawing/2014/main" val="20006"/>
                    </a:ext>
                  </a:extLst>
                </a:gridCol>
                <a:gridCol w="1106369">
                  <a:extLst>
                    <a:ext uri="{9D8B030D-6E8A-4147-A177-3AD203B41FA5}">
                      <a16:colId xmlns:a16="http://schemas.microsoft.com/office/drawing/2014/main" val="20007"/>
                    </a:ext>
                  </a:extLst>
                </a:gridCol>
              </a:tblGrid>
              <a:tr h="35701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endParaRPr lang="en-US" sz="1050"/>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Acquisition Approach</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dirty="0"/>
                        <a:t>FY24</a:t>
                      </a:r>
                      <a:endParaRPr lang="en-US" dirty="0"/>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FY25</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FY26</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FY27</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FY28</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FY29</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extLst>
                  <a:ext uri="{0D108BD9-81ED-4DB2-BD59-A6C34878D82A}">
                    <a16:rowId xmlns:a16="http://schemas.microsoft.com/office/drawing/2014/main" val="10000"/>
                  </a:ext>
                </a:extLst>
              </a:tr>
              <a:tr h="61385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050" b="1" dirty="0">
                          <a:solidFill>
                            <a:schemeClr val="bg1"/>
                          </a:solidFill>
                        </a:rPr>
                        <a:t>Strategic Planning</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gridSpan="7">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en-US" sz="900" b="1" kern="1200" dirty="0">
                          <a:solidFill>
                            <a:schemeClr val="bg2">
                              <a:lumMod val="10000"/>
                            </a:schemeClr>
                          </a:solidFill>
                          <a:latin typeface="Calibri" panose="020F0502020204030204"/>
                          <a:ea typeface="+mn-ea"/>
                          <a:cs typeface="+mn-cs"/>
                        </a:rPr>
                        <a:t>S</a:t>
                      </a:r>
                      <a:r>
                        <a:rPr lang="en-US" sz="900" kern="1200" dirty="0">
                          <a:solidFill>
                            <a:schemeClr val="bg2">
                              <a:lumMod val="10000"/>
                            </a:schemeClr>
                          </a:solidFill>
                          <a:latin typeface="Calibri" panose="020F0502020204030204"/>
                          <a:ea typeface="+mn-ea"/>
                          <a:cs typeface="+mn-cs"/>
                        </a:rPr>
                        <a:t>tructured: PdM WTS is structured to improve support of fielding, sustainment, and other support provided to improve Warfighter training readiness.</a:t>
                      </a:r>
                    </a:p>
                    <a:p>
                      <a:pPr marL="285750" indent="-285750">
                        <a:buFont typeface="Arial" panose="020B0604020202020204" pitchFamily="34" charset="0"/>
                        <a:buChar char="•"/>
                      </a:pPr>
                      <a:r>
                        <a:rPr lang="en-US" sz="900" b="1" kern="1200" dirty="0">
                          <a:solidFill>
                            <a:schemeClr val="bg2">
                              <a:lumMod val="10000"/>
                            </a:schemeClr>
                          </a:solidFill>
                          <a:latin typeface="Calibri" panose="020F0502020204030204"/>
                          <a:ea typeface="+mn-ea"/>
                          <a:cs typeface="+mn-cs"/>
                        </a:rPr>
                        <a:t>A</a:t>
                      </a:r>
                      <a:r>
                        <a:rPr lang="en-US" sz="900" kern="1200" dirty="0">
                          <a:solidFill>
                            <a:schemeClr val="bg2">
                              <a:lumMod val="10000"/>
                            </a:schemeClr>
                          </a:solidFill>
                          <a:latin typeface="Calibri" panose="020F0502020204030204"/>
                          <a:ea typeface="+mn-ea"/>
                          <a:cs typeface="+mn-cs"/>
                        </a:rPr>
                        <a:t>gile:</a:t>
                      </a:r>
                      <a:r>
                        <a:rPr lang="en-US" sz="900" kern="1200" baseline="0" dirty="0">
                          <a:solidFill>
                            <a:schemeClr val="bg2">
                              <a:lumMod val="10000"/>
                            </a:schemeClr>
                          </a:solidFill>
                          <a:latin typeface="Calibri" panose="020F0502020204030204"/>
                          <a:ea typeface="+mn-ea"/>
                          <a:cs typeface="+mn-cs"/>
                        </a:rPr>
                        <a:t> Use of </a:t>
                      </a:r>
                      <a:r>
                        <a:rPr lang="en-US" sz="900" kern="1200" dirty="0">
                          <a:solidFill>
                            <a:schemeClr val="bg2">
                              <a:lumMod val="10000"/>
                            </a:schemeClr>
                          </a:solidFill>
                          <a:latin typeface="Calibri" panose="020F0502020204030204"/>
                          <a:ea typeface="+mn-ea"/>
                          <a:cs typeface="+mn-cs"/>
                        </a:rPr>
                        <a:t>MACs, SAIDIQs, </a:t>
                      </a:r>
                      <a:r>
                        <a:rPr lang="en-US" sz="900" kern="1200" dirty="0" err="1">
                          <a:solidFill>
                            <a:schemeClr val="bg2">
                              <a:lumMod val="10000"/>
                            </a:schemeClr>
                          </a:solidFill>
                          <a:latin typeface="Calibri" panose="020F0502020204030204"/>
                          <a:ea typeface="+mn-ea"/>
                          <a:cs typeface="+mn-cs"/>
                        </a:rPr>
                        <a:t>SeaPortNxG</a:t>
                      </a:r>
                      <a:r>
                        <a:rPr lang="en-US" sz="900" kern="1200" dirty="0">
                          <a:solidFill>
                            <a:schemeClr val="bg2">
                              <a:lumMod val="10000"/>
                            </a:schemeClr>
                          </a:solidFill>
                          <a:latin typeface="Calibri" panose="020F0502020204030204"/>
                          <a:ea typeface="+mn-ea"/>
                          <a:cs typeface="+mn-cs"/>
                        </a:rPr>
                        <a:t>, and other Joint Contracts for program sustainment, modernization, and other knowledge-based services.</a:t>
                      </a:r>
                    </a:p>
                    <a:p>
                      <a:pPr marL="285750" indent="-285750">
                        <a:buFont typeface="Arial" panose="020B0604020202020204" pitchFamily="34" charset="0"/>
                        <a:buChar char="•"/>
                      </a:pPr>
                      <a:r>
                        <a:rPr lang="en-US" sz="900" b="1" kern="1200" dirty="0">
                          <a:solidFill>
                            <a:schemeClr val="bg2">
                              <a:lumMod val="10000"/>
                            </a:schemeClr>
                          </a:solidFill>
                          <a:latin typeface="Calibri" panose="020F0502020204030204"/>
                          <a:ea typeface="+mn-ea"/>
                          <a:cs typeface="+mn-cs"/>
                        </a:rPr>
                        <a:t>F</a:t>
                      </a:r>
                      <a:r>
                        <a:rPr lang="en-US" sz="900" kern="1200" dirty="0">
                          <a:solidFill>
                            <a:schemeClr val="bg2">
                              <a:lumMod val="10000"/>
                            </a:schemeClr>
                          </a:solidFill>
                          <a:latin typeface="Calibri" panose="020F0502020204030204"/>
                          <a:ea typeface="+mn-ea"/>
                          <a:cs typeface="+mn-cs"/>
                        </a:rPr>
                        <a:t>lexible:</a:t>
                      </a:r>
                      <a:r>
                        <a:rPr lang="en-US" sz="900" kern="1200" baseline="0" dirty="0">
                          <a:solidFill>
                            <a:schemeClr val="bg2">
                              <a:lumMod val="10000"/>
                            </a:schemeClr>
                          </a:solidFill>
                          <a:latin typeface="Calibri" panose="020F0502020204030204"/>
                          <a:ea typeface="+mn-ea"/>
                          <a:cs typeface="+mn-cs"/>
                        </a:rPr>
                        <a:t> </a:t>
                      </a:r>
                      <a:r>
                        <a:rPr lang="en-US" sz="900" kern="1200" dirty="0">
                          <a:solidFill>
                            <a:schemeClr val="bg2">
                              <a:lumMod val="10000"/>
                            </a:schemeClr>
                          </a:solidFill>
                          <a:latin typeface="Calibri" panose="020F0502020204030204"/>
                          <a:ea typeface="+mn-ea"/>
                          <a:cs typeface="+mn-cs"/>
                        </a:rPr>
                        <a:t>Task orders allow for adding, curtailing, or eliminating organizations, locations, or services to meet evolving warfighter (Marine Corps and Joint partners)  training and education requirements nested with Marine Corps Force Design.</a:t>
                      </a:r>
                    </a:p>
                    <a:p>
                      <a:pPr marL="285750" indent="-285750">
                        <a:buFont typeface="Arial" panose="020B0604020202020204" pitchFamily="34" charset="0"/>
                        <a:buChar char="•"/>
                      </a:pPr>
                      <a:r>
                        <a:rPr lang="en-US" sz="900" b="1" kern="1200" dirty="0">
                          <a:solidFill>
                            <a:schemeClr val="bg2">
                              <a:lumMod val="10000"/>
                            </a:schemeClr>
                          </a:solidFill>
                          <a:latin typeface="Calibri" panose="020F0502020204030204"/>
                          <a:ea typeface="+mn-ea"/>
                          <a:cs typeface="+mn-cs"/>
                        </a:rPr>
                        <a:t>E</a:t>
                      </a:r>
                      <a:r>
                        <a:rPr lang="en-US" sz="900" kern="1200" dirty="0">
                          <a:solidFill>
                            <a:schemeClr val="bg2">
                              <a:lumMod val="10000"/>
                            </a:schemeClr>
                          </a:solidFill>
                          <a:latin typeface="Calibri" panose="020F0502020204030204"/>
                          <a:ea typeface="+mn-ea"/>
                          <a:cs typeface="+mn-cs"/>
                        </a:rPr>
                        <a:t>ffective: Maximize buying power, promoting competition, improving contracting efficiencies where possible, and managing risk throughout the acquisition lifecycle to optimize cost, schedule, performance.</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1580112">
                <a:tc>
                  <a:txBody>
                    <a:bodyPr/>
                    <a:lstStyle/>
                    <a:p>
                      <a:pPr algn="ctr"/>
                      <a:r>
                        <a:rPr lang="en-US" sz="1050" b="1" dirty="0">
                          <a:solidFill>
                            <a:schemeClr val="bg1"/>
                          </a:solidFill>
                        </a:rPr>
                        <a:t>MAGTF Training Systems Support (MTSS)</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MTSS – MAC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(now - FY29)</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bg2">
                            <a:lumMod val="10000"/>
                          </a:schemeClr>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bg2">
                            <a:lumMod val="10000"/>
                          </a:schemeClr>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Ceiling Max Expected  ~FY27</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79851238"/>
                  </a:ext>
                </a:extLst>
              </a:tr>
              <a:tr h="666750">
                <a:tc>
                  <a:txBody>
                    <a:bodyPr/>
                    <a:lstStyle/>
                    <a:p>
                      <a:pPr algn="ctr"/>
                      <a:r>
                        <a:rPr lang="en-US" sz="1050" b="1" dirty="0">
                          <a:solidFill>
                            <a:schemeClr val="bg1"/>
                          </a:solidFill>
                        </a:rPr>
                        <a:t>IIT&amp; HST</a:t>
                      </a:r>
                    </a:p>
                    <a:p>
                      <a:pPr algn="ctr"/>
                      <a:r>
                        <a:rPr lang="en-US" sz="1050" b="1" dirty="0">
                          <a:solidFill>
                            <a:schemeClr val="bg1"/>
                          </a:solidFill>
                        </a:rPr>
                        <a:t>Role Player Services</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8a / SAIDIQ</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620000319"/>
                  </a:ext>
                </a:extLst>
              </a:tr>
              <a:tr h="666750">
                <a:tc>
                  <a:txBody>
                    <a:bodyPr/>
                    <a:lstStyle/>
                    <a:p>
                      <a:pPr algn="ctr"/>
                      <a:r>
                        <a:rPr lang="en-US" sz="1050" b="1" dirty="0">
                          <a:solidFill>
                            <a:schemeClr val="bg1"/>
                          </a:solidFill>
                        </a:rPr>
                        <a:t>Training Support Center (TSC) Support </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SEAPORT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(now – FY26)</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80762067"/>
                  </a:ext>
                </a:extLst>
              </a:tr>
              <a:tr h="666750">
                <a:tc>
                  <a:txBody>
                    <a:bodyPr/>
                    <a:lstStyle/>
                    <a:p>
                      <a:pPr algn="ctr"/>
                      <a:r>
                        <a:rPr lang="en-US" sz="1050" b="1" dirty="0">
                          <a:solidFill>
                            <a:schemeClr val="bg1"/>
                          </a:solidFill>
                        </a:rPr>
                        <a:t>Range Control Forces (RCF) Support</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SAIDIQ</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(now – FY28</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88594116"/>
                  </a:ext>
                </a:extLst>
              </a:tr>
            </a:tbl>
          </a:graphicData>
        </a:graphic>
      </p:graphicFrame>
      <p:sp>
        <p:nvSpPr>
          <p:cNvPr id="53" name="Right Arrow 26">
            <a:extLst>
              <a:ext uri="{FF2B5EF4-FFF2-40B4-BE49-F238E27FC236}">
                <a16:creationId xmlns:a16="http://schemas.microsoft.com/office/drawing/2014/main" id="{53D9CE3E-B5AA-ACB1-52CA-3B0CA11E9128}"/>
              </a:ext>
            </a:extLst>
          </p:cNvPr>
          <p:cNvSpPr/>
          <p:nvPr/>
        </p:nvSpPr>
        <p:spPr>
          <a:xfrm>
            <a:off x="2344847" y="2628934"/>
            <a:ext cx="1733426"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BSC Task Orders  </a:t>
            </a:r>
          </a:p>
        </p:txBody>
      </p:sp>
      <p:sp>
        <p:nvSpPr>
          <p:cNvPr id="54" name="Right Arrow 20">
            <a:extLst>
              <a:ext uri="{FF2B5EF4-FFF2-40B4-BE49-F238E27FC236}">
                <a16:creationId xmlns:a16="http://schemas.microsoft.com/office/drawing/2014/main" id="{9699FB14-6B99-0171-02AF-B622BE66C4A6}"/>
              </a:ext>
            </a:extLst>
          </p:cNvPr>
          <p:cNvSpPr/>
          <p:nvPr/>
        </p:nvSpPr>
        <p:spPr>
          <a:xfrm>
            <a:off x="4078273" y="2628532"/>
            <a:ext cx="4835648" cy="29432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prstClr val="black"/>
                </a:solidFill>
                <a:latin typeface="Calibri" panose="020F0502020204030204"/>
              </a:rPr>
              <a:t>ACC-APG RS3/CHS-6, DTIC, CHS-6 or SEAPORT</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ight Arrow 33">
            <a:extLst>
              <a:ext uri="{FF2B5EF4-FFF2-40B4-BE49-F238E27FC236}">
                <a16:creationId xmlns:a16="http://schemas.microsoft.com/office/drawing/2014/main" id="{98839380-02D8-9FB8-BEEA-E48AD1C28731}"/>
              </a:ext>
            </a:extLst>
          </p:cNvPr>
          <p:cNvSpPr/>
          <p:nvPr/>
        </p:nvSpPr>
        <p:spPr>
          <a:xfrm>
            <a:off x="2344846" y="3919195"/>
            <a:ext cx="5675203" cy="27889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SAIDIQ</a:t>
            </a:r>
          </a:p>
        </p:txBody>
      </p:sp>
      <p:sp>
        <p:nvSpPr>
          <p:cNvPr id="11" name="Right Arrow 26">
            <a:extLst>
              <a:ext uri="{FF2B5EF4-FFF2-40B4-BE49-F238E27FC236}">
                <a16:creationId xmlns:a16="http://schemas.microsoft.com/office/drawing/2014/main" id="{723A16F2-0A6C-58FB-DBAB-68197528F07C}"/>
              </a:ext>
            </a:extLst>
          </p:cNvPr>
          <p:cNvSpPr/>
          <p:nvPr/>
        </p:nvSpPr>
        <p:spPr>
          <a:xfrm>
            <a:off x="6648450" y="2347269"/>
            <a:ext cx="1714500" cy="293051"/>
          </a:xfrm>
          <a:prstGeom prst="rightArrow">
            <a:avLst/>
          </a:prstGeom>
          <a:solidFill>
            <a:srgbClr val="1862CE">
              <a:alpha val="80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ight Arrow 26">
            <a:extLst>
              <a:ext uri="{FF2B5EF4-FFF2-40B4-BE49-F238E27FC236}">
                <a16:creationId xmlns:a16="http://schemas.microsoft.com/office/drawing/2014/main" id="{825280AD-220C-F86F-9813-A497DF0FAC17}"/>
              </a:ext>
            </a:extLst>
          </p:cNvPr>
          <p:cNvSpPr/>
          <p:nvPr/>
        </p:nvSpPr>
        <p:spPr>
          <a:xfrm>
            <a:off x="2344846" y="2856997"/>
            <a:ext cx="3503504"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MSTP Task Orders</a:t>
            </a:r>
          </a:p>
        </p:txBody>
      </p:sp>
      <p:sp>
        <p:nvSpPr>
          <p:cNvPr id="12" name="Right Arrow 26">
            <a:extLst>
              <a:ext uri="{FF2B5EF4-FFF2-40B4-BE49-F238E27FC236}">
                <a16:creationId xmlns:a16="http://schemas.microsoft.com/office/drawing/2014/main" id="{06774FF2-E358-5102-3227-2FADC39219EB}"/>
              </a:ext>
            </a:extLst>
          </p:cNvPr>
          <p:cNvSpPr/>
          <p:nvPr/>
        </p:nvSpPr>
        <p:spPr>
          <a:xfrm>
            <a:off x="2344846" y="3085597"/>
            <a:ext cx="4417905"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MCLOG &amp; Others Task Orders</a:t>
            </a:r>
          </a:p>
        </p:txBody>
      </p:sp>
      <p:sp>
        <p:nvSpPr>
          <p:cNvPr id="17" name="Right Arrow 20">
            <a:extLst>
              <a:ext uri="{FF2B5EF4-FFF2-40B4-BE49-F238E27FC236}">
                <a16:creationId xmlns:a16="http://schemas.microsoft.com/office/drawing/2014/main" id="{5F012D6A-6F12-A2D2-D7D3-5E082714C14A}"/>
              </a:ext>
            </a:extLst>
          </p:cNvPr>
          <p:cNvSpPr/>
          <p:nvPr/>
        </p:nvSpPr>
        <p:spPr>
          <a:xfrm>
            <a:off x="5858045" y="2866657"/>
            <a:ext cx="3048799" cy="29432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prstClr val="black"/>
                </a:solidFill>
                <a:latin typeface="Calibri" panose="020F0502020204030204"/>
              </a:rPr>
              <a:t>ACC-APG RS3/CHS-6  or SEAPORT</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ight Arrow 20">
            <a:extLst>
              <a:ext uri="{FF2B5EF4-FFF2-40B4-BE49-F238E27FC236}">
                <a16:creationId xmlns:a16="http://schemas.microsoft.com/office/drawing/2014/main" id="{EC1A3702-0D74-1E64-8EC8-56D071E6B987}"/>
              </a:ext>
            </a:extLst>
          </p:cNvPr>
          <p:cNvSpPr/>
          <p:nvPr/>
        </p:nvSpPr>
        <p:spPr>
          <a:xfrm>
            <a:off x="6772447" y="3085732"/>
            <a:ext cx="2141473" cy="29432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prstClr val="black"/>
                </a:solidFill>
                <a:latin typeface="Calibri" panose="020F0502020204030204"/>
              </a:rPr>
              <a:t>ACC-APG RS3/CHS-6 or SEAPORT</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ight Arrow 26">
            <a:extLst>
              <a:ext uri="{FF2B5EF4-FFF2-40B4-BE49-F238E27FC236}">
                <a16:creationId xmlns:a16="http://schemas.microsoft.com/office/drawing/2014/main" id="{473DADCD-D72A-CD0B-6AE8-F3944A6D0529}"/>
              </a:ext>
            </a:extLst>
          </p:cNvPr>
          <p:cNvSpPr/>
          <p:nvPr/>
        </p:nvSpPr>
        <p:spPr>
          <a:xfrm>
            <a:off x="2344847" y="3313111"/>
            <a:ext cx="1628507"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TMIT Task Orders</a:t>
            </a:r>
          </a:p>
        </p:txBody>
      </p:sp>
      <p:sp>
        <p:nvSpPr>
          <p:cNvPr id="22" name="Right Arrow 20">
            <a:extLst>
              <a:ext uri="{FF2B5EF4-FFF2-40B4-BE49-F238E27FC236}">
                <a16:creationId xmlns:a16="http://schemas.microsoft.com/office/drawing/2014/main" id="{36B83061-FA26-6F3A-3566-0355F82B697B}"/>
              </a:ext>
            </a:extLst>
          </p:cNvPr>
          <p:cNvSpPr/>
          <p:nvPr/>
        </p:nvSpPr>
        <p:spPr>
          <a:xfrm>
            <a:off x="4037231" y="3312709"/>
            <a:ext cx="1095318" cy="294322"/>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Transition to POR</a:t>
            </a:r>
          </a:p>
        </p:txBody>
      </p:sp>
      <p:sp>
        <p:nvSpPr>
          <p:cNvPr id="24" name="Right Arrow 26">
            <a:extLst>
              <a:ext uri="{FF2B5EF4-FFF2-40B4-BE49-F238E27FC236}">
                <a16:creationId xmlns:a16="http://schemas.microsoft.com/office/drawing/2014/main" id="{4D5A9057-0F1A-9C64-5FEA-000496FBDCBA}"/>
              </a:ext>
            </a:extLst>
          </p:cNvPr>
          <p:cNvSpPr/>
          <p:nvPr/>
        </p:nvSpPr>
        <p:spPr>
          <a:xfrm>
            <a:off x="2344846" y="3541174"/>
            <a:ext cx="3048799"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ASALT Task Orders</a:t>
            </a:r>
          </a:p>
        </p:txBody>
      </p:sp>
      <p:sp>
        <p:nvSpPr>
          <p:cNvPr id="25" name="Right Arrow 20">
            <a:extLst>
              <a:ext uri="{FF2B5EF4-FFF2-40B4-BE49-F238E27FC236}">
                <a16:creationId xmlns:a16="http://schemas.microsoft.com/office/drawing/2014/main" id="{9810C2CD-2C82-1F5D-8324-928D36AA7E74}"/>
              </a:ext>
            </a:extLst>
          </p:cNvPr>
          <p:cNvSpPr/>
          <p:nvPr/>
        </p:nvSpPr>
        <p:spPr>
          <a:xfrm>
            <a:off x="5457523" y="3550834"/>
            <a:ext cx="3449322" cy="29432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prstClr val="black"/>
                </a:solidFill>
                <a:latin typeface="Calibri" panose="020F0502020204030204"/>
              </a:rPr>
              <a:t>ACC-APG RS3/CHS-6 or SEAPORT</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ight Arrow 26">
            <a:extLst>
              <a:ext uri="{FF2B5EF4-FFF2-40B4-BE49-F238E27FC236}">
                <a16:creationId xmlns:a16="http://schemas.microsoft.com/office/drawing/2014/main" id="{15EA8275-3B73-B081-DBDC-266402934AA3}"/>
              </a:ext>
            </a:extLst>
          </p:cNvPr>
          <p:cNvSpPr/>
          <p:nvPr/>
        </p:nvSpPr>
        <p:spPr>
          <a:xfrm>
            <a:off x="2347296" y="2335946"/>
            <a:ext cx="4425152" cy="293051"/>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MTSS Multiple Award Contract (Base)</a:t>
            </a:r>
          </a:p>
        </p:txBody>
      </p:sp>
      <p:sp>
        <p:nvSpPr>
          <p:cNvPr id="27" name="Right Arrow 26">
            <a:extLst>
              <a:ext uri="{FF2B5EF4-FFF2-40B4-BE49-F238E27FC236}">
                <a16:creationId xmlns:a16="http://schemas.microsoft.com/office/drawing/2014/main" id="{470149D4-0267-4FEC-4805-2069B77AA082}"/>
              </a:ext>
            </a:extLst>
          </p:cNvPr>
          <p:cNvSpPr/>
          <p:nvPr/>
        </p:nvSpPr>
        <p:spPr>
          <a:xfrm>
            <a:off x="2344846" y="4182228"/>
            <a:ext cx="108023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6x Task Orders /Yr</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3" name="Right Arrow 26">
            <a:extLst>
              <a:ext uri="{FF2B5EF4-FFF2-40B4-BE49-F238E27FC236}">
                <a16:creationId xmlns:a16="http://schemas.microsoft.com/office/drawing/2014/main" id="{A8CA4E88-A749-46DA-4BFE-182E5625B579}"/>
              </a:ext>
            </a:extLst>
          </p:cNvPr>
          <p:cNvSpPr/>
          <p:nvPr/>
        </p:nvSpPr>
        <p:spPr>
          <a:xfrm>
            <a:off x="3464036" y="4172827"/>
            <a:ext cx="1018635"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6x Task Orders /Yr</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4" name="Right Arrow 26">
            <a:extLst>
              <a:ext uri="{FF2B5EF4-FFF2-40B4-BE49-F238E27FC236}">
                <a16:creationId xmlns:a16="http://schemas.microsoft.com/office/drawing/2014/main" id="{4E2209BF-9F8E-EBBC-4301-3526391A9979}"/>
              </a:ext>
            </a:extLst>
          </p:cNvPr>
          <p:cNvSpPr/>
          <p:nvPr/>
        </p:nvSpPr>
        <p:spPr>
          <a:xfrm>
            <a:off x="4544273" y="4172827"/>
            <a:ext cx="108023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6x Task Orders /Yr</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5" name="Right Arrow 26">
            <a:extLst>
              <a:ext uri="{FF2B5EF4-FFF2-40B4-BE49-F238E27FC236}">
                <a16:creationId xmlns:a16="http://schemas.microsoft.com/office/drawing/2014/main" id="{34FFD57F-59CF-32FE-FD9A-D44344D867E2}"/>
              </a:ext>
            </a:extLst>
          </p:cNvPr>
          <p:cNvSpPr/>
          <p:nvPr/>
        </p:nvSpPr>
        <p:spPr>
          <a:xfrm>
            <a:off x="5660799" y="4182228"/>
            <a:ext cx="1064744"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6x Task Orders /Yr</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6" name="Right Arrow 26">
            <a:extLst>
              <a:ext uri="{FF2B5EF4-FFF2-40B4-BE49-F238E27FC236}">
                <a16:creationId xmlns:a16="http://schemas.microsoft.com/office/drawing/2014/main" id="{06C78ED9-931F-AFFE-45EC-3557C9929043}"/>
              </a:ext>
            </a:extLst>
          </p:cNvPr>
          <p:cNvSpPr/>
          <p:nvPr/>
        </p:nvSpPr>
        <p:spPr>
          <a:xfrm>
            <a:off x="6774715" y="4182228"/>
            <a:ext cx="1064744"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6x Task Orders /Yr</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5" name="Right Arrow 33">
            <a:extLst>
              <a:ext uri="{FF2B5EF4-FFF2-40B4-BE49-F238E27FC236}">
                <a16:creationId xmlns:a16="http://schemas.microsoft.com/office/drawing/2014/main" id="{97C8A81A-8BAF-0241-45C2-0E40DD5D5693}"/>
              </a:ext>
            </a:extLst>
          </p:cNvPr>
          <p:cNvSpPr/>
          <p:nvPr/>
        </p:nvSpPr>
        <p:spPr>
          <a:xfrm>
            <a:off x="2344845" y="4585883"/>
            <a:ext cx="2316485" cy="27889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SEAPORT</a:t>
            </a:r>
          </a:p>
        </p:txBody>
      </p:sp>
      <p:sp>
        <p:nvSpPr>
          <p:cNvPr id="47" name="Right Arrow 26">
            <a:extLst>
              <a:ext uri="{FF2B5EF4-FFF2-40B4-BE49-F238E27FC236}">
                <a16:creationId xmlns:a16="http://schemas.microsoft.com/office/drawing/2014/main" id="{25CAF6F1-4419-13AA-6401-8E7F75D336E3}"/>
              </a:ext>
            </a:extLst>
          </p:cNvPr>
          <p:cNvSpPr/>
          <p:nvPr/>
        </p:nvSpPr>
        <p:spPr>
          <a:xfrm>
            <a:off x="2344847" y="4848916"/>
            <a:ext cx="40404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9" name="Right Arrow 26">
            <a:extLst>
              <a:ext uri="{FF2B5EF4-FFF2-40B4-BE49-F238E27FC236}">
                <a16:creationId xmlns:a16="http://schemas.microsoft.com/office/drawing/2014/main" id="{66FC539C-2213-F8DA-5A9C-445ACA7646F7}"/>
              </a:ext>
            </a:extLst>
          </p:cNvPr>
          <p:cNvSpPr/>
          <p:nvPr/>
        </p:nvSpPr>
        <p:spPr>
          <a:xfrm>
            <a:off x="2758591" y="4849040"/>
            <a:ext cx="1104955"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5" name="Right Arrow 20">
            <a:extLst>
              <a:ext uri="{FF2B5EF4-FFF2-40B4-BE49-F238E27FC236}">
                <a16:creationId xmlns:a16="http://schemas.microsoft.com/office/drawing/2014/main" id="{A63B7565-C0E8-FACC-7F8A-97EF58E6194B}"/>
              </a:ext>
            </a:extLst>
          </p:cNvPr>
          <p:cNvSpPr/>
          <p:nvPr/>
        </p:nvSpPr>
        <p:spPr>
          <a:xfrm>
            <a:off x="4661331" y="4580417"/>
            <a:ext cx="4245513" cy="29432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prstClr val="black"/>
                </a:solidFill>
                <a:latin typeface="Calibri" panose="020F0502020204030204"/>
              </a:rPr>
              <a:t>ACC-APG RS3/CHS-6 or SEAPORT</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ight Arrow 26">
            <a:extLst>
              <a:ext uri="{FF2B5EF4-FFF2-40B4-BE49-F238E27FC236}">
                <a16:creationId xmlns:a16="http://schemas.microsoft.com/office/drawing/2014/main" id="{7FBE9EAF-7C08-BFE1-87E4-1760CF558004}"/>
              </a:ext>
            </a:extLst>
          </p:cNvPr>
          <p:cNvSpPr/>
          <p:nvPr/>
        </p:nvSpPr>
        <p:spPr>
          <a:xfrm>
            <a:off x="3873243" y="4856590"/>
            <a:ext cx="78808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8" name="Right Arrow 33">
            <a:extLst>
              <a:ext uri="{FF2B5EF4-FFF2-40B4-BE49-F238E27FC236}">
                <a16:creationId xmlns:a16="http://schemas.microsoft.com/office/drawing/2014/main" id="{1781494D-AE35-46C6-28E6-15203B1373FF}"/>
              </a:ext>
            </a:extLst>
          </p:cNvPr>
          <p:cNvSpPr/>
          <p:nvPr/>
        </p:nvSpPr>
        <p:spPr>
          <a:xfrm>
            <a:off x="2344845" y="5233376"/>
            <a:ext cx="4960575" cy="27889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SAIDIQ</a:t>
            </a:r>
          </a:p>
        </p:txBody>
      </p:sp>
      <p:sp>
        <p:nvSpPr>
          <p:cNvPr id="59" name="Right Arrow 26">
            <a:extLst>
              <a:ext uri="{FF2B5EF4-FFF2-40B4-BE49-F238E27FC236}">
                <a16:creationId xmlns:a16="http://schemas.microsoft.com/office/drawing/2014/main" id="{0FA2B3BE-8BA6-0758-DD3B-AED1FE5205A2}"/>
              </a:ext>
            </a:extLst>
          </p:cNvPr>
          <p:cNvSpPr/>
          <p:nvPr/>
        </p:nvSpPr>
        <p:spPr>
          <a:xfrm>
            <a:off x="2344847" y="5496409"/>
            <a:ext cx="40404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0" name="Right Arrow 26">
            <a:extLst>
              <a:ext uri="{FF2B5EF4-FFF2-40B4-BE49-F238E27FC236}">
                <a16:creationId xmlns:a16="http://schemas.microsoft.com/office/drawing/2014/main" id="{D575843A-0B3D-9107-859A-E254800C4859}"/>
              </a:ext>
            </a:extLst>
          </p:cNvPr>
          <p:cNvSpPr/>
          <p:nvPr/>
        </p:nvSpPr>
        <p:spPr>
          <a:xfrm>
            <a:off x="2758591" y="5496533"/>
            <a:ext cx="1104955"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1" name="Right Arrow 20">
            <a:extLst>
              <a:ext uri="{FF2B5EF4-FFF2-40B4-BE49-F238E27FC236}">
                <a16:creationId xmlns:a16="http://schemas.microsoft.com/office/drawing/2014/main" id="{430A3553-0C0F-BB70-47B9-91503E8F4CD5}"/>
              </a:ext>
            </a:extLst>
          </p:cNvPr>
          <p:cNvSpPr/>
          <p:nvPr/>
        </p:nvSpPr>
        <p:spPr>
          <a:xfrm>
            <a:off x="7007140" y="5227910"/>
            <a:ext cx="1899704" cy="29432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prstClr val="black"/>
                </a:solidFill>
                <a:latin typeface="Calibri" panose="020F0502020204030204"/>
              </a:rPr>
              <a:t>ACC-APG RS3/CHS-6 or SEAPORT</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62E09F37-78E6-FDE3-7492-374171889BCD}"/>
              </a:ext>
            </a:extLst>
          </p:cNvPr>
          <p:cNvSpPr/>
          <p:nvPr/>
        </p:nvSpPr>
        <p:spPr>
          <a:xfrm>
            <a:off x="6135624" y="6046507"/>
            <a:ext cx="133405" cy="15853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A27D47B0-D8FE-E4BB-CC36-18FA2E8F8029}"/>
              </a:ext>
            </a:extLst>
          </p:cNvPr>
          <p:cNvSpPr txBox="1"/>
          <p:nvPr/>
        </p:nvSpPr>
        <p:spPr>
          <a:xfrm>
            <a:off x="6269029" y="6039681"/>
            <a:ext cx="971741"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Existing Contract</a:t>
            </a:r>
          </a:p>
        </p:txBody>
      </p:sp>
      <p:sp>
        <p:nvSpPr>
          <p:cNvPr id="65" name="Rectangle 64">
            <a:extLst>
              <a:ext uri="{FF2B5EF4-FFF2-40B4-BE49-F238E27FC236}">
                <a16:creationId xmlns:a16="http://schemas.microsoft.com/office/drawing/2014/main" id="{F2ADB4C0-667D-DAAA-ED9C-0F8FE2EDB336}"/>
              </a:ext>
            </a:extLst>
          </p:cNvPr>
          <p:cNvSpPr/>
          <p:nvPr/>
        </p:nvSpPr>
        <p:spPr>
          <a:xfrm>
            <a:off x="7447626" y="6049951"/>
            <a:ext cx="133405" cy="1585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04D6E076-BC7D-1556-A46C-AFC84920B70E}"/>
              </a:ext>
            </a:extLst>
          </p:cNvPr>
          <p:cNvSpPr txBox="1"/>
          <p:nvPr/>
        </p:nvSpPr>
        <p:spPr>
          <a:xfrm>
            <a:off x="7581031" y="6030526"/>
            <a:ext cx="1234633"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Future Effort/Contract</a:t>
            </a:r>
          </a:p>
        </p:txBody>
      </p:sp>
      <p:sp>
        <p:nvSpPr>
          <p:cNvPr id="4" name="Right Arrow 26">
            <a:extLst>
              <a:ext uri="{FF2B5EF4-FFF2-40B4-BE49-F238E27FC236}">
                <a16:creationId xmlns:a16="http://schemas.microsoft.com/office/drawing/2014/main" id="{42E24B07-72D7-CD63-7141-C3B9621480D1}"/>
              </a:ext>
            </a:extLst>
          </p:cNvPr>
          <p:cNvSpPr/>
          <p:nvPr/>
        </p:nvSpPr>
        <p:spPr>
          <a:xfrm>
            <a:off x="3863546" y="5494561"/>
            <a:ext cx="1104955"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Right Arrow 26">
            <a:extLst>
              <a:ext uri="{FF2B5EF4-FFF2-40B4-BE49-F238E27FC236}">
                <a16:creationId xmlns:a16="http://schemas.microsoft.com/office/drawing/2014/main" id="{1D859CD9-AD30-A89B-4986-2E04570EDEEF}"/>
              </a:ext>
            </a:extLst>
          </p:cNvPr>
          <p:cNvSpPr/>
          <p:nvPr/>
        </p:nvSpPr>
        <p:spPr>
          <a:xfrm>
            <a:off x="4968501" y="5494560"/>
            <a:ext cx="1104955"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8" name="Right Arrow 26">
            <a:extLst>
              <a:ext uri="{FF2B5EF4-FFF2-40B4-BE49-F238E27FC236}">
                <a16:creationId xmlns:a16="http://schemas.microsoft.com/office/drawing/2014/main" id="{80E1958A-CF89-543C-BB51-6144199AD3F7}"/>
              </a:ext>
            </a:extLst>
          </p:cNvPr>
          <p:cNvSpPr/>
          <p:nvPr/>
        </p:nvSpPr>
        <p:spPr>
          <a:xfrm>
            <a:off x="6089514" y="5494196"/>
            <a:ext cx="1104955"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 name="Right Arrow 20">
            <a:extLst>
              <a:ext uri="{FF2B5EF4-FFF2-40B4-BE49-F238E27FC236}">
                <a16:creationId xmlns:a16="http://schemas.microsoft.com/office/drawing/2014/main" id="{F28BACE9-E72A-BEBC-39B2-B6436E4F5A20}"/>
              </a:ext>
            </a:extLst>
          </p:cNvPr>
          <p:cNvSpPr/>
          <p:nvPr/>
        </p:nvSpPr>
        <p:spPr>
          <a:xfrm>
            <a:off x="3579827" y="2633031"/>
            <a:ext cx="1100410" cy="294322"/>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TECOM  (DTIC)</a:t>
            </a:r>
          </a:p>
        </p:txBody>
      </p:sp>
      <p:cxnSp>
        <p:nvCxnSpPr>
          <p:cNvPr id="19" name="Straight Connector 18">
            <a:extLst>
              <a:ext uri="{FF2B5EF4-FFF2-40B4-BE49-F238E27FC236}">
                <a16:creationId xmlns:a16="http://schemas.microsoft.com/office/drawing/2014/main" id="{200D8800-80A8-1365-7076-4A5346DCE1D1}"/>
              </a:ext>
            </a:extLst>
          </p:cNvPr>
          <p:cNvCxnSpPr>
            <a:cxnSpLocks/>
          </p:cNvCxnSpPr>
          <p:nvPr/>
        </p:nvCxnSpPr>
        <p:spPr>
          <a:xfrm>
            <a:off x="3579827" y="2326007"/>
            <a:ext cx="0" cy="353039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8" name="Text Placeholder 2">
            <a:extLst>
              <a:ext uri="{FF2B5EF4-FFF2-40B4-BE49-F238E27FC236}">
                <a16:creationId xmlns:a16="http://schemas.microsoft.com/office/drawing/2014/main" id="{9611FB72-31B6-A3C9-4307-65850E54C2C6}"/>
              </a:ext>
            </a:extLst>
          </p:cNvPr>
          <p:cNvSpPr>
            <a:spLocks noGrp="1"/>
          </p:cNvSpPr>
          <p:nvPr>
            <p:ph type="body" sz="quarter" idx="13"/>
          </p:nvPr>
        </p:nvSpPr>
        <p:spPr>
          <a:xfrm>
            <a:off x="5576888" y="325598"/>
            <a:ext cx="2786062" cy="496888"/>
          </a:xfrm>
        </p:spPr>
        <p:txBody>
          <a:bodyPr lIns="91440" tIns="45720" rIns="91440" bIns="45720" anchor="ctr">
            <a:normAutofit/>
          </a:bodyPr>
          <a:lstStyle/>
          <a:p>
            <a:r>
              <a:rPr lang="en-US" sz="2000" dirty="0">
                <a:solidFill>
                  <a:schemeClr val="bg2">
                    <a:lumMod val="10000"/>
                  </a:schemeClr>
                </a:solidFill>
                <a:latin typeface="Arial Black" panose="020B0A04020102020204" pitchFamily="34" charset="0"/>
                <a:cs typeface="Arial"/>
              </a:rPr>
              <a:t>WTS PALT SLIDES</a:t>
            </a:r>
            <a:endParaRPr lang="en-US" sz="2000" dirty="0">
              <a:solidFill>
                <a:schemeClr val="bg2">
                  <a:lumMod val="10000"/>
                </a:schemeClr>
              </a:solidFill>
              <a:latin typeface="Arial Black" panose="020B0A04020102020204" pitchFamily="34" charset="0"/>
            </a:endParaRPr>
          </a:p>
        </p:txBody>
      </p:sp>
      <p:sp>
        <p:nvSpPr>
          <p:cNvPr id="2" name="TextBox 1">
            <a:extLst>
              <a:ext uri="{FF2B5EF4-FFF2-40B4-BE49-F238E27FC236}">
                <a16:creationId xmlns:a16="http://schemas.microsoft.com/office/drawing/2014/main" id="{D7FC4B29-2614-DB82-59E5-C3EB0E599320}"/>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pic>
        <p:nvPicPr>
          <p:cNvPr id="3" name="Picture 2" descr="Logo&#10;&#10;Description automatically generated">
            <a:extLst>
              <a:ext uri="{FF2B5EF4-FFF2-40B4-BE49-F238E27FC236}">
                <a16:creationId xmlns:a16="http://schemas.microsoft.com/office/drawing/2014/main" id="{CD16BD46-42AA-4E3F-55C2-BCEFF67BC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10" name="Title 1">
            <a:extLst>
              <a:ext uri="{FF2B5EF4-FFF2-40B4-BE49-F238E27FC236}">
                <a16:creationId xmlns:a16="http://schemas.microsoft.com/office/drawing/2014/main" id="{4F08B608-EB2C-339E-FF0B-5EF2D7E8298A}"/>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spTree>
    <p:extLst>
      <p:ext uri="{BB962C8B-B14F-4D97-AF65-F5344CB8AC3E}">
        <p14:creationId xmlns:p14="http://schemas.microsoft.com/office/powerpoint/2010/main" val="3787536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6FD74E8-F48A-E4C4-F79A-A8224EA96E58}"/>
              </a:ext>
            </a:extLst>
          </p:cNvPr>
          <p:cNvSpPr>
            <a:spLocks noGrp="1"/>
          </p:cNvSpPr>
          <p:nvPr>
            <p:ph type="dt" sz="half" idx="1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ight Arrow 38">
            <a:extLst>
              <a:ext uri="{FF2B5EF4-FFF2-40B4-BE49-F238E27FC236}">
                <a16:creationId xmlns:a16="http://schemas.microsoft.com/office/drawing/2014/main" id="{0DD217E2-D506-2134-C75D-17D095604BBC}"/>
              </a:ext>
            </a:extLst>
          </p:cNvPr>
          <p:cNvSpPr/>
          <p:nvPr/>
        </p:nvSpPr>
        <p:spPr>
          <a:xfrm>
            <a:off x="2062563" y="2059656"/>
            <a:ext cx="2021677" cy="2674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panose="020F0502020204030204"/>
                <a:ea typeface="+mn-ea"/>
                <a:cs typeface="+mn-cs"/>
              </a:rPr>
              <a:t>Service Contract</a:t>
            </a:r>
          </a:p>
        </p:txBody>
      </p:sp>
      <p:sp>
        <p:nvSpPr>
          <p:cNvPr id="44" name="Right Arrow 26">
            <a:extLst>
              <a:ext uri="{FF2B5EF4-FFF2-40B4-BE49-F238E27FC236}">
                <a16:creationId xmlns:a16="http://schemas.microsoft.com/office/drawing/2014/main" id="{A1404702-42ED-0144-1F05-2E2506D672D2}"/>
              </a:ext>
            </a:extLst>
          </p:cNvPr>
          <p:cNvSpPr/>
          <p:nvPr/>
        </p:nvSpPr>
        <p:spPr>
          <a:xfrm>
            <a:off x="2108203" y="3140726"/>
            <a:ext cx="1865151" cy="32621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panose="020F0502020204030204"/>
                <a:ea typeface="+mn-ea"/>
                <a:cs typeface="+mn-cs"/>
              </a:rPr>
              <a:t>Service Contract</a:t>
            </a:r>
          </a:p>
        </p:txBody>
      </p:sp>
      <p:sp>
        <p:nvSpPr>
          <p:cNvPr id="46" name="Right Arrow 38">
            <a:extLst>
              <a:ext uri="{FF2B5EF4-FFF2-40B4-BE49-F238E27FC236}">
                <a16:creationId xmlns:a16="http://schemas.microsoft.com/office/drawing/2014/main" id="{60381F61-9A3A-4F79-89E6-BB757B0D2B35}"/>
              </a:ext>
            </a:extLst>
          </p:cNvPr>
          <p:cNvSpPr/>
          <p:nvPr/>
        </p:nvSpPr>
        <p:spPr>
          <a:xfrm>
            <a:off x="2062563" y="2059656"/>
            <a:ext cx="2021677" cy="2674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panose="020F0502020204030204"/>
                <a:ea typeface="+mn-ea"/>
                <a:cs typeface="+mn-cs"/>
              </a:rPr>
              <a:t>Service Contract</a:t>
            </a:r>
          </a:p>
        </p:txBody>
      </p:sp>
      <p:graphicFrame>
        <p:nvGraphicFramePr>
          <p:cNvPr id="48" name="Content Placeholder 3">
            <a:extLst>
              <a:ext uri="{FF2B5EF4-FFF2-40B4-BE49-F238E27FC236}">
                <a16:creationId xmlns:a16="http://schemas.microsoft.com/office/drawing/2014/main" id="{DE3C9BE1-7EEE-9F67-A061-DA061CDB7927}"/>
              </a:ext>
            </a:extLst>
          </p:cNvPr>
          <p:cNvGraphicFramePr>
            <a:graphicFrameLocks/>
          </p:cNvGraphicFramePr>
          <p:nvPr>
            <p:extLst>
              <p:ext uri="{D42A27DB-BD31-4B8C-83A1-F6EECF244321}">
                <p14:modId xmlns:p14="http://schemas.microsoft.com/office/powerpoint/2010/main" val="2874667490"/>
              </p:ext>
            </p:extLst>
          </p:nvPr>
        </p:nvGraphicFramePr>
        <p:xfrm>
          <a:off x="101975" y="959253"/>
          <a:ext cx="8853729" cy="5250009"/>
        </p:xfrm>
        <a:graphic>
          <a:graphicData uri="http://schemas.openxmlformats.org/drawingml/2006/table">
            <a:tbl>
              <a:tblPr firstRow="1" bandRow="1"/>
              <a:tblGrid>
                <a:gridCol w="1413558">
                  <a:extLst>
                    <a:ext uri="{9D8B030D-6E8A-4147-A177-3AD203B41FA5}">
                      <a16:colId xmlns:a16="http://schemas.microsoft.com/office/drawing/2014/main" val="20000"/>
                    </a:ext>
                  </a:extLst>
                </a:gridCol>
                <a:gridCol w="801957">
                  <a:extLst>
                    <a:ext uri="{9D8B030D-6E8A-4147-A177-3AD203B41FA5}">
                      <a16:colId xmlns:a16="http://schemas.microsoft.com/office/drawing/2014/main" val="20001"/>
                    </a:ext>
                  </a:extLst>
                </a:gridCol>
                <a:gridCol w="1106369">
                  <a:extLst>
                    <a:ext uri="{9D8B030D-6E8A-4147-A177-3AD203B41FA5}">
                      <a16:colId xmlns:a16="http://schemas.microsoft.com/office/drawing/2014/main" val="20002"/>
                    </a:ext>
                  </a:extLst>
                </a:gridCol>
                <a:gridCol w="1106369">
                  <a:extLst>
                    <a:ext uri="{9D8B030D-6E8A-4147-A177-3AD203B41FA5}">
                      <a16:colId xmlns:a16="http://schemas.microsoft.com/office/drawing/2014/main" val="20003"/>
                    </a:ext>
                  </a:extLst>
                </a:gridCol>
                <a:gridCol w="1106369">
                  <a:extLst>
                    <a:ext uri="{9D8B030D-6E8A-4147-A177-3AD203B41FA5}">
                      <a16:colId xmlns:a16="http://schemas.microsoft.com/office/drawing/2014/main" val="20004"/>
                    </a:ext>
                  </a:extLst>
                </a:gridCol>
                <a:gridCol w="1106369">
                  <a:extLst>
                    <a:ext uri="{9D8B030D-6E8A-4147-A177-3AD203B41FA5}">
                      <a16:colId xmlns:a16="http://schemas.microsoft.com/office/drawing/2014/main" val="20005"/>
                    </a:ext>
                  </a:extLst>
                </a:gridCol>
                <a:gridCol w="1106369">
                  <a:extLst>
                    <a:ext uri="{9D8B030D-6E8A-4147-A177-3AD203B41FA5}">
                      <a16:colId xmlns:a16="http://schemas.microsoft.com/office/drawing/2014/main" val="20006"/>
                    </a:ext>
                  </a:extLst>
                </a:gridCol>
                <a:gridCol w="1106369">
                  <a:extLst>
                    <a:ext uri="{9D8B030D-6E8A-4147-A177-3AD203B41FA5}">
                      <a16:colId xmlns:a16="http://schemas.microsoft.com/office/drawing/2014/main" val="20007"/>
                    </a:ext>
                  </a:extLst>
                </a:gridCol>
              </a:tblGrid>
              <a:tr h="35701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endParaRPr lang="en-US" sz="1050"/>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Acquisition Approach</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dirty="0"/>
                        <a:t>FY24</a:t>
                      </a:r>
                      <a:endParaRPr lang="en-US" dirty="0"/>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FY25</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FY26</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dirty="0"/>
                        <a:t>FY27</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dirty="0"/>
                        <a:t>FY28</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FY29</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extLst>
                  <a:ext uri="{0D108BD9-81ED-4DB2-BD59-A6C34878D82A}">
                    <a16:rowId xmlns:a16="http://schemas.microsoft.com/office/drawing/2014/main" val="10000"/>
                  </a:ext>
                </a:extLst>
              </a:tr>
              <a:tr h="61385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050" b="1">
                          <a:solidFill>
                            <a:schemeClr val="bg1"/>
                          </a:solidFill>
                        </a:rPr>
                        <a:t>Strategic Planning</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gridSpan="7">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en-US" sz="900" b="1" kern="1200" dirty="0">
                          <a:solidFill>
                            <a:schemeClr val="bg2">
                              <a:lumMod val="10000"/>
                            </a:schemeClr>
                          </a:solidFill>
                          <a:latin typeface="Calibri" panose="020F0502020204030204"/>
                          <a:ea typeface="+mn-ea"/>
                          <a:cs typeface="+mn-cs"/>
                        </a:rPr>
                        <a:t>S</a:t>
                      </a:r>
                      <a:r>
                        <a:rPr lang="en-US" sz="900" kern="1200" dirty="0">
                          <a:solidFill>
                            <a:schemeClr val="bg2">
                              <a:lumMod val="10000"/>
                            </a:schemeClr>
                          </a:solidFill>
                          <a:latin typeface="Calibri" panose="020F0502020204030204"/>
                          <a:ea typeface="+mn-ea"/>
                          <a:cs typeface="+mn-cs"/>
                        </a:rPr>
                        <a:t>tructured: </a:t>
                      </a:r>
                      <a:r>
                        <a:rPr lang="en-US" sz="900" kern="1200" dirty="0" err="1">
                          <a:solidFill>
                            <a:schemeClr val="bg2">
                              <a:lumMod val="10000"/>
                            </a:schemeClr>
                          </a:solidFill>
                          <a:latin typeface="Calibri" panose="020F0502020204030204"/>
                          <a:ea typeface="+mn-ea"/>
                          <a:cs typeface="+mn-cs"/>
                        </a:rPr>
                        <a:t>PdM</a:t>
                      </a:r>
                      <a:r>
                        <a:rPr lang="en-US" sz="900" kern="1200" dirty="0">
                          <a:solidFill>
                            <a:schemeClr val="bg2">
                              <a:lumMod val="10000"/>
                            </a:schemeClr>
                          </a:solidFill>
                          <a:latin typeface="Calibri" panose="020F0502020204030204"/>
                          <a:ea typeface="+mn-ea"/>
                          <a:cs typeface="+mn-cs"/>
                        </a:rPr>
                        <a:t> WTS is structured to improve support of fielding, sustainment, and other support provided to improve Warfighter training readiness.</a:t>
                      </a:r>
                    </a:p>
                    <a:p>
                      <a:pPr marL="285750" indent="-285750">
                        <a:buFont typeface="Arial" panose="020B0604020202020204" pitchFamily="34" charset="0"/>
                        <a:buChar char="•"/>
                      </a:pPr>
                      <a:r>
                        <a:rPr lang="en-US" sz="900" b="1" kern="1200" dirty="0">
                          <a:solidFill>
                            <a:schemeClr val="bg2">
                              <a:lumMod val="10000"/>
                            </a:schemeClr>
                          </a:solidFill>
                          <a:latin typeface="Calibri" panose="020F0502020204030204"/>
                          <a:ea typeface="+mn-ea"/>
                          <a:cs typeface="+mn-cs"/>
                        </a:rPr>
                        <a:t>A</a:t>
                      </a:r>
                      <a:r>
                        <a:rPr lang="en-US" sz="900" kern="1200" dirty="0">
                          <a:solidFill>
                            <a:schemeClr val="bg2">
                              <a:lumMod val="10000"/>
                            </a:schemeClr>
                          </a:solidFill>
                          <a:latin typeface="Calibri" panose="020F0502020204030204"/>
                          <a:ea typeface="+mn-ea"/>
                          <a:cs typeface="+mn-cs"/>
                        </a:rPr>
                        <a:t>gile:</a:t>
                      </a:r>
                      <a:r>
                        <a:rPr lang="en-US" sz="900" kern="1200" baseline="0" dirty="0">
                          <a:solidFill>
                            <a:schemeClr val="bg2">
                              <a:lumMod val="10000"/>
                            </a:schemeClr>
                          </a:solidFill>
                          <a:latin typeface="Calibri" panose="020F0502020204030204"/>
                          <a:ea typeface="+mn-ea"/>
                          <a:cs typeface="+mn-cs"/>
                        </a:rPr>
                        <a:t> Use of </a:t>
                      </a:r>
                      <a:r>
                        <a:rPr lang="en-US" sz="900" kern="1200" dirty="0">
                          <a:solidFill>
                            <a:schemeClr val="bg2">
                              <a:lumMod val="10000"/>
                            </a:schemeClr>
                          </a:solidFill>
                          <a:latin typeface="Calibri" panose="020F0502020204030204"/>
                          <a:ea typeface="+mn-ea"/>
                          <a:cs typeface="+mn-cs"/>
                        </a:rPr>
                        <a:t>MACs, SAIDIQs, </a:t>
                      </a:r>
                      <a:r>
                        <a:rPr lang="en-US" sz="900" kern="1200" dirty="0" err="1">
                          <a:solidFill>
                            <a:schemeClr val="bg2">
                              <a:lumMod val="10000"/>
                            </a:schemeClr>
                          </a:solidFill>
                          <a:latin typeface="Calibri" panose="020F0502020204030204"/>
                          <a:ea typeface="+mn-ea"/>
                          <a:cs typeface="+mn-cs"/>
                        </a:rPr>
                        <a:t>SeaPortNxG</a:t>
                      </a:r>
                      <a:r>
                        <a:rPr lang="en-US" sz="900" kern="1200" dirty="0">
                          <a:solidFill>
                            <a:schemeClr val="bg2">
                              <a:lumMod val="10000"/>
                            </a:schemeClr>
                          </a:solidFill>
                          <a:latin typeface="Calibri" panose="020F0502020204030204"/>
                          <a:ea typeface="+mn-ea"/>
                          <a:cs typeface="+mn-cs"/>
                        </a:rPr>
                        <a:t>, and other Joint Contracts for program sustainment, modernization, and other knowledge-based services.</a:t>
                      </a:r>
                    </a:p>
                    <a:p>
                      <a:pPr marL="285750" indent="-285750">
                        <a:buFont typeface="Arial" panose="020B0604020202020204" pitchFamily="34" charset="0"/>
                        <a:buChar char="•"/>
                      </a:pPr>
                      <a:r>
                        <a:rPr lang="en-US" sz="900" b="1" kern="1200" dirty="0">
                          <a:solidFill>
                            <a:schemeClr val="bg2">
                              <a:lumMod val="10000"/>
                            </a:schemeClr>
                          </a:solidFill>
                          <a:latin typeface="Calibri" panose="020F0502020204030204"/>
                          <a:ea typeface="+mn-ea"/>
                          <a:cs typeface="+mn-cs"/>
                        </a:rPr>
                        <a:t>F</a:t>
                      </a:r>
                      <a:r>
                        <a:rPr lang="en-US" sz="900" kern="1200" dirty="0">
                          <a:solidFill>
                            <a:schemeClr val="bg2">
                              <a:lumMod val="10000"/>
                            </a:schemeClr>
                          </a:solidFill>
                          <a:latin typeface="Calibri" panose="020F0502020204030204"/>
                          <a:ea typeface="+mn-ea"/>
                          <a:cs typeface="+mn-cs"/>
                        </a:rPr>
                        <a:t>lexible:</a:t>
                      </a:r>
                      <a:r>
                        <a:rPr lang="en-US" sz="900" kern="1200" baseline="0" dirty="0">
                          <a:solidFill>
                            <a:schemeClr val="bg2">
                              <a:lumMod val="10000"/>
                            </a:schemeClr>
                          </a:solidFill>
                          <a:latin typeface="Calibri" panose="020F0502020204030204"/>
                          <a:ea typeface="+mn-ea"/>
                          <a:cs typeface="+mn-cs"/>
                        </a:rPr>
                        <a:t> </a:t>
                      </a:r>
                      <a:r>
                        <a:rPr lang="en-US" sz="900" kern="1200" dirty="0">
                          <a:solidFill>
                            <a:schemeClr val="bg2">
                              <a:lumMod val="10000"/>
                            </a:schemeClr>
                          </a:solidFill>
                          <a:latin typeface="Calibri" panose="020F0502020204030204"/>
                          <a:ea typeface="+mn-ea"/>
                          <a:cs typeface="+mn-cs"/>
                        </a:rPr>
                        <a:t>Task orders allow for adding, curtailing, or eliminating organizations, locations, or services to meet evolving warfighter (Marine Corps and Joint partners)  training and education requirements nested with Marine Corps Force Design.</a:t>
                      </a:r>
                    </a:p>
                    <a:p>
                      <a:pPr marL="285750" indent="-285750">
                        <a:buFont typeface="Arial" panose="020B0604020202020204" pitchFamily="34" charset="0"/>
                        <a:buChar char="•"/>
                      </a:pPr>
                      <a:r>
                        <a:rPr lang="en-US" sz="900" b="1" kern="1200" dirty="0">
                          <a:solidFill>
                            <a:schemeClr val="bg2">
                              <a:lumMod val="10000"/>
                            </a:schemeClr>
                          </a:solidFill>
                          <a:latin typeface="Calibri" panose="020F0502020204030204"/>
                          <a:ea typeface="+mn-ea"/>
                          <a:cs typeface="+mn-cs"/>
                        </a:rPr>
                        <a:t>E</a:t>
                      </a:r>
                      <a:r>
                        <a:rPr lang="en-US" sz="900" kern="1200" dirty="0">
                          <a:solidFill>
                            <a:schemeClr val="bg2">
                              <a:lumMod val="10000"/>
                            </a:schemeClr>
                          </a:solidFill>
                          <a:latin typeface="Calibri" panose="020F0502020204030204"/>
                          <a:ea typeface="+mn-ea"/>
                          <a:cs typeface="+mn-cs"/>
                        </a:rPr>
                        <a:t>ffective: Maximize buying power, promoting competition, improving contracting efficiencies where possible, and managing risk throughout the acquisition lifecycle to optimize cost, schedule, performance.</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694287">
                <a:tc>
                  <a:txBody>
                    <a:bodyPr/>
                    <a:lstStyle/>
                    <a:p>
                      <a:pPr algn="ctr"/>
                      <a:r>
                        <a:rPr lang="en-US" sz="1050" b="1" dirty="0">
                          <a:solidFill>
                            <a:schemeClr val="bg1"/>
                          </a:solidFill>
                        </a:rPr>
                        <a:t>Underwater Egress Trainer (UET) CLS</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SAIDIQ</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(now - FY29)</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79851238"/>
                  </a:ext>
                </a:extLst>
              </a:tr>
              <a:tr h="694287">
                <a:tc>
                  <a:txBody>
                    <a:bodyPr/>
                    <a:lstStyle/>
                    <a:p>
                      <a:pPr algn="ctr"/>
                      <a:r>
                        <a:rPr lang="en-US" sz="1050" b="1" dirty="0">
                          <a:solidFill>
                            <a:schemeClr val="bg1"/>
                          </a:solidFill>
                        </a:rPr>
                        <a:t>Ground Training Systems Support (GTSS) East CLS</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SAIDIQ</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(now - FY25)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(FY25 - FY29)</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390108050"/>
                  </a:ext>
                </a:extLst>
              </a:tr>
              <a:tr h="639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Ground Training Systems Support (GTSS) West CLS</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SAIDIQ</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(now - FY28)</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bg2">
                            <a:lumMod val="10000"/>
                          </a:schemeClr>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10268377"/>
                  </a:ext>
                </a:extLst>
              </a:tr>
              <a:tr h="6191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Ground Training Systems Support (GTSS) O-CONUS CLS</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SAIDIQ</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(now - FY29)</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99258488"/>
                  </a:ext>
                </a:extLst>
              </a:tr>
              <a:tr h="628650">
                <a:tc>
                  <a:txBody>
                    <a:bodyPr/>
                    <a:lstStyle/>
                    <a:p>
                      <a:pPr algn="ctr"/>
                      <a:r>
                        <a:rPr lang="en-US" sz="1050" b="1" dirty="0">
                          <a:solidFill>
                            <a:schemeClr val="bg1"/>
                          </a:solidFill>
                        </a:rPr>
                        <a:t>Range and Training Area Management (RTAM) MilOps</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SAIDIQ</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(now – FY27) </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02327221"/>
                  </a:ext>
                </a:extLst>
              </a:tr>
              <a:tr h="694287">
                <a:tc>
                  <a:txBody>
                    <a:bodyPr/>
                    <a:lstStyle/>
                    <a:p>
                      <a:pPr algn="ctr"/>
                      <a:r>
                        <a:rPr lang="en-US" sz="1050" b="1" dirty="0">
                          <a:solidFill>
                            <a:schemeClr val="bg1"/>
                          </a:solidFill>
                        </a:rPr>
                        <a:t>Range Manager’s </a:t>
                      </a:r>
                    </a:p>
                    <a:p>
                      <a:pPr algn="ctr"/>
                      <a:r>
                        <a:rPr lang="en-US" sz="1050" b="1" dirty="0">
                          <a:solidFill>
                            <a:schemeClr val="bg1"/>
                          </a:solidFill>
                        </a:rPr>
                        <a:t>Tool Kit (RMTK)</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SAIDIQ</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(now – FY28)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bg2">
                            <a:lumMod val="10000"/>
                          </a:schemeClr>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43304209"/>
                  </a:ext>
                </a:extLst>
              </a:tr>
            </a:tbl>
          </a:graphicData>
        </a:graphic>
      </p:graphicFrame>
      <p:sp>
        <p:nvSpPr>
          <p:cNvPr id="19" name="Right Arrow 33">
            <a:extLst>
              <a:ext uri="{FF2B5EF4-FFF2-40B4-BE49-F238E27FC236}">
                <a16:creationId xmlns:a16="http://schemas.microsoft.com/office/drawing/2014/main" id="{3BDF56AB-841D-F801-099A-7DEE5ADAEAF6}"/>
              </a:ext>
            </a:extLst>
          </p:cNvPr>
          <p:cNvSpPr/>
          <p:nvPr/>
        </p:nvSpPr>
        <p:spPr>
          <a:xfrm>
            <a:off x="2344845" y="2301327"/>
            <a:ext cx="5675203" cy="27889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SAIDIQ</a:t>
            </a:r>
          </a:p>
        </p:txBody>
      </p:sp>
      <p:sp>
        <p:nvSpPr>
          <p:cNvPr id="20" name="Right Arrow 26">
            <a:extLst>
              <a:ext uri="{FF2B5EF4-FFF2-40B4-BE49-F238E27FC236}">
                <a16:creationId xmlns:a16="http://schemas.microsoft.com/office/drawing/2014/main" id="{F98BD9FF-082B-67AB-E4D3-ECED11D98256}"/>
              </a:ext>
            </a:extLst>
          </p:cNvPr>
          <p:cNvSpPr/>
          <p:nvPr/>
        </p:nvSpPr>
        <p:spPr>
          <a:xfrm>
            <a:off x="2344845" y="2564360"/>
            <a:ext cx="108023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8" name="Right Arrow 26">
            <a:extLst>
              <a:ext uri="{FF2B5EF4-FFF2-40B4-BE49-F238E27FC236}">
                <a16:creationId xmlns:a16="http://schemas.microsoft.com/office/drawing/2014/main" id="{D0A1BCE1-CC1B-CA3B-9F83-0E2792622234}"/>
              </a:ext>
            </a:extLst>
          </p:cNvPr>
          <p:cNvSpPr/>
          <p:nvPr/>
        </p:nvSpPr>
        <p:spPr>
          <a:xfrm>
            <a:off x="3464035" y="2554959"/>
            <a:ext cx="1018635"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1" name="Right Arrow 26">
            <a:extLst>
              <a:ext uri="{FF2B5EF4-FFF2-40B4-BE49-F238E27FC236}">
                <a16:creationId xmlns:a16="http://schemas.microsoft.com/office/drawing/2014/main" id="{2734F0EE-1200-36AE-F99D-72DC354552FD}"/>
              </a:ext>
            </a:extLst>
          </p:cNvPr>
          <p:cNvSpPr/>
          <p:nvPr/>
        </p:nvSpPr>
        <p:spPr>
          <a:xfrm>
            <a:off x="4544272" y="2554959"/>
            <a:ext cx="108023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2" name="Right Arrow 26">
            <a:extLst>
              <a:ext uri="{FF2B5EF4-FFF2-40B4-BE49-F238E27FC236}">
                <a16:creationId xmlns:a16="http://schemas.microsoft.com/office/drawing/2014/main" id="{CA6F10C7-3E4F-1679-D5D9-6776E6F45256}"/>
              </a:ext>
            </a:extLst>
          </p:cNvPr>
          <p:cNvSpPr/>
          <p:nvPr/>
        </p:nvSpPr>
        <p:spPr>
          <a:xfrm>
            <a:off x="5660798" y="2564360"/>
            <a:ext cx="1064744"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3" name="Right Arrow 26">
            <a:extLst>
              <a:ext uri="{FF2B5EF4-FFF2-40B4-BE49-F238E27FC236}">
                <a16:creationId xmlns:a16="http://schemas.microsoft.com/office/drawing/2014/main" id="{2355EB1E-D0E0-D431-5739-DCAD8A0B06C9}"/>
              </a:ext>
            </a:extLst>
          </p:cNvPr>
          <p:cNvSpPr/>
          <p:nvPr/>
        </p:nvSpPr>
        <p:spPr>
          <a:xfrm>
            <a:off x="6774714" y="2564360"/>
            <a:ext cx="1064744"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5" name="Right Arrow 33">
            <a:extLst>
              <a:ext uri="{FF2B5EF4-FFF2-40B4-BE49-F238E27FC236}">
                <a16:creationId xmlns:a16="http://schemas.microsoft.com/office/drawing/2014/main" id="{B046E8D0-776B-1D7C-3353-53D380C639B5}"/>
              </a:ext>
            </a:extLst>
          </p:cNvPr>
          <p:cNvSpPr/>
          <p:nvPr/>
        </p:nvSpPr>
        <p:spPr>
          <a:xfrm>
            <a:off x="3671585" y="2968915"/>
            <a:ext cx="5235259" cy="27889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2">
                    <a:lumMod val="10000"/>
                  </a:schemeClr>
                </a:solidFill>
                <a:effectLst/>
                <a:uLnTx/>
                <a:uFillTx/>
                <a:latin typeface="Calibri" panose="020F0502020204030204"/>
                <a:ea typeface="+mn-ea"/>
                <a:cs typeface="+mn-cs"/>
              </a:rPr>
              <a:t>SAIDIQ</a:t>
            </a:r>
          </a:p>
        </p:txBody>
      </p:sp>
      <p:sp>
        <p:nvSpPr>
          <p:cNvPr id="56" name="Right Arrow 26">
            <a:extLst>
              <a:ext uri="{FF2B5EF4-FFF2-40B4-BE49-F238E27FC236}">
                <a16:creationId xmlns:a16="http://schemas.microsoft.com/office/drawing/2014/main" id="{A8E348BE-AD06-9115-3F2B-2D39AD9368DD}"/>
              </a:ext>
            </a:extLst>
          </p:cNvPr>
          <p:cNvSpPr/>
          <p:nvPr/>
        </p:nvSpPr>
        <p:spPr>
          <a:xfrm>
            <a:off x="3673067" y="3231948"/>
            <a:ext cx="108023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 </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8" name="Right Arrow 26">
            <a:extLst>
              <a:ext uri="{FF2B5EF4-FFF2-40B4-BE49-F238E27FC236}">
                <a16:creationId xmlns:a16="http://schemas.microsoft.com/office/drawing/2014/main" id="{D0FE5768-D2C8-1A3D-80E5-13FF76DDF266}"/>
              </a:ext>
            </a:extLst>
          </p:cNvPr>
          <p:cNvSpPr/>
          <p:nvPr/>
        </p:nvSpPr>
        <p:spPr>
          <a:xfrm>
            <a:off x="4792257" y="3222547"/>
            <a:ext cx="1018635"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 (N-TSD)</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9" name="Right Arrow 26">
            <a:extLst>
              <a:ext uri="{FF2B5EF4-FFF2-40B4-BE49-F238E27FC236}">
                <a16:creationId xmlns:a16="http://schemas.microsoft.com/office/drawing/2014/main" id="{28C4A8F8-564C-5CF9-644E-435E120D43A6}"/>
              </a:ext>
            </a:extLst>
          </p:cNvPr>
          <p:cNvSpPr/>
          <p:nvPr/>
        </p:nvSpPr>
        <p:spPr>
          <a:xfrm>
            <a:off x="5872494" y="3222547"/>
            <a:ext cx="108023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 (N-TSD)</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0" name="Right Arrow 26">
            <a:extLst>
              <a:ext uri="{FF2B5EF4-FFF2-40B4-BE49-F238E27FC236}">
                <a16:creationId xmlns:a16="http://schemas.microsoft.com/office/drawing/2014/main" id="{B9921FB7-AA24-8026-D4B1-D6FB1072997D}"/>
              </a:ext>
            </a:extLst>
          </p:cNvPr>
          <p:cNvSpPr/>
          <p:nvPr/>
        </p:nvSpPr>
        <p:spPr>
          <a:xfrm>
            <a:off x="6989020" y="3231948"/>
            <a:ext cx="1064744"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 (N-TSD)</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1" name="Right Arrow 26">
            <a:extLst>
              <a:ext uri="{FF2B5EF4-FFF2-40B4-BE49-F238E27FC236}">
                <a16:creationId xmlns:a16="http://schemas.microsoft.com/office/drawing/2014/main" id="{B0AA58A5-7E57-488A-4795-B53BF495DE1B}"/>
              </a:ext>
            </a:extLst>
          </p:cNvPr>
          <p:cNvSpPr/>
          <p:nvPr/>
        </p:nvSpPr>
        <p:spPr>
          <a:xfrm>
            <a:off x="8102936" y="3231948"/>
            <a:ext cx="80390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2" name="Right Arrow 33">
            <a:extLst>
              <a:ext uri="{FF2B5EF4-FFF2-40B4-BE49-F238E27FC236}">
                <a16:creationId xmlns:a16="http://schemas.microsoft.com/office/drawing/2014/main" id="{D47FE7E0-B6D5-BB47-FECE-1024B9FAB5AE}"/>
              </a:ext>
            </a:extLst>
          </p:cNvPr>
          <p:cNvSpPr/>
          <p:nvPr/>
        </p:nvSpPr>
        <p:spPr>
          <a:xfrm>
            <a:off x="2344845" y="2968225"/>
            <a:ext cx="2648495" cy="27889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SAIDIQ</a:t>
            </a:r>
          </a:p>
        </p:txBody>
      </p:sp>
      <p:sp>
        <p:nvSpPr>
          <p:cNvPr id="63" name="Right Arrow 26">
            <a:extLst>
              <a:ext uri="{FF2B5EF4-FFF2-40B4-BE49-F238E27FC236}">
                <a16:creationId xmlns:a16="http://schemas.microsoft.com/office/drawing/2014/main" id="{D72EF5A5-8EC0-B8AA-ED76-561755E0EB79}"/>
              </a:ext>
            </a:extLst>
          </p:cNvPr>
          <p:cNvSpPr/>
          <p:nvPr/>
        </p:nvSpPr>
        <p:spPr>
          <a:xfrm>
            <a:off x="2344845" y="3231258"/>
            <a:ext cx="1316880"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4" name="Right Arrow 33">
            <a:extLst>
              <a:ext uri="{FF2B5EF4-FFF2-40B4-BE49-F238E27FC236}">
                <a16:creationId xmlns:a16="http://schemas.microsoft.com/office/drawing/2014/main" id="{9B4D268A-B66C-8FEF-D901-750BE5F75F3B}"/>
              </a:ext>
            </a:extLst>
          </p:cNvPr>
          <p:cNvSpPr/>
          <p:nvPr/>
        </p:nvSpPr>
        <p:spPr>
          <a:xfrm>
            <a:off x="2343363" y="3655398"/>
            <a:ext cx="5496093" cy="27889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SAIDIQ</a:t>
            </a:r>
          </a:p>
        </p:txBody>
      </p:sp>
      <p:sp>
        <p:nvSpPr>
          <p:cNvPr id="65" name="Right Arrow 26">
            <a:extLst>
              <a:ext uri="{FF2B5EF4-FFF2-40B4-BE49-F238E27FC236}">
                <a16:creationId xmlns:a16="http://schemas.microsoft.com/office/drawing/2014/main" id="{FC9355B4-3D0E-1A18-8484-91E77AE91C90}"/>
              </a:ext>
            </a:extLst>
          </p:cNvPr>
          <p:cNvSpPr/>
          <p:nvPr/>
        </p:nvSpPr>
        <p:spPr>
          <a:xfrm>
            <a:off x="2344845" y="3918431"/>
            <a:ext cx="1064744"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 (N-TSD)</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6" name="Right Arrow 26">
            <a:extLst>
              <a:ext uri="{FF2B5EF4-FFF2-40B4-BE49-F238E27FC236}">
                <a16:creationId xmlns:a16="http://schemas.microsoft.com/office/drawing/2014/main" id="{BA3498D5-487B-391A-F794-74E8D0CEFC53}"/>
              </a:ext>
            </a:extLst>
          </p:cNvPr>
          <p:cNvSpPr/>
          <p:nvPr/>
        </p:nvSpPr>
        <p:spPr>
          <a:xfrm>
            <a:off x="3507493" y="3916210"/>
            <a:ext cx="1018635"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 (N-TSD)</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7" name="Right Arrow 26">
            <a:extLst>
              <a:ext uri="{FF2B5EF4-FFF2-40B4-BE49-F238E27FC236}">
                <a16:creationId xmlns:a16="http://schemas.microsoft.com/office/drawing/2014/main" id="{CF74B1A2-BF16-5863-346C-DDC7587DD55A}"/>
              </a:ext>
            </a:extLst>
          </p:cNvPr>
          <p:cNvSpPr/>
          <p:nvPr/>
        </p:nvSpPr>
        <p:spPr>
          <a:xfrm>
            <a:off x="4544272" y="3909030"/>
            <a:ext cx="108023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 (N-TSD)</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8" name="Right Arrow 26">
            <a:extLst>
              <a:ext uri="{FF2B5EF4-FFF2-40B4-BE49-F238E27FC236}">
                <a16:creationId xmlns:a16="http://schemas.microsoft.com/office/drawing/2014/main" id="{6033F3FC-C094-C403-B228-29B96D7E261A}"/>
              </a:ext>
            </a:extLst>
          </p:cNvPr>
          <p:cNvSpPr/>
          <p:nvPr/>
        </p:nvSpPr>
        <p:spPr>
          <a:xfrm>
            <a:off x="5660798" y="3918431"/>
            <a:ext cx="1064744"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 (N-TSD)</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9" name="Right Arrow 26">
            <a:extLst>
              <a:ext uri="{FF2B5EF4-FFF2-40B4-BE49-F238E27FC236}">
                <a16:creationId xmlns:a16="http://schemas.microsoft.com/office/drawing/2014/main" id="{7635A44B-F240-935F-A185-7A075300FBFE}"/>
              </a:ext>
            </a:extLst>
          </p:cNvPr>
          <p:cNvSpPr/>
          <p:nvPr/>
        </p:nvSpPr>
        <p:spPr>
          <a:xfrm>
            <a:off x="6774713" y="3918431"/>
            <a:ext cx="1064743"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 (N-TSD)</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0" name="Right Arrow 33">
            <a:extLst>
              <a:ext uri="{FF2B5EF4-FFF2-40B4-BE49-F238E27FC236}">
                <a16:creationId xmlns:a16="http://schemas.microsoft.com/office/drawing/2014/main" id="{AB222A97-93BF-EBCE-7FF5-216915DE1225}"/>
              </a:ext>
            </a:extLst>
          </p:cNvPr>
          <p:cNvSpPr/>
          <p:nvPr/>
        </p:nvSpPr>
        <p:spPr>
          <a:xfrm>
            <a:off x="7903670" y="3654047"/>
            <a:ext cx="1023620" cy="27889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2">
                    <a:lumMod val="10000"/>
                  </a:schemeClr>
                </a:solidFill>
                <a:effectLst/>
                <a:uLnTx/>
                <a:uFillTx/>
                <a:latin typeface="Calibri" panose="020F0502020204030204"/>
                <a:ea typeface="+mn-ea"/>
                <a:cs typeface="+mn-cs"/>
              </a:rPr>
              <a:t>SAIDIQ</a:t>
            </a:r>
          </a:p>
        </p:txBody>
      </p:sp>
      <p:sp>
        <p:nvSpPr>
          <p:cNvPr id="71" name="Right Arrow 26">
            <a:extLst>
              <a:ext uri="{FF2B5EF4-FFF2-40B4-BE49-F238E27FC236}">
                <a16:creationId xmlns:a16="http://schemas.microsoft.com/office/drawing/2014/main" id="{DAB0DC6D-8649-187B-EDB9-B5EAB97A5BAC}"/>
              </a:ext>
            </a:extLst>
          </p:cNvPr>
          <p:cNvSpPr/>
          <p:nvPr/>
        </p:nvSpPr>
        <p:spPr>
          <a:xfrm>
            <a:off x="7903667" y="3917080"/>
            <a:ext cx="1023621"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3" name="Right Arrow 33">
            <a:extLst>
              <a:ext uri="{FF2B5EF4-FFF2-40B4-BE49-F238E27FC236}">
                <a16:creationId xmlns:a16="http://schemas.microsoft.com/office/drawing/2014/main" id="{3986A4A7-49A5-E193-678A-148C94292AA8}"/>
              </a:ext>
            </a:extLst>
          </p:cNvPr>
          <p:cNvSpPr/>
          <p:nvPr/>
        </p:nvSpPr>
        <p:spPr>
          <a:xfrm>
            <a:off x="3114847" y="4300046"/>
            <a:ext cx="5521149" cy="27889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SAIDIQ</a:t>
            </a:r>
          </a:p>
        </p:txBody>
      </p:sp>
      <p:sp>
        <p:nvSpPr>
          <p:cNvPr id="74" name="Right Arrow 26">
            <a:extLst>
              <a:ext uri="{FF2B5EF4-FFF2-40B4-BE49-F238E27FC236}">
                <a16:creationId xmlns:a16="http://schemas.microsoft.com/office/drawing/2014/main" id="{7F6FA435-6921-5ECC-6FA9-E7323531241E}"/>
              </a:ext>
            </a:extLst>
          </p:cNvPr>
          <p:cNvSpPr/>
          <p:nvPr/>
        </p:nvSpPr>
        <p:spPr>
          <a:xfrm>
            <a:off x="3120617" y="4563079"/>
            <a:ext cx="108023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 (N-TSD)</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5" name="Right Arrow 26">
            <a:extLst>
              <a:ext uri="{FF2B5EF4-FFF2-40B4-BE49-F238E27FC236}">
                <a16:creationId xmlns:a16="http://schemas.microsoft.com/office/drawing/2014/main" id="{1284A446-B505-38F7-067A-920375276A3B}"/>
              </a:ext>
            </a:extLst>
          </p:cNvPr>
          <p:cNvSpPr/>
          <p:nvPr/>
        </p:nvSpPr>
        <p:spPr>
          <a:xfrm>
            <a:off x="4239807" y="4553678"/>
            <a:ext cx="1018635"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 (N-TSD)</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6" name="Right Arrow 26">
            <a:extLst>
              <a:ext uri="{FF2B5EF4-FFF2-40B4-BE49-F238E27FC236}">
                <a16:creationId xmlns:a16="http://schemas.microsoft.com/office/drawing/2014/main" id="{51C5E257-C767-2971-3A66-EB2FD5A60205}"/>
              </a:ext>
            </a:extLst>
          </p:cNvPr>
          <p:cNvSpPr/>
          <p:nvPr/>
        </p:nvSpPr>
        <p:spPr>
          <a:xfrm>
            <a:off x="5320044" y="4553678"/>
            <a:ext cx="108023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 (N-TSD)</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7" name="Right Arrow 26">
            <a:extLst>
              <a:ext uri="{FF2B5EF4-FFF2-40B4-BE49-F238E27FC236}">
                <a16:creationId xmlns:a16="http://schemas.microsoft.com/office/drawing/2014/main" id="{428448C1-F881-527C-33E4-2BA3D2C7CCD0}"/>
              </a:ext>
            </a:extLst>
          </p:cNvPr>
          <p:cNvSpPr/>
          <p:nvPr/>
        </p:nvSpPr>
        <p:spPr>
          <a:xfrm>
            <a:off x="6436570" y="4563079"/>
            <a:ext cx="1064744"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 (N-TSD)</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8" name="Right Arrow 26">
            <a:extLst>
              <a:ext uri="{FF2B5EF4-FFF2-40B4-BE49-F238E27FC236}">
                <a16:creationId xmlns:a16="http://schemas.microsoft.com/office/drawing/2014/main" id="{96DA6383-0D06-2717-1B51-45C47D00CEAA}"/>
              </a:ext>
            </a:extLst>
          </p:cNvPr>
          <p:cNvSpPr/>
          <p:nvPr/>
        </p:nvSpPr>
        <p:spPr>
          <a:xfrm>
            <a:off x="7550485" y="4563079"/>
            <a:ext cx="110097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 (N-TSD)</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9" name="Right Arrow 33">
            <a:extLst>
              <a:ext uri="{FF2B5EF4-FFF2-40B4-BE49-F238E27FC236}">
                <a16:creationId xmlns:a16="http://schemas.microsoft.com/office/drawing/2014/main" id="{C4BDBFA8-6165-4573-6FAA-F1E5A22EFE17}"/>
              </a:ext>
            </a:extLst>
          </p:cNvPr>
          <p:cNvSpPr/>
          <p:nvPr/>
        </p:nvSpPr>
        <p:spPr>
          <a:xfrm>
            <a:off x="2344846" y="4299356"/>
            <a:ext cx="760304" cy="27889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SAIDIQ</a:t>
            </a:r>
          </a:p>
        </p:txBody>
      </p:sp>
      <p:sp>
        <p:nvSpPr>
          <p:cNvPr id="80" name="Right Arrow 26">
            <a:extLst>
              <a:ext uri="{FF2B5EF4-FFF2-40B4-BE49-F238E27FC236}">
                <a16:creationId xmlns:a16="http://schemas.microsoft.com/office/drawing/2014/main" id="{D649E05C-C527-5E31-F617-E293667AFFF5}"/>
              </a:ext>
            </a:extLst>
          </p:cNvPr>
          <p:cNvSpPr/>
          <p:nvPr/>
        </p:nvSpPr>
        <p:spPr>
          <a:xfrm>
            <a:off x="2344845" y="4562389"/>
            <a:ext cx="760304"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81" name="Right Arrow 33">
            <a:extLst>
              <a:ext uri="{FF2B5EF4-FFF2-40B4-BE49-F238E27FC236}">
                <a16:creationId xmlns:a16="http://schemas.microsoft.com/office/drawing/2014/main" id="{E8052167-3D96-1084-8023-C689C59F3A8B}"/>
              </a:ext>
            </a:extLst>
          </p:cNvPr>
          <p:cNvSpPr/>
          <p:nvPr/>
        </p:nvSpPr>
        <p:spPr>
          <a:xfrm>
            <a:off x="8658273" y="4299356"/>
            <a:ext cx="269015" cy="27889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83" name="Right Arrow 26">
            <a:extLst>
              <a:ext uri="{FF2B5EF4-FFF2-40B4-BE49-F238E27FC236}">
                <a16:creationId xmlns:a16="http://schemas.microsoft.com/office/drawing/2014/main" id="{6E8D410B-062E-2DC0-18D1-1D27867CC23E}"/>
              </a:ext>
            </a:extLst>
          </p:cNvPr>
          <p:cNvSpPr/>
          <p:nvPr/>
        </p:nvSpPr>
        <p:spPr>
          <a:xfrm>
            <a:off x="3151135" y="5194293"/>
            <a:ext cx="822219"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85" name="Right Arrow 26">
            <a:extLst>
              <a:ext uri="{FF2B5EF4-FFF2-40B4-BE49-F238E27FC236}">
                <a16:creationId xmlns:a16="http://schemas.microsoft.com/office/drawing/2014/main" id="{C359B0EE-55E4-D121-C39F-22B530C38599}"/>
              </a:ext>
            </a:extLst>
          </p:cNvPr>
          <p:cNvSpPr/>
          <p:nvPr/>
        </p:nvSpPr>
        <p:spPr>
          <a:xfrm>
            <a:off x="6270320" y="5175260"/>
            <a:ext cx="108023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86" name="Right Arrow 26">
            <a:extLst>
              <a:ext uri="{FF2B5EF4-FFF2-40B4-BE49-F238E27FC236}">
                <a16:creationId xmlns:a16="http://schemas.microsoft.com/office/drawing/2014/main" id="{4681CF89-B402-1816-AFC9-D56D4B7965A2}"/>
              </a:ext>
            </a:extLst>
          </p:cNvPr>
          <p:cNvSpPr/>
          <p:nvPr/>
        </p:nvSpPr>
        <p:spPr>
          <a:xfrm>
            <a:off x="7431296" y="5178311"/>
            <a:ext cx="1064744"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88" name="Right Arrow 33">
            <a:extLst>
              <a:ext uri="{FF2B5EF4-FFF2-40B4-BE49-F238E27FC236}">
                <a16:creationId xmlns:a16="http://schemas.microsoft.com/office/drawing/2014/main" id="{F8F7F4D2-C30E-2BDB-C780-E30249D9472C}"/>
              </a:ext>
            </a:extLst>
          </p:cNvPr>
          <p:cNvSpPr/>
          <p:nvPr/>
        </p:nvSpPr>
        <p:spPr>
          <a:xfrm>
            <a:off x="2339447" y="4920938"/>
            <a:ext cx="4294186" cy="27889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SAIDIQ</a:t>
            </a:r>
          </a:p>
        </p:txBody>
      </p:sp>
      <p:sp>
        <p:nvSpPr>
          <p:cNvPr id="89" name="Right Arrow 26">
            <a:extLst>
              <a:ext uri="{FF2B5EF4-FFF2-40B4-BE49-F238E27FC236}">
                <a16:creationId xmlns:a16="http://schemas.microsoft.com/office/drawing/2014/main" id="{FA755AD0-42BA-E5B7-3086-A351C4F2D35E}"/>
              </a:ext>
            </a:extLst>
          </p:cNvPr>
          <p:cNvSpPr/>
          <p:nvPr/>
        </p:nvSpPr>
        <p:spPr>
          <a:xfrm>
            <a:off x="2339446" y="5183971"/>
            <a:ext cx="775401"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1" name="Right Arrow 26">
            <a:extLst>
              <a:ext uri="{FF2B5EF4-FFF2-40B4-BE49-F238E27FC236}">
                <a16:creationId xmlns:a16="http://schemas.microsoft.com/office/drawing/2014/main" id="{32170B95-A910-C180-5FAD-6D45335D2247}"/>
              </a:ext>
            </a:extLst>
          </p:cNvPr>
          <p:cNvSpPr/>
          <p:nvPr/>
        </p:nvSpPr>
        <p:spPr>
          <a:xfrm>
            <a:off x="3586144" y="5844505"/>
            <a:ext cx="1104612"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2" name="Right Arrow 26">
            <a:extLst>
              <a:ext uri="{FF2B5EF4-FFF2-40B4-BE49-F238E27FC236}">
                <a16:creationId xmlns:a16="http://schemas.microsoft.com/office/drawing/2014/main" id="{7BF48795-BFBE-42D7-D127-B434B4F0B0B0}"/>
              </a:ext>
            </a:extLst>
          </p:cNvPr>
          <p:cNvSpPr/>
          <p:nvPr/>
        </p:nvSpPr>
        <p:spPr>
          <a:xfrm>
            <a:off x="4729708" y="5835104"/>
            <a:ext cx="1204081"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3" name="Right Arrow 26">
            <a:extLst>
              <a:ext uri="{FF2B5EF4-FFF2-40B4-BE49-F238E27FC236}">
                <a16:creationId xmlns:a16="http://schemas.microsoft.com/office/drawing/2014/main" id="{87AA1E78-DB45-53DB-2826-1FC85A61E399}"/>
              </a:ext>
            </a:extLst>
          </p:cNvPr>
          <p:cNvSpPr/>
          <p:nvPr/>
        </p:nvSpPr>
        <p:spPr>
          <a:xfrm>
            <a:off x="6000933" y="5835104"/>
            <a:ext cx="89753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4" name="Right Arrow 26">
            <a:extLst>
              <a:ext uri="{FF2B5EF4-FFF2-40B4-BE49-F238E27FC236}">
                <a16:creationId xmlns:a16="http://schemas.microsoft.com/office/drawing/2014/main" id="{89E4A46A-D1C6-0CFC-78DC-A01F4FD4402C}"/>
              </a:ext>
            </a:extLst>
          </p:cNvPr>
          <p:cNvSpPr/>
          <p:nvPr/>
        </p:nvSpPr>
        <p:spPr>
          <a:xfrm>
            <a:off x="6965615" y="5844505"/>
            <a:ext cx="1353148"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6" name="Right Arrow 33">
            <a:extLst>
              <a:ext uri="{FF2B5EF4-FFF2-40B4-BE49-F238E27FC236}">
                <a16:creationId xmlns:a16="http://schemas.microsoft.com/office/drawing/2014/main" id="{7FAA8FB9-7B10-04FC-6FC3-F022E9BAFE7E}"/>
              </a:ext>
            </a:extLst>
          </p:cNvPr>
          <p:cNvSpPr/>
          <p:nvPr/>
        </p:nvSpPr>
        <p:spPr>
          <a:xfrm>
            <a:off x="2339446" y="5549032"/>
            <a:ext cx="4613286" cy="27889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SAIDIQ</a:t>
            </a:r>
          </a:p>
        </p:txBody>
      </p:sp>
      <p:sp>
        <p:nvSpPr>
          <p:cNvPr id="97" name="Right Arrow 26">
            <a:extLst>
              <a:ext uri="{FF2B5EF4-FFF2-40B4-BE49-F238E27FC236}">
                <a16:creationId xmlns:a16="http://schemas.microsoft.com/office/drawing/2014/main" id="{4CC8E21F-CA50-8F79-1AAC-1EB2DCAEB19A}"/>
              </a:ext>
            </a:extLst>
          </p:cNvPr>
          <p:cNvSpPr/>
          <p:nvPr/>
        </p:nvSpPr>
        <p:spPr>
          <a:xfrm>
            <a:off x="2339446" y="5843815"/>
            <a:ext cx="1197526"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6988560F-10AE-AE56-8A94-C667C67E5F75}"/>
              </a:ext>
            </a:extLst>
          </p:cNvPr>
          <p:cNvSpPr/>
          <p:nvPr/>
        </p:nvSpPr>
        <p:spPr>
          <a:xfrm>
            <a:off x="6135624" y="6211607"/>
            <a:ext cx="133405" cy="15853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ED9A3596-C48F-3145-50AC-BECB87448A06}"/>
              </a:ext>
            </a:extLst>
          </p:cNvPr>
          <p:cNvSpPr txBox="1"/>
          <p:nvPr/>
        </p:nvSpPr>
        <p:spPr>
          <a:xfrm>
            <a:off x="6269029" y="6204781"/>
            <a:ext cx="971741"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Existing Contract</a:t>
            </a:r>
          </a:p>
        </p:txBody>
      </p:sp>
      <p:sp>
        <p:nvSpPr>
          <p:cNvPr id="100" name="Rectangle 99">
            <a:extLst>
              <a:ext uri="{FF2B5EF4-FFF2-40B4-BE49-F238E27FC236}">
                <a16:creationId xmlns:a16="http://schemas.microsoft.com/office/drawing/2014/main" id="{B34FCBB4-F830-E6F3-1E6D-024DF69A1DAF}"/>
              </a:ext>
            </a:extLst>
          </p:cNvPr>
          <p:cNvSpPr/>
          <p:nvPr/>
        </p:nvSpPr>
        <p:spPr>
          <a:xfrm>
            <a:off x="7447626" y="6215051"/>
            <a:ext cx="133405" cy="1585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TextBox 100">
            <a:extLst>
              <a:ext uri="{FF2B5EF4-FFF2-40B4-BE49-F238E27FC236}">
                <a16:creationId xmlns:a16="http://schemas.microsoft.com/office/drawing/2014/main" id="{A36D09A6-A61C-5446-A503-BCA40B81B253}"/>
              </a:ext>
            </a:extLst>
          </p:cNvPr>
          <p:cNvSpPr txBox="1"/>
          <p:nvPr/>
        </p:nvSpPr>
        <p:spPr>
          <a:xfrm>
            <a:off x="7581031" y="6195626"/>
            <a:ext cx="1234633"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Future Effort/Contract</a:t>
            </a:r>
          </a:p>
        </p:txBody>
      </p:sp>
      <p:sp>
        <p:nvSpPr>
          <p:cNvPr id="4" name="Right Arrow 26">
            <a:extLst>
              <a:ext uri="{FF2B5EF4-FFF2-40B4-BE49-F238E27FC236}">
                <a16:creationId xmlns:a16="http://schemas.microsoft.com/office/drawing/2014/main" id="{6BB91AF9-5EC5-EB73-1BEA-1E6C58798FE8}"/>
              </a:ext>
            </a:extLst>
          </p:cNvPr>
          <p:cNvSpPr/>
          <p:nvPr/>
        </p:nvSpPr>
        <p:spPr>
          <a:xfrm>
            <a:off x="4018423" y="5212681"/>
            <a:ext cx="1080238" cy="27043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Right Arrow 26">
            <a:extLst>
              <a:ext uri="{FF2B5EF4-FFF2-40B4-BE49-F238E27FC236}">
                <a16:creationId xmlns:a16="http://schemas.microsoft.com/office/drawing/2014/main" id="{4D04AB3B-90E5-2284-2E8F-80463C2DBF34}"/>
              </a:ext>
            </a:extLst>
          </p:cNvPr>
          <p:cNvSpPr/>
          <p:nvPr/>
        </p:nvSpPr>
        <p:spPr>
          <a:xfrm>
            <a:off x="5122717" y="5202712"/>
            <a:ext cx="1080238" cy="27043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900" dirty="0">
                <a:solidFill>
                  <a:schemeClr val="bg1"/>
                </a:solidFill>
                <a:latin typeface="Calibri" panose="020F0502020204030204"/>
              </a:rPr>
              <a:t>Task Orders</a:t>
            </a:r>
            <a:endPar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82" name="Right Arrow 33">
            <a:extLst>
              <a:ext uri="{FF2B5EF4-FFF2-40B4-BE49-F238E27FC236}">
                <a16:creationId xmlns:a16="http://schemas.microsoft.com/office/drawing/2014/main" id="{2AE57F95-6AFD-A0A4-2A2B-878832CDBB7D}"/>
              </a:ext>
            </a:extLst>
          </p:cNvPr>
          <p:cNvSpPr/>
          <p:nvPr/>
        </p:nvSpPr>
        <p:spPr>
          <a:xfrm>
            <a:off x="6253435" y="4921628"/>
            <a:ext cx="2648010" cy="27889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2">
                    <a:lumMod val="10000"/>
                  </a:schemeClr>
                </a:solidFill>
                <a:effectLst/>
                <a:uLnTx/>
                <a:uFillTx/>
                <a:latin typeface="Calibri" panose="020F0502020204030204"/>
                <a:ea typeface="+mn-ea"/>
                <a:cs typeface="+mn-cs"/>
              </a:rPr>
              <a:t>SAIDIQ</a:t>
            </a:r>
          </a:p>
        </p:txBody>
      </p:sp>
      <p:sp>
        <p:nvSpPr>
          <p:cNvPr id="90" name="Right Arrow 33">
            <a:extLst>
              <a:ext uri="{FF2B5EF4-FFF2-40B4-BE49-F238E27FC236}">
                <a16:creationId xmlns:a16="http://schemas.microsoft.com/office/drawing/2014/main" id="{1C600BA3-3C67-81B8-2F77-A939ED2C17A5}"/>
              </a:ext>
            </a:extLst>
          </p:cNvPr>
          <p:cNvSpPr/>
          <p:nvPr/>
        </p:nvSpPr>
        <p:spPr>
          <a:xfrm>
            <a:off x="6342122" y="5549722"/>
            <a:ext cx="2559322" cy="27889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2">
                    <a:lumMod val="10000"/>
                  </a:schemeClr>
                </a:solidFill>
                <a:effectLst/>
                <a:uLnTx/>
                <a:uFillTx/>
                <a:latin typeface="Calibri" panose="020F0502020204030204"/>
                <a:ea typeface="+mn-ea"/>
                <a:cs typeface="+mn-cs"/>
              </a:rPr>
              <a:t>SAIDIQ</a:t>
            </a:r>
          </a:p>
        </p:txBody>
      </p:sp>
      <p:cxnSp>
        <p:nvCxnSpPr>
          <p:cNvPr id="5" name="Straight Connector 4">
            <a:extLst>
              <a:ext uri="{FF2B5EF4-FFF2-40B4-BE49-F238E27FC236}">
                <a16:creationId xmlns:a16="http://schemas.microsoft.com/office/drawing/2014/main" id="{0D71A584-F10B-9560-2346-AD0601583671}"/>
              </a:ext>
            </a:extLst>
          </p:cNvPr>
          <p:cNvCxnSpPr>
            <a:cxnSpLocks/>
          </p:cNvCxnSpPr>
          <p:nvPr/>
        </p:nvCxnSpPr>
        <p:spPr>
          <a:xfrm flipH="1">
            <a:off x="3536972" y="2308890"/>
            <a:ext cx="42855" cy="387290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D8E65688-966D-53A5-F9F5-1EF16F756671}"/>
              </a:ext>
            </a:extLst>
          </p:cNvPr>
          <p:cNvSpPr txBox="1"/>
          <p:nvPr/>
        </p:nvSpPr>
        <p:spPr>
          <a:xfrm>
            <a:off x="3161581" y="65484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pic>
        <p:nvPicPr>
          <p:cNvPr id="8" name="Picture 7" descr="Logo&#10;&#10;Description automatically generated">
            <a:extLst>
              <a:ext uri="{FF2B5EF4-FFF2-40B4-BE49-F238E27FC236}">
                <a16:creationId xmlns:a16="http://schemas.microsoft.com/office/drawing/2014/main" id="{F994C45C-FFC5-9DFE-6582-CBEC16325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9" name="Title 1">
            <a:extLst>
              <a:ext uri="{FF2B5EF4-FFF2-40B4-BE49-F238E27FC236}">
                <a16:creationId xmlns:a16="http://schemas.microsoft.com/office/drawing/2014/main" id="{5C908782-3134-F5BC-DBD5-0F75B2039651}"/>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sp>
        <p:nvSpPr>
          <p:cNvPr id="13" name="Text Placeholder 2">
            <a:extLst>
              <a:ext uri="{FF2B5EF4-FFF2-40B4-BE49-F238E27FC236}">
                <a16:creationId xmlns:a16="http://schemas.microsoft.com/office/drawing/2014/main" id="{2E047F74-7EB1-EB3C-EA41-6E7E35AB1D1A}"/>
              </a:ext>
            </a:extLst>
          </p:cNvPr>
          <p:cNvSpPr>
            <a:spLocks noGrp="1"/>
          </p:cNvSpPr>
          <p:nvPr>
            <p:ph type="body" sz="quarter" idx="13"/>
          </p:nvPr>
        </p:nvSpPr>
        <p:spPr>
          <a:xfrm>
            <a:off x="5576888" y="325598"/>
            <a:ext cx="2786062" cy="496888"/>
          </a:xfrm>
        </p:spPr>
        <p:txBody>
          <a:bodyPr lIns="91440" tIns="45720" rIns="91440" bIns="45720" anchor="ctr">
            <a:normAutofit/>
          </a:bodyPr>
          <a:lstStyle/>
          <a:p>
            <a:r>
              <a:rPr lang="en-US" sz="2000" dirty="0">
                <a:solidFill>
                  <a:schemeClr val="bg2">
                    <a:lumMod val="10000"/>
                  </a:schemeClr>
                </a:solidFill>
                <a:latin typeface="Arial Black" panose="020B0A04020102020204" pitchFamily="34" charset="0"/>
                <a:cs typeface="Arial"/>
              </a:rPr>
              <a:t>WTS PALT SLIDES</a:t>
            </a:r>
            <a:endParaRPr lang="en-US" sz="2000" dirty="0">
              <a:solidFill>
                <a:schemeClr val="bg2">
                  <a:lumMod val="10000"/>
                </a:schemeClr>
              </a:solidFill>
              <a:latin typeface="Arial Black" panose="020B0A04020102020204" pitchFamily="34" charset="0"/>
            </a:endParaRPr>
          </a:p>
        </p:txBody>
      </p:sp>
    </p:spTree>
    <p:extLst>
      <p:ext uri="{BB962C8B-B14F-4D97-AF65-F5344CB8AC3E}">
        <p14:creationId xmlns:p14="http://schemas.microsoft.com/office/powerpoint/2010/main" val="660922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CEDF1D-5209-3ADE-8476-96B7AE840CA5}"/>
              </a:ext>
            </a:extLst>
          </p:cNvPr>
          <p:cNvSpPr>
            <a:spLocks noGrp="1"/>
          </p:cNvSpPr>
          <p:nvPr>
            <p:ph type="sldNum"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E694424-DA2C-3248-806B-1D0FF092AB19}"/>
              </a:ext>
            </a:extLst>
          </p:cNvPr>
          <p:cNvSpPr/>
          <p:nvPr/>
        </p:nvSpPr>
        <p:spPr>
          <a:xfrm>
            <a:off x="6135624" y="6056032"/>
            <a:ext cx="133405" cy="15853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43E36A4-7B2D-9D00-23F2-DCA67B32E738}"/>
              </a:ext>
            </a:extLst>
          </p:cNvPr>
          <p:cNvSpPr txBox="1"/>
          <p:nvPr/>
        </p:nvSpPr>
        <p:spPr>
          <a:xfrm>
            <a:off x="6269029" y="6049206"/>
            <a:ext cx="971741"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Existing Contract</a:t>
            </a:r>
          </a:p>
        </p:txBody>
      </p:sp>
      <p:sp>
        <p:nvSpPr>
          <p:cNvPr id="21" name="Rectangle 20">
            <a:extLst>
              <a:ext uri="{FF2B5EF4-FFF2-40B4-BE49-F238E27FC236}">
                <a16:creationId xmlns:a16="http://schemas.microsoft.com/office/drawing/2014/main" id="{A9F77DC0-FAD7-0E1F-C08B-197991188BCA}"/>
              </a:ext>
            </a:extLst>
          </p:cNvPr>
          <p:cNvSpPr/>
          <p:nvPr/>
        </p:nvSpPr>
        <p:spPr>
          <a:xfrm>
            <a:off x="7447626" y="6059476"/>
            <a:ext cx="133405" cy="1585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3DA2BBF-7151-9CDD-025D-92BEC3F4D459}"/>
              </a:ext>
            </a:extLst>
          </p:cNvPr>
          <p:cNvSpPr txBox="1"/>
          <p:nvPr/>
        </p:nvSpPr>
        <p:spPr>
          <a:xfrm>
            <a:off x="7581031" y="6040051"/>
            <a:ext cx="1234633"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Future Effort/Contract</a:t>
            </a:r>
          </a:p>
        </p:txBody>
      </p:sp>
      <p:sp>
        <p:nvSpPr>
          <p:cNvPr id="5" name="Slide Number Placeholder 3">
            <a:extLst>
              <a:ext uri="{FF2B5EF4-FFF2-40B4-BE49-F238E27FC236}">
                <a16:creationId xmlns:a16="http://schemas.microsoft.com/office/drawing/2014/main" id="{A20E9F21-AECC-D0F0-A799-DD1B382A8F86}"/>
              </a:ext>
            </a:extLst>
          </p:cNvPr>
          <p:cNvSpPr txBox="1">
            <a:spLocks/>
          </p:cNvSpPr>
          <p:nvPr/>
        </p:nvSpPr>
        <p:spPr>
          <a:xfrm>
            <a:off x="6994321" y="3812095"/>
            <a:ext cx="2057400" cy="208435"/>
          </a:xfrm>
          <a:prstGeom prst="rect">
            <a:avLst/>
          </a:prstGeom>
        </p:spPr>
        <p:txBody>
          <a:bodyPr/>
          <a:lstStyle>
            <a:defPPr>
              <a:defRPr lang="en-US"/>
            </a:defPPr>
            <a:lvl1pPr marL="0" algn="r"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4DC7C8D-6D41-4C2F-AD9A-27BCBF0F7DB3}" type="slidenum">
              <a:rPr lang="en-US" smtClean="0">
                <a:solidFill>
                  <a:prstClr val="black"/>
                </a:solidFill>
                <a:latin typeface="Calibri" panose="020F0502020204030204"/>
              </a:rPr>
              <a:pPr>
                <a:defRPr/>
              </a:pPr>
              <a:t>44</a:t>
            </a:fld>
            <a:endParaRPr lang="en-US">
              <a:solidFill>
                <a:prstClr val="black"/>
              </a:solidFill>
              <a:latin typeface="Calibri" panose="020F0502020204030204"/>
            </a:endParaRPr>
          </a:p>
        </p:txBody>
      </p:sp>
      <p:sp>
        <p:nvSpPr>
          <p:cNvPr id="7" name="Rectangle 6">
            <a:extLst>
              <a:ext uri="{FF2B5EF4-FFF2-40B4-BE49-F238E27FC236}">
                <a16:creationId xmlns:a16="http://schemas.microsoft.com/office/drawing/2014/main" id="{BB165A85-00A9-46F8-AD2D-7E4ED7C78FE0}"/>
              </a:ext>
            </a:extLst>
          </p:cNvPr>
          <p:cNvSpPr/>
          <p:nvPr/>
        </p:nvSpPr>
        <p:spPr>
          <a:xfrm>
            <a:off x="6135624" y="4938715"/>
            <a:ext cx="133405" cy="15853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AEAD2C0-8644-6AE4-12AF-BF6478C6120D}"/>
              </a:ext>
            </a:extLst>
          </p:cNvPr>
          <p:cNvSpPr/>
          <p:nvPr/>
        </p:nvSpPr>
        <p:spPr>
          <a:xfrm>
            <a:off x="7447626" y="4942159"/>
            <a:ext cx="133405" cy="1585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67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ight Arrow 38">
            <a:extLst>
              <a:ext uri="{FF2B5EF4-FFF2-40B4-BE49-F238E27FC236}">
                <a16:creationId xmlns:a16="http://schemas.microsoft.com/office/drawing/2014/main" id="{2043BD9D-A020-8A1D-9B63-E2650377290D}"/>
              </a:ext>
            </a:extLst>
          </p:cNvPr>
          <p:cNvSpPr/>
          <p:nvPr/>
        </p:nvSpPr>
        <p:spPr>
          <a:xfrm>
            <a:off x="2062563" y="2390916"/>
            <a:ext cx="2021677" cy="2674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panose="020F0502020204030204"/>
                <a:ea typeface="+mn-ea"/>
                <a:cs typeface="+mn-cs"/>
              </a:rPr>
              <a:t>Service Contract</a:t>
            </a:r>
          </a:p>
        </p:txBody>
      </p:sp>
      <p:sp>
        <p:nvSpPr>
          <p:cNvPr id="10" name="Right Arrow 26">
            <a:extLst>
              <a:ext uri="{FF2B5EF4-FFF2-40B4-BE49-F238E27FC236}">
                <a16:creationId xmlns:a16="http://schemas.microsoft.com/office/drawing/2014/main" id="{360718D6-A171-E635-9CD4-FD1B4CD850BD}"/>
              </a:ext>
            </a:extLst>
          </p:cNvPr>
          <p:cNvSpPr/>
          <p:nvPr/>
        </p:nvSpPr>
        <p:spPr>
          <a:xfrm>
            <a:off x="2108203" y="3471986"/>
            <a:ext cx="1865151" cy="32621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panose="020F0502020204030204"/>
                <a:ea typeface="+mn-ea"/>
                <a:cs typeface="+mn-cs"/>
              </a:rPr>
              <a:t>Service Contract</a:t>
            </a:r>
          </a:p>
        </p:txBody>
      </p:sp>
      <p:sp>
        <p:nvSpPr>
          <p:cNvPr id="11" name="Right Arrow 38">
            <a:extLst>
              <a:ext uri="{FF2B5EF4-FFF2-40B4-BE49-F238E27FC236}">
                <a16:creationId xmlns:a16="http://schemas.microsoft.com/office/drawing/2014/main" id="{06164F96-8EFF-B452-9AB2-6878BE66F378}"/>
              </a:ext>
            </a:extLst>
          </p:cNvPr>
          <p:cNvSpPr/>
          <p:nvPr/>
        </p:nvSpPr>
        <p:spPr>
          <a:xfrm>
            <a:off x="2062563" y="2390916"/>
            <a:ext cx="2021677" cy="26741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panose="020F0502020204030204"/>
                <a:ea typeface="+mn-ea"/>
                <a:cs typeface="+mn-cs"/>
              </a:rPr>
              <a:t>Service Contract</a:t>
            </a:r>
          </a:p>
        </p:txBody>
      </p:sp>
      <p:graphicFrame>
        <p:nvGraphicFramePr>
          <p:cNvPr id="13" name="Content Placeholder 3">
            <a:extLst>
              <a:ext uri="{FF2B5EF4-FFF2-40B4-BE49-F238E27FC236}">
                <a16:creationId xmlns:a16="http://schemas.microsoft.com/office/drawing/2014/main" id="{AD438100-313A-6F21-2AA2-45A38ED49BE3}"/>
              </a:ext>
            </a:extLst>
          </p:cNvPr>
          <p:cNvGraphicFramePr>
            <a:graphicFrameLocks/>
          </p:cNvGraphicFramePr>
          <p:nvPr>
            <p:extLst>
              <p:ext uri="{D42A27DB-BD31-4B8C-83A1-F6EECF244321}">
                <p14:modId xmlns:p14="http://schemas.microsoft.com/office/powerpoint/2010/main" val="1926306379"/>
              </p:ext>
            </p:extLst>
          </p:nvPr>
        </p:nvGraphicFramePr>
        <p:xfrm>
          <a:off x="101975" y="1090488"/>
          <a:ext cx="8853729" cy="4839488"/>
        </p:xfrm>
        <a:graphic>
          <a:graphicData uri="http://schemas.openxmlformats.org/drawingml/2006/table">
            <a:tbl>
              <a:tblPr firstRow="1" bandRow="1"/>
              <a:tblGrid>
                <a:gridCol w="1413558">
                  <a:extLst>
                    <a:ext uri="{9D8B030D-6E8A-4147-A177-3AD203B41FA5}">
                      <a16:colId xmlns:a16="http://schemas.microsoft.com/office/drawing/2014/main" val="20000"/>
                    </a:ext>
                  </a:extLst>
                </a:gridCol>
                <a:gridCol w="801957">
                  <a:extLst>
                    <a:ext uri="{9D8B030D-6E8A-4147-A177-3AD203B41FA5}">
                      <a16:colId xmlns:a16="http://schemas.microsoft.com/office/drawing/2014/main" val="20001"/>
                    </a:ext>
                  </a:extLst>
                </a:gridCol>
                <a:gridCol w="1106369">
                  <a:extLst>
                    <a:ext uri="{9D8B030D-6E8A-4147-A177-3AD203B41FA5}">
                      <a16:colId xmlns:a16="http://schemas.microsoft.com/office/drawing/2014/main" val="20002"/>
                    </a:ext>
                  </a:extLst>
                </a:gridCol>
                <a:gridCol w="1106369">
                  <a:extLst>
                    <a:ext uri="{9D8B030D-6E8A-4147-A177-3AD203B41FA5}">
                      <a16:colId xmlns:a16="http://schemas.microsoft.com/office/drawing/2014/main" val="20003"/>
                    </a:ext>
                  </a:extLst>
                </a:gridCol>
                <a:gridCol w="1106369">
                  <a:extLst>
                    <a:ext uri="{9D8B030D-6E8A-4147-A177-3AD203B41FA5}">
                      <a16:colId xmlns:a16="http://schemas.microsoft.com/office/drawing/2014/main" val="20004"/>
                    </a:ext>
                  </a:extLst>
                </a:gridCol>
                <a:gridCol w="1106369">
                  <a:extLst>
                    <a:ext uri="{9D8B030D-6E8A-4147-A177-3AD203B41FA5}">
                      <a16:colId xmlns:a16="http://schemas.microsoft.com/office/drawing/2014/main" val="20005"/>
                    </a:ext>
                  </a:extLst>
                </a:gridCol>
                <a:gridCol w="1106369">
                  <a:extLst>
                    <a:ext uri="{9D8B030D-6E8A-4147-A177-3AD203B41FA5}">
                      <a16:colId xmlns:a16="http://schemas.microsoft.com/office/drawing/2014/main" val="20006"/>
                    </a:ext>
                  </a:extLst>
                </a:gridCol>
                <a:gridCol w="1106369">
                  <a:extLst>
                    <a:ext uri="{9D8B030D-6E8A-4147-A177-3AD203B41FA5}">
                      <a16:colId xmlns:a16="http://schemas.microsoft.com/office/drawing/2014/main" val="20007"/>
                    </a:ext>
                  </a:extLst>
                </a:gridCol>
              </a:tblGrid>
              <a:tr h="44229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endParaRPr lang="en-US" sz="1050" dirty="0"/>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Acquisition Approach</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FY24</a:t>
                      </a:r>
                      <a:endParaRPr lang="en-US"/>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FY25</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FY26</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FY27</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FY28</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050"/>
                        <a:t>FY29</a:t>
                      </a:r>
                    </a:p>
                  </a:txBody>
                  <a:tcPr marL="68580" marR="68580" marT="34290" marB="3429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20000"/>
                    </a:solidFill>
                  </a:tcPr>
                </a:tc>
                <a:extLst>
                  <a:ext uri="{0D108BD9-81ED-4DB2-BD59-A6C34878D82A}">
                    <a16:rowId xmlns:a16="http://schemas.microsoft.com/office/drawing/2014/main" val="10000"/>
                  </a:ext>
                </a:extLst>
              </a:tr>
              <a:tr h="94794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050" b="1">
                          <a:solidFill>
                            <a:schemeClr val="bg1"/>
                          </a:solidFill>
                        </a:rPr>
                        <a:t>Strategic Planning</a:t>
                      </a:r>
                    </a:p>
                  </a:txBody>
                  <a:tcPr marL="68580" marR="68580" marT="34290" marB="3429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gridSpan="7">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en-US" sz="900" b="1" kern="1200" dirty="0">
                          <a:solidFill>
                            <a:schemeClr val="bg2">
                              <a:lumMod val="10000"/>
                            </a:schemeClr>
                          </a:solidFill>
                          <a:latin typeface="Calibri" panose="020F0502020204030204"/>
                          <a:ea typeface="+mn-ea"/>
                          <a:cs typeface="+mn-cs"/>
                        </a:rPr>
                        <a:t>S</a:t>
                      </a:r>
                      <a:r>
                        <a:rPr lang="en-US" sz="900" kern="1200" dirty="0">
                          <a:solidFill>
                            <a:schemeClr val="bg2">
                              <a:lumMod val="10000"/>
                            </a:schemeClr>
                          </a:solidFill>
                          <a:latin typeface="Calibri" panose="020F0502020204030204"/>
                          <a:ea typeface="+mn-ea"/>
                          <a:cs typeface="+mn-cs"/>
                        </a:rPr>
                        <a:t>tructured: PdM WTS is structured to improve support of fielding, sustainment, and other support provided to improve Warfighter training readiness.</a:t>
                      </a:r>
                    </a:p>
                    <a:p>
                      <a:pPr marL="285750" indent="-285750">
                        <a:buFont typeface="Arial" panose="020B0604020202020204" pitchFamily="34" charset="0"/>
                        <a:buChar char="•"/>
                      </a:pPr>
                      <a:r>
                        <a:rPr lang="en-US" sz="900" b="1" kern="1200" dirty="0">
                          <a:solidFill>
                            <a:schemeClr val="bg2">
                              <a:lumMod val="10000"/>
                            </a:schemeClr>
                          </a:solidFill>
                          <a:latin typeface="Calibri" panose="020F0502020204030204"/>
                          <a:ea typeface="+mn-ea"/>
                          <a:cs typeface="+mn-cs"/>
                        </a:rPr>
                        <a:t>A</a:t>
                      </a:r>
                      <a:r>
                        <a:rPr lang="en-US" sz="900" kern="1200" dirty="0">
                          <a:solidFill>
                            <a:schemeClr val="bg2">
                              <a:lumMod val="10000"/>
                            </a:schemeClr>
                          </a:solidFill>
                          <a:latin typeface="Calibri" panose="020F0502020204030204"/>
                          <a:ea typeface="+mn-ea"/>
                          <a:cs typeface="+mn-cs"/>
                        </a:rPr>
                        <a:t>gile:</a:t>
                      </a:r>
                      <a:r>
                        <a:rPr lang="en-US" sz="900" kern="1200" baseline="0" dirty="0">
                          <a:solidFill>
                            <a:schemeClr val="bg2">
                              <a:lumMod val="10000"/>
                            </a:schemeClr>
                          </a:solidFill>
                          <a:latin typeface="Calibri" panose="020F0502020204030204"/>
                          <a:ea typeface="+mn-ea"/>
                          <a:cs typeface="+mn-cs"/>
                        </a:rPr>
                        <a:t> Use of </a:t>
                      </a:r>
                      <a:r>
                        <a:rPr lang="en-US" sz="900" kern="1200" dirty="0">
                          <a:solidFill>
                            <a:schemeClr val="bg2">
                              <a:lumMod val="10000"/>
                            </a:schemeClr>
                          </a:solidFill>
                          <a:latin typeface="Calibri" panose="020F0502020204030204"/>
                          <a:ea typeface="+mn-ea"/>
                          <a:cs typeface="+mn-cs"/>
                        </a:rPr>
                        <a:t>MACs, SAIDIQs, </a:t>
                      </a:r>
                      <a:r>
                        <a:rPr lang="en-US" sz="900" kern="1200" dirty="0" err="1">
                          <a:solidFill>
                            <a:schemeClr val="bg2">
                              <a:lumMod val="10000"/>
                            </a:schemeClr>
                          </a:solidFill>
                          <a:latin typeface="Calibri" panose="020F0502020204030204"/>
                          <a:ea typeface="+mn-ea"/>
                          <a:cs typeface="+mn-cs"/>
                        </a:rPr>
                        <a:t>SeaPortNxG</a:t>
                      </a:r>
                      <a:r>
                        <a:rPr lang="en-US" sz="900" kern="1200" dirty="0">
                          <a:solidFill>
                            <a:schemeClr val="bg2">
                              <a:lumMod val="10000"/>
                            </a:schemeClr>
                          </a:solidFill>
                          <a:latin typeface="Calibri" panose="020F0502020204030204"/>
                          <a:ea typeface="+mn-ea"/>
                          <a:cs typeface="+mn-cs"/>
                        </a:rPr>
                        <a:t>, and other Joint Contracts for program sustainment, modernization, and other knowledge-based services.</a:t>
                      </a:r>
                    </a:p>
                    <a:p>
                      <a:pPr marL="285750" indent="-285750">
                        <a:buFont typeface="Arial" panose="020B0604020202020204" pitchFamily="34" charset="0"/>
                        <a:buChar char="•"/>
                      </a:pPr>
                      <a:r>
                        <a:rPr lang="en-US" sz="900" b="1" kern="1200" dirty="0">
                          <a:solidFill>
                            <a:schemeClr val="bg2">
                              <a:lumMod val="10000"/>
                            </a:schemeClr>
                          </a:solidFill>
                          <a:latin typeface="Calibri" panose="020F0502020204030204"/>
                          <a:ea typeface="+mn-ea"/>
                          <a:cs typeface="+mn-cs"/>
                        </a:rPr>
                        <a:t>F</a:t>
                      </a:r>
                      <a:r>
                        <a:rPr lang="en-US" sz="900" kern="1200" dirty="0">
                          <a:solidFill>
                            <a:schemeClr val="bg2">
                              <a:lumMod val="10000"/>
                            </a:schemeClr>
                          </a:solidFill>
                          <a:latin typeface="Calibri" panose="020F0502020204030204"/>
                          <a:ea typeface="+mn-ea"/>
                          <a:cs typeface="+mn-cs"/>
                        </a:rPr>
                        <a:t>lexible:</a:t>
                      </a:r>
                      <a:r>
                        <a:rPr lang="en-US" sz="900" kern="1200" baseline="0" dirty="0">
                          <a:solidFill>
                            <a:schemeClr val="bg2">
                              <a:lumMod val="10000"/>
                            </a:schemeClr>
                          </a:solidFill>
                          <a:latin typeface="Calibri" panose="020F0502020204030204"/>
                          <a:ea typeface="+mn-ea"/>
                          <a:cs typeface="+mn-cs"/>
                        </a:rPr>
                        <a:t> </a:t>
                      </a:r>
                      <a:r>
                        <a:rPr lang="en-US" sz="900" kern="1200" dirty="0">
                          <a:solidFill>
                            <a:schemeClr val="bg2">
                              <a:lumMod val="10000"/>
                            </a:schemeClr>
                          </a:solidFill>
                          <a:latin typeface="Calibri" panose="020F0502020204030204"/>
                          <a:ea typeface="+mn-ea"/>
                          <a:cs typeface="+mn-cs"/>
                        </a:rPr>
                        <a:t>Task orders allow for adding, curtailing, or eliminating organizations, locations, or services to meet evolving warfighter (Marine Corps and Joint partners)  training and education requirements nested with Marine Corps Force Design.</a:t>
                      </a:r>
                    </a:p>
                    <a:p>
                      <a:pPr marL="285750" indent="-285750">
                        <a:buFont typeface="Arial" panose="020B0604020202020204" pitchFamily="34" charset="0"/>
                        <a:buChar char="•"/>
                      </a:pPr>
                      <a:r>
                        <a:rPr lang="en-US" sz="900" b="1" kern="1200" dirty="0">
                          <a:solidFill>
                            <a:schemeClr val="bg2">
                              <a:lumMod val="10000"/>
                            </a:schemeClr>
                          </a:solidFill>
                          <a:latin typeface="Calibri" panose="020F0502020204030204"/>
                          <a:ea typeface="+mn-ea"/>
                          <a:cs typeface="+mn-cs"/>
                        </a:rPr>
                        <a:t>E</a:t>
                      </a:r>
                      <a:r>
                        <a:rPr lang="en-US" sz="900" kern="1200" dirty="0">
                          <a:solidFill>
                            <a:schemeClr val="bg2">
                              <a:lumMod val="10000"/>
                            </a:schemeClr>
                          </a:solidFill>
                          <a:latin typeface="Calibri" panose="020F0502020204030204"/>
                          <a:ea typeface="+mn-ea"/>
                          <a:cs typeface="+mn-cs"/>
                        </a:rPr>
                        <a:t>ffective: Maximize buying power, promoting competition, improving contracting efficiencies where possible, and managing risk throughout the acquisition lifecycle to optimize cost, schedule, performance.</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hMerge="1">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en-US" sz="12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1164299">
                <a:tc>
                  <a:txBody>
                    <a:bodyPr/>
                    <a:lstStyle/>
                    <a:p>
                      <a:pPr algn="ctr"/>
                      <a:r>
                        <a:rPr lang="en-US" sz="1050" b="1" dirty="0">
                          <a:solidFill>
                            <a:schemeClr val="bg1"/>
                          </a:solidFill>
                        </a:rPr>
                        <a:t>Electronics and Communications Services (ECS)</a:t>
                      </a:r>
                    </a:p>
                    <a:p>
                      <a:pPr algn="ctr"/>
                      <a:endParaRPr lang="en-US" sz="1050" b="1" dirty="0">
                        <a:solidFill>
                          <a:schemeClr val="bg1"/>
                        </a:solidFill>
                      </a:endParaRPr>
                    </a:p>
                    <a:p>
                      <a:pPr algn="ctr"/>
                      <a:endParaRPr lang="en-US" sz="1050" b="1" dirty="0">
                        <a:solidFill>
                          <a:schemeClr val="bg1"/>
                        </a:solidFill>
                      </a:endParaRPr>
                    </a:p>
                    <a:p>
                      <a:pPr algn="ctr"/>
                      <a:r>
                        <a:rPr lang="en-US" sz="1050" b="1" dirty="0">
                          <a:solidFill>
                            <a:schemeClr val="bg1"/>
                          </a:solidFill>
                        </a:rPr>
                        <a:t>Principally PDSS*</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ECS - MAC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(now – FY31)</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39054194"/>
                  </a:ext>
                </a:extLst>
              </a:tr>
              <a:tr h="1761067">
                <a:tc>
                  <a:txBody>
                    <a:bodyPr/>
                    <a:lstStyle/>
                    <a:p>
                      <a:pPr algn="ctr"/>
                      <a:r>
                        <a:rPr lang="en-US" sz="1050" b="1" dirty="0">
                          <a:solidFill>
                            <a:schemeClr val="bg1"/>
                          </a:solidFill>
                        </a:rPr>
                        <a:t>Equipment-Related Services  - Systems (ERS-S)</a:t>
                      </a:r>
                    </a:p>
                    <a:p>
                      <a:pPr algn="ctr"/>
                      <a:endParaRPr lang="en-US" sz="1050" b="1" dirty="0">
                        <a:solidFill>
                          <a:schemeClr val="bg1"/>
                        </a:solidFill>
                      </a:endParaRPr>
                    </a:p>
                    <a:p>
                      <a:pPr algn="ctr"/>
                      <a:endParaRPr lang="en-US" sz="1050" b="1" dirty="0">
                        <a:solidFill>
                          <a:schemeClr val="bg1"/>
                        </a:solidFill>
                      </a:endParaRPr>
                    </a:p>
                    <a:p>
                      <a:pPr algn="ctr"/>
                      <a:r>
                        <a:rPr lang="en-US" sz="1050" b="1" dirty="0">
                          <a:solidFill>
                            <a:schemeClr val="bg1"/>
                          </a:solidFill>
                        </a:rPr>
                        <a:t>Principally Ops/Maintenance*</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ERS-S - MAC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(now – FY31)</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accent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accent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23185137"/>
                  </a:ext>
                </a:extLst>
              </a:tr>
              <a:tr h="523875">
                <a:tc>
                  <a:txBody>
                    <a:bodyPr/>
                    <a:lstStyle/>
                    <a:p>
                      <a:pPr algn="ctr"/>
                      <a:r>
                        <a:rPr lang="en-US" sz="1050" b="1" dirty="0">
                          <a:solidFill>
                            <a:schemeClr val="bg1"/>
                          </a:solidFill>
                        </a:rPr>
                        <a:t>Supporting Arms Virtual Trainer (SAVT)</a:t>
                      </a:r>
                    </a:p>
                  </a:txBody>
                  <a:tcPr marL="68580" marR="68580" marT="34290" marB="3429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82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Post - ACAT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bg2">
                              <a:lumMod val="10000"/>
                            </a:schemeClr>
                          </a:solidFill>
                          <a:latin typeface="+mn-lt"/>
                          <a:ea typeface="+mn-ea"/>
                          <a:cs typeface="+mn-cs"/>
                        </a:rPr>
                        <a:t>(now – FY25)</a:t>
                      </a: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solidFill>
                        <a:latin typeface="+mn-lt"/>
                        <a:ea typeface="+mn-ea"/>
                        <a:cs typeface="+mn-cs"/>
                      </a:endParaRPr>
                    </a:p>
                  </a:txBody>
                  <a:tcPr marL="68580" marR="68580" marT="34290" marB="3429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575042766"/>
                  </a:ext>
                </a:extLst>
              </a:tr>
            </a:tbl>
          </a:graphicData>
        </a:graphic>
      </p:graphicFrame>
      <p:sp>
        <p:nvSpPr>
          <p:cNvPr id="14" name="Right Arrow 33">
            <a:extLst>
              <a:ext uri="{FF2B5EF4-FFF2-40B4-BE49-F238E27FC236}">
                <a16:creationId xmlns:a16="http://schemas.microsoft.com/office/drawing/2014/main" id="{44812A63-0EBE-0BF8-5C83-A9AAFC0E8EAB}"/>
              </a:ext>
            </a:extLst>
          </p:cNvPr>
          <p:cNvSpPr/>
          <p:nvPr/>
        </p:nvSpPr>
        <p:spPr>
          <a:xfrm>
            <a:off x="2344847" y="2510549"/>
            <a:ext cx="6561997" cy="27889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ECS Multiple Award Contract (Base)</a:t>
            </a:r>
          </a:p>
        </p:txBody>
      </p:sp>
      <p:sp>
        <p:nvSpPr>
          <p:cNvPr id="15" name="Right Arrow 26">
            <a:extLst>
              <a:ext uri="{FF2B5EF4-FFF2-40B4-BE49-F238E27FC236}">
                <a16:creationId xmlns:a16="http://schemas.microsoft.com/office/drawing/2014/main" id="{BA9B459E-F0E7-B1F8-69AF-5DF6663CFBCD}"/>
              </a:ext>
            </a:extLst>
          </p:cNvPr>
          <p:cNvSpPr/>
          <p:nvPr/>
        </p:nvSpPr>
        <p:spPr>
          <a:xfrm>
            <a:off x="2344846" y="2773582"/>
            <a:ext cx="1692385"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DVTE</a:t>
            </a:r>
          </a:p>
        </p:txBody>
      </p:sp>
      <p:sp>
        <p:nvSpPr>
          <p:cNvPr id="17" name="Right Arrow 26">
            <a:extLst>
              <a:ext uri="{FF2B5EF4-FFF2-40B4-BE49-F238E27FC236}">
                <a16:creationId xmlns:a16="http://schemas.microsoft.com/office/drawing/2014/main" id="{63F9C98B-44EF-17D1-81A4-50E3F981105F}"/>
              </a:ext>
            </a:extLst>
          </p:cNvPr>
          <p:cNvSpPr/>
          <p:nvPr/>
        </p:nvSpPr>
        <p:spPr>
          <a:xfrm>
            <a:off x="2344845" y="3037745"/>
            <a:ext cx="4383427"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CCS</a:t>
            </a:r>
          </a:p>
        </p:txBody>
      </p:sp>
      <p:sp>
        <p:nvSpPr>
          <p:cNvPr id="19" name="Right Arrow 20">
            <a:extLst>
              <a:ext uri="{FF2B5EF4-FFF2-40B4-BE49-F238E27FC236}">
                <a16:creationId xmlns:a16="http://schemas.microsoft.com/office/drawing/2014/main" id="{2DECDD4D-5ECC-CC07-FFFB-BB03CB80197F}"/>
              </a:ext>
            </a:extLst>
          </p:cNvPr>
          <p:cNvSpPr/>
          <p:nvPr/>
        </p:nvSpPr>
        <p:spPr>
          <a:xfrm>
            <a:off x="4059641" y="2770337"/>
            <a:ext cx="547659" cy="294322"/>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TBD</a:t>
            </a:r>
          </a:p>
        </p:txBody>
      </p:sp>
      <p:sp>
        <p:nvSpPr>
          <p:cNvPr id="23" name="Right Arrow 26">
            <a:extLst>
              <a:ext uri="{FF2B5EF4-FFF2-40B4-BE49-F238E27FC236}">
                <a16:creationId xmlns:a16="http://schemas.microsoft.com/office/drawing/2014/main" id="{EEA85CBB-A873-FF6C-0C78-D8F5352C559A}"/>
              </a:ext>
            </a:extLst>
          </p:cNvPr>
          <p:cNvSpPr/>
          <p:nvPr/>
        </p:nvSpPr>
        <p:spPr>
          <a:xfrm>
            <a:off x="5634231" y="3265832"/>
            <a:ext cx="3272614" cy="293051"/>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r>
              <a:rPr lang="en-US" sz="900" dirty="0">
                <a:solidFill>
                  <a:prstClr val="black"/>
                </a:solidFill>
                <a:latin typeface="Calibri" panose="020F0502020204030204"/>
              </a:rPr>
              <a:t>CCS Follow-On (TBD)</a:t>
            </a:r>
          </a:p>
        </p:txBody>
      </p:sp>
      <p:sp>
        <p:nvSpPr>
          <p:cNvPr id="25" name="Right Arrow 33">
            <a:extLst>
              <a:ext uri="{FF2B5EF4-FFF2-40B4-BE49-F238E27FC236}">
                <a16:creationId xmlns:a16="http://schemas.microsoft.com/office/drawing/2014/main" id="{672F1E08-9AF8-08A7-D3E6-C2606E3007D0}"/>
              </a:ext>
            </a:extLst>
          </p:cNvPr>
          <p:cNvSpPr/>
          <p:nvPr/>
        </p:nvSpPr>
        <p:spPr>
          <a:xfrm>
            <a:off x="2344847" y="3702518"/>
            <a:ext cx="6561997" cy="278897"/>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ERS-S Multiple Award Contract (Base)</a:t>
            </a:r>
          </a:p>
        </p:txBody>
      </p:sp>
      <p:sp>
        <p:nvSpPr>
          <p:cNvPr id="43" name="Right Arrow 26">
            <a:extLst>
              <a:ext uri="{FF2B5EF4-FFF2-40B4-BE49-F238E27FC236}">
                <a16:creationId xmlns:a16="http://schemas.microsoft.com/office/drawing/2014/main" id="{DF872371-4D23-013B-8A30-A79FCECF297E}"/>
              </a:ext>
            </a:extLst>
          </p:cNvPr>
          <p:cNvSpPr/>
          <p:nvPr/>
        </p:nvSpPr>
        <p:spPr>
          <a:xfrm>
            <a:off x="2344846" y="4261389"/>
            <a:ext cx="2531953"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CVTS</a:t>
            </a:r>
          </a:p>
        </p:txBody>
      </p:sp>
      <p:sp>
        <p:nvSpPr>
          <p:cNvPr id="44" name="Right Arrow 26">
            <a:extLst>
              <a:ext uri="{FF2B5EF4-FFF2-40B4-BE49-F238E27FC236}">
                <a16:creationId xmlns:a16="http://schemas.microsoft.com/office/drawing/2014/main" id="{45B29177-DC00-EC72-298C-B6F9B554C359}"/>
              </a:ext>
            </a:extLst>
          </p:cNvPr>
          <p:cNvSpPr/>
          <p:nvPr/>
        </p:nvSpPr>
        <p:spPr>
          <a:xfrm>
            <a:off x="2344845" y="4561170"/>
            <a:ext cx="2621602"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ODS/DRET</a:t>
            </a:r>
          </a:p>
        </p:txBody>
      </p:sp>
      <p:sp>
        <p:nvSpPr>
          <p:cNvPr id="45" name="Right Arrow 26">
            <a:extLst>
              <a:ext uri="{FF2B5EF4-FFF2-40B4-BE49-F238E27FC236}">
                <a16:creationId xmlns:a16="http://schemas.microsoft.com/office/drawing/2014/main" id="{86A56C55-3D05-A76F-39F6-F11B7F31B1E8}"/>
              </a:ext>
            </a:extLst>
          </p:cNvPr>
          <p:cNvSpPr/>
          <p:nvPr/>
        </p:nvSpPr>
        <p:spPr>
          <a:xfrm>
            <a:off x="2344845" y="4852525"/>
            <a:ext cx="4383427"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CCS - USMC</a:t>
            </a:r>
          </a:p>
        </p:txBody>
      </p:sp>
      <p:sp>
        <p:nvSpPr>
          <p:cNvPr id="46" name="Right Arrow 26">
            <a:extLst>
              <a:ext uri="{FF2B5EF4-FFF2-40B4-BE49-F238E27FC236}">
                <a16:creationId xmlns:a16="http://schemas.microsoft.com/office/drawing/2014/main" id="{3B23C9FD-505C-1689-1BF7-54A555EE1F46}"/>
              </a:ext>
            </a:extLst>
          </p:cNvPr>
          <p:cNvSpPr/>
          <p:nvPr/>
        </p:nvSpPr>
        <p:spPr>
          <a:xfrm>
            <a:off x="2344845" y="5080893"/>
            <a:ext cx="4383427"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CCS - USN</a:t>
            </a:r>
          </a:p>
        </p:txBody>
      </p:sp>
      <p:sp>
        <p:nvSpPr>
          <p:cNvPr id="47" name="Right Arrow 26">
            <a:extLst>
              <a:ext uri="{FF2B5EF4-FFF2-40B4-BE49-F238E27FC236}">
                <a16:creationId xmlns:a16="http://schemas.microsoft.com/office/drawing/2014/main" id="{CE30B301-063C-D823-6106-24D43411FF0E}"/>
              </a:ext>
            </a:extLst>
          </p:cNvPr>
          <p:cNvSpPr/>
          <p:nvPr/>
        </p:nvSpPr>
        <p:spPr>
          <a:xfrm>
            <a:off x="3589867" y="3972180"/>
            <a:ext cx="704914" cy="27889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ISMT</a:t>
            </a:r>
          </a:p>
        </p:txBody>
      </p:sp>
      <p:sp>
        <p:nvSpPr>
          <p:cNvPr id="48" name="Right Arrow 26">
            <a:extLst>
              <a:ext uri="{FF2B5EF4-FFF2-40B4-BE49-F238E27FC236}">
                <a16:creationId xmlns:a16="http://schemas.microsoft.com/office/drawing/2014/main" id="{359DC18C-C680-ED61-EEA3-CC919237CBDF}"/>
              </a:ext>
            </a:extLst>
          </p:cNvPr>
          <p:cNvSpPr/>
          <p:nvPr/>
        </p:nvSpPr>
        <p:spPr>
          <a:xfrm>
            <a:off x="4231940" y="3972182"/>
            <a:ext cx="4583724" cy="29218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Calibri" panose="020F0502020204030204"/>
                <a:ea typeface="+mn-ea"/>
                <a:cs typeface="+mn-cs"/>
              </a:rPr>
              <a:t>ISMT (SEAPORT)</a:t>
            </a:r>
          </a:p>
        </p:txBody>
      </p:sp>
      <p:sp>
        <p:nvSpPr>
          <p:cNvPr id="51" name="Right Arrow 26">
            <a:extLst>
              <a:ext uri="{FF2B5EF4-FFF2-40B4-BE49-F238E27FC236}">
                <a16:creationId xmlns:a16="http://schemas.microsoft.com/office/drawing/2014/main" id="{590FB68E-8384-BA16-8ECB-EB803D01C75B}"/>
              </a:ext>
            </a:extLst>
          </p:cNvPr>
          <p:cNvSpPr/>
          <p:nvPr/>
        </p:nvSpPr>
        <p:spPr>
          <a:xfrm>
            <a:off x="2344846" y="3971691"/>
            <a:ext cx="1305076" cy="29655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ISMT</a:t>
            </a:r>
          </a:p>
        </p:txBody>
      </p:sp>
      <p:sp>
        <p:nvSpPr>
          <p:cNvPr id="52" name="Right Arrow 26">
            <a:extLst>
              <a:ext uri="{FF2B5EF4-FFF2-40B4-BE49-F238E27FC236}">
                <a16:creationId xmlns:a16="http://schemas.microsoft.com/office/drawing/2014/main" id="{411C8656-2B9C-D692-78A4-DCEC52C2DA91}"/>
              </a:ext>
            </a:extLst>
          </p:cNvPr>
          <p:cNvSpPr/>
          <p:nvPr/>
        </p:nvSpPr>
        <p:spPr>
          <a:xfrm>
            <a:off x="2344847" y="4261389"/>
            <a:ext cx="2293831"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CVTS</a:t>
            </a:r>
          </a:p>
        </p:txBody>
      </p:sp>
      <p:sp>
        <p:nvSpPr>
          <p:cNvPr id="53" name="Right Arrow 26">
            <a:extLst>
              <a:ext uri="{FF2B5EF4-FFF2-40B4-BE49-F238E27FC236}">
                <a16:creationId xmlns:a16="http://schemas.microsoft.com/office/drawing/2014/main" id="{347F7755-FDB9-7501-D073-11DDE7A9B77D}"/>
              </a:ext>
            </a:extLst>
          </p:cNvPr>
          <p:cNvSpPr/>
          <p:nvPr/>
        </p:nvSpPr>
        <p:spPr>
          <a:xfrm>
            <a:off x="4638678" y="4259946"/>
            <a:ext cx="4176986" cy="29305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Calibri" panose="020F0502020204030204"/>
                <a:ea typeface="+mn-ea"/>
                <a:cs typeface="+mn-cs"/>
              </a:rPr>
              <a:t>CVTS</a:t>
            </a:r>
          </a:p>
        </p:txBody>
      </p:sp>
      <p:sp>
        <p:nvSpPr>
          <p:cNvPr id="54" name="Right Arrow 26">
            <a:extLst>
              <a:ext uri="{FF2B5EF4-FFF2-40B4-BE49-F238E27FC236}">
                <a16:creationId xmlns:a16="http://schemas.microsoft.com/office/drawing/2014/main" id="{C73B1A44-A062-3D27-2BAC-8F16C4D4AFE8}"/>
              </a:ext>
            </a:extLst>
          </p:cNvPr>
          <p:cNvSpPr/>
          <p:nvPr/>
        </p:nvSpPr>
        <p:spPr>
          <a:xfrm>
            <a:off x="2332335" y="4560385"/>
            <a:ext cx="2445853"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ODS/DRET</a:t>
            </a:r>
          </a:p>
        </p:txBody>
      </p:sp>
      <p:sp>
        <p:nvSpPr>
          <p:cNvPr id="55" name="Right Arrow 26">
            <a:extLst>
              <a:ext uri="{FF2B5EF4-FFF2-40B4-BE49-F238E27FC236}">
                <a16:creationId xmlns:a16="http://schemas.microsoft.com/office/drawing/2014/main" id="{E03A5A9B-C248-24CC-13F4-C5612F1EE066}"/>
              </a:ext>
            </a:extLst>
          </p:cNvPr>
          <p:cNvSpPr/>
          <p:nvPr/>
        </p:nvSpPr>
        <p:spPr>
          <a:xfrm>
            <a:off x="4778188" y="4556501"/>
            <a:ext cx="4037476" cy="29305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Calibri" panose="020F0502020204030204"/>
                <a:ea typeface="+mn-ea"/>
                <a:cs typeface="+mn-cs"/>
              </a:rPr>
              <a:t>ODS/DRET</a:t>
            </a:r>
          </a:p>
        </p:txBody>
      </p:sp>
      <p:sp>
        <p:nvSpPr>
          <p:cNvPr id="56" name="Right Arrow 20">
            <a:extLst>
              <a:ext uri="{FF2B5EF4-FFF2-40B4-BE49-F238E27FC236}">
                <a16:creationId xmlns:a16="http://schemas.microsoft.com/office/drawing/2014/main" id="{8DA4B7B1-3F52-D545-96CD-C342F4D3CAC0}"/>
              </a:ext>
            </a:extLst>
          </p:cNvPr>
          <p:cNvSpPr/>
          <p:nvPr/>
        </p:nvSpPr>
        <p:spPr>
          <a:xfrm>
            <a:off x="6449952" y="4859788"/>
            <a:ext cx="604814" cy="294322"/>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TBD</a:t>
            </a:r>
          </a:p>
        </p:txBody>
      </p:sp>
      <p:sp>
        <p:nvSpPr>
          <p:cNvPr id="57" name="Right Arrow 20">
            <a:extLst>
              <a:ext uri="{FF2B5EF4-FFF2-40B4-BE49-F238E27FC236}">
                <a16:creationId xmlns:a16="http://schemas.microsoft.com/office/drawing/2014/main" id="{B3BBABAC-C61E-5ABD-D36F-1AFF75E2DB18}"/>
              </a:ext>
            </a:extLst>
          </p:cNvPr>
          <p:cNvSpPr/>
          <p:nvPr/>
        </p:nvSpPr>
        <p:spPr>
          <a:xfrm>
            <a:off x="6449952" y="5072766"/>
            <a:ext cx="604814" cy="294322"/>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TBD</a:t>
            </a:r>
          </a:p>
        </p:txBody>
      </p:sp>
      <p:sp>
        <p:nvSpPr>
          <p:cNvPr id="58" name="Right Arrow 26">
            <a:extLst>
              <a:ext uri="{FF2B5EF4-FFF2-40B4-BE49-F238E27FC236}">
                <a16:creationId xmlns:a16="http://schemas.microsoft.com/office/drawing/2014/main" id="{E1A016FB-DDBF-1319-D4D5-5B6FE0AC3316}"/>
              </a:ext>
            </a:extLst>
          </p:cNvPr>
          <p:cNvSpPr/>
          <p:nvPr/>
        </p:nvSpPr>
        <p:spPr>
          <a:xfrm>
            <a:off x="2344846" y="5494653"/>
            <a:ext cx="1245021" cy="29305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SAVT</a:t>
            </a:r>
          </a:p>
        </p:txBody>
      </p:sp>
      <p:sp>
        <p:nvSpPr>
          <p:cNvPr id="59" name="Right Arrow 20">
            <a:extLst>
              <a:ext uri="{FF2B5EF4-FFF2-40B4-BE49-F238E27FC236}">
                <a16:creationId xmlns:a16="http://schemas.microsoft.com/office/drawing/2014/main" id="{6EE90BD2-0028-B2A6-EDFF-F69C20BDAF52}"/>
              </a:ext>
            </a:extLst>
          </p:cNvPr>
          <p:cNvSpPr/>
          <p:nvPr/>
        </p:nvSpPr>
        <p:spPr>
          <a:xfrm>
            <a:off x="3138136" y="5415519"/>
            <a:ext cx="1093804" cy="268843"/>
          </a:xfrm>
          <a:prstGeom prst="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Calibri" panose="020F0502020204030204"/>
                <a:ea typeface="+mn-ea"/>
                <a:cs typeface="+mn-cs"/>
              </a:rPr>
              <a:t>TECOM Decision</a:t>
            </a:r>
          </a:p>
        </p:txBody>
      </p:sp>
      <p:sp>
        <p:nvSpPr>
          <p:cNvPr id="60" name="Right Arrow 20">
            <a:extLst>
              <a:ext uri="{FF2B5EF4-FFF2-40B4-BE49-F238E27FC236}">
                <a16:creationId xmlns:a16="http://schemas.microsoft.com/office/drawing/2014/main" id="{6576563C-F77A-6D44-B846-329B97826D66}"/>
              </a:ext>
            </a:extLst>
          </p:cNvPr>
          <p:cNvSpPr/>
          <p:nvPr/>
        </p:nvSpPr>
        <p:spPr>
          <a:xfrm>
            <a:off x="3973354" y="5600616"/>
            <a:ext cx="978734" cy="3374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800" fontAlgn="base">
              <a:spcBef>
                <a:spcPct val="0"/>
              </a:spcBef>
              <a:spcAft>
                <a:spcPct val="0"/>
              </a:spcAft>
            </a:pPr>
            <a:r>
              <a:rPr lang="en-US" sz="900" dirty="0">
                <a:solidFill>
                  <a:schemeClr val="accent1"/>
                </a:solidFill>
                <a:latin typeface="Calibri" panose="020F0502020204030204"/>
              </a:rPr>
              <a:t>Disposal Contract</a:t>
            </a:r>
          </a:p>
        </p:txBody>
      </p:sp>
      <p:cxnSp>
        <p:nvCxnSpPr>
          <p:cNvPr id="16" name="Straight Connector 15">
            <a:extLst>
              <a:ext uri="{FF2B5EF4-FFF2-40B4-BE49-F238E27FC236}">
                <a16:creationId xmlns:a16="http://schemas.microsoft.com/office/drawing/2014/main" id="{CFAB7B93-DD44-63D3-5305-262857CA5892}"/>
              </a:ext>
            </a:extLst>
          </p:cNvPr>
          <p:cNvCxnSpPr>
            <a:cxnSpLocks/>
          </p:cNvCxnSpPr>
          <p:nvPr/>
        </p:nvCxnSpPr>
        <p:spPr>
          <a:xfrm flipH="1">
            <a:off x="3567457" y="2397790"/>
            <a:ext cx="12370" cy="353218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54BD736A-9D0A-4E16-BDBE-0525DDEC2E37}"/>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pic>
        <p:nvPicPr>
          <p:cNvPr id="3" name="Picture 2" descr="Logo&#10;&#10;Description automatically generated">
            <a:extLst>
              <a:ext uri="{FF2B5EF4-FFF2-40B4-BE49-F238E27FC236}">
                <a16:creationId xmlns:a16="http://schemas.microsoft.com/office/drawing/2014/main" id="{9A634862-D18D-FA15-6604-52C3BDEAD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20" name="Title 1">
            <a:extLst>
              <a:ext uri="{FF2B5EF4-FFF2-40B4-BE49-F238E27FC236}">
                <a16:creationId xmlns:a16="http://schemas.microsoft.com/office/drawing/2014/main" id="{45C09EB3-7B40-AE74-05E0-7CECD4FD2063}"/>
              </a:ext>
            </a:extLst>
          </p:cNvPr>
          <p:cNvSpPr txBox="1">
            <a:spLocks/>
          </p:cNvSpPr>
          <p:nvPr/>
        </p:nvSpPr>
        <p:spPr>
          <a:xfrm>
            <a:off x="1147989" y="262185"/>
            <a:ext cx="2890611"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dirty="0">
                <a:solidFill>
                  <a:schemeClr val="bg2">
                    <a:lumMod val="10000"/>
                  </a:schemeClr>
                </a:solidFill>
                <a:latin typeface="Franklin Gothic Medium" panose="020B0603020102020204" pitchFamily="34" charset="0"/>
              </a:rPr>
              <a:t>WTS PROGRAMS</a:t>
            </a:r>
          </a:p>
        </p:txBody>
      </p:sp>
      <p:sp>
        <p:nvSpPr>
          <p:cNvPr id="28" name="Text Placeholder 2">
            <a:extLst>
              <a:ext uri="{FF2B5EF4-FFF2-40B4-BE49-F238E27FC236}">
                <a16:creationId xmlns:a16="http://schemas.microsoft.com/office/drawing/2014/main" id="{DA6D9C75-B5F6-1B38-8B69-ABE4F4C150C6}"/>
              </a:ext>
            </a:extLst>
          </p:cNvPr>
          <p:cNvSpPr>
            <a:spLocks noGrp="1"/>
          </p:cNvSpPr>
          <p:nvPr>
            <p:ph type="body" sz="quarter" idx="13"/>
          </p:nvPr>
        </p:nvSpPr>
        <p:spPr>
          <a:xfrm>
            <a:off x="5576888" y="325598"/>
            <a:ext cx="2786062" cy="496888"/>
          </a:xfrm>
        </p:spPr>
        <p:txBody>
          <a:bodyPr lIns="91440" tIns="45720" rIns="91440" bIns="45720" anchor="ctr">
            <a:normAutofit/>
          </a:bodyPr>
          <a:lstStyle/>
          <a:p>
            <a:r>
              <a:rPr lang="en-US" sz="2000" dirty="0">
                <a:solidFill>
                  <a:schemeClr val="bg2">
                    <a:lumMod val="10000"/>
                  </a:schemeClr>
                </a:solidFill>
                <a:latin typeface="Arial Black" panose="020B0A04020102020204" pitchFamily="34" charset="0"/>
                <a:cs typeface="Arial"/>
              </a:rPr>
              <a:t>WTS PALT SLIDES</a:t>
            </a:r>
            <a:endParaRPr lang="en-US" sz="2000" dirty="0">
              <a:solidFill>
                <a:schemeClr val="bg2">
                  <a:lumMod val="10000"/>
                </a:schemeClr>
              </a:solidFill>
              <a:latin typeface="Arial Black" panose="020B0A04020102020204" pitchFamily="34" charset="0"/>
            </a:endParaRPr>
          </a:p>
        </p:txBody>
      </p:sp>
    </p:spTree>
    <p:extLst>
      <p:ext uri="{BB962C8B-B14F-4D97-AF65-F5344CB8AC3E}">
        <p14:creationId xmlns:p14="http://schemas.microsoft.com/office/powerpoint/2010/main" val="391607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4BCA38-DC89-3C4A-DAA3-76923C2CF226}"/>
              </a:ext>
            </a:extLst>
          </p:cNvPr>
          <p:cNvPicPr>
            <a:picLocks noChangeAspect="1"/>
          </p:cNvPicPr>
          <p:nvPr/>
        </p:nvPicPr>
        <p:blipFill>
          <a:blip r:embed="rId3"/>
          <a:stretch>
            <a:fillRect/>
          </a:stretch>
        </p:blipFill>
        <p:spPr>
          <a:xfrm>
            <a:off x="-1825" y="995681"/>
            <a:ext cx="9148279" cy="5562476"/>
          </a:xfrm>
          <a:prstGeom prst="rect">
            <a:avLst/>
          </a:prstGeom>
        </p:spPr>
      </p:pic>
      <p:sp>
        <p:nvSpPr>
          <p:cNvPr id="7" name="Rectangle 6">
            <a:extLst>
              <a:ext uri="{FF2B5EF4-FFF2-40B4-BE49-F238E27FC236}">
                <a16:creationId xmlns:a16="http://schemas.microsoft.com/office/drawing/2014/main" id="{DA40F488-AFF7-9C2E-475E-F1BB19C7C585}"/>
              </a:ext>
            </a:extLst>
          </p:cNvPr>
          <p:cNvSpPr/>
          <p:nvPr/>
        </p:nvSpPr>
        <p:spPr>
          <a:xfrm>
            <a:off x="-12937" y="995681"/>
            <a:ext cx="9143999" cy="5587812"/>
          </a:xfrm>
          <a:prstGeom prst="rect">
            <a:avLst/>
          </a:prstGeom>
          <a:solidFill>
            <a:sysClr val="window" lastClr="FFFFFF">
              <a:lumMod val="50000"/>
              <a:alpha val="52000"/>
            </a:sysClr>
          </a:solidFill>
          <a:ln w="12700" cap="flat" cmpd="sng" algn="ctr">
            <a:noFill/>
            <a:prstDash val="solid"/>
            <a:miter lim="800000"/>
          </a:ln>
          <a:effectLst/>
        </p:spPr>
        <p:txBody>
          <a:bodyPr rtlCol="0" anchor="ctr"/>
          <a:lstStyle/>
          <a:p>
            <a:pPr algn="ctr" defTabSz="457189">
              <a:defRPr/>
            </a:pPr>
            <a:endParaRPr lang="en-US" kern="0">
              <a:solidFill>
                <a:prstClr val="white"/>
              </a:solidFill>
              <a:latin typeface="Calibri" panose="020F0502020204030204"/>
            </a:endParaRPr>
          </a:p>
        </p:txBody>
      </p:sp>
      <p:sp>
        <p:nvSpPr>
          <p:cNvPr id="8" name="TextBox 7">
            <a:extLst>
              <a:ext uri="{FF2B5EF4-FFF2-40B4-BE49-F238E27FC236}">
                <a16:creationId xmlns:a16="http://schemas.microsoft.com/office/drawing/2014/main" id="{CF053167-3C89-DE7A-1F83-3956E857E9C6}"/>
              </a:ext>
            </a:extLst>
          </p:cNvPr>
          <p:cNvSpPr txBox="1"/>
          <p:nvPr/>
        </p:nvSpPr>
        <p:spPr>
          <a:xfrm>
            <a:off x="-10755" y="1036321"/>
            <a:ext cx="9168321" cy="5509200"/>
          </a:xfrm>
          <a:prstGeom prst="rect">
            <a:avLst/>
          </a:prstGeom>
          <a:solidFill>
            <a:sysClr val="window" lastClr="FFFFFF">
              <a:alpha val="42000"/>
            </a:sysClr>
          </a:solidFill>
        </p:spPr>
        <p:txBody>
          <a:bodyPr wrap="square" rtlCol="0">
            <a:spAutoFit/>
          </a:bodyPr>
          <a:lstStyle/>
          <a:p>
            <a:pPr algn="ctr" defTabSz="457189" fontAlgn="base">
              <a:spcBef>
                <a:spcPct val="0"/>
              </a:spcBef>
              <a:spcAft>
                <a:spcPct val="0"/>
              </a:spcAft>
              <a:defRPr/>
            </a:pPr>
            <a:r>
              <a:rPr lang="en-US" sz="7200" b="1" kern="0" dirty="0">
                <a:solidFill>
                  <a:srgbClr val="333399">
                    <a:lumMod val="50000"/>
                  </a:srgbClr>
                </a:solidFill>
                <a:latin typeface="Calibri" panose="020F0502020204030204"/>
              </a:rPr>
              <a:t>Questions?</a:t>
            </a:r>
          </a:p>
          <a:p>
            <a:pPr algn="ctr" defTabSz="457189" fontAlgn="base">
              <a:spcBef>
                <a:spcPct val="0"/>
              </a:spcBef>
              <a:spcAft>
                <a:spcPct val="0"/>
              </a:spcAft>
              <a:defRPr/>
            </a:pPr>
            <a:endParaRPr lang="en-US" sz="2400" b="1" kern="0" dirty="0">
              <a:solidFill>
                <a:srgbClr val="333399">
                  <a:lumMod val="50000"/>
                </a:srgbClr>
              </a:solidFill>
              <a:latin typeface="Calibri" panose="020F0502020204030204"/>
            </a:endParaRPr>
          </a:p>
          <a:p>
            <a:pPr algn="ctr" defTabSz="457189" fontAlgn="base">
              <a:spcBef>
                <a:spcPct val="0"/>
              </a:spcBef>
              <a:spcAft>
                <a:spcPct val="0"/>
              </a:spcAft>
              <a:defRPr/>
            </a:pPr>
            <a:r>
              <a:rPr lang="en-US" sz="2400" b="1" kern="0" dirty="0">
                <a:solidFill>
                  <a:srgbClr val="333399">
                    <a:lumMod val="50000"/>
                  </a:srgbClr>
                </a:solidFill>
                <a:latin typeface="Calibri" panose="020F0502020204030204"/>
              </a:rPr>
              <a:t>Contact PM TRASYS at </a:t>
            </a:r>
          </a:p>
          <a:p>
            <a:pPr algn="ctr" defTabSz="457189" fontAlgn="base">
              <a:spcBef>
                <a:spcPct val="0"/>
              </a:spcBef>
              <a:spcAft>
                <a:spcPct val="0"/>
              </a:spcAft>
              <a:defRPr/>
            </a:pPr>
            <a:r>
              <a:rPr lang="en-US" sz="2400" b="1" kern="0" dirty="0">
                <a:solidFill>
                  <a:srgbClr val="E7E6E6">
                    <a:lumMod val="10000"/>
                  </a:srgbClr>
                </a:solidFill>
                <a:latin typeface="Calibri" panose="020F0502020204030204"/>
                <a:hlinkClick r:id="rId4">
                  <a:extLst>
                    <a:ext uri="{A12FA001-AC4F-418D-AE19-62706E023703}">
                      <ahyp:hlinkClr xmlns:ahyp="http://schemas.microsoft.com/office/drawing/2018/hyperlinkcolor" val="tx"/>
                    </a:ext>
                  </a:extLst>
                </a:hlinkClick>
              </a:rPr>
              <a:t>pmtrasys@usmc.mil</a:t>
            </a:r>
            <a:r>
              <a:rPr lang="en-US" sz="2400" b="1" kern="0" dirty="0">
                <a:solidFill>
                  <a:srgbClr val="E7E6E6">
                    <a:lumMod val="10000"/>
                  </a:srgbClr>
                </a:solidFill>
                <a:latin typeface="Calibri" panose="020F0502020204030204"/>
              </a:rPr>
              <a:t> </a:t>
            </a:r>
          </a:p>
          <a:p>
            <a:pPr algn="ctr" defTabSz="457189" fontAlgn="base">
              <a:spcBef>
                <a:spcPct val="0"/>
              </a:spcBef>
              <a:spcAft>
                <a:spcPct val="0"/>
              </a:spcAft>
              <a:defRPr/>
            </a:pPr>
            <a:r>
              <a:rPr lang="en-US" sz="2400" b="1" kern="0" dirty="0">
                <a:solidFill>
                  <a:srgbClr val="E7E6E6">
                    <a:lumMod val="10000"/>
                  </a:srgbClr>
                </a:solidFill>
                <a:latin typeface="Calibri" panose="020F0502020204030204"/>
              </a:rPr>
              <a:t>(407) 381-8762</a:t>
            </a:r>
          </a:p>
          <a:p>
            <a:pPr algn="ctr" defTabSz="457189" fontAlgn="base">
              <a:spcBef>
                <a:spcPct val="0"/>
              </a:spcBef>
              <a:spcAft>
                <a:spcPct val="0"/>
              </a:spcAft>
              <a:defRPr/>
            </a:pPr>
            <a:endParaRPr lang="en-US" sz="2400" b="1" kern="0" dirty="0">
              <a:solidFill>
                <a:srgbClr val="E7E6E6">
                  <a:lumMod val="10000"/>
                </a:srgbClr>
              </a:solidFill>
              <a:latin typeface="Calibri" panose="020F0502020204030204"/>
            </a:endParaRPr>
          </a:p>
          <a:p>
            <a:pPr algn="ctr" defTabSz="457189" fontAlgn="base">
              <a:spcBef>
                <a:spcPct val="0"/>
              </a:spcBef>
              <a:spcAft>
                <a:spcPct val="0"/>
              </a:spcAft>
              <a:defRPr/>
            </a:pPr>
            <a:endParaRPr lang="en-US" sz="2400" b="1" kern="0" dirty="0">
              <a:solidFill>
                <a:srgbClr val="E7E6E6">
                  <a:lumMod val="10000"/>
                </a:srgbClr>
              </a:solidFill>
              <a:latin typeface="Calibri" panose="020F0502020204030204"/>
            </a:endParaRPr>
          </a:p>
          <a:p>
            <a:pPr algn="ctr" defTabSz="457189" fontAlgn="base">
              <a:spcBef>
                <a:spcPct val="0"/>
              </a:spcBef>
              <a:spcAft>
                <a:spcPct val="0"/>
              </a:spcAft>
              <a:defRPr/>
            </a:pPr>
            <a:endParaRPr lang="en-US" sz="2400" b="1" kern="0" dirty="0">
              <a:solidFill>
                <a:srgbClr val="E7E6E6">
                  <a:lumMod val="10000"/>
                </a:srgbClr>
              </a:solidFill>
              <a:latin typeface="Calibri" panose="020F0502020204030204"/>
            </a:endParaRPr>
          </a:p>
          <a:p>
            <a:pPr algn="ctr" defTabSz="457189" fontAlgn="base">
              <a:spcBef>
                <a:spcPct val="0"/>
              </a:spcBef>
              <a:spcAft>
                <a:spcPct val="0"/>
              </a:spcAft>
              <a:defRPr/>
            </a:pPr>
            <a:endParaRPr lang="en-US" sz="2400" b="1" kern="0" dirty="0">
              <a:solidFill>
                <a:srgbClr val="E7E6E6">
                  <a:lumMod val="10000"/>
                </a:srgbClr>
              </a:solidFill>
              <a:latin typeface="Calibri" panose="020F0502020204030204"/>
            </a:endParaRPr>
          </a:p>
          <a:p>
            <a:pPr algn="ctr" defTabSz="457189" fontAlgn="base">
              <a:spcBef>
                <a:spcPct val="0"/>
              </a:spcBef>
              <a:spcAft>
                <a:spcPct val="0"/>
              </a:spcAft>
              <a:defRPr/>
            </a:pPr>
            <a:endParaRPr lang="en-US" sz="2400" b="1" kern="0" dirty="0">
              <a:solidFill>
                <a:srgbClr val="E7E6E6">
                  <a:lumMod val="10000"/>
                </a:srgbClr>
              </a:solidFill>
              <a:latin typeface="Calibri" panose="020F0502020204030204"/>
            </a:endParaRPr>
          </a:p>
          <a:p>
            <a:pPr algn="ctr" defTabSz="457189" fontAlgn="base">
              <a:spcBef>
                <a:spcPct val="0"/>
              </a:spcBef>
              <a:spcAft>
                <a:spcPct val="0"/>
              </a:spcAft>
              <a:defRPr/>
            </a:pPr>
            <a:endParaRPr lang="en-US" sz="2400" b="1" kern="0" dirty="0">
              <a:solidFill>
                <a:srgbClr val="E7E6E6">
                  <a:lumMod val="10000"/>
                </a:srgbClr>
              </a:solidFill>
              <a:latin typeface="Calibri" panose="020F0502020204030204"/>
            </a:endParaRPr>
          </a:p>
          <a:p>
            <a:pPr algn="ctr" defTabSz="457189" fontAlgn="base">
              <a:spcBef>
                <a:spcPct val="0"/>
              </a:spcBef>
              <a:spcAft>
                <a:spcPct val="0"/>
              </a:spcAft>
              <a:defRPr/>
            </a:pPr>
            <a:r>
              <a:rPr lang="en-US" sz="2000" b="1" kern="0" dirty="0">
                <a:solidFill>
                  <a:srgbClr val="E7E6E6">
                    <a:lumMod val="10000"/>
                  </a:srgbClr>
                </a:solidFill>
                <a:latin typeface="Calibri" panose="020F0502020204030204"/>
                <a:hlinkClick r:id="rId5">
                  <a:extLst>
                    <a:ext uri="{A12FA001-AC4F-418D-AE19-62706E023703}">
                      <ahyp:hlinkClr xmlns:ahyp="http://schemas.microsoft.com/office/drawing/2018/hyperlinkcolor" val="tx"/>
                    </a:ext>
                  </a:extLst>
                </a:hlinkClick>
              </a:rPr>
              <a:t>https://www.marcorsyscom.marines.mil/Program-Managers/</a:t>
            </a:r>
            <a:r>
              <a:rPr lang="en-US" sz="2000" b="1" kern="0" dirty="0">
                <a:solidFill>
                  <a:schemeClr val="bg2">
                    <a:lumMod val="10000"/>
                  </a:schemeClr>
                </a:solidFill>
                <a:latin typeface="Calibri" panose="020F0502020204030204"/>
                <a:hlinkClick r:id="rId5">
                  <a:extLst>
                    <a:ext uri="{A12FA001-AC4F-418D-AE19-62706E023703}">
                      <ahyp:hlinkClr xmlns:ahyp="http://schemas.microsoft.com/office/drawing/2018/hyperlinkcolor" val="tx"/>
                    </a:ext>
                  </a:extLst>
                </a:hlinkClick>
              </a:rPr>
              <a:t>Training-Systems</a:t>
            </a:r>
            <a:endParaRPr lang="en-US" sz="2000" b="1" kern="0" dirty="0">
              <a:solidFill>
                <a:schemeClr val="bg2">
                  <a:lumMod val="10000"/>
                </a:schemeClr>
              </a:solidFill>
              <a:latin typeface="Calibri" panose="020F0502020204030204"/>
            </a:endParaRPr>
          </a:p>
          <a:p>
            <a:pPr algn="ctr" defTabSz="457189" fontAlgn="base">
              <a:spcBef>
                <a:spcPct val="0"/>
              </a:spcBef>
              <a:spcAft>
                <a:spcPct val="0"/>
              </a:spcAft>
              <a:defRPr/>
            </a:pPr>
            <a:r>
              <a:rPr lang="en-US" sz="2000" b="1" kern="0" dirty="0">
                <a:solidFill>
                  <a:srgbClr val="333399">
                    <a:lumMod val="50000"/>
                  </a:srgbClr>
                </a:solidFill>
                <a:latin typeface="Calibri" panose="020F0502020204030204"/>
              </a:rPr>
              <a:t> </a:t>
            </a:r>
            <a:endParaRPr lang="en-US" sz="2800" b="1" kern="0" dirty="0">
              <a:solidFill>
                <a:srgbClr val="333399">
                  <a:lumMod val="50000"/>
                </a:srgbClr>
              </a:solidFill>
              <a:latin typeface="Calibri" panose="020F0502020204030204"/>
            </a:endParaRPr>
          </a:p>
        </p:txBody>
      </p:sp>
      <p:pic>
        <p:nvPicPr>
          <p:cNvPr id="9" name="Picture 8" descr="Qr code&#10;&#10;Description automatically generated">
            <a:extLst>
              <a:ext uri="{FF2B5EF4-FFF2-40B4-BE49-F238E27FC236}">
                <a16:creationId xmlns:a16="http://schemas.microsoft.com/office/drawing/2014/main" id="{75BF3D61-775E-69BA-417C-8969750CB7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1099" y="4137747"/>
            <a:ext cx="1515924" cy="1515924"/>
          </a:xfrm>
          <a:prstGeom prst="rect">
            <a:avLst/>
          </a:prstGeom>
          <a:ln w="889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D0991DFB-CB68-1802-E6AB-BE58C959331B}"/>
              </a:ext>
            </a:extLst>
          </p:cNvPr>
          <p:cNvSpPr txBox="1"/>
          <p:nvPr/>
        </p:nvSpPr>
        <p:spPr>
          <a:xfrm>
            <a:off x="3852424" y="3671925"/>
            <a:ext cx="1413272" cy="369332"/>
          </a:xfrm>
          <a:prstGeom prst="rect">
            <a:avLst/>
          </a:prstGeom>
          <a:noFill/>
        </p:spPr>
        <p:txBody>
          <a:bodyPr wrap="none" rtlCol="0">
            <a:spAutoFit/>
          </a:bodyPr>
          <a:lstStyle/>
          <a:p>
            <a:pPr defTabSz="457189">
              <a:defRPr/>
            </a:pPr>
            <a:r>
              <a:rPr lang="en-US" dirty="0">
                <a:solidFill>
                  <a:prstClr val="black"/>
                </a:solidFill>
                <a:latin typeface="Calibri" panose="020F0502020204030204"/>
              </a:rPr>
              <a:t>Visit our site:</a:t>
            </a:r>
          </a:p>
        </p:txBody>
      </p:sp>
      <p:pic>
        <p:nvPicPr>
          <p:cNvPr id="12" name="Picture 11" descr="Logo&#10;&#10;Description automatically generated">
            <a:extLst>
              <a:ext uri="{FF2B5EF4-FFF2-40B4-BE49-F238E27FC236}">
                <a16:creationId xmlns:a16="http://schemas.microsoft.com/office/drawing/2014/main" id="{80839529-BAE0-FB1B-0DFA-6A19F4FF97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18" name="TextBox 17">
            <a:extLst>
              <a:ext uri="{FF2B5EF4-FFF2-40B4-BE49-F238E27FC236}">
                <a16:creationId xmlns:a16="http://schemas.microsoft.com/office/drawing/2014/main" id="{51D387A8-D0F7-3549-B7DD-D1162FD94BFC}"/>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940059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assification located at the bottom"/>
          <p:cNvSpPr>
            <a:spLocks noGrp="1"/>
          </p:cNvSpPr>
          <p:nvPr>
            <p:ph type="body" sz="quarter" idx="27"/>
          </p:nvPr>
        </p:nvSpPr>
        <p:spPr>
          <a:xfrm>
            <a:off x="3152776" y="6633862"/>
            <a:ext cx="2838451" cy="173287"/>
          </a:xfrm>
        </p:spPr>
        <p:txBody>
          <a:bodyPr/>
          <a:lstStyle/>
          <a:p>
            <a:r>
              <a:rPr lang="en-US" dirty="0"/>
              <a:t>UNCLASSIFIED</a:t>
            </a:r>
          </a:p>
        </p:txBody>
      </p:sp>
      <p:sp>
        <p:nvSpPr>
          <p:cNvPr id="3" name="Classification located on top"/>
          <p:cNvSpPr>
            <a:spLocks noGrp="1"/>
          </p:cNvSpPr>
          <p:nvPr>
            <p:ph type="body" sz="quarter" idx="28"/>
          </p:nvPr>
        </p:nvSpPr>
        <p:spPr>
          <a:xfrm>
            <a:off x="3152776" y="24023"/>
            <a:ext cx="2838451" cy="173287"/>
          </a:xfrm>
        </p:spPr>
        <p:txBody>
          <a:bodyPr/>
          <a:lstStyle/>
          <a:p>
            <a:r>
              <a:rPr lang="en-US" dirty="0"/>
              <a:t>UNCLASSIFIED</a:t>
            </a:r>
          </a:p>
        </p:txBody>
      </p:sp>
    </p:spTree>
    <p:extLst>
      <p:ext uri="{BB962C8B-B14F-4D97-AF65-F5344CB8AC3E}">
        <p14:creationId xmlns:p14="http://schemas.microsoft.com/office/powerpoint/2010/main" val="2584284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6AB6C9-BF8D-4CCC-3625-1D3EAD559FBF}"/>
              </a:ext>
            </a:extLst>
          </p:cNvPr>
          <p:cNvSpPr>
            <a:spLocks noGrp="1"/>
          </p:cNvSpPr>
          <p:nvPr>
            <p:ph type="sldNum" sz="quarter" idx="12"/>
          </p:nvPr>
        </p:nvSpPr>
        <p:spPr/>
        <p:txBody>
          <a:bodyPr/>
          <a:lstStyle/>
          <a:p>
            <a:endParaRPr lang="en-US" dirty="0"/>
          </a:p>
        </p:txBody>
      </p:sp>
      <p:sp>
        <p:nvSpPr>
          <p:cNvPr id="5" name="Title 1">
            <a:extLst>
              <a:ext uri="{FF2B5EF4-FFF2-40B4-BE49-F238E27FC236}">
                <a16:creationId xmlns:a16="http://schemas.microsoft.com/office/drawing/2014/main" id="{BEB0DBE0-49A9-BB55-12D6-A8E64AA57DBA}"/>
              </a:ext>
            </a:extLst>
          </p:cNvPr>
          <p:cNvSpPr txBox="1">
            <a:spLocks/>
          </p:cNvSpPr>
          <p:nvPr/>
        </p:nvSpPr>
        <p:spPr>
          <a:xfrm>
            <a:off x="6199005" y="199828"/>
            <a:ext cx="2946199" cy="622895"/>
          </a:xfrm>
          <a:prstGeom prst="rect">
            <a:avLst/>
          </a:prstGeom>
        </p:spPr>
        <p:txBody>
          <a:bodyPr lIns="91440" tIns="45720" rIns="91440" bIns="45720" anchor="ctr"/>
          <a:lstStyle>
            <a:lvl1pPr algn="ctr" rtl="0" eaLnBrk="0" fontAlgn="base" hangingPunct="0">
              <a:spcBef>
                <a:spcPct val="0"/>
              </a:spcBef>
              <a:spcAft>
                <a:spcPct val="0"/>
              </a:spcAft>
              <a:defRPr sz="1800" b="1">
                <a:solidFill>
                  <a:schemeClr val="bg1"/>
                </a:solidFill>
                <a:latin typeface="+mn-lt"/>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1400" dirty="0">
                <a:latin typeface="Arial Black"/>
                <a:cs typeface="+mj-cs"/>
              </a:rPr>
              <a:t>FOFTS INC 3: WEAPON SURROGATES </a:t>
            </a:r>
            <a:endParaRPr lang="en-US" sz="1400" dirty="0">
              <a:latin typeface="Arial Black" panose="020B0A04020102020204" pitchFamily="34" charset="0"/>
              <a:cs typeface="+mj-cs"/>
            </a:endParaRPr>
          </a:p>
        </p:txBody>
      </p:sp>
      <p:sp>
        <p:nvSpPr>
          <p:cNvPr id="6" name="Line 5">
            <a:extLst>
              <a:ext uri="{FF2B5EF4-FFF2-40B4-BE49-F238E27FC236}">
                <a16:creationId xmlns:a16="http://schemas.microsoft.com/office/drawing/2014/main" id="{C3325F2C-A918-6BF4-FAA5-3C8D773903A9}"/>
              </a:ext>
            </a:extLst>
          </p:cNvPr>
          <p:cNvSpPr>
            <a:spLocks noChangeShapeType="1"/>
          </p:cNvSpPr>
          <p:nvPr/>
        </p:nvSpPr>
        <p:spPr bwMode="auto">
          <a:xfrm>
            <a:off x="4581087" y="799730"/>
            <a:ext cx="19824" cy="5708039"/>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3">
            <a:extLst>
              <a:ext uri="{FF2B5EF4-FFF2-40B4-BE49-F238E27FC236}">
                <a16:creationId xmlns:a16="http://schemas.microsoft.com/office/drawing/2014/main" id="{5B7ED565-3D85-4585-B9C7-F6ED8E453346}"/>
              </a:ext>
            </a:extLst>
          </p:cNvPr>
          <p:cNvSpPr>
            <a:spLocks noChangeArrowheads="1"/>
          </p:cNvSpPr>
          <p:nvPr/>
        </p:nvSpPr>
        <p:spPr bwMode="auto">
          <a:xfrm>
            <a:off x="4435972" y="818355"/>
            <a:ext cx="4474353" cy="29477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8" name="Text Box 12">
            <a:extLst>
              <a:ext uri="{FF2B5EF4-FFF2-40B4-BE49-F238E27FC236}">
                <a16:creationId xmlns:a16="http://schemas.microsoft.com/office/drawing/2014/main" id="{27245423-AF7A-4AE0-783A-A55FE0A5C287}"/>
              </a:ext>
            </a:extLst>
          </p:cNvPr>
          <p:cNvSpPr txBox="1">
            <a:spLocks noChangeArrowheads="1"/>
          </p:cNvSpPr>
          <p:nvPr/>
        </p:nvSpPr>
        <p:spPr bwMode="auto">
          <a:xfrm>
            <a:off x="-129699" y="4088967"/>
            <a:ext cx="4432324" cy="157423"/>
          </a:xfrm>
          <a:prstGeom prst="rect">
            <a:avLst/>
          </a:prstGeom>
          <a:noFill/>
          <a:ln w="50800">
            <a:noFill/>
            <a:miter lim="800000"/>
            <a:headEnd/>
            <a:tailEnd/>
          </a:ln>
        </p:spPr>
        <p:txBody>
          <a:bodyPr lIns="18288" tIns="48331" rIns="18288" bIns="48331"/>
          <a:lstStyle/>
          <a:p>
            <a:pPr marL="101147" marR="0" lvl="0" indent="-101147"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Status</a:t>
            </a:r>
            <a:endParaRPr kumimoji="0" lang="en-US" sz="12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3">
            <a:extLst>
              <a:ext uri="{FF2B5EF4-FFF2-40B4-BE49-F238E27FC236}">
                <a16:creationId xmlns:a16="http://schemas.microsoft.com/office/drawing/2014/main" id="{7C468FA4-CF78-1E0A-B71C-3F10D857F62A}"/>
              </a:ext>
            </a:extLst>
          </p:cNvPr>
          <p:cNvSpPr>
            <a:spLocks noChangeArrowheads="1"/>
          </p:cNvSpPr>
          <p:nvPr/>
        </p:nvSpPr>
        <p:spPr bwMode="auto">
          <a:xfrm>
            <a:off x="119307" y="813417"/>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sp>
        <p:nvSpPr>
          <p:cNvPr id="10" name="Rectangle 9">
            <a:extLst>
              <a:ext uri="{FF2B5EF4-FFF2-40B4-BE49-F238E27FC236}">
                <a16:creationId xmlns:a16="http://schemas.microsoft.com/office/drawing/2014/main" id="{A672C920-D45B-D29B-E0A3-798C5CB16F01}"/>
              </a:ext>
            </a:extLst>
          </p:cNvPr>
          <p:cNvSpPr/>
          <p:nvPr/>
        </p:nvSpPr>
        <p:spPr>
          <a:xfrm>
            <a:off x="4542009" y="984376"/>
            <a:ext cx="4606085" cy="861774"/>
          </a:xfrm>
          <a:prstGeom prst="rect">
            <a:avLst/>
          </a:prstGeom>
        </p:spPr>
        <p:txBody>
          <a:bodyPr wrap="square" lIns="91440" tIns="45720" rIns="91440" bIns="45720" anchor="t">
            <a:spAutoFit/>
          </a:bodyPr>
          <a:lstStyle/>
          <a:p>
            <a:pPr marL="171450" indent="-171450" algn="just">
              <a:buFont typeface="Arial" panose="020B0604020202020204" pitchFamily="34" charset="0"/>
              <a:buChar char="•"/>
              <a:defRPr/>
            </a:pPr>
            <a:r>
              <a:rPr lang="en-US" sz="1000" b="1" dirty="0">
                <a:solidFill>
                  <a:srgbClr val="000000"/>
                </a:solidFill>
                <a:latin typeface="Arial"/>
                <a:cs typeface="Arial"/>
              </a:rPr>
              <a:t>Requirements:</a:t>
            </a:r>
            <a:r>
              <a:rPr lang="en-US" sz="1000" dirty="0">
                <a:solidFill>
                  <a:srgbClr val="000000"/>
                </a:solidFill>
                <a:latin typeface="Arial"/>
                <a:cs typeface="Arial"/>
              </a:rPr>
              <a:t>  </a:t>
            </a:r>
            <a:r>
              <a:rPr lang="en-US" sz="1000" dirty="0" err="1">
                <a:solidFill>
                  <a:srgbClr val="000000"/>
                </a:solidFill>
                <a:latin typeface="Arial"/>
                <a:cs typeface="Arial"/>
              </a:rPr>
              <a:t>FoFTS</a:t>
            </a:r>
            <a:r>
              <a:rPr lang="en-US" sz="1000" dirty="0">
                <a:solidFill>
                  <a:srgbClr val="000000"/>
                </a:solidFill>
                <a:latin typeface="Arial"/>
                <a:cs typeface="Arial"/>
              </a:rPr>
              <a:t> CPD ( 2014) , CRC/LOCs (2017-2023) , New CDD in draft</a:t>
            </a:r>
            <a:endParaRPr lang="en-US" sz="1000" b="1" dirty="0">
              <a:solidFill>
                <a:srgbClr val="000000"/>
              </a:solidFill>
              <a:latin typeface="Arial"/>
              <a:cs typeface="Arial"/>
            </a:endParaRPr>
          </a:p>
          <a:p>
            <a:pPr marL="171450" indent="-171450" algn="just">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Description:</a:t>
            </a:r>
            <a:r>
              <a:rPr kumimoji="0" lang="en-US" sz="1000" i="0" u="none" strike="noStrike" kern="1200" cap="none" spc="0" normalizeH="0" baseline="0" noProof="0" dirty="0">
                <a:ln>
                  <a:noFill/>
                </a:ln>
                <a:solidFill>
                  <a:srgbClr val="000000"/>
                </a:solidFill>
                <a:effectLst/>
                <a:uLnTx/>
                <a:uFillTx/>
                <a:latin typeface="Arial"/>
                <a:ea typeface="+mn-ea"/>
                <a:cs typeface="Arial"/>
              </a:rPr>
              <a:t> </a:t>
            </a:r>
            <a:r>
              <a:rPr lang="en-US" sz="1000" dirty="0">
                <a:solidFill>
                  <a:srgbClr val="000000"/>
                </a:solidFill>
                <a:latin typeface="Arial"/>
                <a:cs typeface="Arial"/>
              </a:rPr>
              <a:t>MCTIS-WS will provide weapon system instrumentation to the FMF to simulate/provide a “Train as you fight” environment.</a:t>
            </a:r>
            <a:endParaRPr lang="en-US" sz="1000" dirty="0">
              <a:latin typeface="Arial"/>
              <a:cs typeface="Arial"/>
            </a:endParaRP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AAO Quantity: </a:t>
            </a:r>
            <a:r>
              <a:rPr kumimoji="0" lang="en-US" sz="1000" b="0" i="0" u="none" strike="noStrike" kern="1200" cap="none" spc="0" normalizeH="0" baseline="0" noProof="0" dirty="0">
                <a:ln>
                  <a:noFill/>
                </a:ln>
                <a:solidFill>
                  <a:srgbClr val="000000"/>
                </a:solidFill>
                <a:effectLst/>
                <a:uLnTx/>
                <a:uFillTx/>
                <a:latin typeface="Arial"/>
                <a:ea typeface="+mn-ea"/>
                <a:cs typeface="Arial"/>
              </a:rPr>
              <a:t>Varies (See table below)</a:t>
            </a:r>
            <a:endParaRPr lang="en-US" sz="1000" noProof="0" dirty="0">
              <a:solidFill>
                <a:srgbClr val="000000"/>
              </a:solidFill>
              <a:latin typeface="Arial"/>
              <a:cs typeface="Arial"/>
            </a:endParaRPr>
          </a:p>
        </p:txBody>
      </p:sp>
      <p:sp>
        <p:nvSpPr>
          <p:cNvPr id="12" name="Rectangle 11">
            <a:extLst>
              <a:ext uri="{FF2B5EF4-FFF2-40B4-BE49-F238E27FC236}">
                <a16:creationId xmlns:a16="http://schemas.microsoft.com/office/drawing/2014/main" id="{CF1C1622-42F1-2DE9-E513-526549707AB9}"/>
              </a:ext>
            </a:extLst>
          </p:cNvPr>
          <p:cNvSpPr/>
          <p:nvPr/>
        </p:nvSpPr>
        <p:spPr>
          <a:xfrm>
            <a:off x="-3048" y="4241465"/>
            <a:ext cx="4697493" cy="1977464"/>
          </a:xfrm>
          <a:prstGeom prst="rect">
            <a:avLst/>
          </a:prstGeom>
        </p:spPr>
        <p:txBody>
          <a:bodyPr wrap="square" lIns="91440" tIns="45720" rIns="91440" bIns="45720" anchor="t">
            <a:spAutoFit/>
          </a:bodyPr>
          <a:lstStyle/>
          <a:p>
            <a:pPr marL="175895" indent="-175895" defTabSz="867574" eaLnBrk="0" hangingPunct="0">
              <a:buFont typeface="Arial"/>
              <a:buChar char="•"/>
              <a:defRPr/>
            </a:pPr>
            <a:r>
              <a:rPr lang="en-US" sz="1000" b="1" dirty="0">
                <a:solidFill>
                  <a:schemeClr val="bg2">
                    <a:lumMod val="10000"/>
                  </a:schemeClr>
                </a:solidFill>
                <a:latin typeface="Arial"/>
                <a:cs typeface="Arial"/>
              </a:rPr>
              <a:t>ACAT and Date of Designation: </a:t>
            </a:r>
            <a:r>
              <a:rPr lang="en-US" sz="1000" dirty="0">
                <a:solidFill>
                  <a:schemeClr val="bg2">
                    <a:lumMod val="10000"/>
                  </a:schemeClr>
                </a:solidFill>
                <a:latin typeface="Arial"/>
                <a:cs typeface="Arial"/>
              </a:rPr>
              <a:t>AAP, Q1 FY25 (anticipated)</a:t>
            </a:r>
          </a:p>
          <a:p>
            <a:pPr marL="175895" indent="-175895" defTabSz="867574">
              <a:buFont typeface="Arial,Sans-Serif"/>
              <a:buChar char="•"/>
              <a:defRPr/>
            </a:pPr>
            <a:r>
              <a:rPr lang="en-US" sz="1000" b="1" dirty="0">
                <a:solidFill>
                  <a:schemeClr val="bg2">
                    <a:lumMod val="10000"/>
                  </a:schemeClr>
                </a:solidFill>
                <a:latin typeface="Arial"/>
                <a:cs typeface="Arial"/>
              </a:rPr>
              <a:t>MDA/PDA: </a:t>
            </a:r>
            <a:r>
              <a:rPr lang="en-US" sz="1000" dirty="0">
                <a:solidFill>
                  <a:schemeClr val="bg2">
                    <a:lumMod val="10000"/>
                  </a:schemeClr>
                </a:solidFill>
                <a:latin typeface="Arial"/>
                <a:cs typeface="Arial"/>
              </a:rPr>
              <a:t>Program Manager, Training Systems (anticipated)</a:t>
            </a:r>
          </a:p>
          <a:p>
            <a:pPr marL="175895" indent="-175895" defTabSz="867574">
              <a:buFont typeface="Arial,Sans-Serif"/>
              <a:buChar char="•"/>
              <a:defRPr/>
            </a:pPr>
            <a:r>
              <a:rPr lang="en-US" sz="1000" b="1" dirty="0">
                <a:solidFill>
                  <a:schemeClr val="bg2">
                    <a:lumMod val="10000"/>
                  </a:schemeClr>
                </a:solidFill>
                <a:latin typeface="Arial"/>
                <a:cs typeface="Arial"/>
              </a:rPr>
              <a:t>Date of most recent APB</a:t>
            </a: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a:t>
            </a:r>
            <a:r>
              <a:rPr lang="en-US" sz="1000" dirty="0">
                <a:solidFill>
                  <a:schemeClr val="bg2">
                    <a:lumMod val="10000"/>
                  </a:schemeClr>
                </a:solidFill>
                <a:latin typeface="Arial"/>
                <a:cs typeface="Arial"/>
              </a:rPr>
              <a:t> Q1 FY25 (anticipated)</a:t>
            </a:r>
          </a:p>
          <a:p>
            <a:pPr marL="175895" marR="0" lvl="0" indent="-175895" algn="l" defTabSz="867574">
              <a:lnSpc>
                <a:spcPct val="100000"/>
              </a:lnSpc>
              <a:spcBef>
                <a:spcPts val="0"/>
              </a:spcBef>
              <a:spcAft>
                <a:spcPts val="0"/>
              </a:spcAft>
              <a:buClrTx/>
              <a:buSzTx/>
              <a:buFont typeface="Arial,Sans-Serif"/>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IOC/FOC Dates: </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TBD</a:t>
            </a:r>
            <a:endParaRPr lang="en-US" sz="1000" dirty="0">
              <a:solidFill>
                <a:schemeClr val="bg2">
                  <a:lumMod val="10000"/>
                </a:schemeClr>
              </a:solidFill>
            </a:endParaRPr>
          </a:p>
          <a:p>
            <a:pPr marL="175895" marR="0" lvl="0" indent="-175895" algn="l" defTabSz="867574" rtl="0" eaLnBrk="0" fontAlgn="auto" latinLnBrk="0" hangingPunct="0">
              <a:lnSpc>
                <a:spcPct val="100000"/>
              </a:lnSpc>
              <a:spcBef>
                <a:spcPts val="300"/>
              </a:spcBef>
              <a:spcAft>
                <a:spcPts val="0"/>
              </a:spcAft>
              <a:buClrTx/>
              <a:buSzTx/>
              <a:buFontTx/>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Accomplishments:</a:t>
            </a:r>
            <a:endParaRPr lang="en-US" sz="1000" b="1" i="0" u="none" strike="noStrike" kern="1200" cap="none" spc="0" normalizeH="0" baseline="0" noProof="0" dirty="0">
              <a:ln>
                <a:noFill/>
              </a:ln>
              <a:solidFill>
                <a:schemeClr val="bg2">
                  <a:lumMod val="10000"/>
                </a:schemeClr>
              </a:solidFill>
              <a:effectLst/>
              <a:uLnTx/>
              <a:uFillTx/>
              <a:latin typeface="Arial"/>
              <a:cs typeface="Arial"/>
            </a:endParaRPr>
          </a:p>
          <a:p>
            <a:pPr marL="342265" lvl="2" indent="-113665">
              <a:buFont typeface="Courier New" panose="02070309020205020404" pitchFamily="49" charset="0"/>
              <a:buChar char="o"/>
              <a:defRPr/>
            </a:pPr>
            <a:r>
              <a:rPr lang="en-US" sz="1000" kern="0" dirty="0">
                <a:solidFill>
                  <a:schemeClr val="bg2">
                    <a:lumMod val="10000"/>
                  </a:schemeClr>
                </a:solidFill>
                <a:latin typeface="Arial"/>
                <a:cs typeface="Arial"/>
              </a:rPr>
              <a:t>MCTIS-WS OTA Awarded to Serious Sim - Sep 2023</a:t>
            </a:r>
          </a:p>
          <a:p>
            <a:pPr marL="857250" lvl="3" indent="-171450">
              <a:buFont typeface="Wingdings" panose="02070309020205020404" pitchFamily="49" charset="0"/>
              <a:buChar char="§"/>
              <a:defRPr/>
            </a:pPr>
            <a:r>
              <a:rPr lang="en-US" sz="1000" kern="0" dirty="0">
                <a:solidFill>
                  <a:schemeClr val="bg2">
                    <a:lumMod val="10000"/>
                  </a:schemeClr>
                </a:solidFill>
                <a:latin typeface="Arial"/>
                <a:cs typeface="Arial"/>
              </a:rPr>
              <a:t>Grenades, Mines and Wireless Network Integration</a:t>
            </a:r>
          </a:p>
          <a:p>
            <a:pPr marL="342265" lvl="2" indent="-113665">
              <a:buFont typeface="Courier New" panose="02070309020205020404" pitchFamily="49" charset="0"/>
              <a:buChar char="o"/>
              <a:defRPr/>
            </a:pPr>
            <a:r>
              <a:rPr lang="en-US" sz="1000" kern="0" dirty="0">
                <a:solidFill>
                  <a:schemeClr val="bg2">
                    <a:lumMod val="10000"/>
                  </a:schemeClr>
                </a:solidFill>
                <a:latin typeface="Arial"/>
                <a:cs typeface="Arial"/>
              </a:rPr>
              <a:t>Phase I Research and Analysis OTA completed - Jan 2024</a:t>
            </a:r>
          </a:p>
          <a:p>
            <a:pPr marL="342265" lvl="2" indent="-113665" defTabSz="867574">
              <a:buFont typeface="Courier New" panose="02070309020205020404" pitchFamily="49" charset="0"/>
              <a:buChar char="o"/>
              <a:defRPr/>
            </a:pPr>
            <a:r>
              <a:rPr lang="en-US" sz="1000" kern="0" dirty="0">
                <a:solidFill>
                  <a:schemeClr val="bg2">
                    <a:lumMod val="10000"/>
                  </a:schemeClr>
                </a:solidFill>
                <a:latin typeface="Arial"/>
                <a:cs typeface="Arial"/>
              </a:rPr>
              <a:t>Phase II API Design OTA Awarded – 1 Jul 2024</a:t>
            </a:r>
          </a:p>
          <a:p>
            <a:pPr marL="342265" lvl="2" indent="-113665" defTabSz="867574">
              <a:buFont typeface="Courier New" panose="02070309020205020404" pitchFamily="49" charset="0"/>
              <a:buChar char="o"/>
              <a:defRPr/>
            </a:pPr>
            <a:r>
              <a:rPr lang="en-US" sz="1000" kern="0" dirty="0">
                <a:solidFill>
                  <a:schemeClr val="bg2">
                    <a:lumMod val="10000"/>
                  </a:schemeClr>
                </a:solidFill>
                <a:latin typeface="Arial"/>
                <a:cs typeface="Arial"/>
              </a:rPr>
              <a:t>MCTIS-WS RFI to Industry</a:t>
            </a:r>
          </a:p>
          <a:p>
            <a:pPr marL="857250" lvl="3" indent="-171450" defTabSz="867574">
              <a:buFont typeface="Wingdings" panose="02070309020205020404" pitchFamily="49" charset="0"/>
              <a:buChar char="§"/>
              <a:defRPr/>
            </a:pPr>
            <a:r>
              <a:rPr lang="en-US" sz="1000" kern="0" dirty="0">
                <a:solidFill>
                  <a:schemeClr val="bg2">
                    <a:lumMod val="10000"/>
                  </a:schemeClr>
                </a:solidFill>
                <a:latin typeface="Arial"/>
                <a:cs typeface="Arial"/>
              </a:rPr>
              <a:t>Received six (6) responses from Industry: Cubic, Ravenswood, Saab, Serious Simulation, SKIFTECH, Zen Technologies</a:t>
            </a:r>
            <a:endParaRPr lang="en-US" sz="1000" dirty="0">
              <a:solidFill>
                <a:schemeClr val="bg2">
                  <a:lumMod val="10000"/>
                </a:schemeClr>
              </a:solidFill>
              <a:latin typeface="Calibri" panose="020F0502020204030204"/>
              <a:cs typeface="Calibri"/>
            </a:endParaRPr>
          </a:p>
        </p:txBody>
      </p:sp>
      <p:graphicFrame>
        <p:nvGraphicFramePr>
          <p:cNvPr id="13" name="Table 12">
            <a:extLst>
              <a:ext uri="{FF2B5EF4-FFF2-40B4-BE49-F238E27FC236}">
                <a16:creationId xmlns:a16="http://schemas.microsoft.com/office/drawing/2014/main" id="{C387038E-F2FC-20B7-72CE-896C477B27AC}"/>
              </a:ext>
            </a:extLst>
          </p:cNvPr>
          <p:cNvGraphicFramePr>
            <a:graphicFrameLocks noGrp="1"/>
          </p:cNvGraphicFramePr>
          <p:nvPr>
            <p:extLst>
              <p:ext uri="{D42A27DB-BD31-4B8C-83A1-F6EECF244321}">
                <p14:modId xmlns:p14="http://schemas.microsoft.com/office/powerpoint/2010/main" val="436888252"/>
              </p:ext>
            </p:extLst>
          </p:nvPr>
        </p:nvGraphicFramePr>
        <p:xfrm>
          <a:off x="4641814" y="4430874"/>
          <a:ext cx="4475292" cy="1915815"/>
        </p:xfrm>
        <a:graphic>
          <a:graphicData uri="http://schemas.openxmlformats.org/drawingml/2006/table">
            <a:tbl>
              <a:tblPr firstRow="1" bandRow="1">
                <a:tableStyleId>{F5AB1C69-6EDB-4FF4-983F-18BD219EF322}</a:tableStyleId>
              </a:tblPr>
              <a:tblGrid>
                <a:gridCol w="2798892">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246458">
                <a:tc>
                  <a:txBody>
                    <a:bodyPr/>
                    <a:lstStyle/>
                    <a:p>
                      <a:pPr algn="ctr"/>
                      <a:r>
                        <a:rPr lang="en-US" sz="1100" dirty="0">
                          <a:solidFill>
                            <a:schemeClr val="bg1"/>
                          </a:solidFill>
                        </a:rPr>
                        <a:t>Event</a:t>
                      </a:r>
                      <a:endParaRPr lang="en-US" sz="1100" dirty="0">
                        <a:solidFill>
                          <a:schemeClr val="bg1"/>
                        </a:solidFill>
                        <a:latin typeface="Arial"/>
                      </a:endParaRPr>
                    </a:p>
                  </a:txBody>
                  <a:tcPr anchor="ctr"/>
                </a:tc>
                <a:tc>
                  <a:txBody>
                    <a:bodyPr/>
                    <a:lstStyle/>
                    <a:p>
                      <a:pPr algn="ctr"/>
                      <a:r>
                        <a:rPr lang="en-US" sz="1100">
                          <a:solidFill>
                            <a:schemeClr val="bg1"/>
                          </a:solidFill>
                        </a:rPr>
                        <a:t>Date</a:t>
                      </a:r>
                      <a:endParaRPr lang="en-US" sz="1100">
                        <a:solidFill>
                          <a:schemeClr val="bg1"/>
                        </a:solidFill>
                        <a:latin typeface="Arial"/>
                      </a:endParaRPr>
                    </a:p>
                  </a:txBody>
                  <a:tcPr anchor="ctr"/>
                </a:tc>
                <a:extLst>
                  <a:ext uri="{0D108BD9-81ED-4DB2-BD59-A6C34878D82A}">
                    <a16:rowId xmlns:a16="http://schemas.microsoft.com/office/drawing/2014/main" val="10000"/>
                  </a:ext>
                </a:extLst>
              </a:tr>
              <a:tr h="259184">
                <a:tc>
                  <a:txBody>
                    <a:bodyPr/>
                    <a:lstStyle/>
                    <a:p>
                      <a:pPr algn="ctr"/>
                      <a:r>
                        <a:rPr lang="en-US" sz="1000" b="0" u="none" strike="noStrike" kern="1200" cap="none" spc="0" normalizeH="0" baseline="0">
                          <a:ln>
                            <a:noFill/>
                          </a:ln>
                          <a:solidFill>
                            <a:srgbClr val="000000"/>
                          </a:solidFill>
                          <a:effectLst/>
                          <a:uLnTx/>
                          <a:uFillTx/>
                        </a:rPr>
                        <a:t>WLN Integration Research OTA Award</a:t>
                      </a:r>
                      <a:endParaRPr kumimoji="0" lang="en-US" sz="1000" b="0" i="0" u="none" strike="noStrike" kern="1200" cap="none" spc="0" normalizeH="0" baseline="0">
                        <a:ln>
                          <a:noFill/>
                        </a:ln>
                        <a:solidFill>
                          <a:srgbClr val="000000"/>
                        </a:solidFill>
                        <a:effectLst/>
                        <a:uLnTx/>
                        <a:uFillTx/>
                        <a:latin typeface="Arial"/>
                        <a:ea typeface="+mn-ea"/>
                        <a:cs typeface="+mn-cs"/>
                      </a:endParaRPr>
                    </a:p>
                  </a:txBody>
                  <a:tcPr anchor="ctr"/>
                </a:tc>
                <a:tc>
                  <a:txBody>
                    <a:bodyPr/>
                    <a:lstStyle/>
                    <a:p>
                      <a:pPr algn="ctr"/>
                      <a:r>
                        <a:rPr lang="en-US" sz="1000" b="0" u="none" strike="noStrike" kern="1200" cap="none" spc="0" normalizeH="0" baseline="0">
                          <a:ln>
                            <a:noFill/>
                          </a:ln>
                          <a:solidFill>
                            <a:srgbClr val="000000"/>
                          </a:solidFill>
                          <a:effectLst/>
                          <a:uLnTx/>
                          <a:uFillTx/>
                        </a:rPr>
                        <a:t>Q4 FY23</a:t>
                      </a:r>
                      <a:endParaRPr kumimoji="0" lang="en-US" sz="1000" b="0" i="0" u="none" strike="noStrike" kern="1200" cap="none" spc="0" normalizeH="0" baseline="0">
                        <a:ln>
                          <a:noFill/>
                        </a:ln>
                        <a:solidFill>
                          <a:srgbClr val="000000"/>
                        </a:solidFill>
                        <a:effectLst/>
                        <a:uLnTx/>
                        <a:uFillTx/>
                        <a:latin typeface="Arial"/>
                        <a:ea typeface="+mn-ea"/>
                        <a:cs typeface="+mn-cs"/>
                      </a:endParaRPr>
                    </a:p>
                  </a:txBody>
                  <a:tcPr anchor="ctr"/>
                </a:tc>
                <a:extLst>
                  <a:ext uri="{0D108BD9-81ED-4DB2-BD59-A6C34878D82A}">
                    <a16:rowId xmlns:a16="http://schemas.microsoft.com/office/drawing/2014/main" val="2370975216"/>
                  </a:ext>
                </a:extLst>
              </a:tr>
              <a:tr h="202420">
                <a:tc>
                  <a:txBody>
                    <a:bodyPr/>
                    <a:lstStyle/>
                    <a:p>
                      <a:pPr algn="ctr"/>
                      <a:r>
                        <a:rPr lang="en-US" sz="1000" b="0" u="none" strike="noStrike" kern="1200" cap="none" spc="0" normalizeH="0" baseline="0">
                          <a:ln>
                            <a:noFill/>
                          </a:ln>
                          <a:solidFill>
                            <a:srgbClr val="000000"/>
                          </a:solidFill>
                          <a:effectLst/>
                          <a:uLnTx/>
                          <a:uFillTx/>
                        </a:rPr>
                        <a:t>WLN Integration Research White Paper</a:t>
                      </a:r>
                      <a:endParaRPr kumimoji="0" lang="en-US" sz="1000" b="0" i="0" u="none" strike="noStrike" kern="1200" cap="none" spc="0" normalizeH="0" baseline="0">
                        <a:ln>
                          <a:noFill/>
                        </a:ln>
                        <a:solidFill>
                          <a:srgbClr val="000000"/>
                        </a:solidFill>
                        <a:effectLst/>
                        <a:uLnTx/>
                        <a:uFillTx/>
                        <a:latin typeface="Arial"/>
                        <a:ea typeface="+mn-ea"/>
                        <a:cs typeface="+mn-cs"/>
                      </a:endParaRPr>
                    </a:p>
                  </a:txBody>
                  <a:tcPr anchor="ctr"/>
                </a:tc>
                <a:tc>
                  <a:txBody>
                    <a:bodyPr/>
                    <a:lstStyle/>
                    <a:p>
                      <a:pPr algn="ctr"/>
                      <a:r>
                        <a:rPr kumimoji="0" lang="en-US" sz="1000" b="0" u="none" strike="noStrike" kern="1200" cap="none" spc="0" normalizeH="0" baseline="0">
                          <a:ln>
                            <a:noFill/>
                          </a:ln>
                          <a:solidFill>
                            <a:srgbClr val="000000"/>
                          </a:solidFill>
                          <a:effectLst/>
                          <a:uLnTx/>
                          <a:uFillTx/>
                        </a:rPr>
                        <a:t>Q2 FY24</a:t>
                      </a:r>
                      <a:endParaRPr kumimoji="0" lang="en-US" sz="1000" b="0" i="0" u="none" strike="noStrike" kern="1200" cap="none" spc="0" normalizeH="0" baseline="0">
                        <a:ln>
                          <a:noFill/>
                        </a:ln>
                        <a:solidFill>
                          <a:srgbClr val="000000"/>
                        </a:solidFill>
                        <a:effectLst/>
                        <a:uLnTx/>
                        <a:uFillTx/>
                        <a:latin typeface="Arial"/>
                        <a:ea typeface="+mn-ea"/>
                        <a:cs typeface="+mn-cs"/>
                      </a:endParaRPr>
                    </a:p>
                  </a:txBody>
                  <a:tcPr anchor="ctr"/>
                </a:tc>
                <a:extLst>
                  <a:ext uri="{0D108BD9-81ED-4DB2-BD59-A6C34878D82A}">
                    <a16:rowId xmlns:a16="http://schemas.microsoft.com/office/drawing/2014/main" val="10001"/>
                  </a:ext>
                </a:extLst>
              </a:tr>
              <a:tr h="213464">
                <a:tc>
                  <a:txBody>
                    <a:bodyPr/>
                    <a:lstStyle/>
                    <a:p>
                      <a:pPr algn="ctr"/>
                      <a:r>
                        <a:rPr lang="en-US" sz="1000" b="0" u="none" strike="noStrike" kern="1200" cap="none" spc="0" normalizeH="0" baseline="0">
                          <a:ln>
                            <a:noFill/>
                          </a:ln>
                          <a:solidFill>
                            <a:srgbClr val="000000"/>
                          </a:solidFill>
                          <a:effectLst/>
                          <a:uLnTx/>
                          <a:uFillTx/>
                        </a:rPr>
                        <a:t>WS API Design/Development OTA</a:t>
                      </a:r>
                      <a:endParaRPr kumimoji="0" lang="en-US" sz="1000" b="0" i="0" u="none" strike="noStrike" kern="1200" cap="none" spc="0" normalizeH="0" baseline="0">
                        <a:ln>
                          <a:noFill/>
                        </a:ln>
                        <a:solidFill>
                          <a:srgbClr val="000000"/>
                        </a:solidFill>
                        <a:effectLst/>
                        <a:uLnTx/>
                        <a:uFillTx/>
                        <a:latin typeface="Arial"/>
                        <a:ea typeface="+mn-ea"/>
                        <a:cs typeface="+mn-cs"/>
                      </a:endParaRPr>
                    </a:p>
                  </a:txBody>
                  <a:tcPr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pt-BR" sz="1000" b="0" u="none" strike="noStrike" kern="1200" cap="none" spc="0" normalizeH="0" baseline="0" noProof="0">
                          <a:ln>
                            <a:noFill/>
                          </a:ln>
                          <a:solidFill>
                            <a:srgbClr val="000000"/>
                          </a:solidFill>
                          <a:effectLst/>
                          <a:uLnTx/>
                          <a:uFillTx/>
                        </a:rPr>
                        <a:t>Q4 FY24</a:t>
                      </a:r>
                      <a:endParaRPr lang="pt-BR" sz="1000" b="0" i="0" u="none" strike="noStrike" kern="1200" cap="none" spc="0" normalizeH="0" baseline="0" noProof="0">
                        <a:ln>
                          <a:noFill/>
                        </a:ln>
                        <a:solidFill>
                          <a:srgbClr val="000000"/>
                        </a:solidFill>
                        <a:effectLst/>
                        <a:uLnTx/>
                        <a:uFillTx/>
                        <a:latin typeface="Arial"/>
                        <a:ea typeface="+mn-ea"/>
                        <a:cs typeface="+mn-cs"/>
                      </a:endParaRPr>
                    </a:p>
                  </a:txBody>
                  <a:tcPr anchor="ctr"/>
                </a:tc>
                <a:extLst>
                  <a:ext uri="{0D108BD9-81ED-4DB2-BD59-A6C34878D82A}">
                    <a16:rowId xmlns:a16="http://schemas.microsoft.com/office/drawing/2014/main" val="3895743053"/>
                  </a:ext>
                </a:extLst>
              </a:tr>
              <a:tr h="213464">
                <a:tc>
                  <a:txBody>
                    <a:bodyPr/>
                    <a:lstStyle/>
                    <a:p>
                      <a:pPr lvl="0" algn="ctr">
                        <a:buNone/>
                      </a:pPr>
                      <a:r>
                        <a:rPr lang="en-US" sz="1000" b="0" u="none" strike="noStrike" kern="1200" cap="none" spc="0" normalizeH="0" baseline="0">
                          <a:ln>
                            <a:noFill/>
                          </a:ln>
                          <a:solidFill>
                            <a:srgbClr val="000000"/>
                          </a:solidFill>
                          <a:effectLst/>
                          <a:uLnTx/>
                          <a:uFillTx/>
                        </a:rPr>
                        <a:t>WS All Surrogates RFI</a:t>
                      </a:r>
                      <a:endParaRPr kumimoji="0" lang="en-US" sz="1000" b="0" i="0" u="none" strike="noStrike" kern="1200" cap="none" spc="0" normalizeH="0" baseline="0">
                        <a:ln>
                          <a:noFill/>
                        </a:ln>
                        <a:solidFill>
                          <a:srgbClr val="000000"/>
                        </a:solidFill>
                        <a:effectLst/>
                        <a:uLnTx/>
                        <a:uFillTx/>
                        <a:latin typeface="Arial"/>
                        <a:ea typeface="+mn-ea"/>
                        <a:cs typeface="+mn-cs"/>
                      </a:endParaRPr>
                    </a:p>
                  </a:txBody>
                  <a:tcPr anchor="ctr"/>
                </a:tc>
                <a:tc>
                  <a:txBody>
                    <a:bodyPr/>
                    <a:lstStyle/>
                    <a:p>
                      <a:pPr lvl="0" algn="ctr">
                        <a:lnSpc>
                          <a:spcPct val="100000"/>
                        </a:lnSpc>
                        <a:spcBef>
                          <a:spcPts val="0"/>
                        </a:spcBef>
                        <a:spcAft>
                          <a:spcPts val="0"/>
                        </a:spcAft>
                        <a:buNone/>
                      </a:pPr>
                      <a:r>
                        <a:rPr lang="pt-BR" sz="1000" b="0" u="none" strike="noStrike" kern="1200" cap="none" spc="0" normalizeH="0" baseline="0" noProof="0" dirty="0">
                          <a:ln>
                            <a:noFill/>
                          </a:ln>
                          <a:solidFill>
                            <a:srgbClr val="000000"/>
                          </a:solidFill>
                          <a:effectLst/>
                          <a:uLnTx/>
                          <a:uFillTx/>
                        </a:rPr>
                        <a:t>Q4 FY24</a:t>
                      </a:r>
                      <a:endParaRPr lang="pt-BR" sz="1000" b="0" i="0" u="none" strike="noStrike" kern="1200" cap="none" spc="0" normalizeH="0" baseline="0" noProof="0" dirty="0">
                        <a:ln>
                          <a:noFill/>
                        </a:ln>
                        <a:solidFill>
                          <a:srgbClr val="000000"/>
                        </a:solidFill>
                        <a:effectLst/>
                        <a:uLnTx/>
                        <a:uFillTx/>
                        <a:latin typeface="Arial"/>
                        <a:ea typeface="+mn-ea"/>
                        <a:cs typeface="+mn-cs"/>
                      </a:endParaRPr>
                    </a:p>
                  </a:txBody>
                  <a:tcPr anchor="ctr"/>
                </a:tc>
                <a:extLst>
                  <a:ext uri="{0D108BD9-81ED-4DB2-BD59-A6C34878D82A}">
                    <a16:rowId xmlns:a16="http://schemas.microsoft.com/office/drawing/2014/main" val="1974359452"/>
                  </a:ext>
                </a:extLst>
              </a:tr>
              <a:tr h="422191">
                <a:tc>
                  <a:txBody>
                    <a:bodyPr/>
                    <a:lstStyle/>
                    <a:p>
                      <a:pPr lvl="0" algn="ctr">
                        <a:buNone/>
                      </a:pPr>
                      <a:r>
                        <a:rPr lang="en-US" sz="1000" b="0" u="none" strike="noStrike" kern="1200" cap="none" spc="0" normalizeH="0" baseline="0" noProof="0">
                          <a:ln>
                            <a:noFill/>
                          </a:ln>
                          <a:solidFill>
                            <a:srgbClr val="000000"/>
                          </a:solidFill>
                          <a:effectLst/>
                          <a:uLnTx/>
                          <a:uFillTx/>
                        </a:rPr>
                        <a:t>WS All Surrogates </a:t>
                      </a:r>
                      <a:r>
                        <a:rPr lang="en-US" sz="1000" b="0" u="none" strike="noStrike" kern="1200" cap="none" spc="0" normalizeH="0" baseline="0">
                          <a:ln>
                            <a:noFill/>
                          </a:ln>
                          <a:solidFill>
                            <a:srgbClr val="000000"/>
                          </a:solidFill>
                          <a:effectLst/>
                          <a:uLnTx/>
                          <a:uFillTx/>
                        </a:rPr>
                        <a:t>OTA (Multi-Award)</a:t>
                      </a:r>
                      <a:endParaRPr kumimoji="0" lang="en-US" sz="1000" b="0" i="0" u="none" strike="noStrike" kern="1200" cap="none" spc="0" normalizeH="0" baseline="0">
                        <a:ln>
                          <a:noFill/>
                        </a:ln>
                        <a:solidFill>
                          <a:srgbClr val="000000"/>
                        </a:solidFill>
                        <a:effectLst/>
                        <a:uLnTx/>
                        <a:uFillTx/>
                        <a:latin typeface="Arial"/>
                        <a:ea typeface="+mn-ea"/>
                        <a:cs typeface="+mn-cs"/>
                      </a:endParaRPr>
                    </a:p>
                  </a:txBody>
                  <a:tcPr anchor="ctr"/>
                </a:tc>
                <a:tc>
                  <a:txBody>
                    <a:bodyPr/>
                    <a:lstStyle/>
                    <a:p>
                      <a:pPr lvl="0" algn="ctr">
                        <a:lnSpc>
                          <a:spcPct val="100000"/>
                        </a:lnSpc>
                        <a:spcBef>
                          <a:spcPts val="0"/>
                        </a:spcBef>
                        <a:spcAft>
                          <a:spcPts val="0"/>
                        </a:spcAft>
                        <a:buNone/>
                      </a:pPr>
                      <a:r>
                        <a:rPr lang="pt-BR" sz="1000" b="0" u="none" strike="noStrike" kern="1200" cap="none" spc="0" normalizeH="0" baseline="0" noProof="0">
                          <a:ln>
                            <a:noFill/>
                          </a:ln>
                          <a:solidFill>
                            <a:srgbClr val="000000"/>
                          </a:solidFill>
                          <a:effectLst/>
                          <a:uLnTx/>
                          <a:uFillTx/>
                        </a:rPr>
                        <a:t>Q2 FY25</a:t>
                      </a:r>
                      <a:endParaRPr lang="pt-BR" sz="1000" b="0" i="0" u="none" strike="noStrike" kern="1200" cap="none" spc="0" normalizeH="0" baseline="0" noProof="0">
                        <a:ln>
                          <a:noFill/>
                        </a:ln>
                        <a:solidFill>
                          <a:srgbClr val="000000"/>
                        </a:solidFill>
                        <a:effectLst/>
                        <a:uLnTx/>
                        <a:uFillTx/>
                        <a:latin typeface="Arial"/>
                        <a:ea typeface="+mn-ea"/>
                        <a:cs typeface="+mn-cs"/>
                      </a:endParaRPr>
                    </a:p>
                  </a:txBody>
                  <a:tcPr anchor="ctr"/>
                </a:tc>
                <a:extLst>
                  <a:ext uri="{0D108BD9-81ED-4DB2-BD59-A6C34878D82A}">
                    <a16:rowId xmlns:a16="http://schemas.microsoft.com/office/drawing/2014/main" val="2294708499"/>
                  </a:ext>
                </a:extLst>
              </a:tr>
              <a:tr h="0">
                <a:tc>
                  <a:txBody>
                    <a:bodyPr/>
                    <a:lstStyle/>
                    <a:p>
                      <a:pPr algn="ctr"/>
                      <a:endParaRPr kumimoji="0" lang="en-US" sz="1000" b="0" i="0" u="none" strike="noStrike" kern="1200" cap="none" spc="0" normalizeH="0" baseline="0" dirty="0">
                        <a:ln>
                          <a:noFill/>
                        </a:ln>
                        <a:solidFill>
                          <a:srgbClr val="000000"/>
                        </a:solidFill>
                        <a:effectLst/>
                        <a:uLnTx/>
                        <a:uFillTx/>
                        <a:latin typeface="Arial"/>
                        <a:ea typeface="+mn-ea"/>
                        <a:cs typeface="+mn-cs"/>
                      </a:endParaRPr>
                    </a:p>
                  </a:txBody>
                  <a:tcPr anchor="ctr"/>
                </a:tc>
                <a:tc>
                  <a:txBody>
                    <a:bodyPr/>
                    <a:lstStyle/>
                    <a:p>
                      <a:pPr marL="0" marR="0" lvl="0" indent="0" algn="ctr" defTabSz="914293" rtl="0" eaLnBrk="1" fontAlgn="auto" latinLnBrk="0" hangingPunct="1">
                        <a:lnSpc>
                          <a:spcPct val="100000"/>
                        </a:lnSpc>
                        <a:spcBef>
                          <a:spcPts val="0"/>
                        </a:spcBef>
                        <a:spcAft>
                          <a:spcPts val="0"/>
                        </a:spcAft>
                        <a:buClrTx/>
                        <a:buSzTx/>
                        <a:buFontTx/>
                        <a:buNone/>
                        <a:tabLst/>
                        <a:defRPr/>
                      </a:pPr>
                      <a:r>
                        <a:rPr lang="pt-BR" sz="1000" b="0" u="none" strike="noStrike" kern="1200" cap="none" spc="0" normalizeH="0" baseline="0" noProof="0" dirty="0">
                          <a:ln>
                            <a:noFill/>
                          </a:ln>
                          <a:solidFill>
                            <a:srgbClr val="000000"/>
                          </a:solidFill>
                          <a:effectLst/>
                          <a:uLnTx/>
                          <a:uFillTx/>
                        </a:rPr>
                        <a:t>TBD</a:t>
                      </a:r>
                      <a:endParaRPr kumimoji="0" lang="pt-BR" sz="1000" b="0" i="0" u="none" strike="noStrike" kern="1200" cap="none" spc="0" normalizeH="0" baseline="0" noProof="0" dirty="0">
                        <a:ln>
                          <a:noFill/>
                        </a:ln>
                        <a:solidFill>
                          <a:srgbClr val="000000"/>
                        </a:solidFill>
                        <a:effectLst/>
                        <a:uLnTx/>
                        <a:uFillTx/>
                        <a:latin typeface="Arial"/>
                        <a:ea typeface="+mn-ea"/>
                        <a:cs typeface="+mn-cs"/>
                      </a:endParaRPr>
                    </a:p>
                  </a:txBody>
                  <a:tcPr anchor="ctr"/>
                </a:tc>
                <a:extLst>
                  <a:ext uri="{0D108BD9-81ED-4DB2-BD59-A6C34878D82A}">
                    <a16:rowId xmlns:a16="http://schemas.microsoft.com/office/drawing/2014/main" val="1656133182"/>
                  </a:ext>
                </a:extLst>
              </a:tr>
            </a:tbl>
          </a:graphicData>
        </a:graphic>
      </p:graphicFrame>
      <p:pic>
        <p:nvPicPr>
          <p:cNvPr id="14" name="Picture 13" descr="A picture containing text, different&#10;&#10;Description automatically generated">
            <a:extLst>
              <a:ext uri="{FF2B5EF4-FFF2-40B4-BE49-F238E27FC236}">
                <a16:creationId xmlns:a16="http://schemas.microsoft.com/office/drawing/2014/main" id="{5BD3E2AA-3DFA-43F0-BEC9-43F3C2ADEE1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2133" y="1008151"/>
            <a:ext cx="4107396" cy="3091185"/>
          </a:xfrm>
          <a:prstGeom prst="rect">
            <a:avLst/>
          </a:prstGeom>
        </p:spPr>
      </p:pic>
      <p:sp>
        <p:nvSpPr>
          <p:cNvPr id="15" name="Line 3">
            <a:extLst>
              <a:ext uri="{FF2B5EF4-FFF2-40B4-BE49-F238E27FC236}">
                <a16:creationId xmlns:a16="http://schemas.microsoft.com/office/drawing/2014/main" id="{5AEA1258-7CE0-5FB1-42C3-D5C6F52F296C}"/>
              </a:ext>
            </a:extLst>
          </p:cNvPr>
          <p:cNvSpPr>
            <a:spLocks noChangeShapeType="1"/>
          </p:cNvSpPr>
          <p:nvPr/>
        </p:nvSpPr>
        <p:spPr bwMode="auto">
          <a:xfrm flipV="1">
            <a:off x="4438019" y="4103712"/>
            <a:ext cx="4584569" cy="10219"/>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Line 3">
            <a:extLst>
              <a:ext uri="{FF2B5EF4-FFF2-40B4-BE49-F238E27FC236}">
                <a16:creationId xmlns:a16="http://schemas.microsoft.com/office/drawing/2014/main" id="{ABB1D6D0-ED27-6495-7A4B-8BB9158C1DD0}"/>
              </a:ext>
            </a:extLst>
          </p:cNvPr>
          <p:cNvSpPr>
            <a:spLocks noChangeShapeType="1"/>
          </p:cNvSpPr>
          <p:nvPr/>
        </p:nvSpPr>
        <p:spPr bwMode="auto">
          <a:xfrm>
            <a:off x="221317" y="4102912"/>
            <a:ext cx="4273557" cy="11813"/>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3">
            <a:extLst>
              <a:ext uri="{FF2B5EF4-FFF2-40B4-BE49-F238E27FC236}">
                <a16:creationId xmlns:a16="http://schemas.microsoft.com/office/drawing/2014/main" id="{EAD9E8CE-B89C-2190-14D8-E7911E95222A}"/>
              </a:ext>
            </a:extLst>
          </p:cNvPr>
          <p:cNvSpPr>
            <a:spLocks noChangeArrowheads="1"/>
          </p:cNvSpPr>
          <p:nvPr/>
        </p:nvSpPr>
        <p:spPr bwMode="auto">
          <a:xfrm>
            <a:off x="4564223" y="4106163"/>
            <a:ext cx="4584575" cy="288823"/>
          </a:xfrm>
          <a:prstGeom prst="rect">
            <a:avLst/>
          </a:prstGeom>
          <a:noFill/>
          <a:ln w="50800">
            <a:noFill/>
            <a:miter lim="800000"/>
            <a:headEnd/>
            <a:tailEnd/>
          </a:ln>
        </p:spPr>
        <p:txBody>
          <a:bodyPr lIns="18288" tIns="18288" rIns="18288" bIns="18288" anchor="t"/>
          <a:lstStyle/>
          <a:p>
            <a:pPr algn="ctr">
              <a:buClr>
                <a:srgbClr val="FF0000"/>
              </a:buClr>
              <a:defRPr/>
            </a:pPr>
            <a:r>
              <a:rPr lang="en-US" sz="1200" b="1" u="sng">
                <a:solidFill>
                  <a:prstClr val="black"/>
                </a:solidFill>
                <a:latin typeface="Arial"/>
                <a:cs typeface="Arial"/>
              </a:rPr>
              <a:t>Upcoming Events</a:t>
            </a:r>
            <a:endPar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7D7D5C59-2469-4E39-81F3-E3FD7C940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935" y="2115724"/>
            <a:ext cx="4382231" cy="708616"/>
          </a:xfrm>
          <a:prstGeom prst="rect">
            <a:avLst/>
          </a:prstGeom>
        </p:spPr>
      </p:pic>
      <p:sp>
        <p:nvSpPr>
          <p:cNvPr id="18" name="TextBox 17">
            <a:extLst>
              <a:ext uri="{FF2B5EF4-FFF2-40B4-BE49-F238E27FC236}">
                <a16:creationId xmlns:a16="http://schemas.microsoft.com/office/drawing/2014/main" id="{3AA3CD55-1CAE-F6FE-9F40-C05A99958969}"/>
              </a:ext>
            </a:extLst>
          </p:cNvPr>
          <p:cNvSpPr txBox="1"/>
          <p:nvPr/>
        </p:nvSpPr>
        <p:spPr>
          <a:xfrm>
            <a:off x="4641814" y="2164353"/>
            <a:ext cx="1465709" cy="230832"/>
          </a:xfrm>
          <a:prstGeom prst="rect">
            <a:avLst/>
          </a:prstGeom>
          <a:noFill/>
        </p:spPr>
        <p:txBody>
          <a:bodyPr wrap="square" rtlCol="0">
            <a:spAutoFit/>
          </a:bodyPr>
          <a:lstStyle/>
          <a:p>
            <a:r>
              <a:rPr lang="en-US" sz="900" b="1" dirty="0">
                <a:solidFill>
                  <a:schemeClr val="bg1"/>
                </a:solidFill>
              </a:rPr>
              <a:t>Weapon</a:t>
            </a:r>
          </a:p>
        </p:txBody>
      </p:sp>
      <p:sp>
        <p:nvSpPr>
          <p:cNvPr id="2" name="Title 1">
            <a:extLst>
              <a:ext uri="{FF2B5EF4-FFF2-40B4-BE49-F238E27FC236}">
                <a16:creationId xmlns:a16="http://schemas.microsoft.com/office/drawing/2014/main" id="{49CBF0CA-E829-B0F3-FC63-D942458E816B}"/>
              </a:ext>
            </a:extLst>
          </p:cNvPr>
          <p:cNvSpPr>
            <a:spLocks noGrp="1"/>
          </p:cNvSpPr>
          <p:nvPr>
            <p:ph type="title"/>
          </p:nvPr>
        </p:nvSpPr>
        <p:spPr>
          <a:xfrm>
            <a:off x="1147989" y="262185"/>
            <a:ext cx="7538620" cy="352388"/>
          </a:xfrm>
        </p:spPr>
        <p:txBody>
          <a:bodyPr/>
          <a:lstStyle/>
          <a:p>
            <a:r>
              <a:rPr lang="en-US" sz="2800" b="1" dirty="0">
                <a:solidFill>
                  <a:schemeClr val="bg2">
                    <a:lumMod val="10000"/>
                  </a:schemeClr>
                </a:solidFill>
                <a:latin typeface="Franklin Gothic Medium" panose="020B0603020102020204" pitchFamily="34" charset="0"/>
              </a:rPr>
              <a:t>RTS PROGRAMS</a:t>
            </a:r>
          </a:p>
        </p:txBody>
      </p:sp>
      <p:sp>
        <p:nvSpPr>
          <p:cNvPr id="3" name="Title 1">
            <a:extLst>
              <a:ext uri="{FF2B5EF4-FFF2-40B4-BE49-F238E27FC236}">
                <a16:creationId xmlns:a16="http://schemas.microsoft.com/office/drawing/2014/main" id="{7F973783-2998-A409-A8F8-CA59CE230E39}"/>
              </a:ext>
            </a:extLst>
          </p:cNvPr>
          <p:cNvSpPr txBox="1">
            <a:spLocks/>
          </p:cNvSpPr>
          <p:nvPr/>
        </p:nvSpPr>
        <p:spPr>
          <a:xfrm>
            <a:off x="5011400" y="190522"/>
            <a:ext cx="3881111" cy="622895"/>
          </a:xfrm>
          <a:prstGeom prst="rect">
            <a:avLst/>
          </a:prstGeom>
        </p:spPr>
        <p:txBody>
          <a:bodyPr lIns="91440" tIns="45720" rIns="91440" bIns="45720" anchor="ctr"/>
          <a:lstStyle>
            <a:lvl1pPr algn="ctr" rtl="0" eaLnBrk="0" fontAlgn="base" hangingPunct="0">
              <a:spcBef>
                <a:spcPct val="0"/>
              </a:spcBef>
              <a:spcAft>
                <a:spcPct val="0"/>
              </a:spcAft>
              <a:defRPr sz="1800" b="1">
                <a:solidFill>
                  <a:schemeClr val="bg1"/>
                </a:solidFill>
                <a:latin typeface="+mn-lt"/>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dirty="0" err="1">
                <a:solidFill>
                  <a:schemeClr val="bg2">
                    <a:lumMod val="10000"/>
                  </a:schemeClr>
                </a:solidFill>
                <a:latin typeface="Arial Black"/>
                <a:cs typeface="+mj-cs"/>
              </a:rPr>
              <a:t>FoFTS</a:t>
            </a:r>
            <a:r>
              <a:rPr lang="en-US" sz="2000" dirty="0">
                <a:solidFill>
                  <a:schemeClr val="bg2">
                    <a:lumMod val="10000"/>
                  </a:schemeClr>
                </a:solidFill>
                <a:latin typeface="Arial Black"/>
                <a:cs typeface="+mj-cs"/>
              </a:rPr>
              <a:t> INC 3: </a:t>
            </a:r>
          </a:p>
          <a:p>
            <a:r>
              <a:rPr lang="en-US" sz="2000" dirty="0">
                <a:solidFill>
                  <a:schemeClr val="bg2">
                    <a:lumMod val="10000"/>
                  </a:schemeClr>
                </a:solidFill>
                <a:latin typeface="Arial Black"/>
                <a:cs typeface="+mj-cs"/>
              </a:rPr>
              <a:t>WEAPON SURROGATES </a:t>
            </a:r>
            <a:endParaRPr lang="en-US" sz="2000" dirty="0">
              <a:solidFill>
                <a:schemeClr val="bg2">
                  <a:lumMod val="10000"/>
                </a:schemeClr>
              </a:solidFill>
              <a:latin typeface="Arial Black" panose="020B0A04020102020204" pitchFamily="34" charset="0"/>
              <a:cs typeface="+mj-cs"/>
            </a:endParaRPr>
          </a:p>
        </p:txBody>
      </p:sp>
      <p:pic>
        <p:nvPicPr>
          <p:cNvPr id="20" name="Picture 19" descr="Logo&#10;&#10;Description automatically generated">
            <a:extLst>
              <a:ext uri="{FF2B5EF4-FFF2-40B4-BE49-F238E27FC236}">
                <a16:creationId xmlns:a16="http://schemas.microsoft.com/office/drawing/2014/main" id="{F6B401B1-3FF4-0F59-FB67-28DC18EFE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21" name="TextBox 20">
            <a:extLst>
              <a:ext uri="{FF2B5EF4-FFF2-40B4-BE49-F238E27FC236}">
                <a16:creationId xmlns:a16="http://schemas.microsoft.com/office/drawing/2014/main" id="{1A2859AA-07A1-52D1-D4FC-529298FDA204}"/>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3084079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600B2ED8-EC89-4100-A6D8-59E0BC091498}"/>
              </a:ext>
            </a:extLst>
          </p:cNvPr>
          <p:cNvSpPr>
            <a:spLocks noChangeArrowheads="1"/>
          </p:cNvSpPr>
          <p:nvPr/>
        </p:nvSpPr>
        <p:spPr bwMode="auto">
          <a:xfrm>
            <a:off x="4403005" y="820009"/>
            <a:ext cx="4474353" cy="29477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13" name="Text Box 12">
            <a:extLst>
              <a:ext uri="{FF2B5EF4-FFF2-40B4-BE49-F238E27FC236}">
                <a16:creationId xmlns:a16="http://schemas.microsoft.com/office/drawing/2014/main" id="{E2EB61AE-AE75-4C9B-96AF-70A22118F6E3}"/>
              </a:ext>
            </a:extLst>
          </p:cNvPr>
          <p:cNvSpPr txBox="1">
            <a:spLocks noChangeArrowheads="1"/>
          </p:cNvSpPr>
          <p:nvPr/>
        </p:nvSpPr>
        <p:spPr bwMode="auto">
          <a:xfrm>
            <a:off x="-82239" y="3676933"/>
            <a:ext cx="4432324" cy="157423"/>
          </a:xfrm>
          <a:prstGeom prst="rect">
            <a:avLst/>
          </a:prstGeom>
          <a:noFill/>
          <a:ln w="50800">
            <a:noFill/>
            <a:miter lim="800000"/>
            <a:headEnd/>
            <a:tailEnd/>
          </a:ln>
        </p:spPr>
        <p:txBody>
          <a:bodyPr lIns="18288" tIns="48331" rIns="18288" bIns="48331"/>
          <a:lstStyle/>
          <a:p>
            <a:pPr marL="101147" marR="0" lvl="0" indent="-101147"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Status</a:t>
            </a:r>
            <a:endParaRPr kumimoji="0" lang="en-US" sz="12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3">
            <a:extLst>
              <a:ext uri="{FF2B5EF4-FFF2-40B4-BE49-F238E27FC236}">
                <a16:creationId xmlns:a16="http://schemas.microsoft.com/office/drawing/2014/main" id="{5093A52C-8A3B-48B1-B0B9-89FF2C3364F5}"/>
              </a:ext>
            </a:extLst>
          </p:cNvPr>
          <p:cNvSpPr>
            <a:spLocks noChangeArrowheads="1"/>
          </p:cNvSpPr>
          <p:nvPr/>
        </p:nvSpPr>
        <p:spPr bwMode="auto">
          <a:xfrm>
            <a:off x="163649" y="819482"/>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sp>
        <p:nvSpPr>
          <p:cNvPr id="23" name="Line 3">
            <a:extLst>
              <a:ext uri="{FF2B5EF4-FFF2-40B4-BE49-F238E27FC236}">
                <a16:creationId xmlns:a16="http://schemas.microsoft.com/office/drawing/2014/main" id="{043B03AC-79B5-4708-AB13-822D6E4FE241}"/>
              </a:ext>
            </a:extLst>
          </p:cNvPr>
          <p:cNvSpPr>
            <a:spLocks noChangeShapeType="1"/>
          </p:cNvSpPr>
          <p:nvPr/>
        </p:nvSpPr>
        <p:spPr bwMode="auto">
          <a:xfrm flipV="1">
            <a:off x="49951" y="3656705"/>
            <a:ext cx="8988402" cy="47005"/>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7D7EE37-F478-4FE4-BACC-94E80383F185}"/>
              </a:ext>
            </a:extLst>
          </p:cNvPr>
          <p:cNvSpPr/>
          <p:nvPr/>
        </p:nvSpPr>
        <p:spPr>
          <a:xfrm>
            <a:off x="27133" y="3878621"/>
            <a:ext cx="4567715" cy="1369606"/>
          </a:xfrm>
          <a:prstGeom prst="rect">
            <a:avLst/>
          </a:prstGeom>
        </p:spPr>
        <p:txBody>
          <a:bodyPr wrap="square" lIns="91440" tIns="45720" rIns="91440" bIns="45720" anchor="t">
            <a:spAutoFit/>
          </a:bodyPr>
          <a:lstStyle/>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ACAT and Date of Designation: </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ACAT IV(M) 7 </a:t>
            </a:r>
            <a:r>
              <a:rPr lang="en-US" sz="1000" dirty="0">
                <a:solidFill>
                  <a:schemeClr val="bg2">
                    <a:lumMod val="10000"/>
                  </a:schemeClr>
                </a:solidFill>
                <a:latin typeface="Arial"/>
                <a:cs typeface="Arial"/>
              </a:rPr>
              <a:t>Sep</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 2010</a:t>
            </a:r>
            <a:endParaRPr lang="en-US" sz="1000" b="0" i="0" u="none" strike="noStrike" kern="1200" cap="none" spc="0" normalizeH="0" baseline="0" noProof="0" dirty="0">
              <a:ln>
                <a:noFill/>
              </a:ln>
              <a:solidFill>
                <a:schemeClr val="bg2">
                  <a:lumMod val="10000"/>
                </a:schemeClr>
              </a:solidFill>
              <a:effectLst/>
              <a:uLnTx/>
              <a:uFillTx/>
              <a:latin typeface="Arial"/>
              <a:cs typeface="Arial"/>
            </a:endParaRPr>
          </a:p>
          <a:p>
            <a:pPr marL="175895" indent="-175895" defTabSz="867574" eaLnBrk="0" hangingPunct="0">
              <a:buFontTx/>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PDA: </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PM TRASYS</a:t>
            </a:r>
            <a:r>
              <a:rPr lang="en-US" sz="1000" dirty="0">
                <a:solidFill>
                  <a:schemeClr val="bg2">
                    <a:lumMod val="10000"/>
                  </a:schemeClr>
                </a:solidFill>
                <a:latin typeface="Arial"/>
                <a:cs typeface="Arial"/>
              </a:rPr>
              <a:t> </a:t>
            </a:r>
            <a:endParaRPr lang="en-US" sz="1000" b="0" i="0" u="none" strike="noStrike" kern="1200" cap="none" spc="0" normalizeH="0" baseline="0" noProof="0" dirty="0">
              <a:ln>
                <a:noFill/>
              </a:ln>
              <a:solidFill>
                <a:schemeClr val="bg2">
                  <a:lumMod val="10000"/>
                </a:schemeClr>
              </a:solidFill>
              <a:effectLst/>
              <a:uLnTx/>
              <a:uFillTx/>
              <a:latin typeface="Arial"/>
              <a:cs typeface="Arial"/>
            </a:endParaRP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Date of most recent APB:</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 15 </a:t>
            </a:r>
            <a:r>
              <a:rPr lang="en-US" sz="1000" dirty="0">
                <a:solidFill>
                  <a:schemeClr val="bg2">
                    <a:lumMod val="10000"/>
                  </a:schemeClr>
                </a:solidFill>
                <a:latin typeface="Arial"/>
                <a:cs typeface="Arial"/>
              </a:rPr>
              <a:t>Dec</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 2011</a:t>
            </a:r>
            <a:endParaRPr lang="en-US" sz="1000" b="0" i="0" u="none" strike="noStrike" kern="1200" cap="none" spc="0" normalizeH="0" baseline="0" noProof="0" dirty="0">
              <a:ln>
                <a:noFill/>
              </a:ln>
              <a:solidFill>
                <a:schemeClr val="bg2">
                  <a:lumMod val="10000"/>
                </a:schemeClr>
              </a:solidFill>
              <a:effectLst/>
              <a:uLnTx/>
              <a:uFillTx/>
              <a:latin typeface="Arial"/>
              <a:cs typeface="Arial"/>
            </a:endParaRP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FOC Dates: </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May 2012</a:t>
            </a:r>
            <a:endPar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endParaRPr>
          </a:p>
          <a:p>
            <a:pPr marL="175895" indent="-175895" defTabSz="867574">
              <a:spcBef>
                <a:spcPts val="300"/>
              </a:spcBef>
              <a:buFont typeface="Arial"/>
              <a:buChar char="•"/>
              <a:defRPr/>
            </a:pPr>
            <a:r>
              <a:rPr lang="en-US" sz="1000" b="1" dirty="0">
                <a:solidFill>
                  <a:schemeClr val="bg2">
                    <a:lumMod val="10000"/>
                  </a:schemeClr>
                </a:solidFill>
                <a:latin typeface="Arial"/>
                <a:cs typeface="Arial"/>
              </a:rPr>
              <a:t>Accomplishments</a:t>
            </a:r>
            <a:endParaRPr lang="en-US" sz="1000" dirty="0">
              <a:solidFill>
                <a:schemeClr val="bg2">
                  <a:lumMod val="10000"/>
                </a:schemeClr>
              </a:solidFill>
              <a:latin typeface="Arial"/>
              <a:cs typeface="Arial"/>
            </a:endParaRPr>
          </a:p>
          <a:p>
            <a:pPr marL="342265" lvl="2" indent="-113665" defTabSz="867574">
              <a:buFont typeface="Courier New,monospace"/>
              <a:buChar char="o"/>
              <a:defRPr/>
            </a:pPr>
            <a:r>
              <a:rPr lang="en-US" sz="1000" dirty="0">
                <a:solidFill>
                  <a:schemeClr val="bg2">
                    <a:lumMod val="10000"/>
                  </a:schemeClr>
                </a:solidFill>
                <a:latin typeface="Arial"/>
                <a:cs typeface="Arial"/>
              </a:rPr>
              <a:t>Completed initial fielding for the Fleet Marine Force</a:t>
            </a:r>
          </a:p>
          <a:p>
            <a:pPr marL="226695" lvl="1">
              <a:spcBef>
                <a:spcPts val="300"/>
              </a:spcBef>
              <a:defRPr/>
            </a:pPr>
            <a:endParaRPr lang="en-US" sz="900" dirty="0">
              <a:solidFill>
                <a:schemeClr val="bg2">
                  <a:lumMod val="10000"/>
                </a:schemeClr>
              </a:solidFill>
              <a:latin typeface="Arial"/>
              <a:cs typeface="Arial"/>
            </a:endParaRPr>
          </a:p>
          <a:p>
            <a:pPr marL="339090" lvl="1" indent="-112395">
              <a:buFont typeface="Courier New" panose="02070309020205020404" pitchFamily="49" charset="0"/>
              <a:buChar char="o"/>
              <a:defRPr/>
            </a:pPr>
            <a:endParaRPr lang="en-US" sz="900" dirty="0">
              <a:solidFill>
                <a:schemeClr val="bg2">
                  <a:lumMod val="10000"/>
                </a:schemeClr>
              </a:solidFill>
              <a:latin typeface="Arial"/>
              <a:cs typeface="Arial"/>
            </a:endParaRPr>
          </a:p>
        </p:txBody>
      </p:sp>
      <p:sp>
        <p:nvSpPr>
          <p:cNvPr id="26" name="Rectangle 25">
            <a:extLst>
              <a:ext uri="{FF2B5EF4-FFF2-40B4-BE49-F238E27FC236}">
                <a16:creationId xmlns:a16="http://schemas.microsoft.com/office/drawing/2014/main" id="{D25C4A21-E7F1-491D-B9B3-581BD91BA0B1}"/>
              </a:ext>
            </a:extLst>
          </p:cNvPr>
          <p:cNvSpPr/>
          <p:nvPr/>
        </p:nvSpPr>
        <p:spPr>
          <a:xfrm>
            <a:off x="4571727" y="1191161"/>
            <a:ext cx="4575533" cy="1477328"/>
          </a:xfrm>
          <a:prstGeom prst="rect">
            <a:avLst/>
          </a:prstGeom>
        </p:spPr>
        <p:txBody>
          <a:bodyPr wrap="square" lIns="91440" tIns="45720" rIns="91440" bIns="45720" anchor="t">
            <a:spAutoFit/>
          </a:bodyPr>
          <a:lstStyle/>
          <a:p>
            <a:pPr marL="170815" indent="-170815">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Requirements:</a:t>
            </a:r>
            <a:r>
              <a:rPr kumimoji="0" lang="en-US" sz="1000" b="0" i="0" u="none" strike="noStrike" kern="1200" cap="none" spc="0" normalizeH="0" baseline="0" noProof="0" dirty="0">
                <a:ln>
                  <a:noFill/>
                </a:ln>
                <a:solidFill>
                  <a:srgbClr val="000000"/>
                </a:solidFill>
                <a:effectLst/>
                <a:uLnTx/>
                <a:uFillTx/>
                <a:latin typeface="Arial"/>
                <a:ea typeface="+mn-ea"/>
                <a:cs typeface="Arial"/>
              </a:rPr>
              <a:t>  </a:t>
            </a:r>
            <a:r>
              <a:rPr lang="en-US" sz="1000" dirty="0">
                <a:solidFill>
                  <a:srgbClr val="000000"/>
                </a:solidFill>
                <a:latin typeface="Arial"/>
                <a:cs typeface="Arial"/>
              </a:rPr>
              <a:t>RIS ORD (1999), LOC (2010), CRC (2021)</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Description:  </a:t>
            </a:r>
            <a:r>
              <a:rPr lang="en-US" sz="1000" dirty="0">
                <a:solidFill>
                  <a:srgbClr val="000000"/>
                </a:solidFill>
                <a:latin typeface="Arial"/>
                <a:cs typeface="Arial"/>
              </a:rPr>
              <a:t>Tactical</a:t>
            </a:r>
            <a:r>
              <a:rPr kumimoji="0" lang="en-US" sz="1000" b="0" i="0" u="none" strike="noStrike" kern="1200" cap="none" spc="0" normalizeH="0" baseline="0" noProof="0" dirty="0">
                <a:ln>
                  <a:noFill/>
                </a:ln>
                <a:solidFill>
                  <a:srgbClr val="000000"/>
                </a:solidFill>
                <a:effectLst/>
                <a:uLnTx/>
                <a:uFillTx/>
                <a:latin typeface="Arial"/>
                <a:ea typeface="+mn-ea"/>
                <a:cs typeface="Arial"/>
              </a:rPr>
              <a:t> Video Capture System (TVCS) provides video-based After-Action Review (AAR) capabilities to support Marine Corps training. TVCS provides these capabilities utilizing a Graphical User Interface, configurable video-based alarms that combines multiple cameras into a single view. This view captures the Marine’s Urban Warfare tactics and highlight strengths and weaknesses for use during both group and individual AAR evaluation sessions.</a:t>
            </a:r>
            <a:endParaRPr lang="en-US" sz="1000" b="0" i="0" u="none" strike="noStrike" kern="1200" cap="none" spc="0" normalizeH="0" baseline="0" noProof="0" dirty="0">
              <a:ln>
                <a:noFill/>
              </a:ln>
              <a:solidFill>
                <a:srgbClr val="000000"/>
              </a:solidFill>
              <a:effectLst/>
              <a:uLnTx/>
              <a:uFillTx/>
              <a:latin typeface="Arial"/>
              <a:cs typeface="Arial"/>
            </a:endParaRPr>
          </a:p>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AAO Quantity: </a:t>
            </a:r>
            <a:r>
              <a:rPr kumimoji="0" lang="en-US" sz="1000" b="0" i="0" u="none" strike="noStrike" kern="1200" cap="none" spc="0" normalizeH="0" baseline="0" noProof="0" dirty="0">
                <a:ln>
                  <a:noFill/>
                </a:ln>
                <a:solidFill>
                  <a:srgbClr val="000000"/>
                </a:solidFill>
                <a:effectLst/>
                <a:uLnTx/>
                <a:uFillTx/>
                <a:latin typeface="Arial"/>
                <a:ea typeface="+mn-ea"/>
                <a:cs typeface="Arial"/>
              </a:rPr>
              <a:t>11</a:t>
            </a:r>
            <a:endParaRPr lang="en-US" sz="1000" b="0" i="0" u="none" strike="noStrike" kern="1200" cap="none" spc="0" normalizeH="0" baseline="0" noProof="0" dirty="0">
              <a:ln>
                <a:noFill/>
              </a:ln>
              <a:solidFill>
                <a:srgbClr val="000000"/>
              </a:solidFill>
              <a:effectLst/>
              <a:uLnTx/>
              <a:uFillTx/>
              <a:latin typeface="Arial"/>
              <a:cs typeface="Arial"/>
            </a:endParaRPr>
          </a:p>
        </p:txBody>
      </p:sp>
      <p:graphicFrame>
        <p:nvGraphicFramePr>
          <p:cNvPr id="7" name="Table 6"/>
          <p:cNvGraphicFramePr>
            <a:graphicFrameLocks noGrp="1"/>
          </p:cNvGraphicFramePr>
          <p:nvPr>
            <p:extLst>
              <p:ext uri="{D42A27DB-BD31-4B8C-83A1-F6EECF244321}">
                <p14:modId xmlns:p14="http://schemas.microsoft.com/office/powerpoint/2010/main" val="49596547"/>
              </p:ext>
            </p:extLst>
          </p:nvPr>
        </p:nvGraphicFramePr>
        <p:xfrm>
          <a:off x="4652682" y="3977087"/>
          <a:ext cx="4398666" cy="1328316"/>
        </p:xfrm>
        <a:graphic>
          <a:graphicData uri="http://schemas.openxmlformats.org/drawingml/2006/table">
            <a:tbl>
              <a:tblPr firstRow="1" bandRow="1">
                <a:tableStyleId>{F5AB1C69-6EDB-4FF4-983F-18BD219EF322}</a:tableStyleId>
              </a:tblPr>
              <a:tblGrid>
                <a:gridCol w="2199333">
                  <a:extLst>
                    <a:ext uri="{9D8B030D-6E8A-4147-A177-3AD203B41FA5}">
                      <a16:colId xmlns:a16="http://schemas.microsoft.com/office/drawing/2014/main" val="1561960930"/>
                    </a:ext>
                  </a:extLst>
                </a:gridCol>
                <a:gridCol w="2199333">
                  <a:extLst>
                    <a:ext uri="{9D8B030D-6E8A-4147-A177-3AD203B41FA5}">
                      <a16:colId xmlns:a16="http://schemas.microsoft.com/office/drawing/2014/main" val="4090523794"/>
                    </a:ext>
                  </a:extLst>
                </a:gridCol>
              </a:tblGrid>
              <a:tr h="258310">
                <a:tc>
                  <a:txBody>
                    <a:bodyPr/>
                    <a:lstStyle/>
                    <a:p>
                      <a:pPr algn="ctr"/>
                      <a:r>
                        <a:rPr lang="en-US" sz="1200" dirty="0">
                          <a:solidFill>
                            <a:schemeClr val="bg1"/>
                          </a:solidFill>
                        </a:rPr>
                        <a:t>Event</a:t>
                      </a:r>
                      <a:endParaRPr lang="en-US" sz="1200" dirty="0">
                        <a:solidFill>
                          <a:schemeClr val="bg1"/>
                        </a:solidFill>
                        <a:latin typeface="Arial"/>
                      </a:endParaRPr>
                    </a:p>
                  </a:txBody>
                  <a:tcPr/>
                </a:tc>
                <a:tc>
                  <a:txBody>
                    <a:bodyPr/>
                    <a:lstStyle/>
                    <a:p>
                      <a:pPr algn="ctr"/>
                      <a:r>
                        <a:rPr lang="en-US" sz="1200" dirty="0">
                          <a:solidFill>
                            <a:schemeClr val="bg1"/>
                          </a:solidFill>
                        </a:rPr>
                        <a:t>Date</a:t>
                      </a:r>
                      <a:endParaRPr lang="en-US" sz="1200" dirty="0">
                        <a:solidFill>
                          <a:schemeClr val="bg1"/>
                        </a:solidFill>
                        <a:latin typeface="Arial"/>
                      </a:endParaRPr>
                    </a:p>
                  </a:txBody>
                  <a:tcPr/>
                </a:tc>
                <a:extLst>
                  <a:ext uri="{0D108BD9-81ED-4DB2-BD59-A6C34878D82A}">
                    <a16:rowId xmlns:a16="http://schemas.microsoft.com/office/drawing/2014/main" val="633542206"/>
                  </a:ext>
                </a:extLst>
              </a:tr>
              <a:tr h="223086">
                <a:tc>
                  <a:txBody>
                    <a:bodyPr/>
                    <a:lstStyle/>
                    <a:p>
                      <a:pPr lvl="0" algn="ctr">
                        <a:buNone/>
                      </a:pPr>
                      <a:r>
                        <a:rPr lang="en-US" sz="1000" dirty="0">
                          <a:solidFill>
                            <a:schemeClr val="bg2">
                              <a:lumMod val="10000"/>
                            </a:schemeClr>
                          </a:solidFill>
                        </a:rPr>
                        <a:t>Guam J-755 MILCON BOD</a:t>
                      </a:r>
                      <a:endParaRPr lang="en-US" sz="1000" dirty="0">
                        <a:solidFill>
                          <a:schemeClr val="bg2">
                            <a:lumMod val="10000"/>
                          </a:schemeClr>
                        </a:solidFill>
                        <a:latin typeface="Arial"/>
                      </a:endParaRPr>
                    </a:p>
                  </a:txBody>
                  <a:tcPr/>
                </a:tc>
                <a:tc>
                  <a:txBody>
                    <a:bodyPr/>
                    <a:lstStyle/>
                    <a:p>
                      <a:pPr lvl="0" algn="ctr">
                        <a:buNone/>
                      </a:pPr>
                      <a:r>
                        <a:rPr lang="en-US" sz="1000" dirty="0">
                          <a:solidFill>
                            <a:schemeClr val="bg2">
                              <a:lumMod val="10000"/>
                            </a:schemeClr>
                          </a:solidFill>
                        </a:rPr>
                        <a:t>Q1 FY2025</a:t>
                      </a:r>
                      <a:endParaRPr lang="en-US" sz="1000" dirty="0">
                        <a:solidFill>
                          <a:schemeClr val="bg2">
                            <a:lumMod val="10000"/>
                          </a:schemeClr>
                        </a:solidFill>
                        <a:latin typeface="Arial"/>
                      </a:endParaRPr>
                    </a:p>
                  </a:txBody>
                  <a:tcPr/>
                </a:tc>
                <a:extLst>
                  <a:ext uri="{0D108BD9-81ED-4DB2-BD59-A6C34878D82A}">
                    <a16:rowId xmlns:a16="http://schemas.microsoft.com/office/drawing/2014/main" val="2146065904"/>
                  </a:ext>
                </a:extLst>
              </a:tr>
              <a:tr h="340500">
                <a:tc>
                  <a:txBody>
                    <a:bodyPr/>
                    <a:lstStyle/>
                    <a:p>
                      <a:pPr lvl="0" algn="ctr">
                        <a:buNone/>
                      </a:pPr>
                      <a:r>
                        <a:rPr lang="en-US" sz="1000" baseline="0" dirty="0">
                          <a:solidFill>
                            <a:schemeClr val="bg2">
                              <a:lumMod val="10000"/>
                            </a:schemeClr>
                          </a:solidFill>
                        </a:rPr>
                        <a:t>Windows 11 Upgrade Integration</a:t>
                      </a:r>
                      <a:endParaRPr lang="en-US" sz="1000" baseline="0" dirty="0">
                        <a:solidFill>
                          <a:schemeClr val="bg2">
                            <a:lumMod val="10000"/>
                          </a:schemeClr>
                        </a:solidFill>
                        <a:latin typeface="Arial"/>
                      </a:endParaRPr>
                    </a:p>
                  </a:txBody>
                  <a:tcPr/>
                </a:tc>
                <a:tc>
                  <a:txBody>
                    <a:bodyPr/>
                    <a:lstStyle/>
                    <a:p>
                      <a:pPr lvl="0" algn="ctr">
                        <a:buNone/>
                      </a:pPr>
                      <a:r>
                        <a:rPr lang="en-US" sz="1000" dirty="0">
                          <a:solidFill>
                            <a:schemeClr val="bg2">
                              <a:lumMod val="10000"/>
                            </a:schemeClr>
                          </a:solidFill>
                        </a:rPr>
                        <a:t>Q4 FY24 – Q2 FY25</a:t>
                      </a:r>
                      <a:endParaRPr lang="en-US" sz="1000" dirty="0">
                        <a:solidFill>
                          <a:schemeClr val="bg2">
                            <a:lumMod val="10000"/>
                          </a:schemeClr>
                        </a:solidFill>
                        <a:latin typeface="Arial"/>
                      </a:endParaRPr>
                    </a:p>
                  </a:txBody>
                  <a:tcPr/>
                </a:tc>
                <a:extLst>
                  <a:ext uri="{0D108BD9-81ED-4DB2-BD59-A6C34878D82A}">
                    <a16:rowId xmlns:a16="http://schemas.microsoft.com/office/drawing/2014/main" val="2595227204"/>
                  </a:ext>
                </a:extLst>
              </a:tr>
              <a:tr h="469656">
                <a:tc>
                  <a:txBody>
                    <a:bodyPr/>
                    <a:lstStyle/>
                    <a:p>
                      <a:pPr lvl="0" algn="ctr">
                        <a:buNone/>
                      </a:pPr>
                      <a:r>
                        <a:rPr lang="en-US" sz="1000" dirty="0">
                          <a:solidFill>
                            <a:schemeClr val="bg2">
                              <a:lumMod val="10000"/>
                            </a:schemeClr>
                          </a:solidFill>
                        </a:rPr>
                        <a:t>Guam J-755 Gov't Acceptance</a:t>
                      </a:r>
                      <a:endParaRPr lang="en-US" sz="1000" dirty="0">
                        <a:solidFill>
                          <a:schemeClr val="bg2">
                            <a:lumMod val="10000"/>
                          </a:schemeClr>
                        </a:solidFill>
                        <a:latin typeface="Arial"/>
                      </a:endParaRPr>
                    </a:p>
                  </a:txBody>
                  <a:tcPr/>
                </a:tc>
                <a:tc>
                  <a:txBody>
                    <a:bodyPr/>
                    <a:lstStyle/>
                    <a:p>
                      <a:pPr lvl="0" algn="ctr">
                        <a:buNone/>
                      </a:pPr>
                      <a:r>
                        <a:rPr lang="en-US" sz="1000" dirty="0">
                          <a:solidFill>
                            <a:schemeClr val="bg2">
                              <a:lumMod val="10000"/>
                            </a:schemeClr>
                          </a:solidFill>
                        </a:rPr>
                        <a:t>Q2 FY25</a:t>
                      </a:r>
                      <a:endParaRPr lang="en-US" sz="1000" dirty="0">
                        <a:solidFill>
                          <a:schemeClr val="bg2">
                            <a:lumMod val="10000"/>
                          </a:schemeClr>
                        </a:solidFill>
                        <a:latin typeface="Arial"/>
                      </a:endParaRPr>
                    </a:p>
                  </a:txBody>
                  <a:tcPr/>
                </a:tc>
                <a:extLst>
                  <a:ext uri="{0D108BD9-81ED-4DB2-BD59-A6C34878D82A}">
                    <a16:rowId xmlns:a16="http://schemas.microsoft.com/office/drawing/2014/main" val="1547230456"/>
                  </a:ext>
                </a:extLst>
              </a:tr>
            </a:tbl>
          </a:graphicData>
        </a:graphic>
      </p:graphicFrame>
      <p:sp>
        <p:nvSpPr>
          <p:cNvPr id="5" name="Slide Number Placeholder 4">
            <a:extLst>
              <a:ext uri="{FF2B5EF4-FFF2-40B4-BE49-F238E27FC236}">
                <a16:creationId xmlns:a16="http://schemas.microsoft.com/office/drawing/2014/main" id="{DCA2AF3F-6D42-95D9-511D-FD46970107C5}"/>
              </a:ext>
            </a:extLst>
          </p:cNvPr>
          <p:cNvSpPr>
            <a:spLocks noGrp="1"/>
          </p:cNvSpPr>
          <p:nvPr>
            <p:ph type="sldNum" sz="quarter" idx="12"/>
          </p:nvPr>
        </p:nvSpPr>
        <p:spPr/>
        <p:txBody>
          <a:bodyPr/>
          <a:lstStyle/>
          <a:p>
            <a:endParaRPr lang="en-US" dirty="0"/>
          </a:p>
        </p:txBody>
      </p:sp>
      <p:sp>
        <p:nvSpPr>
          <p:cNvPr id="9" name="Line 5">
            <a:extLst>
              <a:ext uri="{FF2B5EF4-FFF2-40B4-BE49-F238E27FC236}">
                <a16:creationId xmlns:a16="http://schemas.microsoft.com/office/drawing/2014/main" id="{33167BB9-1336-5B1A-C15B-A4EEA36D9966}"/>
              </a:ext>
            </a:extLst>
          </p:cNvPr>
          <p:cNvSpPr>
            <a:spLocks noChangeShapeType="1"/>
          </p:cNvSpPr>
          <p:nvPr/>
        </p:nvSpPr>
        <p:spPr bwMode="auto">
          <a:xfrm flipH="1">
            <a:off x="4579513" y="762756"/>
            <a:ext cx="26379" cy="5768888"/>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143EE5D-C2FC-DC61-5605-B1C4F097A534}"/>
              </a:ext>
            </a:extLst>
          </p:cNvPr>
          <p:cNvPicPr>
            <a:picLocks noChangeAspect="1"/>
          </p:cNvPicPr>
          <p:nvPr/>
        </p:nvPicPr>
        <p:blipFill rotWithShape="1">
          <a:blip r:embed="rId3"/>
          <a:srcRect r="17722" b="431"/>
          <a:stretch/>
        </p:blipFill>
        <p:spPr>
          <a:xfrm>
            <a:off x="3053043" y="1056372"/>
            <a:ext cx="1448907" cy="1257561"/>
          </a:xfrm>
          <a:prstGeom prst="rect">
            <a:avLst/>
          </a:prstGeom>
        </p:spPr>
      </p:pic>
      <p:pic>
        <p:nvPicPr>
          <p:cNvPr id="14" name="Picture 13">
            <a:extLst>
              <a:ext uri="{FF2B5EF4-FFF2-40B4-BE49-F238E27FC236}">
                <a16:creationId xmlns:a16="http://schemas.microsoft.com/office/drawing/2014/main" id="{E7AD4859-E285-BF78-CEC7-585275F66ABC}"/>
              </a:ext>
            </a:extLst>
          </p:cNvPr>
          <p:cNvPicPr>
            <a:picLocks noChangeAspect="1"/>
          </p:cNvPicPr>
          <p:nvPr/>
        </p:nvPicPr>
        <p:blipFill rotWithShape="1">
          <a:blip r:embed="rId4"/>
          <a:srcRect l="8333" t="129" r="20614" b="389"/>
          <a:stretch/>
        </p:blipFill>
        <p:spPr>
          <a:xfrm rot="5400000">
            <a:off x="258726" y="1202493"/>
            <a:ext cx="1243062" cy="974359"/>
          </a:xfrm>
          <a:prstGeom prst="rect">
            <a:avLst/>
          </a:prstGeom>
        </p:spPr>
      </p:pic>
      <p:pic>
        <p:nvPicPr>
          <p:cNvPr id="3" name="Picture 2">
            <a:extLst>
              <a:ext uri="{FF2B5EF4-FFF2-40B4-BE49-F238E27FC236}">
                <a16:creationId xmlns:a16="http://schemas.microsoft.com/office/drawing/2014/main" id="{3BF70969-B5AB-3C57-97D4-F38D161FCE30}"/>
              </a:ext>
            </a:extLst>
          </p:cNvPr>
          <p:cNvPicPr>
            <a:picLocks noChangeAspect="1"/>
          </p:cNvPicPr>
          <p:nvPr/>
        </p:nvPicPr>
        <p:blipFill>
          <a:blip r:embed="rId5"/>
          <a:stretch>
            <a:fillRect/>
          </a:stretch>
        </p:blipFill>
        <p:spPr>
          <a:xfrm>
            <a:off x="1674895" y="1067666"/>
            <a:ext cx="1095714" cy="1253008"/>
          </a:xfrm>
          <a:prstGeom prst="rect">
            <a:avLst/>
          </a:prstGeom>
        </p:spPr>
      </p:pic>
      <p:pic>
        <p:nvPicPr>
          <p:cNvPr id="11" name="Picture 10" descr="A picture containing building&#10;&#10;Description automatically generated">
            <a:extLst>
              <a:ext uri="{FF2B5EF4-FFF2-40B4-BE49-F238E27FC236}">
                <a16:creationId xmlns:a16="http://schemas.microsoft.com/office/drawing/2014/main" id="{82600D26-BA98-1D86-9E04-FAF333CA33ED}"/>
              </a:ext>
            </a:extLst>
          </p:cNvPr>
          <p:cNvPicPr>
            <a:picLocks noChangeAspect="1"/>
          </p:cNvPicPr>
          <p:nvPr/>
        </p:nvPicPr>
        <p:blipFill rotWithShape="1">
          <a:blip r:embed="rId6"/>
          <a:srcRect l="4278" r="-407" b="1063"/>
          <a:stretch/>
        </p:blipFill>
        <p:spPr>
          <a:xfrm>
            <a:off x="2356176" y="2382587"/>
            <a:ext cx="1574445" cy="1212000"/>
          </a:xfrm>
          <a:prstGeom prst="rect">
            <a:avLst/>
          </a:prstGeom>
        </p:spPr>
      </p:pic>
      <p:pic>
        <p:nvPicPr>
          <p:cNvPr id="12" name="Picture 11">
            <a:extLst>
              <a:ext uri="{FF2B5EF4-FFF2-40B4-BE49-F238E27FC236}">
                <a16:creationId xmlns:a16="http://schemas.microsoft.com/office/drawing/2014/main" id="{9417C41F-A568-B21E-3679-B648DA1DA747}"/>
              </a:ext>
            </a:extLst>
          </p:cNvPr>
          <p:cNvPicPr>
            <a:picLocks noChangeAspect="1"/>
          </p:cNvPicPr>
          <p:nvPr/>
        </p:nvPicPr>
        <p:blipFill rotWithShape="1">
          <a:blip r:embed="rId7"/>
          <a:srcRect l="18640" t="-778" r="15570" b="389"/>
          <a:stretch/>
        </p:blipFill>
        <p:spPr>
          <a:xfrm rot="5400000">
            <a:off x="996621" y="2488565"/>
            <a:ext cx="1207208" cy="986321"/>
          </a:xfrm>
          <a:prstGeom prst="rect">
            <a:avLst/>
          </a:prstGeom>
        </p:spPr>
      </p:pic>
      <p:sp>
        <p:nvSpPr>
          <p:cNvPr id="16" name="Rectangle 3">
            <a:extLst>
              <a:ext uri="{FF2B5EF4-FFF2-40B4-BE49-F238E27FC236}">
                <a16:creationId xmlns:a16="http://schemas.microsoft.com/office/drawing/2014/main" id="{7888A2CF-71FA-92DA-CF27-0AE5C8A2176A}"/>
              </a:ext>
            </a:extLst>
          </p:cNvPr>
          <p:cNvSpPr>
            <a:spLocks noChangeArrowheads="1"/>
          </p:cNvSpPr>
          <p:nvPr/>
        </p:nvSpPr>
        <p:spPr bwMode="auto">
          <a:xfrm>
            <a:off x="4656135" y="3672012"/>
            <a:ext cx="4110763" cy="288823"/>
          </a:xfrm>
          <a:prstGeom prst="rect">
            <a:avLst/>
          </a:prstGeom>
          <a:noFill/>
          <a:ln w="50800">
            <a:noFill/>
            <a:miter lim="800000"/>
            <a:headEnd/>
            <a:tailEnd/>
          </a:ln>
        </p:spPr>
        <p:txBody>
          <a:bodyPr lIns="18288" tIns="18288" rIns="18288" bIns="18288" anchor="t"/>
          <a:lstStyle/>
          <a:p>
            <a:pPr algn="ctr">
              <a:buClr>
                <a:srgbClr val="FF0000"/>
              </a:buClr>
              <a:defRPr/>
            </a:pPr>
            <a:r>
              <a:rPr lang="en-US" sz="1200" b="1" u="sng" dirty="0">
                <a:solidFill>
                  <a:prstClr val="black"/>
                </a:solidFill>
                <a:latin typeface="Arial"/>
                <a:cs typeface="Arial"/>
              </a:rPr>
              <a:t>Upcoming Event</a:t>
            </a:r>
            <a:endPar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itle 1">
            <a:extLst>
              <a:ext uri="{FF2B5EF4-FFF2-40B4-BE49-F238E27FC236}">
                <a16:creationId xmlns:a16="http://schemas.microsoft.com/office/drawing/2014/main" id="{5BA64AB2-2910-E977-51A8-06E7FD23349C}"/>
              </a:ext>
            </a:extLst>
          </p:cNvPr>
          <p:cNvSpPr txBox="1">
            <a:spLocks/>
          </p:cNvSpPr>
          <p:nvPr/>
        </p:nvSpPr>
        <p:spPr>
          <a:xfrm>
            <a:off x="1147989" y="262185"/>
            <a:ext cx="7538620"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a:solidFill>
                  <a:schemeClr val="bg2">
                    <a:lumMod val="10000"/>
                  </a:schemeClr>
                </a:solidFill>
                <a:latin typeface="Franklin Gothic Medium" panose="020B0603020102020204" pitchFamily="34" charset="0"/>
              </a:rPr>
              <a:t>RTS PROGRAMS</a:t>
            </a:r>
            <a:endParaRPr lang="en-US" sz="2800" b="1" dirty="0">
              <a:solidFill>
                <a:schemeClr val="bg2">
                  <a:lumMod val="10000"/>
                </a:schemeClr>
              </a:solidFill>
              <a:latin typeface="Franklin Gothic Medium" panose="020B0603020102020204" pitchFamily="34" charset="0"/>
            </a:endParaRPr>
          </a:p>
        </p:txBody>
      </p:sp>
      <p:sp>
        <p:nvSpPr>
          <p:cNvPr id="18" name="Title 1">
            <a:extLst>
              <a:ext uri="{FF2B5EF4-FFF2-40B4-BE49-F238E27FC236}">
                <a16:creationId xmlns:a16="http://schemas.microsoft.com/office/drawing/2014/main" id="{2DBD9344-6C40-A020-76FA-2B16D9FBBA08}"/>
              </a:ext>
            </a:extLst>
          </p:cNvPr>
          <p:cNvSpPr txBox="1">
            <a:spLocks/>
          </p:cNvSpPr>
          <p:nvPr/>
        </p:nvSpPr>
        <p:spPr>
          <a:xfrm>
            <a:off x="5209629" y="294090"/>
            <a:ext cx="3706408" cy="640966"/>
          </a:xfrm>
        </p:spPr>
        <p:txBody>
          <a:bodyPr>
            <a:noAutofit/>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pPr algn="ctr"/>
            <a:r>
              <a:rPr lang="en-US" sz="1800" dirty="0">
                <a:solidFill>
                  <a:schemeClr val="bg2">
                    <a:lumMod val="10000"/>
                  </a:schemeClr>
                </a:solidFill>
                <a:latin typeface="Arial Black"/>
              </a:rPr>
              <a:t>TACTICAL VIDEO CAPTURE SYSTEM (TVCS)</a:t>
            </a:r>
          </a:p>
        </p:txBody>
      </p:sp>
      <p:pic>
        <p:nvPicPr>
          <p:cNvPr id="19" name="Picture 18" descr="Logo&#10;&#10;Description automatically generated">
            <a:extLst>
              <a:ext uri="{FF2B5EF4-FFF2-40B4-BE49-F238E27FC236}">
                <a16:creationId xmlns:a16="http://schemas.microsoft.com/office/drawing/2014/main" id="{79687EA4-B186-F494-C2E7-11135F4A9D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21" name="Title 20">
            <a:extLst>
              <a:ext uri="{FF2B5EF4-FFF2-40B4-BE49-F238E27FC236}">
                <a16:creationId xmlns:a16="http://schemas.microsoft.com/office/drawing/2014/main" id="{D50455EA-AF50-F298-6E0A-963F34165693}"/>
              </a:ext>
            </a:extLst>
          </p:cNvPr>
          <p:cNvSpPr>
            <a:spLocks noGrp="1"/>
          </p:cNvSpPr>
          <p:nvPr>
            <p:ph type="title"/>
          </p:nvPr>
        </p:nvSpPr>
        <p:spPr/>
        <p:txBody>
          <a:bodyPr/>
          <a:lstStyle/>
          <a:p>
            <a:endParaRPr lang="en-US"/>
          </a:p>
        </p:txBody>
      </p:sp>
      <p:sp>
        <p:nvSpPr>
          <p:cNvPr id="22" name="TextBox 21">
            <a:extLst>
              <a:ext uri="{FF2B5EF4-FFF2-40B4-BE49-F238E27FC236}">
                <a16:creationId xmlns:a16="http://schemas.microsoft.com/office/drawing/2014/main" id="{95AE3E8B-F00C-8DDE-8749-9D7C4D270876}"/>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3940293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9006" y="173196"/>
            <a:ext cx="3022635" cy="622895"/>
          </a:xfrm>
        </p:spPr>
        <p:txBody>
          <a:bodyPr>
            <a:noAutofit/>
          </a:bodyPr>
          <a:lstStyle/>
          <a:p>
            <a:pPr algn="ctr"/>
            <a:r>
              <a:rPr lang="en-US" sz="1400" dirty="0">
                <a:solidFill>
                  <a:schemeClr val="bg1"/>
                </a:solidFill>
                <a:latin typeface="Arial Black" panose="020B0A04020102020204" pitchFamily="34" charset="0"/>
              </a:rPr>
              <a:t>ELECTRONIC WARFARE GROUND INSTRUMENTED RANGES (EWGIR)</a:t>
            </a:r>
          </a:p>
        </p:txBody>
      </p:sp>
      <p:sp>
        <p:nvSpPr>
          <p:cNvPr id="8" name="Rectangle 3">
            <a:extLst>
              <a:ext uri="{FF2B5EF4-FFF2-40B4-BE49-F238E27FC236}">
                <a16:creationId xmlns:a16="http://schemas.microsoft.com/office/drawing/2014/main" id="{600B2ED8-EC89-4100-A6D8-59E0BC091498}"/>
              </a:ext>
            </a:extLst>
          </p:cNvPr>
          <p:cNvSpPr>
            <a:spLocks noChangeArrowheads="1"/>
          </p:cNvSpPr>
          <p:nvPr/>
        </p:nvSpPr>
        <p:spPr bwMode="auto">
          <a:xfrm>
            <a:off x="4403005" y="835829"/>
            <a:ext cx="4474353" cy="29477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13" name="Text Box 12">
            <a:extLst>
              <a:ext uri="{FF2B5EF4-FFF2-40B4-BE49-F238E27FC236}">
                <a16:creationId xmlns:a16="http://schemas.microsoft.com/office/drawing/2014/main" id="{E2EB61AE-AE75-4C9B-96AF-70A22118F6E3}"/>
              </a:ext>
            </a:extLst>
          </p:cNvPr>
          <p:cNvSpPr txBox="1">
            <a:spLocks noChangeArrowheads="1"/>
          </p:cNvSpPr>
          <p:nvPr/>
        </p:nvSpPr>
        <p:spPr bwMode="auto">
          <a:xfrm>
            <a:off x="-18959" y="3669023"/>
            <a:ext cx="4432324" cy="157423"/>
          </a:xfrm>
          <a:prstGeom prst="rect">
            <a:avLst/>
          </a:prstGeom>
          <a:noFill/>
          <a:ln w="50800">
            <a:noFill/>
            <a:miter lim="800000"/>
            <a:headEnd/>
            <a:tailEnd/>
          </a:ln>
        </p:spPr>
        <p:txBody>
          <a:bodyPr lIns="18288" tIns="48331" rIns="18288" bIns="48331"/>
          <a:lstStyle/>
          <a:p>
            <a:pPr marL="101147" marR="0" lvl="0" indent="-101147"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Status</a:t>
            </a:r>
            <a:endParaRPr kumimoji="0" lang="en-US" sz="12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3">
            <a:extLst>
              <a:ext uri="{FF2B5EF4-FFF2-40B4-BE49-F238E27FC236}">
                <a16:creationId xmlns:a16="http://schemas.microsoft.com/office/drawing/2014/main" id="{EDDB84FC-37FC-4137-98E1-D0F73CFBCDC9}"/>
              </a:ext>
            </a:extLst>
          </p:cNvPr>
          <p:cNvSpPr>
            <a:spLocks noChangeArrowheads="1"/>
          </p:cNvSpPr>
          <p:nvPr/>
        </p:nvSpPr>
        <p:spPr bwMode="auto">
          <a:xfrm>
            <a:off x="4442900" y="3711342"/>
            <a:ext cx="4584575" cy="288823"/>
          </a:xfrm>
          <a:prstGeom prst="rect">
            <a:avLst/>
          </a:prstGeom>
          <a:noFill/>
          <a:ln w="50800">
            <a:noFill/>
            <a:miter lim="800000"/>
            <a:headEnd/>
            <a:tailEnd/>
          </a:ln>
        </p:spPr>
        <p:txBody>
          <a:bodyPr lIns="18288" tIns="18288" rIns="18288" bIns="18288" anchor="t"/>
          <a:lstStyle/>
          <a:p>
            <a:pPr algn="ctr">
              <a:buClr>
                <a:srgbClr val="FF0000"/>
              </a:buClr>
              <a:defRPr/>
            </a:pPr>
            <a:r>
              <a:rPr lang="en-US" sz="1200" b="1" u="sng">
                <a:solidFill>
                  <a:prstClr val="black"/>
                </a:solidFill>
                <a:latin typeface="Arial"/>
                <a:cs typeface="Arial"/>
              </a:rPr>
              <a:t>Upcoming Events</a:t>
            </a:r>
            <a:endPar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3">
            <a:extLst>
              <a:ext uri="{FF2B5EF4-FFF2-40B4-BE49-F238E27FC236}">
                <a16:creationId xmlns:a16="http://schemas.microsoft.com/office/drawing/2014/main" id="{5093A52C-8A3B-48B1-B0B9-89FF2C3364F5}"/>
              </a:ext>
            </a:extLst>
          </p:cNvPr>
          <p:cNvSpPr>
            <a:spLocks noChangeArrowheads="1"/>
          </p:cNvSpPr>
          <p:nvPr/>
        </p:nvSpPr>
        <p:spPr bwMode="auto">
          <a:xfrm>
            <a:off x="179469" y="843212"/>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sp>
        <p:nvSpPr>
          <p:cNvPr id="22" name="Line 3">
            <a:extLst>
              <a:ext uri="{FF2B5EF4-FFF2-40B4-BE49-F238E27FC236}">
                <a16:creationId xmlns:a16="http://schemas.microsoft.com/office/drawing/2014/main" id="{8F84DE8F-BA1C-4EFD-ADA2-9D286A0CCEF5}"/>
              </a:ext>
            </a:extLst>
          </p:cNvPr>
          <p:cNvSpPr>
            <a:spLocks noChangeShapeType="1"/>
          </p:cNvSpPr>
          <p:nvPr/>
        </p:nvSpPr>
        <p:spPr bwMode="auto">
          <a:xfrm>
            <a:off x="47697" y="3655111"/>
            <a:ext cx="9009313" cy="45759"/>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7D7EE37-F478-4FE4-BACC-94E80383F185}"/>
              </a:ext>
            </a:extLst>
          </p:cNvPr>
          <p:cNvSpPr/>
          <p:nvPr/>
        </p:nvSpPr>
        <p:spPr>
          <a:xfrm>
            <a:off x="86264" y="3915529"/>
            <a:ext cx="4219760" cy="1923604"/>
          </a:xfrm>
          <a:prstGeom prst="rect">
            <a:avLst/>
          </a:prstGeom>
        </p:spPr>
        <p:txBody>
          <a:bodyPr wrap="square" lIns="0" tIns="0" rIns="0" bIns="0" anchor="t">
            <a:spAutoFit/>
          </a:bodyPr>
          <a:lstStyle/>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ACAT and Date of Designation: </a:t>
            </a:r>
            <a:r>
              <a:rPr lang="en-US" sz="1000" dirty="0">
                <a:solidFill>
                  <a:schemeClr val="bg2">
                    <a:lumMod val="10000"/>
                  </a:schemeClr>
                </a:solidFill>
                <a:latin typeface="Arial"/>
                <a:cs typeface="Arial"/>
              </a:rPr>
              <a:t>Pre-Program</a:t>
            </a:r>
            <a:endParaRPr lang="en-US" dirty="0">
              <a:solidFill>
                <a:schemeClr val="bg2">
                  <a:lumMod val="10000"/>
                </a:schemeClr>
              </a:solidFill>
              <a:ea typeface="+mn-ea"/>
            </a:endParaRP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MDA/PDA: </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PM TRASYS</a:t>
            </a:r>
            <a:endParaRPr lang="en-US" dirty="0">
              <a:solidFill>
                <a:schemeClr val="bg2">
                  <a:lumMod val="10000"/>
                </a:schemeClr>
              </a:solidFill>
            </a:endParaRPr>
          </a:p>
          <a:p>
            <a:pPr marL="175895" marR="0" lvl="0" indent="-175895" algn="l" defTabSz="867574" rtl="0" eaLnBrk="0" fontAlgn="auto" latinLnBrk="0" hangingPunct="0">
              <a:lnSpc>
                <a:spcPct val="100000"/>
              </a:lnSpc>
              <a:spcBef>
                <a:spcPts val="0"/>
              </a:spcBef>
              <a:spcAft>
                <a:spcPts val="0"/>
              </a:spcAft>
              <a:buClrTx/>
              <a:buSzTx/>
              <a:buFontTx/>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Date of most recent APB:</a:t>
            </a:r>
            <a:r>
              <a:rPr kumimoji="0" lang="en-US" sz="1000" b="0" i="0" u="none" strike="noStrike" kern="1200" cap="none" spc="0" normalizeH="0" baseline="0" noProof="0" dirty="0">
                <a:ln>
                  <a:noFill/>
                </a:ln>
                <a:solidFill>
                  <a:schemeClr val="bg2">
                    <a:lumMod val="10000"/>
                  </a:schemeClr>
                </a:solidFill>
                <a:effectLst/>
                <a:uLnTx/>
                <a:uFillTx/>
                <a:latin typeface="Arial"/>
                <a:ea typeface="+mn-ea"/>
                <a:cs typeface="Arial"/>
              </a:rPr>
              <a:t> N/A</a:t>
            </a:r>
            <a:endParaRPr lang="en-US" dirty="0">
              <a:solidFill>
                <a:schemeClr val="bg2">
                  <a:lumMod val="10000"/>
                </a:schemeClr>
              </a:solidFill>
            </a:endParaRPr>
          </a:p>
          <a:p>
            <a:pPr marL="175895" indent="-175895" defTabSz="867574" eaLnBrk="0" hangingPunct="0">
              <a:buFontTx/>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IOC/FOC Dates:</a:t>
            </a:r>
            <a:r>
              <a:rPr kumimoji="0" lang="en-US" sz="1000" i="0" u="none" strike="noStrike" kern="0" cap="none" spc="0" normalizeH="0" baseline="0" noProof="0" dirty="0">
                <a:ln>
                  <a:noFill/>
                </a:ln>
                <a:solidFill>
                  <a:schemeClr val="bg2">
                    <a:lumMod val="10000"/>
                  </a:schemeClr>
                </a:solidFill>
                <a:effectLst/>
                <a:uLnTx/>
                <a:uFillTx/>
                <a:latin typeface="Arial"/>
                <a:ea typeface="+mn-ea"/>
                <a:cs typeface="Arial"/>
              </a:rPr>
              <a:t> </a:t>
            </a:r>
            <a:r>
              <a:rPr lang="en-US" sz="1000" kern="0" dirty="0">
                <a:solidFill>
                  <a:schemeClr val="bg2">
                    <a:lumMod val="10000"/>
                  </a:schemeClr>
                </a:solidFill>
                <a:latin typeface="Arial"/>
                <a:cs typeface="Arial"/>
              </a:rPr>
              <a:t>TBD</a:t>
            </a:r>
            <a:endParaRPr lang="en-US" sz="1000" i="0" u="none" strike="noStrike" cap="none" spc="0" normalizeH="0" baseline="0" noProof="0" dirty="0">
              <a:ln>
                <a:noFill/>
              </a:ln>
              <a:solidFill>
                <a:schemeClr val="bg2">
                  <a:lumMod val="10000"/>
                </a:schemeClr>
              </a:solidFill>
              <a:effectLst/>
              <a:uLnTx/>
              <a:uFillTx/>
              <a:latin typeface="Arial"/>
              <a:cs typeface="Arial"/>
            </a:endParaRPr>
          </a:p>
          <a:p>
            <a:pPr marL="175895" marR="0" lvl="0" indent="-175895" algn="l" defTabSz="867574" rtl="0" eaLnBrk="0" fontAlgn="auto" latinLnBrk="0" hangingPunct="0">
              <a:lnSpc>
                <a:spcPct val="100000"/>
              </a:lnSpc>
              <a:spcBef>
                <a:spcPts val="300"/>
              </a:spcBef>
              <a:spcAft>
                <a:spcPts val="0"/>
              </a:spcAft>
              <a:buClrTx/>
              <a:buSzTx/>
              <a:buFontTx/>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ea typeface="+mn-ea"/>
                <a:cs typeface="Arial"/>
              </a:rPr>
              <a:t>Accomplishments</a:t>
            </a:r>
            <a:endParaRPr lang="en-US" dirty="0">
              <a:solidFill>
                <a:schemeClr val="bg2">
                  <a:lumMod val="10000"/>
                </a:schemeClr>
              </a:solidFill>
            </a:endParaRPr>
          </a:p>
          <a:p>
            <a:pPr marL="342265" lvl="2" indent="-113665">
              <a:buFont typeface="Courier New" panose="02070309020205020404" pitchFamily="49" charset="0"/>
              <a:buChar char="o"/>
              <a:defRPr/>
            </a:pPr>
            <a:r>
              <a:rPr lang="en-US" sz="1000" kern="0" dirty="0">
                <a:solidFill>
                  <a:schemeClr val="bg2">
                    <a:lumMod val="10000"/>
                  </a:schemeClr>
                </a:solidFill>
                <a:latin typeface="Arial"/>
                <a:cs typeface="Arial"/>
              </a:rPr>
              <a:t>Currently coordinating with ONR on their small form factor capability via SBIR phase II contract. </a:t>
            </a:r>
            <a:endParaRPr lang="en-US" dirty="0">
              <a:solidFill>
                <a:schemeClr val="bg2">
                  <a:lumMod val="10000"/>
                </a:schemeClr>
              </a:solidFill>
            </a:endParaRPr>
          </a:p>
          <a:p>
            <a:pPr marL="342265" lvl="2" indent="-113665" defTabSz="867574">
              <a:buFont typeface="Courier New" panose="02070309020205020404" pitchFamily="49" charset="0"/>
              <a:buChar char="o"/>
              <a:defRPr/>
            </a:pPr>
            <a:r>
              <a:rPr lang="en-US" sz="1000" kern="0" dirty="0">
                <a:solidFill>
                  <a:schemeClr val="bg2">
                    <a:lumMod val="10000"/>
                  </a:schemeClr>
                </a:solidFill>
                <a:latin typeface="Arial"/>
                <a:cs typeface="Arial"/>
              </a:rPr>
              <a:t>Currently coordinating with PEO STRI and the Army's Threat Systems Management Office (TSMO) on future contract opportunities.</a:t>
            </a:r>
          </a:p>
          <a:p>
            <a:pPr marL="342265" lvl="2" indent="-113665" defTabSz="867574">
              <a:buFont typeface="Courier New" panose="02070309020205020404" pitchFamily="49" charset="0"/>
              <a:buChar char="o"/>
              <a:defRPr/>
            </a:pPr>
            <a:r>
              <a:rPr lang="en-US" sz="1000" kern="0" dirty="0">
                <a:solidFill>
                  <a:schemeClr val="bg2">
                    <a:lumMod val="10000"/>
                  </a:schemeClr>
                </a:solidFill>
                <a:latin typeface="Arial"/>
                <a:cs typeface="Arial"/>
              </a:rPr>
              <a:t>Performing Market Research</a:t>
            </a:r>
          </a:p>
          <a:p>
            <a:pPr marL="175895" indent="-175895" defTabSz="867574" eaLnBrk="0" hangingPunct="0">
              <a:spcBef>
                <a:spcPts val="300"/>
              </a:spcBef>
              <a:buFontTx/>
              <a:buChar char="•"/>
              <a:defRPr/>
            </a:pPr>
            <a:endParaRPr lang="en-US" sz="1000" b="1" dirty="0">
              <a:solidFill>
                <a:schemeClr val="bg2">
                  <a:lumMod val="10000"/>
                </a:schemeClr>
              </a:solidFill>
              <a:highlight>
                <a:srgbClr val="FFFF00"/>
              </a:highlight>
              <a:latin typeface="Arial"/>
              <a:cs typeface="Arial"/>
            </a:endParaRPr>
          </a:p>
        </p:txBody>
      </p:sp>
      <p:sp>
        <p:nvSpPr>
          <p:cNvPr id="26" name="Rectangle 25">
            <a:extLst>
              <a:ext uri="{FF2B5EF4-FFF2-40B4-BE49-F238E27FC236}">
                <a16:creationId xmlns:a16="http://schemas.microsoft.com/office/drawing/2014/main" id="{D25C4A21-E7F1-491D-B9B3-581BD91BA0B1}"/>
              </a:ext>
            </a:extLst>
          </p:cNvPr>
          <p:cNvSpPr/>
          <p:nvPr/>
        </p:nvSpPr>
        <p:spPr>
          <a:xfrm>
            <a:off x="4603922" y="994427"/>
            <a:ext cx="4481337" cy="2085186"/>
          </a:xfrm>
          <a:prstGeom prst="rect">
            <a:avLst/>
          </a:prstGeom>
        </p:spPr>
        <p:txBody>
          <a:bodyPr wrap="square" lIns="91440" tIns="45720" rIns="91440" bIns="45720" anchor="t">
            <a:spAutoFit/>
          </a:bodyPr>
          <a:lstStyle/>
          <a:p>
            <a:pPr marL="170815" marR="0" lvl="0" indent="-1708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Requirements:</a:t>
            </a:r>
            <a:r>
              <a:rPr kumimoji="0" lang="en-US" sz="1000" b="0" i="0" u="none" strike="noStrike" kern="1200" cap="none" spc="0" normalizeH="0" baseline="0" noProof="0" dirty="0">
                <a:ln>
                  <a:noFill/>
                </a:ln>
                <a:solidFill>
                  <a:schemeClr val="bg2">
                    <a:lumMod val="10000"/>
                  </a:schemeClr>
                </a:solidFill>
                <a:effectLst/>
                <a:uLnTx/>
                <a:uFillTx/>
                <a:latin typeface="Arial"/>
                <a:cs typeface="Arial"/>
              </a:rPr>
              <a:t>  </a:t>
            </a:r>
            <a:endParaRPr lang="en-US" sz="1000" b="0" i="0" u="none" strike="noStrike" kern="1200" cap="none" spc="0" normalizeH="0" baseline="0" noProof="0" dirty="0">
              <a:ln>
                <a:noFill/>
              </a:ln>
              <a:solidFill>
                <a:schemeClr val="bg2">
                  <a:lumMod val="10000"/>
                </a:schemeClr>
              </a:solidFill>
              <a:effectLst/>
              <a:uLnTx/>
              <a:uFillTx/>
              <a:latin typeface="Arial"/>
              <a:cs typeface="Arial"/>
            </a:endParaRPr>
          </a:p>
          <a:p>
            <a:pPr marL="339725" marR="0" lvl="0" indent="-171450" algn="l" defTabSz="4572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1000" b="0" i="0" u="none" strike="noStrike" kern="1200" cap="none" spc="0" normalizeH="0" baseline="0" noProof="0" dirty="0">
                <a:ln>
                  <a:noFill/>
                </a:ln>
                <a:solidFill>
                  <a:schemeClr val="bg2">
                    <a:lumMod val="10000"/>
                  </a:schemeClr>
                </a:solidFill>
                <a:effectLst/>
                <a:uLnTx/>
                <a:uFillTx/>
                <a:latin typeface="Arial"/>
                <a:cs typeface="Arial"/>
              </a:rPr>
              <a:t>D-UONS for </a:t>
            </a:r>
            <a:r>
              <a:rPr lang="en-US" sz="1000" dirty="0">
                <a:solidFill>
                  <a:schemeClr val="bg2">
                    <a:lumMod val="10000"/>
                  </a:schemeClr>
                </a:solidFill>
                <a:latin typeface="Arial"/>
                <a:cs typeface="Arial"/>
              </a:rPr>
              <a:t>EWGIR 25 October 2019</a:t>
            </a:r>
            <a:endParaRPr lang="en-US" sz="1000" b="0" i="0" u="none" strike="noStrike" kern="1200" cap="none" spc="0" normalizeH="0" baseline="0" noProof="0" dirty="0">
              <a:ln>
                <a:noFill/>
              </a:ln>
              <a:solidFill>
                <a:schemeClr val="bg2">
                  <a:lumMod val="10000"/>
                </a:schemeClr>
              </a:solidFill>
              <a:effectLst/>
              <a:uLnTx/>
              <a:uFillTx/>
              <a:latin typeface="Arial"/>
              <a:cs typeface="Arial"/>
            </a:endParaRPr>
          </a:p>
          <a:p>
            <a:pPr marL="339725" indent="-171450">
              <a:buFont typeface="Courier New" panose="020B0604020202020204" pitchFamily="34" charset="0"/>
              <a:buChar char="o"/>
              <a:defRPr/>
            </a:pPr>
            <a:r>
              <a:rPr kumimoji="0" lang="en-US" sz="1000" b="0" i="0" u="none" strike="noStrike" kern="1200" cap="none" spc="0" normalizeH="0" baseline="0" noProof="0" dirty="0">
                <a:ln>
                  <a:noFill/>
                </a:ln>
                <a:solidFill>
                  <a:schemeClr val="bg2">
                    <a:lumMod val="10000"/>
                  </a:schemeClr>
                </a:solidFill>
                <a:effectLst/>
                <a:uLnTx/>
                <a:uFillTx/>
                <a:latin typeface="Arial"/>
                <a:cs typeface="Arial"/>
              </a:rPr>
              <a:t>Requirements Memorandum</a:t>
            </a:r>
            <a:r>
              <a:rPr kumimoji="0" lang="en-US" sz="1000" b="0" i="0" u="none" strike="noStrike" kern="1200" cap="none" spc="0" normalizeH="0" noProof="0" dirty="0">
                <a:ln>
                  <a:noFill/>
                </a:ln>
                <a:solidFill>
                  <a:schemeClr val="bg2">
                    <a:lumMod val="10000"/>
                  </a:schemeClr>
                </a:solidFill>
                <a:effectLst/>
                <a:uLnTx/>
                <a:uFillTx/>
                <a:latin typeface="Arial"/>
                <a:cs typeface="Arial"/>
              </a:rPr>
              <a:t> </a:t>
            </a:r>
            <a:r>
              <a:rPr lang="en-US" sz="1000" dirty="0">
                <a:solidFill>
                  <a:schemeClr val="bg2">
                    <a:lumMod val="10000"/>
                  </a:schemeClr>
                </a:solidFill>
                <a:latin typeface="Arial"/>
                <a:cs typeface="Arial"/>
              </a:rPr>
              <a:t>- </a:t>
            </a:r>
            <a:r>
              <a:rPr kumimoji="0" lang="en-US" sz="1000" b="0" i="0" u="none" strike="noStrike" kern="1200" cap="none" spc="0" normalizeH="0" noProof="0" dirty="0">
                <a:ln>
                  <a:noFill/>
                </a:ln>
                <a:solidFill>
                  <a:schemeClr val="bg2">
                    <a:lumMod val="10000"/>
                  </a:schemeClr>
                </a:solidFill>
                <a:effectLst/>
                <a:uLnTx/>
                <a:uFillTx/>
                <a:latin typeface="Arial"/>
                <a:cs typeface="Arial"/>
              </a:rPr>
              <a:t>09 December 2022</a:t>
            </a:r>
            <a:endParaRPr lang="en-US" sz="1000" b="0" i="0" u="none" strike="noStrike" kern="1200" cap="none" spc="0" normalizeH="0" baseline="0" noProof="0" dirty="0">
              <a:ln>
                <a:noFill/>
              </a:ln>
              <a:solidFill>
                <a:schemeClr val="bg2">
                  <a:lumMod val="10000"/>
                </a:schemeClr>
              </a:solidFill>
              <a:effectLst/>
              <a:uLnTx/>
              <a:uFillTx/>
              <a:latin typeface="Arial"/>
              <a:cs typeface="Arial"/>
            </a:endParaRPr>
          </a:p>
          <a:p>
            <a:pPr marL="168275">
              <a:defRPr/>
            </a:pPr>
            <a:endParaRPr lang="en-US" sz="1000" b="0" i="0" u="none" strike="noStrike" kern="1200" cap="none" spc="0" normalizeH="0" baseline="0" noProof="0" dirty="0">
              <a:ln>
                <a:noFill/>
              </a:ln>
              <a:solidFill>
                <a:schemeClr val="bg2">
                  <a:lumMod val="10000"/>
                </a:schemeClr>
              </a:solidFill>
              <a:effectLst/>
              <a:uLnTx/>
              <a:uFillTx/>
              <a:latin typeface="Arial"/>
              <a:cs typeface="Arial"/>
            </a:endParaRPr>
          </a:p>
          <a:p>
            <a:pPr marL="171450" indent="-171450">
              <a:buFont typeface="Arial" panose="020B0604020202020204" pitchFamily="34" charset="0"/>
              <a:buChar cha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Description:  </a:t>
            </a:r>
            <a:r>
              <a:rPr lang="en-US" sz="1000" dirty="0">
                <a:solidFill>
                  <a:schemeClr val="bg2">
                    <a:lumMod val="10000"/>
                  </a:schemeClr>
                </a:solidFill>
                <a:latin typeface="Arial"/>
                <a:cs typeface="Arial"/>
              </a:rPr>
              <a:t>The EW GIR is intended to be integrated into existing Ground and MOUT Ranges to provide a realistic RF jammed and/or GPS spoofed training environment which will enhance small unit tactics and ability to engage near-peer adversaries.</a:t>
            </a:r>
            <a:endParaRPr lang="en-US" sz="1000" dirty="0">
              <a:solidFill>
                <a:schemeClr val="bg2">
                  <a:lumMod val="10000"/>
                </a:schemeClr>
              </a:solidFill>
              <a:cs typeface="Calibri"/>
            </a:endParaRPr>
          </a:p>
          <a:p>
            <a:r>
              <a:rPr lang="en-US" sz="1000" dirty="0">
                <a:solidFill>
                  <a:schemeClr val="bg2">
                    <a:lumMod val="10000"/>
                  </a:schemeClr>
                </a:solidFill>
                <a:latin typeface="Arial"/>
                <a:cs typeface="Arial"/>
              </a:rPr>
              <a:t>    </a:t>
            </a:r>
          </a:p>
          <a:p>
            <a:pPr marL="170815" indent="-170815">
              <a:buFont typeface="Arial" panose="020B0604020202020204" pitchFamily="34" charset="0"/>
              <a:buChar char="•"/>
              <a:defRPr/>
            </a:pPr>
            <a:r>
              <a:rPr kumimoji="0" lang="en-US" sz="1000" b="1" i="0" u="none" strike="noStrike" kern="1200" cap="none" spc="0" normalizeH="0" baseline="0" noProof="0" dirty="0">
                <a:ln>
                  <a:noFill/>
                </a:ln>
                <a:solidFill>
                  <a:schemeClr val="bg2">
                    <a:lumMod val="10000"/>
                  </a:schemeClr>
                </a:solidFill>
                <a:effectLst/>
                <a:uLnTx/>
                <a:uFillTx/>
                <a:latin typeface="Arial"/>
                <a:cs typeface="Arial"/>
              </a:rPr>
              <a:t>AAO Quantity: </a:t>
            </a:r>
            <a:r>
              <a:rPr lang="en-US" sz="1000" dirty="0">
                <a:solidFill>
                  <a:schemeClr val="bg2">
                    <a:lumMod val="10000"/>
                  </a:schemeClr>
                </a:solidFill>
                <a:latin typeface="Arial"/>
                <a:cs typeface="Arial"/>
              </a:rPr>
              <a:t>16 Required; 0 Fielded</a:t>
            </a:r>
          </a:p>
          <a:p>
            <a:pPr marL="628650" lvl="1" indent="-171450">
              <a:buFont typeface="Courier New" panose="020B0604020202020204" pitchFamily="34" charset="0"/>
              <a:buChar char="o"/>
              <a:defRPr/>
            </a:pPr>
            <a:r>
              <a:rPr lang="en-US" sz="1000" dirty="0">
                <a:solidFill>
                  <a:schemeClr val="bg2">
                    <a:lumMod val="10000"/>
                  </a:schemeClr>
                </a:solidFill>
                <a:latin typeface="Arial"/>
                <a:cs typeface="Arial"/>
              </a:rPr>
              <a:t>29 Palms, Yuma, Bridgeport, CPEN, CLNC, MCBH, Okinawa, Fuji</a:t>
            </a:r>
          </a:p>
          <a:p>
            <a:pPr marR="0" lvl="0" algn="l" defTabSz="457200" rtl="0" eaLnBrk="1" fontAlgn="auto" latinLnBrk="0" hangingPunct="1">
              <a:lnSpc>
                <a:spcPct val="100000"/>
              </a:lnSpc>
              <a:spcBef>
                <a:spcPts val="0"/>
              </a:spcBef>
              <a:spcAft>
                <a:spcPts val="0"/>
              </a:spcAft>
              <a:buClrTx/>
              <a:buSzTx/>
              <a:tabLst/>
              <a:defRPr/>
            </a:pPr>
            <a:endParaRPr lang="en-US" sz="950" b="1" i="0" u="none" strike="noStrike" kern="1200" cap="none" spc="0" normalizeH="0" baseline="0" noProof="0" dirty="0">
              <a:ln>
                <a:noFill/>
              </a:ln>
              <a:solidFill>
                <a:schemeClr val="bg2">
                  <a:lumMod val="10000"/>
                </a:schemeClr>
              </a:solidFill>
              <a:effectLst/>
              <a:uLnTx/>
              <a:uFillTx/>
              <a:latin typeface="Arial"/>
              <a:cs typeface="Arial"/>
            </a:endParaRPr>
          </a:p>
        </p:txBody>
      </p:sp>
      <p:pic>
        <p:nvPicPr>
          <p:cNvPr id="5" name="Picture 4"/>
          <p:cNvPicPr>
            <a:picLocks noChangeAspect="1"/>
          </p:cNvPicPr>
          <p:nvPr/>
        </p:nvPicPr>
        <p:blipFill>
          <a:blip r:embed="rId3"/>
          <a:stretch>
            <a:fillRect/>
          </a:stretch>
        </p:blipFill>
        <p:spPr>
          <a:xfrm>
            <a:off x="77677" y="1126437"/>
            <a:ext cx="2123335" cy="1365348"/>
          </a:xfrm>
          <a:prstGeom prst="rect">
            <a:avLst/>
          </a:prstGeom>
        </p:spPr>
      </p:pic>
      <p:pic>
        <p:nvPicPr>
          <p:cNvPr id="6" name="Picture 5"/>
          <p:cNvPicPr>
            <a:picLocks noChangeAspect="1"/>
          </p:cNvPicPr>
          <p:nvPr/>
        </p:nvPicPr>
        <p:blipFill>
          <a:blip r:embed="rId4"/>
          <a:stretch>
            <a:fillRect/>
          </a:stretch>
        </p:blipFill>
        <p:spPr>
          <a:xfrm>
            <a:off x="2151817" y="1125371"/>
            <a:ext cx="2126362" cy="1362818"/>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2207900120"/>
              </p:ext>
            </p:extLst>
          </p:nvPr>
        </p:nvGraphicFramePr>
        <p:xfrm>
          <a:off x="4682857" y="4000676"/>
          <a:ext cx="4343399" cy="762000"/>
        </p:xfrm>
        <a:graphic>
          <a:graphicData uri="http://schemas.openxmlformats.org/drawingml/2006/table">
            <a:tbl>
              <a:tblPr firstRow="1" bandRow="1">
                <a:tableStyleId>{F5AB1C69-6EDB-4FF4-983F-18BD219EF322}</a:tableStyleId>
              </a:tblPr>
              <a:tblGrid>
                <a:gridCol w="2420470">
                  <a:extLst>
                    <a:ext uri="{9D8B030D-6E8A-4147-A177-3AD203B41FA5}">
                      <a16:colId xmlns:a16="http://schemas.microsoft.com/office/drawing/2014/main" val="3882090737"/>
                    </a:ext>
                  </a:extLst>
                </a:gridCol>
                <a:gridCol w="1922929">
                  <a:extLst>
                    <a:ext uri="{9D8B030D-6E8A-4147-A177-3AD203B41FA5}">
                      <a16:colId xmlns:a16="http://schemas.microsoft.com/office/drawing/2014/main" val="810425250"/>
                    </a:ext>
                  </a:extLst>
                </a:gridCol>
              </a:tblGrid>
              <a:tr h="188725">
                <a:tc>
                  <a:txBody>
                    <a:bodyPr/>
                    <a:lstStyle/>
                    <a:p>
                      <a:pPr algn="ctr"/>
                      <a:r>
                        <a:rPr lang="en-US" sz="1200" dirty="0">
                          <a:solidFill>
                            <a:schemeClr val="bg1"/>
                          </a:solidFill>
                        </a:rPr>
                        <a:t>Event</a:t>
                      </a:r>
                      <a:endParaRPr lang="en-US" sz="1200" dirty="0">
                        <a:solidFill>
                          <a:schemeClr val="bg1"/>
                        </a:solidFill>
                        <a:latin typeface="Arial"/>
                      </a:endParaRPr>
                    </a:p>
                  </a:txBody>
                  <a:tcPr/>
                </a:tc>
                <a:tc>
                  <a:txBody>
                    <a:bodyPr/>
                    <a:lstStyle/>
                    <a:p>
                      <a:pPr algn="ctr"/>
                      <a:r>
                        <a:rPr lang="en-US" sz="1200" dirty="0">
                          <a:solidFill>
                            <a:schemeClr val="bg1"/>
                          </a:solidFill>
                        </a:rPr>
                        <a:t>Date</a:t>
                      </a:r>
                      <a:endParaRPr lang="en-US" sz="1200" dirty="0">
                        <a:solidFill>
                          <a:schemeClr val="bg1"/>
                        </a:solidFill>
                        <a:latin typeface="Arial"/>
                      </a:endParaRPr>
                    </a:p>
                  </a:txBody>
                  <a:tcPr/>
                </a:tc>
                <a:extLst>
                  <a:ext uri="{0D108BD9-81ED-4DB2-BD59-A6C34878D82A}">
                    <a16:rowId xmlns:a16="http://schemas.microsoft.com/office/drawing/2014/main" val="3814822928"/>
                  </a:ext>
                </a:extLst>
              </a:tr>
              <a:tr h="188725">
                <a:tc>
                  <a:txBody>
                    <a:bodyPr/>
                    <a:lstStyle/>
                    <a:p>
                      <a:pPr lvl="0" algn="ctr">
                        <a:buNone/>
                      </a:pPr>
                      <a:r>
                        <a:rPr lang="en-US" sz="1000" baseline="0" dirty="0">
                          <a:solidFill>
                            <a:schemeClr val="bg2">
                              <a:lumMod val="10000"/>
                            </a:schemeClr>
                          </a:solidFill>
                        </a:rPr>
                        <a:t>ONR SBIR Phase 2 Planned Kickoffs  </a:t>
                      </a:r>
                      <a:endParaRPr lang="en-US" sz="1000" baseline="0" dirty="0">
                        <a:solidFill>
                          <a:schemeClr val="bg2">
                            <a:lumMod val="10000"/>
                          </a:schemeClr>
                        </a:solidFill>
                        <a:latin typeface="Arial"/>
                      </a:endParaRPr>
                    </a:p>
                  </a:txBody>
                  <a:tcPr/>
                </a:tc>
                <a:tc>
                  <a:txBody>
                    <a:bodyPr/>
                    <a:lstStyle/>
                    <a:p>
                      <a:pPr lvl="0" algn="ctr">
                        <a:buNone/>
                      </a:pPr>
                      <a:r>
                        <a:rPr lang="en-US" sz="1000" dirty="0">
                          <a:solidFill>
                            <a:schemeClr val="bg2">
                              <a:lumMod val="10000"/>
                            </a:schemeClr>
                          </a:solidFill>
                        </a:rPr>
                        <a:t>Q1 FY25</a:t>
                      </a:r>
                      <a:endParaRPr lang="en-US" dirty="0">
                        <a:solidFill>
                          <a:schemeClr val="bg2">
                            <a:lumMod val="10000"/>
                          </a:schemeClr>
                        </a:solidFill>
                      </a:endParaRPr>
                    </a:p>
                  </a:txBody>
                  <a:tcPr/>
                </a:tc>
                <a:extLst>
                  <a:ext uri="{0D108BD9-81ED-4DB2-BD59-A6C34878D82A}">
                    <a16:rowId xmlns:a16="http://schemas.microsoft.com/office/drawing/2014/main" val="203969138"/>
                  </a:ext>
                </a:extLst>
              </a:tr>
              <a:tr h="188725">
                <a:tc>
                  <a:txBody>
                    <a:bodyPr/>
                    <a:lstStyle/>
                    <a:p>
                      <a:pPr lvl="0" algn="ctr">
                        <a:buNone/>
                      </a:pPr>
                      <a:r>
                        <a:rPr lang="en-US" sz="1000" baseline="0" dirty="0">
                          <a:solidFill>
                            <a:schemeClr val="bg2">
                              <a:lumMod val="10000"/>
                            </a:schemeClr>
                          </a:solidFill>
                        </a:rPr>
                        <a:t>Market Research Demo (MDMX 1-25)</a:t>
                      </a:r>
                      <a:endParaRPr lang="en-US" sz="1000" baseline="0" dirty="0">
                        <a:solidFill>
                          <a:schemeClr val="bg2">
                            <a:lumMod val="10000"/>
                          </a:schemeClr>
                        </a:solidFill>
                        <a:latin typeface="Arial"/>
                      </a:endParaRPr>
                    </a:p>
                  </a:txBody>
                  <a:tcPr/>
                </a:tc>
                <a:tc>
                  <a:txBody>
                    <a:bodyPr/>
                    <a:lstStyle/>
                    <a:p>
                      <a:pPr lvl="0" algn="ctr">
                        <a:buNone/>
                      </a:pPr>
                      <a:r>
                        <a:rPr lang="en-US" sz="1000" dirty="0">
                          <a:solidFill>
                            <a:schemeClr val="bg2">
                              <a:lumMod val="10000"/>
                            </a:schemeClr>
                          </a:solidFill>
                        </a:rPr>
                        <a:t>Q2 FY25</a:t>
                      </a:r>
                      <a:endParaRPr lang="en-US" sz="1000" dirty="0">
                        <a:solidFill>
                          <a:schemeClr val="bg2">
                            <a:lumMod val="10000"/>
                          </a:schemeClr>
                        </a:solidFill>
                        <a:latin typeface="Arial"/>
                      </a:endParaRPr>
                    </a:p>
                  </a:txBody>
                  <a:tcPr/>
                </a:tc>
                <a:extLst>
                  <a:ext uri="{0D108BD9-81ED-4DB2-BD59-A6C34878D82A}">
                    <a16:rowId xmlns:a16="http://schemas.microsoft.com/office/drawing/2014/main" val="71894353"/>
                  </a:ext>
                </a:extLst>
              </a:tr>
            </a:tbl>
          </a:graphicData>
        </a:graphic>
      </p:graphicFrame>
      <p:sp>
        <p:nvSpPr>
          <p:cNvPr id="7" name="Slide Number Placeholder 6">
            <a:extLst>
              <a:ext uri="{FF2B5EF4-FFF2-40B4-BE49-F238E27FC236}">
                <a16:creationId xmlns:a16="http://schemas.microsoft.com/office/drawing/2014/main" id="{FD8EEB7C-5583-5A23-CF2F-B1344E0F0C81}"/>
              </a:ext>
            </a:extLst>
          </p:cNvPr>
          <p:cNvSpPr>
            <a:spLocks noGrp="1"/>
          </p:cNvSpPr>
          <p:nvPr>
            <p:ph type="sldNum" sz="quarter" idx="12"/>
          </p:nvPr>
        </p:nvSpPr>
        <p:spPr/>
        <p:txBody>
          <a:bodyPr/>
          <a:lstStyle/>
          <a:p>
            <a:endParaRPr lang="en-US" dirty="0"/>
          </a:p>
        </p:txBody>
      </p:sp>
      <p:pic>
        <p:nvPicPr>
          <p:cNvPr id="9" name="Picture 9">
            <a:extLst>
              <a:ext uri="{FF2B5EF4-FFF2-40B4-BE49-F238E27FC236}">
                <a16:creationId xmlns:a16="http://schemas.microsoft.com/office/drawing/2014/main" id="{F95E8BF0-CAB3-6C89-9CC1-C928F371F808}"/>
              </a:ext>
            </a:extLst>
          </p:cNvPr>
          <p:cNvPicPr>
            <a:picLocks noChangeAspect="1"/>
          </p:cNvPicPr>
          <p:nvPr/>
        </p:nvPicPr>
        <p:blipFill rotWithShape="1">
          <a:blip r:embed="rId5"/>
          <a:srcRect l="12230" t="-690" r="360" b="50100"/>
          <a:stretch/>
        </p:blipFill>
        <p:spPr>
          <a:xfrm>
            <a:off x="60081" y="2488094"/>
            <a:ext cx="2338821" cy="948570"/>
          </a:xfrm>
          <a:prstGeom prst="rect">
            <a:avLst/>
          </a:prstGeom>
        </p:spPr>
      </p:pic>
      <p:pic>
        <p:nvPicPr>
          <p:cNvPr id="10" name="Picture 10">
            <a:extLst>
              <a:ext uri="{FF2B5EF4-FFF2-40B4-BE49-F238E27FC236}">
                <a16:creationId xmlns:a16="http://schemas.microsoft.com/office/drawing/2014/main" id="{223207C5-1508-BE8D-F412-4B65AEFDA848}"/>
              </a:ext>
            </a:extLst>
          </p:cNvPr>
          <p:cNvPicPr>
            <a:picLocks noChangeAspect="1"/>
          </p:cNvPicPr>
          <p:nvPr/>
        </p:nvPicPr>
        <p:blipFill rotWithShape="1">
          <a:blip r:embed="rId6"/>
          <a:srcRect l="19649" r="27017" b="602"/>
          <a:stretch/>
        </p:blipFill>
        <p:spPr>
          <a:xfrm>
            <a:off x="2766349" y="2475097"/>
            <a:ext cx="1077222" cy="1145820"/>
          </a:xfrm>
          <a:prstGeom prst="rect">
            <a:avLst/>
          </a:prstGeom>
        </p:spPr>
      </p:pic>
      <p:sp>
        <p:nvSpPr>
          <p:cNvPr id="14" name="Line 5">
            <a:extLst>
              <a:ext uri="{FF2B5EF4-FFF2-40B4-BE49-F238E27FC236}">
                <a16:creationId xmlns:a16="http://schemas.microsoft.com/office/drawing/2014/main" id="{03D46509-BC7C-D935-A24F-868A63F6D9BB}"/>
              </a:ext>
            </a:extLst>
          </p:cNvPr>
          <p:cNvSpPr>
            <a:spLocks noChangeShapeType="1"/>
          </p:cNvSpPr>
          <p:nvPr/>
        </p:nvSpPr>
        <p:spPr bwMode="auto">
          <a:xfrm flipH="1">
            <a:off x="4591869" y="753791"/>
            <a:ext cx="14023" cy="5833821"/>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1F08B11A-5BD8-765D-4629-48C898EF4437}"/>
              </a:ext>
            </a:extLst>
          </p:cNvPr>
          <p:cNvSpPr txBox="1">
            <a:spLocks/>
          </p:cNvSpPr>
          <p:nvPr/>
        </p:nvSpPr>
        <p:spPr>
          <a:xfrm>
            <a:off x="1147989" y="262185"/>
            <a:ext cx="7538620"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a:solidFill>
                  <a:schemeClr val="bg2">
                    <a:lumMod val="10000"/>
                  </a:schemeClr>
                </a:solidFill>
                <a:latin typeface="Franklin Gothic Medium" panose="020B0603020102020204" pitchFamily="34" charset="0"/>
              </a:rPr>
              <a:t>RTS PROGRAMS</a:t>
            </a:r>
            <a:endParaRPr lang="en-US" sz="2800" b="1" dirty="0">
              <a:solidFill>
                <a:schemeClr val="bg2">
                  <a:lumMod val="10000"/>
                </a:schemeClr>
              </a:solidFill>
              <a:latin typeface="Franklin Gothic Medium" panose="020B0603020102020204" pitchFamily="34" charset="0"/>
            </a:endParaRPr>
          </a:p>
        </p:txBody>
      </p:sp>
      <p:sp>
        <p:nvSpPr>
          <p:cNvPr id="11" name="Title 1">
            <a:extLst>
              <a:ext uri="{FF2B5EF4-FFF2-40B4-BE49-F238E27FC236}">
                <a16:creationId xmlns:a16="http://schemas.microsoft.com/office/drawing/2014/main" id="{2C5A2F0A-14F7-554E-21B2-A6BED21FB4CD}"/>
              </a:ext>
            </a:extLst>
          </p:cNvPr>
          <p:cNvSpPr txBox="1">
            <a:spLocks/>
          </p:cNvSpPr>
          <p:nvPr/>
        </p:nvSpPr>
        <p:spPr>
          <a:xfrm>
            <a:off x="5223869" y="207390"/>
            <a:ext cx="3022635" cy="622895"/>
          </a:xfrm>
        </p:spPr>
        <p:txBody>
          <a:bodyPr>
            <a:noAutofit/>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pPr algn="ctr"/>
            <a:r>
              <a:rPr lang="en-US" sz="1400">
                <a:solidFill>
                  <a:schemeClr val="bg2">
                    <a:lumMod val="10000"/>
                  </a:schemeClr>
                </a:solidFill>
                <a:latin typeface="Arial Black" panose="020B0A04020102020204" pitchFamily="34" charset="0"/>
              </a:rPr>
              <a:t>ELECTRONIC WARFARE GROUND INSTRUMENTED RANGES (EWGIR)</a:t>
            </a:r>
            <a:endParaRPr lang="en-US" sz="1400" dirty="0">
              <a:solidFill>
                <a:schemeClr val="bg2">
                  <a:lumMod val="10000"/>
                </a:schemeClr>
              </a:solidFill>
              <a:latin typeface="Arial Black" panose="020B0A04020102020204" pitchFamily="34" charset="0"/>
            </a:endParaRPr>
          </a:p>
        </p:txBody>
      </p:sp>
      <p:pic>
        <p:nvPicPr>
          <p:cNvPr id="12" name="Picture 11" descr="Logo&#10;&#10;Description automatically generated">
            <a:extLst>
              <a:ext uri="{FF2B5EF4-FFF2-40B4-BE49-F238E27FC236}">
                <a16:creationId xmlns:a16="http://schemas.microsoft.com/office/drawing/2014/main" id="{5FB87BEB-73E3-FF8D-A003-1601E8970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15" name="TextBox 14">
            <a:extLst>
              <a:ext uri="{FF2B5EF4-FFF2-40B4-BE49-F238E27FC236}">
                <a16:creationId xmlns:a16="http://schemas.microsoft.com/office/drawing/2014/main" id="{0EA0C9D2-FA72-C6FE-BF92-D9B0F198FD5E}"/>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3771384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ine 5">
            <a:extLst>
              <a:ext uri="{FF2B5EF4-FFF2-40B4-BE49-F238E27FC236}">
                <a16:creationId xmlns:a16="http://schemas.microsoft.com/office/drawing/2014/main" id="{8D63F3F2-403E-F594-D822-54FD90E4A822}"/>
              </a:ext>
            </a:extLst>
          </p:cNvPr>
          <p:cNvSpPr>
            <a:spLocks noChangeShapeType="1"/>
          </p:cNvSpPr>
          <p:nvPr/>
        </p:nvSpPr>
        <p:spPr bwMode="auto">
          <a:xfrm flipH="1">
            <a:off x="4598282" y="744827"/>
            <a:ext cx="7609" cy="5739456"/>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9EEE42AD-D744-8A76-291B-E143B188A921}"/>
              </a:ext>
            </a:extLst>
          </p:cNvPr>
          <p:cNvGraphicFramePr>
            <a:graphicFrameLocks noGrp="1"/>
          </p:cNvGraphicFramePr>
          <p:nvPr>
            <p:extLst>
              <p:ext uri="{D42A27DB-BD31-4B8C-83A1-F6EECF244321}">
                <p14:modId xmlns:p14="http://schemas.microsoft.com/office/powerpoint/2010/main" val="2734143608"/>
              </p:ext>
            </p:extLst>
          </p:nvPr>
        </p:nvGraphicFramePr>
        <p:xfrm>
          <a:off x="4725532" y="3889032"/>
          <a:ext cx="4266498" cy="2030239"/>
        </p:xfrm>
        <a:graphic>
          <a:graphicData uri="http://schemas.openxmlformats.org/drawingml/2006/table">
            <a:tbl>
              <a:tblPr firstRow="1" bandRow="1">
                <a:tableStyleId>{F5AB1C69-6EDB-4FF4-983F-18BD219EF322}</a:tableStyleId>
              </a:tblPr>
              <a:tblGrid>
                <a:gridCol w="2955539">
                  <a:extLst>
                    <a:ext uri="{9D8B030D-6E8A-4147-A177-3AD203B41FA5}">
                      <a16:colId xmlns:a16="http://schemas.microsoft.com/office/drawing/2014/main" val="3317482342"/>
                    </a:ext>
                  </a:extLst>
                </a:gridCol>
                <a:gridCol w="1310959">
                  <a:extLst>
                    <a:ext uri="{9D8B030D-6E8A-4147-A177-3AD203B41FA5}">
                      <a16:colId xmlns:a16="http://schemas.microsoft.com/office/drawing/2014/main" val="3465059235"/>
                    </a:ext>
                  </a:extLst>
                </a:gridCol>
              </a:tblGrid>
              <a:tr h="280506">
                <a:tc>
                  <a:txBody>
                    <a:bodyPr/>
                    <a:lstStyle/>
                    <a:p>
                      <a:pPr marL="0" algn="ctr" rtl="0" eaLnBrk="1" fontAlgn="t" latinLnBrk="0" hangingPunct="1">
                        <a:spcBef>
                          <a:spcPts val="0"/>
                        </a:spcBef>
                        <a:spcAft>
                          <a:spcPts val="0"/>
                        </a:spcAft>
                      </a:pPr>
                      <a:r>
                        <a:rPr lang="en-US" sz="1200" b="1" u="none" strike="noStrike" kern="1200" dirty="0">
                          <a:solidFill>
                            <a:srgbClr val="FFFFFF"/>
                          </a:solidFill>
                          <a:effectLst/>
                          <a:highlight>
                            <a:srgbClr val="4472C4"/>
                          </a:highlight>
                        </a:rPr>
                        <a:t>Event</a:t>
                      </a:r>
                      <a:endParaRPr lang="en-US" sz="1200" b="0" i="0" u="none" strike="noStrike" dirty="0">
                        <a:effectLst/>
                        <a:highlight>
                          <a:srgbClr val="4472C4"/>
                        </a:highlight>
                        <a:latin typeface="Arial"/>
                      </a:endParaRPr>
                    </a:p>
                  </a:txBody>
                  <a:tcPr/>
                </a:tc>
                <a:tc>
                  <a:txBody>
                    <a:bodyPr/>
                    <a:lstStyle/>
                    <a:p>
                      <a:pPr marL="0" algn="ctr" rtl="0" eaLnBrk="1" fontAlgn="t" latinLnBrk="0" hangingPunct="1">
                        <a:spcBef>
                          <a:spcPts val="0"/>
                        </a:spcBef>
                        <a:spcAft>
                          <a:spcPts val="0"/>
                        </a:spcAft>
                      </a:pPr>
                      <a:r>
                        <a:rPr lang="en-US" sz="1200" b="1" u="none" strike="noStrike" kern="1200" dirty="0">
                          <a:solidFill>
                            <a:srgbClr val="FFFFFF"/>
                          </a:solidFill>
                          <a:effectLst/>
                          <a:highlight>
                            <a:srgbClr val="4472C4"/>
                          </a:highlight>
                        </a:rPr>
                        <a:t>Date</a:t>
                      </a:r>
                      <a:endParaRPr lang="en-US" sz="1200" b="0" i="0" u="none" strike="noStrike" dirty="0">
                        <a:effectLst/>
                        <a:highlight>
                          <a:srgbClr val="4472C4"/>
                        </a:highlight>
                        <a:latin typeface="Arial"/>
                      </a:endParaRPr>
                    </a:p>
                  </a:txBody>
                  <a:tcPr/>
                </a:tc>
                <a:extLst>
                  <a:ext uri="{0D108BD9-81ED-4DB2-BD59-A6C34878D82A}">
                    <a16:rowId xmlns:a16="http://schemas.microsoft.com/office/drawing/2014/main" val="3756142216"/>
                  </a:ext>
                </a:extLst>
              </a:tr>
              <a:tr h="245443">
                <a:tc>
                  <a:txBody>
                    <a:bodyPr/>
                    <a:lstStyle/>
                    <a:p>
                      <a:pPr marL="0" lvl="0" algn="ctr">
                        <a:spcBef>
                          <a:spcPts val="0"/>
                        </a:spcBef>
                        <a:spcAft>
                          <a:spcPts val="0"/>
                        </a:spcAft>
                        <a:buNone/>
                      </a:pPr>
                      <a:r>
                        <a:rPr lang="en-US" sz="1000" b="0" u="none" strike="noStrike" kern="1200" dirty="0">
                          <a:solidFill>
                            <a:schemeClr val="bg2">
                              <a:lumMod val="10000"/>
                            </a:schemeClr>
                          </a:solidFill>
                          <a:effectLst/>
                        </a:rPr>
                        <a:t>Yuma Site 56 Kickoff</a:t>
                      </a:r>
                      <a:endParaRPr lang="en-US" sz="1000" dirty="0">
                        <a:solidFill>
                          <a:schemeClr val="bg2">
                            <a:lumMod val="10000"/>
                          </a:schemeClr>
                        </a:solidFill>
                      </a:endParaRPr>
                    </a:p>
                  </a:txBody>
                  <a:tcPr/>
                </a:tc>
                <a:tc>
                  <a:txBody>
                    <a:bodyPr/>
                    <a:lstStyle/>
                    <a:p>
                      <a:pPr marL="0" lvl="0" algn="ctr">
                        <a:spcBef>
                          <a:spcPts val="0"/>
                        </a:spcBef>
                        <a:spcAft>
                          <a:spcPts val="0"/>
                        </a:spcAft>
                        <a:buNone/>
                      </a:pPr>
                      <a:r>
                        <a:rPr lang="en-US" sz="1000" b="0" u="none" strike="noStrike" kern="1200" dirty="0">
                          <a:solidFill>
                            <a:schemeClr val="bg2">
                              <a:lumMod val="10000"/>
                            </a:schemeClr>
                          </a:solidFill>
                          <a:effectLst/>
                        </a:rPr>
                        <a:t>Q2 FY25</a:t>
                      </a:r>
                      <a:endParaRPr lang="en-US" sz="1000" dirty="0">
                        <a:solidFill>
                          <a:schemeClr val="bg2">
                            <a:lumMod val="10000"/>
                          </a:schemeClr>
                        </a:solidFill>
                      </a:endParaRPr>
                    </a:p>
                  </a:txBody>
                  <a:tcPr anchor="ctr"/>
                </a:tc>
                <a:extLst>
                  <a:ext uri="{0D108BD9-81ED-4DB2-BD59-A6C34878D82A}">
                    <a16:rowId xmlns:a16="http://schemas.microsoft.com/office/drawing/2014/main" val="14883280"/>
                  </a:ext>
                </a:extLst>
              </a:tr>
              <a:tr h="315570">
                <a:tc>
                  <a:txBody>
                    <a:bodyPr/>
                    <a:lstStyle/>
                    <a:p>
                      <a:pPr marL="0" lvl="0" algn="ctr">
                        <a:spcBef>
                          <a:spcPts val="0"/>
                        </a:spcBef>
                        <a:spcAft>
                          <a:spcPts val="0"/>
                        </a:spcAft>
                        <a:buNone/>
                      </a:pPr>
                      <a:r>
                        <a:rPr lang="en-US" sz="1000" b="0" u="none" strike="noStrike" kern="1200" dirty="0">
                          <a:solidFill>
                            <a:schemeClr val="bg2">
                              <a:lumMod val="10000"/>
                            </a:schemeClr>
                          </a:solidFill>
                          <a:effectLst/>
                        </a:rPr>
                        <a:t>MCBQ R-3B Grenade Observation Tower Gov't Acceptance</a:t>
                      </a:r>
                      <a:endParaRPr lang="en-US" sz="1000" dirty="0">
                        <a:solidFill>
                          <a:schemeClr val="bg2">
                            <a:lumMod val="10000"/>
                          </a:schemeClr>
                        </a:solidFill>
                      </a:endParaRPr>
                    </a:p>
                  </a:txBody>
                  <a:tcPr/>
                </a:tc>
                <a:tc>
                  <a:txBody>
                    <a:bodyPr/>
                    <a:lstStyle/>
                    <a:p>
                      <a:pPr marL="0" lvl="0" algn="ctr">
                        <a:spcBef>
                          <a:spcPts val="0"/>
                        </a:spcBef>
                        <a:spcAft>
                          <a:spcPts val="0"/>
                        </a:spcAft>
                        <a:buNone/>
                      </a:pPr>
                      <a:r>
                        <a:rPr lang="en-US" sz="1000" b="0" u="none" strike="noStrike" kern="1200" dirty="0">
                          <a:solidFill>
                            <a:schemeClr val="bg2">
                              <a:lumMod val="10000"/>
                            </a:schemeClr>
                          </a:solidFill>
                          <a:effectLst/>
                        </a:rPr>
                        <a:t>Q2 FY25</a:t>
                      </a:r>
                      <a:endParaRPr lang="en-US" sz="1000">
                        <a:solidFill>
                          <a:schemeClr val="bg2">
                            <a:lumMod val="10000"/>
                          </a:schemeClr>
                        </a:solidFill>
                      </a:endParaRPr>
                    </a:p>
                  </a:txBody>
                  <a:tcPr anchor="ctr"/>
                </a:tc>
                <a:extLst>
                  <a:ext uri="{0D108BD9-81ED-4DB2-BD59-A6C34878D82A}">
                    <a16:rowId xmlns:a16="http://schemas.microsoft.com/office/drawing/2014/main" val="4039600584"/>
                  </a:ext>
                </a:extLst>
              </a:tr>
              <a:tr h="338945">
                <a:tc>
                  <a:txBody>
                    <a:bodyPr/>
                    <a:lstStyle/>
                    <a:p>
                      <a:pPr marL="0" lvl="0" algn="ctr">
                        <a:spcBef>
                          <a:spcPts val="0"/>
                        </a:spcBef>
                        <a:spcAft>
                          <a:spcPts val="0"/>
                        </a:spcAft>
                        <a:buNone/>
                      </a:pPr>
                      <a:r>
                        <a:rPr lang="en-US" sz="1000" b="0" u="none" strike="noStrike" kern="1200" dirty="0">
                          <a:solidFill>
                            <a:schemeClr val="bg2">
                              <a:lumMod val="10000"/>
                            </a:schemeClr>
                          </a:solidFill>
                          <a:effectLst/>
                        </a:rPr>
                        <a:t>CLNC EOD 3 Wall Gov't Acceptance</a:t>
                      </a:r>
                      <a:endParaRPr lang="en-US" sz="1000" b="0" i="0" u="none" strike="noStrike" kern="1200" dirty="0">
                        <a:solidFill>
                          <a:schemeClr val="bg2">
                            <a:lumMod val="10000"/>
                          </a:schemeClr>
                        </a:solidFill>
                        <a:effectLst/>
                        <a:latin typeface="Arial"/>
                      </a:endParaRPr>
                    </a:p>
                  </a:txBody>
                  <a:tcPr/>
                </a:tc>
                <a:tc>
                  <a:txBody>
                    <a:bodyPr/>
                    <a:lstStyle/>
                    <a:p>
                      <a:pPr marL="0" lvl="0" algn="ctr">
                        <a:spcBef>
                          <a:spcPts val="0"/>
                        </a:spcBef>
                        <a:spcAft>
                          <a:spcPts val="0"/>
                        </a:spcAft>
                        <a:buNone/>
                      </a:pPr>
                      <a:endParaRPr lang="en-US" sz="1000" b="0" u="none" strike="noStrike" kern="1200" dirty="0">
                        <a:solidFill>
                          <a:schemeClr val="bg2">
                            <a:lumMod val="10000"/>
                          </a:schemeClr>
                        </a:solidFill>
                        <a:effectLst/>
                      </a:endParaRPr>
                    </a:p>
                    <a:p>
                      <a:pPr marL="0" lvl="0" algn="ctr">
                        <a:spcBef>
                          <a:spcPts val="0"/>
                        </a:spcBef>
                        <a:spcAft>
                          <a:spcPts val="0"/>
                        </a:spcAft>
                        <a:buNone/>
                      </a:pPr>
                      <a:r>
                        <a:rPr lang="en-US" sz="1000" b="0" u="none" strike="noStrike" kern="1200" dirty="0">
                          <a:solidFill>
                            <a:schemeClr val="bg2">
                              <a:lumMod val="10000"/>
                            </a:schemeClr>
                          </a:solidFill>
                          <a:effectLst/>
                        </a:rPr>
                        <a:t>Q2 FY25</a:t>
                      </a:r>
                      <a:endParaRPr lang="en-US" sz="1000">
                        <a:solidFill>
                          <a:schemeClr val="bg2">
                            <a:lumMod val="10000"/>
                          </a:schemeClr>
                        </a:solidFill>
                      </a:endParaRPr>
                    </a:p>
                  </a:txBody>
                  <a:tcPr anchor="ctr"/>
                </a:tc>
                <a:extLst>
                  <a:ext uri="{0D108BD9-81ED-4DB2-BD59-A6C34878D82A}">
                    <a16:rowId xmlns:a16="http://schemas.microsoft.com/office/drawing/2014/main" val="600351001"/>
                  </a:ext>
                </a:extLst>
              </a:tr>
              <a:tr h="338945">
                <a:tc>
                  <a:txBody>
                    <a:bodyPr/>
                    <a:lstStyle/>
                    <a:p>
                      <a:pPr marL="0" lvl="0" algn="ctr">
                        <a:spcBef>
                          <a:spcPts val="0"/>
                        </a:spcBef>
                        <a:spcAft>
                          <a:spcPts val="0"/>
                        </a:spcAft>
                        <a:buNone/>
                      </a:pPr>
                      <a:r>
                        <a:rPr lang="en-US" sz="1000" b="0" u="none" strike="noStrike" kern="1200" noProof="0" dirty="0">
                          <a:solidFill>
                            <a:schemeClr val="bg2">
                              <a:lumMod val="10000"/>
                            </a:schemeClr>
                          </a:solidFill>
                          <a:effectLst/>
                        </a:rPr>
                        <a:t>CPCA R-800 Platoon Offensive </a:t>
                      </a:r>
                    </a:p>
                    <a:p>
                      <a:pPr marL="0" lvl="0" algn="ctr">
                        <a:spcBef>
                          <a:spcPts val="0"/>
                        </a:spcBef>
                        <a:spcAft>
                          <a:spcPts val="0"/>
                        </a:spcAft>
                        <a:buNone/>
                      </a:pPr>
                      <a:r>
                        <a:rPr lang="en-US" sz="1000" b="0" u="none" strike="noStrike" kern="1200" noProof="0" dirty="0">
                          <a:solidFill>
                            <a:schemeClr val="bg2">
                              <a:lumMod val="10000"/>
                            </a:schemeClr>
                          </a:solidFill>
                          <a:effectLst/>
                        </a:rPr>
                        <a:t>Trenches Planned Award</a:t>
                      </a:r>
                      <a:endParaRPr lang="en-US" sz="1000" b="0" i="0" u="none" strike="noStrike" kern="1200" dirty="0">
                        <a:solidFill>
                          <a:schemeClr val="bg2">
                            <a:lumMod val="10000"/>
                          </a:schemeClr>
                        </a:solidFill>
                        <a:effectLst/>
                        <a:latin typeface="Arial"/>
                      </a:endParaRPr>
                    </a:p>
                  </a:txBody>
                  <a:tcPr/>
                </a:tc>
                <a:tc>
                  <a:txBody>
                    <a:bodyPr/>
                    <a:lstStyle/>
                    <a:p>
                      <a:pPr marL="0" lvl="0" algn="ctr">
                        <a:spcBef>
                          <a:spcPts val="0"/>
                        </a:spcBef>
                        <a:spcAft>
                          <a:spcPts val="0"/>
                        </a:spcAft>
                        <a:buNone/>
                      </a:pPr>
                      <a:r>
                        <a:rPr lang="en-US" sz="1000" b="0" u="none" strike="noStrike" kern="1200" dirty="0">
                          <a:solidFill>
                            <a:schemeClr val="bg2">
                              <a:lumMod val="10000"/>
                            </a:schemeClr>
                          </a:solidFill>
                          <a:effectLst/>
                        </a:rPr>
                        <a:t>Q3 FY25</a:t>
                      </a:r>
                      <a:endParaRPr lang="en-US" sz="1000" b="0" i="0" u="none" strike="noStrike" kern="1200" dirty="0">
                        <a:solidFill>
                          <a:schemeClr val="bg2">
                            <a:lumMod val="10000"/>
                          </a:schemeClr>
                        </a:solidFill>
                        <a:effectLst/>
                        <a:latin typeface="Arial"/>
                      </a:endParaRPr>
                    </a:p>
                  </a:txBody>
                  <a:tcPr anchor="ctr"/>
                </a:tc>
                <a:extLst>
                  <a:ext uri="{0D108BD9-81ED-4DB2-BD59-A6C34878D82A}">
                    <a16:rowId xmlns:a16="http://schemas.microsoft.com/office/drawing/2014/main" val="2069956856"/>
                  </a:ext>
                </a:extLst>
              </a:tr>
              <a:tr h="315570">
                <a:tc>
                  <a:txBody>
                    <a:bodyPr/>
                    <a:lstStyle/>
                    <a:p>
                      <a:pPr marL="0" lvl="0" algn="ctr">
                        <a:spcBef>
                          <a:spcPts val="0"/>
                        </a:spcBef>
                        <a:spcAft>
                          <a:spcPts val="0"/>
                        </a:spcAft>
                        <a:buNone/>
                      </a:pPr>
                      <a:r>
                        <a:rPr lang="en-US" sz="1000" b="0" u="none" strike="noStrike" kern="1200" dirty="0">
                          <a:solidFill>
                            <a:schemeClr val="bg2">
                              <a:lumMod val="10000"/>
                            </a:schemeClr>
                          </a:solidFill>
                          <a:effectLst/>
                        </a:rPr>
                        <a:t>CLNC Mobile MOUT Restoration </a:t>
                      </a:r>
                      <a:endParaRPr lang="en-US" sz="1000">
                        <a:solidFill>
                          <a:schemeClr val="bg2">
                            <a:lumMod val="10000"/>
                          </a:schemeClr>
                        </a:solidFill>
                      </a:endParaRPr>
                    </a:p>
                    <a:p>
                      <a:pPr marL="0" lvl="0" algn="ctr">
                        <a:spcBef>
                          <a:spcPts val="0"/>
                        </a:spcBef>
                        <a:spcAft>
                          <a:spcPts val="0"/>
                        </a:spcAft>
                        <a:buNone/>
                      </a:pPr>
                      <a:r>
                        <a:rPr lang="en-US" sz="1000" b="0" u="none" strike="noStrike" kern="1200" dirty="0">
                          <a:solidFill>
                            <a:schemeClr val="bg2">
                              <a:lumMod val="10000"/>
                            </a:schemeClr>
                          </a:solidFill>
                          <a:effectLst/>
                        </a:rPr>
                        <a:t>Planned Award</a:t>
                      </a:r>
                      <a:endParaRPr lang="en-US" sz="1000" dirty="0">
                        <a:solidFill>
                          <a:schemeClr val="bg2">
                            <a:lumMod val="10000"/>
                          </a:schemeClr>
                        </a:solidFill>
                      </a:endParaRPr>
                    </a:p>
                  </a:txBody>
                  <a:tcPr/>
                </a:tc>
                <a:tc>
                  <a:txBody>
                    <a:bodyPr/>
                    <a:lstStyle/>
                    <a:p>
                      <a:pPr marL="0" lvl="0" algn="ctr">
                        <a:spcBef>
                          <a:spcPts val="0"/>
                        </a:spcBef>
                        <a:spcAft>
                          <a:spcPts val="0"/>
                        </a:spcAft>
                        <a:buNone/>
                      </a:pPr>
                      <a:r>
                        <a:rPr lang="en-US" sz="1000" b="0" u="none" strike="noStrike" kern="1200" dirty="0">
                          <a:solidFill>
                            <a:schemeClr val="bg2">
                              <a:lumMod val="10000"/>
                            </a:schemeClr>
                          </a:solidFill>
                          <a:effectLst/>
                        </a:rPr>
                        <a:t>Q4 FY25</a:t>
                      </a:r>
                      <a:endParaRPr lang="en-US" sz="1000" dirty="0">
                        <a:solidFill>
                          <a:schemeClr val="bg2">
                            <a:lumMod val="10000"/>
                          </a:schemeClr>
                        </a:solidFill>
                      </a:endParaRPr>
                    </a:p>
                  </a:txBody>
                  <a:tcPr anchor="ctr"/>
                </a:tc>
                <a:extLst>
                  <a:ext uri="{0D108BD9-81ED-4DB2-BD59-A6C34878D82A}">
                    <a16:rowId xmlns:a16="http://schemas.microsoft.com/office/drawing/2014/main" val="879798325"/>
                  </a:ext>
                </a:extLst>
              </a:tr>
            </a:tbl>
          </a:graphicData>
        </a:graphic>
      </p:graphicFrame>
      <p:sp>
        <p:nvSpPr>
          <p:cNvPr id="8" name="Rectangle 3">
            <a:extLst>
              <a:ext uri="{FF2B5EF4-FFF2-40B4-BE49-F238E27FC236}">
                <a16:creationId xmlns:a16="http://schemas.microsoft.com/office/drawing/2014/main" id="{600B2ED8-EC89-4100-A6D8-59E0BC091498}"/>
              </a:ext>
            </a:extLst>
          </p:cNvPr>
          <p:cNvSpPr>
            <a:spLocks noChangeArrowheads="1"/>
          </p:cNvSpPr>
          <p:nvPr/>
        </p:nvSpPr>
        <p:spPr bwMode="auto">
          <a:xfrm>
            <a:off x="4403005" y="812099"/>
            <a:ext cx="4474353" cy="29477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13" name="Text Box 12">
            <a:extLst>
              <a:ext uri="{FF2B5EF4-FFF2-40B4-BE49-F238E27FC236}">
                <a16:creationId xmlns:a16="http://schemas.microsoft.com/office/drawing/2014/main" id="{E2EB61AE-AE75-4C9B-96AF-70A22118F6E3}"/>
              </a:ext>
            </a:extLst>
          </p:cNvPr>
          <p:cNvSpPr txBox="1">
            <a:spLocks noChangeArrowheads="1"/>
          </p:cNvSpPr>
          <p:nvPr/>
        </p:nvSpPr>
        <p:spPr bwMode="auto">
          <a:xfrm>
            <a:off x="-34779" y="3676933"/>
            <a:ext cx="4432324" cy="157423"/>
          </a:xfrm>
          <a:prstGeom prst="rect">
            <a:avLst/>
          </a:prstGeom>
          <a:noFill/>
          <a:ln w="50800">
            <a:noFill/>
            <a:miter lim="800000"/>
            <a:headEnd/>
            <a:tailEnd/>
          </a:ln>
        </p:spPr>
        <p:txBody>
          <a:bodyPr lIns="18288" tIns="48331" rIns="18288" bIns="48331"/>
          <a:lstStyle/>
          <a:p>
            <a:pPr marL="101147" marR="0" lvl="0" indent="-101147"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Status</a:t>
            </a:r>
            <a:endParaRPr kumimoji="0" lang="en-US" sz="12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3">
            <a:extLst>
              <a:ext uri="{FF2B5EF4-FFF2-40B4-BE49-F238E27FC236}">
                <a16:creationId xmlns:a16="http://schemas.microsoft.com/office/drawing/2014/main" id="{EDDB84FC-37FC-4137-98E1-D0F73CFBCDC9}"/>
              </a:ext>
            </a:extLst>
          </p:cNvPr>
          <p:cNvSpPr>
            <a:spLocks noChangeArrowheads="1"/>
          </p:cNvSpPr>
          <p:nvPr/>
        </p:nvSpPr>
        <p:spPr bwMode="auto">
          <a:xfrm>
            <a:off x="4598283" y="3680245"/>
            <a:ext cx="4584575" cy="288823"/>
          </a:xfrm>
          <a:prstGeom prst="rect">
            <a:avLst/>
          </a:prstGeom>
          <a:noFill/>
          <a:ln w="50800">
            <a:noFill/>
            <a:miter lim="800000"/>
            <a:headEnd/>
            <a:tailEnd/>
          </a:ln>
        </p:spPr>
        <p:txBody>
          <a:bodyPr lIns="18288" tIns="18288" rIns="18288" bIns="18288" anchor="t"/>
          <a:lstStyle/>
          <a:p>
            <a:pPr algn="ctr">
              <a:buClr>
                <a:srgbClr val="FF0000"/>
              </a:buClr>
              <a:defRPr/>
            </a:pPr>
            <a:r>
              <a:rPr lang="en-US" sz="1200" b="1" u="sng" dirty="0">
                <a:solidFill>
                  <a:schemeClr val="bg2">
                    <a:lumMod val="10000"/>
                  </a:schemeClr>
                </a:solidFill>
                <a:latin typeface="Arial"/>
                <a:cs typeface="Arial"/>
              </a:rPr>
              <a:t>Upcoming Events</a:t>
            </a:r>
            <a:endParaRPr lang="en-US" sz="1200" b="1" i="0" u="sng" strike="noStrike" kern="1200" cap="none" spc="0" normalizeH="0" baseline="0" noProof="0" dirty="0">
              <a:ln>
                <a:noFill/>
              </a:ln>
              <a:solidFill>
                <a:schemeClr val="bg2">
                  <a:lumMod val="10000"/>
                </a:schemeClr>
              </a:solidFill>
              <a:effectLst/>
              <a:uLnTx/>
              <a:uFillTx/>
              <a:latin typeface="Arial" panose="020B0604020202020204" pitchFamily="34" charset="0"/>
              <a:cs typeface="Arial" panose="020B0604020202020204" pitchFamily="34" charset="0"/>
            </a:endParaRPr>
          </a:p>
        </p:txBody>
      </p:sp>
      <p:sp>
        <p:nvSpPr>
          <p:cNvPr id="17" name="Rectangle 3">
            <a:extLst>
              <a:ext uri="{FF2B5EF4-FFF2-40B4-BE49-F238E27FC236}">
                <a16:creationId xmlns:a16="http://schemas.microsoft.com/office/drawing/2014/main" id="{5093A52C-8A3B-48B1-B0B9-89FF2C3364F5}"/>
              </a:ext>
            </a:extLst>
          </p:cNvPr>
          <p:cNvSpPr>
            <a:spLocks noChangeArrowheads="1"/>
          </p:cNvSpPr>
          <p:nvPr/>
        </p:nvSpPr>
        <p:spPr bwMode="auto">
          <a:xfrm>
            <a:off x="179469" y="819482"/>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sp>
        <p:nvSpPr>
          <p:cNvPr id="23" name="Line 3">
            <a:extLst>
              <a:ext uri="{FF2B5EF4-FFF2-40B4-BE49-F238E27FC236}">
                <a16:creationId xmlns:a16="http://schemas.microsoft.com/office/drawing/2014/main" id="{043B03AC-79B5-4708-AB13-822D6E4FE241}"/>
              </a:ext>
            </a:extLst>
          </p:cNvPr>
          <p:cNvSpPr>
            <a:spLocks noChangeShapeType="1"/>
          </p:cNvSpPr>
          <p:nvPr/>
        </p:nvSpPr>
        <p:spPr bwMode="auto">
          <a:xfrm flipV="1">
            <a:off x="135595" y="3635139"/>
            <a:ext cx="8886993" cy="31785"/>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a:off x="136103" y="3933585"/>
            <a:ext cx="4433399" cy="1231106"/>
          </a:xfrm>
          <a:prstGeom prst="rect">
            <a:avLst/>
          </a:prstGeom>
        </p:spPr>
        <p:txBody>
          <a:bodyPr wrap="square" lIns="0" tIns="0" rIns="0" bIns="0" anchor="t">
            <a:spAutoFit/>
          </a:bodyPr>
          <a:lstStyle/>
          <a:p>
            <a:pPr marL="171450" lvl="1" indent="-171450">
              <a:buFont typeface="Arial" panose="020B0604020202020204" pitchFamily="34" charset="0"/>
              <a:buChar char="•"/>
              <a:tabLst>
                <a:tab pos="83344" algn="l"/>
              </a:tabLst>
              <a:defRPr/>
            </a:pPr>
            <a:r>
              <a:rPr kumimoji="0" lang="en-US" sz="1000" b="1" i="0" u="none" strike="noStrike" kern="1200" cap="none" spc="0" normalizeH="0" baseline="0" noProof="0" dirty="0">
                <a:ln>
                  <a:noFill/>
                </a:ln>
                <a:solidFill>
                  <a:srgbClr val="000000"/>
                </a:solidFill>
                <a:effectLst/>
                <a:uLnTx/>
                <a:uFillTx/>
                <a:latin typeface="Arial"/>
                <a:cs typeface="Arial"/>
              </a:rPr>
              <a:t>ACAT and Date of Designation: </a:t>
            </a:r>
            <a:r>
              <a:rPr lang="en-US" sz="1000" dirty="0">
                <a:solidFill>
                  <a:srgbClr val="000000"/>
                </a:solidFill>
                <a:latin typeface="Arial"/>
                <a:cs typeface="Arial"/>
              </a:rPr>
              <a:t>Post-ACAT, 17 December 2015</a:t>
            </a:r>
            <a:endParaRPr lang="en-US" sz="1000" dirty="0"/>
          </a:p>
          <a:p>
            <a:pPr marL="171450" indent="-171450" defTabSz="650697" eaLnBrk="0" fontAlgn="auto" hangingPunct="0">
              <a:spcBef>
                <a:spcPts val="0"/>
              </a:spcBef>
              <a:spcAft>
                <a:spcPts val="0"/>
              </a:spcAft>
              <a:buFont typeface="Arial" panose="020B0604020202020204" pitchFamily="34" charset="0"/>
              <a:buChar char="•"/>
              <a:tabLst>
                <a:tab pos="167640" algn="l"/>
              </a:tabLst>
              <a:defRPr/>
            </a:pPr>
            <a:r>
              <a:rPr kumimoji="0" lang="en-US" sz="1000" b="1" i="0" u="none" strike="noStrike" kern="1200" cap="none" spc="0" normalizeH="0" baseline="0" noProof="0" dirty="0">
                <a:ln>
                  <a:noFill/>
                </a:ln>
                <a:solidFill>
                  <a:srgbClr val="000000"/>
                </a:solidFill>
                <a:effectLst/>
                <a:uLnTx/>
                <a:uFillTx/>
                <a:latin typeface="Arial"/>
                <a:cs typeface="Arial"/>
              </a:rPr>
              <a:t>MDA/PDA:</a:t>
            </a:r>
            <a:r>
              <a:rPr lang="en-US" sz="1000" b="1" dirty="0">
                <a:solidFill>
                  <a:srgbClr val="000000"/>
                </a:solidFill>
                <a:latin typeface="Arial"/>
                <a:cs typeface="Arial"/>
              </a:rPr>
              <a:t> </a:t>
            </a:r>
            <a:r>
              <a:rPr kumimoji="0" lang="en-US" sz="1000" b="1" i="0" u="none" strike="noStrike" kern="1200" cap="none" spc="0" normalizeH="0" baseline="0" noProof="0" dirty="0">
                <a:ln>
                  <a:noFill/>
                </a:ln>
                <a:solidFill>
                  <a:srgbClr val="000000"/>
                </a:solidFill>
                <a:effectLst/>
                <a:uLnTx/>
                <a:uFillTx/>
                <a:latin typeface="Arial"/>
                <a:cs typeface="Arial"/>
              </a:rPr>
              <a:t> </a:t>
            </a:r>
            <a:r>
              <a:rPr kumimoji="0" lang="en-US" sz="1000" b="0" i="0" u="none" strike="noStrike" kern="1200" cap="none" spc="0" normalizeH="0" baseline="0" noProof="0" dirty="0">
                <a:ln>
                  <a:noFill/>
                </a:ln>
                <a:solidFill>
                  <a:srgbClr val="000000"/>
                </a:solidFill>
                <a:effectLst/>
                <a:uLnTx/>
                <a:uFillTx/>
                <a:latin typeface="Arial"/>
                <a:cs typeface="Arial"/>
              </a:rPr>
              <a:t>PM TRASYS</a:t>
            </a:r>
            <a:endParaRPr lang="en-US" sz="1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marR="0" lvl="0" indent="-171450" algn="l" defTabSz="650697"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cs typeface="Arial"/>
              </a:rPr>
              <a:t>Date of most recent APB: </a:t>
            </a:r>
            <a:r>
              <a:rPr kumimoji="0" lang="en-US" sz="1000" b="0" i="0" u="none" strike="noStrike" kern="1200" cap="none" spc="0" normalizeH="0" baseline="0" noProof="0" dirty="0">
                <a:ln>
                  <a:noFill/>
                </a:ln>
                <a:solidFill>
                  <a:srgbClr val="000000"/>
                </a:solidFill>
                <a:effectLst/>
                <a:uLnTx/>
                <a:uFillTx/>
                <a:latin typeface="Arial"/>
                <a:cs typeface="Arial"/>
              </a:rPr>
              <a:t>N/A</a:t>
            </a:r>
            <a:endParaRPr lang="en-US" sz="1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1000" b="1" dirty="0">
                <a:solidFill>
                  <a:srgbClr val="000000"/>
                </a:solidFill>
                <a:latin typeface="Arial"/>
                <a:cs typeface="Arial"/>
              </a:rPr>
              <a:t>FOC</a:t>
            </a:r>
            <a:r>
              <a:rPr kumimoji="0" lang="en-US" sz="1000" b="1" i="0" u="none" strike="noStrike" kern="1200" cap="none" spc="0" normalizeH="0" baseline="0" noProof="0" dirty="0">
                <a:ln>
                  <a:noFill/>
                </a:ln>
                <a:solidFill>
                  <a:srgbClr val="000000"/>
                </a:solidFill>
                <a:effectLst/>
                <a:uLnTx/>
                <a:uFillTx/>
                <a:latin typeface="Arial"/>
                <a:cs typeface="Arial"/>
              </a:rPr>
              <a:t> </a:t>
            </a:r>
            <a:r>
              <a:rPr lang="en-US" sz="1000" b="1" dirty="0">
                <a:solidFill>
                  <a:srgbClr val="000000"/>
                </a:solidFill>
                <a:latin typeface="Arial"/>
                <a:cs typeface="Arial"/>
              </a:rPr>
              <a:t>Date</a:t>
            </a:r>
            <a:r>
              <a:rPr kumimoji="0" lang="en-US" sz="1000" b="1" i="0" u="none" strike="noStrike" kern="1200" cap="none" spc="0" normalizeH="0" baseline="0" noProof="0" dirty="0">
                <a:ln>
                  <a:noFill/>
                </a:ln>
                <a:solidFill>
                  <a:srgbClr val="000000"/>
                </a:solidFill>
                <a:effectLst/>
                <a:uLnTx/>
                <a:uFillTx/>
                <a:latin typeface="Arial"/>
                <a:cs typeface="Arial"/>
              </a:rPr>
              <a:t>: </a:t>
            </a:r>
            <a:r>
              <a:rPr lang="en-US" sz="1000" dirty="0">
                <a:solidFill>
                  <a:srgbClr val="000000"/>
                </a:solidFill>
                <a:latin typeface="Arial"/>
                <a:cs typeface="Arial"/>
              </a:rPr>
              <a:t>October 2014 </a:t>
            </a:r>
            <a:endParaRPr lang="en-US" sz="1000" dirty="0"/>
          </a:p>
          <a:p>
            <a:pPr marL="171450" indent="-171450" defTabSz="457200" fontAlgn="auto">
              <a:spcBef>
                <a:spcPts val="0"/>
              </a:spcBef>
              <a:spcAft>
                <a:spcPts val="0"/>
              </a:spcAft>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cs typeface="Arial"/>
              </a:rPr>
              <a:t>Accomplishments</a:t>
            </a:r>
            <a:endParaRPr lang="en-US" sz="1000" dirty="0"/>
          </a:p>
          <a:p>
            <a:pPr marL="342265" lvl="2" indent="-113665">
              <a:buFont typeface="Courier New" panose="02070309020205020404" pitchFamily="49" charset="0"/>
              <a:buChar char="o"/>
              <a:defRPr/>
            </a:pPr>
            <a:r>
              <a:rPr lang="en-US" sz="1000" kern="0" dirty="0">
                <a:solidFill>
                  <a:srgbClr val="000000"/>
                </a:solidFill>
                <a:latin typeface="Arial"/>
                <a:cs typeface="Arial"/>
              </a:rPr>
              <a:t>CLNC EOD 3 Wall kickoff meeting conducted.</a:t>
            </a:r>
            <a:endParaRPr lang="en-US" sz="1000" kern="0" dirty="0">
              <a:solidFill>
                <a:srgbClr val="000000"/>
              </a:solidFill>
              <a:latin typeface="Arial" panose="020B0604020202020204" pitchFamily="34" charset="0"/>
              <a:cs typeface="Arial" panose="020B0604020202020204" pitchFamily="34" charset="0"/>
            </a:endParaRPr>
          </a:p>
          <a:p>
            <a:pPr marL="342265" lvl="2" indent="-113665">
              <a:buFont typeface="Courier New" panose="02070309020205020404" pitchFamily="49" charset="0"/>
              <a:buChar char="o"/>
              <a:defRPr/>
            </a:pPr>
            <a:r>
              <a:rPr lang="en-US" sz="1000" kern="0" dirty="0">
                <a:solidFill>
                  <a:srgbClr val="000000"/>
                </a:solidFill>
                <a:latin typeface="Arial"/>
                <a:cs typeface="Arial"/>
              </a:rPr>
              <a:t>FY25 RTSP project planning completed.</a:t>
            </a:r>
            <a:endParaRPr lang="en-US" sz="1000" kern="0" dirty="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endParaRPr lang="en-US" sz="1000" b="1" dirty="0">
              <a:highlight>
                <a:srgbClr val="FFFF00"/>
              </a:highlight>
              <a:latin typeface="Arial"/>
              <a:cs typeface="Arial"/>
            </a:endParaRPr>
          </a:p>
        </p:txBody>
      </p:sp>
      <p:sp>
        <p:nvSpPr>
          <p:cNvPr id="25" name="Content Placeholder 5"/>
          <p:cNvSpPr txBox="1">
            <a:spLocks/>
          </p:cNvSpPr>
          <p:nvPr/>
        </p:nvSpPr>
        <p:spPr bwMode="auto">
          <a:xfrm>
            <a:off x="4594848" y="965648"/>
            <a:ext cx="4521026" cy="2648270"/>
          </a:xfrm>
          <a:prstGeom prst="rect">
            <a:avLst/>
          </a:prstGeom>
        </p:spPr>
        <p:txBody>
          <a:bodyPr lIns="91440" tIns="45720" rIns="91440" bIns="45720" anchor="t"/>
          <a:lstStyle/>
          <a:p>
            <a:pPr marL="171450" lvl="1" indent="-171450">
              <a:buFont typeface="Arial" panose="020B0604020202020204" pitchFamily="34" charset="0"/>
              <a:buChar char="•"/>
              <a:tabLst>
                <a:tab pos="83344" algn="l"/>
              </a:tabLst>
              <a:defRPr/>
            </a:pPr>
            <a:r>
              <a:rPr kumimoji="0" lang="en-US" sz="1000" b="1" i="0" u="none" strike="noStrike" kern="1200" cap="none" spc="0" normalizeH="0" baseline="0" noProof="0" dirty="0">
                <a:ln>
                  <a:noFill/>
                </a:ln>
                <a:solidFill>
                  <a:srgbClr val="000000"/>
                </a:solidFill>
                <a:effectLst/>
                <a:uLnTx/>
                <a:uFillTx/>
                <a:latin typeface="Arial"/>
                <a:cs typeface="Arial"/>
              </a:rPr>
              <a:t>Requirements</a:t>
            </a:r>
            <a:r>
              <a:rPr kumimoji="0" lang="en-US" sz="1000" i="0" u="none" strike="noStrike" kern="1200" cap="none" spc="0" normalizeH="0" baseline="0" noProof="0" dirty="0">
                <a:ln>
                  <a:noFill/>
                </a:ln>
                <a:solidFill>
                  <a:srgbClr val="000000"/>
                </a:solidFill>
                <a:effectLst/>
                <a:uLnTx/>
                <a:uFillTx/>
                <a:latin typeface="Arial"/>
                <a:cs typeface="Arial"/>
              </a:rPr>
              <a:t>:</a:t>
            </a:r>
            <a:endParaRPr lang="en-US" sz="1000" dirty="0"/>
          </a:p>
          <a:p>
            <a:pPr marL="292735" lvl="2" indent="-171450">
              <a:buFont typeface="Courier New" panose="020B0604020202020204" pitchFamily="34" charset="0"/>
              <a:buChar char="o"/>
              <a:tabLst>
                <a:tab pos="83344" algn="l"/>
              </a:tabLst>
              <a:defRPr/>
            </a:pPr>
            <a:r>
              <a:rPr lang="en-US" sz="1000" dirty="0">
                <a:solidFill>
                  <a:srgbClr val="000000"/>
                </a:solidFill>
                <a:latin typeface="Arial"/>
                <a:cs typeface="Arial"/>
              </a:rPr>
              <a:t>MROC DM 18-2018 RTAM Capability Development Document, 1 August 2018</a:t>
            </a:r>
            <a:endParaRPr lang="en-US" sz="1000" dirty="0">
              <a:cs typeface="Calibri" panose="020F0502020204030204"/>
            </a:endParaRPr>
          </a:p>
          <a:p>
            <a:pPr marL="292735" lvl="2" indent="-171450">
              <a:buFont typeface="Courier New" panose="020B0604020202020204" pitchFamily="34" charset="0"/>
              <a:buChar char="o"/>
              <a:tabLst>
                <a:tab pos="83344" algn="l"/>
              </a:tabLst>
              <a:defRPr/>
            </a:pPr>
            <a:r>
              <a:rPr lang="en-US" sz="1000" dirty="0">
                <a:solidFill>
                  <a:srgbClr val="000000"/>
                </a:solidFill>
                <a:latin typeface="Arial"/>
                <a:cs typeface="Arial"/>
              </a:rPr>
              <a:t>MCO 3550.10 Policies and Procedures </a:t>
            </a:r>
            <a:r>
              <a:rPr kumimoji="0" lang="en-US" sz="1000" b="0" i="0" u="none" strike="noStrike" kern="1200" cap="none" spc="0" normalizeH="0" baseline="0" noProof="0" dirty="0">
                <a:ln>
                  <a:noFill/>
                </a:ln>
                <a:solidFill>
                  <a:srgbClr val="000000"/>
                </a:solidFill>
                <a:effectLst/>
                <a:uLnTx/>
                <a:uFillTx/>
                <a:latin typeface="Arial"/>
                <a:cs typeface="Arial"/>
              </a:rPr>
              <a:t>for </a:t>
            </a:r>
            <a:r>
              <a:rPr lang="en-US" sz="1000" dirty="0">
                <a:solidFill>
                  <a:srgbClr val="000000"/>
                </a:solidFill>
                <a:latin typeface="Arial"/>
                <a:cs typeface="Arial"/>
              </a:rPr>
              <a:t>Range</a:t>
            </a:r>
            <a:r>
              <a:rPr kumimoji="0" lang="en-US" sz="1000" b="0" i="0" u="none" strike="noStrike" kern="1200" cap="none" spc="0" normalizeH="0" baseline="0" noProof="0" dirty="0">
                <a:ln>
                  <a:noFill/>
                </a:ln>
                <a:solidFill>
                  <a:srgbClr val="000000"/>
                </a:solidFill>
                <a:effectLst/>
                <a:uLnTx/>
                <a:uFillTx/>
                <a:latin typeface="Arial"/>
                <a:cs typeface="Arial"/>
              </a:rPr>
              <a:t> </a:t>
            </a:r>
            <a:r>
              <a:rPr lang="en-US" sz="1000" dirty="0">
                <a:solidFill>
                  <a:srgbClr val="000000"/>
                </a:solidFill>
                <a:latin typeface="Arial"/>
                <a:cs typeface="Arial"/>
              </a:rPr>
              <a:t>and Training Area Management, 15 February 2018</a:t>
            </a:r>
            <a:endParaRPr lang="en-US" sz="1000" dirty="0">
              <a:cs typeface="Calibri" panose="020F0502020204030204"/>
            </a:endParaRPr>
          </a:p>
          <a:p>
            <a:pPr marL="292735" lvl="2" indent="-171450">
              <a:buFont typeface="Courier New" panose="020B0604020202020204" pitchFamily="34" charset="0"/>
              <a:buChar char="o"/>
              <a:tabLst>
                <a:tab pos="83344" algn="l"/>
              </a:tabLst>
              <a:defRPr/>
            </a:pPr>
            <a:r>
              <a:rPr lang="en-US" sz="1000" dirty="0">
                <a:solidFill>
                  <a:srgbClr val="000000"/>
                </a:solidFill>
                <a:latin typeface="Arial"/>
                <a:cs typeface="Arial"/>
              </a:rPr>
              <a:t>MCRP 8-10B.1 Marine Corps Operational Training</a:t>
            </a:r>
            <a:r>
              <a:rPr kumimoji="0" lang="en-US" sz="1000" b="0" i="0" u="none" strike="noStrike" kern="1200" cap="none" spc="0" normalizeH="0" baseline="0" noProof="0" dirty="0">
                <a:ln>
                  <a:noFill/>
                </a:ln>
                <a:solidFill>
                  <a:srgbClr val="000000"/>
                </a:solidFill>
                <a:effectLst/>
                <a:uLnTx/>
                <a:uFillTx/>
                <a:latin typeface="Arial"/>
                <a:cs typeface="Arial"/>
              </a:rPr>
              <a:t> </a:t>
            </a:r>
            <a:r>
              <a:rPr lang="en-US" sz="1000" dirty="0">
                <a:solidFill>
                  <a:srgbClr val="000000"/>
                </a:solidFill>
                <a:latin typeface="Arial"/>
                <a:cs typeface="Arial"/>
              </a:rPr>
              <a:t>Ranges Required Capabilities, 29 May 2009</a:t>
            </a:r>
            <a:endParaRPr lang="en-US" sz="1000" dirty="0">
              <a:cs typeface="Calibri" panose="020F0502020204030204"/>
            </a:endParaRPr>
          </a:p>
          <a:p>
            <a:pPr marL="169545" marR="5080">
              <a:lnSpc>
                <a:spcPct val="80000"/>
              </a:lnSpc>
              <a:tabLst>
                <a:tab pos="83344" algn="l"/>
              </a:tabLst>
              <a:defRPr/>
            </a:pPr>
            <a:endParaRPr lang="en-US" sz="1000" dirty="0">
              <a:latin typeface="Arial"/>
              <a:cs typeface="Arial"/>
            </a:endParaRPr>
          </a:p>
          <a:p>
            <a:pPr marL="171450" indent="-171450">
              <a:spcAft>
                <a:spcPts val="400"/>
              </a:spcAft>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cs typeface="Arial"/>
              </a:rPr>
              <a:t>Description</a:t>
            </a:r>
            <a:r>
              <a:rPr kumimoji="0" lang="en-US" sz="1000" i="0" u="none" strike="noStrike" kern="1200" cap="none" spc="0" normalizeH="0" baseline="0" noProof="0" dirty="0">
                <a:ln>
                  <a:noFill/>
                </a:ln>
                <a:solidFill>
                  <a:srgbClr val="000000"/>
                </a:solidFill>
                <a:effectLst/>
                <a:uLnTx/>
                <a:uFillTx/>
                <a:latin typeface="Arial"/>
                <a:cs typeface="Arial"/>
              </a:rPr>
              <a:t>:</a:t>
            </a:r>
            <a:r>
              <a:rPr lang="en-US" sz="1000" dirty="0">
                <a:solidFill>
                  <a:srgbClr val="000000"/>
                </a:solidFill>
                <a:latin typeface="Arial"/>
                <a:cs typeface="Arial"/>
              </a:rPr>
              <a:t> Military Operations on Urban Terrain (MOUT) training systems provide a challenging and complex urban training environment that replicates the difficulties units face as they communicate</a:t>
            </a:r>
            <a:r>
              <a:rPr kumimoji="0" lang="en-US" sz="1000" b="0" i="0" u="none" strike="noStrike" kern="1200" cap="none" spc="0" normalizeH="0" baseline="0" noProof="0" dirty="0">
                <a:ln>
                  <a:noFill/>
                </a:ln>
                <a:solidFill>
                  <a:srgbClr val="000000"/>
                </a:solidFill>
                <a:effectLst/>
                <a:uLnTx/>
                <a:uFillTx/>
                <a:latin typeface="Arial"/>
                <a:cs typeface="Arial"/>
              </a:rPr>
              <a:t>, </a:t>
            </a:r>
            <a:r>
              <a:rPr lang="en-US" sz="1000" dirty="0">
                <a:solidFill>
                  <a:srgbClr val="000000"/>
                </a:solidFill>
                <a:latin typeface="Arial"/>
                <a:cs typeface="Arial"/>
              </a:rPr>
              <a:t>coordinate</a:t>
            </a:r>
            <a:r>
              <a:rPr kumimoji="0" lang="en-US" sz="1000" b="0" i="0" u="none" strike="noStrike" kern="1200" cap="none" spc="0" normalizeH="0" baseline="0" noProof="0" dirty="0">
                <a:ln>
                  <a:noFill/>
                </a:ln>
                <a:solidFill>
                  <a:srgbClr val="000000"/>
                </a:solidFill>
                <a:effectLst/>
                <a:uLnTx/>
                <a:uFillTx/>
                <a:latin typeface="Arial"/>
                <a:cs typeface="Arial"/>
              </a:rPr>
              <a:t>, </a:t>
            </a:r>
            <a:r>
              <a:rPr lang="en-US" sz="1000" dirty="0">
                <a:solidFill>
                  <a:srgbClr val="000000"/>
                </a:solidFill>
                <a:latin typeface="Arial"/>
                <a:cs typeface="Arial"/>
              </a:rPr>
              <a:t>maintain situational awareness</a:t>
            </a:r>
            <a:r>
              <a:rPr kumimoji="0" lang="en-US" sz="1000" b="0" i="0" u="none" strike="noStrike" kern="1200" cap="none" spc="0" normalizeH="0" baseline="0" noProof="0" dirty="0">
                <a:ln>
                  <a:noFill/>
                </a:ln>
                <a:solidFill>
                  <a:srgbClr val="000000"/>
                </a:solidFill>
                <a:effectLst/>
                <a:uLnTx/>
                <a:uFillTx/>
                <a:latin typeface="Arial"/>
                <a:cs typeface="Arial"/>
              </a:rPr>
              <a:t>, </a:t>
            </a:r>
            <a:r>
              <a:rPr lang="en-US" sz="1000" dirty="0">
                <a:solidFill>
                  <a:srgbClr val="000000"/>
                </a:solidFill>
                <a:latin typeface="Arial"/>
                <a:cs typeface="Arial"/>
              </a:rPr>
              <a:t>navigate </a:t>
            </a:r>
            <a:r>
              <a:rPr kumimoji="0" lang="en-US" sz="1000" b="0" i="0" u="none" strike="noStrike" kern="1200" cap="none" spc="0" normalizeH="0" baseline="0" noProof="0" dirty="0">
                <a:ln>
                  <a:noFill/>
                </a:ln>
                <a:solidFill>
                  <a:srgbClr val="000000"/>
                </a:solidFill>
                <a:effectLst/>
                <a:uLnTx/>
                <a:uFillTx/>
                <a:latin typeface="Arial"/>
                <a:cs typeface="Arial"/>
              </a:rPr>
              <a:t>and </a:t>
            </a:r>
            <a:r>
              <a:rPr lang="en-US" sz="1000" dirty="0">
                <a:solidFill>
                  <a:srgbClr val="000000"/>
                </a:solidFill>
                <a:latin typeface="Arial"/>
                <a:cs typeface="Arial"/>
              </a:rPr>
              <a:t>track urban operations. These training systems include Home Station Training Lanes, MOUT, Climbing Towers, Sniper Towers, Forward Operating Bases, Airfield Seizure Facilities and Live Fire Shoot houses. </a:t>
            </a:r>
          </a:p>
          <a:p>
            <a:pPr marL="170815" indent="-170815">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AAO Quantity: </a:t>
            </a:r>
            <a:r>
              <a:rPr lang="en-US" sz="1000" dirty="0">
                <a:solidFill>
                  <a:srgbClr val="000000"/>
                </a:solidFill>
                <a:latin typeface="Arial"/>
                <a:cs typeface="Arial"/>
              </a:rPr>
              <a:t>See note in Issues.</a:t>
            </a:r>
            <a:endParaRPr lang="en-US" sz="1000" dirty="0">
              <a:solidFill>
                <a:srgbClr val="FF0000"/>
              </a:solidFill>
              <a:latin typeface="Arial"/>
              <a:cs typeface="Arial"/>
            </a:endParaRPr>
          </a:p>
          <a:p>
            <a:pPr marR="0" algn="l" defTabSz="457200">
              <a:lnSpc>
                <a:spcPct val="100000"/>
              </a:lnSpc>
              <a:spcBef>
                <a:spcPts val="0"/>
              </a:spcBef>
              <a:spcAft>
                <a:spcPts val="0"/>
              </a:spcAft>
              <a:buClrTx/>
              <a:buSzTx/>
              <a:tabLst/>
              <a:defRPr/>
            </a:pPr>
            <a:endParaRPr lang="en-US" sz="1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90D71BAE-91F2-DBA3-4907-D3819873CF71}"/>
              </a:ext>
            </a:extLst>
          </p:cNvPr>
          <p:cNvPicPr>
            <a:picLocks noChangeAspect="1"/>
          </p:cNvPicPr>
          <p:nvPr/>
        </p:nvPicPr>
        <p:blipFill>
          <a:blip r:embed="rId3"/>
          <a:stretch>
            <a:fillRect/>
          </a:stretch>
        </p:blipFill>
        <p:spPr>
          <a:xfrm>
            <a:off x="180108" y="1041318"/>
            <a:ext cx="4330537" cy="2489366"/>
          </a:xfrm>
          <a:prstGeom prst="rect">
            <a:avLst/>
          </a:prstGeom>
        </p:spPr>
      </p:pic>
      <p:sp>
        <p:nvSpPr>
          <p:cNvPr id="3" name="Title 1">
            <a:extLst>
              <a:ext uri="{FF2B5EF4-FFF2-40B4-BE49-F238E27FC236}">
                <a16:creationId xmlns:a16="http://schemas.microsoft.com/office/drawing/2014/main" id="{61CE6E07-09BE-DFAD-E2D3-1706B41FCCDE}"/>
              </a:ext>
            </a:extLst>
          </p:cNvPr>
          <p:cNvSpPr txBox="1">
            <a:spLocks/>
          </p:cNvSpPr>
          <p:nvPr/>
        </p:nvSpPr>
        <p:spPr>
          <a:xfrm>
            <a:off x="1147989" y="262185"/>
            <a:ext cx="7538620"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a:solidFill>
                  <a:schemeClr val="bg2">
                    <a:lumMod val="10000"/>
                  </a:schemeClr>
                </a:solidFill>
                <a:latin typeface="Franklin Gothic Medium" panose="020B0603020102020204" pitchFamily="34" charset="0"/>
              </a:rPr>
              <a:t>RTS PROGRAMS</a:t>
            </a:r>
            <a:endParaRPr lang="en-US" sz="2800" b="1" dirty="0">
              <a:solidFill>
                <a:schemeClr val="bg2">
                  <a:lumMod val="10000"/>
                </a:schemeClr>
              </a:solidFill>
              <a:latin typeface="Franklin Gothic Medium" panose="020B0603020102020204" pitchFamily="34" charset="0"/>
            </a:endParaRPr>
          </a:p>
        </p:txBody>
      </p:sp>
      <p:sp>
        <p:nvSpPr>
          <p:cNvPr id="5" name="Title 1">
            <a:extLst>
              <a:ext uri="{FF2B5EF4-FFF2-40B4-BE49-F238E27FC236}">
                <a16:creationId xmlns:a16="http://schemas.microsoft.com/office/drawing/2014/main" id="{E2969ABF-B8BF-B692-9659-A1BBF22F0E76}"/>
              </a:ext>
            </a:extLst>
          </p:cNvPr>
          <p:cNvSpPr txBox="1">
            <a:spLocks/>
          </p:cNvSpPr>
          <p:nvPr/>
        </p:nvSpPr>
        <p:spPr>
          <a:xfrm>
            <a:off x="5435621" y="211339"/>
            <a:ext cx="2917506" cy="604824"/>
          </a:xfrm>
        </p:spPr>
        <p:txBody>
          <a:bodyPr>
            <a:noAutofit/>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pPr algn="ctr"/>
            <a:r>
              <a:rPr lang="en-US" sz="1800" dirty="0">
                <a:solidFill>
                  <a:schemeClr val="bg2">
                    <a:lumMod val="10000"/>
                  </a:schemeClr>
                </a:solidFill>
                <a:latin typeface="Arial Black"/>
              </a:rPr>
              <a:t>COMBAT TRAINING ENVIRONMENT (CTE) </a:t>
            </a:r>
            <a:endParaRPr lang="en-US" sz="1200" dirty="0">
              <a:solidFill>
                <a:schemeClr val="bg2">
                  <a:lumMod val="10000"/>
                </a:schemeClr>
              </a:solidFill>
            </a:endParaRPr>
          </a:p>
        </p:txBody>
      </p:sp>
      <p:pic>
        <p:nvPicPr>
          <p:cNvPr id="6" name="Picture 5" descr="Logo&#10;&#10;Description automatically generated">
            <a:extLst>
              <a:ext uri="{FF2B5EF4-FFF2-40B4-BE49-F238E27FC236}">
                <a16:creationId xmlns:a16="http://schemas.microsoft.com/office/drawing/2014/main" id="{49541D38-A527-89F7-66E7-320AC086C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11" name="Title 10">
            <a:extLst>
              <a:ext uri="{FF2B5EF4-FFF2-40B4-BE49-F238E27FC236}">
                <a16:creationId xmlns:a16="http://schemas.microsoft.com/office/drawing/2014/main" id="{C7312ECE-E253-9FB6-4586-9C0C4B8753F4}"/>
              </a:ext>
            </a:extLst>
          </p:cNvPr>
          <p:cNvSpPr>
            <a:spLocks noGrp="1"/>
          </p:cNvSpPr>
          <p:nvPr>
            <p:ph type="title"/>
          </p:nvPr>
        </p:nvSpPr>
        <p:spPr/>
        <p:txBody>
          <a:bodyPr/>
          <a:lstStyle/>
          <a:p>
            <a:endParaRPr lang="en-US"/>
          </a:p>
        </p:txBody>
      </p:sp>
      <p:sp>
        <p:nvSpPr>
          <p:cNvPr id="15" name="TextBox 14">
            <a:extLst>
              <a:ext uri="{FF2B5EF4-FFF2-40B4-BE49-F238E27FC236}">
                <a16:creationId xmlns:a16="http://schemas.microsoft.com/office/drawing/2014/main" id="{CD94C0E3-5E5E-7300-C351-E2130189EC11}"/>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2380829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793" y="216091"/>
            <a:ext cx="2917506" cy="604824"/>
          </a:xfrm>
        </p:spPr>
        <p:txBody>
          <a:bodyPr>
            <a:noAutofit/>
          </a:bodyPr>
          <a:lstStyle/>
          <a:p>
            <a:pPr algn="ctr"/>
            <a:r>
              <a:rPr lang="en-US" sz="1400" dirty="0">
                <a:solidFill>
                  <a:schemeClr val="bg1"/>
                </a:solidFill>
                <a:latin typeface="Arial Black"/>
              </a:rPr>
              <a:t>INFANTRY IMMERSIVE TRAINER (IIT)</a:t>
            </a:r>
          </a:p>
        </p:txBody>
      </p:sp>
      <p:sp>
        <p:nvSpPr>
          <p:cNvPr id="8" name="Rectangle 3">
            <a:extLst>
              <a:ext uri="{FF2B5EF4-FFF2-40B4-BE49-F238E27FC236}">
                <a16:creationId xmlns:a16="http://schemas.microsoft.com/office/drawing/2014/main" id="{600B2ED8-EC89-4100-A6D8-59E0BC091498}"/>
              </a:ext>
            </a:extLst>
          </p:cNvPr>
          <p:cNvSpPr>
            <a:spLocks noChangeArrowheads="1"/>
          </p:cNvSpPr>
          <p:nvPr/>
        </p:nvSpPr>
        <p:spPr bwMode="auto">
          <a:xfrm>
            <a:off x="4403005" y="905234"/>
            <a:ext cx="4474353" cy="29477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Description</a:t>
            </a:r>
          </a:p>
        </p:txBody>
      </p:sp>
      <p:sp>
        <p:nvSpPr>
          <p:cNvPr id="13" name="Text Box 12">
            <a:extLst>
              <a:ext uri="{FF2B5EF4-FFF2-40B4-BE49-F238E27FC236}">
                <a16:creationId xmlns:a16="http://schemas.microsoft.com/office/drawing/2014/main" id="{E2EB61AE-AE75-4C9B-96AF-70A22118F6E3}"/>
              </a:ext>
            </a:extLst>
          </p:cNvPr>
          <p:cNvSpPr txBox="1">
            <a:spLocks noChangeArrowheads="1"/>
          </p:cNvSpPr>
          <p:nvPr/>
        </p:nvSpPr>
        <p:spPr bwMode="auto">
          <a:xfrm>
            <a:off x="-34779" y="3676933"/>
            <a:ext cx="4432324" cy="157423"/>
          </a:xfrm>
          <a:prstGeom prst="rect">
            <a:avLst/>
          </a:prstGeom>
          <a:noFill/>
          <a:ln w="50800">
            <a:noFill/>
            <a:miter lim="800000"/>
            <a:headEnd/>
            <a:tailEnd/>
          </a:ln>
        </p:spPr>
        <p:txBody>
          <a:bodyPr lIns="18288" tIns="48331" rIns="18288" bIns="48331"/>
          <a:lstStyle/>
          <a:p>
            <a:pPr marL="101147" marR="0" lvl="0" indent="-101147" algn="ctr" defTabSz="867574" rtl="0" eaLnBrk="0" fontAlgn="auto" latinLnBrk="0" hangingPunct="0">
              <a:lnSpc>
                <a:spcPct val="9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Status</a:t>
            </a:r>
            <a:endParaRPr kumimoji="0" lang="en-US" sz="12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3">
            <a:extLst>
              <a:ext uri="{FF2B5EF4-FFF2-40B4-BE49-F238E27FC236}">
                <a16:creationId xmlns:a16="http://schemas.microsoft.com/office/drawing/2014/main" id="{EDDB84FC-37FC-4137-98E1-D0F73CFBCDC9}"/>
              </a:ext>
            </a:extLst>
          </p:cNvPr>
          <p:cNvSpPr>
            <a:spLocks noChangeArrowheads="1"/>
          </p:cNvSpPr>
          <p:nvPr/>
        </p:nvSpPr>
        <p:spPr bwMode="auto">
          <a:xfrm>
            <a:off x="4579153" y="3718504"/>
            <a:ext cx="4584575" cy="288823"/>
          </a:xfrm>
          <a:prstGeom prst="rect">
            <a:avLst/>
          </a:prstGeom>
          <a:noFill/>
          <a:ln w="50800">
            <a:noFill/>
            <a:miter lim="800000"/>
            <a:headEnd/>
            <a:tailEnd/>
          </a:ln>
        </p:spPr>
        <p:txBody>
          <a:bodyPr lIns="18288" tIns="18288" rIns="18288" bIns="18288" anchor="t"/>
          <a:lstStyle/>
          <a:p>
            <a:pPr algn="ctr">
              <a:buClr>
                <a:srgbClr val="FF0000"/>
              </a:buClr>
              <a:defRPr/>
            </a:pPr>
            <a:r>
              <a:rPr lang="en-US" sz="1200" b="1" u="sng">
                <a:solidFill>
                  <a:schemeClr val="bg2">
                    <a:lumMod val="10000"/>
                  </a:schemeClr>
                </a:solidFill>
                <a:latin typeface="Arial"/>
                <a:cs typeface="Arial"/>
              </a:rPr>
              <a:t>Upcoming Events</a:t>
            </a:r>
            <a:endParaRPr lang="en-US" sz="1200" b="1" i="0" u="sng" strike="noStrike" kern="1200" cap="none" spc="0" normalizeH="0" baseline="0" noProof="0">
              <a:ln>
                <a:noFill/>
              </a:ln>
              <a:solidFill>
                <a:schemeClr val="bg2">
                  <a:lumMod val="10000"/>
                </a:schemeClr>
              </a:solidFill>
              <a:effectLst/>
              <a:uLnTx/>
              <a:uFillTx/>
              <a:latin typeface="Arial" panose="020B0604020202020204" pitchFamily="34" charset="0"/>
              <a:cs typeface="Arial" panose="020B0604020202020204" pitchFamily="34" charset="0"/>
            </a:endParaRPr>
          </a:p>
        </p:txBody>
      </p:sp>
      <p:sp>
        <p:nvSpPr>
          <p:cNvPr id="17" name="Rectangle 3">
            <a:extLst>
              <a:ext uri="{FF2B5EF4-FFF2-40B4-BE49-F238E27FC236}">
                <a16:creationId xmlns:a16="http://schemas.microsoft.com/office/drawing/2014/main" id="{5093A52C-8A3B-48B1-B0B9-89FF2C3364F5}"/>
              </a:ext>
            </a:extLst>
          </p:cNvPr>
          <p:cNvSpPr>
            <a:spLocks noChangeArrowheads="1"/>
          </p:cNvSpPr>
          <p:nvPr/>
        </p:nvSpPr>
        <p:spPr bwMode="auto">
          <a:xfrm>
            <a:off x="179469" y="819482"/>
            <a:ext cx="4110763" cy="288823"/>
          </a:xfrm>
          <a:prstGeom prst="rect">
            <a:avLst/>
          </a:prstGeom>
          <a:noFill/>
          <a:ln w="50800">
            <a:noFill/>
            <a:miter lim="800000"/>
            <a:headEnd/>
            <a:tailEnd/>
          </a:ln>
        </p:spPr>
        <p:txBody>
          <a:bodyPr lIns="18288" tIns="18288" rIns="18288" bIns="18288"/>
          <a:lstStyle/>
          <a:p>
            <a:pPr marL="0" marR="0" lvl="0" indent="0" algn="ctr" defTabSz="457200" rtl="0" eaLnBrk="1" fontAlgn="auto" latinLnBrk="0" hangingPunct="1">
              <a:lnSpc>
                <a:spcPct val="100000"/>
              </a:lnSpc>
              <a:spcBef>
                <a:spcPts val="0"/>
              </a:spcBef>
              <a:spcAft>
                <a:spcPts val="0"/>
              </a:spcAft>
              <a:buClr>
                <a:srgbClr val="FF0000"/>
              </a:buClr>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Program Picture</a:t>
            </a:r>
          </a:p>
        </p:txBody>
      </p:sp>
      <p:sp>
        <p:nvSpPr>
          <p:cNvPr id="23" name="Line 3">
            <a:extLst>
              <a:ext uri="{FF2B5EF4-FFF2-40B4-BE49-F238E27FC236}">
                <a16:creationId xmlns:a16="http://schemas.microsoft.com/office/drawing/2014/main" id="{043B03AC-79B5-4708-AB13-822D6E4FE241}"/>
              </a:ext>
            </a:extLst>
          </p:cNvPr>
          <p:cNvSpPr>
            <a:spLocks noChangeShapeType="1"/>
          </p:cNvSpPr>
          <p:nvPr/>
        </p:nvSpPr>
        <p:spPr bwMode="auto">
          <a:xfrm flipV="1">
            <a:off x="135595" y="3635139"/>
            <a:ext cx="8886993" cy="31785"/>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p:cNvSpPr/>
          <p:nvPr/>
        </p:nvSpPr>
        <p:spPr>
          <a:xfrm>
            <a:off x="97844" y="3927404"/>
            <a:ext cx="4452529" cy="1538883"/>
          </a:xfrm>
          <a:prstGeom prst="rect">
            <a:avLst/>
          </a:prstGeom>
        </p:spPr>
        <p:txBody>
          <a:bodyPr wrap="square" lIns="0" tIns="0" rIns="0" bIns="0" anchor="t">
            <a:spAutoFit/>
          </a:bodyPr>
          <a:lstStyle/>
          <a:p>
            <a:pPr marL="171450" lvl="1" indent="-171450">
              <a:buFont typeface="Arial" panose="020B0604020202020204" pitchFamily="34" charset="0"/>
              <a:buChar char="•"/>
              <a:tabLst>
                <a:tab pos="83344" algn="l"/>
              </a:tabLst>
              <a:defRPr/>
            </a:pPr>
            <a:r>
              <a:rPr kumimoji="0" lang="en-US" sz="1000" b="1" i="0" u="none" strike="noStrike" kern="1200" cap="none" spc="0" normalizeH="0" baseline="0" noProof="0" dirty="0">
                <a:ln>
                  <a:noFill/>
                </a:ln>
                <a:solidFill>
                  <a:srgbClr val="000000"/>
                </a:solidFill>
                <a:effectLst/>
                <a:uLnTx/>
                <a:uFillTx/>
                <a:latin typeface="Arial"/>
                <a:cs typeface="Arial"/>
              </a:rPr>
              <a:t>ACAT and Date of Designation: </a:t>
            </a:r>
            <a:r>
              <a:rPr lang="en-US" sz="1000" dirty="0">
                <a:solidFill>
                  <a:srgbClr val="000000"/>
                </a:solidFill>
                <a:latin typeface="Arial"/>
                <a:cs typeface="Arial"/>
              </a:rPr>
              <a:t>Post-ACAT, 17 December 2015</a:t>
            </a:r>
            <a:endParaRPr lang="en-US" sz="1000" dirty="0"/>
          </a:p>
          <a:p>
            <a:pPr marL="171450" indent="-171450" defTabSz="650697" eaLnBrk="0" fontAlgn="auto" hangingPunct="0">
              <a:spcBef>
                <a:spcPts val="0"/>
              </a:spcBef>
              <a:spcAft>
                <a:spcPts val="0"/>
              </a:spcAft>
              <a:buFont typeface="Arial" panose="020B0604020202020204" pitchFamily="34" charset="0"/>
              <a:buChar char="•"/>
              <a:tabLst>
                <a:tab pos="167640" algn="l"/>
              </a:tabLst>
              <a:defRPr/>
            </a:pPr>
            <a:r>
              <a:rPr kumimoji="0" lang="en-US" sz="1000" b="1" i="0" u="none" strike="noStrike" kern="1200" cap="none" spc="0" normalizeH="0" baseline="0" noProof="0" dirty="0">
                <a:ln>
                  <a:noFill/>
                </a:ln>
                <a:solidFill>
                  <a:srgbClr val="000000"/>
                </a:solidFill>
                <a:effectLst/>
                <a:uLnTx/>
                <a:uFillTx/>
                <a:latin typeface="Arial"/>
                <a:cs typeface="Arial"/>
              </a:rPr>
              <a:t>MDA/PDA:</a:t>
            </a:r>
            <a:r>
              <a:rPr lang="en-US" sz="1000" b="1" dirty="0">
                <a:solidFill>
                  <a:srgbClr val="000000"/>
                </a:solidFill>
                <a:latin typeface="Arial"/>
                <a:cs typeface="Arial"/>
              </a:rPr>
              <a:t> </a:t>
            </a:r>
            <a:r>
              <a:rPr kumimoji="0" lang="en-US" sz="1000" b="1" i="0" u="none" strike="noStrike" kern="1200" cap="none" spc="0" normalizeH="0" baseline="0" noProof="0" dirty="0">
                <a:ln>
                  <a:noFill/>
                </a:ln>
                <a:solidFill>
                  <a:srgbClr val="000000"/>
                </a:solidFill>
                <a:effectLst/>
                <a:uLnTx/>
                <a:uFillTx/>
                <a:latin typeface="Arial"/>
                <a:cs typeface="Arial"/>
              </a:rPr>
              <a:t> </a:t>
            </a:r>
            <a:r>
              <a:rPr kumimoji="0" lang="en-US" sz="1000" b="0" i="0" u="none" strike="noStrike" kern="1200" cap="none" spc="0" normalizeH="0" baseline="0" noProof="0" dirty="0">
                <a:ln>
                  <a:noFill/>
                </a:ln>
                <a:solidFill>
                  <a:srgbClr val="000000"/>
                </a:solidFill>
                <a:effectLst/>
                <a:uLnTx/>
                <a:uFillTx/>
                <a:latin typeface="Arial"/>
                <a:cs typeface="Arial"/>
              </a:rPr>
              <a:t>PM TRASYS</a:t>
            </a:r>
            <a:endParaRPr lang="en-US" sz="1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marR="0" lvl="0" indent="-171450" algn="l" defTabSz="650697"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000000"/>
                </a:solidFill>
                <a:effectLst/>
                <a:uLnTx/>
                <a:uFillTx/>
                <a:latin typeface="Arial"/>
                <a:cs typeface="Arial"/>
              </a:rPr>
              <a:t>Date of most recent APB: </a:t>
            </a:r>
            <a:r>
              <a:rPr kumimoji="0" lang="en-US" sz="1000" b="0" i="0" u="none" strike="noStrike" kern="1200" cap="none" spc="0" normalizeH="0" baseline="0" noProof="0" dirty="0">
                <a:ln>
                  <a:noFill/>
                </a:ln>
                <a:solidFill>
                  <a:srgbClr val="000000"/>
                </a:solidFill>
                <a:effectLst/>
                <a:uLnTx/>
                <a:uFillTx/>
                <a:latin typeface="Arial"/>
                <a:cs typeface="Arial"/>
              </a:rPr>
              <a:t>N/A</a:t>
            </a:r>
            <a:endParaRPr lang="en-US" sz="1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1000" b="1" dirty="0">
                <a:solidFill>
                  <a:srgbClr val="000000"/>
                </a:solidFill>
                <a:latin typeface="Arial"/>
                <a:cs typeface="Arial"/>
              </a:rPr>
              <a:t>FOC</a:t>
            </a:r>
            <a:r>
              <a:rPr kumimoji="0" lang="en-US" sz="1000" b="1" i="0" u="none" strike="noStrike" kern="1200" cap="none" spc="0" normalizeH="0" baseline="0" noProof="0" dirty="0">
                <a:ln>
                  <a:noFill/>
                </a:ln>
                <a:solidFill>
                  <a:srgbClr val="000000"/>
                </a:solidFill>
                <a:effectLst/>
                <a:uLnTx/>
                <a:uFillTx/>
                <a:latin typeface="Arial"/>
                <a:cs typeface="Arial"/>
              </a:rPr>
              <a:t> </a:t>
            </a:r>
            <a:r>
              <a:rPr lang="en-US" sz="1000" b="1" dirty="0">
                <a:solidFill>
                  <a:srgbClr val="000000"/>
                </a:solidFill>
                <a:latin typeface="Arial"/>
                <a:cs typeface="Arial"/>
              </a:rPr>
              <a:t>Date</a:t>
            </a:r>
            <a:r>
              <a:rPr kumimoji="0" lang="en-US" sz="1000" b="1" i="0" u="none" strike="noStrike" kern="1200" cap="none" spc="0" normalizeH="0" baseline="0" noProof="0" dirty="0">
                <a:ln>
                  <a:noFill/>
                </a:ln>
                <a:solidFill>
                  <a:srgbClr val="000000"/>
                </a:solidFill>
                <a:effectLst/>
                <a:uLnTx/>
                <a:uFillTx/>
                <a:latin typeface="Arial"/>
                <a:cs typeface="Arial"/>
              </a:rPr>
              <a:t>: </a:t>
            </a:r>
            <a:r>
              <a:rPr lang="en-US" sz="1000" dirty="0">
                <a:solidFill>
                  <a:srgbClr val="000000"/>
                </a:solidFill>
                <a:latin typeface="Arial"/>
                <a:cs typeface="Arial"/>
              </a:rPr>
              <a:t>17 April 2011 </a:t>
            </a:r>
            <a:endParaRPr lang="en-US" sz="1000" dirty="0"/>
          </a:p>
          <a:p>
            <a:pPr marL="171450" indent="-171450" defTabSz="457200" fontAlgn="auto">
              <a:spcBef>
                <a:spcPts val="0"/>
              </a:spcBef>
              <a:spcAft>
                <a:spcPts val="0"/>
              </a:spcAft>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cs typeface="Arial"/>
              </a:rPr>
              <a:t>Accomplishments</a:t>
            </a:r>
            <a:endParaRPr lang="en-US" sz="1000" dirty="0"/>
          </a:p>
          <a:p>
            <a:pPr marL="342265" lvl="2" indent="-113665">
              <a:buFont typeface="Courier New" panose="02070309020205020404" pitchFamily="49" charset="0"/>
              <a:buChar char="o"/>
              <a:defRPr/>
            </a:pPr>
            <a:r>
              <a:rPr lang="en-US" sz="1000" kern="0" dirty="0">
                <a:solidFill>
                  <a:srgbClr val="000000"/>
                </a:solidFill>
                <a:latin typeface="Arial"/>
                <a:cs typeface="Arial"/>
              </a:rPr>
              <a:t>CGF IPT is collaborating with the Requirements Sponsor and Training Support Center for scenario planning and assistance in developing user assessments.</a:t>
            </a:r>
            <a:endParaRPr lang="en-US" sz="1000" kern="0" dirty="0">
              <a:solidFill>
                <a:srgbClr val="000000"/>
              </a:solidFill>
              <a:latin typeface="Arial" panose="020B0604020202020204" pitchFamily="34" charset="0"/>
              <a:cs typeface="Arial" panose="020B0604020202020204" pitchFamily="34" charset="0"/>
            </a:endParaRPr>
          </a:p>
          <a:p>
            <a:pPr marL="228600" lvl="2">
              <a:defRPr/>
            </a:pPr>
            <a:r>
              <a:rPr lang="en-US" sz="1000" kern="0" dirty="0">
                <a:solidFill>
                  <a:srgbClr val="000000"/>
                </a:solidFill>
                <a:latin typeface="Arial"/>
                <a:cs typeface="Arial"/>
              </a:rPr>
              <a:t>  </a:t>
            </a:r>
            <a:endParaRPr lang="en-US" sz="1000" kern="0" dirty="0">
              <a:solidFill>
                <a:srgbClr val="00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endParaRPr lang="en-US" sz="1000" b="1" dirty="0">
              <a:highlight>
                <a:srgbClr val="FFFF00"/>
              </a:highlight>
              <a:latin typeface="Arial"/>
              <a:cs typeface="Arial"/>
            </a:endParaRPr>
          </a:p>
        </p:txBody>
      </p:sp>
      <p:sp>
        <p:nvSpPr>
          <p:cNvPr id="25" name="Content Placeholder 5"/>
          <p:cNvSpPr txBox="1">
            <a:spLocks/>
          </p:cNvSpPr>
          <p:nvPr/>
        </p:nvSpPr>
        <p:spPr bwMode="auto">
          <a:xfrm>
            <a:off x="4594848" y="1058783"/>
            <a:ext cx="4521026" cy="2648270"/>
          </a:xfrm>
          <a:prstGeom prst="rect">
            <a:avLst/>
          </a:prstGeom>
        </p:spPr>
        <p:txBody>
          <a:bodyPr lIns="91440" tIns="45720" rIns="91440" bIns="45720" anchor="t"/>
          <a:lstStyle/>
          <a:p>
            <a:pPr marL="171450" lvl="1" indent="-171450">
              <a:buFont typeface="Arial" panose="020B0604020202020204" pitchFamily="34" charset="0"/>
              <a:buChar char="•"/>
              <a:tabLst>
                <a:tab pos="83344" algn="l"/>
              </a:tabLst>
              <a:defRPr/>
            </a:pPr>
            <a:r>
              <a:rPr kumimoji="0" lang="en-US" sz="1000" b="1" i="0" u="none" strike="noStrike" kern="1200" cap="none" spc="0" normalizeH="0" baseline="0" noProof="0" dirty="0">
                <a:ln>
                  <a:noFill/>
                </a:ln>
                <a:solidFill>
                  <a:srgbClr val="000000"/>
                </a:solidFill>
                <a:effectLst/>
                <a:uLnTx/>
                <a:uFillTx/>
                <a:latin typeface="Arial"/>
                <a:cs typeface="Arial"/>
              </a:rPr>
              <a:t>Requirements</a:t>
            </a:r>
            <a:r>
              <a:rPr kumimoji="0" lang="en-US" sz="1000" i="0" u="none" strike="noStrike" kern="1200" cap="none" spc="0" normalizeH="0" baseline="0" noProof="0" dirty="0">
                <a:ln>
                  <a:noFill/>
                </a:ln>
                <a:solidFill>
                  <a:srgbClr val="000000"/>
                </a:solidFill>
                <a:effectLst/>
                <a:uLnTx/>
                <a:uFillTx/>
                <a:latin typeface="Arial"/>
                <a:cs typeface="Arial"/>
              </a:rPr>
              <a:t>:</a:t>
            </a:r>
            <a:endParaRPr lang="en-US" sz="1000" dirty="0"/>
          </a:p>
          <a:p>
            <a:pPr marL="292735" indent="-171450">
              <a:buFont typeface="Courier New" panose="020B0604020202020204" pitchFamily="34" charset="0"/>
              <a:buChar char="o"/>
              <a:tabLst>
                <a:tab pos="83344" algn="l"/>
              </a:tabLst>
              <a:defRPr/>
            </a:pPr>
            <a:r>
              <a:rPr lang="en-US" sz="1000" dirty="0">
                <a:solidFill>
                  <a:srgbClr val="000000"/>
                </a:solidFill>
                <a:latin typeface="Arial"/>
                <a:cs typeface="Arial"/>
              </a:rPr>
              <a:t>Immersive Trainer USN #08357UA, 1 June 2009</a:t>
            </a:r>
            <a:endParaRPr lang="en-US" sz="1000" dirty="0">
              <a:solidFill>
                <a:srgbClr val="000000"/>
              </a:solidFill>
              <a:latin typeface="Calibri" panose="020F0502020204030204"/>
              <a:cs typeface="Calibri" panose="020F0502020204030204"/>
            </a:endParaRPr>
          </a:p>
          <a:p>
            <a:pPr marL="292735" lvl="2" indent="-171450">
              <a:buFont typeface="Courier New" panose="020B0604020202020204" pitchFamily="34" charset="0"/>
              <a:buChar char="o"/>
              <a:tabLst>
                <a:tab pos="83344" algn="l"/>
              </a:tabLst>
              <a:defRPr/>
            </a:pPr>
            <a:r>
              <a:rPr lang="en-US" sz="1000" dirty="0">
                <a:solidFill>
                  <a:srgbClr val="000000"/>
                </a:solidFill>
                <a:latin typeface="Arial"/>
                <a:cs typeface="Arial"/>
              </a:rPr>
              <a:t>CG TECOM Urgent Statement of Need, 24 July 2009</a:t>
            </a:r>
            <a:endParaRPr lang="en-US" sz="1000" dirty="0"/>
          </a:p>
          <a:p>
            <a:pPr marL="169545" marR="5080">
              <a:lnSpc>
                <a:spcPct val="80000"/>
              </a:lnSpc>
              <a:tabLst>
                <a:tab pos="185420" algn="l"/>
              </a:tabLst>
              <a:defRPr/>
            </a:pPr>
            <a:endParaRPr lang="en-US" sz="1000" dirty="0">
              <a:latin typeface="Arial"/>
              <a:cs typeface="Arial"/>
            </a:endParaRPr>
          </a:p>
          <a:p>
            <a:pPr marL="171450" indent="-171450">
              <a:spcAft>
                <a:spcPts val="400"/>
              </a:spcAft>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cs typeface="Arial"/>
              </a:rPr>
              <a:t>Description</a:t>
            </a:r>
            <a:r>
              <a:rPr kumimoji="0" lang="en-US" sz="1000" i="0" u="none" strike="noStrike" kern="1200" cap="none" spc="0" normalizeH="0" baseline="0" noProof="0" dirty="0">
                <a:ln>
                  <a:noFill/>
                </a:ln>
                <a:solidFill>
                  <a:srgbClr val="000000"/>
                </a:solidFill>
                <a:effectLst/>
                <a:uLnTx/>
                <a:uFillTx/>
                <a:latin typeface="Arial"/>
                <a:cs typeface="Arial"/>
              </a:rPr>
              <a:t>:</a:t>
            </a:r>
            <a:r>
              <a:rPr lang="en-US" sz="1000" dirty="0">
                <a:solidFill>
                  <a:srgbClr val="000000"/>
                </a:solidFill>
                <a:latin typeface="Arial"/>
                <a:cs typeface="Arial"/>
              </a:rPr>
              <a:t>  Infantry Immersion Trainers (IITs) are small-unit training ranges consisting of urban structures finished </a:t>
            </a:r>
            <a:r>
              <a:rPr kumimoji="0" lang="en-US" sz="1000" b="0" i="0" u="none" strike="noStrike" kern="1200" cap="none" spc="0" normalizeH="0" baseline="0" noProof="0" dirty="0">
                <a:ln>
                  <a:noFill/>
                </a:ln>
                <a:solidFill>
                  <a:srgbClr val="000000"/>
                </a:solidFill>
                <a:effectLst/>
                <a:uLnTx/>
                <a:uFillTx/>
                <a:latin typeface="Arial"/>
                <a:cs typeface="Arial"/>
              </a:rPr>
              <a:t>and </a:t>
            </a:r>
            <a:r>
              <a:rPr lang="en-US" sz="1000" dirty="0">
                <a:solidFill>
                  <a:srgbClr val="000000"/>
                </a:solidFill>
                <a:latin typeface="Arial"/>
                <a:cs typeface="Arial"/>
              </a:rPr>
              <a:t>decorated to replicate geo-specific locations. These training ranges are enhanced by the integration of direct fire training systems, virtual and special effects systems, role-players, and video instrumentation for use in after action reviews. Training in the IIT replicates current operational theaters and stresses small-unit actions on the small-unit leader’s tactical, moral, and ethical decision making within the context of operational culture. </a:t>
            </a:r>
          </a:p>
          <a:p>
            <a:pPr marL="170815" indent="-170815">
              <a:buFont typeface="Arial" panose="020B0604020202020204" pitchFamily="34" charset="0"/>
              <a:buChar char="•"/>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AAO Quantity: </a:t>
            </a:r>
            <a:r>
              <a:rPr lang="en-US" sz="1000" b="1" dirty="0">
                <a:solidFill>
                  <a:srgbClr val="000000"/>
                </a:solidFill>
                <a:latin typeface="Arial"/>
                <a:cs typeface="Arial"/>
              </a:rPr>
              <a:t>4</a:t>
            </a:r>
          </a:p>
          <a:p>
            <a:pPr marL="292735" indent="-171450">
              <a:buFont typeface="Courier New" panose="020B0604020202020204" pitchFamily="34" charset="0"/>
              <a:buChar char="o"/>
              <a:defRPr/>
            </a:pPr>
            <a:r>
              <a:rPr lang="en-US" sz="1000" dirty="0">
                <a:solidFill>
                  <a:srgbClr val="000000"/>
                </a:solidFill>
                <a:latin typeface="Arial"/>
                <a:cs typeface="Arial"/>
              </a:rPr>
              <a:t>Camp Lejeune NC Indoor IIT, Camp Pendleton CA Indoor/Outdoor IIT, Marin Corps Training Area Bellows HI, and Camp Lejeune NC Outdoor IIT</a:t>
            </a:r>
          </a:p>
          <a:p>
            <a:pPr marL="170815" indent="-170815">
              <a:buFont typeface="Arial" panose="020B0604020202020204" pitchFamily="34" charset="0"/>
              <a:buChar char="•"/>
              <a:defRPr/>
            </a:pPr>
            <a:endParaRPr lang="en-US" sz="1000" dirty="0">
              <a:solidFill>
                <a:srgbClr val="000000"/>
              </a:solidFill>
              <a:latin typeface="Arial"/>
              <a:cs typeface="Arial"/>
            </a:endParaRPr>
          </a:p>
          <a:p>
            <a:pPr marR="0" algn="l" defTabSz="457200">
              <a:lnSpc>
                <a:spcPct val="100000"/>
              </a:lnSpc>
              <a:spcBef>
                <a:spcPts val="0"/>
              </a:spcBef>
              <a:spcAft>
                <a:spcPts val="0"/>
              </a:spcAft>
              <a:buClrTx/>
              <a:buSzTx/>
              <a:tabLst/>
              <a:defRPr/>
            </a:pPr>
            <a:endParaRPr lang="en-US" sz="1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Line 5">
            <a:extLst>
              <a:ext uri="{FF2B5EF4-FFF2-40B4-BE49-F238E27FC236}">
                <a16:creationId xmlns:a16="http://schemas.microsoft.com/office/drawing/2014/main" id="{8D63F3F2-403E-F594-D822-54FD90E4A822}"/>
              </a:ext>
            </a:extLst>
          </p:cNvPr>
          <p:cNvSpPr>
            <a:spLocks noChangeShapeType="1"/>
          </p:cNvSpPr>
          <p:nvPr/>
        </p:nvSpPr>
        <p:spPr bwMode="auto">
          <a:xfrm flipH="1">
            <a:off x="4589388" y="744827"/>
            <a:ext cx="16504" cy="5701172"/>
          </a:xfrm>
          <a:prstGeom prst="line">
            <a:avLst/>
          </a:prstGeom>
          <a:noFill/>
          <a:ln w="381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0" name="Table 9">
            <a:extLst>
              <a:ext uri="{FF2B5EF4-FFF2-40B4-BE49-F238E27FC236}">
                <a16:creationId xmlns:a16="http://schemas.microsoft.com/office/drawing/2014/main" id="{9EEE42AD-D744-8A76-291B-E143B188A921}"/>
              </a:ext>
            </a:extLst>
          </p:cNvPr>
          <p:cNvGraphicFramePr>
            <a:graphicFrameLocks noGrp="1"/>
          </p:cNvGraphicFramePr>
          <p:nvPr>
            <p:extLst>
              <p:ext uri="{D42A27DB-BD31-4B8C-83A1-F6EECF244321}">
                <p14:modId xmlns:p14="http://schemas.microsoft.com/office/powerpoint/2010/main" val="2029441774"/>
              </p:ext>
            </p:extLst>
          </p:nvPr>
        </p:nvGraphicFramePr>
        <p:xfrm>
          <a:off x="4761016" y="3914454"/>
          <a:ext cx="4114796" cy="1071753"/>
        </p:xfrm>
        <a:graphic>
          <a:graphicData uri="http://schemas.openxmlformats.org/drawingml/2006/table">
            <a:tbl>
              <a:tblPr firstRow="1" bandRow="1">
                <a:tableStyleId>{5C22544A-7EE6-4342-B048-85BDC9FD1C3A}</a:tableStyleId>
              </a:tblPr>
              <a:tblGrid>
                <a:gridCol w="2859891">
                  <a:extLst>
                    <a:ext uri="{9D8B030D-6E8A-4147-A177-3AD203B41FA5}">
                      <a16:colId xmlns:a16="http://schemas.microsoft.com/office/drawing/2014/main" val="3317482342"/>
                    </a:ext>
                  </a:extLst>
                </a:gridCol>
                <a:gridCol w="1254905">
                  <a:extLst>
                    <a:ext uri="{9D8B030D-6E8A-4147-A177-3AD203B41FA5}">
                      <a16:colId xmlns:a16="http://schemas.microsoft.com/office/drawing/2014/main" val="3465059235"/>
                    </a:ext>
                  </a:extLst>
                </a:gridCol>
              </a:tblGrid>
              <a:tr h="265811">
                <a:tc>
                  <a:txBody>
                    <a:bodyPr/>
                    <a:lstStyle/>
                    <a:p>
                      <a:pPr marL="0" algn="ctr" rtl="0" eaLnBrk="1" fontAlgn="t" latinLnBrk="0" hangingPunct="1">
                        <a:spcBef>
                          <a:spcPts val="0"/>
                        </a:spcBef>
                        <a:spcAft>
                          <a:spcPts val="0"/>
                        </a:spcAft>
                      </a:pPr>
                      <a:r>
                        <a:rPr lang="en-US" sz="1200" b="1" i="0" u="none" strike="noStrike" kern="1200" dirty="0">
                          <a:solidFill>
                            <a:srgbClr val="FFFFFF"/>
                          </a:solidFill>
                          <a:effectLst/>
                          <a:highlight>
                            <a:srgbClr val="4472C4"/>
                          </a:highlight>
                          <a:latin typeface="Arial"/>
                        </a:rPr>
                        <a:t>Event</a:t>
                      </a:r>
                      <a:endParaRPr lang="en-US" sz="1200" b="0" i="0" u="none" strike="noStrike" dirty="0">
                        <a:effectLst/>
                        <a:highlight>
                          <a:srgbClr val="4472C4"/>
                        </a:highligh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tc>
                  <a:txBody>
                    <a:bodyPr/>
                    <a:lstStyle/>
                    <a:p>
                      <a:pPr marL="0" algn="ctr" rtl="0" eaLnBrk="1" fontAlgn="t" latinLnBrk="0" hangingPunct="1">
                        <a:spcBef>
                          <a:spcPts val="0"/>
                        </a:spcBef>
                        <a:spcAft>
                          <a:spcPts val="0"/>
                        </a:spcAft>
                      </a:pPr>
                      <a:r>
                        <a:rPr lang="en-US" sz="1200" b="1" i="0" u="none" strike="noStrike" kern="1200" dirty="0">
                          <a:solidFill>
                            <a:srgbClr val="FFFFFF"/>
                          </a:solidFill>
                          <a:effectLst/>
                          <a:highlight>
                            <a:srgbClr val="4472C4"/>
                          </a:highlight>
                          <a:latin typeface="Arial"/>
                        </a:rPr>
                        <a:t>Date</a:t>
                      </a:r>
                      <a:endParaRPr lang="en-US" sz="1200" b="0" i="0" u="none" strike="noStrike" dirty="0">
                        <a:effectLst/>
                        <a:highlight>
                          <a:srgbClr val="4472C4"/>
                        </a:highlight>
                        <a:latin typeface="Aria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3756142216"/>
                  </a:ext>
                </a:extLst>
              </a:tr>
              <a:tr h="265811">
                <a:tc>
                  <a:txBody>
                    <a:bodyPr/>
                    <a:lstStyle/>
                    <a:p>
                      <a:pPr marL="0" lvl="0" algn="ctr">
                        <a:spcBef>
                          <a:spcPts val="0"/>
                        </a:spcBef>
                        <a:spcAft>
                          <a:spcPts val="0"/>
                        </a:spcAft>
                        <a:buNone/>
                      </a:pPr>
                      <a:r>
                        <a:rPr lang="en-US" sz="1000" b="0" i="0" u="none" strike="noStrike" kern="1200" dirty="0">
                          <a:solidFill>
                            <a:srgbClr val="000000"/>
                          </a:solidFill>
                          <a:effectLst/>
                          <a:highlight>
                            <a:srgbClr val="E9EBF5"/>
                          </a:highlight>
                          <a:latin typeface="Arial"/>
                        </a:rPr>
                        <a:t>CGF User Assessments - CLNC</a:t>
                      </a:r>
                      <a:endParaRPr lang="en-US" sz="10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marL="0" lvl="0" algn="ctr">
                        <a:spcBef>
                          <a:spcPts val="0"/>
                        </a:spcBef>
                        <a:spcAft>
                          <a:spcPts val="0"/>
                        </a:spcAft>
                        <a:buNone/>
                      </a:pPr>
                      <a:r>
                        <a:rPr lang="en-US" sz="1000" b="0" i="0" u="none" strike="noStrike" kern="1200" dirty="0">
                          <a:solidFill>
                            <a:schemeClr val="bg2">
                              <a:lumMod val="10000"/>
                            </a:schemeClr>
                          </a:solidFill>
                          <a:effectLst/>
                          <a:latin typeface="Arial"/>
                        </a:rPr>
                        <a:t>Q1 FY25</a:t>
                      </a:r>
                      <a:endParaRPr lang="en-US" sz="1000" dirty="0">
                        <a:solidFill>
                          <a:schemeClr val="bg2">
                            <a:lumMod val="10000"/>
                          </a:schemeClr>
                        </a:solidFil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5236494"/>
                  </a:ext>
                </a:extLst>
              </a:tr>
              <a:tr h="265811">
                <a:tc>
                  <a:txBody>
                    <a:bodyPr/>
                    <a:lstStyle/>
                    <a:p>
                      <a:pPr marL="0" lvl="0" algn="ctr">
                        <a:spcBef>
                          <a:spcPts val="0"/>
                        </a:spcBef>
                        <a:spcAft>
                          <a:spcPts val="0"/>
                        </a:spcAft>
                        <a:buNone/>
                      </a:pPr>
                      <a:r>
                        <a:rPr lang="en-US" sz="1000" b="0" i="0" u="none" strike="noStrike" kern="1200" dirty="0">
                          <a:solidFill>
                            <a:srgbClr val="000000"/>
                          </a:solidFill>
                          <a:effectLst/>
                          <a:highlight>
                            <a:srgbClr val="CFD5EA"/>
                          </a:highlight>
                          <a:latin typeface="Arial"/>
                        </a:rPr>
                        <a:t>CGF Front End Analysis Completion</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lvl="0" algn="ctr">
                        <a:spcBef>
                          <a:spcPts val="0"/>
                        </a:spcBef>
                        <a:spcAft>
                          <a:spcPts val="0"/>
                        </a:spcAft>
                        <a:buNone/>
                      </a:pPr>
                      <a:r>
                        <a:rPr lang="en-US" sz="1000" b="0" i="0" u="none" strike="noStrike" kern="1200" dirty="0">
                          <a:solidFill>
                            <a:schemeClr val="bg2">
                              <a:lumMod val="10000"/>
                            </a:schemeClr>
                          </a:solidFill>
                          <a:effectLst/>
                          <a:highlight>
                            <a:srgbClr val="CFD5EA"/>
                          </a:highlight>
                          <a:latin typeface="Arial"/>
                        </a:rPr>
                        <a:t>Q1 FY25</a:t>
                      </a:r>
                      <a:endParaRPr lang="en-US" dirty="0">
                        <a:solidFill>
                          <a:schemeClr val="bg2">
                            <a:lumMod val="10000"/>
                          </a:schemeClr>
                        </a:solidFil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726313424"/>
                  </a:ext>
                </a:extLst>
              </a:tr>
              <a:tr h="265811">
                <a:tc>
                  <a:txBody>
                    <a:bodyPr/>
                    <a:lstStyle/>
                    <a:p>
                      <a:pPr marL="0" lvl="0" algn="ctr">
                        <a:lnSpc>
                          <a:spcPct val="100000"/>
                        </a:lnSpc>
                        <a:spcBef>
                          <a:spcPts val="0"/>
                        </a:spcBef>
                        <a:spcAft>
                          <a:spcPts val="0"/>
                        </a:spcAft>
                        <a:buNone/>
                      </a:pPr>
                      <a:r>
                        <a:rPr lang="en-US" sz="1000" b="0" i="0" u="none" strike="noStrike" kern="1200" noProof="0" dirty="0">
                          <a:solidFill>
                            <a:schemeClr val="bg2">
                              <a:lumMod val="10000"/>
                            </a:schemeClr>
                          </a:solidFill>
                          <a:effectLst/>
                          <a:highlight>
                            <a:srgbClr val="CFD5EA"/>
                          </a:highlight>
                          <a:latin typeface="Arial"/>
                        </a:rPr>
                        <a:t>MITE RDTE Option Year 4 planned Award</a:t>
                      </a:r>
                      <a:endParaRPr lang="en-US" dirty="0">
                        <a:solidFill>
                          <a:schemeClr val="bg2">
                            <a:lumMod val="10000"/>
                          </a:schemeClr>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marL="0" lvl="0" algn="ctr">
                        <a:spcBef>
                          <a:spcPts val="0"/>
                        </a:spcBef>
                        <a:spcAft>
                          <a:spcPts val="0"/>
                        </a:spcAft>
                        <a:buNone/>
                      </a:pPr>
                      <a:r>
                        <a:rPr lang="en-US" sz="1000" b="0" i="0" u="none" strike="noStrike" kern="1200" dirty="0">
                          <a:solidFill>
                            <a:schemeClr val="bg2">
                              <a:lumMod val="10000"/>
                            </a:schemeClr>
                          </a:solidFill>
                          <a:effectLst/>
                          <a:highlight>
                            <a:srgbClr val="CFD5EA"/>
                          </a:highlight>
                          <a:latin typeface="Arial"/>
                        </a:rPr>
                        <a:t>Q4 FY25</a:t>
                      </a:r>
                      <a:endParaRPr lang="en-US" dirty="0">
                        <a:solidFill>
                          <a:schemeClr val="bg2">
                            <a:lumMod val="10000"/>
                          </a:schemeClr>
                        </a:solidFill>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879798325"/>
                  </a:ext>
                </a:extLst>
              </a:tr>
            </a:tbl>
          </a:graphicData>
        </a:graphic>
      </p:graphicFrame>
      <p:pic>
        <p:nvPicPr>
          <p:cNvPr id="3" name="Picture 2">
            <a:extLst>
              <a:ext uri="{FF2B5EF4-FFF2-40B4-BE49-F238E27FC236}">
                <a16:creationId xmlns:a16="http://schemas.microsoft.com/office/drawing/2014/main" id="{F6E32265-73F3-E58C-07C1-CA9864504B76}"/>
              </a:ext>
            </a:extLst>
          </p:cNvPr>
          <p:cNvPicPr>
            <a:picLocks noChangeAspect="1"/>
          </p:cNvPicPr>
          <p:nvPr/>
        </p:nvPicPr>
        <p:blipFill>
          <a:blip r:embed="rId3"/>
          <a:stretch>
            <a:fillRect/>
          </a:stretch>
        </p:blipFill>
        <p:spPr>
          <a:xfrm>
            <a:off x="121165" y="1046450"/>
            <a:ext cx="4280190" cy="2488995"/>
          </a:xfrm>
          <a:prstGeom prst="rect">
            <a:avLst/>
          </a:prstGeom>
        </p:spPr>
      </p:pic>
      <p:sp>
        <p:nvSpPr>
          <p:cNvPr id="4" name="Title 1">
            <a:extLst>
              <a:ext uri="{FF2B5EF4-FFF2-40B4-BE49-F238E27FC236}">
                <a16:creationId xmlns:a16="http://schemas.microsoft.com/office/drawing/2014/main" id="{30766ACB-1C6E-A24F-C4AE-8EF162DD65D8}"/>
              </a:ext>
            </a:extLst>
          </p:cNvPr>
          <p:cNvSpPr txBox="1">
            <a:spLocks/>
          </p:cNvSpPr>
          <p:nvPr/>
        </p:nvSpPr>
        <p:spPr>
          <a:xfrm>
            <a:off x="1147989" y="262185"/>
            <a:ext cx="7538620" cy="352388"/>
          </a:xfrm>
        </p:spPr>
        <p:txBody>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r>
              <a:rPr lang="en-US" sz="2800" b="1">
                <a:solidFill>
                  <a:schemeClr val="bg2">
                    <a:lumMod val="10000"/>
                  </a:schemeClr>
                </a:solidFill>
                <a:latin typeface="Franklin Gothic Medium" panose="020B0603020102020204" pitchFamily="34" charset="0"/>
              </a:rPr>
              <a:t>RTS PROGRAMS</a:t>
            </a:r>
            <a:endParaRPr lang="en-US" sz="2800" b="1" dirty="0">
              <a:solidFill>
                <a:schemeClr val="bg2">
                  <a:lumMod val="10000"/>
                </a:schemeClr>
              </a:solidFill>
              <a:latin typeface="Franklin Gothic Medium" panose="020B0603020102020204" pitchFamily="34" charset="0"/>
            </a:endParaRPr>
          </a:p>
        </p:txBody>
      </p:sp>
      <p:sp>
        <p:nvSpPr>
          <p:cNvPr id="6" name="Title 1">
            <a:extLst>
              <a:ext uri="{FF2B5EF4-FFF2-40B4-BE49-F238E27FC236}">
                <a16:creationId xmlns:a16="http://schemas.microsoft.com/office/drawing/2014/main" id="{A10302A6-4466-AC95-8688-D44711F264DA}"/>
              </a:ext>
            </a:extLst>
          </p:cNvPr>
          <p:cNvSpPr txBox="1">
            <a:spLocks/>
          </p:cNvSpPr>
          <p:nvPr/>
        </p:nvSpPr>
        <p:spPr>
          <a:xfrm>
            <a:off x="5181428" y="267671"/>
            <a:ext cx="3225972" cy="604824"/>
          </a:xfrm>
        </p:spPr>
        <p:txBody>
          <a:bodyPr>
            <a:noAutofit/>
          </a:bodyPr>
          <a:lstStyle>
            <a:lvl1pPr algn="l" defTabSz="914217" rtl="0" eaLnBrk="1" latinLnBrk="0" hangingPunct="1">
              <a:lnSpc>
                <a:spcPct val="90000"/>
              </a:lnSpc>
              <a:spcBef>
                <a:spcPct val="0"/>
              </a:spcBef>
              <a:buNone/>
              <a:defRPr sz="1051" b="0" kern="1200" baseline="0">
                <a:solidFill>
                  <a:srgbClr val="808080"/>
                </a:solidFill>
                <a:latin typeface="Arial"/>
                <a:ea typeface="+mj-ea"/>
                <a:cs typeface="Arial"/>
              </a:defRPr>
            </a:lvl1pPr>
          </a:lstStyle>
          <a:p>
            <a:pPr algn="ctr"/>
            <a:r>
              <a:rPr lang="en-US" sz="1800" dirty="0">
                <a:solidFill>
                  <a:schemeClr val="bg2">
                    <a:lumMod val="10000"/>
                  </a:schemeClr>
                </a:solidFill>
                <a:latin typeface="Arial Black"/>
              </a:rPr>
              <a:t>INFANTRY IMMERSIVE TRAINER (IIT)</a:t>
            </a:r>
          </a:p>
        </p:txBody>
      </p:sp>
      <p:pic>
        <p:nvPicPr>
          <p:cNvPr id="9" name="Picture 8" descr="Logo&#10;&#10;Description automatically generated">
            <a:extLst>
              <a:ext uri="{FF2B5EF4-FFF2-40B4-BE49-F238E27FC236}">
                <a16:creationId xmlns:a16="http://schemas.microsoft.com/office/drawing/2014/main" id="{620EF72A-9A10-6606-0635-224B962BD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990" y="117893"/>
            <a:ext cx="832130" cy="856308"/>
          </a:xfrm>
          <a:prstGeom prst="rect">
            <a:avLst/>
          </a:prstGeom>
        </p:spPr>
      </p:pic>
      <p:sp>
        <p:nvSpPr>
          <p:cNvPr id="11" name="TextBox 10">
            <a:extLst>
              <a:ext uri="{FF2B5EF4-FFF2-40B4-BE49-F238E27FC236}">
                <a16:creationId xmlns:a16="http://schemas.microsoft.com/office/drawing/2014/main" id="{8C9A25EF-BEB8-634A-8EEE-0064656ACDAC}"/>
              </a:ext>
            </a:extLst>
          </p:cNvPr>
          <p:cNvSpPr txBox="1"/>
          <p:nvPr/>
        </p:nvSpPr>
        <p:spPr>
          <a:xfrm>
            <a:off x="3161581" y="6599208"/>
            <a:ext cx="2820838" cy="307777"/>
          </a:xfrm>
          <a:prstGeom prst="rect">
            <a:avLst/>
          </a:prstGeom>
          <a:noFill/>
        </p:spPr>
        <p:txBody>
          <a:bodyPr wrap="square" rtlCol="0">
            <a:spAutoFit/>
          </a:bodyPr>
          <a:lstStyle/>
          <a:p>
            <a:pPr algn="ctr"/>
            <a:r>
              <a:rPr lang="en-US" sz="1400" dirty="0">
                <a:solidFill>
                  <a:schemeClr val="bg2">
                    <a:lumMod val="10000"/>
                  </a:schemeClr>
                </a:solidFill>
              </a:rPr>
              <a:t>UNCLASSIFIED</a:t>
            </a:r>
          </a:p>
        </p:txBody>
      </p:sp>
    </p:spTree>
    <p:extLst>
      <p:ext uri="{BB962C8B-B14F-4D97-AF65-F5344CB8AC3E}">
        <p14:creationId xmlns:p14="http://schemas.microsoft.com/office/powerpoint/2010/main" val="3947375612"/>
      </p:ext>
    </p:extLst>
  </p:cSld>
  <p:clrMapOvr>
    <a:masterClrMapping/>
  </p:clrMapOvr>
</p:sld>
</file>

<file path=ppt/theme/theme1.xml><?xml version="1.0" encoding="utf-8"?>
<a:theme xmlns:a="http://schemas.openxmlformats.org/drawingml/2006/main" name="Template 2: Title Slide">
  <a:themeElements>
    <a:clrScheme name="DIA Color Palette">
      <a:dk1>
        <a:srgbClr val="000C36"/>
      </a:dk1>
      <a:lt1>
        <a:srgbClr val="FFFFFF"/>
      </a:lt1>
      <a:dk2>
        <a:srgbClr val="004278"/>
      </a:dk2>
      <a:lt2>
        <a:srgbClr val="AAB1B6"/>
      </a:lt2>
      <a:accent1>
        <a:srgbClr val="007AB4"/>
      </a:accent1>
      <a:accent2>
        <a:srgbClr val="94A545"/>
      </a:accent2>
      <a:accent3>
        <a:srgbClr val="6A9AC1"/>
      </a:accent3>
      <a:accent4>
        <a:srgbClr val="9E1A1D"/>
      </a:accent4>
      <a:accent5>
        <a:srgbClr val="FFC000"/>
      </a:accent5>
      <a:accent6>
        <a:srgbClr val="82767D"/>
      </a:accent6>
      <a:hlink>
        <a:srgbClr val="007AB4"/>
      </a:hlink>
      <a:folHlink>
        <a:srgbClr val="004278"/>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8CCDEAB-F2D5-4136-8C41-7BE8903F100E}" vid="{F963D997-8701-4BA8-98D4-CCEC39CCB870}"/>
    </a:ext>
  </a:extLst>
</a:theme>
</file>

<file path=ppt/theme/theme2.xml><?xml version="1.0" encoding="utf-8"?>
<a:theme xmlns:a="http://schemas.openxmlformats.org/drawingml/2006/main" name="DIA Slide Layouts">
  <a:themeElements>
    <a:clrScheme name="DIA Palette">
      <a:dk1>
        <a:srgbClr val="82767D"/>
      </a:dk1>
      <a:lt1>
        <a:sysClr val="window" lastClr="FFFFFF"/>
      </a:lt1>
      <a:dk2>
        <a:srgbClr val="44546A"/>
      </a:dk2>
      <a:lt2>
        <a:srgbClr val="E7E6E6"/>
      </a:lt2>
      <a:accent1>
        <a:srgbClr val="000C36"/>
      </a:accent1>
      <a:accent2>
        <a:srgbClr val="004278"/>
      </a:accent2>
      <a:accent3>
        <a:srgbClr val="007AB4"/>
      </a:accent3>
      <a:accent4>
        <a:srgbClr val="AAB1B6"/>
      </a:accent4>
      <a:accent5>
        <a:srgbClr val="94A545"/>
      </a:accent5>
      <a:accent6>
        <a:srgbClr val="9E1A1D"/>
      </a:accent6>
      <a:hlink>
        <a:srgbClr val="FFB500"/>
      </a:hlink>
      <a:folHlink>
        <a:srgbClr val="82767D"/>
      </a:folHlink>
    </a:clrScheme>
    <a:fontScheme name="DIA Type Style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8CCDEAB-F2D5-4136-8C41-7BE8903F100E}" vid="{7BE02268-0FFC-4A7B-A75A-7314540D9A1F}"/>
    </a:ext>
  </a:extLst>
</a:theme>
</file>

<file path=ppt/theme/theme3.xml><?xml version="1.0" encoding="utf-8"?>
<a:theme xmlns:a="http://schemas.openxmlformats.org/drawingml/2006/main" name="Template 2: Closing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8CCDEAB-F2D5-4136-8C41-7BE8903F100E}" vid="{7173B7E4-6748-4AA9-A5A8-77236C9C068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1759</TotalTime>
  <Words>8966</Words>
  <Application>Microsoft Office PowerPoint</Application>
  <PresentationFormat>On-screen Show (4:3)</PresentationFormat>
  <Paragraphs>1510</Paragraphs>
  <Slides>46</Slides>
  <Notes>30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46</vt:i4>
      </vt:variant>
    </vt:vector>
  </HeadingPairs>
  <TitlesOfParts>
    <vt:vector size="64" baseType="lpstr">
      <vt:lpstr>Arial</vt:lpstr>
      <vt:lpstr>Arial Black</vt:lpstr>
      <vt:lpstr>Arial Narrow</vt:lpstr>
      <vt:lpstr>Arial,Sans-Serif</vt:lpstr>
      <vt:lpstr>Calibri</vt:lpstr>
      <vt:lpstr>Calibri Light</vt:lpstr>
      <vt:lpstr>Courier New</vt:lpstr>
      <vt:lpstr>Courier New,monospace</vt:lpstr>
      <vt:lpstr>Franklin Gothic Book</vt:lpstr>
      <vt:lpstr>Franklin Gothic Demi Cond</vt:lpstr>
      <vt:lpstr>Franklin Gothic Heavy</vt:lpstr>
      <vt:lpstr>Franklin Gothic Medium</vt:lpstr>
      <vt:lpstr>Helvetica Neue</vt:lpstr>
      <vt:lpstr>Segoe UI</vt:lpstr>
      <vt:lpstr>Wingdings</vt:lpstr>
      <vt:lpstr>Template 2: Title Slide</vt:lpstr>
      <vt:lpstr>DIA Slide Layouts</vt:lpstr>
      <vt:lpstr>Template 2: Closing Slide</vt:lpstr>
      <vt:lpstr>Pm trasys Acquisition update</vt:lpstr>
      <vt:lpstr>Range training systems</vt:lpstr>
      <vt:lpstr>PowerPoint Presentation</vt:lpstr>
      <vt:lpstr>RTS PROGRAMS</vt:lpstr>
      <vt:lpstr>RTS PROGRAMS</vt:lpstr>
      <vt:lpstr>PowerPoint Presentation</vt:lpstr>
      <vt:lpstr>ELECTRONIC WARFARE GROUND INSTRUMENTED RANGES (EWGIR)</vt:lpstr>
      <vt:lpstr>PowerPoint Presentation</vt:lpstr>
      <vt:lpstr>INFANTRY IMMERSIVE TRAINER (IIT)</vt:lpstr>
      <vt:lpstr>RANGE TRAINING AIDS PORTFOLIO (RTAP)</vt:lpstr>
      <vt:lpstr>LIVE FIRE TRAINING SYSTEMS (LFTS)</vt:lpstr>
      <vt:lpstr> TRACKLESS MOBILE INFANTRY TARGETS (TMIT)</vt:lpstr>
      <vt:lpstr>KNOWN DISTANCE AUTOMATED SCORING (KDAS)</vt:lpstr>
      <vt:lpstr>PowerPoint Presentation</vt:lpstr>
      <vt:lpstr>Synthetic training systems</vt:lpstr>
      <vt:lpstr>STS PROGRAMS</vt:lpstr>
      <vt:lpstr>PowerPoint Presentation</vt:lpstr>
      <vt:lpstr>STS PROGRAMS</vt:lpstr>
      <vt:lpstr>STS PROGRAMS</vt:lpstr>
      <vt:lpstr>STS PROGRAMS</vt:lpstr>
      <vt:lpstr>FAMILY OF EGRESS TRAINERS (FET) </vt:lpstr>
      <vt:lpstr>MULTI-USE EGRESS TRAINER (MUET)</vt:lpstr>
      <vt:lpstr>PowerPoint Presentation</vt:lpstr>
      <vt:lpstr>Warfighter Training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 trasys Acquisition update</dc:title>
  <dc:creator>Bryant CTR Vito T</dc:creator>
  <cp:lastModifiedBy>Byers-Bendle CIV Carol J</cp:lastModifiedBy>
  <cp:revision>4</cp:revision>
  <dcterms:created xsi:type="dcterms:W3CDTF">2024-11-21T13:44:42Z</dcterms:created>
  <dcterms:modified xsi:type="dcterms:W3CDTF">2024-11-26T16:09:58Z</dcterms:modified>
</cp:coreProperties>
</file>