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7"/>
  </p:notesMasterIdLst>
  <p:handoutMasterIdLst>
    <p:handoutMasterId r:id="rId18"/>
  </p:handoutMasterIdLst>
  <p:sldIdLst>
    <p:sldId id="262" r:id="rId5"/>
    <p:sldId id="2147470526" r:id="rId6"/>
    <p:sldId id="2147470528" r:id="rId7"/>
    <p:sldId id="2147470484" r:id="rId8"/>
    <p:sldId id="2900" r:id="rId9"/>
    <p:sldId id="2147470477" r:id="rId10"/>
    <p:sldId id="260" r:id="rId11"/>
    <p:sldId id="101278" r:id="rId12"/>
    <p:sldId id="2147482946" r:id="rId13"/>
    <p:sldId id="2147482938" r:id="rId14"/>
    <p:sldId id="2147482949" r:id="rId15"/>
    <p:sldId id="486" r:id="rId16"/>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47"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CFE84-E47E-DDAF-4CE6-53A6D1846FBE}" name="SHIELDS, BRENDAN P CIV USAF AFMC AFLCMC/WNC" initials="BS" userId="S::brendan.shields@us.af.mil::f657044f-0b9c-481d-bb64-345832708089" providerId="AD"/>
  <p188:author id="{7BEA4EA4-DF09-544D-9534-BEABA21B2120}" name="WISEMAN, DANIELLE C CIV USAF AFMC AFLCMC/WN/WNC" initials="DW" userId="S::danielle.wiseman@us.af.mil::9a99910c-4f41-48e3-9da9-fee7956405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8B"/>
    <a:srgbClr val="000099"/>
    <a:srgbClr val="FFFF00"/>
    <a:srgbClr val="FF3300"/>
    <a:srgbClr val="000000"/>
    <a:srgbClr val="5F5F5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40" y="132"/>
      </p:cViewPr>
      <p:guideLst>
        <p:guide orient="horz" pos="1847"/>
        <p:guide pos="3841"/>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3550" cy="460186"/>
          </a:xfrm>
          <a:prstGeom prst="rect">
            <a:avLst/>
          </a:prstGeom>
          <a:noFill/>
          <a:ln w="9525">
            <a:noFill/>
            <a:miter lim="800000"/>
            <a:headEnd/>
            <a:tailEnd/>
          </a:ln>
          <a:effectLst/>
        </p:spPr>
        <p:txBody>
          <a:bodyPr vert="horz" wrap="square" lIns="91856" tIns="45930" rIns="91856" bIns="45930" numCol="1" anchor="t" anchorCtr="0" compatLnSpc="1">
            <a:prstTxWarp prst="textNoShape">
              <a:avLst/>
            </a:prstTxWarp>
          </a:bodyPr>
          <a:lstStyle>
            <a:lvl1pPr defTabSz="919163">
              <a:defRPr sz="1200"/>
            </a:lvl1pPr>
          </a:lstStyle>
          <a:p>
            <a:endParaRPr lang="en-US"/>
          </a:p>
        </p:txBody>
      </p:sp>
      <p:sp>
        <p:nvSpPr>
          <p:cNvPr id="11267" name="Rectangle 3"/>
          <p:cNvSpPr>
            <a:spLocks noGrp="1" noChangeArrowheads="1"/>
          </p:cNvSpPr>
          <p:nvPr>
            <p:ph type="dt" sz="quarter" idx="1"/>
          </p:nvPr>
        </p:nvSpPr>
        <p:spPr bwMode="auto">
          <a:xfrm>
            <a:off x="4005263" y="0"/>
            <a:ext cx="3003550" cy="460186"/>
          </a:xfrm>
          <a:prstGeom prst="rect">
            <a:avLst/>
          </a:prstGeom>
          <a:noFill/>
          <a:ln w="9525">
            <a:noFill/>
            <a:miter lim="800000"/>
            <a:headEnd/>
            <a:tailEnd/>
          </a:ln>
          <a:effectLst/>
        </p:spPr>
        <p:txBody>
          <a:bodyPr vert="horz" wrap="square" lIns="91856" tIns="45930" rIns="91856" bIns="45930" numCol="1" anchor="t" anchorCtr="0" compatLnSpc="1">
            <a:prstTxWarp prst="textNoShape">
              <a:avLst/>
            </a:prstTxWarp>
          </a:bodyPr>
          <a:lstStyle>
            <a:lvl1pPr algn="r" defTabSz="919163">
              <a:defRPr sz="1200"/>
            </a:lvl1pPr>
          </a:lstStyle>
          <a:p>
            <a:endParaRPr lang="en-US"/>
          </a:p>
        </p:txBody>
      </p:sp>
      <p:sp>
        <p:nvSpPr>
          <p:cNvPr id="11268" name="Rectangle 4"/>
          <p:cNvSpPr>
            <a:spLocks noGrp="1" noChangeArrowheads="1"/>
          </p:cNvSpPr>
          <p:nvPr>
            <p:ph type="ftr" sz="quarter" idx="2"/>
          </p:nvPr>
        </p:nvSpPr>
        <p:spPr bwMode="auto">
          <a:xfrm>
            <a:off x="0" y="8823431"/>
            <a:ext cx="3003550" cy="460186"/>
          </a:xfrm>
          <a:prstGeom prst="rect">
            <a:avLst/>
          </a:prstGeom>
          <a:noFill/>
          <a:ln w="9525">
            <a:noFill/>
            <a:miter lim="800000"/>
            <a:headEnd/>
            <a:tailEnd/>
          </a:ln>
          <a:effectLst/>
        </p:spPr>
        <p:txBody>
          <a:bodyPr vert="horz" wrap="square" lIns="91856" tIns="45930" rIns="91856" bIns="45930" numCol="1" anchor="b" anchorCtr="0" compatLnSpc="1">
            <a:prstTxWarp prst="textNoShape">
              <a:avLst/>
            </a:prstTxWarp>
          </a:bodyPr>
          <a:lstStyle>
            <a:lvl1pPr defTabSz="919163">
              <a:defRPr sz="1200"/>
            </a:lvl1pPr>
          </a:lstStyle>
          <a:p>
            <a:endParaRPr lang="en-US"/>
          </a:p>
        </p:txBody>
      </p:sp>
      <p:sp>
        <p:nvSpPr>
          <p:cNvPr id="11269" name="Rectangle 5"/>
          <p:cNvSpPr>
            <a:spLocks noGrp="1" noChangeArrowheads="1"/>
          </p:cNvSpPr>
          <p:nvPr>
            <p:ph type="sldNum" sz="quarter" idx="3"/>
          </p:nvPr>
        </p:nvSpPr>
        <p:spPr bwMode="auto">
          <a:xfrm>
            <a:off x="4005263" y="8823431"/>
            <a:ext cx="3003550" cy="460186"/>
          </a:xfrm>
          <a:prstGeom prst="rect">
            <a:avLst/>
          </a:prstGeom>
          <a:noFill/>
          <a:ln w="9525">
            <a:noFill/>
            <a:miter lim="800000"/>
            <a:headEnd/>
            <a:tailEnd/>
          </a:ln>
          <a:effectLst/>
        </p:spPr>
        <p:txBody>
          <a:bodyPr vert="horz" wrap="square" lIns="91856" tIns="45930" rIns="91856" bIns="45930" numCol="1" anchor="b" anchorCtr="0" compatLnSpc="1">
            <a:prstTxWarp prst="textNoShape">
              <a:avLst/>
            </a:prstTxWarp>
          </a:bodyPr>
          <a:lstStyle>
            <a:lvl1pPr algn="r" defTabSz="919163">
              <a:defRPr sz="1200"/>
            </a:lvl1pPr>
          </a:lstStyle>
          <a:p>
            <a:fld id="{E4574B3E-4AF7-4279-8766-56CD63649825}" type="slidenum">
              <a:rPr lang="en-US"/>
              <a:pPr/>
              <a:t>‹#›</a:t>
            </a:fld>
            <a:endParaRPr lang="en-US"/>
          </a:p>
        </p:txBody>
      </p:sp>
    </p:spTree>
    <p:extLst>
      <p:ext uri="{BB962C8B-B14F-4D97-AF65-F5344CB8AC3E}">
        <p14:creationId xmlns:p14="http://schemas.microsoft.com/office/powerpoint/2010/main" val="4043148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3550" cy="460186"/>
          </a:xfrm>
          <a:prstGeom prst="rect">
            <a:avLst/>
          </a:prstGeom>
          <a:noFill/>
          <a:ln w="9525">
            <a:noFill/>
            <a:miter lim="800000"/>
            <a:headEnd/>
            <a:tailEnd/>
          </a:ln>
          <a:effectLst/>
        </p:spPr>
        <p:txBody>
          <a:bodyPr vert="horz" wrap="square" lIns="91856" tIns="45930" rIns="91856" bIns="45930" numCol="1" anchor="t" anchorCtr="0" compatLnSpc="1">
            <a:prstTxWarp prst="textNoShape">
              <a:avLst/>
            </a:prstTxWarp>
          </a:bodyPr>
          <a:lstStyle>
            <a:lvl1pPr defTabSz="919163">
              <a:defRPr sz="1200"/>
            </a:lvl1pPr>
          </a:lstStyle>
          <a:p>
            <a:endParaRPr lang="en-US"/>
          </a:p>
        </p:txBody>
      </p:sp>
      <p:sp>
        <p:nvSpPr>
          <p:cNvPr id="13315" name="Rectangle 3"/>
          <p:cNvSpPr>
            <a:spLocks noGrp="1" noChangeArrowheads="1"/>
          </p:cNvSpPr>
          <p:nvPr>
            <p:ph type="dt" idx="1"/>
          </p:nvPr>
        </p:nvSpPr>
        <p:spPr bwMode="auto">
          <a:xfrm>
            <a:off x="4005263" y="0"/>
            <a:ext cx="3003550" cy="460186"/>
          </a:xfrm>
          <a:prstGeom prst="rect">
            <a:avLst/>
          </a:prstGeom>
          <a:noFill/>
          <a:ln w="9525">
            <a:noFill/>
            <a:miter lim="800000"/>
            <a:headEnd/>
            <a:tailEnd/>
          </a:ln>
          <a:effectLst/>
        </p:spPr>
        <p:txBody>
          <a:bodyPr vert="horz" wrap="square" lIns="91856" tIns="45930" rIns="91856" bIns="45930" numCol="1" anchor="t" anchorCtr="0" compatLnSpc="1">
            <a:prstTxWarp prst="textNoShape">
              <a:avLst/>
            </a:prstTxWarp>
          </a:bodyPr>
          <a:lstStyle>
            <a:lvl1pPr algn="r" defTabSz="919163">
              <a:defRPr sz="1200"/>
            </a:lvl1pPr>
          </a:lstStyle>
          <a:p>
            <a:endParaRPr lang="en-US"/>
          </a:p>
        </p:txBody>
      </p:sp>
      <p:sp>
        <p:nvSpPr>
          <p:cNvPr id="13316" name="Rectangle 4"/>
          <p:cNvSpPr>
            <a:spLocks noGrp="1" noRot="1" noChangeAspect="1" noChangeArrowheads="1" noTextEdit="1"/>
          </p:cNvSpPr>
          <p:nvPr>
            <p:ph type="sldImg" idx="2"/>
          </p:nvPr>
        </p:nvSpPr>
        <p:spPr bwMode="auto">
          <a:xfrm>
            <a:off x="368300" y="690563"/>
            <a:ext cx="6272213" cy="3529012"/>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25514" y="4450065"/>
            <a:ext cx="5157787" cy="4143273"/>
          </a:xfrm>
          <a:prstGeom prst="rect">
            <a:avLst/>
          </a:prstGeom>
          <a:noFill/>
          <a:ln w="9525">
            <a:noFill/>
            <a:miter lim="800000"/>
            <a:headEnd/>
            <a:tailEnd/>
          </a:ln>
          <a:effectLst/>
        </p:spPr>
        <p:txBody>
          <a:bodyPr vert="horz" wrap="square" lIns="91856" tIns="45930" rIns="91856" bIns="459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823431"/>
            <a:ext cx="3003550" cy="460186"/>
          </a:xfrm>
          <a:prstGeom prst="rect">
            <a:avLst/>
          </a:prstGeom>
          <a:noFill/>
          <a:ln w="9525">
            <a:noFill/>
            <a:miter lim="800000"/>
            <a:headEnd/>
            <a:tailEnd/>
          </a:ln>
          <a:effectLst/>
        </p:spPr>
        <p:txBody>
          <a:bodyPr vert="horz" wrap="square" lIns="91856" tIns="45930" rIns="91856" bIns="45930" numCol="1" anchor="b" anchorCtr="0" compatLnSpc="1">
            <a:prstTxWarp prst="textNoShape">
              <a:avLst/>
            </a:prstTxWarp>
          </a:bodyPr>
          <a:lstStyle>
            <a:lvl1pPr defTabSz="919163">
              <a:defRPr sz="1200"/>
            </a:lvl1pPr>
          </a:lstStyle>
          <a:p>
            <a:endParaRPr lang="en-US"/>
          </a:p>
        </p:txBody>
      </p:sp>
      <p:sp>
        <p:nvSpPr>
          <p:cNvPr id="13319" name="Rectangle 7"/>
          <p:cNvSpPr>
            <a:spLocks noGrp="1" noChangeArrowheads="1"/>
          </p:cNvSpPr>
          <p:nvPr>
            <p:ph type="sldNum" sz="quarter" idx="5"/>
          </p:nvPr>
        </p:nvSpPr>
        <p:spPr bwMode="auto">
          <a:xfrm>
            <a:off x="4005263" y="8823431"/>
            <a:ext cx="3003550" cy="460186"/>
          </a:xfrm>
          <a:prstGeom prst="rect">
            <a:avLst/>
          </a:prstGeom>
          <a:noFill/>
          <a:ln w="9525">
            <a:noFill/>
            <a:miter lim="800000"/>
            <a:headEnd/>
            <a:tailEnd/>
          </a:ln>
          <a:effectLst/>
        </p:spPr>
        <p:txBody>
          <a:bodyPr vert="horz" wrap="square" lIns="91856" tIns="45930" rIns="91856" bIns="45930" numCol="1" anchor="b" anchorCtr="0" compatLnSpc="1">
            <a:prstTxWarp prst="textNoShape">
              <a:avLst/>
            </a:prstTxWarp>
          </a:bodyPr>
          <a:lstStyle>
            <a:lvl1pPr algn="r" defTabSz="919163">
              <a:defRPr sz="1200"/>
            </a:lvl1pPr>
          </a:lstStyle>
          <a:p>
            <a:fld id="{36A684E0-F6B5-4BCF-8D36-4D1B09B25423}" type="slidenum">
              <a:rPr lang="en-US"/>
              <a:pPr/>
              <a:t>‹#›</a:t>
            </a:fld>
            <a:endParaRPr lang="en-US"/>
          </a:p>
        </p:txBody>
      </p:sp>
    </p:spTree>
    <p:extLst>
      <p:ext uri="{BB962C8B-B14F-4D97-AF65-F5344CB8AC3E}">
        <p14:creationId xmlns:p14="http://schemas.microsoft.com/office/powerpoint/2010/main" val="291404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90563"/>
            <a:ext cx="6272213" cy="3529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A684E0-F6B5-4BCF-8D36-4D1B09B25423}" type="slidenum">
              <a:rPr lang="en-US" smtClean="0"/>
              <a:pPr/>
              <a:t>1</a:t>
            </a:fld>
            <a:endParaRPr lang="en-US"/>
          </a:p>
        </p:txBody>
      </p:sp>
    </p:spTree>
    <p:extLst>
      <p:ext uri="{BB962C8B-B14F-4D97-AF65-F5344CB8AC3E}">
        <p14:creationId xmlns:p14="http://schemas.microsoft.com/office/powerpoint/2010/main" val="91637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8A77F3-5673-43EA-A195-ABC59FD64547}" type="slidenum">
              <a:rPr lang="en-US" smtClean="0"/>
              <a:t>2</a:t>
            </a:fld>
            <a:endParaRPr lang="en-US"/>
          </a:p>
        </p:txBody>
      </p:sp>
    </p:spTree>
    <p:extLst>
      <p:ext uri="{BB962C8B-B14F-4D97-AF65-F5344CB8AC3E}">
        <p14:creationId xmlns:p14="http://schemas.microsoft.com/office/powerpoint/2010/main" val="245618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ACS is becoming the 1</a:t>
            </a:r>
            <a:r>
              <a:rPr lang="en-US" baseline="30000" dirty="0"/>
              <a:t>st</a:t>
            </a:r>
            <a:r>
              <a:rPr lang="en-US" dirty="0"/>
              <a:t> ever PEO dedicated to providing materiel solutions to support the warfighter to more rapidly train.  The PEO will be comprised of various training elements from other Directorates and will continue to execute the T&amp;T COE which incorporates training and test into the </a:t>
            </a:r>
            <a:r>
              <a:rPr lang="en-US" dirty="0" err="1"/>
              <a:t>SecAF’s</a:t>
            </a:r>
            <a:r>
              <a:rPr lang="en-US" dirty="0"/>
              <a:t> Operational Imperatives.  </a:t>
            </a:r>
          </a:p>
        </p:txBody>
      </p:sp>
      <p:sp>
        <p:nvSpPr>
          <p:cNvPr id="4" name="Slide Number Placeholder 3"/>
          <p:cNvSpPr>
            <a:spLocks noGrp="1"/>
          </p:cNvSpPr>
          <p:nvPr>
            <p:ph type="sldNum" sz="quarter" idx="5"/>
          </p:nvPr>
        </p:nvSpPr>
        <p:spPr/>
        <p:txBody>
          <a:bodyPr/>
          <a:lstStyle/>
          <a:p>
            <a:fld id="{213F14D4-09A8-4955-8ECE-2FADABF40818}" type="slidenum">
              <a:rPr lang="en-US" smtClean="0"/>
              <a:t>6</a:t>
            </a:fld>
            <a:endParaRPr lang="en-US"/>
          </a:p>
        </p:txBody>
      </p:sp>
    </p:spTree>
    <p:extLst>
      <p:ext uri="{BB962C8B-B14F-4D97-AF65-F5344CB8AC3E}">
        <p14:creationId xmlns:p14="http://schemas.microsoft.com/office/powerpoint/2010/main" val="215303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684E0-F6B5-4BCF-8D36-4D1B09B25423}" type="slidenum">
              <a:rPr lang="en-US" smtClean="0"/>
              <a:pPr/>
              <a:t>7</a:t>
            </a:fld>
            <a:endParaRPr lang="en-US"/>
          </a:p>
        </p:txBody>
      </p:sp>
    </p:spTree>
    <p:extLst>
      <p:ext uri="{BB962C8B-B14F-4D97-AF65-F5344CB8AC3E}">
        <p14:creationId xmlns:p14="http://schemas.microsoft.com/office/powerpoint/2010/main" val="32539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A8843-7668-4DBF-A966-E3866B4942B3}" type="slidenum">
              <a:rPr lang="en-US">
                <a:solidFill>
                  <a:prstClr val="black"/>
                </a:solidFill>
              </a:rPr>
              <a:pPr/>
              <a:t>12</a:t>
            </a:fld>
            <a:endParaRPr lang="en-US">
              <a:solidFill>
                <a:prstClr val="black"/>
              </a:solidFill>
            </a:endParaRPr>
          </a:p>
        </p:txBody>
      </p:sp>
      <p:sp>
        <p:nvSpPr>
          <p:cNvPr id="104450" name="Rectangle 2"/>
          <p:cNvSpPr>
            <a:spLocks noGrp="1" noRot="1" noChangeAspect="1" noChangeArrowheads="1" noTextEdit="1"/>
          </p:cNvSpPr>
          <p:nvPr>
            <p:ph type="sldImg"/>
          </p:nvPr>
        </p:nvSpPr>
        <p:spPr>
          <a:xfrm>
            <a:off x="2379663" y="534988"/>
            <a:ext cx="4746625" cy="2670175"/>
          </a:xfrm>
          <a:ln/>
        </p:spPr>
      </p:sp>
      <p:sp>
        <p:nvSpPr>
          <p:cNvPr id="104451" name="Rectangle 3"/>
          <p:cNvSpPr>
            <a:spLocks noGrp="1" noChangeArrowheads="1"/>
          </p:cNvSpPr>
          <p:nvPr>
            <p:ph type="body" idx="1"/>
          </p:nvPr>
        </p:nvSpPr>
        <p:spPr/>
        <p:txBody>
          <a:bodyPr/>
          <a:lstStyle/>
          <a:p>
            <a:r>
              <a:rPr lang="en-US">
                <a:solidFill>
                  <a:schemeClr val="tx1"/>
                </a:solidFill>
                <a:cs typeface="Arial" charset="0"/>
              </a:rPr>
              <a:t>Updated Slide</a:t>
            </a:r>
          </a:p>
        </p:txBody>
      </p:sp>
    </p:spTree>
    <p:extLst>
      <p:ext uri="{BB962C8B-B14F-4D97-AF65-F5344CB8AC3E}">
        <p14:creationId xmlns:p14="http://schemas.microsoft.com/office/powerpoint/2010/main" val="77358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2228B"/>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1422" y="76200"/>
            <a:ext cx="2584449" cy="5734050"/>
          </a:xfrm>
        </p:spPr>
        <p:txBody>
          <a:bodyPr vert="eaVert"/>
          <a:lstStyle>
            <a:lvl1pPr>
              <a:defRPr baseline="0">
                <a:solidFill>
                  <a:srgbClr val="22228B"/>
                </a:solidFill>
              </a:defRPr>
            </a:lvl1pPr>
          </a:lstStyle>
          <a:p>
            <a:r>
              <a:rPr lang="en-US"/>
              <a:t>Click to edit Master title style</a:t>
            </a:r>
          </a:p>
        </p:txBody>
      </p:sp>
      <p:sp>
        <p:nvSpPr>
          <p:cNvPr id="3" name="Vertical Text Placeholder 2"/>
          <p:cNvSpPr>
            <a:spLocks noGrp="1"/>
          </p:cNvSpPr>
          <p:nvPr>
            <p:ph type="body" orient="vert" idx="1"/>
          </p:nvPr>
        </p:nvSpPr>
        <p:spPr>
          <a:xfrm>
            <a:off x="618071" y="76200"/>
            <a:ext cx="7550151" cy="57340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3769" y="163514"/>
            <a:ext cx="8644468" cy="6413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66802" y="1395413"/>
            <a:ext cx="5067300"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7302" y="1395413"/>
            <a:ext cx="5067300"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2"/>
          </p:nvPr>
        </p:nvSpPr>
        <p:spPr>
          <a:xfrm>
            <a:off x="9652000" y="6553200"/>
            <a:ext cx="2540000" cy="304800"/>
          </a:xfrm>
          <a:ln/>
        </p:spPr>
        <p:txBody>
          <a:bodyPr/>
          <a:lstStyle>
            <a:lvl1pPr>
              <a:defRPr/>
            </a:lvl1pPr>
          </a:lstStyle>
          <a:p>
            <a:pPr>
              <a:defRPr/>
            </a:pPr>
            <a:fld id="{A2D36818-CDFE-4953-8239-7FD178801271}" type="slidenum">
              <a:rPr lang="en-US"/>
              <a:pPr>
                <a:defRPr/>
              </a:pPr>
              <a:t>‹#›</a:t>
            </a:fld>
            <a:endParaRPr lang="en-US"/>
          </a:p>
        </p:txBody>
      </p:sp>
    </p:spTree>
    <p:extLst>
      <p:ext uri="{BB962C8B-B14F-4D97-AF65-F5344CB8AC3E}">
        <p14:creationId xmlns:p14="http://schemas.microsoft.com/office/powerpoint/2010/main" val="2087100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2228B"/>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9652000" y="6400800"/>
            <a:ext cx="2540000" cy="457200"/>
          </a:xfrm>
        </p:spPr>
        <p:txBody>
          <a:bodyPr anchor="b"/>
          <a:lstStyle>
            <a:lvl1pPr>
              <a:defRPr/>
            </a:lvl1pPr>
          </a:lstStyle>
          <a:p>
            <a:fld id="{4E9EBC09-8728-46F0-99E6-7C066CF6AFEC}"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2228B"/>
                </a:solidFill>
              </a:defRPr>
            </a:lvl1pPr>
          </a:lstStyle>
          <a:p>
            <a:r>
              <a:rPr lang="en-US"/>
              <a:t>Click to edit Master title style</a:t>
            </a:r>
          </a:p>
        </p:txBody>
      </p:sp>
      <p:sp>
        <p:nvSpPr>
          <p:cNvPr id="3" name="Content Placeholder 2"/>
          <p:cNvSpPr>
            <a:spLocks noGrp="1"/>
          </p:cNvSpPr>
          <p:nvPr>
            <p:ph sz="half" idx="1"/>
          </p:nvPr>
        </p:nvSpPr>
        <p:spPr>
          <a:xfrm>
            <a:off x="618067" y="1257300"/>
            <a:ext cx="50673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8567" y="1257300"/>
            <a:ext cx="50673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rgbClr val="22228B"/>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2228B"/>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A2432C-9675-4518-A7D3-A1EBD246DCF9}"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pPr/>
              <a:t>‹#›</a:t>
            </a:fld>
            <a:endParaRPr lang="en-US"/>
          </a:p>
        </p:txBody>
      </p:sp>
    </p:spTree>
  </p:cSld>
  <p:clrMapOvr>
    <a:masterClrMapping/>
  </p:clrMapOvr>
  <p:transition/>
  <p:extLst>
    <p:ext uri="{DCECCB84-F9BA-43D5-87BE-67443E8EF086}">
      <p15:sldGuideLst xmlns:p15="http://schemas.microsoft.com/office/powerpoint/2012/main">
        <p15:guide id="1" orient="horz" pos="6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Atch%202%20AFLCMC%20Emblem%20-%20Color%202012.jpg"/>
          <p:cNvPicPr>
            <a:picLocks noChangeAspect="1"/>
          </p:cNvPicPr>
          <p:nvPr userDrawn="1"/>
        </p:nvPicPr>
        <p:blipFill>
          <a:blip r:embed="rId14" cstate="print"/>
          <a:stretch>
            <a:fillRect/>
          </a:stretch>
        </p:blipFill>
        <p:spPr>
          <a:xfrm>
            <a:off x="10255970" y="71122"/>
            <a:ext cx="1000062" cy="915433"/>
          </a:xfrm>
          <a:prstGeom prst="rect">
            <a:avLst/>
          </a:prstGeom>
        </p:spPr>
      </p:pic>
      <p:sp>
        <p:nvSpPr>
          <p:cNvPr id="1229" name="Rectangle 205"/>
          <p:cNvSpPr>
            <a:spLocks noChangeArrowheads="1"/>
          </p:cNvSpPr>
          <p:nvPr userDrawn="1"/>
        </p:nvSpPr>
        <p:spPr bwMode="auto">
          <a:xfrm flipV="1">
            <a:off x="1" y="992892"/>
            <a:ext cx="3454399" cy="54857"/>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2400"/>
          </a:p>
        </p:txBody>
      </p:sp>
      <p:sp>
        <p:nvSpPr>
          <p:cNvPr id="1026" name="Rectangle 2"/>
          <p:cNvSpPr>
            <a:spLocks noGrp="1" noChangeArrowheads="1"/>
          </p:cNvSpPr>
          <p:nvPr>
            <p:ph type="title"/>
          </p:nvPr>
        </p:nvSpPr>
        <p:spPr bwMode="auto">
          <a:xfrm>
            <a:off x="1972529" y="95540"/>
            <a:ext cx="8200747"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8067" y="1257300"/>
            <a:ext cx="10337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1218C2E-65CB-4471-B8A9-3704A852BB21}" type="slidenum">
              <a:rPr lang="en-US"/>
              <a:pPr/>
              <a:t>‹#›</a:t>
            </a:fld>
            <a:endParaRPr lang="en-US"/>
          </a:p>
        </p:txBody>
      </p:sp>
      <p:sp>
        <p:nvSpPr>
          <p:cNvPr id="1103" name="Text Box 79"/>
          <p:cNvSpPr txBox="1">
            <a:spLocks noChangeArrowheads="1"/>
          </p:cNvSpPr>
          <p:nvPr userDrawn="1"/>
        </p:nvSpPr>
        <p:spPr bwMode="auto">
          <a:xfrm>
            <a:off x="3930655" y="854075"/>
            <a:ext cx="184731" cy="307777"/>
          </a:xfrm>
          <a:prstGeom prst="rect">
            <a:avLst/>
          </a:prstGeom>
          <a:noFill/>
          <a:ln w="9525">
            <a:noFill/>
            <a:miter lim="800000"/>
            <a:headEnd/>
            <a:tailEnd/>
          </a:ln>
          <a:effectLst/>
        </p:spPr>
        <p:txBody>
          <a:bodyPr wrap="none">
            <a:spAutoFit/>
          </a:bodyPr>
          <a:lstStyle/>
          <a:p>
            <a:endParaRPr lang="en-US" sz="1400" b="1" i="1">
              <a:solidFill>
                <a:schemeClr val="accent2"/>
              </a:solidFill>
            </a:endParaRPr>
          </a:p>
        </p:txBody>
      </p:sp>
      <p:sp>
        <p:nvSpPr>
          <p:cNvPr id="14" name="Text Box 209"/>
          <p:cNvSpPr txBox="1">
            <a:spLocks noChangeArrowheads="1"/>
          </p:cNvSpPr>
          <p:nvPr userDrawn="1"/>
        </p:nvSpPr>
        <p:spPr bwMode="auto">
          <a:xfrm>
            <a:off x="3362401" y="861864"/>
            <a:ext cx="5467198" cy="30777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1400" b="1" i="1">
                <a:solidFill>
                  <a:srgbClr val="0033CC"/>
                </a:solidFill>
              </a:rPr>
              <a:t>AFLCMC… Providing What the Warfighter Needs When They Need It</a:t>
            </a:r>
          </a:p>
        </p:txBody>
      </p:sp>
      <p:sp>
        <p:nvSpPr>
          <p:cNvPr id="16" name="Rectangle 205"/>
          <p:cNvSpPr>
            <a:spLocks noChangeArrowheads="1"/>
          </p:cNvSpPr>
          <p:nvPr userDrawn="1"/>
        </p:nvSpPr>
        <p:spPr bwMode="auto">
          <a:xfrm flipV="1">
            <a:off x="8763000" y="992893"/>
            <a:ext cx="3429000" cy="45720"/>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2400"/>
          </a:p>
        </p:txBody>
      </p:sp>
      <p:pic>
        <p:nvPicPr>
          <p:cNvPr id="12" name="Picture 9" descr="afg_021216_017.jpg"/>
          <p:cNvPicPr>
            <a:picLocks noChangeAspect="1"/>
          </p:cNvPicPr>
          <p:nvPr userDrawn="1"/>
        </p:nvPicPr>
        <p:blipFill>
          <a:blip r:embed="rId15" cstate="print"/>
          <a:srcRect l="13162" r="12431" b="20029"/>
          <a:stretch>
            <a:fillRect/>
          </a:stretch>
        </p:blipFill>
        <p:spPr bwMode="auto">
          <a:xfrm>
            <a:off x="10000" y="56090"/>
            <a:ext cx="1086106" cy="930465"/>
          </a:xfrm>
          <a:prstGeom prst="rect">
            <a:avLst/>
          </a:prstGeom>
          <a:noFill/>
          <a:ln w="9525">
            <a:noFill/>
            <a:miter lim="800000"/>
            <a:headEnd/>
            <a:tailEnd/>
          </a:ln>
        </p:spPr>
      </p:pic>
      <p:pic>
        <p:nvPicPr>
          <p:cNvPr id="18" name="Picture 2" descr="SAF AQ Patch"/>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1496" b="98372" l="3419" r="97379">
                        <a14:foregroundMark x1="60661" y1="43990" x2="60661" y2="43990"/>
                        <a14:foregroundMark x1="25399" y1="55626" x2="25399" y2="55626"/>
                        <a14:foregroundMark x1="37959" y1="71300" x2="37959" y2="71300"/>
                        <a14:foregroundMark x1="29261" y1="63715" x2="29261" y2="63715"/>
                      </a14:backgroundRemoval>
                    </a14:imgEffect>
                  </a14:imgLayer>
                </a14:imgProps>
              </a:ext>
              <a:ext uri="{28A0092B-C50C-407E-A947-70E740481C1C}">
                <a14:useLocalDpi xmlns:a14="http://schemas.microsoft.com/office/drawing/2010/main" val="0"/>
              </a:ext>
            </a:extLst>
          </a:blip>
          <a:srcRect/>
          <a:stretch>
            <a:fillRect/>
          </a:stretch>
        </p:blipFill>
        <p:spPr bwMode="auto">
          <a:xfrm>
            <a:off x="975900" y="27099"/>
            <a:ext cx="986189" cy="965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11D586-0731-F811-BCBB-A5A861C3E105}"/>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l="519" r="519"/>
          <a:stretch/>
        </p:blipFill>
        <p:spPr>
          <a:xfrm>
            <a:off x="11260723" y="27099"/>
            <a:ext cx="906580" cy="914400"/>
          </a:xfrm>
          <a:prstGeom prst="ellipse">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hf hdr="0" ftr="0" dt="0"/>
  <p:txStyles>
    <p:titleStyle>
      <a:lvl1pPr algn="ctr" rtl="0" eaLnBrk="0" fontAlgn="base" hangingPunct="0">
        <a:spcBef>
          <a:spcPct val="0"/>
        </a:spcBef>
        <a:spcAft>
          <a:spcPct val="0"/>
        </a:spcAft>
        <a:defRPr sz="3200" b="1" baseline="0">
          <a:solidFill>
            <a:srgbClr val="22228B"/>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189" algn="ctr" rtl="0" eaLnBrk="0" fontAlgn="base" hangingPunct="0">
        <a:spcBef>
          <a:spcPct val="0"/>
        </a:spcBef>
        <a:spcAft>
          <a:spcPct val="0"/>
        </a:spcAft>
        <a:defRPr sz="3200" b="1">
          <a:solidFill>
            <a:schemeClr val="tx2"/>
          </a:solidFill>
          <a:latin typeface="Arial" charset="0"/>
        </a:defRPr>
      </a:lvl6pPr>
      <a:lvl7pPr marL="914377" algn="ctr" rtl="0" eaLnBrk="0" fontAlgn="base" hangingPunct="0">
        <a:spcBef>
          <a:spcPct val="0"/>
        </a:spcBef>
        <a:spcAft>
          <a:spcPct val="0"/>
        </a:spcAft>
        <a:defRPr sz="3200" b="1">
          <a:solidFill>
            <a:schemeClr val="tx2"/>
          </a:solidFill>
          <a:latin typeface="Arial" charset="0"/>
        </a:defRPr>
      </a:lvl7pPr>
      <a:lvl8pPr marL="1371566" algn="ctr" rtl="0" eaLnBrk="0" fontAlgn="base" hangingPunct="0">
        <a:spcBef>
          <a:spcPct val="0"/>
        </a:spcBef>
        <a:spcAft>
          <a:spcPct val="0"/>
        </a:spcAft>
        <a:defRPr sz="3200" b="1">
          <a:solidFill>
            <a:schemeClr val="tx2"/>
          </a:solidFill>
          <a:latin typeface="Arial" charset="0"/>
        </a:defRPr>
      </a:lvl8pPr>
      <a:lvl9pPr marL="1828754" algn="ctr" rtl="0" eaLnBrk="0" fontAlgn="base" hangingPunct="0">
        <a:spcBef>
          <a:spcPct val="0"/>
        </a:spcBef>
        <a:spcAft>
          <a:spcPct val="0"/>
        </a:spcAft>
        <a:defRPr sz="3200" b="1">
          <a:solidFill>
            <a:schemeClr val="tx2"/>
          </a:solidFill>
          <a:latin typeface="Arial" charset="0"/>
        </a:defRPr>
      </a:lvl9pPr>
    </p:titleStyle>
    <p:bodyStyle>
      <a:lvl1pPr marL="342891" indent="-342891" algn="l" rtl="0" eaLnBrk="0" fontAlgn="base" hangingPunct="0">
        <a:spcBef>
          <a:spcPct val="20000"/>
        </a:spcBef>
        <a:spcAft>
          <a:spcPct val="0"/>
        </a:spcAft>
        <a:buChar char="•"/>
        <a:defRPr sz="2800" b="1">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b="1">
          <a:solidFill>
            <a:schemeClr val="tx1"/>
          </a:solidFill>
          <a:latin typeface="+mn-lt"/>
        </a:defRPr>
      </a:lvl2pPr>
      <a:lvl3pPr marL="1142971" indent="-228594" algn="l" rtl="0" eaLnBrk="0" fontAlgn="base" hangingPunct="0">
        <a:spcBef>
          <a:spcPct val="20000"/>
        </a:spcBef>
        <a:spcAft>
          <a:spcPct val="0"/>
        </a:spcAft>
        <a:buChar char="•"/>
        <a:defRPr sz="2000" b="1">
          <a:solidFill>
            <a:schemeClr val="tx1"/>
          </a:solidFill>
          <a:latin typeface="+mn-lt"/>
        </a:defRPr>
      </a:lvl3pPr>
      <a:lvl4pPr marL="1600160" indent="-228594" algn="l" rtl="0" eaLnBrk="0" fontAlgn="base" hangingPunct="0">
        <a:spcBef>
          <a:spcPct val="20000"/>
        </a:spcBef>
        <a:spcAft>
          <a:spcPct val="0"/>
        </a:spcAft>
        <a:buChar char="–"/>
        <a:defRPr sz="2000" b="1">
          <a:solidFill>
            <a:schemeClr val="tx1"/>
          </a:solidFill>
          <a:latin typeface="+mn-lt"/>
        </a:defRPr>
      </a:lvl4pPr>
      <a:lvl5pPr marL="2057349" indent="-228594" algn="l" rtl="0" eaLnBrk="0" fontAlgn="base" hangingPunct="0">
        <a:spcBef>
          <a:spcPct val="20000"/>
        </a:spcBef>
        <a:spcAft>
          <a:spcPct val="0"/>
        </a:spcAft>
        <a:buChar char="»"/>
        <a:defRPr sz="2000" b="1">
          <a:solidFill>
            <a:schemeClr val="tx1"/>
          </a:solidFill>
          <a:latin typeface="+mn-lt"/>
        </a:defRPr>
      </a:lvl5pPr>
      <a:lvl6pPr marL="2514537" indent="-228594" algn="l" rtl="0" eaLnBrk="0" fontAlgn="base" hangingPunct="0">
        <a:spcBef>
          <a:spcPct val="20000"/>
        </a:spcBef>
        <a:spcAft>
          <a:spcPct val="0"/>
        </a:spcAft>
        <a:buChar char="»"/>
        <a:defRPr sz="2000" b="1">
          <a:solidFill>
            <a:schemeClr val="tx1"/>
          </a:solidFill>
          <a:latin typeface="+mn-lt"/>
        </a:defRPr>
      </a:lvl6pPr>
      <a:lvl7pPr marL="2971726" indent="-228594" algn="l" rtl="0" eaLnBrk="0" fontAlgn="base" hangingPunct="0">
        <a:spcBef>
          <a:spcPct val="20000"/>
        </a:spcBef>
        <a:spcAft>
          <a:spcPct val="0"/>
        </a:spcAft>
        <a:buChar char="»"/>
        <a:defRPr sz="2000" b="1">
          <a:solidFill>
            <a:schemeClr val="tx1"/>
          </a:solidFill>
          <a:latin typeface="+mn-lt"/>
        </a:defRPr>
      </a:lvl7pPr>
      <a:lvl8pPr marL="3428914" indent="-228594" algn="l" rtl="0" eaLnBrk="0" fontAlgn="base" hangingPunct="0">
        <a:spcBef>
          <a:spcPct val="20000"/>
        </a:spcBef>
        <a:spcAft>
          <a:spcPct val="0"/>
        </a:spcAft>
        <a:buChar char="»"/>
        <a:defRPr sz="2000" b="1">
          <a:solidFill>
            <a:schemeClr val="tx1"/>
          </a:solidFill>
          <a:latin typeface="+mn-lt"/>
        </a:defRPr>
      </a:lvl8pPr>
      <a:lvl9pPr marL="3886103" indent="-228594"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 userDrawn="1">
          <p15:clr>
            <a:srgbClr val="F26B43"/>
          </p15:clr>
        </p15:guide>
        <p15:guide id="2" pos="3840" userDrawn="1">
          <p15:clr>
            <a:srgbClr val="F26B43"/>
          </p15:clr>
        </p15:guide>
        <p15:guide id="3" orient="horz" pos="2260" userDrawn="1">
          <p15:clr>
            <a:srgbClr val="F26B43"/>
          </p15:clr>
        </p15:guide>
        <p15:guide id="4" pos="3940" userDrawn="1">
          <p15:clr>
            <a:srgbClr val="F26B43"/>
          </p15:clr>
        </p15:guide>
        <p15:guide id="5" orient="horz" pos="2360" userDrawn="1">
          <p15:clr>
            <a:srgbClr val="F26B43"/>
          </p15:clr>
        </p15:guide>
        <p15:guide id="6"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emf"/><Relationship Id="rId7" Type="http://schemas.openxmlformats.org/officeDocument/2006/relationships/image" Target="../media/image32.emf"/><Relationship Id="rId12" Type="http://schemas.openxmlformats.org/officeDocument/2006/relationships/image" Target="../media/image27.emf"/><Relationship Id="rId2" Type="http://schemas.openxmlformats.org/officeDocument/2006/relationships/image" Target="../media/image35.emf"/><Relationship Id="rId1" Type="http://schemas.openxmlformats.org/officeDocument/2006/relationships/slideLayout" Target="../slideLayouts/slideLayout6.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31.emf"/><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5.png"/><Relationship Id="rId4" Type="http://schemas.openxmlformats.org/officeDocument/2006/relationships/image" Target="../media/image18.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7.emf"/><Relationship Id="rId12" Type="http://schemas.openxmlformats.org/officeDocument/2006/relationships/image" Target="../media/image39.png"/><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image" Target="../media/image38.svg"/><Relationship Id="rId5" Type="http://schemas.openxmlformats.org/officeDocument/2006/relationships/image" Target="../media/image33.emf"/><Relationship Id="rId10" Type="http://schemas.openxmlformats.org/officeDocument/2006/relationships/image" Target="../media/image37.png"/><Relationship Id="rId4" Type="http://schemas.openxmlformats.org/officeDocument/2006/relationships/image" Target="../media/image32.emf"/><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image" Target="../media/image32.emf"/><Relationship Id="rId10" Type="http://schemas.openxmlformats.org/officeDocument/2006/relationships/image" Target="../media/image42.png"/><Relationship Id="rId4" Type="http://schemas.openxmlformats.org/officeDocument/2006/relationships/image" Target="../media/image29.emf"/><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064327" y="1392343"/>
            <a:ext cx="6515599" cy="2055192"/>
          </a:xfrm>
        </p:spPr>
        <p:txBody>
          <a:bodyPr/>
          <a:lstStyle/>
          <a:p>
            <a:pPr>
              <a:lnSpc>
                <a:spcPct val="120000"/>
              </a:lnSpc>
            </a:pPr>
            <a:r>
              <a:rPr lang="en-US" dirty="0">
                <a:solidFill>
                  <a:schemeClr val="tx1"/>
                </a:solidFill>
              </a:rPr>
              <a:t>Air Force Acquisition Update -</a:t>
            </a:r>
            <a:br>
              <a:rPr lang="en-US" dirty="0">
                <a:solidFill>
                  <a:schemeClr val="tx1"/>
                </a:solidFill>
              </a:rPr>
            </a:br>
            <a:r>
              <a:rPr lang="en-US" dirty="0">
                <a:solidFill>
                  <a:schemeClr val="tx1"/>
                </a:solidFill>
              </a:rPr>
              <a:t>PEO Training </a:t>
            </a:r>
            <a:br>
              <a:rPr lang="en-US" sz="2400" dirty="0">
                <a:solidFill>
                  <a:schemeClr val="tx1"/>
                </a:solidFill>
              </a:rPr>
            </a:br>
            <a:r>
              <a:rPr lang="en-US" sz="2800" dirty="0">
                <a:solidFill>
                  <a:schemeClr val="tx1"/>
                </a:solidFill>
              </a:rPr>
              <a:t>5 December 2024</a:t>
            </a:r>
            <a:endParaRPr lang="en-US" dirty="0">
              <a:solidFill>
                <a:schemeClr val="tx1"/>
              </a:solidFill>
            </a:endParaRPr>
          </a:p>
        </p:txBody>
      </p:sp>
      <p:sp>
        <p:nvSpPr>
          <p:cNvPr id="9226" name="Text Box 10"/>
          <p:cNvSpPr txBox="1">
            <a:spLocks noGrp="1" noChangeArrowheads="1"/>
          </p:cNvSpPr>
          <p:nvPr>
            <p:ph type="subTitle" idx="1"/>
          </p:nvPr>
        </p:nvSpPr>
        <p:spPr>
          <a:xfrm>
            <a:off x="6956035" y="4689753"/>
            <a:ext cx="4623893" cy="1216443"/>
          </a:xfrm>
          <a:noFill/>
          <a:ln/>
        </p:spPr>
        <p:txBody>
          <a:bodyPr/>
          <a:lstStyle/>
          <a:p>
            <a:pPr algn="r">
              <a:lnSpc>
                <a:spcPct val="80000"/>
              </a:lnSpc>
            </a:pPr>
            <a:r>
              <a:rPr lang="en-US" sz="2000" dirty="0">
                <a:latin typeface="+mj-lt"/>
              </a:rPr>
              <a:t>Col Carlos Quinones</a:t>
            </a:r>
            <a:endParaRPr lang="en-US" dirty="0"/>
          </a:p>
          <a:p>
            <a:pPr algn="r">
              <a:lnSpc>
                <a:spcPct val="80000"/>
              </a:lnSpc>
            </a:pPr>
            <a:r>
              <a:rPr lang="en-US" sz="2000" dirty="0">
                <a:latin typeface="+mj-lt"/>
                <a:cs typeface="Arial"/>
              </a:rPr>
              <a:t>PEO Training</a:t>
            </a:r>
          </a:p>
          <a:p>
            <a:pPr algn="r">
              <a:lnSpc>
                <a:spcPct val="80000"/>
              </a:lnSpc>
            </a:pPr>
            <a:r>
              <a:rPr lang="en-US" sz="2000" dirty="0">
                <a:latin typeface="+mj-lt"/>
                <a:cs typeface="Arial"/>
              </a:rPr>
              <a:t>Carlos.quinones@us.af.mil</a:t>
            </a:r>
          </a:p>
        </p:txBody>
      </p:sp>
      <p:pic>
        <p:nvPicPr>
          <p:cNvPr id="7" name="Picture 9" descr="afg_021216_017.jpg"/>
          <p:cNvPicPr>
            <a:picLocks noChangeAspect="1"/>
          </p:cNvPicPr>
          <p:nvPr/>
        </p:nvPicPr>
        <p:blipFill>
          <a:blip r:embed="rId3" cstate="print"/>
          <a:srcRect l="13162" r="12431" b="20029"/>
          <a:stretch>
            <a:fillRect/>
          </a:stretch>
        </p:blipFill>
        <p:spPr bwMode="auto">
          <a:xfrm>
            <a:off x="11958" y="65096"/>
            <a:ext cx="1028875" cy="927797"/>
          </a:xfrm>
          <a:prstGeom prst="rect">
            <a:avLst/>
          </a:prstGeom>
          <a:noFill/>
          <a:ln w="9525">
            <a:noFill/>
            <a:miter lim="800000"/>
            <a:headEnd/>
            <a:tailEnd/>
          </a:ln>
        </p:spPr>
      </p:pic>
      <p:sp>
        <p:nvSpPr>
          <p:cNvPr id="9" name="Text Box 79"/>
          <p:cNvSpPr txBox="1">
            <a:spLocks noChangeArrowheads="1"/>
          </p:cNvSpPr>
          <p:nvPr/>
        </p:nvSpPr>
        <p:spPr bwMode="auto">
          <a:xfrm>
            <a:off x="4471990" y="854076"/>
            <a:ext cx="184731" cy="307777"/>
          </a:xfrm>
          <a:prstGeom prst="rect">
            <a:avLst/>
          </a:prstGeom>
          <a:noFill/>
          <a:ln w="9525">
            <a:noFill/>
            <a:miter lim="800000"/>
            <a:headEnd/>
            <a:tailEnd/>
          </a:ln>
          <a:effectLst/>
        </p:spPr>
        <p:txBody>
          <a:bodyPr wrap="none">
            <a:spAutoFit/>
          </a:bodyPr>
          <a:lstStyle/>
          <a:p>
            <a:endParaRPr lang="en-US" sz="1400" b="1" i="1">
              <a:solidFill>
                <a:schemeClr val="accent2"/>
              </a:solidFill>
            </a:endParaRPr>
          </a:p>
        </p:txBody>
      </p:sp>
      <p:pic>
        <p:nvPicPr>
          <p:cNvPr id="14" name="Picture 2" descr="SAF AQ Patch"/>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96" b="98372" l="3419" r="97379">
                        <a14:foregroundMark x1="60661" y1="43990" x2="60661" y2="43990"/>
                        <a14:foregroundMark x1="25399" y1="55626" x2="25399" y2="55626"/>
                        <a14:foregroundMark x1="37959" y1="71300" x2="37959" y2="71300"/>
                        <a14:foregroundMark x1="29261" y1="63715" x2="29261" y2="63715"/>
                      </a14:backgroundRemoval>
                    </a14:imgEffect>
                  </a14:imgLayer>
                </a14:imgProps>
              </a:ext>
              <a:ext uri="{28A0092B-C50C-407E-A947-70E740481C1C}">
                <a14:useLocalDpi xmlns:a14="http://schemas.microsoft.com/office/drawing/2010/main" val="0"/>
              </a:ext>
            </a:extLst>
          </a:blip>
          <a:srcRect/>
          <a:stretch>
            <a:fillRect/>
          </a:stretch>
        </p:blipFill>
        <p:spPr bwMode="auto">
          <a:xfrm>
            <a:off x="927519" y="18165"/>
            <a:ext cx="1013015" cy="9918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05"/>
          <p:cNvSpPr>
            <a:spLocks noChangeArrowheads="1"/>
          </p:cNvSpPr>
          <p:nvPr/>
        </p:nvSpPr>
        <p:spPr bwMode="auto">
          <a:xfrm flipV="1">
            <a:off x="-14224" y="6234036"/>
            <a:ext cx="12181935" cy="55905"/>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a:p>
        </p:txBody>
      </p:sp>
      <p:pic>
        <p:nvPicPr>
          <p:cNvPr id="3" name="Picture 2">
            <a:extLst>
              <a:ext uri="{FF2B5EF4-FFF2-40B4-BE49-F238E27FC236}">
                <a16:creationId xmlns:a16="http://schemas.microsoft.com/office/drawing/2014/main" id="{AB36542D-F1BD-B14A-DB0A-1AD4C89CFF2D}"/>
              </a:ext>
            </a:extLst>
          </p:cNvPr>
          <p:cNvPicPr>
            <a:picLocks noChangeAspect="1"/>
          </p:cNvPicPr>
          <p:nvPr/>
        </p:nvPicPr>
        <p:blipFill>
          <a:blip r:embed="rId6">
            <a:extLst>
              <a:ext uri="{28A0092B-C50C-407E-A947-70E740481C1C}">
                <a14:useLocalDpi xmlns:a14="http://schemas.microsoft.com/office/drawing/2010/main" val="0"/>
              </a:ext>
            </a:extLst>
          </a:blip>
          <a:srcRect l="519" r="519"/>
          <a:stretch/>
        </p:blipFill>
        <p:spPr>
          <a:xfrm>
            <a:off x="758070" y="1401486"/>
            <a:ext cx="4306257" cy="4343400"/>
          </a:xfrm>
          <a:prstGeom prst="ellipse">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38BF-68D7-FFC5-C1D9-E9056928ADA8}"/>
              </a:ext>
            </a:extLst>
          </p:cNvPr>
          <p:cNvSpPr>
            <a:spLocks noGrp="1"/>
          </p:cNvSpPr>
          <p:nvPr>
            <p:ph type="title"/>
          </p:nvPr>
        </p:nvSpPr>
        <p:spPr>
          <a:xfrm>
            <a:off x="0" y="182880"/>
            <a:ext cx="12191999" cy="471555"/>
          </a:xfrm>
        </p:spPr>
        <p:txBody>
          <a:bodyPr/>
          <a:lstStyle/>
          <a:p>
            <a:pPr algn="ctr"/>
            <a:r>
              <a:rPr lang="en-US" dirty="0">
                <a:solidFill>
                  <a:schemeClr val="accent2">
                    <a:lumMod val="75000"/>
                  </a:schemeClr>
                </a:solidFill>
              </a:rPr>
              <a:t>Simulators Division Snapshot</a:t>
            </a:r>
          </a:p>
        </p:txBody>
      </p:sp>
      <p:sp>
        <p:nvSpPr>
          <p:cNvPr id="3" name="TextBox 4">
            <a:extLst>
              <a:ext uri="{FF2B5EF4-FFF2-40B4-BE49-F238E27FC236}">
                <a16:creationId xmlns:a16="http://schemas.microsoft.com/office/drawing/2014/main" id="{CB0FD7E5-BA68-1457-26B6-E53A54D508A4}"/>
              </a:ext>
            </a:extLst>
          </p:cNvPr>
          <p:cNvSpPr txBox="1"/>
          <p:nvPr/>
        </p:nvSpPr>
        <p:spPr>
          <a:xfrm>
            <a:off x="628581" y="1500238"/>
            <a:ext cx="5467419" cy="1236244"/>
          </a:xfrm>
          <a:prstGeom prst="rect">
            <a:avLst/>
          </a:prstGeom>
          <a:solidFill>
            <a:srgbClr val="12458D"/>
          </a:solidFill>
        </p:spPr>
        <p:style>
          <a:lnRef idx="2">
            <a:schemeClr val="accent2"/>
          </a:lnRef>
          <a:fillRef idx="1">
            <a:schemeClr val="lt1"/>
          </a:fillRef>
          <a:effectRef idx="0">
            <a:schemeClr val="accent2"/>
          </a:effectRef>
          <a:fontRef idx="minor">
            <a:schemeClr val="dk1"/>
          </a:fontRef>
        </p:style>
        <p:txBody>
          <a:bodyPr wrap="square" lIns="91440" tIns="19047" rIns="91440" bIns="19047"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pc="300" dirty="0">
                <a:solidFill>
                  <a:schemeClr val="bg1"/>
                </a:solidFill>
                <a:latin typeface="Agency FB" panose="020B0503020202020204" pitchFamily="34" charset="0"/>
                <a:cs typeface="Arial" pitchFamily="34" charset="0"/>
              </a:rPr>
              <a:t>MISSION:</a:t>
            </a:r>
          </a:p>
          <a:p>
            <a:pPr algn="ctr">
              <a:buNone/>
            </a:pPr>
            <a:r>
              <a:rPr lang="en-US" sz="2000" dirty="0">
                <a:solidFill>
                  <a:schemeClr val="bg1"/>
                </a:solidFill>
                <a:latin typeface="Agency FB" panose="020B0503020202020204" pitchFamily="34" charset="0"/>
                <a:cs typeface="Arial" pitchFamily="34" charset="0"/>
              </a:rPr>
              <a:t>Lead the Development, Acquisition and Sustainment Necessary to Meet Every MAJCOM’s Simulation and Training Requirement</a:t>
            </a:r>
          </a:p>
        </p:txBody>
      </p:sp>
      <p:grpSp>
        <p:nvGrpSpPr>
          <p:cNvPr id="33" name="Group 32">
            <a:extLst>
              <a:ext uri="{FF2B5EF4-FFF2-40B4-BE49-F238E27FC236}">
                <a16:creationId xmlns:a16="http://schemas.microsoft.com/office/drawing/2014/main" id="{8F3ABDD0-E265-C5C6-4CA1-6BB13E9F782E}"/>
              </a:ext>
            </a:extLst>
          </p:cNvPr>
          <p:cNvGrpSpPr/>
          <p:nvPr/>
        </p:nvGrpSpPr>
        <p:grpSpPr>
          <a:xfrm>
            <a:off x="4858881" y="3263595"/>
            <a:ext cx="2560320" cy="989298"/>
            <a:chOff x="4874385" y="1620114"/>
            <a:chExt cx="2560320" cy="989298"/>
          </a:xfrm>
        </p:grpSpPr>
        <p:sp>
          <p:nvSpPr>
            <p:cNvPr id="34" name="TextBox 7">
              <a:extLst>
                <a:ext uri="{FF2B5EF4-FFF2-40B4-BE49-F238E27FC236}">
                  <a16:creationId xmlns:a16="http://schemas.microsoft.com/office/drawing/2014/main" id="{9C74178C-93C7-7885-4BA5-7B6B2CAD410F}"/>
                </a:ext>
              </a:extLst>
            </p:cNvPr>
            <p:cNvSpPr txBox="1"/>
            <p:nvPr/>
          </p:nvSpPr>
          <p:spPr>
            <a:xfrm>
              <a:off x="4874385" y="2240080"/>
              <a:ext cx="256032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a:rPr>
                <a:t>400</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Members Strong</a:t>
              </a:r>
            </a:p>
          </p:txBody>
        </p:sp>
        <p:grpSp>
          <p:nvGrpSpPr>
            <p:cNvPr id="35" name="Group 34">
              <a:extLst>
                <a:ext uri="{FF2B5EF4-FFF2-40B4-BE49-F238E27FC236}">
                  <a16:creationId xmlns:a16="http://schemas.microsoft.com/office/drawing/2014/main" id="{90867BF8-A78C-BA41-F6EB-CBDE83F0FAB2}"/>
                </a:ext>
              </a:extLst>
            </p:cNvPr>
            <p:cNvGrpSpPr/>
            <p:nvPr/>
          </p:nvGrpSpPr>
          <p:grpSpPr>
            <a:xfrm>
              <a:off x="5396407" y="1620114"/>
              <a:ext cx="1430605" cy="593769"/>
              <a:chOff x="5534491" y="2318417"/>
              <a:chExt cx="1430605" cy="593769"/>
            </a:xfrm>
          </p:grpSpPr>
          <p:pic>
            <p:nvPicPr>
              <p:cNvPr id="36" name="Picture 35">
                <a:extLst>
                  <a:ext uri="{FF2B5EF4-FFF2-40B4-BE49-F238E27FC236}">
                    <a16:creationId xmlns:a16="http://schemas.microsoft.com/office/drawing/2014/main" id="{FE7875EB-4268-4E73-796A-57E391093EB8}"/>
                  </a:ext>
                </a:extLst>
              </p:cNvPr>
              <p:cNvPicPr>
                <a:picLocks noChangeAspect="1"/>
              </p:cNvPicPr>
              <p:nvPr/>
            </p:nvPicPr>
            <p:blipFill>
              <a:blip r:embed="rId2"/>
              <a:stretch>
                <a:fillRect/>
              </a:stretch>
            </p:blipFill>
            <p:spPr>
              <a:xfrm>
                <a:off x="5534491" y="2318902"/>
                <a:ext cx="221737" cy="593284"/>
              </a:xfrm>
              <a:prstGeom prst="rect">
                <a:avLst/>
              </a:prstGeom>
            </p:spPr>
          </p:pic>
          <p:pic>
            <p:nvPicPr>
              <p:cNvPr id="37" name="Picture 36">
                <a:extLst>
                  <a:ext uri="{FF2B5EF4-FFF2-40B4-BE49-F238E27FC236}">
                    <a16:creationId xmlns:a16="http://schemas.microsoft.com/office/drawing/2014/main" id="{599ABE46-7483-23FF-64EE-652F22878910}"/>
                  </a:ext>
                </a:extLst>
              </p:cNvPr>
              <p:cNvPicPr>
                <a:picLocks noChangeAspect="1"/>
              </p:cNvPicPr>
              <p:nvPr/>
            </p:nvPicPr>
            <p:blipFill>
              <a:blip r:embed="rId2"/>
              <a:stretch>
                <a:fillRect/>
              </a:stretch>
            </p:blipFill>
            <p:spPr>
              <a:xfrm>
                <a:off x="5836708" y="2318417"/>
                <a:ext cx="221737" cy="593284"/>
              </a:xfrm>
              <a:prstGeom prst="rect">
                <a:avLst/>
              </a:prstGeom>
            </p:spPr>
          </p:pic>
          <p:pic>
            <p:nvPicPr>
              <p:cNvPr id="38" name="Picture 37">
                <a:extLst>
                  <a:ext uri="{FF2B5EF4-FFF2-40B4-BE49-F238E27FC236}">
                    <a16:creationId xmlns:a16="http://schemas.microsoft.com/office/drawing/2014/main" id="{F172BB8F-CFC1-A3F8-2C25-E738B561FA5A}"/>
                  </a:ext>
                </a:extLst>
              </p:cNvPr>
              <p:cNvPicPr>
                <a:picLocks noChangeAspect="1"/>
              </p:cNvPicPr>
              <p:nvPr/>
            </p:nvPicPr>
            <p:blipFill>
              <a:blip r:embed="rId2"/>
              <a:stretch>
                <a:fillRect/>
              </a:stretch>
            </p:blipFill>
            <p:spPr>
              <a:xfrm>
                <a:off x="6138925" y="2318417"/>
                <a:ext cx="221737" cy="593284"/>
              </a:xfrm>
              <a:prstGeom prst="rect">
                <a:avLst/>
              </a:prstGeom>
            </p:spPr>
          </p:pic>
          <p:pic>
            <p:nvPicPr>
              <p:cNvPr id="39" name="Picture 38">
                <a:extLst>
                  <a:ext uri="{FF2B5EF4-FFF2-40B4-BE49-F238E27FC236}">
                    <a16:creationId xmlns:a16="http://schemas.microsoft.com/office/drawing/2014/main" id="{BF6ADFE4-5256-3FB9-0F3D-99CDA6E4A38B}"/>
                  </a:ext>
                </a:extLst>
              </p:cNvPr>
              <p:cNvPicPr>
                <a:picLocks noChangeAspect="1"/>
              </p:cNvPicPr>
              <p:nvPr/>
            </p:nvPicPr>
            <p:blipFill>
              <a:blip r:embed="rId2"/>
              <a:stretch>
                <a:fillRect/>
              </a:stretch>
            </p:blipFill>
            <p:spPr>
              <a:xfrm>
                <a:off x="6441142" y="2318417"/>
                <a:ext cx="221737" cy="593284"/>
              </a:xfrm>
              <a:prstGeom prst="rect">
                <a:avLst/>
              </a:prstGeom>
            </p:spPr>
          </p:pic>
          <p:pic>
            <p:nvPicPr>
              <p:cNvPr id="40" name="Picture 39">
                <a:extLst>
                  <a:ext uri="{FF2B5EF4-FFF2-40B4-BE49-F238E27FC236}">
                    <a16:creationId xmlns:a16="http://schemas.microsoft.com/office/drawing/2014/main" id="{F11B8570-E75D-82BF-783C-BEB532D033BE}"/>
                  </a:ext>
                </a:extLst>
              </p:cNvPr>
              <p:cNvPicPr>
                <a:picLocks noChangeAspect="1"/>
              </p:cNvPicPr>
              <p:nvPr/>
            </p:nvPicPr>
            <p:blipFill>
              <a:blip r:embed="rId2"/>
              <a:stretch>
                <a:fillRect/>
              </a:stretch>
            </p:blipFill>
            <p:spPr>
              <a:xfrm>
                <a:off x="6743359" y="2318417"/>
                <a:ext cx="221737" cy="593284"/>
              </a:xfrm>
              <a:prstGeom prst="rect">
                <a:avLst/>
              </a:prstGeom>
            </p:spPr>
          </p:pic>
        </p:grpSp>
      </p:grpSp>
      <p:pic>
        <p:nvPicPr>
          <p:cNvPr id="41" name="Picture 40">
            <a:extLst>
              <a:ext uri="{FF2B5EF4-FFF2-40B4-BE49-F238E27FC236}">
                <a16:creationId xmlns:a16="http://schemas.microsoft.com/office/drawing/2014/main" id="{048AE901-A52C-2CB1-C8BF-1E268F865A82}"/>
              </a:ext>
            </a:extLst>
          </p:cNvPr>
          <p:cNvPicPr>
            <a:picLocks noChangeAspect="1"/>
          </p:cNvPicPr>
          <p:nvPr/>
        </p:nvPicPr>
        <p:blipFill>
          <a:blip r:embed="rId3"/>
          <a:stretch>
            <a:fillRect/>
          </a:stretch>
        </p:blipFill>
        <p:spPr>
          <a:xfrm>
            <a:off x="5787941" y="4746864"/>
            <a:ext cx="702200" cy="610898"/>
          </a:xfrm>
          <a:prstGeom prst="rect">
            <a:avLst/>
          </a:prstGeom>
        </p:spPr>
      </p:pic>
      <p:sp>
        <p:nvSpPr>
          <p:cNvPr id="42" name="TextBox 47">
            <a:extLst>
              <a:ext uri="{FF2B5EF4-FFF2-40B4-BE49-F238E27FC236}">
                <a16:creationId xmlns:a16="http://schemas.microsoft.com/office/drawing/2014/main" id="{0480D62D-8950-1BAB-53C0-83F8F00279C6}"/>
              </a:ext>
            </a:extLst>
          </p:cNvPr>
          <p:cNvSpPr txBox="1"/>
          <p:nvPr/>
        </p:nvSpPr>
        <p:spPr>
          <a:xfrm>
            <a:off x="5105057" y="5357762"/>
            <a:ext cx="206796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2,300+</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Training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Over 93% of the Air Force inventory</a:t>
            </a:r>
          </a:p>
        </p:txBody>
      </p:sp>
      <p:sp>
        <p:nvSpPr>
          <p:cNvPr id="4" name="TextBox 4">
            <a:extLst>
              <a:ext uri="{FF2B5EF4-FFF2-40B4-BE49-F238E27FC236}">
                <a16:creationId xmlns:a16="http://schemas.microsoft.com/office/drawing/2014/main" id="{56D46521-7F8E-7DBC-310E-D06C345DD4CA}"/>
              </a:ext>
            </a:extLst>
          </p:cNvPr>
          <p:cNvSpPr txBox="1"/>
          <p:nvPr/>
        </p:nvSpPr>
        <p:spPr>
          <a:xfrm>
            <a:off x="6765404" y="1500238"/>
            <a:ext cx="4786699" cy="1236244"/>
          </a:xfrm>
          <a:prstGeom prst="rect">
            <a:avLst/>
          </a:prstGeom>
          <a:solidFill>
            <a:srgbClr val="12458D"/>
          </a:solidFill>
        </p:spPr>
        <p:txBody>
          <a:bodyPr wrap="square" lIns="91440" tIns="19047" rIns="91440" bIns="19047"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pc="300" dirty="0">
                <a:solidFill>
                  <a:schemeClr val="bg1"/>
                </a:solidFill>
                <a:latin typeface="Agency FB" panose="020B0503020202020204" pitchFamily="34" charset="0"/>
                <a:cs typeface="Arial" pitchFamily="34" charset="0"/>
              </a:rPr>
              <a:t>VISION:</a:t>
            </a:r>
          </a:p>
          <a:p>
            <a:pPr algn="ctr"/>
            <a:r>
              <a:rPr lang="en-US" sz="2000" dirty="0">
                <a:solidFill>
                  <a:schemeClr val="bg1"/>
                </a:solidFill>
                <a:latin typeface="Agency FB" panose="020B0503020202020204" pitchFamily="34" charset="0"/>
                <a:cs typeface="Arial" pitchFamily="34" charset="0"/>
              </a:rPr>
              <a:t>Providing the World’s Best Training Systems to the Combat Forces of Today and Tomorrow</a:t>
            </a:r>
            <a:endParaRPr lang="en-US" dirty="0">
              <a:solidFill>
                <a:schemeClr val="bg1"/>
              </a:solidFill>
              <a:latin typeface="Agency FB" panose="020B0503020202020204" pitchFamily="34" charset="0"/>
              <a:cs typeface="Arial" pitchFamily="34" charset="0"/>
            </a:endParaRPr>
          </a:p>
        </p:txBody>
      </p:sp>
      <p:pic>
        <p:nvPicPr>
          <p:cNvPr id="27" name="Picture 26">
            <a:extLst>
              <a:ext uri="{FF2B5EF4-FFF2-40B4-BE49-F238E27FC236}">
                <a16:creationId xmlns:a16="http://schemas.microsoft.com/office/drawing/2014/main" id="{B902E4DD-01F2-9873-ADC2-01692AE4E672}"/>
              </a:ext>
            </a:extLst>
          </p:cNvPr>
          <p:cNvPicPr>
            <a:picLocks noChangeAspect="1"/>
          </p:cNvPicPr>
          <p:nvPr/>
        </p:nvPicPr>
        <p:blipFill>
          <a:blip r:embed="rId4"/>
          <a:stretch>
            <a:fillRect/>
          </a:stretch>
        </p:blipFill>
        <p:spPr>
          <a:xfrm>
            <a:off x="2188533" y="3251985"/>
            <a:ext cx="572032" cy="599325"/>
          </a:xfrm>
          <a:prstGeom prst="rect">
            <a:avLst/>
          </a:prstGeom>
        </p:spPr>
      </p:pic>
      <p:sp>
        <p:nvSpPr>
          <p:cNvPr id="28" name="TextBox 27">
            <a:extLst>
              <a:ext uri="{FF2B5EF4-FFF2-40B4-BE49-F238E27FC236}">
                <a16:creationId xmlns:a16="http://schemas.microsoft.com/office/drawing/2014/main" id="{9B9B1592-C28A-CE53-F733-864B8E62CA2E}"/>
              </a:ext>
            </a:extLst>
          </p:cNvPr>
          <p:cNvSpPr txBox="1"/>
          <p:nvPr/>
        </p:nvSpPr>
        <p:spPr>
          <a:xfrm>
            <a:off x="1719949" y="3873782"/>
            <a:ext cx="1531861" cy="830997"/>
          </a:xfrm>
          <a:prstGeom prst="rect">
            <a:avLst/>
          </a:prstGeom>
          <a:noFill/>
        </p:spPr>
        <p:txBody>
          <a:bodyPr wrap="square" lIns="91440" tIns="45720" rIns="91440" bIns="45720" rtlCol="0" anchor="t">
            <a:spAutoFit/>
          </a:bodyPr>
          <a:lstStyle/>
          <a:p>
            <a:pPr algn="ctr"/>
            <a:r>
              <a:rPr lang="en-US" b="1" dirty="0">
                <a:latin typeface="+mj-lt"/>
              </a:rPr>
              <a:t>63 </a:t>
            </a:r>
            <a:r>
              <a:rPr lang="en-US" dirty="0">
                <a:latin typeface="+mj-lt"/>
              </a:rPr>
              <a:t>Programs</a:t>
            </a:r>
            <a:endParaRPr lang="en-US" dirty="0">
              <a:latin typeface="+mj-lt"/>
              <a:cs typeface="Arial"/>
            </a:endParaRPr>
          </a:p>
        </p:txBody>
      </p:sp>
      <p:pic>
        <p:nvPicPr>
          <p:cNvPr id="29" name="Picture 28">
            <a:extLst>
              <a:ext uri="{FF2B5EF4-FFF2-40B4-BE49-F238E27FC236}">
                <a16:creationId xmlns:a16="http://schemas.microsoft.com/office/drawing/2014/main" id="{0CB20656-300D-1E93-2F6B-E102E9EEA25C}"/>
              </a:ext>
            </a:extLst>
          </p:cNvPr>
          <p:cNvPicPr>
            <a:picLocks noChangeAspect="1"/>
          </p:cNvPicPr>
          <p:nvPr/>
        </p:nvPicPr>
        <p:blipFill>
          <a:blip r:embed="rId5"/>
          <a:stretch>
            <a:fillRect/>
          </a:stretch>
        </p:blipFill>
        <p:spPr>
          <a:xfrm>
            <a:off x="679666" y="4975130"/>
            <a:ext cx="622242" cy="595241"/>
          </a:xfrm>
          <a:prstGeom prst="rect">
            <a:avLst/>
          </a:prstGeom>
        </p:spPr>
      </p:pic>
      <p:pic>
        <p:nvPicPr>
          <p:cNvPr id="30" name="Picture 29">
            <a:extLst>
              <a:ext uri="{FF2B5EF4-FFF2-40B4-BE49-F238E27FC236}">
                <a16:creationId xmlns:a16="http://schemas.microsoft.com/office/drawing/2014/main" id="{AA645DE9-7EB3-8C3E-4C0C-F3FF4F4EFDCA}"/>
              </a:ext>
            </a:extLst>
          </p:cNvPr>
          <p:cNvPicPr>
            <a:picLocks noChangeAspect="1"/>
          </p:cNvPicPr>
          <p:nvPr/>
        </p:nvPicPr>
        <p:blipFill>
          <a:blip r:embed="rId6"/>
          <a:stretch>
            <a:fillRect/>
          </a:stretch>
        </p:blipFill>
        <p:spPr>
          <a:xfrm>
            <a:off x="2210024" y="4980950"/>
            <a:ext cx="529047" cy="589421"/>
          </a:xfrm>
          <a:prstGeom prst="rect">
            <a:avLst/>
          </a:prstGeom>
        </p:spPr>
      </p:pic>
      <p:pic>
        <p:nvPicPr>
          <p:cNvPr id="31" name="Picture 30">
            <a:extLst>
              <a:ext uri="{FF2B5EF4-FFF2-40B4-BE49-F238E27FC236}">
                <a16:creationId xmlns:a16="http://schemas.microsoft.com/office/drawing/2014/main" id="{EFC8EAD0-5401-EB94-C1B6-16D6F38CFB18}"/>
              </a:ext>
            </a:extLst>
          </p:cNvPr>
          <p:cNvPicPr>
            <a:picLocks noChangeAspect="1"/>
          </p:cNvPicPr>
          <p:nvPr/>
        </p:nvPicPr>
        <p:blipFill>
          <a:blip r:embed="rId7"/>
          <a:stretch>
            <a:fillRect/>
          </a:stretch>
        </p:blipFill>
        <p:spPr>
          <a:xfrm>
            <a:off x="3675458" y="4970099"/>
            <a:ext cx="555614" cy="588452"/>
          </a:xfrm>
          <a:prstGeom prst="rect">
            <a:avLst/>
          </a:prstGeom>
        </p:spPr>
      </p:pic>
      <p:sp>
        <p:nvSpPr>
          <p:cNvPr id="43" name="TextBox 42">
            <a:extLst>
              <a:ext uri="{FF2B5EF4-FFF2-40B4-BE49-F238E27FC236}">
                <a16:creationId xmlns:a16="http://schemas.microsoft.com/office/drawing/2014/main" id="{F2805C5A-BE83-DDA2-2F57-7FD9483DA7B3}"/>
              </a:ext>
            </a:extLst>
          </p:cNvPr>
          <p:cNvSpPr txBox="1"/>
          <p:nvPr/>
        </p:nvSpPr>
        <p:spPr>
          <a:xfrm>
            <a:off x="1718008" y="4535087"/>
            <a:ext cx="1531861" cy="307777"/>
          </a:xfrm>
          <a:prstGeom prst="rect">
            <a:avLst/>
          </a:prstGeom>
          <a:noFill/>
        </p:spPr>
        <p:txBody>
          <a:bodyPr wrap="square" rtlCol="0">
            <a:spAutoFit/>
          </a:bodyPr>
          <a:lstStyle/>
          <a:p>
            <a:pPr algn="ctr"/>
            <a:r>
              <a:rPr lang="en-US" sz="1400" i="1" dirty="0">
                <a:latin typeface="+mj-lt"/>
              </a:rPr>
              <a:t>supporting</a:t>
            </a:r>
          </a:p>
        </p:txBody>
      </p:sp>
      <p:sp>
        <p:nvSpPr>
          <p:cNvPr id="45" name="TextBox 44">
            <a:extLst>
              <a:ext uri="{FF2B5EF4-FFF2-40B4-BE49-F238E27FC236}">
                <a16:creationId xmlns:a16="http://schemas.microsoft.com/office/drawing/2014/main" id="{CC702C5C-F524-3428-0406-95E92A8E7469}"/>
              </a:ext>
            </a:extLst>
          </p:cNvPr>
          <p:cNvSpPr txBox="1"/>
          <p:nvPr/>
        </p:nvSpPr>
        <p:spPr>
          <a:xfrm>
            <a:off x="224856" y="5603122"/>
            <a:ext cx="1531861" cy="707886"/>
          </a:xfrm>
          <a:prstGeom prst="rect">
            <a:avLst/>
          </a:prstGeom>
          <a:noFill/>
        </p:spPr>
        <p:txBody>
          <a:bodyPr wrap="square" rtlCol="0">
            <a:spAutoFit/>
          </a:bodyPr>
          <a:lstStyle/>
          <a:p>
            <a:pPr algn="ctr"/>
            <a:r>
              <a:rPr lang="en-US" b="1" dirty="0">
                <a:latin typeface="+mj-lt"/>
              </a:rPr>
              <a:t>9</a:t>
            </a:r>
            <a:r>
              <a:rPr lang="en-US" dirty="0">
                <a:latin typeface="+mj-lt"/>
              </a:rPr>
              <a:t> </a:t>
            </a:r>
          </a:p>
          <a:p>
            <a:pPr algn="ctr"/>
            <a:r>
              <a:rPr lang="en-US" sz="1600" dirty="0">
                <a:latin typeface="+mj-lt"/>
              </a:rPr>
              <a:t>MAJCOMS</a:t>
            </a:r>
            <a:endParaRPr lang="en-US" dirty="0">
              <a:latin typeface="+mj-lt"/>
            </a:endParaRPr>
          </a:p>
        </p:txBody>
      </p:sp>
      <p:sp>
        <p:nvSpPr>
          <p:cNvPr id="47" name="TextBox 46">
            <a:extLst>
              <a:ext uri="{FF2B5EF4-FFF2-40B4-BE49-F238E27FC236}">
                <a16:creationId xmlns:a16="http://schemas.microsoft.com/office/drawing/2014/main" id="{DB3FC356-E1C6-D647-A186-A65368171B5C}"/>
              </a:ext>
            </a:extLst>
          </p:cNvPr>
          <p:cNvSpPr txBox="1"/>
          <p:nvPr/>
        </p:nvSpPr>
        <p:spPr>
          <a:xfrm>
            <a:off x="1719949" y="5608777"/>
            <a:ext cx="1531861" cy="954107"/>
          </a:xfrm>
          <a:prstGeom prst="rect">
            <a:avLst/>
          </a:prstGeom>
          <a:noFill/>
        </p:spPr>
        <p:txBody>
          <a:bodyPr wrap="square" rtlCol="0">
            <a:spAutoFit/>
          </a:bodyPr>
          <a:lstStyle/>
          <a:p>
            <a:pPr algn="ctr"/>
            <a:r>
              <a:rPr lang="en-US" b="1" dirty="0">
                <a:latin typeface="+mj-lt"/>
              </a:rPr>
              <a:t>29</a:t>
            </a:r>
            <a:r>
              <a:rPr lang="en-US" dirty="0">
                <a:latin typeface="+mj-lt"/>
              </a:rPr>
              <a:t> </a:t>
            </a:r>
          </a:p>
          <a:p>
            <a:pPr algn="ctr"/>
            <a:r>
              <a:rPr lang="en-US" sz="1600" dirty="0">
                <a:latin typeface="+mj-lt"/>
              </a:rPr>
              <a:t>Program Offices</a:t>
            </a:r>
          </a:p>
        </p:txBody>
      </p:sp>
      <p:sp>
        <p:nvSpPr>
          <p:cNvPr id="48" name="TextBox 47">
            <a:extLst>
              <a:ext uri="{FF2B5EF4-FFF2-40B4-BE49-F238E27FC236}">
                <a16:creationId xmlns:a16="http://schemas.microsoft.com/office/drawing/2014/main" id="{8B7577CB-4B55-FDB2-608D-BF52A33B665E}"/>
              </a:ext>
            </a:extLst>
          </p:cNvPr>
          <p:cNvSpPr txBox="1"/>
          <p:nvPr/>
        </p:nvSpPr>
        <p:spPr>
          <a:xfrm>
            <a:off x="3187334" y="5640789"/>
            <a:ext cx="1531861" cy="707886"/>
          </a:xfrm>
          <a:prstGeom prst="rect">
            <a:avLst/>
          </a:prstGeom>
          <a:noFill/>
        </p:spPr>
        <p:txBody>
          <a:bodyPr wrap="square" rtlCol="0">
            <a:spAutoFit/>
          </a:bodyPr>
          <a:lstStyle/>
          <a:p>
            <a:pPr algn="ctr"/>
            <a:r>
              <a:rPr lang="en-US" b="1" dirty="0">
                <a:latin typeface="+mj-lt"/>
              </a:rPr>
              <a:t>23</a:t>
            </a:r>
            <a:endParaRPr lang="en-US" dirty="0">
              <a:latin typeface="+mj-lt"/>
            </a:endParaRPr>
          </a:p>
          <a:p>
            <a:pPr algn="ctr"/>
            <a:r>
              <a:rPr lang="en-US" sz="1600" dirty="0">
                <a:latin typeface="+mj-lt"/>
              </a:rPr>
              <a:t>Countries</a:t>
            </a:r>
            <a:endParaRPr lang="en-US" dirty="0">
              <a:latin typeface="+mj-lt"/>
            </a:endParaRPr>
          </a:p>
        </p:txBody>
      </p:sp>
      <p:cxnSp>
        <p:nvCxnSpPr>
          <p:cNvPr id="49" name="Straight Connector 48">
            <a:extLst>
              <a:ext uri="{FF2B5EF4-FFF2-40B4-BE49-F238E27FC236}">
                <a16:creationId xmlns:a16="http://schemas.microsoft.com/office/drawing/2014/main" id="{FEA26896-9749-418D-A55C-DD91B9D20FC2}"/>
              </a:ext>
            </a:extLst>
          </p:cNvPr>
          <p:cNvCxnSpPr/>
          <p:nvPr/>
        </p:nvCxnSpPr>
        <p:spPr bwMode="auto">
          <a:xfrm>
            <a:off x="918942" y="4670578"/>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49">
            <a:extLst>
              <a:ext uri="{FF2B5EF4-FFF2-40B4-BE49-F238E27FC236}">
                <a16:creationId xmlns:a16="http://schemas.microsoft.com/office/drawing/2014/main" id="{C752FD9E-365C-82D8-6862-406DA1473DA6}"/>
              </a:ext>
            </a:extLst>
          </p:cNvPr>
          <p:cNvGrpSpPr/>
          <p:nvPr/>
        </p:nvGrpSpPr>
        <p:grpSpPr>
          <a:xfrm>
            <a:off x="975504" y="4670576"/>
            <a:ext cx="2942171" cy="166542"/>
            <a:chOff x="3670831" y="2693929"/>
            <a:chExt cx="2942171" cy="166542"/>
          </a:xfrm>
        </p:grpSpPr>
        <p:cxnSp>
          <p:nvCxnSpPr>
            <p:cNvPr id="51" name="Straight Connector 50">
              <a:extLst>
                <a:ext uri="{FF2B5EF4-FFF2-40B4-BE49-F238E27FC236}">
                  <a16:creationId xmlns:a16="http://schemas.microsoft.com/office/drawing/2014/main" id="{55277109-D0F9-0D7D-97F6-43CE9B75EDF6}"/>
                </a:ext>
              </a:extLst>
            </p:cNvPr>
            <p:cNvCxnSpPr/>
            <p:nvPr/>
          </p:nvCxnSpPr>
          <p:spPr bwMode="auto">
            <a:xfrm flipH="1">
              <a:off x="3670831" y="2693931"/>
              <a:ext cx="994673"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C9523594-1B61-A661-6028-4F6F20DD7E45}"/>
                </a:ext>
              </a:extLst>
            </p:cNvPr>
            <p:cNvCxnSpPr/>
            <p:nvPr/>
          </p:nvCxnSpPr>
          <p:spPr bwMode="auto">
            <a:xfrm flipH="1">
              <a:off x="5693026" y="2693931"/>
              <a:ext cx="919322"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957A5CA0-BCC3-27A2-3F2A-CBB1835E8946}"/>
                </a:ext>
              </a:extLst>
            </p:cNvPr>
            <p:cNvCxnSpPr/>
            <p:nvPr/>
          </p:nvCxnSpPr>
          <p:spPr bwMode="auto">
            <a:xfrm flipH="1" flipV="1">
              <a:off x="3670831" y="2693930"/>
              <a:ext cx="5258" cy="166541"/>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2FF1AE5E-D6A9-A8CE-A7F5-F308CD4B453E}"/>
                </a:ext>
              </a:extLst>
            </p:cNvPr>
            <p:cNvCxnSpPr/>
            <p:nvPr/>
          </p:nvCxnSpPr>
          <p:spPr bwMode="auto">
            <a:xfrm flipH="1" flipV="1">
              <a:off x="6607744" y="2693929"/>
              <a:ext cx="5258" cy="166541"/>
            </a:xfrm>
            <a:prstGeom prst="line">
              <a:avLst/>
            </a:prstGeom>
            <a:ln w="15875"/>
          </p:spPr>
          <p:style>
            <a:lnRef idx="1">
              <a:schemeClr val="accent2"/>
            </a:lnRef>
            <a:fillRef idx="0">
              <a:schemeClr val="accent2"/>
            </a:fillRef>
            <a:effectRef idx="0">
              <a:schemeClr val="accent2"/>
            </a:effectRef>
            <a:fontRef idx="minor">
              <a:schemeClr val="tx1"/>
            </a:fontRef>
          </p:style>
        </p:cxnSp>
      </p:grpSp>
      <p:cxnSp>
        <p:nvCxnSpPr>
          <p:cNvPr id="55" name="Straight Connector 54">
            <a:extLst>
              <a:ext uri="{FF2B5EF4-FFF2-40B4-BE49-F238E27FC236}">
                <a16:creationId xmlns:a16="http://schemas.microsoft.com/office/drawing/2014/main" id="{F4862CB9-2E92-CEAA-4415-CA961C74E59B}"/>
              </a:ext>
            </a:extLst>
          </p:cNvPr>
          <p:cNvCxnSpPr/>
          <p:nvPr/>
        </p:nvCxnSpPr>
        <p:spPr bwMode="auto">
          <a:xfrm flipV="1">
            <a:off x="1737153" y="4670577"/>
            <a:ext cx="0" cy="457201"/>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A36A5EA3-4E8A-0506-0168-7FC68B29F68F}"/>
              </a:ext>
            </a:extLst>
          </p:cNvPr>
          <p:cNvCxnSpPr/>
          <p:nvPr/>
        </p:nvCxnSpPr>
        <p:spPr bwMode="auto">
          <a:xfrm flipV="1">
            <a:off x="3265454" y="4670576"/>
            <a:ext cx="0" cy="457201"/>
          </a:xfrm>
          <a:prstGeom prst="line">
            <a:avLst/>
          </a:prstGeom>
          <a:ln w="15875"/>
        </p:spPr>
        <p:style>
          <a:lnRef idx="1">
            <a:schemeClr val="accent2"/>
          </a:lnRef>
          <a:fillRef idx="0">
            <a:schemeClr val="accent2"/>
          </a:fillRef>
          <a:effectRef idx="0">
            <a:schemeClr val="accent2"/>
          </a:effectRef>
          <a:fontRef idx="minor">
            <a:schemeClr val="tx1"/>
          </a:fontRef>
        </p:style>
      </p:cxnSp>
      <p:pic>
        <p:nvPicPr>
          <p:cNvPr id="57" name="Picture 56">
            <a:extLst>
              <a:ext uri="{FF2B5EF4-FFF2-40B4-BE49-F238E27FC236}">
                <a16:creationId xmlns:a16="http://schemas.microsoft.com/office/drawing/2014/main" id="{423B7A5A-99F3-654E-051A-40F98727FC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2683" y="5163787"/>
            <a:ext cx="538296" cy="544217"/>
          </a:xfrm>
          <a:prstGeom prst="rect">
            <a:avLst/>
          </a:prstGeom>
        </p:spPr>
      </p:pic>
      <p:pic>
        <p:nvPicPr>
          <p:cNvPr id="58" name="Picture 57">
            <a:extLst>
              <a:ext uri="{FF2B5EF4-FFF2-40B4-BE49-F238E27FC236}">
                <a16:creationId xmlns:a16="http://schemas.microsoft.com/office/drawing/2014/main" id="{1745CC9F-9A54-2BD1-2C6F-94D9F4316E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184" y="5157640"/>
            <a:ext cx="540731" cy="540731"/>
          </a:xfrm>
          <a:prstGeom prst="rect">
            <a:avLst/>
          </a:prstGeom>
        </p:spPr>
      </p:pic>
      <p:pic>
        <p:nvPicPr>
          <p:cNvPr id="59" name="Picture 58">
            <a:extLst>
              <a:ext uri="{FF2B5EF4-FFF2-40B4-BE49-F238E27FC236}">
                <a16:creationId xmlns:a16="http://schemas.microsoft.com/office/drawing/2014/main" id="{DF2C219B-EEB9-FA21-00FF-A0DD5BF8C26A}"/>
              </a:ext>
            </a:extLst>
          </p:cNvPr>
          <p:cNvPicPr>
            <a:picLocks noChangeAspect="1"/>
          </p:cNvPicPr>
          <p:nvPr/>
        </p:nvPicPr>
        <p:blipFill>
          <a:blip r:embed="rId10"/>
          <a:stretch>
            <a:fillRect/>
          </a:stretch>
        </p:blipFill>
        <p:spPr>
          <a:xfrm>
            <a:off x="8178240" y="5440577"/>
            <a:ext cx="449853" cy="584023"/>
          </a:xfrm>
          <a:prstGeom prst="rect">
            <a:avLst/>
          </a:prstGeom>
        </p:spPr>
      </p:pic>
      <p:pic>
        <p:nvPicPr>
          <p:cNvPr id="60" name="Picture 59">
            <a:extLst>
              <a:ext uri="{FF2B5EF4-FFF2-40B4-BE49-F238E27FC236}">
                <a16:creationId xmlns:a16="http://schemas.microsoft.com/office/drawing/2014/main" id="{2B5C7C9B-323D-CBD6-7B86-314C789C095F}"/>
              </a:ext>
            </a:extLst>
          </p:cNvPr>
          <p:cNvPicPr>
            <a:picLocks noChangeAspect="1"/>
          </p:cNvPicPr>
          <p:nvPr/>
        </p:nvPicPr>
        <p:blipFill>
          <a:blip r:embed="rId11"/>
          <a:stretch>
            <a:fillRect/>
          </a:stretch>
        </p:blipFill>
        <p:spPr>
          <a:xfrm>
            <a:off x="8116522" y="4339561"/>
            <a:ext cx="551899" cy="592011"/>
          </a:xfrm>
          <a:prstGeom prst="rect">
            <a:avLst/>
          </a:prstGeom>
        </p:spPr>
      </p:pic>
      <p:sp>
        <p:nvSpPr>
          <p:cNvPr id="62" name="TextBox 61">
            <a:extLst>
              <a:ext uri="{FF2B5EF4-FFF2-40B4-BE49-F238E27FC236}">
                <a16:creationId xmlns:a16="http://schemas.microsoft.com/office/drawing/2014/main" id="{2B309FA0-D5B0-A563-3D1C-D7228BCEA265}"/>
              </a:ext>
            </a:extLst>
          </p:cNvPr>
          <p:cNvSpPr txBox="1"/>
          <p:nvPr/>
        </p:nvSpPr>
        <p:spPr>
          <a:xfrm>
            <a:off x="8945827" y="2784777"/>
            <a:ext cx="1531861" cy="369332"/>
          </a:xfrm>
          <a:prstGeom prst="rect">
            <a:avLst/>
          </a:prstGeom>
          <a:noFill/>
        </p:spPr>
        <p:txBody>
          <a:bodyPr wrap="square" rtlCol="0">
            <a:spAutoFit/>
          </a:bodyPr>
          <a:lstStyle/>
          <a:p>
            <a:pPr algn="ctr"/>
            <a:r>
              <a:rPr lang="en-US" b="1" i="1" dirty="0"/>
              <a:t>FY24</a:t>
            </a:r>
          </a:p>
        </p:txBody>
      </p:sp>
      <p:cxnSp>
        <p:nvCxnSpPr>
          <p:cNvPr id="63" name="Straight Connector 62">
            <a:extLst>
              <a:ext uri="{FF2B5EF4-FFF2-40B4-BE49-F238E27FC236}">
                <a16:creationId xmlns:a16="http://schemas.microsoft.com/office/drawing/2014/main" id="{3193D2A6-1F90-050F-77D6-FACBE7DFB1CC}"/>
              </a:ext>
            </a:extLst>
          </p:cNvPr>
          <p:cNvCxnSpPr/>
          <p:nvPr/>
        </p:nvCxnSpPr>
        <p:spPr bwMode="auto">
          <a:xfrm flipH="1">
            <a:off x="8346008" y="3012249"/>
            <a:ext cx="1001577" cy="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E044171B-23FE-596F-84D3-F74CA6D31E91}"/>
              </a:ext>
            </a:extLst>
          </p:cNvPr>
          <p:cNvCxnSpPr/>
          <p:nvPr/>
        </p:nvCxnSpPr>
        <p:spPr bwMode="auto">
          <a:xfrm flipH="1" flipV="1">
            <a:off x="10075930" y="3012249"/>
            <a:ext cx="962988" cy="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7DFD7345-8D7C-87EB-872A-829A14721051}"/>
              </a:ext>
            </a:extLst>
          </p:cNvPr>
          <p:cNvCxnSpPr/>
          <p:nvPr/>
        </p:nvCxnSpPr>
        <p:spPr bwMode="auto">
          <a:xfrm flipV="1">
            <a:off x="8346007" y="3012251"/>
            <a:ext cx="0" cy="360196"/>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6" name="Straight Connector 65">
            <a:extLst>
              <a:ext uri="{FF2B5EF4-FFF2-40B4-BE49-F238E27FC236}">
                <a16:creationId xmlns:a16="http://schemas.microsoft.com/office/drawing/2014/main" id="{A865BED5-8F4B-B508-0267-BCB4B05FF8C9}"/>
              </a:ext>
            </a:extLst>
          </p:cNvPr>
          <p:cNvCxnSpPr>
            <a:cxnSpLocks/>
          </p:cNvCxnSpPr>
          <p:nvPr/>
        </p:nvCxnSpPr>
        <p:spPr bwMode="auto">
          <a:xfrm flipV="1">
            <a:off x="11038918" y="3017691"/>
            <a:ext cx="0" cy="356616"/>
          </a:xfrm>
          <a:prstGeom prst="line">
            <a:avLst/>
          </a:prstGeom>
          <a:ln w="15875"/>
        </p:spPr>
        <p:style>
          <a:lnRef idx="1">
            <a:schemeClr val="accent2"/>
          </a:lnRef>
          <a:fillRef idx="0">
            <a:schemeClr val="accent2"/>
          </a:fillRef>
          <a:effectRef idx="0">
            <a:schemeClr val="accent2"/>
          </a:effectRef>
          <a:fontRef idx="minor">
            <a:schemeClr val="tx1"/>
          </a:fontRef>
        </p:style>
      </p:cxnSp>
      <p:grpSp>
        <p:nvGrpSpPr>
          <p:cNvPr id="70" name="Group 69">
            <a:extLst>
              <a:ext uri="{FF2B5EF4-FFF2-40B4-BE49-F238E27FC236}">
                <a16:creationId xmlns:a16="http://schemas.microsoft.com/office/drawing/2014/main" id="{086302E5-41A7-3CFB-0E44-76438F1A5BE1}"/>
              </a:ext>
            </a:extLst>
          </p:cNvPr>
          <p:cNvGrpSpPr/>
          <p:nvPr/>
        </p:nvGrpSpPr>
        <p:grpSpPr>
          <a:xfrm>
            <a:off x="8174441" y="3463093"/>
            <a:ext cx="3106930" cy="936175"/>
            <a:chOff x="8174441" y="3990261"/>
            <a:chExt cx="3106930" cy="936175"/>
          </a:xfrm>
        </p:grpSpPr>
        <p:pic>
          <p:nvPicPr>
            <p:cNvPr id="61" name="Picture 60">
              <a:extLst>
                <a:ext uri="{FF2B5EF4-FFF2-40B4-BE49-F238E27FC236}">
                  <a16:creationId xmlns:a16="http://schemas.microsoft.com/office/drawing/2014/main" id="{4D207F11-8256-25C9-EBCE-23BB9B8C64C4}"/>
                </a:ext>
              </a:extLst>
            </p:cNvPr>
            <p:cNvPicPr>
              <a:picLocks noChangeAspect="1"/>
            </p:cNvPicPr>
            <p:nvPr/>
          </p:nvPicPr>
          <p:blipFill>
            <a:blip r:embed="rId12"/>
            <a:stretch>
              <a:fillRect/>
            </a:stretch>
          </p:blipFill>
          <p:spPr>
            <a:xfrm>
              <a:off x="8174441" y="3990261"/>
              <a:ext cx="538808" cy="586075"/>
            </a:xfrm>
            <a:prstGeom prst="rect">
              <a:avLst/>
            </a:prstGeom>
          </p:spPr>
        </p:pic>
        <p:sp>
          <p:nvSpPr>
            <p:cNvPr id="67" name="TextBox 66">
              <a:extLst>
                <a:ext uri="{FF2B5EF4-FFF2-40B4-BE49-F238E27FC236}">
                  <a16:creationId xmlns:a16="http://schemas.microsoft.com/office/drawing/2014/main" id="{C7B34E24-CEDE-27A7-FE85-D7963B3391A9}"/>
                </a:ext>
              </a:extLst>
            </p:cNvPr>
            <p:cNvSpPr txBox="1"/>
            <p:nvPr/>
          </p:nvSpPr>
          <p:spPr>
            <a:xfrm>
              <a:off x="8713249" y="4095439"/>
              <a:ext cx="2568122" cy="830997"/>
            </a:xfrm>
            <a:prstGeom prst="rect">
              <a:avLst/>
            </a:prstGeom>
            <a:noFill/>
          </p:spPr>
          <p:txBody>
            <a:bodyPr wrap="square" lIns="91440" tIns="45720" rIns="91440" bIns="45720" rtlCol="0" anchor="t">
              <a:spAutoFit/>
            </a:bodyPr>
            <a:lstStyle/>
            <a:p>
              <a:r>
                <a:rPr lang="en-US" b="1" dirty="0">
                  <a:latin typeface="+mj-lt"/>
                </a:rPr>
                <a:t>537 </a:t>
              </a:r>
              <a:r>
                <a:rPr lang="en-US" dirty="0">
                  <a:latin typeface="+mj-lt"/>
                </a:rPr>
                <a:t>Contract Actions</a:t>
              </a:r>
            </a:p>
          </p:txBody>
        </p:sp>
      </p:grpSp>
      <p:sp>
        <p:nvSpPr>
          <p:cNvPr id="68" name="TextBox 67">
            <a:extLst>
              <a:ext uri="{FF2B5EF4-FFF2-40B4-BE49-F238E27FC236}">
                <a16:creationId xmlns:a16="http://schemas.microsoft.com/office/drawing/2014/main" id="{F4EB812C-980F-14D4-8D2D-311B8AB24356}"/>
              </a:ext>
            </a:extLst>
          </p:cNvPr>
          <p:cNvSpPr txBox="1"/>
          <p:nvPr/>
        </p:nvSpPr>
        <p:spPr>
          <a:xfrm>
            <a:off x="8717199" y="4312400"/>
            <a:ext cx="2834904" cy="1200329"/>
          </a:xfrm>
          <a:prstGeom prst="rect">
            <a:avLst/>
          </a:prstGeom>
          <a:noFill/>
        </p:spPr>
        <p:txBody>
          <a:bodyPr wrap="square" lIns="91440" tIns="45720" rIns="91440" bIns="45720" rtlCol="0" anchor="t">
            <a:spAutoFit/>
          </a:bodyPr>
          <a:lstStyle/>
          <a:p>
            <a:r>
              <a:rPr lang="en-US" b="1" dirty="0">
                <a:latin typeface="+mj-lt"/>
              </a:rPr>
              <a:t>$1.1 B </a:t>
            </a:r>
          </a:p>
          <a:p>
            <a:r>
              <a:rPr lang="en-US" dirty="0">
                <a:latin typeface="+mj-lt"/>
              </a:rPr>
              <a:t>Expiring Funds Executed</a:t>
            </a:r>
          </a:p>
        </p:txBody>
      </p:sp>
      <p:sp>
        <p:nvSpPr>
          <p:cNvPr id="69" name="TextBox 68">
            <a:extLst>
              <a:ext uri="{FF2B5EF4-FFF2-40B4-BE49-F238E27FC236}">
                <a16:creationId xmlns:a16="http://schemas.microsoft.com/office/drawing/2014/main" id="{FE891DED-750E-592B-C672-913A1DE20998}"/>
              </a:ext>
            </a:extLst>
          </p:cNvPr>
          <p:cNvSpPr txBox="1"/>
          <p:nvPr/>
        </p:nvSpPr>
        <p:spPr>
          <a:xfrm>
            <a:off x="8717047" y="5402182"/>
            <a:ext cx="2420115" cy="1200329"/>
          </a:xfrm>
          <a:prstGeom prst="rect">
            <a:avLst/>
          </a:prstGeom>
          <a:noFill/>
        </p:spPr>
        <p:txBody>
          <a:bodyPr wrap="square" lIns="91440" tIns="45720" rIns="91440" bIns="45720" rtlCol="0" anchor="t">
            <a:spAutoFit/>
          </a:bodyPr>
          <a:lstStyle/>
          <a:p>
            <a:r>
              <a:rPr lang="en-US" b="1" dirty="0">
                <a:latin typeface="+mj-lt"/>
              </a:rPr>
              <a:t>629</a:t>
            </a:r>
          </a:p>
          <a:p>
            <a:r>
              <a:rPr lang="en-US" dirty="0">
                <a:latin typeface="+mj-lt"/>
              </a:rPr>
              <a:t>Funding Documents</a:t>
            </a:r>
          </a:p>
        </p:txBody>
      </p:sp>
      <p:sp>
        <p:nvSpPr>
          <p:cNvPr id="5" name="Slide Number Placeholder 4">
            <a:extLst>
              <a:ext uri="{FF2B5EF4-FFF2-40B4-BE49-F238E27FC236}">
                <a16:creationId xmlns:a16="http://schemas.microsoft.com/office/drawing/2014/main" id="{B2000B15-F45F-955B-42EF-359202D2CB89}"/>
              </a:ext>
            </a:extLst>
          </p:cNvPr>
          <p:cNvSpPr>
            <a:spLocks noGrp="1"/>
          </p:cNvSpPr>
          <p:nvPr>
            <p:ph type="sldNum" sz="quarter" idx="12"/>
          </p:nvPr>
        </p:nvSpPr>
        <p:spPr/>
        <p:txBody>
          <a:bodyPr/>
          <a:lstStyle/>
          <a:p>
            <a:fld id="{BEA2432C-9675-4518-A7D3-A1EBD246DCF9}" type="slidenum">
              <a:rPr lang="en-US" smtClean="0"/>
              <a:pPr/>
              <a:t>10</a:t>
            </a:fld>
            <a:endParaRPr lang="en-US"/>
          </a:p>
        </p:txBody>
      </p:sp>
    </p:spTree>
    <p:extLst>
      <p:ext uri="{BB962C8B-B14F-4D97-AF65-F5344CB8AC3E}">
        <p14:creationId xmlns:p14="http://schemas.microsoft.com/office/powerpoint/2010/main" val="29108315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ECDC2-0CCB-CFF4-A569-4EF0C9EC744A}"/>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3A78FCF5-EAB1-D95F-0BF0-1ED13A9B4062}"/>
              </a:ext>
            </a:extLst>
          </p:cNvPr>
          <p:cNvPicPr>
            <a:picLocks noChangeAspect="1"/>
          </p:cNvPicPr>
          <p:nvPr/>
        </p:nvPicPr>
        <p:blipFill rotWithShape="1">
          <a:blip r:embed="rId2"/>
          <a:srcRect l="6066" t="25878" r="7166" b="35186"/>
          <a:stretch/>
        </p:blipFill>
        <p:spPr>
          <a:xfrm>
            <a:off x="274551" y="1323992"/>
            <a:ext cx="11794658" cy="5038621"/>
          </a:xfrm>
          <a:prstGeom prst="rect">
            <a:avLst/>
          </a:prstGeom>
        </p:spPr>
      </p:pic>
      <p:sp>
        <p:nvSpPr>
          <p:cNvPr id="2" name="Title 1">
            <a:extLst>
              <a:ext uri="{FF2B5EF4-FFF2-40B4-BE49-F238E27FC236}">
                <a16:creationId xmlns:a16="http://schemas.microsoft.com/office/drawing/2014/main" id="{5F779F88-24E3-EDA4-D77A-40CFFE0DA629}"/>
              </a:ext>
            </a:extLst>
          </p:cNvPr>
          <p:cNvSpPr>
            <a:spLocks noGrp="1"/>
          </p:cNvSpPr>
          <p:nvPr>
            <p:ph type="title"/>
          </p:nvPr>
        </p:nvSpPr>
        <p:spPr>
          <a:xfrm>
            <a:off x="3715625" y="292608"/>
            <a:ext cx="4737870" cy="487527"/>
          </a:xfrm>
        </p:spPr>
        <p:txBody>
          <a:bodyPr lIns="91440" tIns="45720" rIns="91440" bIns="45720" anchor="ctr">
            <a:normAutofit/>
          </a:bodyPr>
          <a:lstStyle/>
          <a:p>
            <a:pPr algn="ctr" eaLnBrk="0" hangingPunct="0">
              <a:lnSpc>
                <a:spcPct val="75301"/>
              </a:lnSpc>
              <a:defRPr/>
            </a:pPr>
            <a:r>
              <a:rPr lang="en-US" sz="3200">
                <a:solidFill>
                  <a:srgbClr val="22228B"/>
                </a:solidFill>
                <a:latin typeface="Arial"/>
              </a:rPr>
              <a:t>Training Directorate 2.0</a:t>
            </a:r>
            <a:endParaRPr lang="en-US"/>
          </a:p>
        </p:txBody>
      </p:sp>
      <p:sp>
        <p:nvSpPr>
          <p:cNvPr id="14" name="TextBox 13">
            <a:extLst>
              <a:ext uri="{FF2B5EF4-FFF2-40B4-BE49-F238E27FC236}">
                <a16:creationId xmlns:a16="http://schemas.microsoft.com/office/drawing/2014/main" id="{45D1376A-21F4-F0BF-D4FF-75F44B116761}"/>
              </a:ext>
            </a:extLst>
          </p:cNvPr>
          <p:cNvSpPr txBox="1"/>
          <p:nvPr/>
        </p:nvSpPr>
        <p:spPr>
          <a:xfrm>
            <a:off x="1373396" y="5415984"/>
            <a:ext cx="9590260" cy="946629"/>
          </a:xfrm>
          <a:prstGeom prst="rect">
            <a:avLst/>
          </a:prstGeom>
          <a:gradFill rotWithShape="0">
            <a:gsLst>
              <a:gs pos="0">
                <a:srgbClr val="2E4986">
                  <a:hueOff val="0"/>
                  <a:satOff val="0"/>
                  <a:lumOff val="0"/>
                  <a:alphaOff val="0"/>
                  <a:satMod val="103000"/>
                  <a:lumMod val="102000"/>
                  <a:tint val="94000"/>
                </a:srgbClr>
              </a:gs>
              <a:gs pos="50000">
                <a:srgbClr val="2E4986">
                  <a:hueOff val="0"/>
                  <a:satOff val="0"/>
                  <a:lumOff val="0"/>
                  <a:alphaOff val="0"/>
                  <a:satMod val="110000"/>
                  <a:lumMod val="100000"/>
                  <a:shade val="100000"/>
                </a:srgbClr>
              </a:gs>
              <a:gs pos="100000">
                <a:srgbClr val="2E498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txBody>
          <a:bodyPr spcFirstLastPara="0" vert="horz" wrap="square" lIns="91440" tIns="45720" rIns="91440" bIns="45720" numCol="1" spcCol="1270" anchor="ctr" anchorCtr="0">
            <a:noAutofit/>
          </a:bodyPr>
          <a:lstStyle>
            <a:lvl1pPr>
              <a:defRPr sz="2400" b="1"/>
            </a:lvl1pPr>
          </a:lstStyle>
          <a:p>
            <a:pPr algn="ctr"/>
            <a:r>
              <a:rPr lang="en-US" sz="1800">
                <a:solidFill>
                  <a:schemeClr val="bg1"/>
                </a:solidFill>
              </a:rPr>
              <a:t>“[Training is] inappropriately weighed in favor of what is available to fight a narrow range of scenarios today with what we currently have on hand.” </a:t>
            </a:r>
          </a:p>
          <a:p>
            <a:pPr algn="ctr"/>
            <a:r>
              <a:rPr lang="en-US" sz="1800">
                <a:solidFill>
                  <a:schemeClr val="bg1"/>
                </a:solidFill>
              </a:rPr>
              <a:t>Gen Charles Q. Brown and Gen David H. Berger</a:t>
            </a:r>
          </a:p>
        </p:txBody>
      </p:sp>
      <p:grpSp>
        <p:nvGrpSpPr>
          <p:cNvPr id="6" name="Group 5">
            <a:extLst>
              <a:ext uri="{FF2B5EF4-FFF2-40B4-BE49-F238E27FC236}">
                <a16:creationId xmlns:a16="http://schemas.microsoft.com/office/drawing/2014/main" id="{D811612C-0687-EB94-B1AD-526FC89439AC}"/>
              </a:ext>
            </a:extLst>
          </p:cNvPr>
          <p:cNvGrpSpPr/>
          <p:nvPr/>
        </p:nvGrpSpPr>
        <p:grpSpPr>
          <a:xfrm>
            <a:off x="454565" y="1204149"/>
            <a:ext cx="11579504" cy="968173"/>
            <a:chOff x="2473974" y="3421272"/>
            <a:chExt cx="7275465" cy="968173"/>
          </a:xfrm>
        </p:grpSpPr>
        <p:grpSp>
          <p:nvGrpSpPr>
            <p:cNvPr id="7" name="Group 6">
              <a:extLst>
                <a:ext uri="{FF2B5EF4-FFF2-40B4-BE49-F238E27FC236}">
                  <a16:creationId xmlns:a16="http://schemas.microsoft.com/office/drawing/2014/main" id="{F561BFD1-B294-8807-F6E4-E46A86E1B16C}"/>
                </a:ext>
              </a:extLst>
            </p:cNvPr>
            <p:cNvGrpSpPr/>
            <p:nvPr/>
          </p:nvGrpSpPr>
          <p:grpSpPr>
            <a:xfrm>
              <a:off x="2680018" y="3421272"/>
              <a:ext cx="6863378" cy="968173"/>
              <a:chOff x="2886062" y="950371"/>
              <a:chExt cx="6863378" cy="782432"/>
            </a:xfrm>
            <a:solidFill>
              <a:schemeClr val="tx2"/>
            </a:solidFill>
          </p:grpSpPr>
          <p:sp>
            <p:nvSpPr>
              <p:cNvPr id="39" name="Arrow: Right 38">
                <a:extLst>
                  <a:ext uri="{FF2B5EF4-FFF2-40B4-BE49-F238E27FC236}">
                    <a16:creationId xmlns:a16="http://schemas.microsoft.com/office/drawing/2014/main" id="{F67CEED6-A2D0-8EAB-E6A7-BE777D452A1E}"/>
                  </a:ext>
                </a:extLst>
              </p:cNvPr>
              <p:cNvSpPr/>
              <p:nvPr/>
            </p:nvSpPr>
            <p:spPr>
              <a:xfrm>
                <a:off x="6317751" y="953971"/>
                <a:ext cx="3431689" cy="778832"/>
              </a:xfrm>
              <a:prstGeom prst="rightArrow">
                <a:avLst/>
              </a:prstGeom>
              <a:grpFill/>
              <a:ln>
                <a:noFill/>
              </a:ln>
              <a:scene3d>
                <a:camera prst="orthographicFront"/>
                <a:lightRig rig="threePt" dir="t"/>
              </a:scene3d>
              <a:sp3d>
                <a:bevelT prst="slope"/>
                <a:bevelB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0F4E0087-BB93-6B15-532C-E34BA1BE432C}"/>
                  </a:ext>
                </a:extLst>
              </p:cNvPr>
              <p:cNvSpPr/>
              <p:nvPr/>
            </p:nvSpPr>
            <p:spPr>
              <a:xfrm rot="10800000">
                <a:off x="2886062" y="950371"/>
                <a:ext cx="3431689" cy="778832"/>
              </a:xfrm>
              <a:prstGeom prst="rightArrow">
                <a:avLst/>
              </a:prstGeom>
              <a:grpFill/>
              <a:ln>
                <a:noFill/>
              </a:ln>
              <a:scene3d>
                <a:camera prst="orthographicFront"/>
                <a:lightRig rig="threePt" dir="t"/>
              </a:scene3d>
              <a:sp3d>
                <a:bevelT prst="slope"/>
                <a:bevelB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E062901-13AB-8415-8793-6F574A13CB2A}"/>
                </a:ext>
              </a:extLst>
            </p:cNvPr>
            <p:cNvSpPr txBox="1"/>
            <p:nvPr/>
          </p:nvSpPr>
          <p:spPr>
            <a:xfrm>
              <a:off x="2473974" y="3594055"/>
              <a:ext cx="7275465" cy="584775"/>
            </a:xfrm>
            <a:prstGeom prst="rect">
              <a:avLst/>
            </a:prstGeom>
            <a:no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rPr>
                <a:t>AFPEO for Training</a:t>
              </a:r>
            </a:p>
          </p:txBody>
        </p:sp>
      </p:grpSp>
      <p:grpSp>
        <p:nvGrpSpPr>
          <p:cNvPr id="44" name="Group 43">
            <a:extLst>
              <a:ext uri="{FF2B5EF4-FFF2-40B4-BE49-F238E27FC236}">
                <a16:creationId xmlns:a16="http://schemas.microsoft.com/office/drawing/2014/main" id="{B1301A33-E3A0-8E6C-3F0A-F744C5E15889}"/>
              </a:ext>
            </a:extLst>
          </p:cNvPr>
          <p:cNvGrpSpPr/>
          <p:nvPr/>
        </p:nvGrpSpPr>
        <p:grpSpPr>
          <a:xfrm>
            <a:off x="3363567" y="4046728"/>
            <a:ext cx="5461818" cy="1373710"/>
            <a:chOff x="6407094" y="3850325"/>
            <a:chExt cx="5461818" cy="1373710"/>
          </a:xfrm>
        </p:grpSpPr>
        <p:grpSp>
          <p:nvGrpSpPr>
            <p:cNvPr id="25" name="Group 24">
              <a:extLst>
                <a:ext uri="{FF2B5EF4-FFF2-40B4-BE49-F238E27FC236}">
                  <a16:creationId xmlns:a16="http://schemas.microsoft.com/office/drawing/2014/main" id="{2A77B6E3-10BD-C2B1-0DFE-13258043509F}"/>
                </a:ext>
              </a:extLst>
            </p:cNvPr>
            <p:cNvGrpSpPr/>
            <p:nvPr/>
          </p:nvGrpSpPr>
          <p:grpSpPr>
            <a:xfrm>
              <a:off x="6407094" y="3850325"/>
              <a:ext cx="5461818" cy="1373710"/>
              <a:chOff x="2772081" y="3239971"/>
              <a:chExt cx="6207325" cy="1670841"/>
            </a:xfrm>
          </p:grpSpPr>
          <p:sp>
            <p:nvSpPr>
              <p:cNvPr id="3" name="Rectangle 2">
                <a:extLst>
                  <a:ext uri="{FF2B5EF4-FFF2-40B4-BE49-F238E27FC236}">
                    <a16:creationId xmlns:a16="http://schemas.microsoft.com/office/drawing/2014/main" id="{3ACE8980-DA5B-1E40-4870-8A77F517B66D}"/>
                  </a:ext>
                </a:extLst>
              </p:cNvPr>
              <p:cNvSpPr/>
              <p:nvPr/>
            </p:nvSpPr>
            <p:spPr>
              <a:xfrm>
                <a:off x="4837545" y="4055963"/>
                <a:ext cx="1032734" cy="84431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26D6832D-8296-05CA-3629-CBA6F3C65512}"/>
                  </a:ext>
                </a:extLst>
              </p:cNvPr>
              <p:cNvSpPr/>
              <p:nvPr/>
            </p:nvSpPr>
            <p:spPr>
              <a:xfrm>
                <a:off x="5874889" y="4065403"/>
                <a:ext cx="1058343" cy="82543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Adobe Gothic Std B" panose="020B0800000000000000" pitchFamily="34" charset="-128"/>
                  <a:ea typeface="Adobe Gothic Std B" panose="020B0800000000000000" pitchFamily="34" charset="-128"/>
                </a:endParaRPr>
              </a:p>
            </p:txBody>
          </p:sp>
          <p:sp>
            <p:nvSpPr>
              <p:cNvPr id="13" name="Rectangle 12">
                <a:extLst>
                  <a:ext uri="{FF2B5EF4-FFF2-40B4-BE49-F238E27FC236}">
                    <a16:creationId xmlns:a16="http://schemas.microsoft.com/office/drawing/2014/main" id="{35D21B12-97D1-5D10-2BB6-5584186590CF}"/>
                  </a:ext>
                </a:extLst>
              </p:cNvPr>
              <p:cNvSpPr/>
              <p:nvPr/>
            </p:nvSpPr>
            <p:spPr>
              <a:xfrm>
                <a:off x="2785575" y="3246611"/>
                <a:ext cx="1032734" cy="82543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5A229139-F063-79AA-26AC-106850B163AD}"/>
                  </a:ext>
                </a:extLst>
              </p:cNvPr>
              <p:cNvSpPr/>
              <p:nvPr/>
            </p:nvSpPr>
            <p:spPr>
              <a:xfrm>
                <a:off x="2772081" y="4066502"/>
                <a:ext cx="1032734" cy="84431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5FCF39F9-66C5-1E21-8EA6-70EABCC1E0F1}"/>
                  </a:ext>
                </a:extLst>
              </p:cNvPr>
              <p:cNvSpPr/>
              <p:nvPr/>
            </p:nvSpPr>
            <p:spPr>
              <a:xfrm>
                <a:off x="3804815" y="3262599"/>
                <a:ext cx="1032734" cy="84431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97E7FEFE-6905-E1B0-A559-31EC2671B43C}"/>
                  </a:ext>
                </a:extLst>
              </p:cNvPr>
              <p:cNvSpPr/>
              <p:nvPr/>
            </p:nvSpPr>
            <p:spPr>
              <a:xfrm>
                <a:off x="3804813" y="4062056"/>
                <a:ext cx="1032734" cy="844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a:extLst>
                  <a:ext uri="{FF2B5EF4-FFF2-40B4-BE49-F238E27FC236}">
                    <a16:creationId xmlns:a16="http://schemas.microsoft.com/office/drawing/2014/main" id="{CBDBDE38-2061-B52C-D7F2-073A8E7299D5}"/>
                  </a:ext>
                </a:extLst>
              </p:cNvPr>
              <p:cNvSpPr/>
              <p:nvPr/>
            </p:nvSpPr>
            <p:spPr>
              <a:xfrm>
                <a:off x="4837545" y="3252702"/>
                <a:ext cx="1032734" cy="8221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11">
                <a:extLst>
                  <a:ext uri="{FF2B5EF4-FFF2-40B4-BE49-F238E27FC236}">
                    <a16:creationId xmlns:a16="http://schemas.microsoft.com/office/drawing/2014/main" id="{E1680892-8B3E-C8D4-748F-9008827A1FB3}"/>
                  </a:ext>
                </a:extLst>
              </p:cNvPr>
              <p:cNvSpPr txBox="1"/>
              <p:nvPr/>
            </p:nvSpPr>
            <p:spPr>
              <a:xfrm>
                <a:off x="3749271" y="3508587"/>
                <a:ext cx="1143817" cy="336913"/>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Rand Study</a:t>
                </a:r>
              </a:p>
            </p:txBody>
          </p:sp>
          <p:sp>
            <p:nvSpPr>
              <p:cNvPr id="9" name="Oval 8">
                <a:extLst>
                  <a:ext uri="{FF2B5EF4-FFF2-40B4-BE49-F238E27FC236}">
                    <a16:creationId xmlns:a16="http://schemas.microsoft.com/office/drawing/2014/main" id="{893762BD-AB6D-F5E9-6911-45F3EDF78D69}"/>
                  </a:ext>
                </a:extLst>
              </p:cNvPr>
              <p:cNvSpPr/>
              <p:nvPr/>
            </p:nvSpPr>
            <p:spPr>
              <a:xfrm rot="16423314">
                <a:off x="4514527" y="4369931"/>
                <a:ext cx="387626" cy="29320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Rectangle 19">
                <a:extLst>
                  <a:ext uri="{FF2B5EF4-FFF2-40B4-BE49-F238E27FC236}">
                    <a16:creationId xmlns:a16="http://schemas.microsoft.com/office/drawing/2014/main" id="{C9781E12-7C39-5923-04E0-6887B5D0AE39}"/>
                  </a:ext>
                </a:extLst>
              </p:cNvPr>
              <p:cNvSpPr/>
              <p:nvPr/>
            </p:nvSpPr>
            <p:spPr>
              <a:xfrm>
                <a:off x="5870275" y="3243751"/>
                <a:ext cx="1032734" cy="84431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AB838CE8-5B0D-BAA3-2BF5-0E57EBA7A460}"/>
                  </a:ext>
                </a:extLst>
              </p:cNvPr>
              <p:cNvSpPr/>
              <p:nvPr/>
            </p:nvSpPr>
            <p:spPr>
              <a:xfrm>
                <a:off x="6188110" y="3830039"/>
                <a:ext cx="387626" cy="293205"/>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Oval 21">
                <a:extLst>
                  <a:ext uri="{FF2B5EF4-FFF2-40B4-BE49-F238E27FC236}">
                    <a16:creationId xmlns:a16="http://schemas.microsoft.com/office/drawing/2014/main" id="{19B3C01A-D5D1-30F0-16DF-C2882465366D}"/>
                  </a:ext>
                </a:extLst>
              </p:cNvPr>
              <p:cNvSpPr/>
              <p:nvPr/>
            </p:nvSpPr>
            <p:spPr>
              <a:xfrm rot="16423314">
                <a:off x="5543974" y="3510074"/>
                <a:ext cx="387626" cy="293205"/>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TextBox 22">
                <a:extLst>
                  <a:ext uri="{FF2B5EF4-FFF2-40B4-BE49-F238E27FC236}">
                    <a16:creationId xmlns:a16="http://schemas.microsoft.com/office/drawing/2014/main" id="{9C56198E-64AD-0D76-A28D-C8811673DAF5}"/>
                  </a:ext>
                </a:extLst>
              </p:cNvPr>
              <p:cNvSpPr txBox="1"/>
              <p:nvPr/>
            </p:nvSpPr>
            <p:spPr>
              <a:xfrm>
                <a:off x="4828306" y="4115482"/>
                <a:ext cx="1061704" cy="336913"/>
              </a:xfrm>
              <a:prstGeom prst="rect">
                <a:avLst/>
              </a:prstGeom>
              <a:noFill/>
            </p:spPr>
            <p:txBody>
              <a:bodyPr wrap="square" rtlCol="0">
                <a:spAutoFit/>
              </a:bodyPr>
              <a:lstStyle/>
              <a:p>
                <a:pPr algn="ctr"/>
                <a:endParaRPr lang="en-US" sz="1200" b="1" dirty="0">
                  <a:latin typeface="Adobe Gothic Std B" panose="020B0800000000000000" pitchFamily="34" charset="-128"/>
                  <a:ea typeface="Adobe Gothic Std B" panose="020B0800000000000000" pitchFamily="34" charset="-128"/>
                  <a:cs typeface="ADLaM Display" panose="020F0502020204030204" pitchFamily="2" charset="0"/>
                </a:endParaRPr>
              </a:p>
            </p:txBody>
          </p:sp>
          <p:sp>
            <p:nvSpPr>
              <p:cNvPr id="24" name="TextBox 23">
                <a:extLst>
                  <a:ext uri="{FF2B5EF4-FFF2-40B4-BE49-F238E27FC236}">
                    <a16:creationId xmlns:a16="http://schemas.microsoft.com/office/drawing/2014/main" id="{DC1F377D-2207-FB83-741B-003ABE2FE7D9}"/>
                  </a:ext>
                </a:extLst>
              </p:cNvPr>
              <p:cNvSpPr txBox="1"/>
              <p:nvPr/>
            </p:nvSpPr>
            <p:spPr>
              <a:xfrm>
                <a:off x="5884675" y="3476950"/>
                <a:ext cx="1045898" cy="336913"/>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Inventory</a:t>
                </a:r>
              </a:p>
            </p:txBody>
          </p:sp>
          <p:sp>
            <p:nvSpPr>
              <p:cNvPr id="28" name="Oval 27">
                <a:extLst>
                  <a:ext uri="{FF2B5EF4-FFF2-40B4-BE49-F238E27FC236}">
                    <a16:creationId xmlns:a16="http://schemas.microsoft.com/office/drawing/2014/main" id="{2869C34C-803F-09DA-E6F1-DF6A5FE9B1BD}"/>
                  </a:ext>
                </a:extLst>
              </p:cNvPr>
              <p:cNvSpPr/>
              <p:nvPr/>
            </p:nvSpPr>
            <p:spPr>
              <a:xfrm>
                <a:off x="3096416" y="3787757"/>
                <a:ext cx="387626" cy="293205"/>
              </a:xfrm>
              <a:prstGeom prst="ellipse">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a:extLst>
                  <a:ext uri="{FF2B5EF4-FFF2-40B4-BE49-F238E27FC236}">
                    <a16:creationId xmlns:a16="http://schemas.microsoft.com/office/drawing/2014/main" id="{EE84199F-567B-77CB-A865-27E35D61EB31}"/>
                  </a:ext>
                </a:extLst>
              </p:cNvPr>
              <p:cNvSpPr/>
              <p:nvPr/>
            </p:nvSpPr>
            <p:spPr>
              <a:xfrm>
                <a:off x="6903001" y="3244085"/>
                <a:ext cx="1032734" cy="825431"/>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Rectangle 30">
                <a:extLst>
                  <a:ext uri="{FF2B5EF4-FFF2-40B4-BE49-F238E27FC236}">
                    <a16:creationId xmlns:a16="http://schemas.microsoft.com/office/drawing/2014/main" id="{295CE513-E3B1-E478-3315-8F33CFB5B75E}"/>
                  </a:ext>
                </a:extLst>
              </p:cNvPr>
              <p:cNvSpPr/>
              <p:nvPr/>
            </p:nvSpPr>
            <p:spPr>
              <a:xfrm>
                <a:off x="6913501" y="4065402"/>
                <a:ext cx="1032734" cy="82543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4B1C0746-D82F-B5B3-A877-DA90BD85C31B}"/>
                  </a:ext>
                </a:extLst>
              </p:cNvPr>
              <p:cNvSpPr/>
              <p:nvPr/>
            </p:nvSpPr>
            <p:spPr>
              <a:xfrm>
                <a:off x="7909348" y="3239971"/>
                <a:ext cx="1032734" cy="82543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Rectangle 32">
                <a:extLst>
                  <a:ext uri="{FF2B5EF4-FFF2-40B4-BE49-F238E27FC236}">
                    <a16:creationId xmlns:a16="http://schemas.microsoft.com/office/drawing/2014/main" id="{EA1C42BC-39FC-476D-64B7-585391F60D74}"/>
                  </a:ext>
                </a:extLst>
              </p:cNvPr>
              <p:cNvSpPr/>
              <p:nvPr/>
            </p:nvSpPr>
            <p:spPr>
              <a:xfrm>
                <a:off x="7911845" y="4061288"/>
                <a:ext cx="1032734" cy="825431"/>
              </a:xfrm>
              <a:prstGeom prst="rect">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Oval 33">
                <a:extLst>
                  <a:ext uri="{FF2B5EF4-FFF2-40B4-BE49-F238E27FC236}">
                    <a16:creationId xmlns:a16="http://schemas.microsoft.com/office/drawing/2014/main" id="{FD13E6A2-F112-11B0-DDF9-853E4E580AA9}"/>
                  </a:ext>
                </a:extLst>
              </p:cNvPr>
              <p:cNvSpPr/>
              <p:nvPr/>
            </p:nvSpPr>
            <p:spPr>
              <a:xfrm>
                <a:off x="8238392" y="4036253"/>
                <a:ext cx="387626" cy="29320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Oval 34">
                <a:extLst>
                  <a:ext uri="{FF2B5EF4-FFF2-40B4-BE49-F238E27FC236}">
                    <a16:creationId xmlns:a16="http://schemas.microsoft.com/office/drawing/2014/main" id="{E2F7C88E-2D3C-03B7-37C5-A2806BC5C8F5}"/>
                  </a:ext>
                </a:extLst>
              </p:cNvPr>
              <p:cNvSpPr/>
              <p:nvPr/>
            </p:nvSpPr>
            <p:spPr>
              <a:xfrm rot="16423314">
                <a:off x="7593221" y="4337608"/>
                <a:ext cx="387626" cy="293205"/>
              </a:xfrm>
              <a:prstGeom prst="ellipse">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Oval 35">
                <a:extLst>
                  <a:ext uri="{FF2B5EF4-FFF2-40B4-BE49-F238E27FC236}">
                    <a16:creationId xmlns:a16="http://schemas.microsoft.com/office/drawing/2014/main" id="{631D0648-4FF5-74DA-47DF-988D0D50497E}"/>
                  </a:ext>
                </a:extLst>
              </p:cNvPr>
              <p:cNvSpPr/>
              <p:nvPr/>
            </p:nvSpPr>
            <p:spPr>
              <a:xfrm rot="16423314">
                <a:off x="6831187" y="3504870"/>
                <a:ext cx="387626" cy="293205"/>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a:extLst>
                  <a:ext uri="{FF2B5EF4-FFF2-40B4-BE49-F238E27FC236}">
                    <a16:creationId xmlns:a16="http://schemas.microsoft.com/office/drawing/2014/main" id="{DED9B32A-B9AC-5072-0C4D-C0AE137EB55D}"/>
                  </a:ext>
                </a:extLst>
              </p:cNvPr>
              <p:cNvSpPr txBox="1"/>
              <p:nvPr/>
            </p:nvSpPr>
            <p:spPr>
              <a:xfrm>
                <a:off x="7835589" y="3409594"/>
                <a:ext cx="1143817" cy="561522"/>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Org Structure</a:t>
                </a:r>
              </a:p>
            </p:txBody>
          </p:sp>
          <p:sp>
            <p:nvSpPr>
              <p:cNvPr id="38" name="Oval 37">
                <a:extLst>
                  <a:ext uri="{FF2B5EF4-FFF2-40B4-BE49-F238E27FC236}">
                    <a16:creationId xmlns:a16="http://schemas.microsoft.com/office/drawing/2014/main" id="{416C55E7-53FE-C7B3-6945-91B8F0D4E08C}"/>
                  </a:ext>
                </a:extLst>
              </p:cNvPr>
              <p:cNvSpPr/>
              <p:nvPr/>
            </p:nvSpPr>
            <p:spPr>
              <a:xfrm rot="16423314">
                <a:off x="6586839" y="4364094"/>
                <a:ext cx="387626" cy="293205"/>
              </a:xfrm>
              <a:prstGeom prst="ellipse">
                <a:avLst/>
              </a:prstGeom>
              <a:solidFill>
                <a:srgbClr val="99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2" name="Oval 41">
              <a:extLst>
                <a:ext uri="{FF2B5EF4-FFF2-40B4-BE49-F238E27FC236}">
                  <a16:creationId xmlns:a16="http://schemas.microsoft.com/office/drawing/2014/main" id="{501571AD-52A8-6FC8-BBBA-D9419E31F602}"/>
                </a:ext>
              </a:extLst>
            </p:cNvPr>
            <p:cNvSpPr/>
            <p:nvPr/>
          </p:nvSpPr>
          <p:spPr>
            <a:xfrm>
              <a:off x="7573055" y="4490217"/>
              <a:ext cx="341072" cy="241063"/>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Oval 42">
              <a:extLst>
                <a:ext uri="{FF2B5EF4-FFF2-40B4-BE49-F238E27FC236}">
                  <a16:creationId xmlns:a16="http://schemas.microsoft.com/office/drawing/2014/main" id="{C9B835A6-AA1B-04C6-9E85-26AF02DD1101}"/>
                </a:ext>
              </a:extLst>
            </p:cNvPr>
            <p:cNvSpPr/>
            <p:nvPr/>
          </p:nvSpPr>
          <p:spPr>
            <a:xfrm rot="16423314">
              <a:off x="7039509" y="4771817"/>
              <a:ext cx="318693" cy="25799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9" name="Slide Number Placeholder 3">
            <a:extLst>
              <a:ext uri="{FF2B5EF4-FFF2-40B4-BE49-F238E27FC236}">
                <a16:creationId xmlns:a16="http://schemas.microsoft.com/office/drawing/2014/main" id="{569028DF-28F6-B2AA-4C5D-AC2406CC2DBB}"/>
              </a:ext>
            </a:extLst>
          </p:cNvPr>
          <p:cNvSpPr txBox="1">
            <a:spLocks/>
          </p:cNvSpPr>
          <p:nvPr/>
        </p:nvSpPr>
        <p:spPr>
          <a:xfrm>
            <a:off x="10650538" y="6524625"/>
            <a:ext cx="1524000" cy="3048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256DB1-98A0-4C5B-B461-C003FBFE3B06}" type="slidenum">
              <a:rPr lang="en-US" altLang="en-US" sz="1000" smtClean="0">
                <a:solidFill>
                  <a:schemeClr val="bg1">
                    <a:lumMod val="50000"/>
                  </a:schemeClr>
                </a:solidFill>
              </a:rPr>
              <a:pPr algn="r">
                <a:defRPr/>
              </a:pPr>
              <a:t>11</a:t>
            </a:fld>
            <a:endParaRPr lang="en-US" altLang="en-US" sz="1000">
              <a:solidFill>
                <a:schemeClr val="bg1">
                  <a:lumMod val="50000"/>
                </a:schemeClr>
              </a:solidFill>
            </a:endParaRPr>
          </a:p>
        </p:txBody>
      </p:sp>
      <p:sp>
        <p:nvSpPr>
          <p:cNvPr id="4" name="TextBox 3">
            <a:extLst>
              <a:ext uri="{FF2B5EF4-FFF2-40B4-BE49-F238E27FC236}">
                <a16:creationId xmlns:a16="http://schemas.microsoft.com/office/drawing/2014/main" id="{78EFC929-9156-CFCD-A27C-D4EF3BBDDE6A}"/>
              </a:ext>
            </a:extLst>
          </p:cNvPr>
          <p:cNvSpPr txBox="1"/>
          <p:nvPr/>
        </p:nvSpPr>
        <p:spPr>
          <a:xfrm>
            <a:off x="5131259" y="4834937"/>
            <a:ext cx="1006443" cy="461665"/>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Training Summit</a:t>
            </a:r>
          </a:p>
        </p:txBody>
      </p:sp>
      <p:sp>
        <p:nvSpPr>
          <p:cNvPr id="5" name="TextBox 4">
            <a:extLst>
              <a:ext uri="{FF2B5EF4-FFF2-40B4-BE49-F238E27FC236}">
                <a16:creationId xmlns:a16="http://schemas.microsoft.com/office/drawing/2014/main" id="{7E2725D5-490D-5653-E37F-EB2E7D24BE97}"/>
              </a:ext>
            </a:extLst>
          </p:cNvPr>
          <p:cNvSpPr txBox="1"/>
          <p:nvPr/>
        </p:nvSpPr>
        <p:spPr>
          <a:xfrm>
            <a:off x="6004613" y="4839411"/>
            <a:ext cx="1006443" cy="461665"/>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T&amp;T </a:t>
            </a:r>
          </a:p>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COE</a:t>
            </a:r>
          </a:p>
        </p:txBody>
      </p:sp>
      <p:sp>
        <p:nvSpPr>
          <p:cNvPr id="21" name="TextBox 20">
            <a:extLst>
              <a:ext uri="{FF2B5EF4-FFF2-40B4-BE49-F238E27FC236}">
                <a16:creationId xmlns:a16="http://schemas.microsoft.com/office/drawing/2014/main" id="{84EAEEA9-362A-8A78-116E-EF5A2B6108EB}"/>
              </a:ext>
            </a:extLst>
          </p:cNvPr>
          <p:cNvSpPr txBox="1"/>
          <p:nvPr/>
        </p:nvSpPr>
        <p:spPr>
          <a:xfrm>
            <a:off x="3320041" y="4113165"/>
            <a:ext cx="1006443" cy="646331"/>
          </a:xfrm>
          <a:prstGeom prst="rect">
            <a:avLst/>
          </a:prstGeom>
          <a:noFill/>
        </p:spPr>
        <p:txBody>
          <a:bodyPr wrap="square" rtlCol="0">
            <a:spAutoFit/>
          </a:bodyPr>
          <a:lstStyle/>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PEO</a:t>
            </a:r>
          </a:p>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Training</a:t>
            </a:r>
          </a:p>
          <a:p>
            <a:pPr algn="ctr"/>
            <a:r>
              <a:rPr lang="en-US" sz="1200" b="1" dirty="0">
                <a:latin typeface="Adobe Gothic Std B" panose="020B0800000000000000" pitchFamily="34" charset="-128"/>
                <a:ea typeface="Adobe Gothic Std B" panose="020B0800000000000000" pitchFamily="34" charset="-128"/>
                <a:cs typeface="ADLaM Display" panose="020F0502020204030204" pitchFamily="2" charset="0"/>
              </a:rPr>
              <a:t>1.0</a:t>
            </a:r>
          </a:p>
        </p:txBody>
      </p:sp>
    </p:spTree>
    <p:extLst>
      <p:ext uri="{BB962C8B-B14F-4D97-AF65-F5344CB8AC3E}">
        <p14:creationId xmlns:p14="http://schemas.microsoft.com/office/powerpoint/2010/main" val="2739445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05714" y="6054732"/>
            <a:ext cx="8334375" cy="52322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indent="-285750" algn="ctr">
              <a:spcBef>
                <a:spcPct val="20000"/>
              </a:spcBef>
              <a:buClr>
                <a:srgbClr val="151C77"/>
              </a:buClr>
              <a:buSzPct val="80000"/>
              <a:defRPr/>
            </a:pPr>
            <a:r>
              <a:rPr lang="en-US" sz="2800" b="1" kern="0">
                <a:solidFill>
                  <a:schemeClr val="bg1"/>
                </a:solidFill>
                <a:latin typeface="+mj-lt"/>
                <a:cs typeface="Arial" panose="020B0604020202020204" pitchFamily="34" charset="0"/>
              </a:rPr>
              <a:t>We ARE…AF Training</a:t>
            </a:r>
          </a:p>
        </p:txBody>
      </p:sp>
      <p:sp>
        <p:nvSpPr>
          <p:cNvPr id="21" name="TextBox 12"/>
          <p:cNvSpPr txBox="1"/>
          <p:nvPr/>
        </p:nvSpPr>
        <p:spPr>
          <a:xfrm>
            <a:off x="4556826" y="2805752"/>
            <a:ext cx="3078347"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000"/>
              </a:lnSpc>
              <a:defRPr sz="3200" b="1" baseline="0">
                <a:solidFill>
                  <a:srgbClr val="22228B"/>
                </a:solidFill>
                <a:latin typeface="+mj-lt"/>
                <a:ea typeface="+mj-ea"/>
                <a:cs typeface="+mj-cs"/>
              </a:defRPr>
            </a:lvl1pPr>
            <a:lvl2pPr algn="ctr">
              <a:defRPr sz="3200" b="1">
                <a:solidFill>
                  <a:schemeClr val="tx2"/>
                </a:solidFill>
                <a:latin typeface="Arial" charset="0"/>
              </a:defRPr>
            </a:lvl2pPr>
            <a:lvl3pPr algn="ctr">
              <a:defRPr sz="3200" b="1">
                <a:solidFill>
                  <a:schemeClr val="tx2"/>
                </a:solidFill>
                <a:latin typeface="Arial" charset="0"/>
              </a:defRPr>
            </a:lvl3pPr>
            <a:lvl4pPr algn="ctr">
              <a:defRPr sz="3200" b="1">
                <a:solidFill>
                  <a:schemeClr val="tx2"/>
                </a:solidFill>
                <a:latin typeface="Arial" charset="0"/>
              </a:defRPr>
            </a:lvl4pPr>
            <a:lvl5pPr algn="ctr">
              <a:defRPr sz="3200" b="1">
                <a:solidFill>
                  <a:schemeClr val="tx2"/>
                </a:solidFill>
                <a:latin typeface="Arial" charset="0"/>
              </a:defRPr>
            </a:lvl5pPr>
            <a:lvl6pPr marL="457189" algn="ctr" eaLnBrk="0" fontAlgn="base" hangingPunct="0">
              <a:spcBef>
                <a:spcPct val="0"/>
              </a:spcBef>
              <a:spcAft>
                <a:spcPct val="0"/>
              </a:spcAft>
              <a:defRPr sz="3200" b="1">
                <a:solidFill>
                  <a:schemeClr val="tx2"/>
                </a:solidFill>
                <a:latin typeface="Arial" charset="0"/>
              </a:defRPr>
            </a:lvl6pPr>
            <a:lvl7pPr marL="914377" algn="ctr" eaLnBrk="0" fontAlgn="base" hangingPunct="0">
              <a:spcBef>
                <a:spcPct val="0"/>
              </a:spcBef>
              <a:spcAft>
                <a:spcPct val="0"/>
              </a:spcAft>
              <a:defRPr sz="3200" b="1">
                <a:solidFill>
                  <a:schemeClr val="tx2"/>
                </a:solidFill>
                <a:latin typeface="Arial" charset="0"/>
              </a:defRPr>
            </a:lvl7pPr>
            <a:lvl8pPr marL="1371566" algn="ctr" eaLnBrk="0" fontAlgn="base" hangingPunct="0">
              <a:spcBef>
                <a:spcPct val="0"/>
              </a:spcBef>
              <a:spcAft>
                <a:spcPct val="0"/>
              </a:spcAft>
              <a:defRPr sz="3200" b="1">
                <a:solidFill>
                  <a:schemeClr val="tx2"/>
                </a:solidFill>
                <a:latin typeface="Arial" charset="0"/>
              </a:defRPr>
            </a:lvl8pPr>
            <a:lvl9pPr marL="1828754" algn="ctr" eaLnBrk="0" fontAlgn="base" hangingPunct="0">
              <a:spcBef>
                <a:spcPct val="0"/>
              </a:spcBef>
              <a:spcAft>
                <a:spcPct val="0"/>
              </a:spcAft>
              <a:defRPr sz="3200" b="1">
                <a:solidFill>
                  <a:schemeClr val="tx2"/>
                </a:solidFill>
                <a:latin typeface="Arial" charset="0"/>
              </a:defRPr>
            </a:lvl9pPr>
          </a:lstStyle>
          <a:p>
            <a:r>
              <a:rPr lang="en-US"/>
              <a:t>Air Dominance </a:t>
            </a:r>
          </a:p>
          <a:p>
            <a:r>
              <a:rPr lang="en-US"/>
              <a:t>Begins Here!</a:t>
            </a:r>
          </a:p>
        </p:txBody>
      </p:sp>
      <p:pic>
        <p:nvPicPr>
          <p:cNvPr id="17" name="Picture 16" descr="ACS Coin Drawings.png"/>
          <p:cNvPicPr>
            <a:picLocks noChangeAspect="1"/>
          </p:cNvPicPr>
          <p:nvPr/>
        </p:nvPicPr>
        <p:blipFill rotWithShape="1">
          <a:blip r:embed="rId3" cstate="print"/>
          <a:srcRect l="50892" t="79301" r="15880"/>
          <a:stretch/>
        </p:blipFill>
        <p:spPr bwMode="auto">
          <a:xfrm>
            <a:off x="8372386" y="1671264"/>
            <a:ext cx="3819614" cy="34179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AB964C0D-B1A3-E91B-4DDA-A9A48F6537C2}"/>
              </a:ext>
            </a:extLst>
          </p:cNvPr>
          <p:cNvSpPr>
            <a:spLocks noGrp="1"/>
          </p:cNvSpPr>
          <p:nvPr>
            <p:ph type="title"/>
          </p:nvPr>
        </p:nvSpPr>
        <p:spPr>
          <a:xfrm>
            <a:off x="1995625" y="182880"/>
            <a:ext cx="8200747" cy="481253"/>
          </a:xfrm>
        </p:spPr>
        <p:txBody>
          <a:bodyPr/>
          <a:lstStyle/>
          <a:p>
            <a:pPr algn="ctr"/>
            <a:r>
              <a:rPr lang="en-US" dirty="0"/>
              <a:t>Training Directorate</a:t>
            </a:r>
          </a:p>
        </p:txBody>
      </p:sp>
      <p:pic>
        <p:nvPicPr>
          <p:cNvPr id="2" name="Picture 1">
            <a:extLst>
              <a:ext uri="{FF2B5EF4-FFF2-40B4-BE49-F238E27FC236}">
                <a16:creationId xmlns:a16="http://schemas.microsoft.com/office/drawing/2014/main" id="{EB24B5B1-8954-84DB-07E8-6667B6725140}"/>
              </a:ext>
            </a:extLst>
          </p:cNvPr>
          <p:cNvPicPr>
            <a:picLocks noChangeAspect="1"/>
          </p:cNvPicPr>
          <p:nvPr/>
        </p:nvPicPr>
        <p:blipFill>
          <a:blip r:embed="rId4">
            <a:extLst>
              <a:ext uri="{28A0092B-C50C-407E-A947-70E740481C1C}">
                <a14:useLocalDpi xmlns:a14="http://schemas.microsoft.com/office/drawing/2010/main" val="0"/>
              </a:ext>
            </a:extLst>
          </a:blip>
          <a:srcRect l="519" r="519"/>
          <a:stretch/>
        </p:blipFill>
        <p:spPr>
          <a:xfrm>
            <a:off x="696710" y="1823923"/>
            <a:ext cx="3122903" cy="3112582"/>
          </a:xfrm>
          <a:prstGeom prst="ellipse">
            <a:avLst/>
          </a:prstGeom>
        </p:spPr>
      </p:pic>
    </p:spTree>
    <p:extLst>
      <p:ext uri="{BB962C8B-B14F-4D97-AF65-F5344CB8AC3E}">
        <p14:creationId xmlns:p14="http://schemas.microsoft.com/office/powerpoint/2010/main" val="2863661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3625-1FCA-9642-6F08-1778C3187CB8}"/>
              </a:ext>
            </a:extLst>
          </p:cNvPr>
          <p:cNvSpPr>
            <a:spLocks noGrp="1"/>
          </p:cNvSpPr>
          <p:nvPr>
            <p:ph type="title"/>
          </p:nvPr>
        </p:nvSpPr>
        <p:spPr>
          <a:xfrm>
            <a:off x="1995626" y="182880"/>
            <a:ext cx="8200747" cy="490395"/>
          </a:xfrm>
        </p:spPr>
        <p:txBody>
          <a:bodyPr/>
          <a:lstStyle/>
          <a:p>
            <a:r>
              <a:rPr lang="en-US" dirty="0">
                <a:solidFill>
                  <a:schemeClr val="accent2">
                    <a:lumMod val="75000"/>
                  </a:schemeClr>
                </a:solidFill>
              </a:rPr>
              <a:t>Current Environment</a:t>
            </a:r>
          </a:p>
        </p:txBody>
      </p:sp>
      <p:sp>
        <p:nvSpPr>
          <p:cNvPr id="3" name="Content Placeholder 2">
            <a:extLst>
              <a:ext uri="{FF2B5EF4-FFF2-40B4-BE49-F238E27FC236}">
                <a16:creationId xmlns:a16="http://schemas.microsoft.com/office/drawing/2014/main" id="{3EDBC210-350F-B8F2-5621-3746B5987565}"/>
              </a:ext>
            </a:extLst>
          </p:cNvPr>
          <p:cNvSpPr>
            <a:spLocks noGrp="1"/>
          </p:cNvSpPr>
          <p:nvPr>
            <p:ph idx="1"/>
          </p:nvPr>
        </p:nvSpPr>
        <p:spPr/>
        <p:txBody>
          <a:bodyPr/>
          <a:lstStyle/>
          <a:p>
            <a:r>
              <a:rPr lang="en-US" dirty="0"/>
              <a:t>The current security environment is dynamic and characterized by aggressive state actors and transnational threats</a:t>
            </a:r>
          </a:p>
          <a:p>
            <a:pPr lvl="1"/>
            <a:r>
              <a:rPr lang="en-US" dirty="0"/>
              <a:t>PRC’s military advancements threatens our intended mode of warfare, imposes cost, and  denies power projection </a:t>
            </a:r>
          </a:p>
          <a:p>
            <a:pPr lvl="1"/>
            <a:r>
              <a:rPr lang="en-US" dirty="0"/>
              <a:t>Russian aggression threatens European stability and challenges the rules-based international order</a:t>
            </a:r>
          </a:p>
        </p:txBody>
      </p:sp>
      <p:sp>
        <p:nvSpPr>
          <p:cNvPr id="4" name="Slide Number Placeholder 3">
            <a:extLst>
              <a:ext uri="{FF2B5EF4-FFF2-40B4-BE49-F238E27FC236}">
                <a16:creationId xmlns:a16="http://schemas.microsoft.com/office/drawing/2014/main" id="{9EA91C30-C75E-E3A3-42BB-E87E2DE5D369}"/>
              </a:ext>
            </a:extLst>
          </p:cNvPr>
          <p:cNvSpPr>
            <a:spLocks noGrp="1"/>
          </p:cNvSpPr>
          <p:nvPr>
            <p:ph type="sldNum" sz="quarter" idx="12"/>
          </p:nvPr>
        </p:nvSpPr>
        <p:spPr/>
        <p:txBody>
          <a:bodyPr/>
          <a:lstStyle/>
          <a:p>
            <a:pPr eaLnBrk="0" fontAlgn="base" hangingPunct="0">
              <a:spcBef>
                <a:spcPct val="0"/>
              </a:spcBef>
              <a:spcAft>
                <a:spcPct val="0"/>
              </a:spcAft>
            </a:pPr>
            <a:fld id="{4E9EBC09-8728-46F0-99E6-7C066CF6AFEC}" type="slidenum">
              <a:rPr lang="en-US">
                <a:solidFill>
                  <a:srgbClr val="000000"/>
                </a:solidFill>
                <a:latin typeface="Times New Roman" pitchFamily="18" charset="0"/>
              </a:rPr>
              <a:pPr eaLnBrk="0" fontAlgn="base" hangingPunct="0">
                <a:spcBef>
                  <a:spcPct val="0"/>
                </a:spcBef>
                <a:spcAft>
                  <a:spcPct val="0"/>
                </a:spcAft>
              </a:pPr>
              <a:t>2</a:t>
            </a:fld>
            <a:endParaRPr lang="en-US">
              <a:solidFill>
                <a:srgbClr val="000000"/>
              </a:solidFill>
              <a:latin typeface="Times New Roman" pitchFamily="18" charset="0"/>
            </a:endParaRPr>
          </a:p>
        </p:txBody>
      </p:sp>
      <p:sp>
        <p:nvSpPr>
          <p:cNvPr id="5" name="Rectangle 4">
            <a:extLst>
              <a:ext uri="{FF2B5EF4-FFF2-40B4-BE49-F238E27FC236}">
                <a16:creationId xmlns:a16="http://schemas.microsoft.com/office/drawing/2014/main" id="{A29479AA-31FE-E2C9-4028-9C81B8E86C0C}"/>
              </a:ext>
            </a:extLst>
          </p:cNvPr>
          <p:cNvSpPr/>
          <p:nvPr/>
        </p:nvSpPr>
        <p:spPr bwMode="auto">
          <a:xfrm>
            <a:off x="1937439" y="5459240"/>
            <a:ext cx="8345472" cy="742384"/>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FFFFFF"/>
                </a:solidFill>
                <a:latin typeface="Arial"/>
              </a:rPr>
              <a:t>The current strategic environment requires a force aligned and focus on the attributes that will keep us competitive</a:t>
            </a:r>
          </a:p>
        </p:txBody>
      </p:sp>
    </p:spTree>
    <p:extLst>
      <p:ext uri="{BB962C8B-B14F-4D97-AF65-F5344CB8AC3E}">
        <p14:creationId xmlns:p14="http://schemas.microsoft.com/office/powerpoint/2010/main" val="4834587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FB7E-BEA1-348B-3895-276AA3A6A779}"/>
              </a:ext>
            </a:extLst>
          </p:cNvPr>
          <p:cNvSpPr>
            <a:spLocks noGrp="1"/>
          </p:cNvSpPr>
          <p:nvPr>
            <p:ph type="title"/>
          </p:nvPr>
        </p:nvSpPr>
        <p:spPr>
          <a:xfrm>
            <a:off x="1995626" y="182880"/>
            <a:ext cx="8200747" cy="490395"/>
          </a:xfrm>
        </p:spPr>
        <p:txBody>
          <a:bodyPr/>
          <a:lstStyle/>
          <a:p>
            <a:r>
              <a:rPr lang="en-US" dirty="0">
                <a:solidFill>
                  <a:schemeClr val="accent2">
                    <a:lumMod val="75000"/>
                  </a:schemeClr>
                </a:solidFill>
              </a:rPr>
              <a:t>Optimizing for GPC</a:t>
            </a:r>
          </a:p>
        </p:txBody>
      </p:sp>
      <p:sp>
        <p:nvSpPr>
          <p:cNvPr id="4" name="Slide Number Placeholder 3">
            <a:extLst>
              <a:ext uri="{FF2B5EF4-FFF2-40B4-BE49-F238E27FC236}">
                <a16:creationId xmlns:a16="http://schemas.microsoft.com/office/drawing/2014/main" id="{809DDF2C-0B70-9A19-7F3B-A2B6399B6EB1}"/>
              </a:ext>
            </a:extLst>
          </p:cNvPr>
          <p:cNvSpPr>
            <a:spLocks noGrp="1"/>
          </p:cNvSpPr>
          <p:nvPr>
            <p:ph type="sldNum" sz="quarter" idx="12"/>
          </p:nvPr>
        </p:nvSpPr>
        <p:spPr/>
        <p:txBody>
          <a:bodyPr/>
          <a:lstStyle/>
          <a:p>
            <a:pPr eaLnBrk="0" fontAlgn="base" hangingPunct="0">
              <a:spcBef>
                <a:spcPct val="0"/>
              </a:spcBef>
              <a:spcAft>
                <a:spcPct val="0"/>
              </a:spcAft>
            </a:pPr>
            <a:fld id="{4E9EBC09-8728-46F0-99E6-7C066CF6AFEC}" type="slidenum">
              <a:rPr lang="en-US">
                <a:solidFill>
                  <a:srgbClr val="000000"/>
                </a:solidFill>
                <a:latin typeface="Times New Roman" pitchFamily="18" charset="0"/>
              </a:rPr>
              <a:pPr eaLnBrk="0" fontAlgn="base" hangingPunct="0">
                <a:spcBef>
                  <a:spcPct val="0"/>
                </a:spcBef>
                <a:spcAft>
                  <a:spcPct val="0"/>
                </a:spcAft>
              </a:pPr>
              <a:t>3</a:t>
            </a:fld>
            <a:endParaRPr lang="en-US">
              <a:solidFill>
                <a:srgbClr val="000000"/>
              </a:solidFill>
              <a:latin typeface="Times New Roman" pitchFamily="18" charset="0"/>
            </a:endParaRPr>
          </a:p>
        </p:txBody>
      </p:sp>
      <p:pic>
        <p:nvPicPr>
          <p:cNvPr id="6" name="Picture 5">
            <a:extLst>
              <a:ext uri="{FF2B5EF4-FFF2-40B4-BE49-F238E27FC236}">
                <a16:creationId xmlns:a16="http://schemas.microsoft.com/office/drawing/2014/main" id="{046A369A-5B0C-B30C-C72F-17FAF6FE7751}"/>
              </a:ext>
            </a:extLst>
          </p:cNvPr>
          <p:cNvPicPr>
            <a:picLocks noChangeAspect="1"/>
          </p:cNvPicPr>
          <p:nvPr/>
        </p:nvPicPr>
        <p:blipFill>
          <a:blip r:embed="rId2"/>
          <a:stretch>
            <a:fillRect/>
          </a:stretch>
        </p:blipFill>
        <p:spPr>
          <a:xfrm>
            <a:off x="1730841" y="1412773"/>
            <a:ext cx="3921538" cy="4567946"/>
          </a:xfrm>
          <a:prstGeom prst="rect">
            <a:avLst/>
          </a:prstGeom>
        </p:spPr>
      </p:pic>
      <p:sp>
        <p:nvSpPr>
          <p:cNvPr id="8" name="Arrow: Notched Right 7">
            <a:extLst>
              <a:ext uri="{FF2B5EF4-FFF2-40B4-BE49-F238E27FC236}">
                <a16:creationId xmlns:a16="http://schemas.microsoft.com/office/drawing/2014/main" id="{D2AC4FC0-5153-3B09-353B-215509C6BEE0}"/>
              </a:ext>
            </a:extLst>
          </p:cNvPr>
          <p:cNvSpPr/>
          <p:nvPr/>
        </p:nvSpPr>
        <p:spPr bwMode="auto">
          <a:xfrm>
            <a:off x="5707408" y="3247931"/>
            <a:ext cx="1086451" cy="732344"/>
          </a:xfrm>
          <a:prstGeom prst="notchedRightArrow">
            <a:avLst/>
          </a:prstGeom>
          <a:solidFill>
            <a:srgbClr val="DDDD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9" name="Picture 8">
            <a:extLst>
              <a:ext uri="{FF2B5EF4-FFF2-40B4-BE49-F238E27FC236}">
                <a16:creationId xmlns:a16="http://schemas.microsoft.com/office/drawing/2014/main" id="{1BFE50DF-6226-25E1-19D2-FCAD6DD10AE2}"/>
              </a:ext>
            </a:extLst>
          </p:cNvPr>
          <p:cNvPicPr>
            <a:picLocks noChangeAspect="1"/>
          </p:cNvPicPr>
          <p:nvPr/>
        </p:nvPicPr>
        <p:blipFill>
          <a:blip r:embed="rId3"/>
          <a:stretch>
            <a:fillRect/>
          </a:stretch>
        </p:blipFill>
        <p:spPr>
          <a:xfrm>
            <a:off x="6956864" y="2630662"/>
            <a:ext cx="3612272" cy="2132171"/>
          </a:xfrm>
          <a:prstGeom prst="rect">
            <a:avLst/>
          </a:prstGeom>
        </p:spPr>
      </p:pic>
    </p:spTree>
    <p:extLst>
      <p:ext uri="{BB962C8B-B14F-4D97-AF65-F5344CB8AC3E}">
        <p14:creationId xmlns:p14="http://schemas.microsoft.com/office/powerpoint/2010/main" val="16285022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158D995-F017-9FBE-8514-08D6506E0C34}"/>
              </a:ext>
            </a:extLst>
          </p:cNvPr>
          <p:cNvSpPr/>
          <p:nvPr/>
        </p:nvSpPr>
        <p:spPr bwMode="auto">
          <a:xfrm>
            <a:off x="1963821" y="1143000"/>
            <a:ext cx="8627979" cy="1143000"/>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47F3D2CC-16A9-49A5-FB64-840C715D4337}"/>
              </a:ext>
            </a:extLst>
          </p:cNvPr>
          <p:cNvSpPr>
            <a:spLocks noGrp="1"/>
          </p:cNvSpPr>
          <p:nvPr>
            <p:ph type="title"/>
          </p:nvPr>
        </p:nvSpPr>
        <p:spPr>
          <a:xfrm>
            <a:off x="4662884" y="182880"/>
            <a:ext cx="2866232" cy="481581"/>
          </a:xfrm>
        </p:spPr>
        <p:txBody>
          <a:bodyPr lIns="91440" tIns="45720" rIns="91440" bIns="45720" anchor="t"/>
          <a:lstStyle/>
          <a:p>
            <a:pPr algn="ctr" eaLnBrk="0" hangingPunct="0">
              <a:lnSpc>
                <a:spcPct val="75301"/>
              </a:lnSpc>
              <a:defRPr/>
            </a:pPr>
            <a:r>
              <a:rPr lang="en-US" sz="3200" dirty="0">
                <a:solidFill>
                  <a:schemeClr val="accent2">
                    <a:lumMod val="75000"/>
                  </a:schemeClr>
                </a:solidFill>
                <a:latin typeface="Arial"/>
              </a:rPr>
              <a:t>PEO Training</a:t>
            </a: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id="{99F701C1-CC15-87E7-12D3-CE3D9EC685BC}"/>
              </a:ext>
            </a:extLst>
          </p:cNvPr>
          <p:cNvSpPr>
            <a:spLocks noGrp="1"/>
          </p:cNvSpPr>
          <p:nvPr>
            <p:ph type="sldNum" sz="quarter" idx="12"/>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0"/>
              </a:spcBef>
              <a:buFontTx/>
              <a:buNone/>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7ED3306-29F1-4E6E-BA13-8ACD1C56B579}" type="slidenum">
              <a:rPr lang="en-US" smtClean="0">
                <a:latin typeface="Times New Roman" panose="02020603050405020304" pitchFamily="18" charset="0"/>
                <a:cs typeface="Times New Roman" panose="02020603050405020304" pitchFamily="18" charset="0"/>
              </a:rPr>
              <a:pPr>
                <a:defRPr/>
              </a:pPr>
              <a:t>4</a:t>
            </a:fld>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1D4A3F-8784-4F4E-0739-3AD634204B9A}"/>
              </a:ext>
            </a:extLst>
          </p:cNvPr>
          <p:cNvGrpSpPr/>
          <p:nvPr/>
        </p:nvGrpSpPr>
        <p:grpSpPr>
          <a:xfrm>
            <a:off x="9501315" y="2349824"/>
            <a:ext cx="1546622" cy="1163593"/>
            <a:chOff x="1828800" y="4343400"/>
            <a:chExt cx="1485454" cy="795122"/>
          </a:xfrm>
        </p:grpSpPr>
        <p:pic>
          <p:nvPicPr>
            <p:cNvPr id="2054" name="Picture 6">
              <a:extLst>
                <a:ext uri="{FF2B5EF4-FFF2-40B4-BE49-F238E27FC236}">
                  <a16:creationId xmlns:a16="http://schemas.microsoft.com/office/drawing/2014/main" id="{657AADEC-F6C0-B33F-7EF9-CC97587B0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43400"/>
              <a:ext cx="140017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4">
              <a:extLst>
                <a:ext uri="{FF2B5EF4-FFF2-40B4-BE49-F238E27FC236}">
                  <a16:creationId xmlns:a16="http://schemas.microsoft.com/office/drawing/2014/main" id="{E69C1422-E39D-504D-1550-C10B37E175D0}"/>
                </a:ext>
              </a:extLst>
            </p:cNvPr>
            <p:cNvSpPr txBox="1">
              <a:spLocks/>
            </p:cNvSpPr>
            <p:nvPr/>
          </p:nvSpPr>
          <p:spPr>
            <a:xfrm>
              <a:off x="2645053" y="4949239"/>
              <a:ext cx="669201" cy="189283"/>
            </a:xfrm>
            <a:prstGeom prst="rect">
              <a:avLst/>
            </a:prstGeom>
            <a:no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T-53A</a:t>
              </a:r>
            </a:p>
          </p:txBody>
        </p:sp>
      </p:grpSp>
      <p:grpSp>
        <p:nvGrpSpPr>
          <p:cNvPr id="10" name="Group 9">
            <a:extLst>
              <a:ext uri="{FF2B5EF4-FFF2-40B4-BE49-F238E27FC236}">
                <a16:creationId xmlns:a16="http://schemas.microsoft.com/office/drawing/2014/main" id="{42B5EA72-6424-42EE-D1E7-109C7E9FF7DA}"/>
              </a:ext>
            </a:extLst>
          </p:cNvPr>
          <p:cNvGrpSpPr/>
          <p:nvPr/>
        </p:nvGrpSpPr>
        <p:grpSpPr>
          <a:xfrm>
            <a:off x="5061048" y="4707577"/>
            <a:ext cx="1682831" cy="1294029"/>
            <a:chOff x="7924800" y="3916225"/>
            <a:chExt cx="2093499" cy="1066800"/>
          </a:xfrm>
        </p:grpSpPr>
        <p:pic>
          <p:nvPicPr>
            <p:cNvPr id="2052" name="Picture 4">
              <a:extLst>
                <a:ext uri="{FF2B5EF4-FFF2-40B4-BE49-F238E27FC236}">
                  <a16:creationId xmlns:a16="http://schemas.microsoft.com/office/drawing/2014/main" id="{C6EC7A53-4437-94B6-0D29-CADEEA2F3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916225"/>
              <a:ext cx="1924050"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24">
              <a:extLst>
                <a:ext uri="{FF2B5EF4-FFF2-40B4-BE49-F238E27FC236}">
                  <a16:creationId xmlns:a16="http://schemas.microsoft.com/office/drawing/2014/main" id="{E6D6C303-0100-4DC2-6481-D87EE90B8ED0}"/>
                </a:ext>
              </a:extLst>
            </p:cNvPr>
            <p:cNvSpPr txBox="1"/>
            <p:nvPr/>
          </p:nvSpPr>
          <p:spPr>
            <a:xfrm>
              <a:off x="8691054" y="4743629"/>
              <a:ext cx="1327245" cy="228359"/>
            </a:xfrm>
            <a:prstGeom prst="rect">
              <a:avLst/>
            </a:prstGeom>
            <a:noFill/>
            <a:ln>
              <a:solidFill>
                <a:srgbClr val="FFFFFF"/>
              </a:solidFill>
            </a:ln>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T-38 Talon</a:t>
              </a:r>
            </a:p>
          </p:txBody>
        </p:sp>
      </p:grpSp>
      <p:grpSp>
        <p:nvGrpSpPr>
          <p:cNvPr id="19" name="Group 18">
            <a:extLst>
              <a:ext uri="{FF2B5EF4-FFF2-40B4-BE49-F238E27FC236}">
                <a16:creationId xmlns:a16="http://schemas.microsoft.com/office/drawing/2014/main" id="{CFF2C044-200D-68E4-00DE-F54064EE993C}"/>
              </a:ext>
            </a:extLst>
          </p:cNvPr>
          <p:cNvGrpSpPr/>
          <p:nvPr/>
        </p:nvGrpSpPr>
        <p:grpSpPr>
          <a:xfrm>
            <a:off x="2186806" y="3409764"/>
            <a:ext cx="1395070" cy="1266690"/>
            <a:chOff x="727162" y="3745948"/>
            <a:chExt cx="1902698" cy="1240610"/>
          </a:xfrm>
        </p:grpSpPr>
        <p:pic>
          <p:nvPicPr>
            <p:cNvPr id="11" name="Picture 10">
              <a:extLst>
                <a:ext uri="{FF2B5EF4-FFF2-40B4-BE49-F238E27FC236}">
                  <a16:creationId xmlns:a16="http://schemas.microsoft.com/office/drawing/2014/main" id="{15B58A0D-5EDB-44E7-3911-E9519E76B86A}"/>
                </a:ext>
              </a:extLst>
            </p:cNvPr>
            <p:cNvPicPr>
              <a:picLocks noChangeAspect="1"/>
            </p:cNvPicPr>
            <p:nvPr/>
          </p:nvPicPr>
          <p:blipFill>
            <a:blip r:embed="rId4"/>
            <a:stretch>
              <a:fillRect/>
            </a:stretch>
          </p:blipFill>
          <p:spPr>
            <a:xfrm>
              <a:off x="727162" y="3745948"/>
              <a:ext cx="1902698" cy="1240610"/>
            </a:xfrm>
            <a:prstGeom prst="rect">
              <a:avLst/>
            </a:prstGeom>
            <a:ln>
              <a:noFill/>
            </a:ln>
            <a:effectLst>
              <a:softEdge rad="112500"/>
            </a:effectLst>
          </p:spPr>
        </p:pic>
        <p:sp>
          <p:nvSpPr>
            <p:cNvPr id="12" name="TextBox 24">
              <a:extLst>
                <a:ext uri="{FF2B5EF4-FFF2-40B4-BE49-F238E27FC236}">
                  <a16:creationId xmlns:a16="http://schemas.microsoft.com/office/drawing/2014/main" id="{AA0E15AA-A4B6-F17C-249F-9547041F4A0C}"/>
                </a:ext>
              </a:extLst>
            </p:cNvPr>
            <p:cNvSpPr txBox="1"/>
            <p:nvPr/>
          </p:nvSpPr>
          <p:spPr>
            <a:xfrm>
              <a:off x="959543" y="4661683"/>
              <a:ext cx="1570006" cy="271296"/>
            </a:xfrm>
            <a:prstGeom prst="rect">
              <a:avLst/>
            </a:prstGeom>
            <a:no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FFFF00"/>
                  </a:solidFill>
                  <a:latin typeface="Arial" panose="020B0604020202020204" pitchFamily="34" charset="0"/>
                  <a:cs typeface="Arial" panose="020B0604020202020204" pitchFamily="34" charset="0"/>
                </a:rPr>
                <a:t>C-130J MATS</a:t>
              </a:r>
              <a:endPar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grpSp>
      <p:sp>
        <p:nvSpPr>
          <p:cNvPr id="16" name="TextBox 4">
            <a:extLst>
              <a:ext uri="{FF2B5EF4-FFF2-40B4-BE49-F238E27FC236}">
                <a16:creationId xmlns:a16="http://schemas.microsoft.com/office/drawing/2014/main" id="{22CA35DC-6BB6-BB30-01D5-5F747AE1C250}"/>
              </a:ext>
            </a:extLst>
          </p:cNvPr>
          <p:cNvSpPr txBox="1"/>
          <p:nvPr/>
        </p:nvSpPr>
        <p:spPr>
          <a:xfrm>
            <a:off x="2086065" y="1204200"/>
            <a:ext cx="8201478" cy="101566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fontAlgn="base"/>
            <a:r>
              <a:rPr lang="en-US" sz="2000" b="1" i="1">
                <a:solidFill>
                  <a:srgbClr val="1C2347"/>
                </a:solidFill>
                <a:effectLst/>
                <a:latin typeface="inherit"/>
              </a:rPr>
              <a:t>“We need these changes now; we are out of time to reoptimize our forces to meet the strategic challenges in a time of great power competition.”</a:t>
            </a:r>
            <a:endParaRPr lang="en-US" sz="2000" b="0" i="1">
              <a:solidFill>
                <a:srgbClr val="1C2347"/>
              </a:solidFill>
              <a:effectLst/>
              <a:latin typeface="Roboto"/>
            </a:endParaRPr>
          </a:p>
          <a:p>
            <a:pPr algn="ctr" fontAlgn="base"/>
            <a:r>
              <a:rPr lang="en-US" sz="2000" b="0" i="1">
                <a:solidFill>
                  <a:srgbClr val="707070"/>
                </a:solidFill>
                <a:effectLst/>
                <a:latin typeface="inherit"/>
              </a:rPr>
              <a:t>~ Secretary of the Air Force Frank Kendall</a:t>
            </a:r>
            <a:endParaRPr lang="en-US" sz="2000" b="0" i="0">
              <a:solidFill>
                <a:srgbClr val="707070"/>
              </a:solidFill>
              <a:effectLst/>
              <a:latin typeface="Roboto"/>
            </a:endParaRPr>
          </a:p>
        </p:txBody>
      </p:sp>
      <p:sp>
        <p:nvSpPr>
          <p:cNvPr id="24" name="Rectangle 23">
            <a:extLst>
              <a:ext uri="{FF2B5EF4-FFF2-40B4-BE49-F238E27FC236}">
                <a16:creationId xmlns:a16="http://schemas.microsoft.com/office/drawing/2014/main" id="{913FF696-1399-8BCD-116D-094D4ABE183C}"/>
              </a:ext>
            </a:extLst>
          </p:cNvPr>
          <p:cNvSpPr/>
          <p:nvPr/>
        </p:nvSpPr>
        <p:spPr bwMode="auto">
          <a:xfrm>
            <a:off x="1093008" y="5806532"/>
            <a:ext cx="1938525" cy="944305"/>
          </a:xfrm>
          <a:prstGeom prst="rect">
            <a:avLst/>
          </a:prstGeom>
          <a:ln>
            <a:noFill/>
          </a:ln>
          <a:effectLst>
            <a:softEdge rad="1125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41" name="Group 40">
            <a:extLst>
              <a:ext uri="{FF2B5EF4-FFF2-40B4-BE49-F238E27FC236}">
                <a16:creationId xmlns:a16="http://schemas.microsoft.com/office/drawing/2014/main" id="{31158916-36C3-7D8A-A0AB-E7827EDDC8A8}"/>
              </a:ext>
            </a:extLst>
          </p:cNvPr>
          <p:cNvGrpSpPr/>
          <p:nvPr/>
        </p:nvGrpSpPr>
        <p:grpSpPr>
          <a:xfrm>
            <a:off x="6964573" y="4764735"/>
            <a:ext cx="1969893" cy="1267794"/>
            <a:chOff x="7265155" y="4877030"/>
            <a:chExt cx="3111415" cy="1294029"/>
          </a:xfrm>
        </p:grpSpPr>
        <p:pic>
          <p:nvPicPr>
            <p:cNvPr id="2060" name="Picture 12">
              <a:extLst>
                <a:ext uri="{FF2B5EF4-FFF2-40B4-BE49-F238E27FC236}">
                  <a16:creationId xmlns:a16="http://schemas.microsoft.com/office/drawing/2014/main" id="{B285C817-B66A-47D7-466B-3F448F8C156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28" t="6461" r="33221" b="54444"/>
            <a:stretch/>
          </p:blipFill>
          <p:spPr bwMode="auto">
            <a:xfrm>
              <a:off x="7265155" y="4877030"/>
              <a:ext cx="3111415" cy="1294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5FEA068-6D78-784F-BE0F-CAA9DC028E9C}"/>
                </a:ext>
              </a:extLst>
            </p:cNvPr>
            <p:cNvSpPr txBox="1"/>
            <p:nvPr/>
          </p:nvSpPr>
          <p:spPr>
            <a:xfrm>
              <a:off x="8123592" y="5771574"/>
              <a:ext cx="2117847" cy="288552"/>
            </a:xfrm>
            <a:prstGeom prst="rect">
              <a:avLst/>
            </a:prstGeom>
            <a:solidFill>
              <a:schemeClr val="tx1"/>
            </a:solid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00"/>
                  </a:solidFill>
                  <a:latin typeface="Arial" panose="020B0604020202020204" pitchFamily="34" charset="0"/>
                  <a:cs typeface="Arial" panose="020B0604020202020204" pitchFamily="34" charset="0"/>
                </a:rPr>
                <a:t>T-7A Red Hawk</a:t>
              </a:r>
              <a:endParaRPr kumimoji="0" lang="en-US" sz="1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1F96D943-46F8-4AC7-BE1C-4F079D6296EA}"/>
              </a:ext>
            </a:extLst>
          </p:cNvPr>
          <p:cNvGrpSpPr/>
          <p:nvPr/>
        </p:nvGrpSpPr>
        <p:grpSpPr>
          <a:xfrm>
            <a:off x="8268039" y="3491560"/>
            <a:ext cx="1737155" cy="1392846"/>
            <a:chOff x="9675158" y="2381150"/>
            <a:chExt cx="2425236" cy="1729779"/>
          </a:xfrm>
        </p:grpSpPr>
        <p:pic>
          <p:nvPicPr>
            <p:cNvPr id="26" name="Picture 22">
              <a:extLst>
                <a:ext uri="{FF2B5EF4-FFF2-40B4-BE49-F238E27FC236}">
                  <a16:creationId xmlns:a16="http://schemas.microsoft.com/office/drawing/2014/main" id="{F856D811-9C83-035E-7FF6-C9C536D5A3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5158" y="2381150"/>
              <a:ext cx="2306370" cy="1729779"/>
            </a:xfrm>
            <a:prstGeom prst="rect">
              <a:avLst/>
            </a:prstGeom>
            <a:ln>
              <a:noFill/>
            </a:ln>
            <a:effectLst>
              <a:softEdge rad="112500"/>
            </a:effectLst>
          </p:spPr>
        </p:pic>
        <p:sp>
          <p:nvSpPr>
            <p:cNvPr id="27" name="TextBox 24">
              <a:extLst>
                <a:ext uri="{FF2B5EF4-FFF2-40B4-BE49-F238E27FC236}">
                  <a16:creationId xmlns:a16="http://schemas.microsoft.com/office/drawing/2014/main" id="{FB706CCC-2260-FF0E-B321-DC20CFD7BCB2}"/>
                </a:ext>
              </a:extLst>
            </p:cNvPr>
            <p:cNvSpPr txBox="1"/>
            <p:nvPr/>
          </p:nvSpPr>
          <p:spPr>
            <a:xfrm>
              <a:off x="10682245" y="3728281"/>
              <a:ext cx="1418149" cy="344006"/>
            </a:xfrm>
            <a:prstGeom prst="rect">
              <a:avLst/>
            </a:prstGeom>
            <a:noFill/>
            <a:ln>
              <a:solidFill>
                <a:srgbClr val="FFFFFF"/>
              </a:solidFill>
            </a:ln>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JCT TRS</a:t>
              </a:r>
            </a:p>
          </p:txBody>
        </p:sp>
      </p:grpSp>
      <p:pic>
        <p:nvPicPr>
          <p:cNvPr id="28" name="Picture 27">
            <a:extLst>
              <a:ext uri="{FF2B5EF4-FFF2-40B4-BE49-F238E27FC236}">
                <a16:creationId xmlns:a16="http://schemas.microsoft.com/office/drawing/2014/main" id="{9E388669-5D0E-AE6E-32D0-8C701DAC8C31}"/>
              </a:ext>
            </a:extLst>
          </p:cNvPr>
          <p:cNvPicPr>
            <a:picLocks noChangeAspect="1"/>
          </p:cNvPicPr>
          <p:nvPr/>
        </p:nvPicPr>
        <p:blipFill>
          <a:blip r:embed="rId7"/>
          <a:stretch>
            <a:fillRect/>
          </a:stretch>
        </p:blipFill>
        <p:spPr>
          <a:xfrm>
            <a:off x="3525258" y="4460518"/>
            <a:ext cx="1198073" cy="1550447"/>
          </a:xfrm>
          <a:prstGeom prst="rect">
            <a:avLst/>
          </a:prstGeom>
          <a:ln>
            <a:noFill/>
          </a:ln>
          <a:effectLst>
            <a:softEdge rad="112500"/>
          </a:effectLst>
        </p:spPr>
      </p:pic>
      <p:sp>
        <p:nvSpPr>
          <p:cNvPr id="29" name="TextBox 24">
            <a:extLst>
              <a:ext uri="{FF2B5EF4-FFF2-40B4-BE49-F238E27FC236}">
                <a16:creationId xmlns:a16="http://schemas.microsoft.com/office/drawing/2014/main" id="{AC0E98E0-3445-E643-8469-714EB1A411A2}"/>
              </a:ext>
            </a:extLst>
          </p:cNvPr>
          <p:cNvSpPr txBox="1"/>
          <p:nvPr/>
        </p:nvSpPr>
        <p:spPr>
          <a:xfrm>
            <a:off x="3942631" y="5639998"/>
            <a:ext cx="915720" cy="276999"/>
          </a:xfrm>
          <a:prstGeom prst="rect">
            <a:avLst/>
          </a:prstGeom>
          <a:no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FFFF00"/>
                </a:solidFill>
                <a:latin typeface="Arial" panose="020B0604020202020204" pitchFamily="34" charset="0"/>
                <a:cs typeface="Arial" panose="020B0604020202020204" pitchFamily="34" charset="0"/>
              </a:rPr>
              <a:t>SCARS</a:t>
            </a:r>
            <a:endPar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F266A5A9-110D-7C44-FA1E-E3D873F46522}"/>
              </a:ext>
            </a:extLst>
          </p:cNvPr>
          <p:cNvSpPr txBox="1"/>
          <p:nvPr/>
        </p:nvSpPr>
        <p:spPr>
          <a:xfrm>
            <a:off x="362528" y="5922433"/>
            <a:ext cx="11277600" cy="646331"/>
          </a:xfrm>
          <a:prstGeom prst="rect">
            <a:avLst/>
          </a:prstGeom>
          <a:solidFill>
            <a:schemeClr val="accent2">
              <a:lumMod val="75000"/>
            </a:schemeClr>
          </a:solidFill>
          <a:ln w="28575">
            <a:solidFill>
              <a:schemeClr val="tx1"/>
            </a:solidFill>
          </a:ln>
        </p:spPr>
        <p:txBody>
          <a:bodyPr wrap="square" rtlCol="0">
            <a:spAutoFit/>
          </a:bodyPr>
          <a:lstStyle/>
          <a:p>
            <a:pPr algn="ctr"/>
            <a:r>
              <a:rPr lang="en-US" sz="3600" b="1">
                <a:solidFill>
                  <a:schemeClr val="bg1"/>
                </a:solidFill>
                <a:latin typeface="Times New Roman" panose="02020603050405020304" pitchFamily="18" charset="0"/>
                <a:cs typeface="Times New Roman" panose="02020603050405020304" pitchFamily="18" charset="0"/>
              </a:rPr>
              <a:t>PEO TRAINING</a:t>
            </a:r>
          </a:p>
        </p:txBody>
      </p:sp>
      <p:grpSp>
        <p:nvGrpSpPr>
          <p:cNvPr id="38" name="Group 37">
            <a:extLst>
              <a:ext uri="{FF2B5EF4-FFF2-40B4-BE49-F238E27FC236}">
                <a16:creationId xmlns:a16="http://schemas.microsoft.com/office/drawing/2014/main" id="{5218F0CA-2261-C23C-E746-C2DDF48D7AFB}"/>
              </a:ext>
            </a:extLst>
          </p:cNvPr>
          <p:cNvGrpSpPr/>
          <p:nvPr/>
        </p:nvGrpSpPr>
        <p:grpSpPr>
          <a:xfrm>
            <a:off x="3593672" y="2386192"/>
            <a:ext cx="1334014" cy="1266690"/>
            <a:chOff x="2755592" y="2164401"/>
            <a:chExt cx="1978025" cy="1452623"/>
          </a:xfrm>
        </p:grpSpPr>
        <p:pic>
          <p:nvPicPr>
            <p:cNvPr id="36" name="Picture 35">
              <a:extLst>
                <a:ext uri="{FF2B5EF4-FFF2-40B4-BE49-F238E27FC236}">
                  <a16:creationId xmlns:a16="http://schemas.microsoft.com/office/drawing/2014/main" id="{1BADFAD0-4ADF-473F-6054-C83C5E5430EB}"/>
                </a:ext>
              </a:extLst>
            </p:cNvPr>
            <p:cNvPicPr>
              <a:picLocks noChangeAspect="1"/>
            </p:cNvPicPr>
            <p:nvPr/>
          </p:nvPicPr>
          <p:blipFill>
            <a:blip r:embed="rId8"/>
            <a:stretch>
              <a:fillRect/>
            </a:stretch>
          </p:blipFill>
          <p:spPr>
            <a:xfrm>
              <a:off x="2755592" y="2164401"/>
              <a:ext cx="1944546" cy="1452623"/>
            </a:xfrm>
            <a:prstGeom prst="rect">
              <a:avLst/>
            </a:prstGeom>
            <a:effectLst>
              <a:softEdge rad="63500"/>
            </a:effectLst>
          </p:spPr>
        </p:pic>
        <p:sp>
          <p:nvSpPr>
            <p:cNvPr id="37" name="TextBox 24">
              <a:extLst>
                <a:ext uri="{FF2B5EF4-FFF2-40B4-BE49-F238E27FC236}">
                  <a16:creationId xmlns:a16="http://schemas.microsoft.com/office/drawing/2014/main" id="{685566B4-E543-0494-27F4-4E44AB3FF3BB}"/>
                </a:ext>
              </a:extLst>
            </p:cNvPr>
            <p:cNvSpPr txBox="1"/>
            <p:nvPr/>
          </p:nvSpPr>
          <p:spPr>
            <a:xfrm>
              <a:off x="2828488" y="3288020"/>
              <a:ext cx="1905129" cy="317659"/>
            </a:xfrm>
            <a:prstGeom prst="rect">
              <a:avLst/>
            </a:prstGeom>
            <a:no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FFFF00"/>
                  </a:solidFill>
                  <a:latin typeface="Arial" panose="020B0604020202020204" pitchFamily="34" charset="0"/>
                  <a:cs typeface="Arial" panose="020B0604020202020204" pitchFamily="34" charset="0"/>
                </a:rPr>
                <a:t>Threat Emitter</a:t>
              </a:r>
              <a:endPar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grpSp>
      <p:cxnSp>
        <p:nvCxnSpPr>
          <p:cNvPr id="43" name="Straight Connector 42">
            <a:extLst>
              <a:ext uri="{FF2B5EF4-FFF2-40B4-BE49-F238E27FC236}">
                <a16:creationId xmlns:a16="http://schemas.microsoft.com/office/drawing/2014/main" id="{FAA2520A-6309-1B3C-C9BA-D4FB177C5DDE}"/>
              </a:ext>
            </a:extLst>
          </p:cNvPr>
          <p:cNvCxnSpPr>
            <a:cxnSpLocks/>
          </p:cNvCxnSpPr>
          <p:nvPr/>
        </p:nvCxnSpPr>
        <p:spPr bwMode="auto">
          <a:xfrm flipV="1">
            <a:off x="8818162" y="2206013"/>
            <a:ext cx="3247333" cy="3728452"/>
          </a:xfrm>
          <a:prstGeom prst="line">
            <a:avLst/>
          </a:prstGeom>
          <a:noFill/>
          <a:ln w="2857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3B978ACF-019E-54A8-1C4A-8C47A7D2721E}"/>
              </a:ext>
            </a:extLst>
          </p:cNvPr>
          <p:cNvCxnSpPr>
            <a:cxnSpLocks/>
          </p:cNvCxnSpPr>
          <p:nvPr/>
        </p:nvCxnSpPr>
        <p:spPr bwMode="auto">
          <a:xfrm flipH="1" flipV="1">
            <a:off x="33166" y="2324548"/>
            <a:ext cx="3492092" cy="3609917"/>
          </a:xfrm>
          <a:prstGeom prst="line">
            <a:avLst/>
          </a:prstGeom>
          <a:noFill/>
          <a:ln w="28575" cap="flat" cmpd="sng" algn="ctr">
            <a:solidFill>
              <a:schemeClr val="tx1"/>
            </a:solidFill>
            <a:prstDash val="solid"/>
            <a:round/>
            <a:headEnd type="none" w="med" len="med"/>
            <a:tailEnd type="none" w="med" len="med"/>
          </a:ln>
          <a:effectLst/>
        </p:spPr>
      </p:cxnSp>
      <p:pic>
        <p:nvPicPr>
          <p:cNvPr id="2062" name="Picture 14">
            <a:extLst>
              <a:ext uri="{FF2B5EF4-FFF2-40B4-BE49-F238E27FC236}">
                <a16:creationId xmlns:a16="http://schemas.microsoft.com/office/drawing/2014/main" id="{FE26C3A5-C9ED-B96E-B0A2-C200F6EEA9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3431" y="2395580"/>
            <a:ext cx="2320269" cy="2233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9D70693-ED82-725C-3C3C-376913D0C9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28" t="4683" r="4890" b="9849"/>
          <a:stretch/>
        </p:blipFill>
        <p:spPr>
          <a:xfrm>
            <a:off x="1154132" y="2363969"/>
            <a:ext cx="1626254" cy="965175"/>
          </a:xfrm>
          <a:prstGeom prst="rect">
            <a:avLst/>
          </a:prstGeom>
          <a:noFill/>
          <a:ln w="28575">
            <a:solidFill>
              <a:srgbClr val="000000"/>
            </a:solidFill>
            <a:miter lim="800000"/>
            <a:headEnd/>
            <a:tailEnd/>
          </a:ln>
          <a:effectLst>
            <a:softEdge rad="31750"/>
          </a:effectLst>
        </p:spPr>
      </p:pic>
      <p:sp>
        <p:nvSpPr>
          <p:cNvPr id="6" name="TextBox 24">
            <a:extLst>
              <a:ext uri="{FF2B5EF4-FFF2-40B4-BE49-F238E27FC236}">
                <a16:creationId xmlns:a16="http://schemas.microsoft.com/office/drawing/2014/main" id="{384CEE33-1DEC-4B91-57A8-8DEBDE5AD4D7}"/>
              </a:ext>
            </a:extLst>
          </p:cNvPr>
          <p:cNvSpPr txBox="1"/>
          <p:nvPr/>
        </p:nvSpPr>
        <p:spPr>
          <a:xfrm>
            <a:off x="2308820" y="3054862"/>
            <a:ext cx="1284852" cy="276999"/>
          </a:xfrm>
          <a:prstGeom prst="rect">
            <a:avLst/>
          </a:prstGeom>
          <a:noFill/>
          <a:effectLst>
            <a:softEdge rad="381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FFFF00"/>
                </a:solidFill>
                <a:latin typeface="Arial" panose="020B0604020202020204" pitchFamily="34" charset="0"/>
                <a:cs typeface="Arial" panose="020B0604020202020204" pitchFamily="34" charset="0"/>
              </a:rPr>
              <a:t>JSE</a:t>
            </a:r>
            <a:endParaRPr kumimoji="0" lang="en-US" sz="1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47648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99A6B-0DAF-6150-FA76-3C944FB129E5}"/>
              </a:ext>
            </a:extLst>
          </p:cNvPr>
          <p:cNvSpPr>
            <a:spLocks noGrp="1"/>
          </p:cNvSpPr>
          <p:nvPr>
            <p:ph type="sldNum" sz="quarter" idx="12"/>
          </p:nvPr>
        </p:nvSpPr>
        <p:spPr/>
        <p:txBody>
          <a:bodyPr/>
          <a:lstStyle/>
          <a:p>
            <a:fld id="{1564149D-CA84-4E68-827D-ABA46180E4BE}" type="slidenum">
              <a:rPr lang="en-US" smtClean="0"/>
              <a:pPr/>
              <a:t>5</a:t>
            </a:fld>
            <a:endParaRPr lang="en-US"/>
          </a:p>
        </p:txBody>
      </p:sp>
      <p:sp>
        <p:nvSpPr>
          <p:cNvPr id="3" name="object 7">
            <a:extLst>
              <a:ext uri="{FF2B5EF4-FFF2-40B4-BE49-F238E27FC236}">
                <a16:creationId xmlns:a16="http://schemas.microsoft.com/office/drawing/2014/main" id="{6AEE377E-3E6F-BF8B-4F8A-EBD0EF24AA8A}"/>
              </a:ext>
            </a:extLst>
          </p:cNvPr>
          <p:cNvSpPr txBox="1">
            <a:spLocks/>
          </p:cNvSpPr>
          <p:nvPr/>
        </p:nvSpPr>
        <p:spPr>
          <a:xfrm>
            <a:off x="2159900" y="182880"/>
            <a:ext cx="7872199" cy="586427"/>
          </a:xfrm>
          <a:prstGeom prst="rect">
            <a:avLst/>
          </a:prstGeom>
        </p:spPr>
        <p:txBody>
          <a:bodyPr lIns="91440" tIns="45720" rIns="91440" bIns="45720" anchor="t"/>
          <a:lstStyle>
            <a:lvl1pPr algn="ctr" rtl="0" eaLnBrk="0" fontAlgn="base" hangingPunct="0">
              <a:spcBef>
                <a:spcPct val="0"/>
              </a:spcBef>
              <a:spcAft>
                <a:spcPct val="0"/>
              </a:spcAft>
              <a:defRPr sz="3200" b="1" baseline="0">
                <a:solidFill>
                  <a:srgbClr val="22228B"/>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nSpc>
                <a:spcPct val="102459"/>
              </a:lnSpc>
            </a:pPr>
            <a:r>
              <a:rPr lang="en-US" kern="0" dirty="0">
                <a:solidFill>
                  <a:schemeClr val="accent2">
                    <a:lumMod val="75000"/>
                  </a:schemeClr>
                </a:solidFill>
              </a:rPr>
              <a:t>PEO Training Mission, Vision and Motto</a:t>
            </a:r>
            <a:endParaRPr lang="en-US" dirty="0">
              <a:solidFill>
                <a:schemeClr val="accent2">
                  <a:lumMod val="75000"/>
                </a:schemeClr>
              </a:solidFill>
            </a:endParaRPr>
          </a:p>
        </p:txBody>
      </p:sp>
      <p:sp>
        <p:nvSpPr>
          <p:cNvPr id="4" name="TextBox 3">
            <a:extLst>
              <a:ext uri="{FF2B5EF4-FFF2-40B4-BE49-F238E27FC236}">
                <a16:creationId xmlns:a16="http://schemas.microsoft.com/office/drawing/2014/main" id="{9457744B-0D59-281E-05A8-9082A90E8801}"/>
              </a:ext>
            </a:extLst>
          </p:cNvPr>
          <p:cNvSpPr txBox="1"/>
          <p:nvPr/>
        </p:nvSpPr>
        <p:spPr>
          <a:xfrm>
            <a:off x="5377524" y="1695889"/>
            <a:ext cx="6545045" cy="3970318"/>
          </a:xfrm>
          <a:prstGeom prst="rect">
            <a:avLst/>
          </a:prstGeom>
          <a:noFill/>
        </p:spPr>
        <p:txBody>
          <a:bodyPr wrap="square" rtlCol="0">
            <a:spAutoFit/>
          </a:bodyPr>
          <a:lstStyle/>
          <a:p>
            <a:r>
              <a:rPr lang="en-US" sz="2800" b="1" u="sng">
                <a:latin typeface="+mj-lt"/>
              </a:rPr>
              <a:t>Mission:</a:t>
            </a:r>
            <a:r>
              <a:rPr lang="en-US" sz="2800" b="1">
                <a:latin typeface="+mj-lt"/>
              </a:rPr>
              <a:t> </a:t>
            </a:r>
            <a:r>
              <a:rPr lang="en-US" sz="2800">
                <a:effectLst/>
                <a:latin typeface="+mj-lt"/>
                <a:ea typeface="Aptos" panose="020B0004020202020204" pitchFamily="34" charset="0"/>
              </a:rPr>
              <a:t>Develop, deliver, and sustain integrated training capabilities to enable war-winning airpower.</a:t>
            </a:r>
            <a:endParaRPr lang="en-US" sz="2800">
              <a:latin typeface="+mj-lt"/>
            </a:endParaRPr>
          </a:p>
          <a:p>
            <a:endParaRPr lang="en-US" sz="2800">
              <a:latin typeface="+mj-lt"/>
            </a:endParaRPr>
          </a:p>
          <a:p>
            <a:r>
              <a:rPr lang="en-US" sz="2800" b="1" u="sng">
                <a:latin typeface="+mj-lt"/>
              </a:rPr>
              <a:t>Vision:</a:t>
            </a:r>
            <a:r>
              <a:rPr lang="en-US" sz="2800" b="1">
                <a:latin typeface="+mj-lt"/>
              </a:rPr>
              <a:t> </a:t>
            </a:r>
            <a:r>
              <a:rPr lang="en-US" sz="2800">
                <a:effectLst/>
                <a:latin typeface="+mj-lt"/>
                <a:ea typeface="Aptos" panose="020B0004020202020204" pitchFamily="34" charset="0"/>
              </a:rPr>
              <a:t>To be the trusted provider of adaptive and innovative training capabilities – on target, every time.</a:t>
            </a:r>
          </a:p>
          <a:p>
            <a:endParaRPr lang="en-US" sz="2800">
              <a:latin typeface="+mj-lt"/>
            </a:endParaRPr>
          </a:p>
          <a:p>
            <a:r>
              <a:rPr lang="en-US" sz="2800" b="1" u="sng">
                <a:latin typeface="+mj-lt"/>
              </a:rPr>
              <a:t>Motto:</a:t>
            </a:r>
            <a:r>
              <a:rPr lang="en-US" sz="2800" b="1">
                <a:latin typeface="+mj-lt"/>
              </a:rPr>
              <a:t> </a:t>
            </a:r>
            <a:r>
              <a:rPr lang="en-US" sz="2800">
                <a:latin typeface="+mj-lt"/>
              </a:rPr>
              <a:t>Air Dominance Begins Here</a:t>
            </a:r>
          </a:p>
        </p:txBody>
      </p:sp>
      <p:pic>
        <p:nvPicPr>
          <p:cNvPr id="6" name="Picture 5">
            <a:extLst>
              <a:ext uri="{FF2B5EF4-FFF2-40B4-BE49-F238E27FC236}">
                <a16:creationId xmlns:a16="http://schemas.microsoft.com/office/drawing/2014/main" id="{C5BAE99E-8BD1-BAF2-7599-B34EB19EDB42}"/>
              </a:ext>
            </a:extLst>
          </p:cNvPr>
          <p:cNvPicPr>
            <a:picLocks noChangeAspect="1"/>
          </p:cNvPicPr>
          <p:nvPr/>
        </p:nvPicPr>
        <p:blipFill>
          <a:blip r:embed="rId2">
            <a:extLst>
              <a:ext uri="{28A0092B-C50C-407E-A947-70E740481C1C}">
                <a14:useLocalDpi xmlns:a14="http://schemas.microsoft.com/office/drawing/2010/main" val="0"/>
              </a:ext>
            </a:extLst>
          </a:blip>
          <a:srcRect l="519" r="519"/>
          <a:stretch/>
        </p:blipFill>
        <p:spPr>
          <a:xfrm>
            <a:off x="758070" y="1401486"/>
            <a:ext cx="4306257" cy="4343400"/>
          </a:xfrm>
          <a:prstGeom prst="ellipse">
            <a:avLst/>
          </a:prstGeom>
        </p:spPr>
      </p:pic>
    </p:spTree>
    <p:extLst>
      <p:ext uri="{BB962C8B-B14F-4D97-AF65-F5344CB8AC3E}">
        <p14:creationId xmlns:p14="http://schemas.microsoft.com/office/powerpoint/2010/main" val="4051279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423F-56A8-0C53-2F7E-E452CFDBBA52}"/>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7F1A4175-0A0E-9FFA-95E8-AF45601DA704}"/>
              </a:ext>
            </a:extLst>
          </p:cNvPr>
          <p:cNvGrpSpPr/>
          <p:nvPr/>
        </p:nvGrpSpPr>
        <p:grpSpPr>
          <a:xfrm>
            <a:off x="9888577" y="4486568"/>
            <a:ext cx="2074823" cy="1625143"/>
            <a:chOff x="1968649" y="3999126"/>
            <a:chExt cx="2497906" cy="2398000"/>
          </a:xfrm>
        </p:grpSpPr>
        <p:pic>
          <p:nvPicPr>
            <p:cNvPr id="28" name="Picture 27">
              <a:extLst>
                <a:ext uri="{FF2B5EF4-FFF2-40B4-BE49-F238E27FC236}">
                  <a16:creationId xmlns:a16="http://schemas.microsoft.com/office/drawing/2014/main" id="{CF2E78DE-492F-806C-3D50-B2E2C8181D42}"/>
                </a:ext>
              </a:extLst>
            </p:cNvPr>
            <p:cNvPicPr>
              <a:picLocks noChangeAspect="1"/>
            </p:cNvPicPr>
            <p:nvPr/>
          </p:nvPicPr>
          <p:blipFill>
            <a:blip r:embed="rId3"/>
            <a:stretch>
              <a:fillRect/>
            </a:stretch>
          </p:blipFill>
          <p:spPr>
            <a:xfrm>
              <a:off x="2312402" y="3999126"/>
              <a:ext cx="1810400" cy="1810400"/>
            </a:xfrm>
            <a:prstGeom prst="rect">
              <a:avLst/>
            </a:prstGeom>
          </p:spPr>
        </p:pic>
        <p:sp>
          <p:nvSpPr>
            <p:cNvPr id="30" name="TextBox 29">
              <a:extLst>
                <a:ext uri="{FF2B5EF4-FFF2-40B4-BE49-F238E27FC236}">
                  <a16:creationId xmlns:a16="http://schemas.microsoft.com/office/drawing/2014/main" id="{01E71BDD-9221-FB31-AF6F-B6A67F90215D}"/>
                </a:ext>
              </a:extLst>
            </p:cNvPr>
            <p:cNvSpPr txBox="1"/>
            <p:nvPr/>
          </p:nvSpPr>
          <p:spPr>
            <a:xfrm>
              <a:off x="1968649" y="5863831"/>
              <a:ext cx="2497906" cy="533295"/>
            </a:xfrm>
            <a:prstGeom prst="rect">
              <a:avLst/>
            </a:prstGeom>
            <a:noFill/>
          </p:spPr>
          <p:txBody>
            <a:bodyPr wrap="square" rtlCol="0">
              <a:spAutoFit/>
            </a:bodyPr>
            <a:lstStyle/>
            <a:p>
              <a:pPr algn="ctr"/>
              <a:r>
                <a:rPr lang="en-US" sz="1200" b="1" dirty="0"/>
                <a:t>Enterprise Training &amp; Test </a:t>
              </a:r>
            </a:p>
            <a:p>
              <a:pPr algn="ctr"/>
              <a:r>
                <a:rPr lang="en-US" sz="1200" b="1" dirty="0"/>
                <a:t>Cross-Cutting Enabler</a:t>
              </a:r>
            </a:p>
          </p:txBody>
        </p:sp>
      </p:grpSp>
      <p:sp>
        <p:nvSpPr>
          <p:cNvPr id="4" name="Slide Number Placeholder 3">
            <a:extLst>
              <a:ext uri="{FF2B5EF4-FFF2-40B4-BE49-F238E27FC236}">
                <a16:creationId xmlns:a16="http://schemas.microsoft.com/office/drawing/2014/main" id="{D127751F-61E4-6F81-AC91-A864889A274C}"/>
              </a:ext>
            </a:extLst>
          </p:cNvPr>
          <p:cNvSpPr>
            <a:spLocks noGrp="1"/>
          </p:cNvSpPr>
          <p:nvPr>
            <p:ph type="sldNum" sz="quarter" idx="12"/>
          </p:nvPr>
        </p:nvSpPr>
        <p:spPr>
          <a:xfrm>
            <a:off x="11603736" y="6510528"/>
            <a:ext cx="530352" cy="246221"/>
          </a:xfrm>
          <a:prstGeom prst="rect">
            <a:avLst/>
          </a:prstGeom>
        </p:spPr>
        <p:txBody>
          <a:bodyPr vert="horz" wrap="none" lIns="91440" tIns="0" rIns="91440" bIns="0" rtlCol="0" anchor="ctr">
            <a:normAutofit/>
          </a:bodyPr>
          <a:lstStyle>
            <a:defPPr>
              <a:defRPr lang="en-US"/>
            </a:defPPr>
            <a:lvl1pPr algn="r" rtl="0" eaLnBrk="0" fontAlgn="base" hangingPunct="0">
              <a:spcBef>
                <a:spcPct val="0"/>
              </a:spcBef>
              <a:spcAft>
                <a:spcPct val="0"/>
              </a:spcAft>
              <a:defRPr sz="1600" b="1"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fld id="{C1A15DF3-B9AF-4EC4-A69C-2370B628607D}" type="slidenum">
              <a:rPr lang="en-US" smtClean="0"/>
              <a:pPr/>
              <a:t>6</a:t>
            </a:fld>
            <a:endParaRPr lang="en-US"/>
          </a:p>
        </p:txBody>
      </p:sp>
      <p:sp>
        <p:nvSpPr>
          <p:cNvPr id="24" name="Plus Sign 23">
            <a:extLst>
              <a:ext uri="{FF2B5EF4-FFF2-40B4-BE49-F238E27FC236}">
                <a16:creationId xmlns:a16="http://schemas.microsoft.com/office/drawing/2014/main" id="{3086A068-CBA4-5764-2732-FDCBA685CAC7}"/>
              </a:ext>
            </a:extLst>
          </p:cNvPr>
          <p:cNvSpPr/>
          <p:nvPr/>
        </p:nvSpPr>
        <p:spPr>
          <a:xfrm>
            <a:off x="3427952" y="5168359"/>
            <a:ext cx="509075" cy="56337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6A35C2-0C7B-7762-949A-F406DB9962E0}"/>
              </a:ext>
            </a:extLst>
          </p:cNvPr>
          <p:cNvSpPr/>
          <p:nvPr/>
        </p:nvSpPr>
        <p:spPr>
          <a:xfrm>
            <a:off x="182880" y="1280158"/>
            <a:ext cx="11865685" cy="5068810"/>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2F3A3E01-2E1B-4AFD-61F5-DFD78CFA856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4401" y="4826811"/>
            <a:ext cx="1322360" cy="131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0D40BD20-C8A2-93AF-EB2D-00816383A758}"/>
              </a:ext>
            </a:extLst>
          </p:cNvPr>
          <p:cNvGrpSpPr/>
          <p:nvPr/>
        </p:nvGrpSpPr>
        <p:grpSpPr>
          <a:xfrm>
            <a:off x="7819606" y="4782226"/>
            <a:ext cx="1476794" cy="1329270"/>
            <a:chOff x="9749440" y="1951321"/>
            <a:chExt cx="2148474" cy="2244161"/>
          </a:xfrm>
        </p:grpSpPr>
        <p:sp>
          <p:nvSpPr>
            <p:cNvPr id="12" name="Rectangle 11">
              <a:extLst>
                <a:ext uri="{FF2B5EF4-FFF2-40B4-BE49-F238E27FC236}">
                  <a16:creationId xmlns:a16="http://schemas.microsoft.com/office/drawing/2014/main" id="{9C9E7783-73C7-49E2-BAB1-CC7058ADC925}"/>
                </a:ext>
              </a:extLst>
            </p:cNvPr>
            <p:cNvSpPr/>
            <p:nvPr/>
          </p:nvSpPr>
          <p:spPr>
            <a:xfrm>
              <a:off x="9749440" y="1951321"/>
              <a:ext cx="2148474" cy="2244161"/>
            </a:xfrm>
            <a:prstGeom prst="rect">
              <a:avLst/>
            </a:prstGeom>
            <a:solidFill>
              <a:schemeClr val="bg1">
                <a:lumMod val="65000"/>
                <a:alpha val="2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641418-CB7D-CB17-0653-9EAE7947EEE7}"/>
                </a:ext>
              </a:extLst>
            </p:cNvPr>
            <p:cNvPicPr>
              <a:picLocks noChangeAspect="1"/>
            </p:cNvPicPr>
            <p:nvPr/>
          </p:nvPicPr>
          <p:blipFill>
            <a:blip r:embed="rId5"/>
            <a:stretch>
              <a:fillRect/>
            </a:stretch>
          </p:blipFill>
          <p:spPr>
            <a:xfrm>
              <a:off x="10274698" y="2230761"/>
              <a:ext cx="1097962" cy="1323544"/>
            </a:xfrm>
            <a:prstGeom prst="rect">
              <a:avLst/>
            </a:prstGeom>
          </p:spPr>
        </p:pic>
      </p:grpSp>
      <p:sp>
        <p:nvSpPr>
          <p:cNvPr id="16" name="TextBox 15">
            <a:extLst>
              <a:ext uri="{FF2B5EF4-FFF2-40B4-BE49-F238E27FC236}">
                <a16:creationId xmlns:a16="http://schemas.microsoft.com/office/drawing/2014/main" id="{332E2E34-F420-57BC-9AFE-6508DE6739EF}"/>
              </a:ext>
            </a:extLst>
          </p:cNvPr>
          <p:cNvSpPr txBox="1"/>
          <p:nvPr/>
        </p:nvSpPr>
        <p:spPr>
          <a:xfrm>
            <a:off x="7565925" y="5722285"/>
            <a:ext cx="1679358" cy="338554"/>
          </a:xfrm>
          <a:prstGeom prst="rect">
            <a:avLst/>
          </a:prstGeom>
          <a:noFill/>
        </p:spPr>
        <p:txBody>
          <a:bodyPr wrap="square" rtlCol="0">
            <a:spAutoFit/>
          </a:bodyPr>
          <a:lstStyle/>
          <a:p>
            <a:pPr algn="ctr"/>
            <a:r>
              <a:rPr lang="en-US" sz="1600" b="1" dirty="0"/>
              <a:t>AR/VR</a:t>
            </a:r>
          </a:p>
        </p:txBody>
      </p:sp>
      <p:pic>
        <p:nvPicPr>
          <p:cNvPr id="38" name="Picture 37">
            <a:extLst>
              <a:ext uri="{FF2B5EF4-FFF2-40B4-BE49-F238E27FC236}">
                <a16:creationId xmlns:a16="http://schemas.microsoft.com/office/drawing/2014/main" id="{528BE852-C374-3E0F-5140-F3A06D1593AE}"/>
              </a:ext>
            </a:extLst>
          </p:cNvPr>
          <p:cNvPicPr>
            <a:picLocks noChangeAspect="1"/>
          </p:cNvPicPr>
          <p:nvPr/>
        </p:nvPicPr>
        <p:blipFill>
          <a:blip r:embed="rId6"/>
          <a:stretch>
            <a:fillRect/>
          </a:stretch>
        </p:blipFill>
        <p:spPr>
          <a:xfrm>
            <a:off x="5989963" y="4812953"/>
            <a:ext cx="1278874" cy="1329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Logo&#10;&#10;Description automatically generated">
            <a:extLst>
              <a:ext uri="{FF2B5EF4-FFF2-40B4-BE49-F238E27FC236}">
                <a16:creationId xmlns:a16="http://schemas.microsoft.com/office/drawing/2014/main" id="{0B3C74C1-2BD0-7E10-ED2D-E82BA5D47A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8607" y="4822615"/>
            <a:ext cx="1335393" cy="134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Diagram, logo&#10;&#10;Description automatically generated">
            <a:extLst>
              <a:ext uri="{FF2B5EF4-FFF2-40B4-BE49-F238E27FC236}">
                <a16:creationId xmlns:a16="http://schemas.microsoft.com/office/drawing/2014/main" id="{FA282C20-6B2F-4D90-7A22-47DDFDC62D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614" y="4812953"/>
            <a:ext cx="1226515" cy="1349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AA2AF40A-5035-9470-8F07-C31623759C3B}"/>
              </a:ext>
            </a:extLst>
          </p:cNvPr>
          <p:cNvSpPr/>
          <p:nvPr/>
        </p:nvSpPr>
        <p:spPr>
          <a:xfrm>
            <a:off x="7263325" y="5185809"/>
            <a:ext cx="509075" cy="56337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Plus Sign 5">
            <a:extLst>
              <a:ext uri="{FF2B5EF4-FFF2-40B4-BE49-F238E27FC236}">
                <a16:creationId xmlns:a16="http://schemas.microsoft.com/office/drawing/2014/main" id="{C3E32EFC-BBF7-99DA-CDF8-83C6C97F8254}"/>
              </a:ext>
            </a:extLst>
          </p:cNvPr>
          <p:cNvSpPr/>
          <p:nvPr/>
        </p:nvSpPr>
        <p:spPr>
          <a:xfrm>
            <a:off x="5410200" y="5168358"/>
            <a:ext cx="509075" cy="56337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Plus Sign 6">
            <a:extLst>
              <a:ext uri="{FF2B5EF4-FFF2-40B4-BE49-F238E27FC236}">
                <a16:creationId xmlns:a16="http://schemas.microsoft.com/office/drawing/2014/main" id="{BDAF2803-117E-8E44-01A5-194E3C1B6FB1}"/>
              </a:ext>
            </a:extLst>
          </p:cNvPr>
          <p:cNvSpPr/>
          <p:nvPr/>
        </p:nvSpPr>
        <p:spPr>
          <a:xfrm>
            <a:off x="1621001" y="5168359"/>
            <a:ext cx="509075" cy="56337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Plus Sign 7">
            <a:extLst>
              <a:ext uri="{FF2B5EF4-FFF2-40B4-BE49-F238E27FC236}">
                <a16:creationId xmlns:a16="http://schemas.microsoft.com/office/drawing/2014/main" id="{E8EC3E63-7227-C21B-4EC5-D9FA0D97A170}"/>
              </a:ext>
            </a:extLst>
          </p:cNvPr>
          <p:cNvSpPr/>
          <p:nvPr/>
        </p:nvSpPr>
        <p:spPr>
          <a:xfrm>
            <a:off x="9372600" y="5159127"/>
            <a:ext cx="509075" cy="56337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bject 7">
            <a:extLst>
              <a:ext uri="{FF2B5EF4-FFF2-40B4-BE49-F238E27FC236}">
                <a16:creationId xmlns:a16="http://schemas.microsoft.com/office/drawing/2014/main" id="{6E18F543-755E-6510-DA00-439065097B84}"/>
              </a:ext>
            </a:extLst>
          </p:cNvPr>
          <p:cNvSpPr txBox="1">
            <a:spLocks/>
          </p:cNvSpPr>
          <p:nvPr/>
        </p:nvSpPr>
        <p:spPr>
          <a:xfrm>
            <a:off x="1855822" y="182880"/>
            <a:ext cx="8427828" cy="429571"/>
          </a:xfrm>
          <a:prstGeom prst="rect">
            <a:avLst/>
          </a:prstGeom>
        </p:spPr>
        <p:txBody>
          <a:bodyPr/>
          <a:lstStyle>
            <a:lvl1pPr algn="ctr" rtl="0" eaLnBrk="0" fontAlgn="base" hangingPunct="0">
              <a:spcBef>
                <a:spcPct val="0"/>
              </a:spcBef>
              <a:spcAft>
                <a:spcPct val="0"/>
              </a:spcAft>
              <a:defRPr sz="3200" b="1" baseline="0">
                <a:solidFill>
                  <a:srgbClr val="22228B"/>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marL="0" marR="0" lvl="0" indent="0" algn="ctr" defTabSz="914400" rtl="0" eaLnBrk="0" fontAlgn="base" latinLnBrk="0" hangingPunct="0">
              <a:lnSpc>
                <a:spcPts val="3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accent2">
                    <a:lumMod val="75000"/>
                  </a:schemeClr>
                </a:solidFill>
                <a:effectLst/>
                <a:uLnTx/>
                <a:uFillTx/>
                <a:latin typeface="Arial"/>
                <a:ea typeface="+mj-ea"/>
                <a:cs typeface="+mj-cs"/>
              </a:rPr>
              <a:t>AFPEO Training 1.0</a:t>
            </a:r>
          </a:p>
        </p:txBody>
      </p:sp>
      <p:pic>
        <p:nvPicPr>
          <p:cNvPr id="20" name="Picture 19" descr="Logo&#10;&#10;Description automatically generated">
            <a:extLst>
              <a:ext uri="{FF2B5EF4-FFF2-40B4-BE49-F238E27FC236}">
                <a16:creationId xmlns:a16="http://schemas.microsoft.com/office/drawing/2014/main" id="{AAFF858E-5A0D-FEBA-9C62-EAA1D8E7C2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4600" y="1488965"/>
            <a:ext cx="2222786" cy="2209800"/>
          </a:xfrm>
          <a:prstGeom prst="rect">
            <a:avLst/>
          </a:prstGeom>
        </p:spPr>
      </p:pic>
      <p:sp>
        <p:nvSpPr>
          <p:cNvPr id="23" name="Arrow: Right 22">
            <a:extLst>
              <a:ext uri="{FF2B5EF4-FFF2-40B4-BE49-F238E27FC236}">
                <a16:creationId xmlns:a16="http://schemas.microsoft.com/office/drawing/2014/main" id="{A39FCC93-1C36-95C9-5A78-82AB15077DB4}"/>
              </a:ext>
            </a:extLst>
          </p:cNvPr>
          <p:cNvSpPr/>
          <p:nvPr/>
        </p:nvSpPr>
        <p:spPr bwMode="auto">
          <a:xfrm>
            <a:off x="5181600" y="2376319"/>
            <a:ext cx="1447800" cy="468032"/>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E544FC6B-D92C-F3A5-F79B-142C5DF69DA7}"/>
              </a:ext>
            </a:extLst>
          </p:cNvPr>
          <p:cNvSpPr txBox="1"/>
          <p:nvPr/>
        </p:nvSpPr>
        <p:spPr>
          <a:xfrm>
            <a:off x="7768097" y="2194836"/>
            <a:ext cx="1521829" cy="830997"/>
          </a:xfrm>
          <a:prstGeom prst="rect">
            <a:avLst/>
          </a:prstGeom>
          <a:noFill/>
        </p:spPr>
        <p:txBody>
          <a:bodyPr wrap="square" rtlCol="0">
            <a:spAutoFit/>
          </a:bodyPr>
          <a:lstStyle/>
          <a:p>
            <a:pPr algn="ctr"/>
            <a:r>
              <a:rPr lang="en-US" sz="2400" b="1" dirty="0">
                <a:solidFill>
                  <a:schemeClr val="bg1"/>
                </a:solidFill>
              </a:rPr>
              <a:t>AFPEO </a:t>
            </a:r>
          </a:p>
          <a:p>
            <a:pPr algn="ctr"/>
            <a:r>
              <a:rPr lang="en-US" sz="2400" b="1" dirty="0">
                <a:solidFill>
                  <a:schemeClr val="bg1"/>
                </a:solidFill>
              </a:rPr>
              <a:t>Training</a:t>
            </a:r>
          </a:p>
        </p:txBody>
      </p:sp>
      <p:pic>
        <p:nvPicPr>
          <p:cNvPr id="10" name="Picture 9">
            <a:extLst>
              <a:ext uri="{FF2B5EF4-FFF2-40B4-BE49-F238E27FC236}">
                <a16:creationId xmlns:a16="http://schemas.microsoft.com/office/drawing/2014/main" id="{F447AD14-7D6F-FF7E-B5EF-F1FB72EB11A7}"/>
              </a:ext>
            </a:extLst>
          </p:cNvPr>
          <p:cNvPicPr>
            <a:picLocks noChangeAspect="1"/>
          </p:cNvPicPr>
          <p:nvPr/>
        </p:nvPicPr>
        <p:blipFill>
          <a:blip r:embed="rId10" cstate="print">
            <a:extLst>
              <a:ext uri="{28A0092B-C50C-407E-A947-70E740481C1C}">
                <a14:useLocalDpi xmlns:a14="http://schemas.microsoft.com/office/drawing/2010/main" val="0"/>
              </a:ext>
            </a:extLst>
          </a:blip>
          <a:srcRect l="519" r="519"/>
          <a:stretch/>
        </p:blipFill>
        <p:spPr>
          <a:xfrm>
            <a:off x="7051358" y="1581462"/>
            <a:ext cx="2193925" cy="2212848"/>
          </a:xfrm>
          <a:prstGeom prst="ellipse">
            <a:avLst/>
          </a:prstGeom>
        </p:spPr>
      </p:pic>
    </p:spTree>
    <p:extLst>
      <p:ext uri="{BB962C8B-B14F-4D97-AF65-F5344CB8AC3E}">
        <p14:creationId xmlns:p14="http://schemas.microsoft.com/office/powerpoint/2010/main" val="41242579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66C4-1F74-9AD6-22AA-6D040CA57B1D}"/>
              </a:ext>
            </a:extLst>
          </p:cNvPr>
          <p:cNvSpPr>
            <a:spLocks noGrp="1"/>
          </p:cNvSpPr>
          <p:nvPr>
            <p:ph type="title"/>
          </p:nvPr>
        </p:nvSpPr>
        <p:spPr>
          <a:xfrm>
            <a:off x="1995626" y="182880"/>
            <a:ext cx="8200747" cy="520465"/>
          </a:xfrm>
        </p:spPr>
        <p:txBody>
          <a:bodyPr lIns="91440" tIns="45720" rIns="91440" bIns="45720" anchor="t"/>
          <a:lstStyle/>
          <a:p>
            <a:pPr algn="ctr"/>
            <a:r>
              <a:rPr lang="en-US" dirty="0">
                <a:solidFill>
                  <a:schemeClr val="accent2">
                    <a:lumMod val="75000"/>
                  </a:schemeClr>
                </a:solidFill>
                <a:cs typeface="Arial"/>
              </a:rPr>
              <a:t>T-7A Red Hawk Division Snapshot</a:t>
            </a:r>
          </a:p>
        </p:txBody>
      </p:sp>
      <p:sp>
        <p:nvSpPr>
          <p:cNvPr id="3" name="Slide Number Placeholder 2">
            <a:extLst>
              <a:ext uri="{FF2B5EF4-FFF2-40B4-BE49-F238E27FC236}">
                <a16:creationId xmlns:a16="http://schemas.microsoft.com/office/drawing/2014/main" id="{91F718E7-A20E-5586-985F-4F9DE9EB747D}"/>
              </a:ext>
            </a:extLst>
          </p:cNvPr>
          <p:cNvSpPr>
            <a:spLocks noGrp="1"/>
          </p:cNvSpPr>
          <p:nvPr>
            <p:ph type="sldNum" sz="quarter" idx="10"/>
          </p:nvPr>
        </p:nvSpPr>
        <p:spPr>
          <a:xfrm>
            <a:off x="11068698" y="6576377"/>
            <a:ext cx="1124932" cy="457200"/>
          </a:xfrm>
        </p:spPr>
        <p:txBody>
          <a:bodyPr/>
          <a:lstStyle/>
          <a:p>
            <a:pPr algn="r">
              <a:defRPr/>
            </a:pPr>
            <a:fld id="{DC00F39A-F38B-4BD2-9138-636B5AB92BEE}" type="slidenum">
              <a:rPr lang="en-US"/>
              <a:pPr algn="r">
                <a:defRPr/>
              </a:pPr>
              <a:t>7</a:t>
            </a:fld>
            <a:endParaRPr lang="en-US" dirty="0"/>
          </a:p>
        </p:txBody>
      </p:sp>
      <p:pic>
        <p:nvPicPr>
          <p:cNvPr id="4" name="Picture 3">
            <a:extLst>
              <a:ext uri="{FF2B5EF4-FFF2-40B4-BE49-F238E27FC236}">
                <a16:creationId xmlns:a16="http://schemas.microsoft.com/office/drawing/2014/main" id="{1EA377EB-36E5-2F1A-BF3C-01F0B86BC6C0}"/>
              </a:ext>
            </a:extLst>
          </p:cNvPr>
          <p:cNvPicPr>
            <a:picLocks noChangeAspect="1"/>
          </p:cNvPicPr>
          <p:nvPr/>
        </p:nvPicPr>
        <p:blipFill>
          <a:blip r:embed="rId3"/>
          <a:stretch>
            <a:fillRect/>
          </a:stretch>
        </p:blipFill>
        <p:spPr>
          <a:xfrm>
            <a:off x="4027715" y="1333993"/>
            <a:ext cx="7916884" cy="3655625"/>
          </a:xfrm>
          <a:prstGeom prst="rect">
            <a:avLst/>
          </a:prstGeom>
        </p:spPr>
      </p:pic>
      <p:pic>
        <p:nvPicPr>
          <p:cNvPr id="5" name="Picture 4">
            <a:extLst>
              <a:ext uri="{FF2B5EF4-FFF2-40B4-BE49-F238E27FC236}">
                <a16:creationId xmlns:a16="http://schemas.microsoft.com/office/drawing/2014/main" id="{E6053F56-6EC9-3496-A7EB-EB342C309A25}"/>
              </a:ext>
            </a:extLst>
          </p:cNvPr>
          <p:cNvPicPr>
            <a:picLocks noChangeAspect="1"/>
          </p:cNvPicPr>
          <p:nvPr/>
        </p:nvPicPr>
        <p:blipFill>
          <a:blip r:embed="rId4"/>
          <a:stretch>
            <a:fillRect/>
          </a:stretch>
        </p:blipFill>
        <p:spPr>
          <a:xfrm>
            <a:off x="346240" y="1106632"/>
            <a:ext cx="3086100" cy="4114800"/>
          </a:xfrm>
          <a:prstGeom prst="rect">
            <a:avLst/>
          </a:prstGeom>
        </p:spPr>
      </p:pic>
      <p:pic>
        <p:nvPicPr>
          <p:cNvPr id="8" name="Picture 7">
            <a:extLst>
              <a:ext uri="{FF2B5EF4-FFF2-40B4-BE49-F238E27FC236}">
                <a16:creationId xmlns:a16="http://schemas.microsoft.com/office/drawing/2014/main" id="{873143DD-DA4D-4734-29D7-FEC0C5CCDF77}"/>
              </a:ext>
            </a:extLst>
          </p:cNvPr>
          <p:cNvPicPr>
            <a:picLocks noChangeAspect="1"/>
          </p:cNvPicPr>
          <p:nvPr/>
        </p:nvPicPr>
        <p:blipFill>
          <a:blip r:embed="rId5"/>
          <a:stretch>
            <a:fillRect/>
          </a:stretch>
        </p:blipFill>
        <p:spPr>
          <a:xfrm>
            <a:off x="9496313" y="5223969"/>
            <a:ext cx="219075" cy="600075"/>
          </a:xfrm>
          <a:prstGeom prst="rect">
            <a:avLst/>
          </a:prstGeom>
        </p:spPr>
      </p:pic>
      <p:pic>
        <p:nvPicPr>
          <p:cNvPr id="9" name="Picture 8">
            <a:extLst>
              <a:ext uri="{FF2B5EF4-FFF2-40B4-BE49-F238E27FC236}">
                <a16:creationId xmlns:a16="http://schemas.microsoft.com/office/drawing/2014/main" id="{2D609D52-CD5A-21D9-7955-FFC7A0D83F0E}"/>
              </a:ext>
            </a:extLst>
          </p:cNvPr>
          <p:cNvPicPr>
            <a:picLocks noChangeAspect="1"/>
          </p:cNvPicPr>
          <p:nvPr/>
        </p:nvPicPr>
        <p:blipFill>
          <a:blip r:embed="rId5"/>
          <a:stretch>
            <a:fillRect/>
          </a:stretch>
        </p:blipFill>
        <p:spPr>
          <a:xfrm>
            <a:off x="9793196" y="5223969"/>
            <a:ext cx="219075" cy="600075"/>
          </a:xfrm>
          <a:prstGeom prst="rect">
            <a:avLst/>
          </a:prstGeom>
        </p:spPr>
      </p:pic>
      <p:pic>
        <p:nvPicPr>
          <p:cNvPr id="10" name="Picture 9">
            <a:extLst>
              <a:ext uri="{FF2B5EF4-FFF2-40B4-BE49-F238E27FC236}">
                <a16:creationId xmlns:a16="http://schemas.microsoft.com/office/drawing/2014/main" id="{2935FF48-16B1-7675-205C-02B5C311A726}"/>
              </a:ext>
            </a:extLst>
          </p:cNvPr>
          <p:cNvPicPr>
            <a:picLocks noChangeAspect="1"/>
          </p:cNvPicPr>
          <p:nvPr/>
        </p:nvPicPr>
        <p:blipFill>
          <a:blip r:embed="rId5"/>
          <a:stretch>
            <a:fillRect/>
          </a:stretch>
        </p:blipFill>
        <p:spPr>
          <a:xfrm>
            <a:off x="10109872" y="5223969"/>
            <a:ext cx="219075" cy="600075"/>
          </a:xfrm>
          <a:prstGeom prst="rect">
            <a:avLst/>
          </a:prstGeom>
        </p:spPr>
      </p:pic>
      <p:pic>
        <p:nvPicPr>
          <p:cNvPr id="11" name="Picture 10">
            <a:extLst>
              <a:ext uri="{FF2B5EF4-FFF2-40B4-BE49-F238E27FC236}">
                <a16:creationId xmlns:a16="http://schemas.microsoft.com/office/drawing/2014/main" id="{07F7EEF5-318D-AB64-5E66-1E8F51CB04DC}"/>
              </a:ext>
            </a:extLst>
          </p:cNvPr>
          <p:cNvPicPr>
            <a:picLocks noChangeAspect="1"/>
          </p:cNvPicPr>
          <p:nvPr/>
        </p:nvPicPr>
        <p:blipFill>
          <a:blip r:embed="rId5"/>
          <a:stretch>
            <a:fillRect/>
          </a:stretch>
        </p:blipFill>
        <p:spPr>
          <a:xfrm>
            <a:off x="10426547" y="5223969"/>
            <a:ext cx="219075" cy="600075"/>
          </a:xfrm>
          <a:prstGeom prst="rect">
            <a:avLst/>
          </a:prstGeom>
        </p:spPr>
      </p:pic>
      <p:pic>
        <p:nvPicPr>
          <p:cNvPr id="12" name="Picture 11">
            <a:extLst>
              <a:ext uri="{FF2B5EF4-FFF2-40B4-BE49-F238E27FC236}">
                <a16:creationId xmlns:a16="http://schemas.microsoft.com/office/drawing/2014/main" id="{3BFF9CB1-4E0A-D9F4-CB2A-2166201D4070}"/>
              </a:ext>
            </a:extLst>
          </p:cNvPr>
          <p:cNvPicPr>
            <a:picLocks noChangeAspect="1"/>
          </p:cNvPicPr>
          <p:nvPr/>
        </p:nvPicPr>
        <p:blipFill>
          <a:blip r:embed="rId5"/>
          <a:stretch>
            <a:fillRect/>
          </a:stretch>
        </p:blipFill>
        <p:spPr>
          <a:xfrm>
            <a:off x="10743222" y="5223969"/>
            <a:ext cx="219075" cy="600075"/>
          </a:xfrm>
          <a:prstGeom prst="rect">
            <a:avLst/>
          </a:prstGeom>
        </p:spPr>
      </p:pic>
      <p:sp>
        <p:nvSpPr>
          <p:cNvPr id="13" name="TextBox 12">
            <a:extLst>
              <a:ext uri="{FF2B5EF4-FFF2-40B4-BE49-F238E27FC236}">
                <a16:creationId xmlns:a16="http://schemas.microsoft.com/office/drawing/2014/main" id="{432CFAAC-D4F7-D5FF-CB40-F53D2442A9F7}"/>
              </a:ext>
            </a:extLst>
          </p:cNvPr>
          <p:cNvSpPr txBox="1"/>
          <p:nvPr/>
        </p:nvSpPr>
        <p:spPr>
          <a:xfrm>
            <a:off x="9164484" y="5952505"/>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180+ </a:t>
            </a:r>
            <a:r>
              <a:rPr lang="en-US" dirty="0"/>
              <a:t>members strong</a:t>
            </a:r>
            <a:r>
              <a:rPr lang="en-US" dirty="0">
                <a:highlight>
                  <a:srgbClr val="F5F5F5"/>
                </a:highlight>
                <a:cs typeface="Arial"/>
              </a:rPr>
              <a:t>​</a:t>
            </a:r>
            <a:endParaRPr lang="en-US" dirty="0"/>
          </a:p>
        </p:txBody>
      </p:sp>
      <p:sp>
        <p:nvSpPr>
          <p:cNvPr id="6" name="TextBox 5">
            <a:extLst>
              <a:ext uri="{FF2B5EF4-FFF2-40B4-BE49-F238E27FC236}">
                <a16:creationId xmlns:a16="http://schemas.microsoft.com/office/drawing/2014/main" id="{52B2FC64-7FCF-3272-6957-49C15E3058B0}"/>
              </a:ext>
            </a:extLst>
          </p:cNvPr>
          <p:cNvSpPr txBox="1"/>
          <p:nvPr/>
        </p:nvSpPr>
        <p:spPr>
          <a:xfrm>
            <a:off x="1432596" y="4637385"/>
            <a:ext cx="730500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mj-lt"/>
                <a:cs typeface="Arial"/>
              </a:rPr>
              <a:t>Single Contract for Aircraft and GBTS (Boeing)</a:t>
            </a:r>
            <a:endParaRPr lang="en-US" dirty="0">
              <a:latin typeface="+mj-lt"/>
            </a:endParaRPr>
          </a:p>
          <a:p>
            <a:pPr marL="742950" lvl="1" indent="-285750">
              <a:buFont typeface="Arial"/>
              <a:buChar char="•"/>
            </a:pPr>
            <a:r>
              <a:rPr lang="en-US" dirty="0">
                <a:latin typeface="+mj-lt"/>
                <a:cs typeface="Arial"/>
              </a:rPr>
              <a:t>Total Contract value:  $9.2B</a:t>
            </a:r>
          </a:p>
          <a:p>
            <a:pPr marL="285750" indent="-285750">
              <a:buFont typeface="Arial"/>
              <a:buChar char="•"/>
            </a:pPr>
            <a:r>
              <a:rPr lang="en-US" dirty="0">
                <a:latin typeface="+mj-lt"/>
              </a:rPr>
              <a:t>351 Aircraft and 46 Simulators by 2035</a:t>
            </a:r>
          </a:p>
          <a:p>
            <a:pPr marL="285750" indent="-285750">
              <a:buFont typeface="Arial"/>
              <a:buChar char="•"/>
            </a:pPr>
            <a:r>
              <a:rPr lang="en-US" dirty="0">
                <a:latin typeface="+mj-lt"/>
                <a:cs typeface="Arial"/>
              </a:rPr>
              <a:t>MTS as separate contract action in source selection</a:t>
            </a:r>
          </a:p>
        </p:txBody>
      </p:sp>
      <p:pic>
        <p:nvPicPr>
          <p:cNvPr id="14" name="Picture 13">
            <a:extLst>
              <a:ext uri="{FF2B5EF4-FFF2-40B4-BE49-F238E27FC236}">
                <a16:creationId xmlns:a16="http://schemas.microsoft.com/office/drawing/2014/main" id="{2C2A5719-6CC8-4F3B-9DE6-05E07048D8F0}"/>
              </a:ext>
            </a:extLst>
          </p:cNvPr>
          <p:cNvPicPr>
            <a:picLocks noChangeAspect="1"/>
          </p:cNvPicPr>
          <p:nvPr/>
        </p:nvPicPr>
        <p:blipFill>
          <a:blip r:embed="rId6"/>
          <a:stretch>
            <a:fillRect/>
          </a:stretch>
        </p:blipFill>
        <p:spPr>
          <a:xfrm>
            <a:off x="966062" y="4574355"/>
            <a:ext cx="476069" cy="533746"/>
          </a:xfrm>
          <a:prstGeom prst="rect">
            <a:avLst/>
          </a:prstGeom>
        </p:spPr>
      </p:pic>
      <p:pic>
        <p:nvPicPr>
          <p:cNvPr id="15" name="Picture 14">
            <a:extLst>
              <a:ext uri="{FF2B5EF4-FFF2-40B4-BE49-F238E27FC236}">
                <a16:creationId xmlns:a16="http://schemas.microsoft.com/office/drawing/2014/main" id="{4D7F8E55-B7F7-6C37-7845-17A20DCD358B}"/>
              </a:ext>
            </a:extLst>
          </p:cNvPr>
          <p:cNvPicPr>
            <a:picLocks noChangeAspect="1"/>
          </p:cNvPicPr>
          <p:nvPr/>
        </p:nvPicPr>
        <p:blipFill>
          <a:blip r:embed="rId7"/>
          <a:stretch>
            <a:fillRect/>
          </a:stretch>
        </p:blipFill>
        <p:spPr>
          <a:xfrm>
            <a:off x="906875" y="5141548"/>
            <a:ext cx="495300" cy="542925"/>
          </a:xfrm>
          <a:prstGeom prst="rect">
            <a:avLst/>
          </a:prstGeom>
        </p:spPr>
      </p:pic>
      <p:pic>
        <p:nvPicPr>
          <p:cNvPr id="17" name="Picture 16">
            <a:extLst>
              <a:ext uri="{FF2B5EF4-FFF2-40B4-BE49-F238E27FC236}">
                <a16:creationId xmlns:a16="http://schemas.microsoft.com/office/drawing/2014/main" id="{2A9C34FE-90D6-39CC-13D5-4A35B4293BA3}"/>
              </a:ext>
            </a:extLst>
          </p:cNvPr>
          <p:cNvPicPr>
            <a:picLocks noChangeAspect="1"/>
          </p:cNvPicPr>
          <p:nvPr/>
        </p:nvPicPr>
        <p:blipFill>
          <a:blip r:embed="rId8"/>
          <a:stretch>
            <a:fillRect/>
          </a:stretch>
        </p:blipFill>
        <p:spPr>
          <a:xfrm>
            <a:off x="891846" y="5751368"/>
            <a:ext cx="525358" cy="442554"/>
          </a:xfrm>
          <a:prstGeom prst="rect">
            <a:avLst/>
          </a:prstGeom>
        </p:spPr>
      </p:pic>
    </p:spTree>
    <p:extLst>
      <p:ext uri="{BB962C8B-B14F-4D97-AF65-F5344CB8AC3E}">
        <p14:creationId xmlns:p14="http://schemas.microsoft.com/office/powerpoint/2010/main" val="37415383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38BF-68D7-FFC5-C1D9-E9056928ADA8}"/>
              </a:ext>
            </a:extLst>
          </p:cNvPr>
          <p:cNvSpPr>
            <a:spLocks noGrp="1"/>
          </p:cNvSpPr>
          <p:nvPr>
            <p:ph type="title"/>
          </p:nvPr>
        </p:nvSpPr>
        <p:spPr>
          <a:xfrm>
            <a:off x="1838626" y="182880"/>
            <a:ext cx="8514746" cy="463590"/>
          </a:xfrm>
        </p:spPr>
        <p:txBody>
          <a:bodyPr/>
          <a:lstStyle/>
          <a:p>
            <a:pPr algn="ctr"/>
            <a:r>
              <a:rPr lang="en-US" dirty="0"/>
              <a:t>Legacy Training Aircraft Division Snapshot</a:t>
            </a:r>
          </a:p>
        </p:txBody>
      </p:sp>
      <p:grpSp>
        <p:nvGrpSpPr>
          <p:cNvPr id="4" name="Group 3">
            <a:extLst>
              <a:ext uri="{FF2B5EF4-FFF2-40B4-BE49-F238E27FC236}">
                <a16:creationId xmlns:a16="http://schemas.microsoft.com/office/drawing/2014/main" id="{DA50812A-6B1C-A35A-8576-84F8FBC5169F}"/>
              </a:ext>
            </a:extLst>
          </p:cNvPr>
          <p:cNvGrpSpPr/>
          <p:nvPr/>
        </p:nvGrpSpPr>
        <p:grpSpPr>
          <a:xfrm>
            <a:off x="7595956" y="1096195"/>
            <a:ext cx="4482381" cy="2639477"/>
            <a:chOff x="2900663" y="1275338"/>
            <a:chExt cx="4513859" cy="3515421"/>
          </a:xfrm>
        </p:grpSpPr>
        <p:pic>
          <p:nvPicPr>
            <p:cNvPr id="5" name="Picture 4">
              <a:extLst>
                <a:ext uri="{FF2B5EF4-FFF2-40B4-BE49-F238E27FC236}">
                  <a16:creationId xmlns:a16="http://schemas.microsoft.com/office/drawing/2014/main" id="{42D37CB5-8006-B6D7-F5F7-2D0B0B243AB5}"/>
                </a:ext>
              </a:extLst>
            </p:cNvPr>
            <p:cNvPicPr>
              <a:picLocks noChangeAspect="1"/>
            </p:cNvPicPr>
            <p:nvPr/>
          </p:nvPicPr>
          <p:blipFill>
            <a:blip r:embed="rId2"/>
            <a:stretch>
              <a:fillRect/>
            </a:stretch>
          </p:blipFill>
          <p:spPr>
            <a:xfrm>
              <a:off x="4883860" y="1275338"/>
              <a:ext cx="572032" cy="599325"/>
            </a:xfrm>
            <a:prstGeom prst="rect">
              <a:avLst/>
            </a:prstGeom>
          </p:spPr>
        </p:pic>
        <p:sp>
          <p:nvSpPr>
            <p:cNvPr id="6" name="TextBox 17">
              <a:extLst>
                <a:ext uri="{FF2B5EF4-FFF2-40B4-BE49-F238E27FC236}">
                  <a16:creationId xmlns:a16="http://schemas.microsoft.com/office/drawing/2014/main" id="{5789AF14-A150-71CC-B6BB-1F961DD1CDAA}"/>
                </a:ext>
              </a:extLst>
            </p:cNvPr>
            <p:cNvSpPr txBox="1"/>
            <p:nvPr/>
          </p:nvSpPr>
          <p:spPr>
            <a:xfrm>
              <a:off x="4415276" y="1897135"/>
              <a:ext cx="1531861" cy="4919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50 </a:t>
              </a:r>
              <a:r>
                <a:rPr kumimoji="0" lang="en-US" sz="1800" b="0" i="0" u="none" strike="noStrike" kern="1200" cap="none" spc="0" normalizeH="0" baseline="0" noProof="0" dirty="0">
                  <a:ln>
                    <a:noFill/>
                  </a:ln>
                  <a:solidFill>
                    <a:srgbClr val="000000"/>
                  </a:solidFill>
                  <a:effectLst/>
                  <a:uLnTx/>
                  <a:uFillTx/>
                  <a:latin typeface="Arial"/>
                  <a:ea typeface="+mn-ea"/>
                  <a:cs typeface="+mn-cs"/>
                </a:rPr>
                <a:t>Programs</a:t>
              </a:r>
            </a:p>
          </p:txBody>
        </p:sp>
        <p:pic>
          <p:nvPicPr>
            <p:cNvPr id="7" name="Picture 6">
              <a:extLst>
                <a:ext uri="{FF2B5EF4-FFF2-40B4-BE49-F238E27FC236}">
                  <a16:creationId xmlns:a16="http://schemas.microsoft.com/office/drawing/2014/main" id="{69378E96-21B7-9792-1F7D-EAC5269CCD24}"/>
                </a:ext>
              </a:extLst>
            </p:cNvPr>
            <p:cNvPicPr>
              <a:picLocks noChangeAspect="1"/>
            </p:cNvPicPr>
            <p:nvPr/>
          </p:nvPicPr>
          <p:blipFill>
            <a:blip r:embed="rId3"/>
            <a:stretch>
              <a:fillRect/>
            </a:stretch>
          </p:blipFill>
          <p:spPr>
            <a:xfrm>
              <a:off x="3374993" y="2998483"/>
              <a:ext cx="622242" cy="595241"/>
            </a:xfrm>
            <a:prstGeom prst="rect">
              <a:avLst/>
            </a:prstGeom>
          </p:spPr>
        </p:pic>
        <p:pic>
          <p:nvPicPr>
            <p:cNvPr id="9" name="Picture 8">
              <a:extLst>
                <a:ext uri="{FF2B5EF4-FFF2-40B4-BE49-F238E27FC236}">
                  <a16:creationId xmlns:a16="http://schemas.microsoft.com/office/drawing/2014/main" id="{E40709BB-1C7A-47D0-5DC9-8EE3B8CAEF95}"/>
                </a:ext>
              </a:extLst>
            </p:cNvPr>
            <p:cNvPicPr>
              <a:picLocks noChangeAspect="1"/>
            </p:cNvPicPr>
            <p:nvPr/>
          </p:nvPicPr>
          <p:blipFill>
            <a:blip r:embed="rId4"/>
            <a:stretch>
              <a:fillRect/>
            </a:stretch>
          </p:blipFill>
          <p:spPr>
            <a:xfrm>
              <a:off x="6370785" y="2993452"/>
              <a:ext cx="555614" cy="588452"/>
            </a:xfrm>
            <a:prstGeom prst="rect">
              <a:avLst/>
            </a:prstGeom>
          </p:spPr>
        </p:pic>
        <p:cxnSp>
          <p:nvCxnSpPr>
            <p:cNvPr id="10" name="Straight Arrow Connector 9">
              <a:extLst>
                <a:ext uri="{FF2B5EF4-FFF2-40B4-BE49-F238E27FC236}">
                  <a16:creationId xmlns:a16="http://schemas.microsoft.com/office/drawing/2014/main" id="{D0C2FE62-1DB9-13EC-AF41-4F0C5C3D3783}"/>
                </a:ext>
              </a:extLst>
            </p:cNvPr>
            <p:cNvCxnSpPr>
              <a:stCxn id="6" idx="2"/>
            </p:cNvCxnSpPr>
            <p:nvPr/>
          </p:nvCxnSpPr>
          <p:spPr bwMode="auto">
            <a:xfrm flipH="1">
              <a:off x="5181206" y="2389035"/>
              <a:ext cx="1" cy="214828"/>
            </a:xfrm>
            <a:prstGeom prst="straightConnector1">
              <a:avLst/>
            </a:prstGeom>
            <a:ln w="15875">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32">
              <a:extLst>
                <a:ext uri="{FF2B5EF4-FFF2-40B4-BE49-F238E27FC236}">
                  <a16:creationId xmlns:a16="http://schemas.microsoft.com/office/drawing/2014/main" id="{B0A9B870-22CC-8A15-1A9C-047AB9A668D5}"/>
                </a:ext>
              </a:extLst>
            </p:cNvPr>
            <p:cNvSpPr txBox="1"/>
            <p:nvPr/>
          </p:nvSpPr>
          <p:spPr>
            <a:xfrm>
              <a:off x="4403945" y="2540043"/>
              <a:ext cx="153186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supporting</a:t>
              </a:r>
            </a:p>
          </p:txBody>
        </p:sp>
        <p:sp>
          <p:nvSpPr>
            <p:cNvPr id="12" name="TextBox 33">
              <a:extLst>
                <a:ext uri="{FF2B5EF4-FFF2-40B4-BE49-F238E27FC236}">
                  <a16:creationId xmlns:a16="http://schemas.microsoft.com/office/drawing/2014/main" id="{1AF3D3A4-49DB-D861-7305-23D992BAA87F}"/>
                </a:ext>
              </a:extLst>
            </p:cNvPr>
            <p:cNvSpPr txBox="1"/>
            <p:nvPr/>
          </p:nvSpPr>
          <p:spPr>
            <a:xfrm>
              <a:off x="2900663" y="3573662"/>
              <a:ext cx="1531861" cy="8608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4</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MAJCOMS</a:t>
              </a:r>
            </a:p>
          </p:txBody>
        </p:sp>
        <p:sp>
          <p:nvSpPr>
            <p:cNvPr id="13" name="TextBox 34">
              <a:extLst>
                <a:ext uri="{FF2B5EF4-FFF2-40B4-BE49-F238E27FC236}">
                  <a16:creationId xmlns:a16="http://schemas.microsoft.com/office/drawing/2014/main" id="{ECE7FD5D-E1D1-A993-1140-A7EF82F87F5A}"/>
                </a:ext>
              </a:extLst>
            </p:cNvPr>
            <p:cNvSpPr txBox="1"/>
            <p:nvPr/>
          </p:nvSpPr>
          <p:spPr>
            <a:xfrm>
              <a:off x="4301950" y="3561010"/>
              <a:ext cx="1789648" cy="1229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Arial"/>
                  <a:ea typeface="+mn-ea"/>
                  <a:cs typeface="+mn-cs"/>
                </a:rPr>
                <a:t>US Navy, US Army, NASA, Dept of State </a:t>
              </a:r>
            </a:p>
          </p:txBody>
        </p:sp>
        <p:sp>
          <p:nvSpPr>
            <p:cNvPr id="14" name="TextBox 35">
              <a:extLst>
                <a:ext uri="{FF2B5EF4-FFF2-40B4-BE49-F238E27FC236}">
                  <a16:creationId xmlns:a16="http://schemas.microsoft.com/office/drawing/2014/main" id="{5043218F-AA3A-2B4D-0376-D937F939E8B0}"/>
                </a:ext>
              </a:extLst>
            </p:cNvPr>
            <p:cNvSpPr txBox="1"/>
            <p:nvPr/>
          </p:nvSpPr>
          <p:spPr>
            <a:xfrm>
              <a:off x="5882661" y="3593022"/>
              <a:ext cx="1531861" cy="8608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42</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Countries</a:t>
              </a:r>
            </a:p>
          </p:txBody>
        </p:sp>
        <p:cxnSp>
          <p:nvCxnSpPr>
            <p:cNvPr id="15" name="Straight Connector 14">
              <a:extLst>
                <a:ext uri="{FF2B5EF4-FFF2-40B4-BE49-F238E27FC236}">
                  <a16:creationId xmlns:a16="http://schemas.microsoft.com/office/drawing/2014/main" id="{CD5EBC18-AC30-C0C9-850B-E5EF3ABD8706}"/>
                </a:ext>
              </a:extLst>
            </p:cNvPr>
            <p:cNvCxnSpPr/>
            <p:nvPr/>
          </p:nvCxnSpPr>
          <p:spPr bwMode="auto">
            <a:xfrm>
              <a:off x="3614269" y="2693931"/>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3FD87D63-567E-92A1-BB6A-AD42A182EAA3}"/>
                </a:ext>
              </a:extLst>
            </p:cNvPr>
            <p:cNvGrpSpPr/>
            <p:nvPr/>
          </p:nvGrpSpPr>
          <p:grpSpPr>
            <a:xfrm>
              <a:off x="3670831" y="2693929"/>
              <a:ext cx="2942171" cy="166542"/>
              <a:chOff x="3670831" y="2693929"/>
              <a:chExt cx="2942171" cy="166542"/>
            </a:xfrm>
          </p:grpSpPr>
          <p:cxnSp>
            <p:nvCxnSpPr>
              <p:cNvPr id="17" name="Straight Connector 16">
                <a:extLst>
                  <a:ext uri="{FF2B5EF4-FFF2-40B4-BE49-F238E27FC236}">
                    <a16:creationId xmlns:a16="http://schemas.microsoft.com/office/drawing/2014/main" id="{6509111C-9640-A6CB-7F72-597CF7DBAF37}"/>
                  </a:ext>
                </a:extLst>
              </p:cNvPr>
              <p:cNvCxnSpPr/>
              <p:nvPr/>
            </p:nvCxnSpPr>
            <p:spPr bwMode="auto">
              <a:xfrm flipH="1">
                <a:off x="3670831" y="2693931"/>
                <a:ext cx="994673"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B9F31F65-D29D-EE74-4B5F-4525FDF6D0F4}"/>
                  </a:ext>
                </a:extLst>
              </p:cNvPr>
              <p:cNvCxnSpPr/>
              <p:nvPr/>
            </p:nvCxnSpPr>
            <p:spPr bwMode="auto">
              <a:xfrm flipH="1">
                <a:off x="5693026" y="2693931"/>
                <a:ext cx="919322"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19FDF669-D4C2-41CA-B761-8FE042EB0E72}"/>
                  </a:ext>
                </a:extLst>
              </p:cNvPr>
              <p:cNvCxnSpPr/>
              <p:nvPr/>
            </p:nvCxnSpPr>
            <p:spPr bwMode="auto">
              <a:xfrm flipH="1" flipV="1">
                <a:off x="3670831" y="2693930"/>
                <a:ext cx="5258" cy="166541"/>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A6EE9EA4-02E0-0D95-8BB8-CE261861D4A8}"/>
                  </a:ext>
                </a:extLst>
              </p:cNvPr>
              <p:cNvCxnSpPr/>
              <p:nvPr/>
            </p:nvCxnSpPr>
            <p:spPr bwMode="auto">
              <a:xfrm flipH="1" flipV="1">
                <a:off x="6607744" y="2693929"/>
                <a:ext cx="5258" cy="166541"/>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grpSp>
      </p:grpSp>
      <p:grpSp>
        <p:nvGrpSpPr>
          <p:cNvPr id="21" name="Group 20">
            <a:extLst>
              <a:ext uri="{FF2B5EF4-FFF2-40B4-BE49-F238E27FC236}">
                <a16:creationId xmlns:a16="http://schemas.microsoft.com/office/drawing/2014/main" id="{20342E28-EB2B-DD5D-F96C-A27409304941}"/>
              </a:ext>
            </a:extLst>
          </p:cNvPr>
          <p:cNvGrpSpPr/>
          <p:nvPr/>
        </p:nvGrpSpPr>
        <p:grpSpPr>
          <a:xfrm>
            <a:off x="8504120" y="3761636"/>
            <a:ext cx="3401528" cy="2687541"/>
            <a:chOff x="8561607" y="1786783"/>
            <a:chExt cx="3435582" cy="2951018"/>
          </a:xfrm>
        </p:grpSpPr>
        <p:pic>
          <p:nvPicPr>
            <p:cNvPr id="22" name="Picture 21">
              <a:extLst>
                <a:ext uri="{FF2B5EF4-FFF2-40B4-BE49-F238E27FC236}">
                  <a16:creationId xmlns:a16="http://schemas.microsoft.com/office/drawing/2014/main" id="{5126E796-CD45-312E-2841-4111E542F975}"/>
                </a:ext>
              </a:extLst>
            </p:cNvPr>
            <p:cNvPicPr>
              <a:picLocks noChangeAspect="1"/>
            </p:cNvPicPr>
            <p:nvPr/>
          </p:nvPicPr>
          <p:blipFill>
            <a:blip r:embed="rId5"/>
            <a:stretch>
              <a:fillRect/>
            </a:stretch>
          </p:blipFill>
          <p:spPr>
            <a:xfrm>
              <a:off x="8623477" y="4066500"/>
              <a:ext cx="449853" cy="584023"/>
            </a:xfrm>
            <a:prstGeom prst="rect">
              <a:avLst/>
            </a:prstGeom>
          </p:spPr>
        </p:pic>
        <p:pic>
          <p:nvPicPr>
            <p:cNvPr id="23" name="Picture 22">
              <a:extLst>
                <a:ext uri="{FF2B5EF4-FFF2-40B4-BE49-F238E27FC236}">
                  <a16:creationId xmlns:a16="http://schemas.microsoft.com/office/drawing/2014/main" id="{DF5C5242-52F2-ECF8-C7E9-1537DC8C2456}"/>
                </a:ext>
              </a:extLst>
            </p:cNvPr>
            <p:cNvPicPr>
              <a:picLocks noChangeAspect="1"/>
            </p:cNvPicPr>
            <p:nvPr/>
          </p:nvPicPr>
          <p:blipFill>
            <a:blip r:embed="rId6"/>
            <a:stretch>
              <a:fillRect/>
            </a:stretch>
          </p:blipFill>
          <p:spPr>
            <a:xfrm>
              <a:off x="8561607" y="3164402"/>
              <a:ext cx="551899" cy="592011"/>
            </a:xfrm>
            <a:prstGeom prst="rect">
              <a:avLst/>
            </a:prstGeom>
          </p:spPr>
        </p:pic>
        <p:pic>
          <p:nvPicPr>
            <p:cNvPr id="24" name="Picture 23">
              <a:extLst>
                <a:ext uri="{FF2B5EF4-FFF2-40B4-BE49-F238E27FC236}">
                  <a16:creationId xmlns:a16="http://schemas.microsoft.com/office/drawing/2014/main" id="{E9A1F1E6-F392-AE0C-381C-CF8BE75F25AD}"/>
                </a:ext>
              </a:extLst>
            </p:cNvPr>
            <p:cNvPicPr>
              <a:picLocks noChangeAspect="1"/>
            </p:cNvPicPr>
            <p:nvPr/>
          </p:nvPicPr>
          <p:blipFill>
            <a:blip r:embed="rId7"/>
            <a:stretch>
              <a:fillRect/>
            </a:stretch>
          </p:blipFill>
          <p:spPr>
            <a:xfrm>
              <a:off x="8623477" y="2318205"/>
              <a:ext cx="538808" cy="586075"/>
            </a:xfrm>
            <a:prstGeom prst="rect">
              <a:avLst/>
            </a:prstGeom>
          </p:spPr>
        </p:pic>
        <p:sp>
          <p:nvSpPr>
            <p:cNvPr id="25" name="TextBox 53">
              <a:extLst>
                <a:ext uri="{FF2B5EF4-FFF2-40B4-BE49-F238E27FC236}">
                  <a16:creationId xmlns:a16="http://schemas.microsoft.com/office/drawing/2014/main" id="{7268B152-1966-7C5E-F196-6F3C72B30092}"/>
                </a:ext>
              </a:extLst>
            </p:cNvPr>
            <p:cNvSpPr txBox="1"/>
            <p:nvPr/>
          </p:nvSpPr>
          <p:spPr>
            <a:xfrm>
              <a:off x="9316038" y="1786783"/>
              <a:ext cx="1531861" cy="4055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Arial"/>
                  <a:ea typeface="+mn-ea"/>
                  <a:cs typeface="+mn-cs"/>
                </a:rPr>
                <a:t>FY24</a:t>
              </a:r>
            </a:p>
          </p:txBody>
        </p:sp>
        <p:cxnSp>
          <p:nvCxnSpPr>
            <p:cNvPr id="26" name="Straight Connector 25">
              <a:extLst>
                <a:ext uri="{FF2B5EF4-FFF2-40B4-BE49-F238E27FC236}">
                  <a16:creationId xmlns:a16="http://schemas.microsoft.com/office/drawing/2014/main" id="{972456E1-DAF6-5AB4-F92E-0DC2DE7257C0}"/>
                </a:ext>
              </a:extLst>
            </p:cNvPr>
            <p:cNvCxnSpPr/>
            <p:nvPr/>
          </p:nvCxnSpPr>
          <p:spPr bwMode="auto">
            <a:xfrm flipH="1">
              <a:off x="8799648" y="1982628"/>
              <a:ext cx="1001577" cy="2"/>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F1E93186-4374-8801-6110-2C6F4E0A662C}"/>
                </a:ext>
              </a:extLst>
            </p:cNvPr>
            <p:cNvCxnSpPr/>
            <p:nvPr/>
          </p:nvCxnSpPr>
          <p:spPr bwMode="auto">
            <a:xfrm flipH="1" flipV="1">
              <a:off x="10382250" y="1976205"/>
              <a:ext cx="962988" cy="2"/>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BA1F6DC-EF91-ACC8-825F-58F83EF442AE}"/>
                </a:ext>
              </a:extLst>
            </p:cNvPr>
            <p:cNvCxnSpPr>
              <a:cxnSpLocks/>
            </p:cNvCxnSpPr>
            <p:nvPr/>
          </p:nvCxnSpPr>
          <p:spPr bwMode="auto">
            <a:xfrm flipV="1">
              <a:off x="8799646" y="1997080"/>
              <a:ext cx="1" cy="220787"/>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49D6BBE8-DAA8-FF26-E16A-F4E8DF0E835E}"/>
                </a:ext>
              </a:extLst>
            </p:cNvPr>
            <p:cNvCxnSpPr>
              <a:cxnSpLocks/>
            </p:cNvCxnSpPr>
            <p:nvPr/>
          </p:nvCxnSpPr>
          <p:spPr bwMode="auto">
            <a:xfrm flipV="1">
              <a:off x="11345239" y="1982628"/>
              <a:ext cx="0" cy="483911"/>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sp>
          <p:nvSpPr>
            <p:cNvPr id="30" name="TextBox 60">
              <a:extLst>
                <a:ext uri="{FF2B5EF4-FFF2-40B4-BE49-F238E27FC236}">
                  <a16:creationId xmlns:a16="http://schemas.microsoft.com/office/drawing/2014/main" id="{2C55B4C5-FC52-9A5E-7356-F7084C07066A}"/>
                </a:ext>
              </a:extLst>
            </p:cNvPr>
            <p:cNvSpPr txBox="1"/>
            <p:nvPr/>
          </p:nvSpPr>
          <p:spPr>
            <a:xfrm>
              <a:off x="9162285" y="2423383"/>
              <a:ext cx="2568123" cy="4055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ea typeface="+mn-ea"/>
                  <a:cs typeface="+mn-cs"/>
                </a:rPr>
                <a:t>536</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Contract Actions</a:t>
              </a:r>
            </a:p>
          </p:txBody>
        </p:sp>
        <p:sp>
          <p:nvSpPr>
            <p:cNvPr id="31" name="TextBox 65">
              <a:extLst>
                <a:ext uri="{FF2B5EF4-FFF2-40B4-BE49-F238E27FC236}">
                  <a16:creationId xmlns:a16="http://schemas.microsoft.com/office/drawing/2014/main" id="{91AB13DA-90D4-A521-D721-8AD173E3FB9D}"/>
                </a:ext>
              </a:extLst>
            </p:cNvPr>
            <p:cNvSpPr txBox="1"/>
            <p:nvPr/>
          </p:nvSpPr>
          <p:spPr>
            <a:xfrm>
              <a:off x="9162285" y="3137243"/>
              <a:ext cx="2834904" cy="7096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effectLst/>
                  <a:uLnTx/>
                  <a:uFillTx/>
                  <a:latin typeface="Arial"/>
                  <a:ea typeface="+mn-ea"/>
                  <a:cs typeface="+mn-cs"/>
                </a:rPr>
                <a:t>1.4B </a:t>
              </a:r>
              <a:r>
                <a:rPr kumimoji="0" lang="en-US" sz="1800" b="0" i="0" u="none" strike="noStrike" kern="1200" cap="none" spc="0" normalizeH="0" baseline="0" noProof="0" dirty="0">
                  <a:ln>
                    <a:noFill/>
                  </a:ln>
                  <a:effectLst/>
                  <a:uLnTx/>
                  <a:uFillTx/>
                  <a:latin typeface="Arial"/>
                  <a:ea typeface="+mn-ea"/>
                  <a:cs typeface="+mn-cs"/>
                </a:rPr>
                <a:t>Active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(includes $0.5B for </a:t>
              </a:r>
              <a:r>
                <a:rPr kumimoji="0" lang="en-US" sz="1800" b="0" i="0" u="none" strike="noStrike" kern="1200" cap="none" spc="0" normalizeH="0" baseline="0" noProof="0" dirty="0">
                  <a:ln>
                    <a:noFill/>
                  </a:ln>
                  <a:solidFill>
                    <a:srgbClr val="000000"/>
                  </a:solidFill>
                  <a:effectLst/>
                  <a:uLnTx/>
                  <a:uFillTx/>
                  <a:latin typeface="Arial"/>
                  <a:ea typeface="+mn-ea"/>
                  <a:cs typeface="+mn-cs"/>
                </a:rPr>
                <a:t>FMS)</a:t>
              </a:r>
            </a:p>
          </p:txBody>
        </p:sp>
        <p:sp>
          <p:nvSpPr>
            <p:cNvPr id="32" name="TextBox 66">
              <a:extLst>
                <a:ext uri="{FF2B5EF4-FFF2-40B4-BE49-F238E27FC236}">
                  <a16:creationId xmlns:a16="http://schemas.microsoft.com/office/drawing/2014/main" id="{AA7E61F0-AC2F-750E-F1E6-DECA95FB9C15}"/>
                </a:ext>
              </a:extLst>
            </p:cNvPr>
            <p:cNvSpPr txBox="1"/>
            <p:nvPr/>
          </p:nvSpPr>
          <p:spPr>
            <a:xfrm>
              <a:off x="9162284" y="4028106"/>
              <a:ext cx="2420116" cy="7096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rPr>
                <a:t>396</a:t>
              </a:r>
              <a:r>
                <a:rPr kumimoji="0" lang="en-US" sz="1600" b="1" i="0" u="none" strike="noStrike" kern="1200" cap="none" spc="0" normalizeH="0" baseline="0" noProof="0" dirty="0">
                  <a:ln>
                    <a:noFill/>
                  </a:ln>
                  <a:solidFill>
                    <a:srgbClr val="FF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Funding Documents</a:t>
              </a:r>
            </a:p>
          </p:txBody>
        </p:sp>
      </p:grpSp>
      <p:grpSp>
        <p:nvGrpSpPr>
          <p:cNvPr id="33" name="Group 32">
            <a:extLst>
              <a:ext uri="{FF2B5EF4-FFF2-40B4-BE49-F238E27FC236}">
                <a16:creationId xmlns:a16="http://schemas.microsoft.com/office/drawing/2014/main" id="{8F3ABDD0-E265-C5C6-4CA1-6BB13E9F782E}"/>
              </a:ext>
            </a:extLst>
          </p:cNvPr>
          <p:cNvGrpSpPr/>
          <p:nvPr/>
        </p:nvGrpSpPr>
        <p:grpSpPr>
          <a:xfrm>
            <a:off x="5241896" y="4177311"/>
            <a:ext cx="2560320" cy="1543296"/>
            <a:chOff x="4874385" y="1620114"/>
            <a:chExt cx="2560320" cy="1543296"/>
          </a:xfrm>
        </p:grpSpPr>
        <p:sp>
          <p:nvSpPr>
            <p:cNvPr id="34" name="TextBox 7">
              <a:extLst>
                <a:ext uri="{FF2B5EF4-FFF2-40B4-BE49-F238E27FC236}">
                  <a16:creationId xmlns:a16="http://schemas.microsoft.com/office/drawing/2014/main" id="{9C74178C-93C7-7885-4BA5-7B6B2CAD410F}"/>
                </a:ext>
              </a:extLst>
            </p:cNvPr>
            <p:cNvSpPr txBox="1"/>
            <p:nvPr/>
          </p:nvSpPr>
          <p:spPr>
            <a:xfrm>
              <a:off x="4874385" y="2240080"/>
              <a:ext cx="256032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300+ </a:t>
              </a:r>
              <a:r>
                <a:rPr lang="en-US" dirty="0">
                  <a:solidFill>
                    <a:srgbClr val="000000"/>
                  </a:solidFill>
                  <a:latin typeface="Arial"/>
                </a:rPr>
                <a:t>m</a:t>
              </a:r>
              <a:r>
                <a:rPr kumimoji="0" lang="en-US" sz="1800" b="0" i="0" u="none" strike="noStrike" kern="1200" cap="none" spc="0" normalizeH="0" baseline="0" noProof="0" dirty="0">
                  <a:ln>
                    <a:noFill/>
                  </a:ln>
                  <a:solidFill>
                    <a:srgbClr val="000000"/>
                  </a:solidFill>
                  <a:effectLst/>
                  <a:uLnTx/>
                  <a:uFillTx/>
                  <a:latin typeface="Arial"/>
                  <a:ea typeface="+mn-ea"/>
                  <a:cs typeface="+mn-cs"/>
                </a:rPr>
                <a:t>embers </a:t>
              </a:r>
              <a:r>
                <a:rPr lang="en-US" dirty="0">
                  <a:solidFill>
                    <a:srgbClr val="000000"/>
                  </a:solidFill>
                  <a:latin typeface="Arial"/>
                </a:rPr>
                <a:t>s</a:t>
              </a:r>
              <a:r>
                <a:rPr kumimoji="0" lang="en-US" sz="1800" b="0" i="0" u="none" strike="noStrike" kern="1200" cap="none" spc="0" normalizeH="0" baseline="0" noProof="0" dirty="0" err="1">
                  <a:ln>
                    <a:noFill/>
                  </a:ln>
                  <a:solidFill>
                    <a:srgbClr val="000000"/>
                  </a:solidFill>
                  <a:effectLst/>
                  <a:uLnTx/>
                  <a:uFillTx/>
                  <a:latin typeface="Arial"/>
                  <a:ea typeface="+mn-ea"/>
                  <a:cs typeface="+mn-cs"/>
                </a:rPr>
                <a:t>trong</a:t>
              </a:r>
              <a:r>
                <a:rPr kumimoji="0" lang="en-US" sz="1800" b="0" i="0" u="none" strike="noStrike" kern="1200" cap="none" spc="0" normalizeH="0" baseline="0" noProof="0" dirty="0">
                  <a:ln>
                    <a:noFill/>
                  </a:ln>
                  <a:solidFill>
                    <a:srgbClr val="000000"/>
                  </a:solidFill>
                  <a:effectLst/>
                  <a:uLnTx/>
                  <a:uFillTx/>
                  <a:latin typeface="Arial"/>
                  <a:ea typeface="+mn-ea"/>
                  <a:cs typeface="+mn-cs"/>
                </a:rPr>
                <a:t> stationed in 7 geographic locations</a:t>
              </a:r>
            </a:p>
          </p:txBody>
        </p:sp>
        <p:grpSp>
          <p:nvGrpSpPr>
            <p:cNvPr id="35" name="Group 34">
              <a:extLst>
                <a:ext uri="{FF2B5EF4-FFF2-40B4-BE49-F238E27FC236}">
                  <a16:creationId xmlns:a16="http://schemas.microsoft.com/office/drawing/2014/main" id="{90867BF8-A78C-BA41-F6EB-CBDE83F0FAB2}"/>
                </a:ext>
              </a:extLst>
            </p:cNvPr>
            <p:cNvGrpSpPr/>
            <p:nvPr/>
          </p:nvGrpSpPr>
          <p:grpSpPr>
            <a:xfrm>
              <a:off x="5396407" y="1620114"/>
              <a:ext cx="1430605" cy="593769"/>
              <a:chOff x="5534491" y="2318417"/>
              <a:chExt cx="1430605" cy="593769"/>
            </a:xfrm>
          </p:grpSpPr>
          <p:pic>
            <p:nvPicPr>
              <p:cNvPr id="36" name="Picture 35">
                <a:extLst>
                  <a:ext uri="{FF2B5EF4-FFF2-40B4-BE49-F238E27FC236}">
                    <a16:creationId xmlns:a16="http://schemas.microsoft.com/office/drawing/2014/main" id="{FE7875EB-4268-4E73-796A-57E391093EB8}"/>
                  </a:ext>
                </a:extLst>
              </p:cNvPr>
              <p:cNvPicPr>
                <a:picLocks noChangeAspect="1"/>
              </p:cNvPicPr>
              <p:nvPr/>
            </p:nvPicPr>
            <p:blipFill>
              <a:blip r:embed="rId8"/>
              <a:stretch>
                <a:fillRect/>
              </a:stretch>
            </p:blipFill>
            <p:spPr>
              <a:xfrm>
                <a:off x="5534491" y="2318902"/>
                <a:ext cx="221737" cy="593284"/>
              </a:xfrm>
              <a:prstGeom prst="rect">
                <a:avLst/>
              </a:prstGeom>
            </p:spPr>
          </p:pic>
          <p:pic>
            <p:nvPicPr>
              <p:cNvPr id="37" name="Picture 36">
                <a:extLst>
                  <a:ext uri="{FF2B5EF4-FFF2-40B4-BE49-F238E27FC236}">
                    <a16:creationId xmlns:a16="http://schemas.microsoft.com/office/drawing/2014/main" id="{599ABE46-7483-23FF-64EE-652F22878910}"/>
                  </a:ext>
                </a:extLst>
              </p:cNvPr>
              <p:cNvPicPr>
                <a:picLocks noChangeAspect="1"/>
              </p:cNvPicPr>
              <p:nvPr/>
            </p:nvPicPr>
            <p:blipFill>
              <a:blip r:embed="rId8"/>
              <a:stretch>
                <a:fillRect/>
              </a:stretch>
            </p:blipFill>
            <p:spPr>
              <a:xfrm>
                <a:off x="5836708" y="2318417"/>
                <a:ext cx="221737" cy="593284"/>
              </a:xfrm>
              <a:prstGeom prst="rect">
                <a:avLst/>
              </a:prstGeom>
            </p:spPr>
          </p:pic>
          <p:pic>
            <p:nvPicPr>
              <p:cNvPr id="38" name="Picture 37">
                <a:extLst>
                  <a:ext uri="{FF2B5EF4-FFF2-40B4-BE49-F238E27FC236}">
                    <a16:creationId xmlns:a16="http://schemas.microsoft.com/office/drawing/2014/main" id="{F172BB8F-CFC1-A3F8-2C25-E738B561FA5A}"/>
                  </a:ext>
                </a:extLst>
              </p:cNvPr>
              <p:cNvPicPr>
                <a:picLocks noChangeAspect="1"/>
              </p:cNvPicPr>
              <p:nvPr/>
            </p:nvPicPr>
            <p:blipFill>
              <a:blip r:embed="rId8"/>
              <a:stretch>
                <a:fillRect/>
              </a:stretch>
            </p:blipFill>
            <p:spPr>
              <a:xfrm>
                <a:off x="6138925" y="2318417"/>
                <a:ext cx="221737" cy="593284"/>
              </a:xfrm>
              <a:prstGeom prst="rect">
                <a:avLst/>
              </a:prstGeom>
            </p:spPr>
          </p:pic>
          <p:pic>
            <p:nvPicPr>
              <p:cNvPr id="39" name="Picture 38">
                <a:extLst>
                  <a:ext uri="{FF2B5EF4-FFF2-40B4-BE49-F238E27FC236}">
                    <a16:creationId xmlns:a16="http://schemas.microsoft.com/office/drawing/2014/main" id="{BF6ADFE4-5256-3FB9-0F3D-99CDA6E4A38B}"/>
                  </a:ext>
                </a:extLst>
              </p:cNvPr>
              <p:cNvPicPr>
                <a:picLocks noChangeAspect="1"/>
              </p:cNvPicPr>
              <p:nvPr/>
            </p:nvPicPr>
            <p:blipFill>
              <a:blip r:embed="rId8"/>
              <a:stretch>
                <a:fillRect/>
              </a:stretch>
            </p:blipFill>
            <p:spPr>
              <a:xfrm>
                <a:off x="6441142" y="2318417"/>
                <a:ext cx="221737" cy="593284"/>
              </a:xfrm>
              <a:prstGeom prst="rect">
                <a:avLst/>
              </a:prstGeom>
            </p:spPr>
          </p:pic>
          <p:pic>
            <p:nvPicPr>
              <p:cNvPr id="40" name="Picture 39">
                <a:extLst>
                  <a:ext uri="{FF2B5EF4-FFF2-40B4-BE49-F238E27FC236}">
                    <a16:creationId xmlns:a16="http://schemas.microsoft.com/office/drawing/2014/main" id="{F11B8570-E75D-82BF-783C-BEB532D033BE}"/>
                  </a:ext>
                </a:extLst>
              </p:cNvPr>
              <p:cNvPicPr>
                <a:picLocks noChangeAspect="1"/>
              </p:cNvPicPr>
              <p:nvPr/>
            </p:nvPicPr>
            <p:blipFill>
              <a:blip r:embed="rId8"/>
              <a:stretch>
                <a:fillRect/>
              </a:stretch>
            </p:blipFill>
            <p:spPr>
              <a:xfrm>
                <a:off x="6743359" y="2318417"/>
                <a:ext cx="221737" cy="593284"/>
              </a:xfrm>
              <a:prstGeom prst="rect">
                <a:avLst/>
              </a:prstGeom>
            </p:spPr>
          </p:pic>
        </p:grpSp>
      </p:grpSp>
      <p:sp>
        <p:nvSpPr>
          <p:cNvPr id="42" name="TextBox 47">
            <a:extLst>
              <a:ext uri="{FF2B5EF4-FFF2-40B4-BE49-F238E27FC236}">
                <a16:creationId xmlns:a16="http://schemas.microsoft.com/office/drawing/2014/main" id="{0480D62D-8950-1BAB-53C0-83F8F00279C6}"/>
              </a:ext>
            </a:extLst>
          </p:cNvPr>
          <p:cNvSpPr txBox="1"/>
          <p:nvPr/>
        </p:nvSpPr>
        <p:spPr>
          <a:xfrm>
            <a:off x="5062015" y="2379114"/>
            <a:ext cx="206796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1,500 Aircraft Supported</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14+ Aircraft Variants</a:t>
            </a:r>
          </a:p>
        </p:txBody>
      </p:sp>
      <p:pic>
        <p:nvPicPr>
          <p:cNvPr id="43" name="Picture 42">
            <a:extLst>
              <a:ext uri="{FF2B5EF4-FFF2-40B4-BE49-F238E27FC236}">
                <a16:creationId xmlns:a16="http://schemas.microsoft.com/office/drawing/2014/main" id="{515E445A-AD34-3C5C-B067-1622787F64E0}"/>
              </a:ext>
            </a:extLst>
          </p:cNvPr>
          <p:cNvPicPr>
            <a:picLocks noChangeAspect="1"/>
          </p:cNvPicPr>
          <p:nvPr/>
        </p:nvPicPr>
        <p:blipFill>
          <a:blip r:embed="rId9"/>
          <a:stretch>
            <a:fillRect/>
          </a:stretch>
        </p:blipFill>
        <p:spPr>
          <a:xfrm>
            <a:off x="1357645" y="1248045"/>
            <a:ext cx="2180955" cy="2180955"/>
          </a:xfrm>
          <a:prstGeom prst="rect">
            <a:avLst/>
          </a:prstGeom>
        </p:spPr>
      </p:pic>
      <p:sp>
        <p:nvSpPr>
          <p:cNvPr id="44" name="TextBox 43">
            <a:extLst>
              <a:ext uri="{FF2B5EF4-FFF2-40B4-BE49-F238E27FC236}">
                <a16:creationId xmlns:a16="http://schemas.microsoft.com/office/drawing/2014/main" id="{2CC273A0-6316-A5E0-5CA3-3D434B65FE53}"/>
              </a:ext>
            </a:extLst>
          </p:cNvPr>
          <p:cNvSpPr txBox="1"/>
          <p:nvPr/>
        </p:nvSpPr>
        <p:spPr>
          <a:xfrm>
            <a:off x="-181882" y="3505604"/>
            <a:ext cx="5243897" cy="3054676"/>
          </a:xfrm>
          <a:prstGeom prst="rect">
            <a:avLst/>
          </a:prstGeom>
          <a:noFill/>
        </p:spPr>
        <p:txBody>
          <a:bodyPr wrap="square" lIns="38094" tIns="19047" rIns="38094" bIns="1904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mj-lt"/>
                <a:ea typeface="+mn-ea"/>
                <a:cs typeface="Arial" pitchFamily="34" charset="0"/>
              </a:rPr>
              <a:t>Mission:</a:t>
            </a:r>
          </a:p>
          <a:p>
            <a:pPr marL="342900" lvl="1" algn="ctr" fontAlgn="base">
              <a:defRPr/>
            </a:pPr>
            <a:r>
              <a:rPr lang="en-US" sz="1400" b="1" i="1" dirty="0">
                <a:effectLst/>
                <a:latin typeface="+mj-lt"/>
                <a:ea typeface="Times New Roman" panose="02020603050405020304" pitchFamily="18" charset="0"/>
                <a:cs typeface="Times New Roman" panose="02020603050405020304" pitchFamily="18" charset="0"/>
              </a:rPr>
              <a:t>Develop, deliver, and sustain integrated capabilities for our domestic and foreign partners to support flying training operations, test support, and allied security</a:t>
            </a:r>
            <a:endParaRPr lang="en-US" sz="1400" b="1" i="1" dirty="0">
              <a:effectLst/>
              <a:latin typeface="+mj-lt"/>
              <a:ea typeface="Aptos" panose="020B0004020202020204" pitchFamily="34" charset="0"/>
              <a:cs typeface="Times New Roman" panose="02020603050405020304" pitchFamily="18" charset="0"/>
            </a:endParaRPr>
          </a:p>
          <a:p>
            <a:pPr marL="342900" marR="0" lvl="1"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mj-lt"/>
                <a:ea typeface="+mn-ea"/>
                <a:cs typeface="Arial" pitchFamily="34" charset="0"/>
              </a:rPr>
              <a:t>Vision:</a:t>
            </a:r>
          </a:p>
          <a:p>
            <a:pPr marL="342900" marR="0" lvl="1" indent="0" algn="ctr" defTabSz="914400" rtl="0" eaLnBrk="1" fontAlgn="base" latinLnBrk="0" hangingPunct="1">
              <a:lnSpc>
                <a:spcPct val="100000"/>
              </a:lnSpc>
              <a:spcBef>
                <a:spcPts val="0"/>
              </a:spcBef>
              <a:spcAft>
                <a:spcPts val="0"/>
              </a:spcAft>
              <a:buClrTx/>
              <a:buSzTx/>
              <a:buFontTx/>
              <a:buNone/>
              <a:tabLst/>
              <a:defRPr/>
            </a:pPr>
            <a:r>
              <a:rPr lang="en-US" sz="1400" b="1" i="1" dirty="0">
                <a:effectLst/>
                <a:latin typeface="+mj-lt"/>
                <a:ea typeface="Times New Roman" panose="02020603050405020304" pitchFamily="18" charset="0"/>
                <a:cs typeface="Times New Roman" panose="02020603050405020304" pitchFamily="18" charset="0"/>
              </a:rPr>
              <a:t>To be the trusted provider for innovative, responsive, proactive, and agile solutions to modernize and sustain Legacy Training Aircraft</a:t>
            </a:r>
            <a:endParaRPr kumimoji="0" lang="en-US" sz="1400" b="1" i="1" u="none" strike="noStrike" kern="1200" cap="none" spc="0" normalizeH="0" baseline="0" noProof="0" dirty="0">
              <a:ln>
                <a:noFill/>
              </a:ln>
              <a:solidFill>
                <a:srgbClr val="000000"/>
              </a:solidFill>
              <a:effectLst/>
              <a:uLnTx/>
              <a:uFillTx/>
              <a:latin typeface="+mj-lt"/>
              <a:ea typeface="+mn-ea"/>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mj-lt"/>
              <a:ea typeface="+mn-ea"/>
              <a:cs typeface="Arial"/>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mj-lt"/>
                <a:ea typeface="+mn-ea"/>
                <a:cs typeface="Arial"/>
              </a:rPr>
              <a:t>Motto:</a:t>
            </a:r>
          </a:p>
          <a:p>
            <a:pPr marL="342900" marR="0" lvl="1" indent="0" algn="ctr" defTabSz="914400" rtl="0" eaLnBrk="1" fontAlgn="base"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j-lt"/>
                <a:ea typeface="+mn-ea"/>
                <a:cs typeface="Arial"/>
              </a:rPr>
              <a:t>"LTAD...the Alpha and Omega of Air Power"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333399">
                  <a:lumMod val="75000"/>
                </a:srgbClr>
              </a:solidFill>
              <a:effectLst/>
              <a:uLnTx/>
              <a:uFillTx/>
              <a:latin typeface="Arial" pitchFamily="34" charset="0"/>
              <a:ea typeface="+mn-ea"/>
              <a:cs typeface="Arial" pitchFamily="34" charset="0"/>
            </a:endParaRPr>
          </a:p>
        </p:txBody>
      </p:sp>
      <p:pic>
        <p:nvPicPr>
          <p:cNvPr id="49" name="Graphic 48" descr="Airplane with solid fill">
            <a:extLst>
              <a:ext uri="{FF2B5EF4-FFF2-40B4-BE49-F238E27FC236}">
                <a16:creationId xmlns:a16="http://schemas.microsoft.com/office/drawing/2014/main" id="{4F87DF94-A110-317D-0915-65513B92A3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4521" y="1571143"/>
            <a:ext cx="914400" cy="914400"/>
          </a:xfrm>
          <a:prstGeom prst="rect">
            <a:avLst/>
          </a:prstGeom>
        </p:spPr>
      </p:pic>
      <p:pic>
        <p:nvPicPr>
          <p:cNvPr id="50" name="Picture 49">
            <a:extLst>
              <a:ext uri="{FF2B5EF4-FFF2-40B4-BE49-F238E27FC236}">
                <a16:creationId xmlns:a16="http://schemas.microsoft.com/office/drawing/2014/main" id="{A9011E63-F1F1-E548-BD86-907CF5090725}"/>
              </a:ext>
            </a:extLst>
          </p:cNvPr>
          <p:cNvPicPr>
            <a:picLocks noChangeAspect="1"/>
          </p:cNvPicPr>
          <p:nvPr/>
        </p:nvPicPr>
        <p:blipFill>
          <a:blip r:embed="rId12"/>
          <a:stretch>
            <a:fillRect/>
          </a:stretch>
        </p:blipFill>
        <p:spPr>
          <a:xfrm>
            <a:off x="9393511" y="2306440"/>
            <a:ext cx="908023" cy="565721"/>
          </a:xfrm>
          <a:prstGeom prst="rect">
            <a:avLst/>
          </a:prstGeom>
        </p:spPr>
      </p:pic>
      <p:sp>
        <p:nvSpPr>
          <p:cNvPr id="3" name="Slide Number Placeholder 2">
            <a:extLst>
              <a:ext uri="{FF2B5EF4-FFF2-40B4-BE49-F238E27FC236}">
                <a16:creationId xmlns:a16="http://schemas.microsoft.com/office/drawing/2014/main" id="{21B589EB-7AAC-C741-8799-6427CB66FBFF}"/>
              </a:ext>
            </a:extLst>
          </p:cNvPr>
          <p:cNvSpPr>
            <a:spLocks noGrp="1"/>
          </p:cNvSpPr>
          <p:nvPr>
            <p:ph type="sldNum" sz="quarter" idx="12"/>
          </p:nvPr>
        </p:nvSpPr>
        <p:spPr/>
        <p:txBody>
          <a:bodyPr/>
          <a:lstStyle/>
          <a:p>
            <a:fld id="{BEA2432C-9675-4518-A7D3-A1EBD246DCF9}" type="slidenum">
              <a:rPr lang="en-US" smtClean="0"/>
              <a:pPr/>
              <a:t>8</a:t>
            </a:fld>
            <a:endParaRPr lang="en-US"/>
          </a:p>
        </p:txBody>
      </p:sp>
    </p:spTree>
    <p:extLst>
      <p:ext uri="{BB962C8B-B14F-4D97-AF65-F5344CB8AC3E}">
        <p14:creationId xmlns:p14="http://schemas.microsoft.com/office/powerpoint/2010/main" val="626484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38BF-68D7-FFC5-C1D9-E9056928ADA8}"/>
              </a:ext>
            </a:extLst>
          </p:cNvPr>
          <p:cNvSpPr>
            <a:spLocks noGrp="1"/>
          </p:cNvSpPr>
          <p:nvPr>
            <p:ph type="title"/>
          </p:nvPr>
        </p:nvSpPr>
        <p:spPr/>
        <p:txBody>
          <a:bodyPr/>
          <a:lstStyle/>
          <a:p>
            <a:pPr algn="ctr"/>
            <a:r>
              <a:rPr lang="en-US" dirty="0">
                <a:solidFill>
                  <a:schemeClr val="accent2">
                    <a:lumMod val="75000"/>
                  </a:schemeClr>
                </a:solidFill>
              </a:rPr>
              <a:t>Advanced Training Capabilities Div Snapshot</a:t>
            </a:r>
          </a:p>
        </p:txBody>
      </p:sp>
      <p:sp>
        <p:nvSpPr>
          <p:cNvPr id="3" name="TextBox 4">
            <a:extLst>
              <a:ext uri="{FF2B5EF4-FFF2-40B4-BE49-F238E27FC236}">
                <a16:creationId xmlns:a16="http://schemas.microsoft.com/office/drawing/2014/main" id="{CB0FD7E5-BA68-1457-26B6-E53A54D508A4}"/>
              </a:ext>
            </a:extLst>
          </p:cNvPr>
          <p:cNvSpPr txBox="1"/>
          <p:nvPr/>
        </p:nvSpPr>
        <p:spPr>
          <a:xfrm>
            <a:off x="513627" y="3936957"/>
            <a:ext cx="3825107" cy="1746626"/>
          </a:xfrm>
          <a:prstGeom prst="rect">
            <a:avLst/>
          </a:prstGeom>
          <a:noFill/>
        </p:spPr>
        <p:txBody>
          <a:bodyPr wrap="square" lIns="38094" tIns="19047" rIns="38094" bIns="1904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latin typeface="Arial" pitchFamily="34" charset="0"/>
                <a:cs typeface="Arial" pitchFamily="34" charset="0"/>
              </a:rPr>
              <a:t>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itchFamily="34" charset="0"/>
                <a:ea typeface="+mn-ea"/>
                <a:cs typeface="Arial" pitchFamily="34" charset="0"/>
              </a:rPr>
              <a:t>Arming warfighters with advanced training capabilities to dominate evolving global threats.</a:t>
            </a:r>
          </a:p>
          <a:p>
            <a:pPr algn="ctr">
              <a:buNone/>
            </a:pPr>
            <a:endParaRPr lang="en-US" sz="1200" b="1" i="1">
              <a:latin typeface="Arial" pitchFamily="34" charset="0"/>
              <a:cs typeface="Arial" pitchFamily="34" charset="0"/>
            </a:endParaRPr>
          </a:p>
          <a:p>
            <a:pPr algn="ctr"/>
            <a:r>
              <a:rPr lang="en-US" b="1" i="1">
                <a:latin typeface="Arial" pitchFamily="34" charset="0"/>
                <a:cs typeface="Arial" pitchFamily="34" charset="0"/>
              </a:rPr>
              <a:t>Vision: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itchFamily="34" charset="0"/>
                <a:cs typeface="Arial" pitchFamily="34" charset="0"/>
              </a:rPr>
              <a:t>Experience competition before crisis or conflict to conquer any adversary.</a:t>
            </a:r>
            <a:endParaRPr kumimoji="0" lang="en-US" sz="1200" b="1" i="1"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algn="ctr">
              <a:buNone/>
            </a:pPr>
            <a:endParaRPr lang="en-US" sz="1500" b="1" i="1">
              <a:solidFill>
                <a:schemeClr val="accent2">
                  <a:lumMod val="75000"/>
                </a:schemeClr>
              </a:solidFill>
              <a:latin typeface="Arial" pitchFamily="34" charset="0"/>
              <a:cs typeface="Arial" pitchFamily="34" charset="0"/>
            </a:endParaRPr>
          </a:p>
        </p:txBody>
      </p:sp>
      <p:grpSp>
        <p:nvGrpSpPr>
          <p:cNvPr id="4" name="Group 3">
            <a:extLst>
              <a:ext uri="{FF2B5EF4-FFF2-40B4-BE49-F238E27FC236}">
                <a16:creationId xmlns:a16="http://schemas.microsoft.com/office/drawing/2014/main" id="{DA50812A-6B1C-A35A-8576-84F8FBC5169F}"/>
              </a:ext>
            </a:extLst>
          </p:cNvPr>
          <p:cNvGrpSpPr/>
          <p:nvPr/>
        </p:nvGrpSpPr>
        <p:grpSpPr>
          <a:xfrm>
            <a:off x="6539158" y="1115592"/>
            <a:ext cx="5284544" cy="2904019"/>
            <a:chOff x="2101068" y="1293371"/>
            <a:chExt cx="5321655" cy="3867754"/>
          </a:xfrm>
        </p:grpSpPr>
        <p:pic>
          <p:nvPicPr>
            <p:cNvPr id="5" name="Picture 4">
              <a:extLst>
                <a:ext uri="{FF2B5EF4-FFF2-40B4-BE49-F238E27FC236}">
                  <a16:creationId xmlns:a16="http://schemas.microsoft.com/office/drawing/2014/main" id="{42D37CB5-8006-B6D7-F5F7-2D0B0B243AB5}"/>
                </a:ext>
              </a:extLst>
            </p:cNvPr>
            <p:cNvPicPr>
              <a:picLocks noChangeAspect="1"/>
            </p:cNvPicPr>
            <p:nvPr/>
          </p:nvPicPr>
          <p:blipFill>
            <a:blip r:embed="rId2"/>
            <a:stretch>
              <a:fillRect/>
            </a:stretch>
          </p:blipFill>
          <p:spPr>
            <a:xfrm>
              <a:off x="4597843" y="1293371"/>
              <a:ext cx="572032" cy="599325"/>
            </a:xfrm>
            <a:prstGeom prst="rect">
              <a:avLst/>
            </a:prstGeom>
          </p:spPr>
        </p:pic>
        <p:sp>
          <p:nvSpPr>
            <p:cNvPr id="6" name="TextBox 17">
              <a:extLst>
                <a:ext uri="{FF2B5EF4-FFF2-40B4-BE49-F238E27FC236}">
                  <a16:creationId xmlns:a16="http://schemas.microsoft.com/office/drawing/2014/main" id="{5789AF14-A150-71CC-B6BB-1F961DD1CDAA}"/>
                </a:ext>
              </a:extLst>
            </p:cNvPr>
            <p:cNvSpPr txBox="1"/>
            <p:nvPr/>
          </p:nvSpPr>
          <p:spPr>
            <a:xfrm>
              <a:off x="4084717" y="1878545"/>
              <a:ext cx="1531861" cy="4918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17</a:t>
              </a:r>
              <a:r>
                <a:rPr kumimoji="0" lang="en-US" sz="1800" b="0" i="0" u="none" strike="noStrike" kern="1200" cap="none" spc="0" normalizeH="0" baseline="0" noProof="0">
                  <a:ln>
                    <a:noFill/>
                  </a:ln>
                  <a:solidFill>
                    <a:srgbClr val="000000"/>
                  </a:solidFill>
                  <a:effectLst/>
                  <a:uLnTx/>
                  <a:uFillTx/>
                  <a:latin typeface="Arial"/>
                  <a:ea typeface="+mn-ea"/>
                  <a:cs typeface="+mn-cs"/>
                </a:rPr>
                <a:t> Programs</a:t>
              </a:r>
            </a:p>
          </p:txBody>
        </p:sp>
        <p:pic>
          <p:nvPicPr>
            <p:cNvPr id="7" name="Picture 6">
              <a:extLst>
                <a:ext uri="{FF2B5EF4-FFF2-40B4-BE49-F238E27FC236}">
                  <a16:creationId xmlns:a16="http://schemas.microsoft.com/office/drawing/2014/main" id="{69378E96-21B7-9792-1F7D-EAC5269CCD24}"/>
                </a:ext>
              </a:extLst>
            </p:cNvPr>
            <p:cNvPicPr>
              <a:picLocks noChangeAspect="1"/>
            </p:cNvPicPr>
            <p:nvPr/>
          </p:nvPicPr>
          <p:blipFill>
            <a:blip r:embed="rId3"/>
            <a:stretch>
              <a:fillRect/>
            </a:stretch>
          </p:blipFill>
          <p:spPr>
            <a:xfrm>
              <a:off x="2575398" y="2986581"/>
              <a:ext cx="622242" cy="595241"/>
            </a:xfrm>
            <a:prstGeom prst="rect">
              <a:avLst/>
            </a:prstGeom>
          </p:spPr>
        </p:pic>
        <p:pic>
          <p:nvPicPr>
            <p:cNvPr id="8" name="Picture 7">
              <a:extLst>
                <a:ext uri="{FF2B5EF4-FFF2-40B4-BE49-F238E27FC236}">
                  <a16:creationId xmlns:a16="http://schemas.microsoft.com/office/drawing/2014/main" id="{D390659D-9FA8-5E73-B3BC-7780430464BD}"/>
                </a:ext>
              </a:extLst>
            </p:cNvPr>
            <p:cNvPicPr>
              <a:picLocks noChangeAspect="1"/>
            </p:cNvPicPr>
            <p:nvPr/>
          </p:nvPicPr>
          <p:blipFill>
            <a:blip r:embed="rId4"/>
            <a:stretch>
              <a:fillRect/>
            </a:stretch>
          </p:blipFill>
          <p:spPr>
            <a:xfrm>
              <a:off x="3873244" y="3003601"/>
              <a:ext cx="529047" cy="589421"/>
            </a:xfrm>
            <a:prstGeom prst="rect">
              <a:avLst/>
            </a:prstGeom>
          </p:spPr>
        </p:pic>
        <p:pic>
          <p:nvPicPr>
            <p:cNvPr id="9" name="Picture 8">
              <a:extLst>
                <a:ext uri="{FF2B5EF4-FFF2-40B4-BE49-F238E27FC236}">
                  <a16:creationId xmlns:a16="http://schemas.microsoft.com/office/drawing/2014/main" id="{E40709BB-1C7A-47D0-5DC9-8EE3B8CAEF95}"/>
                </a:ext>
              </a:extLst>
            </p:cNvPr>
            <p:cNvPicPr>
              <a:picLocks noChangeAspect="1"/>
            </p:cNvPicPr>
            <p:nvPr/>
          </p:nvPicPr>
          <p:blipFill>
            <a:blip r:embed="rId5"/>
            <a:stretch>
              <a:fillRect/>
            </a:stretch>
          </p:blipFill>
          <p:spPr>
            <a:xfrm>
              <a:off x="6370785" y="2993452"/>
              <a:ext cx="555614" cy="588452"/>
            </a:xfrm>
            <a:prstGeom prst="rect">
              <a:avLst/>
            </a:prstGeom>
          </p:spPr>
        </p:pic>
        <p:cxnSp>
          <p:nvCxnSpPr>
            <p:cNvPr id="10" name="Straight Arrow Connector 9">
              <a:extLst>
                <a:ext uri="{FF2B5EF4-FFF2-40B4-BE49-F238E27FC236}">
                  <a16:creationId xmlns:a16="http://schemas.microsoft.com/office/drawing/2014/main" id="{D0C2FE62-1DB9-13EC-AF41-4F0C5C3D3783}"/>
                </a:ext>
              </a:extLst>
            </p:cNvPr>
            <p:cNvCxnSpPr>
              <a:stCxn id="6" idx="2"/>
            </p:cNvCxnSpPr>
            <p:nvPr/>
          </p:nvCxnSpPr>
          <p:spPr bwMode="auto">
            <a:xfrm flipH="1">
              <a:off x="4850646" y="2370444"/>
              <a:ext cx="1" cy="214828"/>
            </a:xfrm>
            <a:prstGeom prst="straightConnector1">
              <a:avLst/>
            </a:prstGeom>
            <a:ln w="15875">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32">
              <a:extLst>
                <a:ext uri="{FF2B5EF4-FFF2-40B4-BE49-F238E27FC236}">
                  <a16:creationId xmlns:a16="http://schemas.microsoft.com/office/drawing/2014/main" id="{B0A9B870-22CC-8A15-1A9C-047AB9A668D5}"/>
                </a:ext>
              </a:extLst>
            </p:cNvPr>
            <p:cNvSpPr txBox="1"/>
            <p:nvPr/>
          </p:nvSpPr>
          <p:spPr>
            <a:xfrm>
              <a:off x="4117930" y="2497829"/>
              <a:ext cx="153186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a:ea typeface="+mn-ea"/>
                  <a:cs typeface="+mn-cs"/>
                </a:rPr>
                <a:t>supporting</a:t>
              </a:r>
            </a:p>
          </p:txBody>
        </p:sp>
        <p:sp>
          <p:nvSpPr>
            <p:cNvPr id="12" name="TextBox 33">
              <a:extLst>
                <a:ext uri="{FF2B5EF4-FFF2-40B4-BE49-F238E27FC236}">
                  <a16:creationId xmlns:a16="http://schemas.microsoft.com/office/drawing/2014/main" id="{1AF3D3A4-49DB-D861-7305-23D992BAA87F}"/>
                </a:ext>
              </a:extLst>
            </p:cNvPr>
            <p:cNvSpPr txBox="1"/>
            <p:nvPr/>
          </p:nvSpPr>
          <p:spPr>
            <a:xfrm>
              <a:off x="2101068" y="3561761"/>
              <a:ext cx="1531861" cy="8608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10</a:t>
              </a:r>
              <a:r>
                <a:rPr kumimoji="0" lang="en-US" sz="1800" b="0"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MAJCOMS</a:t>
              </a:r>
            </a:p>
          </p:txBody>
        </p:sp>
        <p:sp>
          <p:nvSpPr>
            <p:cNvPr id="13" name="TextBox 34">
              <a:extLst>
                <a:ext uri="{FF2B5EF4-FFF2-40B4-BE49-F238E27FC236}">
                  <a16:creationId xmlns:a16="http://schemas.microsoft.com/office/drawing/2014/main" id="{ECE7FD5D-E1D1-A993-1140-A7EF82F87F5A}"/>
                </a:ext>
              </a:extLst>
            </p:cNvPr>
            <p:cNvSpPr txBox="1"/>
            <p:nvPr/>
          </p:nvSpPr>
          <p:spPr>
            <a:xfrm>
              <a:off x="3383170" y="3560308"/>
              <a:ext cx="1531861" cy="12297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55</a:t>
              </a:r>
              <a:r>
                <a:rPr kumimoji="0" lang="en-US" sz="1800" b="0"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Program Offices</a:t>
              </a:r>
            </a:p>
          </p:txBody>
        </p:sp>
        <p:sp>
          <p:nvSpPr>
            <p:cNvPr id="14" name="TextBox 35">
              <a:extLst>
                <a:ext uri="{FF2B5EF4-FFF2-40B4-BE49-F238E27FC236}">
                  <a16:creationId xmlns:a16="http://schemas.microsoft.com/office/drawing/2014/main" id="{5043218F-AA3A-2B4D-0376-D937F939E8B0}"/>
                </a:ext>
              </a:extLst>
            </p:cNvPr>
            <p:cNvSpPr txBox="1"/>
            <p:nvPr/>
          </p:nvSpPr>
          <p:spPr>
            <a:xfrm>
              <a:off x="5890862" y="3562452"/>
              <a:ext cx="1531861" cy="15986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16</a:t>
              </a:r>
              <a:r>
                <a:rPr lang="en-US">
                  <a:solidFill>
                    <a:srgbClr val="000000"/>
                  </a:solidFill>
                  <a:latin typeface="Arial"/>
                </a:rPr>
                <a:t> Worldwide Training Ranges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CD5EBC18-AC30-C0C9-850B-E5EF3ABD8706}"/>
                </a:ext>
              </a:extLst>
            </p:cNvPr>
            <p:cNvCxnSpPr/>
            <p:nvPr/>
          </p:nvCxnSpPr>
          <p:spPr bwMode="auto">
            <a:xfrm>
              <a:off x="3614269" y="2693931"/>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a:extLst>
                <a:ext uri="{FF2B5EF4-FFF2-40B4-BE49-F238E27FC236}">
                  <a16:creationId xmlns:a16="http://schemas.microsoft.com/office/drawing/2014/main" id="{3FD87D63-567E-92A1-BB6A-AD42A182EAA3}"/>
                </a:ext>
              </a:extLst>
            </p:cNvPr>
            <p:cNvGrpSpPr/>
            <p:nvPr/>
          </p:nvGrpSpPr>
          <p:grpSpPr>
            <a:xfrm>
              <a:off x="2917472" y="2693929"/>
              <a:ext cx="3695530" cy="166541"/>
              <a:chOff x="2917472" y="2693929"/>
              <a:chExt cx="3695530" cy="166541"/>
            </a:xfrm>
          </p:grpSpPr>
          <p:cxnSp>
            <p:nvCxnSpPr>
              <p:cNvPr id="17" name="Straight Connector 16">
                <a:extLst>
                  <a:ext uri="{FF2B5EF4-FFF2-40B4-BE49-F238E27FC236}">
                    <a16:creationId xmlns:a16="http://schemas.microsoft.com/office/drawing/2014/main" id="{6509111C-9640-A6CB-7F72-597CF7DBAF37}"/>
                  </a:ext>
                </a:extLst>
              </p:cNvPr>
              <p:cNvCxnSpPr>
                <a:cxnSpLocks/>
              </p:cNvCxnSpPr>
              <p:nvPr/>
            </p:nvCxnSpPr>
            <p:spPr bwMode="auto">
              <a:xfrm flipH="1">
                <a:off x="2923383" y="2717926"/>
                <a:ext cx="1293534"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B9F31F65-D29D-EE74-4B5F-4525FDF6D0F4}"/>
                  </a:ext>
                </a:extLst>
              </p:cNvPr>
              <p:cNvCxnSpPr>
                <a:cxnSpLocks/>
              </p:cNvCxnSpPr>
              <p:nvPr/>
            </p:nvCxnSpPr>
            <p:spPr bwMode="auto">
              <a:xfrm flipH="1">
                <a:off x="5463581" y="2693932"/>
                <a:ext cx="1148767"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19FDF669-D4C2-41CA-B761-8FE042EB0E72}"/>
                  </a:ext>
                </a:extLst>
              </p:cNvPr>
              <p:cNvCxnSpPr>
                <a:cxnSpLocks/>
              </p:cNvCxnSpPr>
              <p:nvPr/>
            </p:nvCxnSpPr>
            <p:spPr bwMode="auto">
              <a:xfrm flipH="1" flipV="1">
                <a:off x="2917472" y="2693929"/>
                <a:ext cx="5258" cy="166541"/>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A6EE9EA4-02E0-0D95-8BB8-CE261861D4A8}"/>
                  </a:ext>
                </a:extLst>
              </p:cNvPr>
              <p:cNvCxnSpPr/>
              <p:nvPr/>
            </p:nvCxnSpPr>
            <p:spPr bwMode="auto">
              <a:xfrm flipH="1" flipV="1">
                <a:off x="6607744" y="2693929"/>
                <a:ext cx="5258" cy="166541"/>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grpSp>
      </p:grpSp>
      <p:grpSp>
        <p:nvGrpSpPr>
          <p:cNvPr id="21" name="Group 20">
            <a:extLst>
              <a:ext uri="{FF2B5EF4-FFF2-40B4-BE49-F238E27FC236}">
                <a16:creationId xmlns:a16="http://schemas.microsoft.com/office/drawing/2014/main" id="{20342E28-EB2B-DD5D-F96C-A27409304941}"/>
              </a:ext>
            </a:extLst>
          </p:cNvPr>
          <p:cNvGrpSpPr/>
          <p:nvPr/>
        </p:nvGrpSpPr>
        <p:grpSpPr>
          <a:xfrm>
            <a:off x="8265156" y="4276031"/>
            <a:ext cx="3490451" cy="1455661"/>
            <a:chOff x="8533772" y="1591539"/>
            <a:chExt cx="3950442" cy="1598374"/>
          </a:xfrm>
        </p:grpSpPr>
        <p:pic>
          <p:nvPicPr>
            <p:cNvPr id="23" name="Picture 22">
              <a:extLst>
                <a:ext uri="{FF2B5EF4-FFF2-40B4-BE49-F238E27FC236}">
                  <a16:creationId xmlns:a16="http://schemas.microsoft.com/office/drawing/2014/main" id="{DF5C5242-52F2-ECF8-C7E9-1537DC8C2456}"/>
                </a:ext>
              </a:extLst>
            </p:cNvPr>
            <p:cNvPicPr>
              <a:picLocks noChangeAspect="1"/>
            </p:cNvPicPr>
            <p:nvPr/>
          </p:nvPicPr>
          <p:blipFill>
            <a:blip r:embed="rId6"/>
            <a:stretch>
              <a:fillRect/>
            </a:stretch>
          </p:blipFill>
          <p:spPr>
            <a:xfrm>
              <a:off x="8533772" y="2539060"/>
              <a:ext cx="551899" cy="592011"/>
            </a:xfrm>
            <a:prstGeom prst="rect">
              <a:avLst/>
            </a:prstGeom>
          </p:spPr>
        </p:pic>
        <p:sp>
          <p:nvSpPr>
            <p:cNvPr id="25" name="TextBox 53">
              <a:extLst>
                <a:ext uri="{FF2B5EF4-FFF2-40B4-BE49-F238E27FC236}">
                  <a16:creationId xmlns:a16="http://schemas.microsoft.com/office/drawing/2014/main" id="{7268B152-1966-7C5E-F196-6F3C72B30092}"/>
                </a:ext>
              </a:extLst>
            </p:cNvPr>
            <p:cNvSpPr txBox="1"/>
            <p:nvPr/>
          </p:nvSpPr>
          <p:spPr>
            <a:xfrm>
              <a:off x="9316038" y="1591539"/>
              <a:ext cx="1531860" cy="4055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F2F98"/>
                  </a:solidFill>
                  <a:effectLst/>
                  <a:uLnTx/>
                  <a:uFillTx/>
                  <a:latin typeface="Arial"/>
                  <a:ea typeface="+mn-ea"/>
                  <a:cs typeface="+mn-cs"/>
                </a:rPr>
                <a:t>FY24</a:t>
              </a:r>
            </a:p>
          </p:txBody>
        </p:sp>
        <p:cxnSp>
          <p:nvCxnSpPr>
            <p:cNvPr id="26" name="Straight Connector 25">
              <a:extLst>
                <a:ext uri="{FF2B5EF4-FFF2-40B4-BE49-F238E27FC236}">
                  <a16:creationId xmlns:a16="http://schemas.microsoft.com/office/drawing/2014/main" id="{972456E1-DAF6-5AB4-F92E-0DC2DE7257C0}"/>
                </a:ext>
              </a:extLst>
            </p:cNvPr>
            <p:cNvCxnSpPr>
              <a:cxnSpLocks/>
            </p:cNvCxnSpPr>
            <p:nvPr/>
          </p:nvCxnSpPr>
          <p:spPr bwMode="auto">
            <a:xfrm flipH="1">
              <a:off x="8799648" y="1774003"/>
              <a:ext cx="951024"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F1E93186-4374-8801-6110-2C6F4E0A662C}"/>
                </a:ext>
              </a:extLst>
            </p:cNvPr>
            <p:cNvCxnSpPr>
              <a:cxnSpLocks/>
            </p:cNvCxnSpPr>
            <p:nvPr/>
          </p:nvCxnSpPr>
          <p:spPr bwMode="auto">
            <a:xfrm flipH="1">
              <a:off x="10464265" y="1774003"/>
              <a:ext cx="880973" cy="0"/>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BA1F6DC-EF91-ACC8-825F-58F83EF442AE}"/>
                </a:ext>
              </a:extLst>
            </p:cNvPr>
            <p:cNvCxnSpPr/>
            <p:nvPr/>
          </p:nvCxnSpPr>
          <p:spPr bwMode="auto">
            <a:xfrm flipV="1">
              <a:off x="8799647" y="1774002"/>
              <a:ext cx="0" cy="360196"/>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49D6BBE8-DAA8-FF26-E16A-F4E8DF0E835E}"/>
                </a:ext>
              </a:extLst>
            </p:cNvPr>
            <p:cNvCxnSpPr/>
            <p:nvPr/>
          </p:nvCxnSpPr>
          <p:spPr bwMode="auto">
            <a:xfrm flipH="1" flipV="1">
              <a:off x="11340634" y="1774003"/>
              <a:ext cx="4604" cy="692536"/>
            </a:xfrm>
            <a:prstGeom prst="line">
              <a:avLst/>
            </a:prstGeom>
            <a:ln w="15875">
              <a:solidFill>
                <a:srgbClr val="002060"/>
              </a:solidFill>
            </a:ln>
          </p:spPr>
          <p:style>
            <a:lnRef idx="1">
              <a:schemeClr val="accent2"/>
            </a:lnRef>
            <a:fillRef idx="0">
              <a:schemeClr val="accent2"/>
            </a:fillRef>
            <a:effectRef idx="0">
              <a:schemeClr val="accent2"/>
            </a:effectRef>
            <a:fontRef idx="minor">
              <a:schemeClr val="tx1"/>
            </a:fontRef>
          </p:style>
        </p:cxnSp>
        <p:sp>
          <p:nvSpPr>
            <p:cNvPr id="31" name="TextBox 65">
              <a:extLst>
                <a:ext uri="{FF2B5EF4-FFF2-40B4-BE49-F238E27FC236}">
                  <a16:creationId xmlns:a16="http://schemas.microsoft.com/office/drawing/2014/main" id="{91AB13DA-90D4-A521-D721-8AD173E3FB9D}"/>
                </a:ext>
              </a:extLst>
            </p:cNvPr>
            <p:cNvSpPr txBox="1"/>
            <p:nvPr/>
          </p:nvSpPr>
          <p:spPr>
            <a:xfrm>
              <a:off x="9195057" y="2480216"/>
              <a:ext cx="3289157" cy="7096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$2.2B </a:t>
              </a:r>
              <a:r>
                <a:rPr kumimoji="0" lang="en-US" sz="1800" b="0" i="0" u="none" strike="noStrike" kern="1200" cap="none" spc="0" normalizeH="0" baseline="0" noProof="0">
                  <a:ln>
                    <a:noFill/>
                  </a:ln>
                  <a:solidFill>
                    <a:srgbClr val="000000"/>
                  </a:solidFill>
                  <a:effectLst/>
                  <a:uLnTx/>
                  <a:uFillTx/>
                  <a:latin typeface="Arial"/>
                  <a:ea typeface="+mn-ea"/>
                  <a:cs typeface="+mn-cs"/>
                </a:rPr>
                <a:t>Active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(includes $1.15B for FMS)</a:t>
              </a:r>
            </a:p>
          </p:txBody>
        </p:sp>
      </p:grpSp>
      <p:grpSp>
        <p:nvGrpSpPr>
          <p:cNvPr id="33" name="Group 32">
            <a:extLst>
              <a:ext uri="{FF2B5EF4-FFF2-40B4-BE49-F238E27FC236}">
                <a16:creationId xmlns:a16="http://schemas.microsoft.com/office/drawing/2014/main" id="{8F3ABDD0-E265-C5C6-4CA1-6BB13E9F782E}"/>
              </a:ext>
            </a:extLst>
          </p:cNvPr>
          <p:cNvGrpSpPr/>
          <p:nvPr/>
        </p:nvGrpSpPr>
        <p:grpSpPr>
          <a:xfrm>
            <a:off x="4778224" y="4545667"/>
            <a:ext cx="2560320" cy="989298"/>
            <a:chOff x="4874385" y="1620114"/>
            <a:chExt cx="2560320" cy="989298"/>
          </a:xfrm>
        </p:grpSpPr>
        <p:sp>
          <p:nvSpPr>
            <p:cNvPr id="34" name="TextBox 7">
              <a:extLst>
                <a:ext uri="{FF2B5EF4-FFF2-40B4-BE49-F238E27FC236}">
                  <a16:creationId xmlns:a16="http://schemas.microsoft.com/office/drawing/2014/main" id="{9C74178C-93C7-7885-4BA5-7B6B2CAD410F}"/>
                </a:ext>
              </a:extLst>
            </p:cNvPr>
            <p:cNvSpPr txBox="1"/>
            <p:nvPr/>
          </p:nvSpPr>
          <p:spPr>
            <a:xfrm>
              <a:off x="4874385" y="2240080"/>
              <a:ext cx="256032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400</a:t>
              </a:r>
              <a:r>
                <a:rPr kumimoji="0" lang="en-US" sz="1800" b="1" i="0" u="none" strike="noStrike" kern="1200" cap="none" spc="0" normalizeH="0" baseline="0" noProof="0">
                  <a:ln>
                    <a:noFill/>
                  </a:ln>
                  <a:solidFill>
                    <a:srgbClr val="000000"/>
                  </a:solidFill>
                  <a:effectLst/>
                  <a:uLnTx/>
                  <a:uFillTx/>
                  <a:latin typeface="Arial"/>
                  <a:ea typeface="+mn-ea"/>
                  <a:cs typeface="+mn-cs"/>
                </a:rPr>
                <a:t>+ </a:t>
              </a:r>
              <a:r>
                <a:rPr kumimoji="0" lang="en-US" sz="1800" b="0" i="0" u="none" strike="noStrike" kern="1200" cap="none" spc="0" normalizeH="0" baseline="0" noProof="0">
                  <a:ln>
                    <a:noFill/>
                  </a:ln>
                  <a:solidFill>
                    <a:srgbClr val="000000"/>
                  </a:solidFill>
                  <a:effectLst/>
                  <a:uLnTx/>
                  <a:uFillTx/>
                  <a:latin typeface="Arial"/>
                  <a:ea typeface="+mn-ea"/>
                  <a:cs typeface="+mn-cs"/>
                </a:rPr>
                <a:t>Members Strong</a:t>
              </a:r>
            </a:p>
          </p:txBody>
        </p:sp>
        <p:grpSp>
          <p:nvGrpSpPr>
            <p:cNvPr id="35" name="Group 34">
              <a:extLst>
                <a:ext uri="{FF2B5EF4-FFF2-40B4-BE49-F238E27FC236}">
                  <a16:creationId xmlns:a16="http://schemas.microsoft.com/office/drawing/2014/main" id="{90867BF8-A78C-BA41-F6EB-CBDE83F0FAB2}"/>
                </a:ext>
              </a:extLst>
            </p:cNvPr>
            <p:cNvGrpSpPr/>
            <p:nvPr/>
          </p:nvGrpSpPr>
          <p:grpSpPr>
            <a:xfrm>
              <a:off x="5396407" y="1620114"/>
              <a:ext cx="1430605" cy="593769"/>
              <a:chOff x="5534491" y="2318417"/>
              <a:chExt cx="1430605" cy="593769"/>
            </a:xfrm>
          </p:grpSpPr>
          <p:pic>
            <p:nvPicPr>
              <p:cNvPr id="36" name="Picture 35">
                <a:extLst>
                  <a:ext uri="{FF2B5EF4-FFF2-40B4-BE49-F238E27FC236}">
                    <a16:creationId xmlns:a16="http://schemas.microsoft.com/office/drawing/2014/main" id="{FE7875EB-4268-4E73-796A-57E391093EB8}"/>
                  </a:ext>
                </a:extLst>
              </p:cNvPr>
              <p:cNvPicPr>
                <a:picLocks noChangeAspect="1"/>
              </p:cNvPicPr>
              <p:nvPr/>
            </p:nvPicPr>
            <p:blipFill>
              <a:blip r:embed="rId7"/>
              <a:stretch>
                <a:fillRect/>
              </a:stretch>
            </p:blipFill>
            <p:spPr>
              <a:xfrm>
                <a:off x="5534491" y="2318902"/>
                <a:ext cx="221737" cy="593284"/>
              </a:xfrm>
              <a:prstGeom prst="rect">
                <a:avLst/>
              </a:prstGeom>
            </p:spPr>
          </p:pic>
          <p:pic>
            <p:nvPicPr>
              <p:cNvPr id="37" name="Picture 36">
                <a:extLst>
                  <a:ext uri="{FF2B5EF4-FFF2-40B4-BE49-F238E27FC236}">
                    <a16:creationId xmlns:a16="http://schemas.microsoft.com/office/drawing/2014/main" id="{599ABE46-7483-23FF-64EE-652F22878910}"/>
                  </a:ext>
                </a:extLst>
              </p:cNvPr>
              <p:cNvPicPr>
                <a:picLocks noChangeAspect="1"/>
              </p:cNvPicPr>
              <p:nvPr/>
            </p:nvPicPr>
            <p:blipFill>
              <a:blip r:embed="rId7"/>
              <a:stretch>
                <a:fillRect/>
              </a:stretch>
            </p:blipFill>
            <p:spPr>
              <a:xfrm>
                <a:off x="5836708" y="2318417"/>
                <a:ext cx="221737" cy="593284"/>
              </a:xfrm>
              <a:prstGeom prst="rect">
                <a:avLst/>
              </a:prstGeom>
            </p:spPr>
          </p:pic>
          <p:pic>
            <p:nvPicPr>
              <p:cNvPr id="38" name="Picture 37">
                <a:extLst>
                  <a:ext uri="{FF2B5EF4-FFF2-40B4-BE49-F238E27FC236}">
                    <a16:creationId xmlns:a16="http://schemas.microsoft.com/office/drawing/2014/main" id="{F172BB8F-CFC1-A3F8-2C25-E738B561FA5A}"/>
                  </a:ext>
                </a:extLst>
              </p:cNvPr>
              <p:cNvPicPr>
                <a:picLocks noChangeAspect="1"/>
              </p:cNvPicPr>
              <p:nvPr/>
            </p:nvPicPr>
            <p:blipFill>
              <a:blip r:embed="rId7"/>
              <a:stretch>
                <a:fillRect/>
              </a:stretch>
            </p:blipFill>
            <p:spPr>
              <a:xfrm>
                <a:off x="6138925" y="2318417"/>
                <a:ext cx="221737" cy="593284"/>
              </a:xfrm>
              <a:prstGeom prst="rect">
                <a:avLst/>
              </a:prstGeom>
            </p:spPr>
          </p:pic>
          <p:pic>
            <p:nvPicPr>
              <p:cNvPr id="39" name="Picture 38">
                <a:extLst>
                  <a:ext uri="{FF2B5EF4-FFF2-40B4-BE49-F238E27FC236}">
                    <a16:creationId xmlns:a16="http://schemas.microsoft.com/office/drawing/2014/main" id="{BF6ADFE4-5256-3FB9-0F3D-99CDA6E4A38B}"/>
                  </a:ext>
                </a:extLst>
              </p:cNvPr>
              <p:cNvPicPr>
                <a:picLocks noChangeAspect="1"/>
              </p:cNvPicPr>
              <p:nvPr/>
            </p:nvPicPr>
            <p:blipFill>
              <a:blip r:embed="rId7"/>
              <a:stretch>
                <a:fillRect/>
              </a:stretch>
            </p:blipFill>
            <p:spPr>
              <a:xfrm>
                <a:off x="6441142" y="2318417"/>
                <a:ext cx="221737" cy="593284"/>
              </a:xfrm>
              <a:prstGeom prst="rect">
                <a:avLst/>
              </a:prstGeom>
            </p:spPr>
          </p:pic>
          <p:pic>
            <p:nvPicPr>
              <p:cNvPr id="40" name="Picture 39">
                <a:extLst>
                  <a:ext uri="{FF2B5EF4-FFF2-40B4-BE49-F238E27FC236}">
                    <a16:creationId xmlns:a16="http://schemas.microsoft.com/office/drawing/2014/main" id="{F11B8570-E75D-82BF-783C-BEB532D033BE}"/>
                  </a:ext>
                </a:extLst>
              </p:cNvPr>
              <p:cNvPicPr>
                <a:picLocks noChangeAspect="1"/>
              </p:cNvPicPr>
              <p:nvPr/>
            </p:nvPicPr>
            <p:blipFill>
              <a:blip r:embed="rId7"/>
              <a:stretch>
                <a:fillRect/>
              </a:stretch>
            </p:blipFill>
            <p:spPr>
              <a:xfrm>
                <a:off x="6743359" y="2318417"/>
                <a:ext cx="221737" cy="593284"/>
              </a:xfrm>
              <a:prstGeom prst="rect">
                <a:avLst/>
              </a:prstGeom>
            </p:spPr>
          </p:pic>
        </p:grpSp>
      </p:grpSp>
      <p:pic>
        <p:nvPicPr>
          <p:cNvPr id="41" name="Picture 40">
            <a:extLst>
              <a:ext uri="{FF2B5EF4-FFF2-40B4-BE49-F238E27FC236}">
                <a16:creationId xmlns:a16="http://schemas.microsoft.com/office/drawing/2014/main" id="{048AE901-A52C-2CB1-C8BF-1E268F865A82}"/>
              </a:ext>
            </a:extLst>
          </p:cNvPr>
          <p:cNvPicPr>
            <a:picLocks noChangeAspect="1"/>
          </p:cNvPicPr>
          <p:nvPr/>
        </p:nvPicPr>
        <p:blipFill>
          <a:blip r:embed="rId8"/>
          <a:stretch>
            <a:fillRect/>
          </a:stretch>
        </p:blipFill>
        <p:spPr>
          <a:xfrm>
            <a:off x="4996463" y="1660872"/>
            <a:ext cx="702200" cy="610898"/>
          </a:xfrm>
          <a:prstGeom prst="rect">
            <a:avLst/>
          </a:prstGeom>
        </p:spPr>
      </p:pic>
      <p:sp>
        <p:nvSpPr>
          <p:cNvPr id="42" name="TextBox 47">
            <a:extLst>
              <a:ext uri="{FF2B5EF4-FFF2-40B4-BE49-F238E27FC236}">
                <a16:creationId xmlns:a16="http://schemas.microsoft.com/office/drawing/2014/main" id="{0480D62D-8950-1BAB-53C0-83F8F00279C6}"/>
              </a:ext>
            </a:extLst>
          </p:cNvPr>
          <p:cNvSpPr txBox="1"/>
          <p:nvPr/>
        </p:nvSpPr>
        <p:spPr>
          <a:xfrm>
            <a:off x="4313579" y="2251021"/>
            <a:ext cx="206796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1,850</a:t>
            </a:r>
            <a:r>
              <a:rPr kumimoji="0" lang="en-US" sz="1800" b="1" i="0" u="none" strike="noStrike" kern="1200" cap="none" spc="0" normalizeH="0" baseline="0" noProof="0">
                <a:ln>
                  <a:noFill/>
                </a:ln>
                <a:solidFill>
                  <a:srgbClr val="000000"/>
                </a:solidFill>
                <a:effectLst/>
                <a:uLnTx/>
                <a:uFillTx/>
                <a:latin typeface="Arial"/>
                <a:ea typeface="+mn-ea"/>
                <a:cs typeface="+mn-cs"/>
              </a:rPr>
              <a:t>+</a:t>
            </a:r>
            <a:r>
              <a:rPr kumimoji="0" lang="en-US" sz="1800" b="0"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Training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280+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Training Portals</a:t>
            </a:r>
          </a:p>
        </p:txBody>
      </p:sp>
      <p:sp>
        <p:nvSpPr>
          <p:cNvPr id="44" name="TextBox 43">
            <a:extLst>
              <a:ext uri="{FF2B5EF4-FFF2-40B4-BE49-F238E27FC236}">
                <a16:creationId xmlns:a16="http://schemas.microsoft.com/office/drawing/2014/main" id="{CF9DFC2A-3186-4CD6-8232-538405E5903C}"/>
              </a:ext>
            </a:extLst>
          </p:cNvPr>
          <p:cNvSpPr txBox="1"/>
          <p:nvPr/>
        </p:nvSpPr>
        <p:spPr>
          <a:xfrm>
            <a:off x="3881158" y="6113240"/>
            <a:ext cx="4651478" cy="523220"/>
          </a:xfrm>
          <a:prstGeom prst="rect">
            <a:avLst/>
          </a:prstGeom>
          <a:noFill/>
        </p:spPr>
        <p:txBody>
          <a:bodyPr wrap="square" rtlCol="0">
            <a:spAutoFit/>
          </a:bodyPr>
          <a:lstStyle/>
          <a:p>
            <a:pPr algn="ctr"/>
            <a:r>
              <a:rPr lang="en-US" sz="2800" b="1" i="1" dirty="0">
                <a:solidFill>
                  <a:srgbClr val="000000"/>
                </a:solidFill>
                <a:latin typeface="Arial" pitchFamily="34" charset="0"/>
                <a:cs typeface="Arial" pitchFamily="34" charset="0"/>
              </a:rPr>
              <a:t>Delivering the Skill to Kill!</a:t>
            </a:r>
          </a:p>
        </p:txBody>
      </p:sp>
      <p:pic>
        <p:nvPicPr>
          <p:cNvPr id="47" name="Picture 46">
            <a:extLst>
              <a:ext uri="{FF2B5EF4-FFF2-40B4-BE49-F238E27FC236}">
                <a16:creationId xmlns:a16="http://schemas.microsoft.com/office/drawing/2014/main" id="{11AD0F99-89E9-A230-AEF9-3F57CD5F9832}"/>
              </a:ext>
            </a:extLst>
          </p:cNvPr>
          <p:cNvPicPr>
            <a:picLocks noChangeAspect="1"/>
          </p:cNvPicPr>
          <p:nvPr/>
        </p:nvPicPr>
        <p:blipFill>
          <a:blip r:embed="rId9"/>
          <a:stretch>
            <a:fillRect/>
          </a:stretch>
        </p:blipFill>
        <p:spPr>
          <a:xfrm>
            <a:off x="9498285" y="2263888"/>
            <a:ext cx="649001" cy="649001"/>
          </a:xfrm>
          <a:prstGeom prst="rect">
            <a:avLst/>
          </a:prstGeom>
        </p:spPr>
      </p:pic>
      <p:sp>
        <p:nvSpPr>
          <p:cNvPr id="48" name="TextBox 35">
            <a:extLst>
              <a:ext uri="{FF2B5EF4-FFF2-40B4-BE49-F238E27FC236}">
                <a16:creationId xmlns:a16="http://schemas.microsoft.com/office/drawing/2014/main" id="{C79985C2-70B7-7201-461D-25B0C3C3457D}"/>
              </a:ext>
            </a:extLst>
          </p:cNvPr>
          <p:cNvSpPr txBox="1"/>
          <p:nvPr/>
        </p:nvSpPr>
        <p:spPr>
          <a:xfrm>
            <a:off x="9053350" y="2819282"/>
            <a:ext cx="152117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rial"/>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Arial"/>
                <a:ea typeface="+mn-ea"/>
                <a:cs typeface="+mn-cs"/>
              </a:rPr>
              <a:t>Foreign Partners</a:t>
            </a:r>
          </a:p>
        </p:txBody>
      </p:sp>
      <p:pic>
        <p:nvPicPr>
          <p:cNvPr id="24" name="Picture 23" descr="A picture containing diagram&#10;&#10;Description automatically generated">
            <a:extLst>
              <a:ext uri="{FF2B5EF4-FFF2-40B4-BE49-F238E27FC236}">
                <a16:creationId xmlns:a16="http://schemas.microsoft.com/office/drawing/2014/main" id="{AAA5C818-2956-621F-8926-1736925BDC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3734" y="1334920"/>
            <a:ext cx="2324892" cy="2286000"/>
          </a:xfrm>
          <a:prstGeom prst="rect">
            <a:avLst/>
          </a:prstGeom>
        </p:spPr>
      </p:pic>
    </p:spTree>
    <p:extLst>
      <p:ext uri="{BB962C8B-B14F-4D97-AF65-F5344CB8AC3E}">
        <p14:creationId xmlns:p14="http://schemas.microsoft.com/office/powerpoint/2010/main" val="3701681452"/>
      </p:ext>
    </p:extLst>
  </p:cSld>
  <p:clrMapOvr>
    <a:masterClrMapping/>
  </p:clrMapOvr>
  <p:transition/>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6B71904D42D45B98F5935CFEFE29A" ma:contentTypeVersion="17" ma:contentTypeDescription="Create a new document." ma:contentTypeScope="" ma:versionID="bafcad9d3da81027a33fc5b4c2fd38fa">
  <xsd:schema xmlns:xsd="http://www.w3.org/2001/XMLSchema" xmlns:xs="http://www.w3.org/2001/XMLSchema" xmlns:p="http://schemas.microsoft.com/office/2006/metadata/properties" xmlns:ns1="http://schemas.microsoft.com/sharepoint/v3" xmlns:ns2="83d015b0-348b-410d-933e-848451c93649" xmlns:ns3="3d846bac-13f4-4e60-bc3e-4dce5e614820" xmlns:ns4="bac4e3eb-747f-43bc-bf10-c1bbb893ecac" targetNamespace="http://schemas.microsoft.com/office/2006/metadata/properties" ma:root="true" ma:fieldsID="99a1a1b08d2088cf59718ffd3fceb0e0" ns1:_="" ns2:_="" ns3:_="" ns4:_="">
    <xsd:import namespace="http://schemas.microsoft.com/sharepoint/v3"/>
    <xsd:import namespace="83d015b0-348b-410d-933e-848451c93649"/>
    <xsd:import namespace="3d846bac-13f4-4e60-bc3e-4dce5e614820"/>
    <xsd:import namespace="bac4e3eb-747f-43bc-bf10-c1bbb893ec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015b0-348b-410d-933e-848451c93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846bac-13f4-4e60-bc3e-4dce5e6148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fb8a57-4294-49a6-b19b-0ef37301e757}" ma:internalName="TaxCatchAll" ma:showField="CatchAllData" ma:web="3d846bac-13f4-4e60-bc3e-4dce5e6148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bac4e3eb-747f-43bc-bf10-c1bbb893ecac" xsi:nil="true"/>
    <_ip_UnifiedCompliancePolicyUIAction xmlns="http://schemas.microsoft.com/sharepoint/v3" xsi:nil="true"/>
    <_ip_UnifiedCompliancePolicyProperties xmlns="http://schemas.microsoft.com/sharepoint/v3" xsi:nil="true"/>
    <lcf76f155ced4ddcb4097134ff3c332f xmlns="83d015b0-348b-410d-933e-848451c936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31CE95-8E59-4B60-82D9-BA1376BC7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d015b0-348b-410d-933e-848451c93649"/>
    <ds:schemaRef ds:uri="3d846bac-13f4-4e60-bc3e-4dce5e614820"/>
    <ds:schemaRef ds:uri="bac4e3eb-747f-43bc-bf10-c1bbb893e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A49B8-69C5-40A9-8A87-51401C4AF892}">
  <ds:schemaRefs>
    <ds:schemaRef ds:uri="http://schemas.microsoft.com/sharepoint/v3/contenttype/forms"/>
  </ds:schemaRefs>
</ds:datastoreItem>
</file>

<file path=customXml/itemProps3.xml><?xml version="1.0" encoding="utf-8"?>
<ds:datastoreItem xmlns:ds="http://schemas.openxmlformats.org/officeDocument/2006/customXml" ds:itemID="{B9C36FFE-46C8-430D-93AE-8D77423B5785}">
  <ds:schemaRefs>
    <ds:schemaRef ds:uri="http://www.w3.org/XML/1998/namespace"/>
    <ds:schemaRef ds:uri="http://purl.org/dc/elements/1.1/"/>
    <ds:schemaRef ds:uri="http://schemas.microsoft.com/sharepoint/v3"/>
    <ds:schemaRef ds:uri="bac4e3eb-747f-43bc-bf10-c1bbb893ecac"/>
    <ds:schemaRef ds:uri="83d015b0-348b-410d-933e-848451c93649"/>
    <ds:schemaRef ds:uri="http://schemas.microsoft.com/office/2006/documentManagement/types"/>
    <ds:schemaRef ds:uri="http://purl.org/dc/terms/"/>
    <ds:schemaRef ds:uri="3d846bac-13f4-4e60-bc3e-4dce5e6148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1619</TotalTime>
  <Words>667</Words>
  <Application>Microsoft Office PowerPoint</Application>
  <PresentationFormat>Widescreen</PresentationFormat>
  <Paragraphs>144</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Gothic Std B</vt:lpstr>
      <vt:lpstr>Agency FB</vt:lpstr>
      <vt:lpstr>Arial</vt:lpstr>
      <vt:lpstr>inherit</vt:lpstr>
      <vt:lpstr>Roboto</vt:lpstr>
      <vt:lpstr>Times New Roman</vt:lpstr>
      <vt:lpstr>Default Design</vt:lpstr>
      <vt:lpstr>Air Force Acquisition Update - PEO Training  5 December 2024</vt:lpstr>
      <vt:lpstr>Current Environment</vt:lpstr>
      <vt:lpstr>Optimizing for GPC</vt:lpstr>
      <vt:lpstr>PEO Training</vt:lpstr>
      <vt:lpstr>PowerPoint Presentation</vt:lpstr>
      <vt:lpstr>PowerPoint Presentation</vt:lpstr>
      <vt:lpstr>T-7A Red Hawk Division Snapshot</vt:lpstr>
      <vt:lpstr>Legacy Training Aircraft Division Snapshot</vt:lpstr>
      <vt:lpstr>Advanced Training Capabilities Div Snapshot</vt:lpstr>
      <vt:lpstr>Simulators Division Snapshot</vt:lpstr>
      <vt:lpstr>Training Directorate 2.0</vt:lpstr>
      <vt:lpstr>Training Directorate</vt:lpstr>
    </vt:vector>
  </TitlesOfParts>
  <Company>HQAMFC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Capt Kent Meredith</dc:creator>
  <cp:lastModifiedBy>RYAN, CHARLES M Col USAF AFMC AFLCMC/WN/WNR</cp:lastModifiedBy>
  <cp:revision>13</cp:revision>
  <cp:lastPrinted>2024-10-22T14:47:05Z</cp:lastPrinted>
  <dcterms:created xsi:type="dcterms:W3CDTF">2000-11-29T18:53:46Z</dcterms:created>
  <dcterms:modified xsi:type="dcterms:W3CDTF">2024-11-26T21:40:44Z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0x01010027A6B71904D42D45B98F5935CFEFE29A</vt:lpwstr>
  </property>
  <property fmtid="{D5CDD505-2E9C-101B-9397-08002B2CF9AE}" pid="3" name="TemplateUrl">
    <vt:lpwstr/>
  </property>
  <property fmtid="{D5CDD505-2E9C-101B-9397-08002B2CF9AE}" pid="4" name="Order">
    <vt:r8>10800</vt:r8>
  </property>
  <property fmtid="{D5CDD505-2E9C-101B-9397-08002B2CF9AE}" pid="5" name="URL">
    <vt:lpwstr/>
  </property>
  <property fmtid="{D5CDD505-2E9C-101B-9397-08002B2CF9AE}" pid="6" name="xd_ProgID">
    <vt:lpwstr/>
  </property>
  <property fmtid="{D5CDD505-2E9C-101B-9397-08002B2CF9AE}" pid="7" name="MediaServiceImageTags">
    <vt:lpwstr/>
  </property>
</Properties>
</file>