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77" r:id="rId2"/>
    <p:sldId id="278" r:id="rId3"/>
    <p:sldId id="310" r:id="rId4"/>
    <p:sldId id="295" r:id="rId5"/>
    <p:sldId id="296" r:id="rId6"/>
    <p:sldId id="778" r:id="rId7"/>
    <p:sldId id="297" r:id="rId8"/>
    <p:sldId id="285" r:id="rId9"/>
    <p:sldId id="298" r:id="rId10"/>
    <p:sldId id="286" r:id="rId11"/>
    <p:sldId id="300" r:id="rId12"/>
    <p:sldId id="307" r:id="rId13"/>
    <p:sldId id="301" r:id="rId14"/>
    <p:sldId id="299" r:id="rId15"/>
    <p:sldId id="303" r:id="rId16"/>
    <p:sldId id="344" r:id="rId17"/>
    <p:sldId id="779" r:id="rId18"/>
    <p:sldId id="306" r:id="rId19"/>
    <p:sldId id="30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1 min)" id="{400EBC65-2392-4C6E-9BB8-FA09F154E180}">
          <p14:sldIdLst>
            <p14:sldId id="277"/>
          </p14:sldIdLst>
        </p14:section>
        <p14:section name="History (12 min.)" id="{EE9EBAFD-8F96-47E8-AA2B-F11E26C9793D}">
          <p14:sldIdLst>
            <p14:sldId id="278"/>
            <p14:sldId id="310"/>
            <p14:sldId id="295"/>
            <p14:sldId id="296"/>
            <p14:sldId id="778"/>
            <p14:sldId id="297"/>
            <p14:sldId id="285"/>
            <p14:sldId id="298"/>
            <p14:sldId id="286"/>
            <p14:sldId id="300"/>
            <p14:sldId id="307"/>
            <p14:sldId id="301"/>
            <p14:sldId id="299"/>
          </p14:sldIdLst>
        </p14:section>
        <p14:section name="CogWar Today (7 min)" id="{5E28BA9A-A95C-4650-94C4-BB60E5714561}">
          <p14:sldIdLst>
            <p14:sldId id="303"/>
            <p14:sldId id="344"/>
            <p14:sldId id="779"/>
          </p14:sldIdLst>
        </p14:section>
        <p14:section name="Backup" id="{8E938627-CC1F-442B-A1DE-DC142D55284D}">
          <p14:sldIdLst>
            <p14:sldId id="306"/>
            <p14:sldId id="30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D53"/>
    <a:srgbClr val="FFFF99"/>
    <a:srgbClr val="FCFDFE"/>
    <a:srgbClr val="19234F"/>
    <a:srgbClr val="EABF88"/>
    <a:srgbClr val="051E3E"/>
    <a:srgbClr val="000000"/>
    <a:srgbClr val="003399"/>
    <a:srgbClr val="CF2146"/>
    <a:srgbClr val="0049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64292" autoAdjust="0"/>
  </p:normalViewPr>
  <p:slideViewPr>
    <p:cSldViewPr snapToGrid="0">
      <p:cViewPr varScale="1">
        <p:scale>
          <a:sx n="100" d="100"/>
          <a:sy n="100" d="100"/>
        </p:scale>
        <p:origin x="57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1E488-9583-4E1F-B10C-C506A8A8F096}" type="datetimeFigureOut">
              <a:rPr lang="en-US" smtClean="0"/>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285CFA-1DA9-4C40-AFAB-304CF4B19AC4}" type="slidenum">
              <a:rPr lang="en-US" smtClean="0"/>
              <a:t>‹#›</a:t>
            </a:fld>
            <a:endParaRPr lang="en-US"/>
          </a:p>
        </p:txBody>
      </p:sp>
    </p:spTree>
    <p:extLst>
      <p:ext uri="{BB962C8B-B14F-4D97-AF65-F5344CB8AC3E}">
        <p14:creationId xmlns:p14="http://schemas.microsoft.com/office/powerpoint/2010/main" val="58580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i.org/10.1016/0301-0511(95)05161-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Qzone" TargetMode="External"/><Relationship Id="rId3" Type="http://schemas.openxmlformats.org/officeDocument/2006/relationships/hyperlink" Target="https://en.wikipedia.org/wiki/Cognition" TargetMode="External"/><Relationship Id="rId7" Type="http://schemas.openxmlformats.org/officeDocument/2006/relationships/hyperlink" Target="https://en.wikipedia.org/wiki/Reddit"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Flickr" TargetMode="External"/><Relationship Id="rId5" Type="http://schemas.openxmlformats.org/officeDocument/2006/relationships/hyperlink" Target="https://en.wikipedia.org/wiki/Friendster" TargetMode="External"/><Relationship Id="rId4" Type="http://schemas.openxmlformats.org/officeDocument/2006/relationships/hyperlink" Target="https://en.wikipedia.org/wiki/KTH_Royal_Institute_of_Technology"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Qzone" TargetMode="External"/><Relationship Id="rId3" Type="http://schemas.openxmlformats.org/officeDocument/2006/relationships/hyperlink" Target="https://en.wikipedia.org/wiki/Cognition" TargetMode="External"/><Relationship Id="rId7" Type="http://schemas.openxmlformats.org/officeDocument/2006/relationships/hyperlink" Target="https://en.wikipedia.org/wiki/Reddit"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n.wikipedia.org/wiki/Flickr" TargetMode="External"/><Relationship Id="rId5" Type="http://schemas.openxmlformats.org/officeDocument/2006/relationships/hyperlink" Target="https://en.wikipedia.org/wiki/Friendster" TargetMode="External"/><Relationship Id="rId4" Type="http://schemas.openxmlformats.org/officeDocument/2006/relationships/hyperlink" Target="https://en.wikipedia.org/wiki/KTH_Royal_Institute_of_Technology"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Sae Schatz, PhD</a:t>
            </a:r>
          </a:p>
          <a:p>
            <a:r>
              <a:rPr lang="en-US" b="0" i="0" dirty="0">
                <a:solidFill>
                  <a:srgbClr val="222222"/>
                </a:solidFill>
                <a:effectLst/>
                <a:latin typeface="Arial" panose="020B0604020202020204" pitchFamily="34" charset="0"/>
              </a:rPr>
              <a:t>sae.schatz@marshallcenter.org</a:t>
            </a:r>
          </a:p>
          <a:p>
            <a:r>
              <a:rPr lang="en-US" b="0" i="0" dirty="0">
                <a:solidFill>
                  <a:srgbClr val="222222"/>
                </a:solidFill>
                <a:effectLst/>
                <a:latin typeface="Arial" panose="020B0604020202020204" pitchFamily="34" charset="0"/>
              </a:rPr>
              <a:t>May 2024</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20 minutes</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solidFill>
                  <a:srgbClr val="222222"/>
                </a:solidFill>
                <a:effectLst/>
                <a:latin typeface="Arial" panose="020B0604020202020204" pitchFamily="34" charset="0"/>
              </a:rPr>
              <a:t>The first part briefly covers some of the history that led us to modern Cognitive Warfare and emphasizes the importance of systems thinking, i.e., not getting too focused on one set of techniques but integrating them across subdomains. </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solidFill>
                  <a:srgbClr val="222222"/>
                </a:solidFill>
                <a:effectLst/>
                <a:latin typeface="Arial" panose="020B0604020202020204" pitchFamily="34" charset="0"/>
              </a:rPr>
              <a:t>OUTLINE</a:t>
            </a:r>
          </a:p>
          <a:p>
            <a:r>
              <a:rPr lang="en-US" b="0" i="0" dirty="0">
                <a:solidFill>
                  <a:srgbClr val="222222"/>
                </a:solidFill>
                <a:effectLst/>
                <a:latin typeface="Arial" panose="020B0604020202020204" pitchFamily="34" charset="0"/>
              </a:rPr>
              <a:t> - 0:00-0:01	(1 min)	Introduction</a:t>
            </a:r>
          </a:p>
          <a:p>
            <a:r>
              <a:rPr lang="en-US" b="0" i="0" dirty="0">
                <a:solidFill>
                  <a:srgbClr val="222222"/>
                </a:solidFill>
                <a:effectLst/>
                <a:latin typeface="Arial" panose="020B0604020202020204" pitchFamily="34" charset="0"/>
              </a:rPr>
              <a:t> - 0:01-0:13	(12 min)	History</a:t>
            </a:r>
          </a:p>
          <a:p>
            <a:r>
              <a:rPr lang="en-US" b="0" i="0" dirty="0">
                <a:solidFill>
                  <a:srgbClr val="222222"/>
                </a:solidFill>
                <a:effectLst/>
                <a:latin typeface="Arial" panose="020B0604020202020204" pitchFamily="34" charset="0"/>
              </a:rPr>
              <a:t> - 0:13-0:20	(7 min)	Cog War Summary</a:t>
            </a:r>
          </a:p>
        </p:txBody>
      </p:sp>
      <p:sp>
        <p:nvSpPr>
          <p:cNvPr id="4" name="Slide Number Placeholder 3"/>
          <p:cNvSpPr>
            <a:spLocks noGrp="1"/>
          </p:cNvSpPr>
          <p:nvPr>
            <p:ph type="sldNum" sz="quarter" idx="5"/>
          </p:nvPr>
        </p:nvSpPr>
        <p:spPr/>
        <p:txBody>
          <a:bodyPr/>
          <a:lstStyle/>
          <a:p>
            <a:fld id="{D9285CFA-1DA9-4C40-AFAB-304CF4B19AC4}" type="slidenum">
              <a:rPr lang="en-US" smtClean="0"/>
              <a:t>1</a:t>
            </a:fld>
            <a:endParaRPr lang="en-US"/>
          </a:p>
        </p:txBody>
      </p:sp>
    </p:spTree>
    <p:extLst>
      <p:ext uri="{BB962C8B-B14F-4D97-AF65-F5344CB8AC3E}">
        <p14:creationId xmlns:p14="http://schemas.microsoft.com/office/powerpoint/2010/main" val="2810164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https://en.wikipedia.org/wiki/History_of_neuroimaging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zeitgeist of the </a:t>
            </a:r>
            <a:r>
              <a:rPr lang="en-US" sz="1800" dirty="0" err="1">
                <a:effectLst/>
                <a:latin typeface="Times New Roman" panose="02020603050405020304" pitchFamily="18" charset="0"/>
                <a:ea typeface="Times New Roman" panose="02020603050405020304" pitchFamily="18" charset="0"/>
              </a:rPr>
              <a:t>1990s</a:t>
            </a:r>
            <a:r>
              <a:rPr lang="en-US" sz="1800" dirty="0">
                <a:effectLst/>
                <a:latin typeface="Times New Roman" panose="02020603050405020304" pitchFamily="18" charset="0"/>
                <a:ea typeface="Times New Roman" panose="02020603050405020304" pitchFamily="18" charset="0"/>
              </a:rPr>
              <a:t> – the so-called “Decade of the Brain” – was also key. A synergy among computer science, neuroscience, and cognitive psychology was developed, and new theories of </a:t>
            </a:r>
            <a:r>
              <a:rPr lang="en-US" sz="1800" dirty="0" err="1">
                <a:effectLst/>
                <a:latin typeface="Times New Roman" panose="02020603050405020304" pitchFamily="18" charset="0"/>
                <a:ea typeface="Times New Roman" panose="02020603050405020304" pitchFamily="18" charset="0"/>
              </a:rPr>
              <a:t>Human</a:t>
            </a:r>
            <a:r>
              <a:rPr lang="en-US" sz="1800" dirty="0" err="1">
                <a:effectLst/>
                <a:latin typeface="Times New Roman" panose="02020603050405020304" pitchFamily="18" charset="0"/>
                <a:ea typeface="Times New Roman" panose="02020603050405020304" pitchFamily="18" charset="0"/>
                <a:sym typeface="Symbol" panose="05050102010706020507" pitchFamily="18" charset="2"/>
              </a:rPr>
              <a:t></a:t>
            </a:r>
            <a:r>
              <a:rPr lang="en-US" sz="1800" dirty="0" err="1">
                <a:effectLst/>
                <a:latin typeface="Times New Roman" panose="02020603050405020304" pitchFamily="18" charset="0"/>
                <a:ea typeface="Times New Roman" panose="02020603050405020304" pitchFamily="18" charset="0"/>
              </a:rPr>
              <a:t>Computer</a:t>
            </a:r>
            <a:r>
              <a:rPr lang="en-US" sz="1800" dirty="0">
                <a:effectLst/>
                <a:latin typeface="Times New Roman" panose="02020603050405020304" pitchFamily="18" charset="0"/>
                <a:ea typeface="Times New Roman" panose="02020603050405020304" pitchFamily="18" charset="0"/>
              </a:rPr>
              <a:t> Interaction (</a:t>
            </a:r>
            <a:r>
              <a:rPr lang="en-US" sz="1800" dirty="0" err="1">
                <a:effectLst/>
                <a:latin typeface="Times New Roman" panose="02020603050405020304" pitchFamily="18" charset="0"/>
                <a:ea typeface="Times New Roman" panose="02020603050405020304" pitchFamily="18" charset="0"/>
              </a:rPr>
              <a:t>HCI</a:t>
            </a:r>
            <a:r>
              <a:rPr lang="en-US" sz="1800" dirty="0">
                <a:effectLst/>
                <a:latin typeface="Times New Roman" panose="02020603050405020304" pitchFamily="18" charset="0"/>
                <a:ea typeface="Times New Roman" panose="02020603050405020304" pitchFamily="18" charset="0"/>
              </a:rPr>
              <a:t>) involving the usage of psychophysiological signals as triggers for automation grew from this integration. Byrne and Parasuraman’s (1996) classic article on real-time workload measurement and adaptive automation is representative of the theoretical perspectives of this exciting period—although it is noted that other researchers such as </a:t>
            </a:r>
            <a:r>
              <a:rPr lang="en-US" sz="1800" dirty="0" err="1">
                <a:effectLst/>
                <a:latin typeface="Times New Roman" panose="02020603050405020304" pitchFamily="18" charset="0"/>
                <a:ea typeface="Times New Roman" panose="02020603050405020304" pitchFamily="18" charset="0"/>
              </a:rPr>
              <a:t>Scerbo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Schmorrow</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Kollmorgen</a:t>
            </a:r>
            <a:r>
              <a:rPr lang="en-US" sz="1800" dirty="0">
                <a:effectLst/>
                <a:latin typeface="Times New Roman" panose="02020603050405020304" pitchFamily="18" charset="0"/>
                <a:ea typeface="Times New Roman" panose="02020603050405020304" pitchFamily="18" charset="0"/>
              </a:rPr>
              <a:t>, and </a:t>
            </a:r>
            <a:r>
              <a:rPr lang="en-US" sz="1800" dirty="0" err="1">
                <a:effectLst/>
                <a:latin typeface="Times New Roman" panose="02020603050405020304" pitchFamily="18" charset="0"/>
                <a:ea typeface="Times New Roman" panose="02020603050405020304" pitchFamily="18" charset="0"/>
              </a:rPr>
              <a:t>Gevins</a:t>
            </a:r>
            <a:r>
              <a:rPr lang="en-US" sz="1800" dirty="0">
                <a:effectLst/>
                <a:latin typeface="Times New Roman" panose="02020603050405020304" pitchFamily="18" charset="0"/>
                <a:ea typeface="Times New Roman" panose="02020603050405020304" pitchFamily="18" charset="0"/>
              </a:rPr>
              <a:t> also published similar thoughts (Kruse &amp; </a:t>
            </a:r>
            <a:r>
              <a:rPr lang="en-US" sz="1800" dirty="0" err="1">
                <a:effectLst/>
                <a:latin typeface="Times New Roman" panose="02020603050405020304" pitchFamily="18" charset="0"/>
                <a:ea typeface="Times New Roman" panose="02020603050405020304" pitchFamily="18" charset="0"/>
              </a:rPr>
              <a:t>Schmorrow</a:t>
            </a:r>
            <a:r>
              <a:rPr lang="en-US" sz="1800" dirty="0">
                <a:effectLst/>
                <a:latin typeface="Times New Roman" panose="02020603050405020304" pitchFamily="18" charset="0"/>
                <a:ea typeface="Times New Roman" panose="02020603050405020304" pitchFamily="18" charset="0"/>
              </a:rPr>
              <a:t>, 2005; </a:t>
            </a:r>
            <a:r>
              <a:rPr lang="en-US" sz="1800" dirty="0" err="1">
                <a:effectLst/>
                <a:latin typeface="Times New Roman" panose="02020603050405020304" pitchFamily="18" charset="0"/>
                <a:ea typeface="Times New Roman" panose="02020603050405020304" pitchFamily="18" charset="0"/>
              </a:rPr>
              <a:t>Schmorrow</a:t>
            </a:r>
            <a:r>
              <a:rPr lang="en-US" sz="1800" dirty="0">
                <a:effectLst/>
                <a:latin typeface="Times New Roman" panose="02020603050405020304" pitchFamily="18" charset="0"/>
                <a:ea typeface="Times New Roman" panose="02020603050405020304" pitchFamily="18" charset="0"/>
              </a:rPr>
              <a:t> &amp; Kruse, 2004; </a:t>
            </a:r>
            <a:r>
              <a:rPr lang="en-US" sz="1800" dirty="0" err="1">
                <a:effectLst/>
                <a:latin typeface="Times New Roman" panose="02020603050405020304" pitchFamily="18" charset="0"/>
                <a:ea typeface="Times New Roman" panose="02020603050405020304" pitchFamily="18" charset="0"/>
              </a:rPr>
              <a:t>Schmorrow</a:t>
            </a:r>
            <a:r>
              <a:rPr lang="en-US" sz="1800" dirty="0">
                <a:effectLst/>
                <a:latin typeface="Times New Roman" panose="02020603050405020304" pitchFamily="18" charset="0"/>
                <a:ea typeface="Times New Roman" panose="02020603050405020304" pitchFamily="18" charset="0"/>
              </a:rPr>
              <a:t> et al., 2008; see also </a:t>
            </a:r>
            <a:r>
              <a:rPr lang="en-US" sz="1800" dirty="0" err="1">
                <a:effectLst/>
                <a:latin typeface="Times New Roman" panose="02020603050405020304" pitchFamily="18" charset="0"/>
                <a:ea typeface="Times New Roman" panose="02020603050405020304" pitchFamily="18" charset="0"/>
              </a:rPr>
              <a:t>Scerbo</a:t>
            </a:r>
            <a:r>
              <a:rPr lang="en-US" sz="1800" dirty="0">
                <a:effectLst/>
                <a:latin typeface="Times New Roman" panose="02020603050405020304" pitchFamily="18" charset="0"/>
                <a:ea typeface="Times New Roman" panose="02020603050405020304" pitchFamily="18" charset="0"/>
              </a:rPr>
              <a:t> 1996; </a:t>
            </a:r>
            <a:r>
              <a:rPr lang="en-US" sz="1800" dirty="0" err="1">
                <a:effectLst/>
                <a:latin typeface="Times New Roman" panose="02020603050405020304" pitchFamily="18" charset="0"/>
                <a:ea typeface="Times New Roman" panose="02020603050405020304" pitchFamily="18" charset="0"/>
              </a:rPr>
              <a:t>Kollmorgen</a:t>
            </a:r>
            <a:r>
              <a:rPr lang="en-US" sz="1800" dirty="0">
                <a:effectLst/>
                <a:latin typeface="Times New Roman" panose="02020603050405020304" pitchFamily="18" charset="0"/>
                <a:ea typeface="Times New Roman" panose="02020603050405020304" pitchFamily="18" charset="0"/>
              </a:rPr>
              <a:t>, 2007).</a:t>
            </a:r>
          </a:p>
          <a:p>
            <a:endParaRPr lang="en-US" dirty="0"/>
          </a:p>
          <a:p>
            <a:r>
              <a:rPr lang="en-US" dirty="0" err="1"/>
              <a:t>Bryne</a:t>
            </a:r>
            <a:r>
              <a:rPr lang="en-US" dirty="0"/>
              <a:t> &amp; Parasuraman - </a:t>
            </a:r>
            <a:r>
              <a:rPr lang="en-US" b="0" i="0" u="none" strike="noStrike" dirty="0">
                <a:solidFill>
                  <a:srgbClr val="007398"/>
                </a:solidFill>
                <a:effectLst/>
                <a:latin typeface="NexusSans"/>
                <a:hlinkClick r:id="rId3" tooltip="Persistent link using digital object identifier"/>
              </a:rPr>
              <a:t>https://doi.org/10.1016/0301-0511(95)05161-9</a:t>
            </a:r>
            <a:endParaRPr lang="en-US" dirty="0"/>
          </a:p>
        </p:txBody>
      </p:sp>
      <p:sp>
        <p:nvSpPr>
          <p:cNvPr id="4" name="Slide Number Placeholder 3"/>
          <p:cNvSpPr>
            <a:spLocks noGrp="1"/>
          </p:cNvSpPr>
          <p:nvPr>
            <p:ph type="sldNum" sz="quarter" idx="5"/>
          </p:nvPr>
        </p:nvSpPr>
        <p:spPr/>
        <p:txBody>
          <a:bodyPr/>
          <a:lstStyle/>
          <a:p>
            <a:fld id="{D9285CFA-1DA9-4C40-AFAB-304CF4B19AC4}" type="slidenum">
              <a:rPr lang="en-US" smtClean="0"/>
              <a:t>10</a:t>
            </a:fld>
            <a:endParaRPr lang="en-US"/>
          </a:p>
        </p:txBody>
      </p:sp>
    </p:spTree>
    <p:extLst>
      <p:ext uri="{BB962C8B-B14F-4D97-AF65-F5344CB8AC3E}">
        <p14:creationId xmlns:p14="http://schemas.microsoft.com/office/powerpoint/2010/main" val="1661322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33333"/>
                </a:solidFill>
                <a:effectLst/>
                <a:latin typeface="adelle-sans"/>
              </a:rPr>
              <a:t>AI</a:t>
            </a:r>
          </a:p>
          <a:p>
            <a:pPr algn="l"/>
            <a:r>
              <a:rPr lang="en-US" b="0" i="0" dirty="0">
                <a:solidFill>
                  <a:srgbClr val="333333"/>
                </a:solidFill>
                <a:effectLst/>
                <a:latin typeface="adelle-sans"/>
              </a:rPr>
              <a:t>1999: </a:t>
            </a:r>
            <a:r>
              <a:rPr lang="en-US" b="0" i="0" dirty="0">
                <a:solidFill>
                  <a:srgbClr val="E2EEFF"/>
                </a:solidFill>
                <a:effectLst/>
                <a:latin typeface="Google Sans"/>
              </a:rPr>
              <a:t>Nvidia popularized it in 1999 by marketing the GeForce 256 add-in board (</a:t>
            </a:r>
            <a:r>
              <a:rPr lang="en-US" b="0" i="0" dirty="0" err="1">
                <a:solidFill>
                  <a:srgbClr val="E2EEFF"/>
                </a:solidFill>
                <a:effectLst/>
                <a:latin typeface="Google Sans"/>
              </a:rPr>
              <a:t>AIB</a:t>
            </a:r>
            <a:r>
              <a:rPr lang="en-US" b="0" i="0" dirty="0">
                <a:solidFill>
                  <a:srgbClr val="E2EEFF"/>
                </a:solidFill>
                <a:effectLst/>
                <a:latin typeface="Google Sans"/>
              </a:rPr>
              <a:t>) as the world's first GPU</a:t>
            </a:r>
            <a:r>
              <a:rPr lang="en-US" b="0" i="0" dirty="0">
                <a:solidFill>
                  <a:srgbClr val="E8EAED"/>
                </a:solidFill>
                <a:effectLst/>
                <a:latin typeface="Google Sans"/>
              </a:rPr>
              <a:t>.</a:t>
            </a:r>
          </a:p>
          <a:p>
            <a:pPr algn="l"/>
            <a:r>
              <a:rPr lang="en-US" b="0" i="0" dirty="0">
                <a:solidFill>
                  <a:srgbClr val="E8EAED"/>
                </a:solidFill>
                <a:effectLst/>
                <a:latin typeface="Google Sans"/>
              </a:rPr>
              <a:t>…but it wasn’t until </a:t>
            </a:r>
            <a:r>
              <a:rPr lang="en-US" dirty="0"/>
              <a:t>2006 that GPUs became mainstream for high performance computing-- First GPU for general high performance computing as well as graphics processing, NVIDIA GT 80 chip/GeForce 8800 card.</a:t>
            </a:r>
            <a:endParaRPr lang="en-US" b="0" i="0" dirty="0">
              <a:solidFill>
                <a:srgbClr val="333333"/>
              </a:solidFill>
              <a:effectLst/>
              <a:latin typeface="adelle-sans"/>
            </a:endParaRPr>
          </a:p>
          <a:p>
            <a:pPr algn="l"/>
            <a:r>
              <a:rPr lang="en-US" b="0" i="0" dirty="0">
                <a:solidFill>
                  <a:srgbClr val="333333"/>
                </a:solidFill>
                <a:effectLst/>
                <a:latin typeface="adelle-sans"/>
              </a:rPr>
              <a:t>2000: Intuitive </a:t>
            </a:r>
            <a:r>
              <a:rPr lang="en-US" b="0" i="0" dirty="0" err="1">
                <a:solidFill>
                  <a:srgbClr val="333333"/>
                </a:solidFill>
                <a:effectLst/>
                <a:latin typeface="adelle-sans"/>
              </a:rPr>
              <a:t>Surgical’s</a:t>
            </a:r>
            <a:r>
              <a:rPr lang="en-US" b="0" i="0" dirty="0">
                <a:solidFill>
                  <a:srgbClr val="333333"/>
                </a:solidFill>
                <a:effectLst/>
                <a:latin typeface="adelle-sans"/>
              </a:rPr>
              <a:t> da Vinci becomes the first robotic-assisted surgical system to gain approval by the U.S. Food &amp; Drug Administration for general laparoscopic surgery.  (</a:t>
            </a:r>
            <a:r>
              <a:rPr lang="en-US" b="0" i="0" dirty="0">
                <a:solidFill>
                  <a:srgbClr val="E8EAED"/>
                </a:solidFill>
                <a:effectLst/>
                <a:latin typeface="Google Sans"/>
              </a:rPr>
              <a:t>da Vinci </a:t>
            </a:r>
            <a:r>
              <a:rPr lang="en-US" b="0" i="0" dirty="0">
                <a:solidFill>
                  <a:srgbClr val="E2EEFF"/>
                </a:solidFill>
                <a:effectLst/>
                <a:latin typeface="Google Sans"/>
              </a:rPr>
              <a:t>obtained FDA clearance in 1997</a:t>
            </a:r>
            <a:r>
              <a:rPr lang="en-US" b="0" i="0" dirty="0">
                <a:solidFill>
                  <a:srgbClr val="E8EAED"/>
                </a:solidFill>
                <a:effectLst/>
                <a:latin typeface="Google Sans"/>
              </a:rPr>
              <a:t> but only for visualization and tissue retraction. It was not until 2000 that the device could use its full instrumentation for general surgery indications including cholecystectomy and Nissen fundoplication.</a:t>
            </a:r>
            <a:r>
              <a:rPr lang="en-US" b="0" i="0" dirty="0">
                <a:solidFill>
                  <a:srgbClr val="333333"/>
                </a:solidFill>
                <a:effectLst/>
                <a:latin typeface="adelle-sans"/>
              </a:rPr>
              <a:t>)</a:t>
            </a:r>
          </a:p>
          <a:p>
            <a:pPr algn="l"/>
            <a:r>
              <a:rPr lang="en-US" b="0" i="0" dirty="0">
                <a:solidFill>
                  <a:srgbClr val="333333"/>
                </a:solidFill>
                <a:effectLst/>
                <a:latin typeface="adelle-sans"/>
              </a:rPr>
              <a:t>2002: First mass produced autonomous robotic vacuum cleaner from iRobot learns to navigate and clean homes</a:t>
            </a:r>
          </a:p>
          <a:p>
            <a:pPr algn="l"/>
            <a:r>
              <a:rPr lang="en-US" b="0" i="0" dirty="0">
                <a:solidFill>
                  <a:srgbClr val="333333"/>
                </a:solidFill>
                <a:effectLst/>
                <a:latin typeface="adelle-sans"/>
              </a:rPr>
              <a:t>2006: G</a:t>
            </a:r>
            <a:r>
              <a:rPr lang="en-US" b="0" i="0" dirty="0">
                <a:solidFill>
                  <a:srgbClr val="212529"/>
                </a:solidFill>
                <a:effectLst/>
                <a:latin typeface="adelle-sans"/>
              </a:rPr>
              <a:t>eoffrey Hinton coins the term “deep learning” to explain new algorithms that let computers recognize objects and text within images and videos.</a:t>
            </a:r>
          </a:p>
          <a:p>
            <a:r>
              <a:rPr lang="en-US" b="0" i="0" dirty="0">
                <a:solidFill>
                  <a:srgbClr val="202122"/>
                </a:solidFill>
                <a:effectLst/>
                <a:latin typeface="Arial" panose="020B0604020202020204" pitchFamily="34" charset="0"/>
              </a:rPr>
              <a:t>1999+: The concept of </a:t>
            </a:r>
            <a:r>
              <a:rPr lang="en-US" b="0" i="0" u="none" strike="noStrike" dirty="0">
                <a:solidFill>
                  <a:srgbClr val="3366CC"/>
                </a:solidFill>
                <a:effectLst/>
                <a:latin typeface="Arial" panose="020B0604020202020204" pitchFamily="34" charset="0"/>
                <a:hlinkClick r:id="rId3" tooltip="Cognition"/>
              </a:rPr>
              <a:t>cognitive</a:t>
            </a:r>
            <a:r>
              <a:rPr lang="en-US" b="0" i="0" dirty="0">
                <a:solidFill>
                  <a:srgbClr val="202122"/>
                </a:solidFill>
                <a:effectLst/>
                <a:latin typeface="Arial" panose="020B0604020202020204" pitchFamily="34" charset="0"/>
              </a:rPr>
              <a:t> radio was first proposed by Joseph </a:t>
            </a:r>
            <a:r>
              <a:rPr lang="en-US" b="0" i="0" dirty="0" err="1">
                <a:solidFill>
                  <a:srgbClr val="202122"/>
                </a:solidFill>
                <a:effectLst/>
                <a:latin typeface="Arial" panose="020B0604020202020204" pitchFamily="34" charset="0"/>
              </a:rPr>
              <a:t>Mitola</a:t>
            </a:r>
            <a:r>
              <a:rPr lang="en-US" b="0" i="0" dirty="0">
                <a:solidFill>
                  <a:srgbClr val="202122"/>
                </a:solidFill>
                <a:effectLst/>
                <a:latin typeface="Arial" panose="020B0604020202020204" pitchFamily="34" charset="0"/>
              </a:rPr>
              <a:t> III in a seminar at </a:t>
            </a:r>
            <a:r>
              <a:rPr lang="en-US" b="0" i="0" u="none" strike="noStrike" dirty="0">
                <a:solidFill>
                  <a:srgbClr val="3366CC"/>
                </a:solidFill>
                <a:effectLst/>
                <a:latin typeface="Arial" panose="020B0604020202020204" pitchFamily="34" charset="0"/>
                <a:hlinkClick r:id="rId4" tooltip="KTH Royal Institute of Technology"/>
              </a:rPr>
              <a:t>KTH Royal Institute of Technology</a:t>
            </a:r>
            <a:r>
              <a:rPr lang="en-US" b="0" i="0" dirty="0">
                <a:solidFill>
                  <a:srgbClr val="202122"/>
                </a:solidFill>
                <a:effectLst/>
                <a:latin typeface="Arial" panose="020B0604020202020204" pitchFamily="34" charset="0"/>
              </a:rPr>
              <a:t> in Stockholm in 1998 and published in an article by </a:t>
            </a:r>
            <a:r>
              <a:rPr lang="en-US" b="0" i="0" dirty="0" err="1">
                <a:solidFill>
                  <a:srgbClr val="202122"/>
                </a:solidFill>
                <a:effectLst/>
                <a:latin typeface="Arial" panose="020B0604020202020204" pitchFamily="34" charset="0"/>
              </a:rPr>
              <a:t>Mitola</a:t>
            </a:r>
            <a:r>
              <a:rPr lang="en-US" b="0" i="0" dirty="0">
                <a:solidFill>
                  <a:srgbClr val="202122"/>
                </a:solidFill>
                <a:effectLst/>
                <a:latin typeface="Arial" panose="020B0604020202020204" pitchFamily="34" charset="0"/>
              </a:rPr>
              <a:t> and Gerald Q. Maguire, Jr. in 1999.</a:t>
            </a:r>
          </a:p>
          <a:p>
            <a:r>
              <a:rPr lang="en-US" b="0" i="0" dirty="0">
                <a:solidFill>
                  <a:srgbClr val="333333"/>
                </a:solidFill>
                <a:effectLst/>
                <a:latin typeface="HelveticaNeue Regular"/>
              </a:rPr>
              <a:t> - Cognitive radar has emerged over the past 15 years (since 2019) through synergy of cybernetics, waveform diversity, and knowledge-aided signal processing as a new vision for the future of radar systems that can address these challenges. </a:t>
            </a:r>
            <a:endParaRPr lang="en-US" dirty="0"/>
          </a:p>
          <a:p>
            <a:pPr algn="l"/>
            <a:r>
              <a:rPr lang="en-US" b="0" i="0" dirty="0">
                <a:solidFill>
                  <a:srgbClr val="333333"/>
                </a:solidFill>
                <a:effectLst/>
                <a:latin typeface="adelle-sans"/>
              </a:rPr>
              <a:t> - </a:t>
            </a:r>
            <a:r>
              <a:rPr lang="en-US" b="0" i="0" dirty="0">
                <a:solidFill>
                  <a:srgbClr val="191919"/>
                </a:solidFill>
                <a:effectLst/>
                <a:latin typeface="Source Sans Pro" panose="020B0503030403020204" pitchFamily="34" charset="0"/>
              </a:rPr>
              <a:t>Cellular telephone started this revolution in the </a:t>
            </a:r>
            <a:r>
              <a:rPr lang="en-US" b="0" i="0" dirty="0" err="1">
                <a:solidFill>
                  <a:srgbClr val="191919"/>
                </a:solidFill>
                <a:effectLst/>
                <a:latin typeface="Source Sans Pro" panose="020B0503030403020204" pitchFamily="34" charset="0"/>
              </a:rPr>
              <a:t>1980s</a:t>
            </a:r>
            <a:endParaRPr lang="en-US" b="0" i="0" dirty="0">
              <a:solidFill>
                <a:srgbClr val="191919"/>
              </a:solidFill>
              <a:effectLst/>
              <a:latin typeface="Source Sans Pro" panose="020B0503030403020204" pitchFamily="34" charset="0"/>
            </a:endParaRPr>
          </a:p>
          <a:p>
            <a:pPr algn="l"/>
            <a:endParaRPr lang="en-US" b="0" i="0" dirty="0">
              <a:solidFill>
                <a:srgbClr val="333333"/>
              </a:solidFill>
              <a:effectLst/>
              <a:latin typeface="adelle-sans"/>
            </a:endParaRPr>
          </a:p>
          <a:p>
            <a:pPr algn="l"/>
            <a:r>
              <a:rPr lang="en-US" b="1" i="0" dirty="0">
                <a:solidFill>
                  <a:srgbClr val="333333"/>
                </a:solidFill>
                <a:effectLst/>
                <a:latin typeface="adelle-sans"/>
              </a:rPr>
              <a:t>Cyber / Social</a:t>
            </a:r>
          </a:p>
          <a:p>
            <a:pPr algn="l"/>
            <a:r>
              <a:rPr lang="en-US" b="0" i="0" dirty="0">
                <a:solidFill>
                  <a:srgbClr val="333333"/>
                </a:solidFill>
                <a:effectLst/>
                <a:latin typeface="adelle-sans"/>
              </a:rPr>
              <a:t>2002 </a:t>
            </a:r>
            <a:r>
              <a:rPr lang="en-US" b="0" i="0" dirty="0">
                <a:solidFill>
                  <a:srgbClr val="202122"/>
                </a:solidFill>
                <a:effectLst/>
                <a:latin typeface="Arial" panose="020B0604020202020204" pitchFamily="34" charset="0"/>
              </a:rPr>
              <a:t>Social networking and gaming site </a:t>
            </a:r>
            <a:r>
              <a:rPr lang="en-US" b="0" i="0" u="none" strike="noStrike" dirty="0">
                <a:solidFill>
                  <a:srgbClr val="3366CC"/>
                </a:solidFill>
                <a:effectLst/>
                <a:latin typeface="Arial" panose="020B0604020202020204" pitchFamily="34" charset="0"/>
                <a:hlinkClick r:id="rId5" tooltip="Friendster"/>
              </a:rPr>
              <a:t>Friendster</a:t>
            </a:r>
            <a:r>
              <a:rPr lang="en-US" b="0" i="0" dirty="0">
                <a:solidFill>
                  <a:srgbClr val="202122"/>
                </a:solidFill>
                <a:effectLst/>
                <a:latin typeface="Arial" panose="020B0604020202020204" pitchFamily="34" charset="0"/>
              </a:rPr>
              <a:t> launches</a:t>
            </a:r>
            <a:endParaRPr lang="en-US" b="0" i="0" dirty="0">
              <a:solidFill>
                <a:srgbClr val="333333"/>
              </a:solidFill>
              <a:effectLst/>
              <a:latin typeface="adelle-sans"/>
            </a:endParaRPr>
          </a:p>
          <a:p>
            <a:pPr algn="l"/>
            <a:r>
              <a:rPr lang="en-US" b="0" i="0" dirty="0">
                <a:solidFill>
                  <a:srgbClr val="333333"/>
                </a:solidFill>
                <a:effectLst/>
                <a:latin typeface="adelle-sans"/>
              </a:rPr>
              <a:t>2003 Business-oriented social networking service LinkedIn launches.</a:t>
            </a:r>
          </a:p>
          <a:p>
            <a:pPr algn="l"/>
            <a:r>
              <a:rPr lang="en-US" b="0" i="0" dirty="0">
                <a:solidFill>
                  <a:srgbClr val="333333"/>
                </a:solidFill>
                <a:effectLst/>
                <a:latin typeface="adelle-sans"/>
              </a:rPr>
              <a:t>2003 Myspace launches</a:t>
            </a:r>
          </a:p>
          <a:p>
            <a:pPr algn="l"/>
            <a:r>
              <a:rPr lang="en-US" b="0" i="0" dirty="0">
                <a:solidFill>
                  <a:srgbClr val="333333"/>
                </a:solidFill>
                <a:effectLst/>
                <a:latin typeface="adelle-sans"/>
              </a:rPr>
              <a:t>2004 Facebook, the most popular social networking service to-date, launches. </a:t>
            </a:r>
          </a:p>
          <a:p>
            <a:pPr algn="l"/>
            <a:r>
              <a:rPr lang="en-US" b="0" i="0" dirty="0">
                <a:solidFill>
                  <a:srgbClr val="333333"/>
                </a:solidFill>
                <a:effectLst/>
                <a:latin typeface="adelle-sans"/>
              </a:rPr>
              <a:t>2004 </a:t>
            </a:r>
            <a:r>
              <a:rPr lang="en-US" b="0" i="0" u="none" strike="noStrike" dirty="0">
                <a:solidFill>
                  <a:srgbClr val="3366CC"/>
                </a:solidFill>
                <a:effectLst/>
                <a:latin typeface="Arial" panose="020B0604020202020204" pitchFamily="34" charset="0"/>
                <a:hlinkClick r:id="rId6" tooltip="Flickr"/>
              </a:rPr>
              <a:t>Flickr</a:t>
            </a:r>
            <a:r>
              <a:rPr lang="en-US" b="0" i="0" dirty="0">
                <a:solidFill>
                  <a:srgbClr val="202122"/>
                </a:solidFill>
                <a:effectLst/>
                <a:latin typeface="Arial" panose="020B0604020202020204" pitchFamily="34" charset="0"/>
              </a:rPr>
              <a:t>, an image and video hosting website, launches. </a:t>
            </a:r>
            <a:endParaRPr lang="en-US" b="0" i="0" dirty="0">
              <a:solidFill>
                <a:srgbClr val="333333"/>
              </a:solidFill>
              <a:effectLst/>
              <a:latin typeface="adelle-sans"/>
            </a:endParaRPr>
          </a:p>
          <a:p>
            <a:pPr algn="l"/>
            <a:r>
              <a:rPr lang="en-US" b="0" i="0" dirty="0">
                <a:solidFill>
                  <a:srgbClr val="333333"/>
                </a:solidFill>
                <a:effectLst/>
                <a:latin typeface="adelle-sans"/>
              </a:rPr>
              <a:t>2005 YouTube, a video sharing website that started as a dating site, launches.</a:t>
            </a:r>
          </a:p>
          <a:p>
            <a:pPr algn="l"/>
            <a:r>
              <a:rPr lang="en-US" b="0" i="0" dirty="0">
                <a:solidFill>
                  <a:srgbClr val="333333"/>
                </a:solidFill>
                <a:effectLst/>
                <a:latin typeface="adelle-sans"/>
              </a:rPr>
              <a:t>2005 </a:t>
            </a:r>
            <a:r>
              <a:rPr lang="en-US" b="0" i="0" u="none" strike="noStrike" dirty="0">
                <a:solidFill>
                  <a:srgbClr val="3366CC"/>
                </a:solidFill>
                <a:effectLst/>
                <a:latin typeface="Arial" panose="020B0604020202020204" pitchFamily="34" charset="0"/>
                <a:hlinkClick r:id="rId7" tooltip="Reddit"/>
              </a:rPr>
              <a:t>Reddit</a:t>
            </a:r>
            <a:r>
              <a:rPr lang="en-US" b="0" i="0" dirty="0">
                <a:solidFill>
                  <a:srgbClr val="202122"/>
                </a:solidFill>
                <a:effectLst/>
                <a:latin typeface="Arial" panose="020B0604020202020204" pitchFamily="34" charset="0"/>
              </a:rPr>
              <a:t>, an American social news aggregation, web content rating, and discussion website, launches</a:t>
            </a:r>
            <a:endParaRPr lang="en-US" b="0" i="0" dirty="0">
              <a:solidFill>
                <a:srgbClr val="333333"/>
              </a:solidFill>
              <a:effectLst/>
              <a:latin typeface="adelle-sans"/>
            </a:endParaRPr>
          </a:p>
          <a:p>
            <a:pPr algn="l"/>
            <a:r>
              <a:rPr lang="en-US" b="0" i="0" dirty="0">
                <a:solidFill>
                  <a:srgbClr val="333333"/>
                </a:solidFill>
                <a:effectLst/>
                <a:latin typeface="adelle-sans"/>
              </a:rPr>
              <a:t>2005 </a:t>
            </a:r>
            <a:r>
              <a:rPr lang="en-US" b="0" i="0" u="none" strike="noStrike" dirty="0" err="1">
                <a:solidFill>
                  <a:srgbClr val="3366CC"/>
                </a:solidFill>
                <a:effectLst/>
                <a:latin typeface="Arial" panose="020B0604020202020204" pitchFamily="34" charset="0"/>
                <a:hlinkClick r:id="rId8" tooltip="Qzone"/>
              </a:rPr>
              <a:t>Qzone</a:t>
            </a:r>
            <a:r>
              <a:rPr lang="en-US" b="0" i="0" dirty="0">
                <a:solidFill>
                  <a:srgbClr val="202122"/>
                </a:solidFill>
                <a:effectLst/>
                <a:latin typeface="Arial" panose="020B0604020202020204" pitchFamily="34" charset="0"/>
              </a:rPr>
              <a:t>, a Chinese social networking website, launches.</a:t>
            </a:r>
            <a:endParaRPr lang="en-US" b="0" i="0" dirty="0">
              <a:solidFill>
                <a:srgbClr val="333333"/>
              </a:solidFill>
              <a:effectLst/>
              <a:latin typeface="adelle-sans"/>
            </a:endParaRPr>
          </a:p>
          <a:p>
            <a:pPr algn="l"/>
            <a:r>
              <a:rPr lang="en-US" b="0" i="0" dirty="0">
                <a:solidFill>
                  <a:srgbClr val="333333"/>
                </a:solidFill>
                <a:effectLst/>
                <a:latin typeface="adelle-sans"/>
              </a:rPr>
              <a:t>2006 Twitter, one of the most popular social networking sites worldwide, launches.</a:t>
            </a:r>
          </a:p>
          <a:p>
            <a:pPr algn="l"/>
            <a:endParaRPr lang="en-US" b="1" i="0" dirty="0">
              <a:solidFill>
                <a:srgbClr val="333333"/>
              </a:solidFill>
              <a:effectLst/>
              <a:latin typeface="adelle-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adelle-sans"/>
              </a:rPr>
              <a:t>Internet Usage Chart: </a:t>
            </a:r>
            <a:r>
              <a:rPr lang="en-US" b="0" dirty="0"/>
              <a:t>https://commons.wikimedia.org/wiki/File:Internet_users_per_100_inhabitants_ITU.svg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Graph of "Internet users per 100 inhabitants 1997 to 2017", years on the x axis, number of users on the y axis, according to the International Telecommunication Union (</a:t>
            </a:r>
            <a:r>
              <a:rPr lang="en-US" b="0" i="0" dirty="0" err="1">
                <a:solidFill>
                  <a:srgbClr val="202122"/>
                </a:solidFill>
                <a:effectLst/>
                <a:latin typeface="Arial" panose="020B0604020202020204" pitchFamily="34" charset="0"/>
              </a:rPr>
              <a:t>ITU</a:t>
            </a:r>
            <a:r>
              <a:rPr lang="en-US" b="0" i="0" dirty="0">
                <a:solidFill>
                  <a:srgbClr val="202122"/>
                </a:solidFill>
                <a:effectLst/>
                <a:latin typeface="Arial" panose="020B0604020202020204" pitchFamily="34" charset="0"/>
              </a:rPr>
              <a:t>)</a:t>
            </a:r>
            <a:endParaRPr lang="en-US" b="0" dirty="0"/>
          </a:p>
          <a:p>
            <a:pPr algn="l"/>
            <a:endParaRPr lang="en-US" b="1" i="0" dirty="0">
              <a:solidFill>
                <a:srgbClr val="333333"/>
              </a:solidFill>
              <a:effectLst/>
              <a:latin typeface="adelle-sans"/>
            </a:endParaRPr>
          </a:p>
        </p:txBody>
      </p:sp>
      <p:sp>
        <p:nvSpPr>
          <p:cNvPr id="4" name="Slide Number Placeholder 3"/>
          <p:cNvSpPr>
            <a:spLocks noGrp="1"/>
          </p:cNvSpPr>
          <p:nvPr>
            <p:ph type="sldNum" sz="quarter" idx="5"/>
          </p:nvPr>
        </p:nvSpPr>
        <p:spPr/>
        <p:txBody>
          <a:bodyPr/>
          <a:lstStyle/>
          <a:p>
            <a:fld id="{D9285CFA-1DA9-4C40-AFAB-304CF4B19AC4}" type="slidenum">
              <a:rPr lang="en-US" smtClean="0"/>
              <a:t>11</a:t>
            </a:fld>
            <a:endParaRPr lang="en-US"/>
          </a:p>
        </p:txBody>
      </p:sp>
    </p:spTree>
    <p:extLst>
      <p:ext uri="{BB962C8B-B14F-4D97-AF65-F5344CB8AC3E}">
        <p14:creationId xmlns:p14="http://schemas.microsoft.com/office/powerpoint/2010/main" val="2560210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1999+: The concept of </a:t>
            </a:r>
            <a:r>
              <a:rPr lang="en-US" b="0" i="0" u="none" strike="noStrike" dirty="0">
                <a:solidFill>
                  <a:srgbClr val="3366CC"/>
                </a:solidFill>
                <a:effectLst/>
                <a:latin typeface="Arial" panose="020B0604020202020204" pitchFamily="34" charset="0"/>
                <a:hlinkClick r:id="rId3" tooltip="Cognition"/>
              </a:rPr>
              <a:t>cognitive</a:t>
            </a:r>
            <a:r>
              <a:rPr lang="en-US" b="0" i="0" dirty="0">
                <a:solidFill>
                  <a:srgbClr val="202122"/>
                </a:solidFill>
                <a:effectLst/>
                <a:latin typeface="Arial" panose="020B0604020202020204" pitchFamily="34" charset="0"/>
              </a:rPr>
              <a:t> radio was first proposed by Joseph </a:t>
            </a:r>
            <a:r>
              <a:rPr lang="en-US" b="0" i="0" dirty="0" err="1">
                <a:solidFill>
                  <a:srgbClr val="202122"/>
                </a:solidFill>
                <a:effectLst/>
                <a:latin typeface="Arial" panose="020B0604020202020204" pitchFamily="34" charset="0"/>
              </a:rPr>
              <a:t>Mitola</a:t>
            </a:r>
            <a:r>
              <a:rPr lang="en-US" b="0" i="0" dirty="0">
                <a:solidFill>
                  <a:srgbClr val="202122"/>
                </a:solidFill>
                <a:effectLst/>
                <a:latin typeface="Arial" panose="020B0604020202020204" pitchFamily="34" charset="0"/>
              </a:rPr>
              <a:t> III in a seminar at </a:t>
            </a:r>
            <a:r>
              <a:rPr lang="en-US" b="0" i="0" u="none" strike="noStrike" dirty="0">
                <a:solidFill>
                  <a:srgbClr val="3366CC"/>
                </a:solidFill>
                <a:effectLst/>
                <a:latin typeface="Arial" panose="020B0604020202020204" pitchFamily="34" charset="0"/>
                <a:hlinkClick r:id="rId4" tooltip="KTH Royal Institute of Technology"/>
              </a:rPr>
              <a:t>KTH Royal Institute of Technology</a:t>
            </a:r>
            <a:r>
              <a:rPr lang="en-US" b="0" i="0" dirty="0">
                <a:solidFill>
                  <a:srgbClr val="202122"/>
                </a:solidFill>
                <a:effectLst/>
                <a:latin typeface="Arial" panose="020B0604020202020204" pitchFamily="34" charset="0"/>
              </a:rPr>
              <a:t> in Stockholm in 1998 and published in an article by </a:t>
            </a:r>
            <a:r>
              <a:rPr lang="en-US" b="0" i="0" dirty="0" err="1">
                <a:solidFill>
                  <a:srgbClr val="202122"/>
                </a:solidFill>
                <a:effectLst/>
                <a:latin typeface="Arial" panose="020B0604020202020204" pitchFamily="34" charset="0"/>
              </a:rPr>
              <a:t>Mitola</a:t>
            </a:r>
            <a:r>
              <a:rPr lang="en-US" b="0" i="0" dirty="0">
                <a:solidFill>
                  <a:srgbClr val="202122"/>
                </a:solidFill>
                <a:effectLst/>
                <a:latin typeface="Arial" panose="020B0604020202020204" pitchFamily="34" charset="0"/>
              </a:rPr>
              <a:t> and Gerald Q. Maguire, Jr. in 1999.</a:t>
            </a:r>
          </a:p>
          <a:p>
            <a:r>
              <a:rPr lang="en-US" b="0" i="0" dirty="0">
                <a:solidFill>
                  <a:srgbClr val="333333"/>
                </a:solidFill>
                <a:effectLst/>
                <a:latin typeface="HelveticaNeue Regular"/>
              </a:rPr>
              <a:t> - Cognitive radar has emerged over the past 15 years (since 2019) through synergy of cybernetics, waveform diversity, and knowledge-aided signal processing as a new vision for the future of radar systems that can address these challenges. </a:t>
            </a:r>
            <a:endParaRPr lang="en-US" dirty="0"/>
          </a:p>
          <a:p>
            <a:pPr algn="l"/>
            <a:r>
              <a:rPr lang="en-US" b="0" i="0" dirty="0">
                <a:solidFill>
                  <a:srgbClr val="333333"/>
                </a:solidFill>
                <a:effectLst/>
                <a:latin typeface="adelle-sans"/>
              </a:rPr>
              <a:t> - </a:t>
            </a:r>
            <a:r>
              <a:rPr lang="en-US" b="0" i="0" dirty="0">
                <a:solidFill>
                  <a:srgbClr val="191919"/>
                </a:solidFill>
                <a:effectLst/>
                <a:latin typeface="Source Sans Pro" panose="020B0503030403020204" pitchFamily="34" charset="0"/>
              </a:rPr>
              <a:t>Cellular telephone started this revolution in the </a:t>
            </a:r>
            <a:r>
              <a:rPr lang="en-US" b="0" i="0" dirty="0" err="1">
                <a:solidFill>
                  <a:srgbClr val="191919"/>
                </a:solidFill>
                <a:effectLst/>
                <a:latin typeface="Source Sans Pro" panose="020B0503030403020204" pitchFamily="34" charset="0"/>
              </a:rPr>
              <a:t>1980s</a:t>
            </a:r>
            <a:endParaRPr lang="en-US" b="0" i="0" dirty="0">
              <a:solidFill>
                <a:srgbClr val="191919"/>
              </a:solidFill>
              <a:effectLst/>
              <a:latin typeface="Source Sans Pro" panose="020B0503030403020204" pitchFamily="34" charset="0"/>
            </a:endParaRPr>
          </a:p>
          <a:p>
            <a:pPr algn="l"/>
            <a:endParaRPr lang="en-US" b="0" i="0" dirty="0">
              <a:solidFill>
                <a:srgbClr val="191919"/>
              </a:solidFill>
              <a:effectLst/>
              <a:latin typeface="Source Sans Pro" panose="020B0503030403020204" pitchFamily="34" charset="0"/>
            </a:endParaRPr>
          </a:p>
          <a:p>
            <a:pPr algn="l"/>
            <a:r>
              <a:rPr lang="en-US" b="1" i="0" dirty="0">
                <a:solidFill>
                  <a:srgbClr val="333333"/>
                </a:solidFill>
                <a:effectLst/>
                <a:latin typeface="adelle-sans"/>
              </a:rPr>
              <a:t>Cyber / Social</a:t>
            </a:r>
          </a:p>
          <a:p>
            <a:pPr algn="l"/>
            <a:r>
              <a:rPr lang="en-US" b="0" i="0" dirty="0">
                <a:solidFill>
                  <a:srgbClr val="333333"/>
                </a:solidFill>
                <a:effectLst/>
                <a:latin typeface="adelle-sans"/>
              </a:rPr>
              <a:t>2002 </a:t>
            </a:r>
            <a:r>
              <a:rPr lang="en-US" b="0" i="0" dirty="0">
                <a:solidFill>
                  <a:srgbClr val="202122"/>
                </a:solidFill>
                <a:effectLst/>
                <a:latin typeface="Arial" panose="020B0604020202020204" pitchFamily="34" charset="0"/>
              </a:rPr>
              <a:t>Social networking and gaming site </a:t>
            </a:r>
            <a:r>
              <a:rPr lang="en-US" b="0" i="0" u="none" strike="noStrike" dirty="0">
                <a:solidFill>
                  <a:srgbClr val="3366CC"/>
                </a:solidFill>
                <a:effectLst/>
                <a:latin typeface="Arial" panose="020B0604020202020204" pitchFamily="34" charset="0"/>
                <a:hlinkClick r:id="rId5" tooltip="Friendster"/>
              </a:rPr>
              <a:t>Friendster</a:t>
            </a:r>
            <a:r>
              <a:rPr lang="en-US" b="0" i="0" dirty="0">
                <a:solidFill>
                  <a:srgbClr val="202122"/>
                </a:solidFill>
                <a:effectLst/>
                <a:latin typeface="Arial" panose="020B0604020202020204" pitchFamily="34" charset="0"/>
              </a:rPr>
              <a:t> launches</a:t>
            </a:r>
            <a:endParaRPr lang="en-US" b="0" i="0" dirty="0">
              <a:solidFill>
                <a:srgbClr val="333333"/>
              </a:solidFill>
              <a:effectLst/>
              <a:latin typeface="adelle-sans"/>
            </a:endParaRPr>
          </a:p>
          <a:p>
            <a:pPr algn="l"/>
            <a:r>
              <a:rPr lang="en-US" b="0" i="0" dirty="0">
                <a:solidFill>
                  <a:srgbClr val="333333"/>
                </a:solidFill>
                <a:effectLst/>
                <a:latin typeface="adelle-sans"/>
              </a:rPr>
              <a:t>2003 Business-oriented social networking service LinkedIn launches.</a:t>
            </a:r>
          </a:p>
          <a:p>
            <a:pPr algn="l"/>
            <a:r>
              <a:rPr lang="en-US" b="0" i="0" dirty="0">
                <a:solidFill>
                  <a:srgbClr val="333333"/>
                </a:solidFill>
                <a:effectLst/>
                <a:latin typeface="adelle-sans"/>
              </a:rPr>
              <a:t>2003 Myspace launches</a:t>
            </a:r>
          </a:p>
          <a:p>
            <a:pPr algn="l"/>
            <a:r>
              <a:rPr lang="en-US" b="0" i="0" dirty="0">
                <a:solidFill>
                  <a:srgbClr val="333333"/>
                </a:solidFill>
                <a:effectLst/>
                <a:latin typeface="adelle-sans"/>
              </a:rPr>
              <a:t>2004 Facebook, the most popular social networking service to-date, launches. </a:t>
            </a:r>
          </a:p>
          <a:p>
            <a:pPr algn="l"/>
            <a:r>
              <a:rPr lang="en-US" b="0" i="0" dirty="0">
                <a:solidFill>
                  <a:srgbClr val="333333"/>
                </a:solidFill>
                <a:effectLst/>
                <a:latin typeface="adelle-sans"/>
              </a:rPr>
              <a:t>2004 </a:t>
            </a:r>
            <a:r>
              <a:rPr lang="en-US" b="0" i="0" u="none" strike="noStrike" dirty="0">
                <a:solidFill>
                  <a:srgbClr val="3366CC"/>
                </a:solidFill>
                <a:effectLst/>
                <a:latin typeface="Arial" panose="020B0604020202020204" pitchFamily="34" charset="0"/>
                <a:hlinkClick r:id="rId6" tooltip="Flickr"/>
              </a:rPr>
              <a:t>Flickr</a:t>
            </a:r>
            <a:r>
              <a:rPr lang="en-US" b="0" i="0" dirty="0">
                <a:solidFill>
                  <a:srgbClr val="202122"/>
                </a:solidFill>
                <a:effectLst/>
                <a:latin typeface="Arial" panose="020B0604020202020204" pitchFamily="34" charset="0"/>
              </a:rPr>
              <a:t>, an image and video hosting website, launches. </a:t>
            </a:r>
            <a:endParaRPr lang="en-US" b="0" i="0" dirty="0">
              <a:solidFill>
                <a:srgbClr val="333333"/>
              </a:solidFill>
              <a:effectLst/>
              <a:latin typeface="adelle-sans"/>
            </a:endParaRPr>
          </a:p>
          <a:p>
            <a:pPr algn="l"/>
            <a:r>
              <a:rPr lang="en-US" b="0" i="0" dirty="0">
                <a:solidFill>
                  <a:srgbClr val="333333"/>
                </a:solidFill>
                <a:effectLst/>
                <a:latin typeface="adelle-sans"/>
              </a:rPr>
              <a:t>2005 YouTube, a video sharing website that started as a dating site, launches.</a:t>
            </a:r>
          </a:p>
          <a:p>
            <a:pPr algn="l"/>
            <a:r>
              <a:rPr lang="en-US" b="0" i="0" dirty="0">
                <a:solidFill>
                  <a:srgbClr val="333333"/>
                </a:solidFill>
                <a:effectLst/>
                <a:latin typeface="adelle-sans"/>
              </a:rPr>
              <a:t>2005 </a:t>
            </a:r>
            <a:r>
              <a:rPr lang="en-US" b="0" i="0" u="none" strike="noStrike" dirty="0">
                <a:solidFill>
                  <a:srgbClr val="3366CC"/>
                </a:solidFill>
                <a:effectLst/>
                <a:latin typeface="Arial" panose="020B0604020202020204" pitchFamily="34" charset="0"/>
                <a:hlinkClick r:id="rId7" tooltip="Reddit"/>
              </a:rPr>
              <a:t>Reddit</a:t>
            </a:r>
            <a:r>
              <a:rPr lang="en-US" b="0" i="0" dirty="0">
                <a:solidFill>
                  <a:srgbClr val="202122"/>
                </a:solidFill>
                <a:effectLst/>
                <a:latin typeface="Arial" panose="020B0604020202020204" pitchFamily="34" charset="0"/>
              </a:rPr>
              <a:t>, an American social news aggregation, web content rating, and discussion website, launches</a:t>
            </a:r>
            <a:endParaRPr lang="en-US" b="0" i="0" dirty="0">
              <a:solidFill>
                <a:srgbClr val="333333"/>
              </a:solidFill>
              <a:effectLst/>
              <a:latin typeface="adelle-sans"/>
            </a:endParaRPr>
          </a:p>
          <a:p>
            <a:pPr algn="l"/>
            <a:r>
              <a:rPr lang="en-US" b="0" i="0" dirty="0">
                <a:solidFill>
                  <a:srgbClr val="333333"/>
                </a:solidFill>
                <a:effectLst/>
                <a:latin typeface="adelle-sans"/>
              </a:rPr>
              <a:t>2005 </a:t>
            </a:r>
            <a:r>
              <a:rPr lang="en-US" b="0" i="0" u="none" strike="noStrike" dirty="0" err="1">
                <a:solidFill>
                  <a:srgbClr val="3366CC"/>
                </a:solidFill>
                <a:effectLst/>
                <a:latin typeface="Arial" panose="020B0604020202020204" pitchFamily="34" charset="0"/>
                <a:hlinkClick r:id="rId8" tooltip="Qzone"/>
              </a:rPr>
              <a:t>Qzone</a:t>
            </a:r>
            <a:r>
              <a:rPr lang="en-US" b="0" i="0" dirty="0">
                <a:solidFill>
                  <a:srgbClr val="202122"/>
                </a:solidFill>
                <a:effectLst/>
                <a:latin typeface="Arial" panose="020B0604020202020204" pitchFamily="34" charset="0"/>
              </a:rPr>
              <a:t>, a Chinese social networking website, launches.</a:t>
            </a:r>
            <a:endParaRPr lang="en-US" b="0" i="0" dirty="0">
              <a:solidFill>
                <a:srgbClr val="333333"/>
              </a:solidFill>
              <a:effectLst/>
              <a:latin typeface="adelle-sans"/>
            </a:endParaRPr>
          </a:p>
          <a:p>
            <a:pPr algn="l"/>
            <a:r>
              <a:rPr lang="en-US" b="0" i="0" dirty="0">
                <a:solidFill>
                  <a:srgbClr val="333333"/>
                </a:solidFill>
                <a:effectLst/>
                <a:latin typeface="adelle-sans"/>
              </a:rPr>
              <a:t>2006 Twitter, one of the most popular social networking sites worldwide, launches.</a:t>
            </a:r>
          </a:p>
          <a:p>
            <a:pPr algn="l"/>
            <a:endParaRPr lang="en-US" b="1" i="0" dirty="0">
              <a:solidFill>
                <a:srgbClr val="333333"/>
              </a:solidFill>
              <a:effectLst/>
              <a:latin typeface="adelle-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adelle-sans"/>
              </a:rPr>
              <a:t>Internet Usage Chart: </a:t>
            </a:r>
            <a:r>
              <a:rPr lang="en-US" b="0" dirty="0"/>
              <a:t>https://commons.wikimedia.org/wiki/File:Internet_users_per_100_inhabitants_ITU.svg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Graph of "Internet users per 100 inhabitants 1997 to 2017", years on the x axis, number of users on the y axis, according to the International Telecommunication Union (</a:t>
            </a:r>
            <a:r>
              <a:rPr lang="en-US" b="0" i="0" dirty="0" err="1">
                <a:solidFill>
                  <a:srgbClr val="202122"/>
                </a:solidFill>
                <a:effectLst/>
                <a:latin typeface="Arial" panose="020B0604020202020204" pitchFamily="34" charset="0"/>
              </a:rPr>
              <a:t>ITU</a:t>
            </a:r>
            <a:r>
              <a:rPr lang="en-US" b="0" i="0" dirty="0">
                <a:solidFill>
                  <a:srgbClr val="202122"/>
                </a:solidFill>
                <a:effectLst/>
                <a:latin typeface="Arial" panose="020B0604020202020204" pitchFamily="34" charset="0"/>
              </a:rPr>
              <a:t>)</a:t>
            </a:r>
            <a:endParaRPr lang="en-US" b="0" dirty="0"/>
          </a:p>
          <a:p>
            <a:pPr algn="l"/>
            <a:endParaRPr lang="en-US" b="1" i="0" dirty="0">
              <a:solidFill>
                <a:srgbClr val="333333"/>
              </a:solidFill>
              <a:effectLst/>
              <a:latin typeface="adelle-sans"/>
            </a:endParaRPr>
          </a:p>
          <a:p>
            <a:pPr algn="l"/>
            <a:r>
              <a:rPr lang="en-US" b="0" i="0" dirty="0">
                <a:solidFill>
                  <a:srgbClr val="151529"/>
                </a:solidFill>
                <a:effectLst/>
                <a:latin typeface="atlas"/>
              </a:rPr>
              <a:t>Stuxnet, 2005: </a:t>
            </a:r>
            <a:r>
              <a:rPr lang="en-US" b="0" i="0" dirty="0" err="1">
                <a:solidFill>
                  <a:srgbClr val="151529"/>
                </a:solidFill>
                <a:effectLst/>
                <a:latin typeface="atlas"/>
              </a:rPr>
              <a:t>Weaponising</a:t>
            </a:r>
            <a:r>
              <a:rPr lang="en-US" b="0" i="0" dirty="0">
                <a:solidFill>
                  <a:srgbClr val="151529"/>
                </a:solidFill>
                <a:effectLst/>
                <a:latin typeface="atlas"/>
              </a:rPr>
              <a:t> cyberspace; </a:t>
            </a:r>
            <a:r>
              <a:rPr lang="en-US" b="0" dirty="0">
                <a:solidFill>
                  <a:srgbClr val="151529"/>
                </a:solidFill>
                <a:effectLst/>
                <a:latin typeface="Lora" pitchFamily="2" charset="0"/>
              </a:rPr>
              <a:t>First uncovered by Kaspersky Lab in 2010, but thought even then to be at least five years older, Stuxnet is a malicious computer worm that caused significant damage to the Iranian nuclear </a:t>
            </a:r>
            <a:r>
              <a:rPr lang="en-US" b="0" dirty="0" err="1">
                <a:solidFill>
                  <a:srgbClr val="151529"/>
                </a:solidFill>
                <a:effectLst/>
                <a:latin typeface="Lora" pitchFamily="2" charset="0"/>
              </a:rPr>
              <a:t>programme</a:t>
            </a:r>
            <a:r>
              <a:rPr lang="en-US" b="0" dirty="0">
                <a:solidFill>
                  <a:srgbClr val="151529"/>
                </a:solidFill>
                <a:effectLst/>
                <a:latin typeface="Lora" pitchFamily="2" charset="0"/>
              </a:rPr>
              <a:t>. Widely believed to be a joint US/Israeli development even before Edward Snowdon explicitly said as much in 2013, it is arguably the world’s first true cyber-weapon. Specifically designed to target the programmable logic controllers which automate electromechanical processes, and highly clinical in the systems it affects, Stuxnet is reported to have caused Iran’s separation centrifuges to spin themselves to destruction, setting Tehran’s nuclear plans back by years.</a:t>
            </a:r>
            <a:endParaRPr lang="en-US" b="0" i="0" dirty="0">
              <a:solidFill>
                <a:srgbClr val="333333"/>
              </a:solidFill>
              <a:effectLst/>
              <a:latin typeface="adelle-sans"/>
            </a:endParaRPr>
          </a:p>
        </p:txBody>
      </p:sp>
      <p:sp>
        <p:nvSpPr>
          <p:cNvPr id="4" name="Slide Number Placeholder 3"/>
          <p:cNvSpPr>
            <a:spLocks noGrp="1"/>
          </p:cNvSpPr>
          <p:nvPr>
            <p:ph type="sldNum" sz="quarter" idx="5"/>
          </p:nvPr>
        </p:nvSpPr>
        <p:spPr/>
        <p:txBody>
          <a:bodyPr/>
          <a:lstStyle/>
          <a:p>
            <a:fld id="{D9285CFA-1DA9-4C40-AFAB-304CF4B19AC4}" type="slidenum">
              <a:rPr lang="en-US" smtClean="0"/>
              <a:t>12</a:t>
            </a:fld>
            <a:endParaRPr lang="en-US"/>
          </a:p>
        </p:txBody>
      </p:sp>
    </p:spTree>
    <p:extLst>
      <p:ext uri="{BB962C8B-B14F-4D97-AF65-F5344CB8AC3E}">
        <p14:creationId xmlns:p14="http://schemas.microsoft.com/office/powerpoint/2010/main" val="2833950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33333"/>
                </a:solidFill>
                <a:effectLst/>
                <a:latin typeface="adelle-sans"/>
              </a:rPr>
              <a:t>History of </a:t>
            </a:r>
            <a:r>
              <a:rPr lang="en-US" b="1" i="0" dirty="0" err="1">
                <a:solidFill>
                  <a:srgbClr val="333333"/>
                </a:solidFill>
                <a:effectLst/>
                <a:latin typeface="adelle-sans"/>
              </a:rPr>
              <a:t>BCI</a:t>
            </a:r>
            <a:r>
              <a:rPr lang="en-US" b="1" i="0" dirty="0">
                <a:solidFill>
                  <a:srgbClr val="333333"/>
                </a:solidFill>
                <a:effectLst/>
                <a:latin typeface="adelle-sans"/>
              </a:rPr>
              <a:t>: https://roboticsbiz.com/the-history-of-brain-computer-interfaces-bcis-timeline</a:t>
            </a:r>
          </a:p>
          <a:p>
            <a:pPr algn="l"/>
            <a:endParaRPr lang="en-US" b="1" i="0" dirty="0">
              <a:solidFill>
                <a:srgbClr val="333333"/>
              </a:solidFill>
              <a:effectLst/>
              <a:latin typeface="adelle-sans"/>
            </a:endParaRPr>
          </a:p>
          <a:p>
            <a:r>
              <a:rPr lang="en-US" dirty="0"/>
              <a:t>Disinformation Graph: https://www.economist.com/briefing/2018/02/22/russian-disinformation-distorts-american-and-european-democracy</a:t>
            </a:r>
          </a:p>
          <a:p>
            <a:r>
              <a:rPr lang="en-US" dirty="0"/>
              <a:t>See also https://www.demdigest.org/russian-disinformation-distorts-american-european-democracy/</a:t>
            </a:r>
          </a:p>
          <a:p>
            <a:pPr algn="l"/>
            <a:endParaRPr lang="en-US" b="0" dirty="0">
              <a:solidFill>
                <a:srgbClr val="151529"/>
              </a:solidFill>
              <a:effectLst/>
              <a:latin typeface="Lora" pitchFamily="2" charset="0"/>
            </a:endParaRPr>
          </a:p>
          <a:p>
            <a:pPr algn="l"/>
            <a:r>
              <a:rPr lang="en-US" b="0" dirty="0">
                <a:solidFill>
                  <a:srgbClr val="151529"/>
                </a:solidFill>
                <a:effectLst/>
                <a:latin typeface="Lora" pitchFamily="2" charset="0"/>
              </a:rPr>
              <a:t>Video about China brain monitoring: https://www.youtube.com/watch?v=JMLsHI8aV0g</a:t>
            </a:r>
          </a:p>
          <a:p>
            <a:pPr algn="l"/>
            <a:endParaRPr lang="en-US" b="0" dirty="0">
              <a:solidFill>
                <a:srgbClr val="151529"/>
              </a:solidFill>
              <a:effectLst/>
              <a:latin typeface="Lora" pitchFamily="2" charset="0"/>
            </a:endParaRPr>
          </a:p>
          <a:p>
            <a:pPr algn="l" fontAlgn="base"/>
            <a:r>
              <a:rPr lang="en-US" b="0" dirty="0">
                <a:solidFill>
                  <a:srgbClr val="151529"/>
                </a:solidFill>
                <a:effectLst/>
                <a:latin typeface="Lora" pitchFamily="2" charset="0"/>
              </a:rPr>
              <a:t>China Camera image: </a:t>
            </a:r>
            <a:r>
              <a:rPr lang="en-US" b="0" i="0" dirty="0" err="1">
                <a:solidFill>
                  <a:srgbClr val="767676"/>
                </a:solidFill>
                <a:effectLst/>
                <a:latin typeface="inherit"/>
              </a:rPr>
              <a:t>Megvii</a:t>
            </a:r>
            <a:r>
              <a:rPr lang="en-US" b="0" i="0" dirty="0">
                <a:solidFill>
                  <a:srgbClr val="767676"/>
                </a:solidFill>
                <a:effectLst/>
                <a:latin typeface="inherit"/>
              </a:rPr>
              <a:t> cameras capture images of a Beijing street.</a:t>
            </a:r>
          </a:p>
          <a:p>
            <a:r>
              <a:rPr lang="en-US" b="0" i="1" dirty="0">
                <a:solidFill>
                  <a:srgbClr val="767676"/>
                </a:solidFill>
                <a:effectLst/>
                <a:latin typeface="Helvetica" panose="020B0604020202020204" pitchFamily="34" charset="0"/>
              </a:rPr>
              <a:t>Rob Schmitz/NPR</a:t>
            </a:r>
          </a:p>
          <a:p>
            <a:r>
              <a:rPr lang="en-US" b="0" dirty="0">
                <a:solidFill>
                  <a:srgbClr val="151529"/>
                </a:solidFill>
                <a:effectLst/>
                <a:latin typeface="Lora" pitchFamily="2" charset="0"/>
              </a:rPr>
              <a:t>https://www.npr.org/sections/parallels/2018/04/03/598012923/facial-recognition-in-china-is-big-business-as-local-governments-boost-surveilla</a:t>
            </a:r>
          </a:p>
        </p:txBody>
      </p:sp>
      <p:sp>
        <p:nvSpPr>
          <p:cNvPr id="4" name="Slide Number Placeholder 3"/>
          <p:cNvSpPr>
            <a:spLocks noGrp="1"/>
          </p:cNvSpPr>
          <p:nvPr>
            <p:ph type="sldNum" sz="quarter" idx="5"/>
          </p:nvPr>
        </p:nvSpPr>
        <p:spPr/>
        <p:txBody>
          <a:bodyPr/>
          <a:lstStyle/>
          <a:p>
            <a:fld id="{D9285CFA-1DA9-4C40-AFAB-304CF4B19AC4}" type="slidenum">
              <a:rPr lang="en-US" smtClean="0"/>
              <a:t>13</a:t>
            </a:fld>
            <a:endParaRPr lang="en-US"/>
          </a:p>
        </p:txBody>
      </p:sp>
    </p:spTree>
    <p:extLst>
      <p:ext uri="{BB962C8B-B14F-4D97-AF65-F5344CB8AC3E}">
        <p14:creationId xmlns:p14="http://schemas.microsoft.com/office/powerpoint/2010/main" val="3430058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Tzu-</a:t>
            </a:r>
            <a:r>
              <a:rPr lang="en-US" sz="1200" b="0" i="0" kern="1200" dirty="0" err="1">
                <a:solidFill>
                  <a:schemeClr val="tx1"/>
                </a:solidFill>
                <a:effectLst/>
                <a:latin typeface="+mn-lt"/>
                <a:ea typeface="+mn-ea"/>
                <a:cs typeface="+mn-cs"/>
              </a:rPr>
              <a:t>Chieh</a:t>
            </a:r>
            <a:r>
              <a:rPr lang="en-US" sz="1200" b="0" i="0" kern="1200" dirty="0">
                <a:solidFill>
                  <a:schemeClr val="tx1"/>
                </a:solidFill>
                <a:effectLst/>
                <a:latin typeface="+mn-lt"/>
                <a:ea typeface="+mn-ea"/>
                <a:cs typeface="+mn-cs"/>
              </a:rPr>
              <a:t> Hung, Tzu-Wei Hung, “How China’s Cognitive Warfare Works: A Frontline Perspective of Taiwan’s Anti-Disinformation Wars,” </a:t>
            </a:r>
            <a:r>
              <a:rPr lang="en-US" sz="1200" b="0" i="1" kern="1200" dirty="0">
                <a:solidFill>
                  <a:schemeClr val="tx1"/>
                </a:solidFill>
                <a:effectLst/>
                <a:latin typeface="+mn-lt"/>
                <a:ea typeface="+mn-ea"/>
                <a:cs typeface="+mn-cs"/>
              </a:rPr>
              <a:t>Journal of Global Security Studies</a:t>
            </a:r>
            <a:r>
              <a:rPr lang="en-US" sz="1200" b="0" i="0" kern="1200" dirty="0">
                <a:solidFill>
                  <a:schemeClr val="tx1"/>
                </a:solidFill>
                <a:effectLst/>
                <a:latin typeface="+mn-lt"/>
                <a:ea typeface="+mn-ea"/>
                <a:cs typeface="+mn-cs"/>
              </a:rPr>
              <a:t>, Volume 7, Issue 4, December 2022, ogac016, https://doi.org/10.1093/jogss/ogac016.</a:t>
            </a:r>
            <a:endParaRPr lang="en-US" dirty="0"/>
          </a:p>
          <a:p>
            <a:endParaRPr lang="en-US" dirty="0"/>
          </a:p>
        </p:txBody>
      </p:sp>
      <p:sp>
        <p:nvSpPr>
          <p:cNvPr id="4" name="Slide Number Placeholder 3"/>
          <p:cNvSpPr>
            <a:spLocks noGrp="1"/>
          </p:cNvSpPr>
          <p:nvPr>
            <p:ph type="sldNum" sz="quarter" idx="5"/>
          </p:nvPr>
        </p:nvSpPr>
        <p:spPr/>
        <p:txBody>
          <a:bodyPr/>
          <a:lstStyle/>
          <a:p>
            <a:fld id="{D9285CFA-1DA9-4C40-AFAB-304CF4B19AC4}" type="slidenum">
              <a:rPr lang="en-US" smtClean="0"/>
              <a:t>14</a:t>
            </a:fld>
            <a:endParaRPr lang="en-US"/>
          </a:p>
        </p:txBody>
      </p:sp>
    </p:spTree>
    <p:extLst>
      <p:ext uri="{BB962C8B-B14F-4D97-AF65-F5344CB8AC3E}">
        <p14:creationId xmlns:p14="http://schemas.microsoft.com/office/powerpoint/2010/main" val="2273526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285CFA-1DA9-4C40-AFAB-304CF4B19AC4}" type="slidenum">
              <a:rPr lang="en-US" smtClean="0"/>
              <a:t>15</a:t>
            </a:fld>
            <a:endParaRPr lang="en-US"/>
          </a:p>
        </p:txBody>
      </p:sp>
    </p:spTree>
    <p:extLst>
      <p:ext uri="{BB962C8B-B14F-4D97-AF65-F5344CB8AC3E}">
        <p14:creationId xmlns:p14="http://schemas.microsoft.com/office/powerpoint/2010/main" val="3807497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285CFA-1DA9-4C40-AFAB-304CF4B19AC4}" type="slidenum">
              <a:rPr lang="en-US" smtClean="0"/>
              <a:t>16</a:t>
            </a:fld>
            <a:endParaRPr lang="en-US"/>
          </a:p>
        </p:txBody>
      </p:sp>
    </p:spTree>
    <p:extLst>
      <p:ext uri="{BB962C8B-B14F-4D97-AF65-F5344CB8AC3E}">
        <p14:creationId xmlns:p14="http://schemas.microsoft.com/office/powerpoint/2010/main" val="1240344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Warfare has always weaponized information. Military deception and psychological operations meant to demoralize the enemy go back to the beginnings of history.</a:t>
            </a:r>
          </a:p>
          <a:p>
            <a:endParaRPr lang="en-US" dirty="0"/>
          </a:p>
          <a:p>
            <a:r>
              <a:rPr lang="en-US" dirty="0"/>
              <a:t>Prussia (a large part of the Germanic states that later became Germany), so the Franco-Prussian War can be considered war between France and Germany, a pre-cursor of WW1.</a:t>
            </a:r>
            <a:br>
              <a:rPr lang="en-US" dirty="0"/>
            </a:br>
            <a:br>
              <a:rPr lang="en-US" dirty="0"/>
            </a:br>
            <a:r>
              <a:rPr lang="en-US" dirty="0"/>
              <a:t>The Franco-Prussian War started because France sent diplomats to convince Prussia to withdraw the candidacy of Leopold’s candidacy to be the king of Spain. Von Bismarck, the Prussian Minister, edited a telegram from King Wilhelm of Prussia to twist its tone, and released the edited version to the press that implied that the king and French diplomat had insulted one another and strained tensions. This pushed both countries, and especially Napoleon III, towards war – as Bismarck had desired.</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9285CFA-1DA9-4C40-AFAB-304CF4B19AC4}" type="slidenum">
              <a:rPr lang="en-US" smtClean="0"/>
              <a:t>2</a:t>
            </a:fld>
            <a:endParaRPr lang="en-US"/>
          </a:p>
        </p:txBody>
      </p:sp>
    </p:spTree>
    <p:extLst>
      <p:ext uri="{BB962C8B-B14F-4D97-AF65-F5344CB8AC3E}">
        <p14:creationId xmlns:p14="http://schemas.microsoft.com/office/powerpoint/2010/main" val="219906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z-Cyrl-AZ" sz="2800" dirty="0"/>
              <a:t> Дезинформация </a:t>
            </a:r>
            <a:r>
              <a:rPr lang="en-US" sz="2800" dirty="0"/>
              <a:t>= </a:t>
            </a:r>
            <a:r>
              <a:rPr kumimoji="0" lang="en-US" altLang="en-US" sz="2800" b="0" i="0" u="none" strike="noStrike" cap="none" normalizeH="0" baseline="0" dirty="0">
                <a:ln>
                  <a:noFill/>
                </a:ln>
                <a:effectLst/>
                <a:latin typeface="inherit"/>
              </a:rPr>
              <a:t>Dezinformatsiya</a:t>
            </a:r>
            <a:endParaRPr lang="en-US" sz="2800" dirty="0"/>
          </a:p>
          <a:p>
            <a:endParaRPr lang="en-US" sz="1800" dirty="0">
              <a:effectLst/>
              <a:latin typeface="Times New Roman" panose="02020603050405020304" pitchFamily="18" charset="0"/>
              <a:ea typeface="Calibri" panose="020F0502020204030204" pitchFamily="34" charset="0"/>
            </a:endParaRPr>
          </a:p>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The Cold War significantly refined and expanded Information Warfare methods. The concept of </a:t>
            </a:r>
            <a:r>
              <a:rPr lang="en-US" sz="1800" b="1" dirty="0">
                <a:effectLst/>
                <a:latin typeface="Times New Roman" panose="02020603050405020304" pitchFamily="18" charset="0"/>
                <a:ea typeface="Calibri" panose="020F0502020204030204" pitchFamily="34" charset="0"/>
              </a:rPr>
              <a:t>political warfare</a:t>
            </a:r>
            <a:r>
              <a:rPr lang="en-US" sz="1800" dirty="0">
                <a:effectLst/>
                <a:latin typeface="Times New Roman" panose="02020603050405020304" pitchFamily="18" charset="0"/>
                <a:ea typeface="Calibri" panose="020F0502020204030204" pitchFamily="34" charset="0"/>
              </a:rPr>
              <a:t> gained prominence, providing an integrated framework for enacting information operations.  During the Cold War, both the US and the Soviet Union used Information Warfare methods to advance their respective ideologies, including integrated campaigns using propaganda and </a:t>
            </a:r>
            <a:r>
              <a:rPr lang="en-US" sz="1800" dirty="0" err="1">
                <a:effectLst/>
                <a:latin typeface="Times New Roman" panose="02020603050405020304" pitchFamily="18" charset="0"/>
                <a:ea typeface="Calibri" panose="020F0502020204030204" pitchFamily="34" charset="0"/>
              </a:rPr>
              <a:t>PSYOP</a:t>
            </a:r>
            <a:r>
              <a:rPr lang="en-US" sz="1800" dirty="0">
                <a:effectLst/>
                <a:latin typeface="Times New Roman" panose="02020603050405020304" pitchFamily="18" charset="0"/>
                <a:ea typeface="Calibri" panose="020F0502020204030204" pitchFamily="34" charset="0"/>
              </a:rPr>
              <a:t> as well as intelligence, covert actions, and diplomatic maneuvering to influence public opinion. </a:t>
            </a:r>
          </a:p>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Source:</a:t>
            </a:r>
          </a:p>
          <a:p>
            <a:r>
              <a:rPr lang="en-US" sz="1800" dirty="0">
                <a:effectLst/>
                <a:latin typeface="Times New Roman" panose="02020603050405020304" pitchFamily="18" charset="0"/>
                <a:ea typeface="Calibri" panose="020F0502020204030204" pitchFamily="34" charset="0"/>
              </a:rPr>
              <a:t>Radio Free Europe: https://histories.hoover.org/truth-as-a-weapon</a:t>
            </a:r>
          </a:p>
          <a:p>
            <a:r>
              <a:rPr lang="en-US" sz="1800" dirty="0">
                <a:effectLst/>
                <a:latin typeface="Times New Roman" panose="02020603050405020304" pitchFamily="18" charset="0"/>
                <a:ea typeface="Calibri" panose="020F0502020204030204" pitchFamily="34" charset="0"/>
              </a:rPr>
              <a:t>Operation </a:t>
            </a:r>
            <a:r>
              <a:rPr lang="en-US" sz="1800" dirty="0" err="1">
                <a:effectLst/>
                <a:latin typeface="Times New Roman" panose="02020603050405020304" pitchFamily="18" charset="0"/>
                <a:ea typeface="Calibri" panose="020F0502020204030204" pitchFamily="34" charset="0"/>
              </a:rPr>
              <a:t>INFEKTION</a:t>
            </a:r>
            <a:r>
              <a:rPr lang="en-US" sz="1800" dirty="0">
                <a:effectLst/>
                <a:latin typeface="Times New Roman" panose="02020603050405020304" pitchFamily="18" charset="0"/>
                <a:ea typeface="Calibri" panose="020F0502020204030204" pitchFamily="34" charset="0"/>
              </a:rPr>
              <a:t>: https://upload.wikimedia.org/wikipedia/commons/3/38/Deception%2C_Disinformation%2C_and_Strategic_Communications.pdf</a:t>
            </a:r>
          </a:p>
          <a:p>
            <a:r>
              <a:rPr lang="en-US" sz="1800" dirty="0">
                <a:effectLst/>
                <a:latin typeface="Times New Roman" panose="02020603050405020304" pitchFamily="18" charset="0"/>
              </a:rPr>
              <a:t>British Propaganda: https://commons.wikimedia.org/wiki/File:Kriegsplakate_1_db.jpg </a:t>
            </a:r>
          </a:p>
          <a:p>
            <a:r>
              <a:rPr lang="en-US" sz="1800" dirty="0">
                <a:effectLst/>
                <a:latin typeface="Times New Roman" panose="02020603050405020304" pitchFamily="18" charset="0"/>
              </a:rPr>
              <a:t>Tokyo Rose: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285CFA-1DA9-4C40-AFAB-304CF4B19A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481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EEF0FF"/>
                </a:solidFill>
                <a:effectLst/>
                <a:latin typeface="Google Sans"/>
              </a:rPr>
              <a:t>1938 - The term "RADAR" was coined in 1939 by the United States Signal Corps as it worked on these systems for the Navy. The first radar set installed on board a major U.S. warship was the XAF, which was installed on the USS New York in 1938.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t>1940s</a:t>
            </a:r>
            <a:r>
              <a:rPr lang="en-US" sz="1800" dirty="0"/>
              <a:t> - </a:t>
            </a:r>
            <a:r>
              <a:rPr lang="en-US" sz="1800" b="0" i="0" dirty="0">
                <a:solidFill>
                  <a:srgbClr val="EEF0FF"/>
                </a:solidFill>
                <a:effectLst/>
                <a:latin typeface="Google Sans"/>
              </a:rPr>
              <a:t>Radio was first used </a:t>
            </a:r>
            <a:r>
              <a:rPr lang="en-US" sz="1800" b="0" i="0" dirty="0" err="1">
                <a:solidFill>
                  <a:srgbClr val="EEF0FF"/>
                </a:solidFill>
                <a:effectLst/>
                <a:latin typeface="Google Sans"/>
              </a:rPr>
              <a:t>en</a:t>
            </a:r>
            <a:r>
              <a:rPr lang="en-US" sz="1800" b="0" i="0" dirty="0">
                <a:solidFill>
                  <a:srgbClr val="EEF0FF"/>
                </a:solidFill>
                <a:effectLst/>
                <a:latin typeface="Google Sans"/>
              </a:rPr>
              <a:t> masse by the military during World War I. During World War II, radios were an integral part of communications for airplanes, submarines, and tanks. The Armed Forces Radio Service was established in the </a:t>
            </a:r>
            <a:r>
              <a:rPr lang="en-US" sz="1800" b="0" i="0" dirty="0" err="1">
                <a:solidFill>
                  <a:srgbClr val="EEF0FF"/>
                </a:solidFill>
                <a:effectLst/>
                <a:latin typeface="Google Sans"/>
              </a:rPr>
              <a:t>1940s</a:t>
            </a:r>
            <a:r>
              <a:rPr lang="en-US" sz="1800" b="0" i="0" dirty="0">
                <a:solidFill>
                  <a:srgbClr val="EEF0FF"/>
                </a:solidFill>
                <a:effectLst/>
                <a:latin typeface="Google Sans"/>
              </a:rPr>
              <a:t> to broadcast original programming.</a:t>
            </a:r>
            <a:endParaRPr lang="en-US" sz="1800" dirty="0"/>
          </a:p>
          <a:p>
            <a:r>
              <a:rPr lang="en-US" sz="1800" dirty="0" err="1"/>
              <a:t>1950s</a:t>
            </a:r>
            <a:r>
              <a:rPr lang="en-US" sz="1800" dirty="0"/>
              <a:t> - Electronic Warfare matured significantly during the </a:t>
            </a:r>
            <a:r>
              <a:rPr lang="en-US" sz="1800" dirty="0" err="1"/>
              <a:t>1950s</a:t>
            </a:r>
            <a:r>
              <a:rPr lang="en-US" sz="1800" dirty="0"/>
              <a:t>. </a:t>
            </a:r>
            <a:r>
              <a:rPr lang="en-US" sz="1800" b="0" i="0" dirty="0">
                <a:solidFill>
                  <a:srgbClr val="EEF0FF"/>
                </a:solidFill>
                <a:effectLst/>
                <a:latin typeface="Google Sans"/>
              </a:rPr>
              <a:t>Electronic warfare (EW) developed extensively in the United States in the </a:t>
            </a:r>
            <a:r>
              <a:rPr lang="en-US" sz="1800" b="0" i="0" dirty="0" err="1">
                <a:solidFill>
                  <a:srgbClr val="EEF0FF"/>
                </a:solidFill>
                <a:effectLst/>
                <a:latin typeface="Google Sans"/>
              </a:rPr>
              <a:t>1950s</a:t>
            </a:r>
            <a:r>
              <a:rPr lang="en-US" sz="1800" b="0" i="0" dirty="0">
                <a:solidFill>
                  <a:srgbClr val="EEF0FF"/>
                </a:solidFill>
                <a:effectLst/>
                <a:latin typeface="Google Sans"/>
              </a:rPr>
              <a:t>. The goal of electronic warfare is to control the electromagnetic spectrum. </a:t>
            </a:r>
            <a:r>
              <a:rPr lang="en-US" sz="1800" b="0" i="0" dirty="0">
                <a:solidFill>
                  <a:srgbClr val="0D0D0D"/>
                </a:solidFill>
                <a:effectLst/>
                <a:latin typeface="IvarText"/>
              </a:rPr>
              <a:t>The move-countermove cycle accelerated in response to Soviet military aggressions and advances in the </a:t>
            </a:r>
            <a:r>
              <a:rPr lang="en-US" sz="1800" b="0" i="0" dirty="0" err="1">
                <a:solidFill>
                  <a:srgbClr val="0D0D0D"/>
                </a:solidFill>
                <a:effectLst/>
                <a:latin typeface="IvarText"/>
              </a:rPr>
              <a:t>1950s</a:t>
            </a:r>
            <a:r>
              <a:rPr lang="en-US" sz="1800" b="0" i="0" dirty="0">
                <a:solidFill>
                  <a:srgbClr val="0D0D0D"/>
                </a:solidFill>
                <a:effectLst/>
                <a:latin typeface="IvarText"/>
              </a:rPr>
              <a:t>. Active countermeasures such as jammers or decoys proliferated, thanks to technological advances that enabled EW systems with greater power, wider frequency ranges, and more complex waveforms, and which were small enough to fit aircraft as well as ships.</a:t>
            </a:r>
          </a:p>
          <a:p>
            <a:pPr algn="l"/>
            <a:endParaRPr lang="en-US" sz="1800" dirty="0"/>
          </a:p>
          <a:p>
            <a:pPr algn="l"/>
            <a:r>
              <a:rPr lang="en-US" sz="1800" dirty="0"/>
              <a:t>1946 – ENIAC computer for artillery tables (https://commons.wikimedia.org/wiki/File:Classic_shot_of_the_ENIAC.jpg)</a:t>
            </a:r>
          </a:p>
          <a:p>
            <a:pPr algn="l"/>
            <a:r>
              <a:rPr lang="en-US" sz="1800" dirty="0"/>
              <a:t>1943 – Colossus for codebreaking (https://commons.wikimedia.org/wiki/File:Colossus.jpg)</a:t>
            </a:r>
          </a:p>
          <a:p>
            <a:pPr algn="l"/>
            <a:endParaRPr lang="en-US" sz="1200" dirty="0"/>
          </a:p>
          <a:p>
            <a:pPr algn="l"/>
            <a:r>
              <a:rPr lang="en-US" sz="1800" b="0" i="0" dirty="0">
                <a:solidFill>
                  <a:srgbClr val="151529"/>
                </a:solidFill>
                <a:effectLst/>
                <a:latin typeface="atlas"/>
              </a:rPr>
              <a:t>Cold War, 1952: Industrial scale jamming</a:t>
            </a:r>
          </a:p>
          <a:p>
            <a:pPr algn="l"/>
            <a:r>
              <a:rPr lang="en-US" sz="1800" b="0" dirty="0">
                <a:solidFill>
                  <a:srgbClr val="151529"/>
                </a:solidFill>
                <a:effectLst/>
                <a:latin typeface="Lora" pitchFamily="2" charset="0"/>
              </a:rPr>
              <a:t>The Soviet Union fought an electromagnetic war on the home front throughout the Cold War, using radio jamming on an industrial scale in an unprecedented effort at mass censorship.</a:t>
            </a:r>
          </a:p>
          <a:p>
            <a:pPr algn="l"/>
            <a:r>
              <a:rPr lang="en-US" sz="1800" b="0" dirty="0">
                <a:solidFill>
                  <a:srgbClr val="151529"/>
                </a:solidFill>
                <a:effectLst/>
                <a:latin typeface="Lora" pitchFamily="2" charset="0"/>
              </a:rPr>
              <a:t>From a small start in 1948 to drown out broadcasts from the BBC and Voice of America, </a:t>
            </a:r>
            <a:r>
              <a:rPr lang="en-US" sz="1800" b="0" dirty="0" err="1">
                <a:solidFill>
                  <a:srgbClr val="151529"/>
                </a:solidFill>
                <a:effectLst/>
                <a:latin typeface="Lora" pitchFamily="2" charset="0"/>
              </a:rPr>
              <a:t>by1952</a:t>
            </a:r>
            <a:r>
              <a:rPr lang="en-US" sz="1800" b="0" dirty="0">
                <a:solidFill>
                  <a:srgbClr val="151529"/>
                </a:solidFill>
                <a:effectLst/>
                <a:latin typeface="Lora" pitchFamily="2" charset="0"/>
              </a:rPr>
              <a:t> some 200 jamming stations were attempting a near wholesale block on western media outlets – including Vatican Radio. Before the </a:t>
            </a:r>
            <a:r>
              <a:rPr lang="en-US" sz="1800" b="0" dirty="0" err="1">
                <a:solidFill>
                  <a:srgbClr val="151529"/>
                </a:solidFill>
                <a:effectLst/>
                <a:latin typeface="Lora" pitchFamily="2" charset="0"/>
              </a:rPr>
              <a:t>programme</a:t>
            </a:r>
            <a:r>
              <a:rPr lang="en-US" sz="1800" b="0" dirty="0">
                <a:solidFill>
                  <a:srgbClr val="151529"/>
                </a:solidFill>
                <a:effectLst/>
                <a:latin typeface="Lora" pitchFamily="2" charset="0"/>
              </a:rPr>
              <a:t> came to an end in the late </a:t>
            </a:r>
            <a:r>
              <a:rPr lang="en-US" sz="1800" b="0" dirty="0" err="1">
                <a:solidFill>
                  <a:srgbClr val="151529"/>
                </a:solidFill>
                <a:effectLst/>
                <a:latin typeface="Lora" pitchFamily="2" charset="0"/>
              </a:rPr>
              <a:t>1980s</a:t>
            </a:r>
            <a:r>
              <a:rPr lang="en-US" sz="1800" b="0" dirty="0">
                <a:solidFill>
                  <a:srgbClr val="151529"/>
                </a:solidFill>
                <a:effectLst/>
                <a:latin typeface="Lora" pitchFamily="2" charset="0"/>
              </a:rPr>
              <a:t>, more than 1,700 stations were operating, with an estimated combined output of 45 megawatts, and costing tens of millions of dollars a year to run.</a:t>
            </a:r>
            <a:br>
              <a:rPr lang="en-US" sz="1800" dirty="0"/>
            </a:br>
            <a:r>
              <a:rPr lang="en-US" sz="1800" dirty="0" err="1"/>
              <a:t>1960s</a:t>
            </a:r>
            <a:r>
              <a:rPr lang="en-US" sz="1800" dirty="0"/>
              <a:t> - </a:t>
            </a:r>
            <a:r>
              <a:rPr lang="en-US" sz="1800" b="0" i="0" dirty="0">
                <a:solidFill>
                  <a:srgbClr val="EEF0FF"/>
                </a:solidFill>
                <a:effectLst/>
                <a:latin typeface="Google Sans"/>
              </a:rPr>
              <a:t>The first large electronically steered phased-array radars were put into operation in the </a:t>
            </a:r>
            <a:r>
              <a:rPr lang="en-US" sz="1800" b="0" i="0" dirty="0" err="1">
                <a:solidFill>
                  <a:srgbClr val="EEF0FF"/>
                </a:solidFill>
                <a:effectLst/>
                <a:latin typeface="Google Sans"/>
              </a:rPr>
              <a:t>1960s</a:t>
            </a:r>
            <a:r>
              <a:rPr lang="en-US" sz="1800" b="0" i="0" dirty="0">
                <a:solidFill>
                  <a:srgbClr val="EEF0FF"/>
                </a:solidFill>
                <a:effectLst/>
                <a:latin typeface="Google Sans"/>
              </a:rPr>
              <a:t>.</a:t>
            </a:r>
          </a:p>
          <a:p>
            <a:pPr algn="l"/>
            <a:endParaRPr lang="en-US" sz="1800" b="0" i="0" dirty="0">
              <a:solidFill>
                <a:srgbClr val="EEF0FF"/>
              </a:solidFill>
              <a:effectLst/>
              <a:latin typeface="Google Sans"/>
            </a:endParaRPr>
          </a:p>
          <a:p>
            <a:pPr algn="l"/>
            <a:r>
              <a:rPr lang="en-US" sz="1800" b="0" i="0" dirty="0">
                <a:solidFill>
                  <a:srgbClr val="EEF0FF"/>
                </a:solidFill>
                <a:effectLst/>
                <a:latin typeface="Google Sans"/>
              </a:rPr>
              <a:t>Ultra, Allied intelligence project that tapped the very highest level of encrypted communications of the German armed forces</a:t>
            </a:r>
          </a:p>
          <a:p>
            <a:endParaRPr lang="en-US" sz="1800" dirty="0"/>
          </a:p>
          <a:p>
            <a:r>
              <a:rPr lang="en-US" sz="1800" dirty="0"/>
              <a:t>Image:</a:t>
            </a:r>
          </a:p>
          <a:p>
            <a:r>
              <a:rPr lang="en-US" sz="1800" dirty="0" err="1"/>
              <a:t>1900s</a:t>
            </a:r>
            <a:r>
              <a:rPr lang="en-US" sz="1800" dirty="0"/>
              <a:t> Radio is from WW1, SCR-41</a:t>
            </a:r>
          </a:p>
          <a:p>
            <a:r>
              <a:rPr lang="en-US" sz="2800" b="0" i="0" dirty="0" err="1">
                <a:solidFill>
                  <a:srgbClr val="202122"/>
                </a:solidFill>
                <a:effectLst/>
                <a:latin typeface="Arial" panose="020B0604020202020204" pitchFamily="34" charset="0"/>
              </a:rPr>
              <a:t>1950s</a:t>
            </a:r>
            <a:r>
              <a:rPr lang="en-US" sz="2800" b="0" i="0" dirty="0">
                <a:solidFill>
                  <a:srgbClr val="202122"/>
                </a:solidFill>
                <a:effectLst/>
                <a:latin typeface="Arial" panose="020B0604020202020204" pitchFamily="34" charset="0"/>
              </a:rPr>
              <a:t> EW: MPs visiting No 554 Anti Aircraft Battery near Harwich watching a demonstration of a searchlight with radar equipment known as ELSIE - 90 cm Searchlight Control Radar (</a:t>
            </a:r>
            <a:r>
              <a:rPr lang="en-US" sz="2800" b="0" i="0" dirty="0" err="1">
                <a:solidFill>
                  <a:srgbClr val="202122"/>
                </a:solidFill>
                <a:effectLst/>
                <a:latin typeface="Arial" panose="020B0604020202020204" pitchFamily="34" charset="0"/>
              </a:rPr>
              <a:t>SLC</a:t>
            </a:r>
            <a:r>
              <a:rPr lang="en-US" sz="2800" b="0" i="0" dirty="0">
                <a:solidFill>
                  <a:srgbClr val="202122"/>
                </a:solidFill>
                <a:effectLst/>
                <a:latin typeface="Arial" panose="020B0604020202020204" pitchFamily="34" charset="0"/>
              </a:rPr>
              <a:t>) No 2 Mk VI - which entered service in 1942 and was of immense assistance to anti-aircraft when used against the flying bomb attacks of 1944.</a:t>
            </a:r>
            <a:endParaRPr lang="en-US" sz="1800" dirty="0"/>
          </a:p>
        </p:txBody>
      </p:sp>
      <p:sp>
        <p:nvSpPr>
          <p:cNvPr id="4" name="Slide Number Placeholder 3"/>
          <p:cNvSpPr>
            <a:spLocks noGrp="1"/>
          </p:cNvSpPr>
          <p:nvPr>
            <p:ph type="sldNum" sz="quarter" idx="5"/>
          </p:nvPr>
        </p:nvSpPr>
        <p:spPr/>
        <p:txBody>
          <a:bodyPr/>
          <a:lstStyle/>
          <a:p>
            <a:fld id="{D9285CFA-1DA9-4C40-AFAB-304CF4B19AC4}" type="slidenum">
              <a:rPr lang="en-US" smtClean="0"/>
              <a:t>4</a:t>
            </a:fld>
            <a:endParaRPr lang="en-US"/>
          </a:p>
        </p:txBody>
      </p:sp>
    </p:spTree>
    <p:extLst>
      <p:ext uri="{BB962C8B-B14F-4D97-AF65-F5344CB8AC3E}">
        <p14:creationId xmlns:p14="http://schemas.microsoft.com/office/powerpoint/2010/main" val="2793995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1976 - The advancement of Information and Communication Technologies (ICT) during the latter portion of the 20</a:t>
            </a:r>
            <a:r>
              <a:rPr lang="en-US" sz="1800" baseline="30000" dirty="0">
                <a:effectLst/>
                <a:latin typeface="Times New Roman" panose="02020603050405020304" pitchFamily="18" charset="0"/>
                <a:ea typeface="Calibri" panose="020F0502020204030204" pitchFamily="34" charset="0"/>
              </a:rPr>
              <a:t>th</a:t>
            </a:r>
            <a:r>
              <a:rPr lang="en-US" sz="1800" dirty="0">
                <a:effectLst/>
                <a:latin typeface="Times New Roman" panose="02020603050405020304" pitchFamily="18" charset="0"/>
                <a:ea typeface="Calibri" panose="020F0502020204030204" pitchFamily="34" charset="0"/>
              </a:rPr>
              <a:t> century brought more developments in this domain, and in 1976, Thomas Rona formally coined the term “Information Warfare” in a US Defense Department monograph, called </a:t>
            </a:r>
            <a:r>
              <a:rPr lang="en-US" sz="1800" i="1" dirty="0">
                <a:effectLst/>
                <a:latin typeface="Times New Roman" panose="02020603050405020304" pitchFamily="18" charset="0"/>
                <a:ea typeface="Calibri" panose="020F0502020204030204" pitchFamily="34" charset="0"/>
              </a:rPr>
              <a:t>Weapon Systems and Information War</a:t>
            </a:r>
            <a:r>
              <a:rPr lang="en-US" sz="1800" dirty="0">
                <a:effectLst/>
                <a:latin typeface="Times New Roman" panose="02020603050405020304" pitchFamily="18" charset="0"/>
                <a:ea typeface="Calibri" panose="020F0502020204030204" pitchFamily="34" charset="0"/>
              </a:rPr>
              <a:t>.</a:t>
            </a:r>
            <a:endParaRPr lang="en-US" sz="1800" dirty="0"/>
          </a:p>
          <a:p>
            <a:endParaRPr lang="en-US" sz="1800" dirty="0"/>
          </a:p>
        </p:txBody>
      </p:sp>
      <p:sp>
        <p:nvSpPr>
          <p:cNvPr id="4" name="Slide Number Placeholder 3"/>
          <p:cNvSpPr>
            <a:spLocks noGrp="1"/>
          </p:cNvSpPr>
          <p:nvPr>
            <p:ph type="sldNum" sz="quarter" idx="5"/>
          </p:nvPr>
        </p:nvSpPr>
        <p:spPr/>
        <p:txBody>
          <a:bodyPr/>
          <a:lstStyle/>
          <a:p>
            <a:fld id="{D9285CFA-1DA9-4C40-AFAB-304CF4B19AC4}" type="slidenum">
              <a:rPr lang="en-US" smtClean="0"/>
              <a:t>5</a:t>
            </a:fld>
            <a:endParaRPr lang="en-US"/>
          </a:p>
        </p:txBody>
      </p:sp>
    </p:spTree>
    <p:extLst>
      <p:ext uri="{BB962C8B-B14F-4D97-AF65-F5344CB8AC3E}">
        <p14:creationId xmlns:p14="http://schemas.microsoft.com/office/powerpoint/2010/main" val="1764253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see this real focus on information: Disguising it, transmitting it, faking it, processing it, and stealing it…</a:t>
            </a:r>
          </a:p>
          <a:p>
            <a:endParaRPr lang="en-US" dirty="0"/>
          </a:p>
          <a:p>
            <a:r>
              <a:rPr lang="en-US" sz="1200" b="0" i="0" kern="1200" dirty="0">
                <a:solidFill>
                  <a:schemeClr val="tx1"/>
                </a:solidFill>
                <a:effectLst/>
                <a:latin typeface="+mn-lt"/>
                <a:ea typeface="+mn-ea"/>
                <a:cs typeface="+mn-cs"/>
              </a:rPr>
              <a:t>Tzu-</a:t>
            </a:r>
            <a:r>
              <a:rPr lang="en-US" sz="1200" b="0" i="0" kern="1200" dirty="0" err="1">
                <a:solidFill>
                  <a:schemeClr val="tx1"/>
                </a:solidFill>
                <a:effectLst/>
                <a:latin typeface="+mn-lt"/>
                <a:ea typeface="+mn-ea"/>
                <a:cs typeface="+mn-cs"/>
              </a:rPr>
              <a:t>Chieh</a:t>
            </a:r>
            <a:r>
              <a:rPr lang="en-US" sz="1200" b="0" i="0" kern="1200" dirty="0">
                <a:solidFill>
                  <a:schemeClr val="tx1"/>
                </a:solidFill>
                <a:effectLst/>
                <a:latin typeface="+mn-lt"/>
                <a:ea typeface="+mn-ea"/>
                <a:cs typeface="+mn-cs"/>
              </a:rPr>
              <a:t> Hung, Tzu-Wei Hung, “How China’s Cognitive Warfare Works: A Frontline Perspective of Taiwan’s Anti-Disinformation Wars,” </a:t>
            </a:r>
            <a:r>
              <a:rPr lang="en-US" sz="1200" b="0" i="1" kern="1200" dirty="0">
                <a:solidFill>
                  <a:schemeClr val="tx1"/>
                </a:solidFill>
                <a:effectLst/>
                <a:latin typeface="+mn-lt"/>
                <a:ea typeface="+mn-ea"/>
                <a:cs typeface="+mn-cs"/>
              </a:rPr>
              <a:t>Journal of Global Security Studies</a:t>
            </a:r>
            <a:r>
              <a:rPr lang="en-US" sz="1200" b="0" i="0" kern="1200" dirty="0">
                <a:solidFill>
                  <a:schemeClr val="tx1"/>
                </a:solidFill>
                <a:effectLst/>
                <a:latin typeface="+mn-lt"/>
                <a:ea typeface="+mn-ea"/>
                <a:cs typeface="+mn-cs"/>
              </a:rPr>
              <a:t>, Volume 7, Issue 4, December 2022, ogac016, https://doi.org/10.1093/jogss/ogac016.</a:t>
            </a:r>
            <a:endParaRPr lang="en-US" dirty="0"/>
          </a:p>
        </p:txBody>
      </p:sp>
      <p:sp>
        <p:nvSpPr>
          <p:cNvPr id="4" name="Slide Number Placeholder 3"/>
          <p:cNvSpPr>
            <a:spLocks noGrp="1"/>
          </p:cNvSpPr>
          <p:nvPr>
            <p:ph type="sldNum" sz="quarter" idx="5"/>
          </p:nvPr>
        </p:nvSpPr>
        <p:spPr/>
        <p:txBody>
          <a:bodyPr/>
          <a:lstStyle/>
          <a:p>
            <a:fld id="{D9285CFA-1DA9-4C40-AFAB-304CF4B19AC4}" type="slidenum">
              <a:rPr lang="en-US" smtClean="0"/>
              <a:t>6</a:t>
            </a:fld>
            <a:endParaRPr lang="en-US"/>
          </a:p>
        </p:txBody>
      </p:sp>
    </p:spTree>
    <p:extLst>
      <p:ext uri="{BB962C8B-B14F-4D97-AF65-F5344CB8AC3E}">
        <p14:creationId xmlns:p14="http://schemas.microsoft.com/office/powerpoint/2010/main" val="1929411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same time, in a separate sphere of study, people were looking at human brains</a:t>
            </a:r>
          </a:p>
          <a:p>
            <a:endParaRPr lang="en-US" dirty="0"/>
          </a:p>
          <a:p>
            <a:r>
              <a:rPr lang="en-US" sz="1200" b="0" i="0" u="none" strike="noStrike" dirty="0">
                <a:solidFill>
                  <a:srgbClr val="000000"/>
                </a:solidFill>
                <a:effectLst/>
                <a:latin typeface="Calibri" panose="020F0502020204030204" pitchFamily="34" charset="0"/>
              </a:rPr>
              <a:t>1929: Electroencephalography (EEG) - Hans Berger records the first human EEG, opening the door to the study of brain electrical activity and its relationship to cognitive processes.</a:t>
            </a:r>
            <a:r>
              <a:rPr lang="en-US" dirty="0"/>
              <a:t>  Although we had had brain science and psychology before this (1891: Neurons discovered and </a:t>
            </a:r>
            <a:r>
              <a:rPr lang="en-US" dirty="0" err="1"/>
              <a:t>1900s</a:t>
            </a:r>
            <a:r>
              <a:rPr lang="en-US" dirty="0"/>
              <a:t>: Behaviorism) it was really in the 1950 when neuroscience emerged as a distinct discipline and the new field of cognitive science was invented. </a:t>
            </a:r>
          </a:p>
          <a:p>
            <a:endParaRPr lang="en-US" dirty="0"/>
          </a:p>
          <a:p>
            <a:r>
              <a:rPr lang="en-US" dirty="0"/>
              <a:t>1955: First with new brain imaging techniques (</a:t>
            </a:r>
            <a:r>
              <a:rPr lang="en-US" dirty="0" err="1"/>
              <a:t>Kety</a:t>
            </a:r>
            <a:r>
              <a:rPr lang="en-US" dirty="0"/>
              <a:t> et al. 1955, first publication), which really began to propagate in the </a:t>
            </a:r>
            <a:r>
              <a:rPr lang="en-US" dirty="0" err="1"/>
              <a:t>1960s-70s</a:t>
            </a:r>
            <a:endParaRPr lang="en-US" dirty="0"/>
          </a:p>
          <a:p>
            <a:r>
              <a:rPr lang="en-US" dirty="0"/>
              <a:t>1961: Lassen and Ingvar map the human brain</a:t>
            </a:r>
          </a:p>
          <a:p>
            <a:r>
              <a:rPr lang="en-US" dirty="0"/>
              <a:t>1961: </a:t>
            </a:r>
            <a:r>
              <a:rPr lang="en-US" b="0" i="0" dirty="0">
                <a:solidFill>
                  <a:srgbClr val="333333"/>
                </a:solidFill>
                <a:effectLst/>
                <a:latin typeface="Open Sans" panose="020B0606030504020204" pitchFamily="34" charset="0"/>
              </a:rPr>
              <a:t>Oldendorf developed the basis for computerized tomography (CT)</a:t>
            </a:r>
            <a:endParaRPr lang="en-US" dirty="0"/>
          </a:p>
          <a:p>
            <a:r>
              <a:rPr lang="en-US" dirty="0"/>
              <a:t>1971: X-Ray CT (it wasn’t until the </a:t>
            </a:r>
            <a:r>
              <a:rPr lang="en-US" dirty="0" err="1"/>
              <a:t>1970s</a:t>
            </a:r>
            <a:r>
              <a:rPr lang="en-US" dirty="0"/>
              <a:t> that CT was commercially viable)</a:t>
            </a:r>
          </a:p>
          <a:p>
            <a:pPr marL="171450" indent="-171450">
              <a:buFont typeface="Arial" panose="020B0604020202020204" pitchFamily="34" charset="0"/>
              <a:buChar char="•"/>
            </a:pPr>
            <a:r>
              <a:rPr lang="en-US" b="0" i="0" dirty="0">
                <a:solidFill>
                  <a:srgbClr val="333333"/>
                </a:solidFill>
                <a:effectLst/>
                <a:latin typeface="Open Sans" panose="020B0606030504020204" pitchFamily="34" charset="0"/>
              </a:rPr>
              <a:t>Oldendorf’s studies in the late </a:t>
            </a:r>
            <a:r>
              <a:rPr lang="en-US" b="0" i="0" dirty="0" err="1">
                <a:solidFill>
                  <a:srgbClr val="333333"/>
                </a:solidFill>
                <a:effectLst/>
                <a:latin typeface="Open Sans" panose="020B0606030504020204" pitchFamily="34" charset="0"/>
              </a:rPr>
              <a:t>1950s</a:t>
            </a:r>
            <a:r>
              <a:rPr lang="en-US" b="0" i="0" dirty="0">
                <a:solidFill>
                  <a:srgbClr val="333333"/>
                </a:solidFill>
                <a:effectLst/>
                <a:latin typeface="Open Sans" panose="020B0606030504020204" pitchFamily="34" charset="0"/>
              </a:rPr>
              <a:t> and early </a:t>
            </a:r>
            <a:r>
              <a:rPr lang="en-US" b="0" i="0" dirty="0" err="1">
                <a:solidFill>
                  <a:srgbClr val="333333"/>
                </a:solidFill>
                <a:effectLst/>
                <a:latin typeface="Open Sans" panose="020B0606030504020204" pitchFamily="34" charset="0"/>
              </a:rPr>
              <a:t>1960s</a:t>
            </a:r>
            <a:r>
              <a:rPr lang="en-US" b="0" i="0" dirty="0">
                <a:solidFill>
                  <a:srgbClr val="333333"/>
                </a:solidFill>
                <a:effectLst/>
                <a:latin typeface="Open Sans" panose="020B0606030504020204" pitchFamily="34" charset="0"/>
              </a:rPr>
              <a:t> were acknowledged by Sir Godfrey Hounsfield in his own work that led to the invention of the X-ray CT scanner and the Nobel Prize for medicine in 1979.</a:t>
            </a:r>
            <a:endParaRPr lang="en-US" dirty="0"/>
          </a:p>
          <a:p>
            <a:r>
              <a:rPr lang="en-US" dirty="0"/>
              <a:t>Mid-</a:t>
            </a:r>
            <a:r>
              <a:rPr lang="en-US" dirty="0" err="1"/>
              <a:t>1970s</a:t>
            </a:r>
            <a:r>
              <a:rPr lang="en-US" dirty="0"/>
              <a:t>: </a:t>
            </a:r>
            <a:r>
              <a:rPr lang="en-US" b="0" i="0" dirty="0">
                <a:solidFill>
                  <a:srgbClr val="333333"/>
                </a:solidFill>
                <a:effectLst/>
                <a:latin typeface="Open Sans" panose="020B0606030504020204" pitchFamily="34" charset="0"/>
              </a:rPr>
              <a:t>Magnetic resonance imaging (MRI) was introduced.</a:t>
            </a:r>
            <a:endParaRPr lang="en-US" dirty="0"/>
          </a:p>
          <a:p>
            <a:r>
              <a:rPr lang="en-US" dirty="0"/>
              <a:t>1973: Vidal introduces the concept of </a:t>
            </a:r>
            <a:r>
              <a:rPr lang="en-US" dirty="0" err="1"/>
              <a:t>BCI</a:t>
            </a:r>
            <a:r>
              <a:rPr lang="en-US" dirty="0"/>
              <a:t> with </a:t>
            </a:r>
            <a:r>
              <a:rPr lang="en-US" b="0" i="0" dirty="0">
                <a:solidFill>
                  <a:srgbClr val="333333"/>
                </a:solidFill>
                <a:effectLst/>
                <a:latin typeface="Source Sans Pro" panose="020B0503030403020204" pitchFamily="34" charset="0"/>
              </a:rPr>
              <a:t>his 1973 paper on the "</a:t>
            </a:r>
            <a:r>
              <a:rPr lang="en-US" b="0" i="0" dirty="0" err="1">
                <a:solidFill>
                  <a:srgbClr val="333333"/>
                </a:solidFill>
                <a:effectLst/>
                <a:latin typeface="Source Sans Pro" panose="020B0503030403020204" pitchFamily="34" charset="0"/>
              </a:rPr>
              <a:t>BCI</a:t>
            </a:r>
            <a:r>
              <a:rPr lang="en-US" b="0" i="0" dirty="0">
                <a:solidFill>
                  <a:srgbClr val="333333"/>
                </a:solidFill>
                <a:effectLst/>
                <a:latin typeface="Source Sans Pro" panose="020B0503030403020204" pitchFamily="34" charset="0"/>
              </a:rPr>
              <a:t> challenge"</a:t>
            </a:r>
            <a:endParaRPr lang="en-US" dirty="0"/>
          </a:p>
          <a:p>
            <a:r>
              <a:rPr lang="en-US" dirty="0"/>
              <a:t>1975: Phelps and Hoffman PET Scanner</a:t>
            </a:r>
          </a:p>
          <a:p>
            <a:endParaRPr lang="en-US" dirty="0"/>
          </a:p>
          <a:p>
            <a:r>
              <a:rPr lang="en-US" sz="1200" b="1" i="0" u="none" strike="noStrike" dirty="0">
                <a:solidFill>
                  <a:srgbClr val="000000"/>
                </a:solidFill>
                <a:effectLst/>
                <a:latin typeface="Calibri" panose="020F0502020204030204" pitchFamily="34" charset="0"/>
              </a:rPr>
              <a:t>Cognitive Psychology </a:t>
            </a:r>
            <a:r>
              <a:rPr lang="en-US" sz="1200" b="0" i="0" u="none" strike="noStrike" dirty="0">
                <a:solidFill>
                  <a:srgbClr val="000000"/>
                </a:solidFill>
                <a:effectLst/>
                <a:latin typeface="Calibri" panose="020F0502020204030204" pitchFamily="34" charset="0"/>
              </a:rPr>
              <a:t>emerges to challenge behaviorism, focusing on mental processes, perception, memory, and decision-making (</a:t>
            </a:r>
            <a:r>
              <a:rPr lang="en-US" sz="1200" b="0" i="0" u="none" strike="noStrike" dirty="0" err="1">
                <a:solidFill>
                  <a:srgbClr val="000000"/>
                </a:solidFill>
                <a:effectLst/>
                <a:latin typeface="Calibri" panose="020F0502020204030204" pitchFamily="34" charset="0"/>
              </a:rPr>
              <a:t>1950s-1960s</a:t>
            </a:r>
            <a:r>
              <a:rPr lang="en-US" sz="1200" b="0" i="0" u="none" strike="noStrike" dirty="0">
                <a:solidFill>
                  <a:srgbClr val="000000"/>
                </a:solidFill>
                <a:effectLst/>
                <a:latin typeface="Calibri" panose="020F0502020204030204" pitchFamily="34" charset="0"/>
              </a:rPr>
              <a:t>)</a:t>
            </a:r>
          </a:p>
          <a:p>
            <a:pPr marL="171450" indent="-171450">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Noam Chomsky's 1959 critique[7] of behaviorism, and empiricism more generally, initiated what would come to be known as the "cognitive revolution". Inside psychology, in criticism of behaviorism, J. S. Bruner, J. J. Goodnow &amp; G. A. Austin wrote "a study of thinking" in 1956.</a:t>
            </a:r>
          </a:p>
          <a:p>
            <a:pPr marL="171450" indent="-171450">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Bounded rationality was coined by Herbert A. Simon (Models of Man, 1957), where it was proposed as an alternative basis for the mathematical and neoclassical economic modelling of decision-making, as used in economics, political science, and related disciplines. A study completed by Allais in 1953 began to generate ideas of the irrationality of decision making as he found that given preferences, individuals will not always choose the most rational decision and therefore the concept of rationality was not always reliable in economic predictions.[9] In Models of Man, Simon argues that most people are only partly rational, and are irrational in the remaining part of their actions.</a:t>
            </a:r>
            <a:r>
              <a:rPr lang="en-US" dirty="0"/>
              <a:t> </a:t>
            </a:r>
          </a:p>
          <a:p>
            <a:endParaRPr lang="en-US" dirty="0"/>
          </a:p>
          <a:p>
            <a:endParaRPr lang="en-US" b="0" i="0" dirty="0">
              <a:solidFill>
                <a:srgbClr val="333333"/>
              </a:solidFill>
              <a:effectLst/>
              <a:latin typeface="Source Sans Pro" panose="020B0503030403020204" pitchFamily="34" charset="0"/>
            </a:endParaRPr>
          </a:p>
          <a:p>
            <a:r>
              <a:rPr lang="en-US" b="1" i="0" dirty="0" err="1">
                <a:solidFill>
                  <a:srgbClr val="333333"/>
                </a:solidFill>
                <a:effectLst/>
                <a:latin typeface="Source Sans Pro" panose="020B0503030403020204" pitchFamily="34" charset="0"/>
              </a:rPr>
              <a:t>1970s</a:t>
            </a:r>
            <a:r>
              <a:rPr lang="en-US" b="1" i="0" dirty="0">
                <a:solidFill>
                  <a:srgbClr val="333333"/>
                </a:solidFill>
                <a:effectLst/>
                <a:latin typeface="Source Sans Pro" panose="020B0503030403020204" pitchFamily="34" charset="0"/>
              </a:rPr>
              <a:t> first BMIs: </a:t>
            </a:r>
            <a:r>
              <a:rPr lang="en-US" b="0" i="0" dirty="0">
                <a:solidFill>
                  <a:srgbClr val="333333"/>
                </a:solidFill>
                <a:effectLst/>
                <a:latin typeface="Source Sans Pro" panose="020B0503030403020204" pitchFamily="34" charset="0"/>
              </a:rPr>
              <a:t>A review pointed out that Vidal's 1973 paper stated the "</a:t>
            </a:r>
            <a:r>
              <a:rPr lang="en-US" b="0" i="0" dirty="0" err="1">
                <a:solidFill>
                  <a:srgbClr val="333333"/>
                </a:solidFill>
                <a:effectLst/>
                <a:latin typeface="Source Sans Pro" panose="020B0503030403020204" pitchFamily="34" charset="0"/>
              </a:rPr>
              <a:t>BCI</a:t>
            </a:r>
            <a:r>
              <a:rPr lang="en-US" b="0" i="0" dirty="0">
                <a:solidFill>
                  <a:srgbClr val="333333"/>
                </a:solidFill>
                <a:effectLst/>
                <a:latin typeface="Source Sans Pro" panose="020B0503030403020204" pitchFamily="34" charset="0"/>
              </a:rPr>
              <a:t> challenge"[13] of controlling external objects using EEG signals, and especially use of Contingent Negative Variation (</a:t>
            </a:r>
            <a:r>
              <a:rPr lang="en-US" b="0" i="0" dirty="0" err="1">
                <a:solidFill>
                  <a:srgbClr val="333333"/>
                </a:solidFill>
                <a:effectLst/>
                <a:latin typeface="Source Sans Pro" panose="020B0503030403020204" pitchFamily="34" charset="0"/>
              </a:rPr>
              <a:t>CNV</a:t>
            </a:r>
            <a:r>
              <a:rPr lang="en-US" b="0" i="0" dirty="0">
                <a:solidFill>
                  <a:srgbClr val="333333"/>
                </a:solidFill>
                <a:effectLst/>
                <a:latin typeface="Source Sans Pro" panose="020B0503030403020204" pitchFamily="34" charset="0"/>
              </a:rPr>
              <a:t>) potential as a challenge for </a:t>
            </a:r>
            <a:r>
              <a:rPr lang="en-US" b="0" i="0" dirty="0" err="1">
                <a:solidFill>
                  <a:srgbClr val="333333"/>
                </a:solidFill>
                <a:effectLst/>
                <a:latin typeface="Source Sans Pro" panose="020B0503030403020204" pitchFamily="34" charset="0"/>
              </a:rPr>
              <a:t>BCI</a:t>
            </a:r>
            <a:r>
              <a:rPr lang="en-US" b="0" i="0" dirty="0">
                <a:solidFill>
                  <a:srgbClr val="333333"/>
                </a:solidFill>
                <a:effectLst/>
                <a:latin typeface="Source Sans Pro" panose="020B0503030403020204" pitchFamily="34" charset="0"/>
              </a:rPr>
              <a:t> control. The 1977 experiment Vidal described was the first application of </a:t>
            </a:r>
            <a:r>
              <a:rPr lang="en-US" b="0" i="0" dirty="0" err="1">
                <a:solidFill>
                  <a:srgbClr val="333333"/>
                </a:solidFill>
                <a:effectLst/>
                <a:latin typeface="Source Sans Pro" panose="020B0503030403020204" pitchFamily="34" charset="0"/>
              </a:rPr>
              <a:t>BCI</a:t>
            </a:r>
            <a:r>
              <a:rPr lang="en-US" b="0" i="0" dirty="0">
                <a:solidFill>
                  <a:srgbClr val="333333"/>
                </a:solidFill>
                <a:effectLst/>
                <a:latin typeface="Source Sans Pro" panose="020B0503030403020204" pitchFamily="34" charset="0"/>
              </a:rPr>
              <a:t> after his 1973 </a:t>
            </a:r>
            <a:r>
              <a:rPr lang="en-US" b="0" i="0" dirty="0" err="1">
                <a:solidFill>
                  <a:srgbClr val="333333"/>
                </a:solidFill>
                <a:effectLst/>
                <a:latin typeface="Source Sans Pro" panose="020B0503030403020204" pitchFamily="34" charset="0"/>
              </a:rPr>
              <a:t>BCI</a:t>
            </a:r>
            <a:r>
              <a:rPr lang="en-US" b="0" i="0" dirty="0">
                <a:solidFill>
                  <a:srgbClr val="333333"/>
                </a:solidFill>
                <a:effectLst/>
                <a:latin typeface="Source Sans Pro" panose="020B0503030403020204" pitchFamily="34" charset="0"/>
              </a:rPr>
              <a:t> challenge. It was a noninvasive EEG (actually Visual Evoked Potentials (VEP)) control of a cursor-like graphical object on a computer screen. The demonstration was movement in a maze.[14]</a:t>
            </a:r>
          </a:p>
          <a:p>
            <a:endParaRPr lang="en-US" b="0" i="0" dirty="0">
              <a:solidFill>
                <a:srgbClr val="333333"/>
              </a:solidFill>
              <a:effectLst/>
              <a:latin typeface="Source Sans Pro" panose="020B0503030403020204" pitchFamily="34" charset="0"/>
            </a:endParaRPr>
          </a:p>
          <a:p>
            <a:r>
              <a:rPr lang="en-US" b="1" i="0" dirty="0" err="1">
                <a:solidFill>
                  <a:srgbClr val="333333"/>
                </a:solidFill>
                <a:effectLst/>
                <a:latin typeface="Source Sans Pro" panose="020B0503030403020204" pitchFamily="34" charset="0"/>
              </a:rPr>
              <a:t>1970s</a:t>
            </a:r>
            <a:r>
              <a:rPr lang="en-US" b="1" i="0" dirty="0">
                <a:solidFill>
                  <a:srgbClr val="333333"/>
                </a:solidFill>
                <a:effectLst/>
                <a:latin typeface="Source Sans Pro" panose="020B0503030403020204" pitchFamily="34" charset="0"/>
              </a:rPr>
              <a:t> MRI: </a:t>
            </a:r>
            <a:r>
              <a:rPr lang="en-US" b="0" i="0" dirty="0">
                <a:solidFill>
                  <a:srgbClr val="323232"/>
                </a:solidFill>
                <a:effectLst/>
                <a:latin typeface="AvenirLTStdBook"/>
              </a:rPr>
              <a:t>Raymond </a:t>
            </a:r>
            <a:r>
              <a:rPr lang="en-US" b="0" i="0" dirty="0" err="1">
                <a:solidFill>
                  <a:srgbClr val="323232"/>
                </a:solidFill>
                <a:effectLst/>
                <a:latin typeface="AvenirLTStdBook"/>
              </a:rPr>
              <a:t>Damadian</a:t>
            </a:r>
            <a:r>
              <a:rPr lang="en-US" b="0" i="0" dirty="0">
                <a:solidFill>
                  <a:srgbClr val="323232"/>
                </a:solidFill>
                <a:effectLst/>
                <a:latin typeface="AvenirLTStdBook"/>
              </a:rPr>
              <a:t>, a doctor, who wondered if the same methods could be used on living organisms to detect disease.</a:t>
            </a:r>
            <a:r>
              <a:rPr lang="en-US" b="0" i="0" dirty="0">
                <a:solidFill>
                  <a:srgbClr val="333333"/>
                </a:solidFill>
                <a:effectLst/>
                <a:latin typeface="Source Sans Pro" panose="020B0503030403020204" pitchFamily="34" charset="0"/>
              </a:rPr>
              <a:t> </a:t>
            </a:r>
            <a:r>
              <a:rPr lang="en-US" b="0" i="0" dirty="0">
                <a:solidFill>
                  <a:srgbClr val="323232"/>
                </a:solidFill>
                <a:effectLst/>
                <a:latin typeface="AvenirLTStdBook"/>
              </a:rPr>
              <a:t>In 1971, he concluded that since cancerous tissue contained more water than healthy tissue, it could be detected by scanners that bathed a part of the human body in radio waves and measured the emissions from the local hydrogen atoms. </a:t>
            </a:r>
            <a:endParaRPr lang="en-US" b="0" i="0" dirty="0">
              <a:solidFill>
                <a:srgbClr val="333333"/>
              </a:solidFill>
              <a:effectLst/>
              <a:latin typeface="Source Sans Pro" panose="020B0503030403020204" pitchFamily="34" charset="0"/>
            </a:endParaRPr>
          </a:p>
          <a:p>
            <a:endParaRPr lang="en-US" b="0" i="0" dirty="0">
              <a:solidFill>
                <a:srgbClr val="333333"/>
              </a:solidFill>
              <a:effectLst/>
              <a:latin typeface="Source Sans Pro" panose="020B0503030403020204" pitchFamily="34" charset="0"/>
            </a:endParaRPr>
          </a:p>
          <a:p>
            <a:r>
              <a:rPr lang="en-US" b="0" i="0" dirty="0">
                <a:solidFill>
                  <a:srgbClr val="333333"/>
                </a:solidFill>
                <a:effectLst/>
                <a:latin typeface="Source Sans Pro" panose="020B0503030403020204" pitchFamily="34" charset="0"/>
              </a:rPr>
              <a:t>In the early </a:t>
            </a:r>
            <a:r>
              <a:rPr lang="en-US" b="0" i="0" dirty="0" err="1">
                <a:solidFill>
                  <a:srgbClr val="333333"/>
                </a:solidFill>
                <a:effectLst/>
                <a:latin typeface="Source Sans Pro" panose="020B0503030403020204" pitchFamily="34" charset="0"/>
              </a:rPr>
              <a:t>1960s</a:t>
            </a:r>
            <a:r>
              <a:rPr lang="en-US" b="0" i="0" dirty="0">
                <a:solidFill>
                  <a:srgbClr val="333333"/>
                </a:solidFill>
                <a:effectLst/>
                <a:latin typeface="Source Sans Pro" panose="020B0503030403020204" pitchFamily="34" charset="0"/>
              </a:rPr>
              <a:t>, early notions of </a:t>
            </a:r>
            <a:r>
              <a:rPr lang="en-US" b="0" i="0" dirty="0" err="1">
                <a:solidFill>
                  <a:srgbClr val="333333"/>
                </a:solidFill>
                <a:effectLst/>
                <a:latin typeface="Source Sans Pro" panose="020B0503030403020204" pitchFamily="34" charset="0"/>
              </a:rPr>
              <a:t>AugCog</a:t>
            </a:r>
            <a:r>
              <a:rPr lang="en-US" b="0" i="0" dirty="0">
                <a:solidFill>
                  <a:srgbClr val="333333"/>
                </a:solidFill>
                <a:effectLst/>
                <a:latin typeface="Source Sans Pro" panose="020B0503030403020204" pitchFamily="34" charset="0"/>
              </a:rPr>
              <a:t> started to circulate through the Defense Advanced Research Projects Agency (DARPA; formerly called </a:t>
            </a:r>
            <a:r>
              <a:rPr lang="en-US" b="0" i="0" dirty="0" err="1">
                <a:solidFill>
                  <a:srgbClr val="333333"/>
                </a:solidFill>
                <a:effectLst/>
                <a:latin typeface="Source Sans Pro" panose="020B0503030403020204" pitchFamily="34" charset="0"/>
              </a:rPr>
              <a:t>ARPA</a:t>
            </a:r>
            <a:r>
              <a:rPr lang="en-US" b="0" i="0" dirty="0">
                <a:solidFill>
                  <a:srgbClr val="333333"/>
                </a:solidFill>
                <a:effectLst/>
                <a:latin typeface="Source Sans Pro" panose="020B0503030403020204" pitchFamily="34" charset="0"/>
              </a:rPr>
              <a:t>), the DoD’s experimental, high-risk research wing. During this period, J. C. R. </a:t>
            </a:r>
            <a:r>
              <a:rPr lang="en-US" b="0" i="0" dirty="0" err="1">
                <a:solidFill>
                  <a:srgbClr val="333333"/>
                </a:solidFill>
                <a:effectLst/>
                <a:latin typeface="Source Sans Pro" panose="020B0503030403020204" pitchFamily="34" charset="0"/>
              </a:rPr>
              <a:t>Licklider</a:t>
            </a:r>
            <a:r>
              <a:rPr lang="en-US" b="0" i="0" dirty="0">
                <a:solidFill>
                  <a:srgbClr val="333333"/>
                </a:solidFill>
                <a:effectLst/>
                <a:latin typeface="Source Sans Pro" panose="020B0503030403020204" pitchFamily="34" charset="0"/>
              </a:rPr>
              <a:t>, a great visionary of computing and one-time Director of the DARPA Information Processing Techniques Office, wrote: “The hope is that, in not too many years, human brains and computing machines will be coupled together very tightly, and that the resulting partnership will think as no human brain has ever thought and process data in a way not approached by the information-handling machines we know today” (</a:t>
            </a:r>
            <a:r>
              <a:rPr lang="en-US" b="0" i="0" dirty="0" err="1">
                <a:solidFill>
                  <a:srgbClr val="333333"/>
                </a:solidFill>
                <a:effectLst/>
                <a:latin typeface="Source Sans Pro" panose="020B0503030403020204" pitchFamily="34" charset="0"/>
              </a:rPr>
              <a:t>Licklider</a:t>
            </a:r>
            <a:r>
              <a:rPr lang="en-US" b="0" i="0" dirty="0">
                <a:solidFill>
                  <a:srgbClr val="333333"/>
                </a:solidFill>
                <a:effectLst/>
                <a:latin typeface="Source Sans Pro" panose="020B0503030403020204" pitchFamily="34" charset="0"/>
              </a:rPr>
              <a:t>, 1960: 4).</a:t>
            </a:r>
          </a:p>
          <a:p>
            <a:endParaRPr lang="en-US" b="0" i="0" dirty="0">
              <a:solidFill>
                <a:srgbClr val="333333"/>
              </a:solidFill>
              <a:effectLst/>
              <a:latin typeface="Source Sans Pro" panose="020B0503030403020204" pitchFamily="34" charset="0"/>
            </a:endParaRPr>
          </a:p>
          <a:p>
            <a:endParaRPr lang="en-US" b="0" i="0" dirty="0">
              <a:solidFill>
                <a:srgbClr val="333333"/>
              </a:solidFill>
              <a:effectLst/>
              <a:latin typeface="Source Sans Pro" panose="020B0503030403020204" pitchFamily="34" charset="0"/>
            </a:endParaRPr>
          </a:p>
          <a:p>
            <a:r>
              <a:rPr lang="en-US" b="0" i="0" dirty="0">
                <a:solidFill>
                  <a:srgbClr val="333333"/>
                </a:solidFill>
                <a:effectLst/>
                <a:latin typeface="Source Sans Pro" panose="020B0503030403020204" pitchFamily="34" charset="0"/>
              </a:rPr>
              <a:t>- - - - - -</a:t>
            </a:r>
          </a:p>
          <a:p>
            <a:r>
              <a:rPr lang="en-US" b="0" i="0" dirty="0">
                <a:solidFill>
                  <a:srgbClr val="333333"/>
                </a:solidFill>
                <a:effectLst/>
                <a:latin typeface="Source Sans Pro" panose="020B0503030403020204" pitchFamily="34" charset="0"/>
              </a:rPr>
              <a:t>EEG Source:  https://commons.wikimedia.org/wiki/File:Pr_L%C3%A9onide_Goldstein.jpg</a:t>
            </a:r>
          </a:p>
          <a:p>
            <a:r>
              <a:rPr lang="en-US" b="0" i="0" dirty="0">
                <a:solidFill>
                  <a:srgbClr val="333333"/>
                </a:solidFill>
                <a:effectLst/>
                <a:latin typeface="Source Sans Pro" panose="020B0503030403020204" pitchFamily="34" charset="0"/>
              </a:rPr>
              <a:t>Little Albert: https://commons.wikimedia.org/wiki/File:Little-albert.jpg</a:t>
            </a:r>
          </a:p>
          <a:p>
            <a:r>
              <a:rPr lang="en-US" dirty="0">
                <a:effectLst/>
              </a:rPr>
              <a:t>original photograph by </a:t>
            </a:r>
            <a:r>
              <a:rPr lang="en-US" dirty="0" err="1">
                <a:effectLst/>
              </a:rPr>
              <a:t>philip</a:t>
            </a:r>
            <a:r>
              <a:rPr lang="en-US" dirty="0">
                <a:effectLst/>
              </a:rPr>
              <a:t> </a:t>
            </a:r>
            <a:r>
              <a:rPr lang="en-US" dirty="0" err="1">
                <a:effectLst/>
              </a:rPr>
              <a:t>cosson</a:t>
            </a:r>
            <a:r>
              <a:rPr lang="en-US" dirty="0">
                <a:effectLst/>
              </a:rPr>
              <a:t> showing the first commercial CT head scanner Image uploaded from the English Wikipedia https://commons.wikimedia.org/wiki/File:Emi1010.jpg</a:t>
            </a:r>
          </a:p>
          <a:p>
            <a:endParaRPr lang="en-US" dirty="0">
              <a:effectLst/>
            </a:endParaRPr>
          </a:p>
          <a:p>
            <a:r>
              <a:rPr lang="en-US" dirty="0">
                <a:effectLst/>
              </a:rPr>
              <a:t>See: https://www.asnweb.org/i4a/pages/index.cfm?pageid=3334 for a good history</a:t>
            </a:r>
          </a:p>
          <a:p>
            <a:endParaRPr lang="en-US" dirty="0">
              <a:effectLst/>
            </a:endParaRPr>
          </a:p>
          <a:p>
            <a:r>
              <a:rPr lang="en-US" dirty="0">
                <a:effectLst/>
              </a:rPr>
              <a:t>MRI History: https://www.starimagingindia.com/blog/history-of-the-mri-machine/</a:t>
            </a:r>
            <a:endParaRPr lang="en-US" dirty="0"/>
          </a:p>
        </p:txBody>
      </p:sp>
      <p:sp>
        <p:nvSpPr>
          <p:cNvPr id="4" name="Slide Number Placeholder 3"/>
          <p:cNvSpPr>
            <a:spLocks noGrp="1"/>
          </p:cNvSpPr>
          <p:nvPr>
            <p:ph type="sldNum" sz="quarter" idx="5"/>
          </p:nvPr>
        </p:nvSpPr>
        <p:spPr/>
        <p:txBody>
          <a:bodyPr/>
          <a:lstStyle/>
          <a:p>
            <a:fld id="{D9285CFA-1DA9-4C40-AFAB-304CF4B19AC4}" type="slidenum">
              <a:rPr lang="en-US" smtClean="0"/>
              <a:t>7</a:t>
            </a:fld>
            <a:endParaRPr lang="en-US"/>
          </a:p>
        </p:txBody>
      </p:sp>
    </p:spTree>
    <p:extLst>
      <p:ext uri="{BB962C8B-B14F-4D97-AF65-F5344CB8AC3E}">
        <p14:creationId xmlns:p14="http://schemas.microsoft.com/office/powerpoint/2010/main" val="1319923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DESERT STORM – Causes everyone to take notice</a:t>
            </a:r>
          </a:p>
          <a:p>
            <a:endParaRPr lang="en-US" sz="1800" dirty="0">
              <a:effectLst/>
              <a:latin typeface="Times New Roman" panose="02020603050405020304" pitchFamily="18" charset="0"/>
              <a:ea typeface="Calibri" panose="020F0502020204030204" pitchFamily="34" charset="0"/>
            </a:endParaRPr>
          </a:p>
          <a:p>
            <a:pPr algn="l"/>
            <a:r>
              <a:rPr lang="en-US" b="0" i="0" dirty="0">
                <a:solidFill>
                  <a:srgbClr val="151529"/>
                </a:solidFill>
                <a:effectLst/>
                <a:latin typeface="atlas"/>
              </a:rPr>
              <a:t>Gulf War, 1991: GPS at war</a:t>
            </a:r>
          </a:p>
          <a:p>
            <a:pPr algn="l"/>
            <a:r>
              <a:rPr lang="en-US" b="0" dirty="0">
                <a:solidFill>
                  <a:srgbClr val="151529"/>
                </a:solidFill>
                <a:effectLst/>
                <a:latin typeface="Lora" pitchFamily="2" charset="0"/>
              </a:rPr>
              <a:t>The Gulf War saw the first extensive combat use of the fledgling global positioning system. Although the system was not to become fully operational for another four years, it was used in the conflict to enable coalition forces to navigate and co-ordinate operations in the unfamiliar terrain of Kuwait and Iraq. Despite its successes, notably with target tracking and smart missile guidance, the Gulf War also highlighted the susceptibility of GPS to jamming, with even some relatively unsophisticated Iraqi devices proving capable of masking the weak signal from the system’s satellites. GPS still remains vulnerable to jamming and spoofing today.</a:t>
            </a:r>
          </a:p>
          <a:p>
            <a:endParaRPr lang="en-US" dirty="0"/>
          </a:p>
        </p:txBody>
      </p:sp>
      <p:sp>
        <p:nvSpPr>
          <p:cNvPr id="4" name="Slide Number Placeholder 3"/>
          <p:cNvSpPr>
            <a:spLocks noGrp="1"/>
          </p:cNvSpPr>
          <p:nvPr>
            <p:ph type="sldNum" sz="quarter" idx="5"/>
          </p:nvPr>
        </p:nvSpPr>
        <p:spPr/>
        <p:txBody>
          <a:bodyPr/>
          <a:lstStyle/>
          <a:p>
            <a:fld id="{D9285CFA-1DA9-4C40-AFAB-304CF4B19AC4}" type="slidenum">
              <a:rPr lang="en-US" smtClean="0"/>
              <a:t>8</a:t>
            </a:fld>
            <a:endParaRPr lang="en-US"/>
          </a:p>
        </p:txBody>
      </p:sp>
    </p:spTree>
    <p:extLst>
      <p:ext uri="{BB962C8B-B14F-4D97-AF65-F5344CB8AC3E}">
        <p14:creationId xmlns:p14="http://schemas.microsoft.com/office/powerpoint/2010/main" val="1474608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Tzu-</a:t>
            </a:r>
            <a:r>
              <a:rPr lang="en-US" sz="1200" b="0" i="0" kern="1200" dirty="0" err="1">
                <a:solidFill>
                  <a:schemeClr val="tx1"/>
                </a:solidFill>
                <a:effectLst/>
                <a:latin typeface="+mn-lt"/>
                <a:ea typeface="+mn-ea"/>
                <a:cs typeface="+mn-cs"/>
              </a:rPr>
              <a:t>Chieh</a:t>
            </a:r>
            <a:r>
              <a:rPr lang="en-US" sz="1200" b="0" i="0" kern="1200" dirty="0">
                <a:solidFill>
                  <a:schemeClr val="tx1"/>
                </a:solidFill>
                <a:effectLst/>
                <a:latin typeface="+mn-lt"/>
                <a:ea typeface="+mn-ea"/>
                <a:cs typeface="+mn-cs"/>
              </a:rPr>
              <a:t> Hung, Tzu-Wei Hung, “How China’s Cognitive Warfare Works: A Frontline Perspective of Taiwan’s Anti-Disinformation Wars,” </a:t>
            </a:r>
            <a:r>
              <a:rPr lang="en-US" sz="1200" b="0" i="1" kern="1200" dirty="0">
                <a:solidFill>
                  <a:schemeClr val="tx1"/>
                </a:solidFill>
                <a:effectLst/>
                <a:latin typeface="+mn-lt"/>
                <a:ea typeface="+mn-ea"/>
                <a:cs typeface="+mn-cs"/>
              </a:rPr>
              <a:t>Journal of Global Security Studies</a:t>
            </a:r>
            <a:r>
              <a:rPr lang="en-US" sz="1200" b="0" i="0" kern="1200" dirty="0">
                <a:solidFill>
                  <a:schemeClr val="tx1"/>
                </a:solidFill>
                <a:effectLst/>
                <a:latin typeface="+mn-lt"/>
                <a:ea typeface="+mn-ea"/>
                <a:cs typeface="+mn-cs"/>
              </a:rPr>
              <a:t>, Volume 7, Issue 4, December 2022, ogac016, https://doi.org/10.1093/jogss/ogac016.</a:t>
            </a:r>
            <a:endParaRPr lang="en-US" dirty="0"/>
          </a:p>
          <a:p>
            <a:endParaRPr lang="en-US" dirty="0"/>
          </a:p>
        </p:txBody>
      </p:sp>
      <p:sp>
        <p:nvSpPr>
          <p:cNvPr id="4" name="Slide Number Placeholder 3"/>
          <p:cNvSpPr>
            <a:spLocks noGrp="1"/>
          </p:cNvSpPr>
          <p:nvPr>
            <p:ph type="sldNum" sz="quarter" idx="5"/>
          </p:nvPr>
        </p:nvSpPr>
        <p:spPr/>
        <p:txBody>
          <a:bodyPr/>
          <a:lstStyle/>
          <a:p>
            <a:fld id="{D9285CFA-1DA9-4C40-AFAB-304CF4B19AC4}" type="slidenum">
              <a:rPr lang="en-US" smtClean="0"/>
              <a:t>9</a:t>
            </a:fld>
            <a:endParaRPr lang="en-US"/>
          </a:p>
        </p:txBody>
      </p:sp>
    </p:spTree>
    <p:extLst>
      <p:ext uri="{BB962C8B-B14F-4D97-AF65-F5344CB8AC3E}">
        <p14:creationId xmlns:p14="http://schemas.microsoft.com/office/powerpoint/2010/main" val="2963586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4D8FE9-16B5-4E3D-BDD7-C929E015CD32}"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37527-35E5-4AC2-95C7-B6FEB0F58C4F}" type="slidenum">
              <a:rPr lang="en-US" smtClean="0"/>
              <a:t>‹#›</a:t>
            </a:fld>
            <a:endParaRPr lang="en-US"/>
          </a:p>
        </p:txBody>
      </p:sp>
    </p:spTree>
    <p:extLst>
      <p:ext uri="{BB962C8B-B14F-4D97-AF65-F5344CB8AC3E}">
        <p14:creationId xmlns:p14="http://schemas.microsoft.com/office/powerpoint/2010/main" val="3180587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D8FE9-16B5-4E3D-BDD7-C929E015CD32}"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37527-35E5-4AC2-95C7-B6FEB0F58C4F}" type="slidenum">
              <a:rPr lang="en-US" smtClean="0"/>
              <a:t>‹#›</a:t>
            </a:fld>
            <a:endParaRPr lang="en-US"/>
          </a:p>
        </p:txBody>
      </p:sp>
    </p:spTree>
    <p:extLst>
      <p:ext uri="{BB962C8B-B14F-4D97-AF65-F5344CB8AC3E}">
        <p14:creationId xmlns:p14="http://schemas.microsoft.com/office/powerpoint/2010/main" val="58025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D8FE9-16B5-4E3D-BDD7-C929E015CD32}"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37527-35E5-4AC2-95C7-B6FEB0F58C4F}" type="slidenum">
              <a:rPr lang="en-US" smtClean="0"/>
              <a:t>‹#›</a:t>
            </a:fld>
            <a:endParaRPr lang="en-US"/>
          </a:p>
        </p:txBody>
      </p:sp>
    </p:spTree>
    <p:extLst>
      <p:ext uri="{BB962C8B-B14F-4D97-AF65-F5344CB8AC3E}">
        <p14:creationId xmlns:p14="http://schemas.microsoft.com/office/powerpoint/2010/main" val="2481931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D8FE9-16B5-4E3D-BDD7-C929E015CD32}"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37527-35E5-4AC2-95C7-B6FEB0F58C4F}" type="slidenum">
              <a:rPr lang="en-US" smtClean="0"/>
              <a:t>‹#›</a:t>
            </a:fld>
            <a:endParaRPr lang="en-US"/>
          </a:p>
        </p:txBody>
      </p:sp>
    </p:spTree>
    <p:extLst>
      <p:ext uri="{BB962C8B-B14F-4D97-AF65-F5344CB8AC3E}">
        <p14:creationId xmlns:p14="http://schemas.microsoft.com/office/powerpoint/2010/main" val="1296492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4D8FE9-16B5-4E3D-BDD7-C929E015CD32}"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37527-35E5-4AC2-95C7-B6FEB0F58C4F}" type="slidenum">
              <a:rPr lang="en-US" smtClean="0"/>
              <a:t>‹#›</a:t>
            </a:fld>
            <a:endParaRPr lang="en-US"/>
          </a:p>
        </p:txBody>
      </p:sp>
    </p:spTree>
    <p:extLst>
      <p:ext uri="{BB962C8B-B14F-4D97-AF65-F5344CB8AC3E}">
        <p14:creationId xmlns:p14="http://schemas.microsoft.com/office/powerpoint/2010/main" val="3187948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4D8FE9-16B5-4E3D-BDD7-C929E015CD32}" type="datetimeFigureOut">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137527-35E5-4AC2-95C7-B6FEB0F58C4F}" type="slidenum">
              <a:rPr lang="en-US" smtClean="0"/>
              <a:t>‹#›</a:t>
            </a:fld>
            <a:endParaRPr lang="en-US"/>
          </a:p>
        </p:txBody>
      </p:sp>
    </p:spTree>
    <p:extLst>
      <p:ext uri="{BB962C8B-B14F-4D97-AF65-F5344CB8AC3E}">
        <p14:creationId xmlns:p14="http://schemas.microsoft.com/office/powerpoint/2010/main" val="2878023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4D8FE9-16B5-4E3D-BDD7-C929E015CD32}" type="datetimeFigureOut">
              <a:rPr lang="en-US" smtClean="0"/>
              <a:t>11/20/2024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137527-35E5-4AC2-95C7-B6FEB0F58C4F}" type="slidenum">
              <a:rPr lang="en-US" smtClean="0"/>
              <a:t>‹#›</a:t>
            </a:fld>
            <a:endParaRPr lang="en-US"/>
          </a:p>
        </p:txBody>
      </p:sp>
    </p:spTree>
    <p:extLst>
      <p:ext uri="{BB962C8B-B14F-4D97-AF65-F5344CB8AC3E}">
        <p14:creationId xmlns:p14="http://schemas.microsoft.com/office/powerpoint/2010/main" val="3903404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4D8FE9-16B5-4E3D-BDD7-C929E015CD32}" type="datetimeFigureOut">
              <a:rPr lang="en-US" smtClean="0"/>
              <a:t>11/20/2024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137527-35E5-4AC2-95C7-B6FEB0F58C4F}" type="slidenum">
              <a:rPr lang="en-US" smtClean="0"/>
              <a:t>‹#›</a:t>
            </a:fld>
            <a:endParaRPr lang="en-US"/>
          </a:p>
        </p:txBody>
      </p:sp>
    </p:spTree>
    <p:extLst>
      <p:ext uri="{BB962C8B-B14F-4D97-AF65-F5344CB8AC3E}">
        <p14:creationId xmlns:p14="http://schemas.microsoft.com/office/powerpoint/2010/main" val="2505911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4D8FE9-16B5-4E3D-BDD7-C929E015CD32}" type="datetimeFigureOut">
              <a:rPr lang="en-US" smtClean="0"/>
              <a:t>11/20/2024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137527-35E5-4AC2-95C7-B6FEB0F58C4F}" type="slidenum">
              <a:rPr lang="en-US" smtClean="0"/>
              <a:t>‹#›</a:t>
            </a:fld>
            <a:endParaRPr lang="en-US"/>
          </a:p>
        </p:txBody>
      </p:sp>
    </p:spTree>
    <p:extLst>
      <p:ext uri="{BB962C8B-B14F-4D97-AF65-F5344CB8AC3E}">
        <p14:creationId xmlns:p14="http://schemas.microsoft.com/office/powerpoint/2010/main" val="3654046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4D8FE9-16B5-4E3D-BDD7-C929E015CD32}" type="datetimeFigureOut">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137527-35E5-4AC2-95C7-B6FEB0F58C4F}" type="slidenum">
              <a:rPr lang="en-US" smtClean="0"/>
              <a:t>‹#›</a:t>
            </a:fld>
            <a:endParaRPr lang="en-US"/>
          </a:p>
        </p:txBody>
      </p:sp>
    </p:spTree>
    <p:extLst>
      <p:ext uri="{BB962C8B-B14F-4D97-AF65-F5344CB8AC3E}">
        <p14:creationId xmlns:p14="http://schemas.microsoft.com/office/powerpoint/2010/main" val="2045047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4D8FE9-16B5-4E3D-BDD7-C929E015CD32}" type="datetimeFigureOut">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137527-35E5-4AC2-95C7-B6FEB0F58C4F}" type="slidenum">
              <a:rPr lang="en-US" smtClean="0"/>
              <a:t>‹#›</a:t>
            </a:fld>
            <a:endParaRPr lang="en-US"/>
          </a:p>
        </p:txBody>
      </p:sp>
    </p:spTree>
    <p:extLst>
      <p:ext uri="{BB962C8B-B14F-4D97-AF65-F5344CB8AC3E}">
        <p14:creationId xmlns:p14="http://schemas.microsoft.com/office/powerpoint/2010/main" val="145715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4D8FE9-16B5-4E3D-BDD7-C929E015CD32}" type="datetimeFigureOut">
              <a:rPr lang="en-US" smtClean="0"/>
              <a:t>11/20/2024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137527-35E5-4AC2-95C7-B6FEB0F58C4F}" type="slidenum">
              <a:rPr lang="en-US" smtClean="0"/>
              <a:t>‹#›</a:t>
            </a:fld>
            <a:endParaRPr lang="en-US"/>
          </a:p>
        </p:txBody>
      </p:sp>
    </p:spTree>
    <p:extLst>
      <p:ext uri="{BB962C8B-B14F-4D97-AF65-F5344CB8AC3E}">
        <p14:creationId xmlns:p14="http://schemas.microsoft.com/office/powerpoint/2010/main" val="315117039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7.png"/><Relationship Id="rId3" Type="http://schemas.openxmlformats.org/officeDocument/2006/relationships/image" Target="../media/image48.png"/><Relationship Id="rId7" Type="http://schemas.microsoft.com/office/2007/relationships/hdphoto" Target="../media/hdphoto2.wdp"/><Relationship Id="rId12" Type="http://schemas.openxmlformats.org/officeDocument/2006/relationships/image" Target="../media/image56.png"/><Relationship Id="rId2" Type="http://schemas.openxmlformats.org/officeDocument/2006/relationships/notesSlide" Target="../notesSlides/notesSlide10.xml"/><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jpe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9.jpeg"/><Relationship Id="rId9" Type="http://schemas.openxmlformats.org/officeDocument/2006/relationships/image" Target="../media/image53.jpeg"/><Relationship Id="rId14" Type="http://schemas.openxmlformats.org/officeDocument/2006/relationships/image" Target="../media/image58.jpeg"/></Relationships>
</file>

<file path=ppt/slides/_rels/slide1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18" Type="http://schemas.openxmlformats.org/officeDocument/2006/relationships/image" Target="../media/image62.png"/><Relationship Id="rId3" Type="http://schemas.openxmlformats.org/officeDocument/2006/relationships/image" Target="../media/image48.png"/><Relationship Id="rId7" Type="http://schemas.microsoft.com/office/2007/relationships/hdphoto" Target="../media/hdphoto2.wdp"/><Relationship Id="rId12" Type="http://schemas.openxmlformats.org/officeDocument/2006/relationships/image" Target="../media/image57.png"/><Relationship Id="rId17" Type="http://schemas.microsoft.com/office/2007/relationships/hdphoto" Target="../media/hdphoto3.wdp"/><Relationship Id="rId2" Type="http://schemas.openxmlformats.org/officeDocument/2006/relationships/notesSlide" Target="../notesSlides/notesSlide11.xml"/><Relationship Id="rId16" Type="http://schemas.openxmlformats.org/officeDocument/2006/relationships/image" Target="../media/image61.png"/><Relationship Id="rId20"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jpeg"/><Relationship Id="rId15" Type="http://schemas.openxmlformats.org/officeDocument/2006/relationships/image" Target="../media/image60.png"/><Relationship Id="rId10" Type="http://schemas.openxmlformats.org/officeDocument/2006/relationships/image" Target="../media/image55.png"/><Relationship Id="rId19" Type="http://schemas.openxmlformats.org/officeDocument/2006/relationships/image" Target="../media/image63.png"/><Relationship Id="rId4" Type="http://schemas.openxmlformats.org/officeDocument/2006/relationships/image" Target="../media/image49.jpeg"/><Relationship Id="rId9" Type="http://schemas.openxmlformats.org/officeDocument/2006/relationships/image" Target="../media/image54.png"/><Relationship Id="rId14"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5.wdp"/><Relationship Id="rId18" Type="http://schemas.openxmlformats.org/officeDocument/2006/relationships/image" Target="../media/image73.png"/><Relationship Id="rId26" Type="http://schemas.openxmlformats.org/officeDocument/2006/relationships/image" Target="../media/image80.png"/><Relationship Id="rId3" Type="http://schemas.openxmlformats.org/officeDocument/2006/relationships/image" Target="../media/image64.jpeg"/><Relationship Id="rId21" Type="http://schemas.openxmlformats.org/officeDocument/2006/relationships/image" Target="../media/image76.png"/><Relationship Id="rId7" Type="http://schemas.openxmlformats.org/officeDocument/2006/relationships/image" Target="../media/image50.jpeg"/><Relationship Id="rId12" Type="http://schemas.openxmlformats.org/officeDocument/2006/relationships/image" Target="../media/image69.png"/><Relationship Id="rId17" Type="http://schemas.microsoft.com/office/2007/relationships/hdphoto" Target="../media/hdphoto6.wdp"/><Relationship Id="rId25" Type="http://schemas.openxmlformats.org/officeDocument/2006/relationships/image" Target="../media/image79.jpeg"/><Relationship Id="rId2" Type="http://schemas.openxmlformats.org/officeDocument/2006/relationships/notesSlide" Target="../notesSlides/notesSlide12.xml"/><Relationship Id="rId16" Type="http://schemas.openxmlformats.org/officeDocument/2006/relationships/image" Target="../media/image72.png"/><Relationship Id="rId20" Type="http://schemas.openxmlformats.org/officeDocument/2006/relationships/image" Target="../media/image75.png"/><Relationship Id="rId29"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68.png"/><Relationship Id="rId24" Type="http://schemas.openxmlformats.org/officeDocument/2006/relationships/image" Target="../media/image78.jpeg"/><Relationship Id="rId5" Type="http://schemas.microsoft.com/office/2007/relationships/hdphoto" Target="../media/hdphoto2.wdp"/><Relationship Id="rId15" Type="http://schemas.openxmlformats.org/officeDocument/2006/relationships/image" Target="../media/image71.png"/><Relationship Id="rId23" Type="http://schemas.openxmlformats.org/officeDocument/2006/relationships/image" Target="../media/image77.png"/><Relationship Id="rId28" Type="http://schemas.openxmlformats.org/officeDocument/2006/relationships/image" Target="../media/image82.jpg"/><Relationship Id="rId10" Type="http://schemas.openxmlformats.org/officeDocument/2006/relationships/image" Target="../media/image67.png"/><Relationship Id="rId19" Type="http://schemas.openxmlformats.org/officeDocument/2006/relationships/image" Target="../media/image74.png"/><Relationship Id="rId4" Type="http://schemas.openxmlformats.org/officeDocument/2006/relationships/image" Target="../media/image51.png"/><Relationship Id="rId9" Type="http://schemas.openxmlformats.org/officeDocument/2006/relationships/image" Target="../media/image66.png"/><Relationship Id="rId14" Type="http://schemas.openxmlformats.org/officeDocument/2006/relationships/image" Target="../media/image70.png"/><Relationship Id="rId22" Type="http://schemas.microsoft.com/office/2007/relationships/hdphoto" Target="../media/hdphoto7.wdp"/><Relationship Id="rId27" Type="http://schemas.openxmlformats.org/officeDocument/2006/relationships/image" Target="../media/image81.png"/></Relationships>
</file>

<file path=ppt/slides/_rels/slide1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jpe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jpe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png"/><Relationship Id="rId9" Type="http://schemas.openxmlformats.org/officeDocument/2006/relationships/image" Target="../media/image9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5.jpeg"/><Relationship Id="rId7" Type="http://schemas.microsoft.com/office/2007/relationships/hdphoto" Target="../media/hdphoto8.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jpeg"/></Relationships>
</file>

<file path=ppt/slides/_rels/slide16.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5.jpeg"/><Relationship Id="rId7" Type="http://schemas.microsoft.com/office/2007/relationships/hdphoto" Target="../media/hdphoto8.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jpe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1.png"/><Relationship Id="rId7" Type="http://schemas.openxmlformats.org/officeDocument/2006/relationships/image" Target="../media/image4.pn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3.jpeg"/><Relationship Id="rId5" Type="http://schemas.microsoft.com/office/2007/relationships/hdphoto" Target="../media/hdphoto9.wdp"/><Relationship Id="rId10" Type="http://schemas.openxmlformats.org/officeDocument/2006/relationships/image" Target="../media/image7.png"/><Relationship Id="rId4" Type="http://schemas.openxmlformats.org/officeDocument/2006/relationships/image" Target="../media/image102.pn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rive.google.com/file/d/1nwsCIGSLbwzIwUErF-MeV5QW4ursrgIE/view" TargetMode="Externa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21.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jpg"/><Relationship Id="rId3" Type="http://schemas.openxmlformats.org/officeDocument/2006/relationships/image" Target="../media/image30.jpeg"/><Relationship Id="rId7" Type="http://schemas.microsoft.com/office/2007/relationships/hdphoto" Target="../media/hdphoto1.wdp"/><Relationship Id="rId12"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jpe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40.jp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67D3BD-3694-C53D-7B1F-4FDA807DAC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227" b="1"/>
          <a:stretch/>
        </p:blipFill>
        <p:spPr>
          <a:xfrm>
            <a:off x="-15240" y="0"/>
            <a:ext cx="12222480" cy="6858000"/>
          </a:xfrm>
          <a:prstGeom prst="rect">
            <a:avLst/>
          </a:prstGeom>
          <a:ln>
            <a:noFill/>
          </a:ln>
        </p:spPr>
      </p:pic>
      <p:pic>
        <p:nvPicPr>
          <p:cNvPr id="10" name="Picture 9" descr="A person with a brain in her head&#10;&#10;Description automatically generated">
            <a:extLst>
              <a:ext uri="{FF2B5EF4-FFF2-40B4-BE49-F238E27FC236}">
                <a16:creationId xmlns:a16="http://schemas.microsoft.com/office/drawing/2014/main" id="{F9CCD008-2703-4DB5-981C-EA355480B35D}"/>
              </a:ext>
            </a:extLst>
          </p:cNvPr>
          <p:cNvPicPr>
            <a:picLocks noChangeAspect="1"/>
          </p:cNvPicPr>
          <p:nvPr/>
        </p:nvPicPr>
        <p:blipFill>
          <a:blip r:embed="rId4"/>
          <a:stretch>
            <a:fillRect/>
          </a:stretch>
        </p:blipFill>
        <p:spPr>
          <a:xfrm>
            <a:off x="4452451" y="1176456"/>
            <a:ext cx="9525982" cy="5443419"/>
          </a:xfrm>
          <a:prstGeom prst="rect">
            <a:avLst/>
          </a:prstGeom>
          <a:effectLst>
            <a:softEdge rad="317500"/>
          </a:effectLst>
        </p:spPr>
      </p:pic>
      <p:sp>
        <p:nvSpPr>
          <p:cNvPr id="2" name="Rectangle 1">
            <a:extLst>
              <a:ext uri="{FF2B5EF4-FFF2-40B4-BE49-F238E27FC236}">
                <a16:creationId xmlns:a16="http://schemas.microsoft.com/office/drawing/2014/main" id="{6EA1A8C1-A3B8-4854-9E32-6D637995A9A2}"/>
              </a:ext>
            </a:extLst>
          </p:cNvPr>
          <p:cNvSpPr/>
          <p:nvPr/>
        </p:nvSpPr>
        <p:spPr>
          <a:xfrm>
            <a:off x="-15241" y="0"/>
            <a:ext cx="8044815" cy="6858000"/>
          </a:xfrm>
          <a:prstGeom prst="rect">
            <a:avLst/>
          </a:prstGeom>
          <a:gradFill flip="none" rotWithShape="1">
            <a:gsLst>
              <a:gs pos="30000">
                <a:srgbClr val="19234F">
                  <a:alpha val="70000"/>
                </a:srgbClr>
              </a:gs>
              <a:gs pos="0">
                <a:srgbClr val="19234F"/>
              </a:gs>
              <a:gs pos="67000">
                <a:srgbClr val="051E3E">
                  <a:alpha val="0"/>
                </a:srgbClr>
              </a:gs>
            </a:gsLst>
            <a:lin ang="0" scaled="1"/>
            <a:tileRect/>
          </a:gradFill>
          <a:ln w="76200"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9BB5A6C-A3E3-49C1-8540-B28943E7635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0"/>
            <a:ext cx="12192000" cy="1362456"/>
          </a:xfrm>
          <a:prstGeom prst="rect">
            <a:avLst/>
          </a:prstGeom>
        </p:spPr>
      </p:pic>
      <p:cxnSp>
        <p:nvCxnSpPr>
          <p:cNvPr id="11" name="Straight Connector 10">
            <a:extLst>
              <a:ext uri="{FF2B5EF4-FFF2-40B4-BE49-F238E27FC236}">
                <a16:creationId xmlns:a16="http://schemas.microsoft.com/office/drawing/2014/main" id="{9ACAB5E1-5053-425A-9D83-660E760D48BA}"/>
              </a:ext>
            </a:extLst>
          </p:cNvPr>
          <p:cNvCxnSpPr/>
          <p:nvPr/>
        </p:nvCxnSpPr>
        <p:spPr bwMode="auto">
          <a:xfrm>
            <a:off x="0" y="1361190"/>
            <a:ext cx="12192000" cy="0"/>
          </a:xfrm>
          <a:prstGeom prst="line">
            <a:avLst/>
          </a:prstGeom>
          <a:ln>
            <a:solidFill>
              <a:schemeClr val="tx1"/>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3" name="TextBox 12">
            <a:extLst>
              <a:ext uri="{FF2B5EF4-FFF2-40B4-BE49-F238E27FC236}">
                <a16:creationId xmlns:a16="http://schemas.microsoft.com/office/drawing/2014/main" id="{1430390C-71E5-48B4-B26C-A0718F57AD69}"/>
              </a:ext>
            </a:extLst>
          </p:cNvPr>
          <p:cNvSpPr txBox="1"/>
          <p:nvPr/>
        </p:nvSpPr>
        <p:spPr>
          <a:xfrm>
            <a:off x="-15241" y="1649094"/>
            <a:ext cx="8044815" cy="1314957"/>
          </a:xfrm>
          <a:prstGeom prst="rect">
            <a:avLst/>
          </a:prstGeom>
          <a:gradFill flip="none" rotWithShape="1">
            <a:gsLst>
              <a:gs pos="3540">
                <a:srgbClr val="1676AF">
                  <a:alpha val="0"/>
                </a:srgbClr>
              </a:gs>
              <a:gs pos="22000">
                <a:srgbClr val="1676AF">
                  <a:alpha val="60000"/>
                </a:srgbClr>
              </a:gs>
              <a:gs pos="61000">
                <a:srgbClr val="19234F"/>
              </a:gs>
            </a:gsLst>
            <a:lin ang="10800000" scaled="1"/>
            <a:tileRect/>
          </a:gradFill>
        </p:spPr>
        <p:txBody>
          <a:bodyPr wrap="square" lIns="576000" tIns="72000" rIns="72000" bIns="72000" rtlCol="0">
            <a:spAutoFit/>
          </a:bodyPr>
          <a:lstStyle>
            <a:defPPr>
              <a:defRPr lang="en-US"/>
            </a:defPPr>
            <a:lvl1pPr algn="r">
              <a:defRPr sz="2000">
                <a:latin typeface="Calibri" panose="020F0502020204030204" pitchFamily="34" charset="0"/>
                <a:ea typeface="Calibri" panose="020F0502020204030204" pitchFamily="34" charset="0"/>
                <a:cs typeface="Calibri" panose="020F0502020204030204" pitchFamily="34" charset="0"/>
              </a:defRPr>
            </a:lvl1pPr>
          </a:lstStyle>
          <a:p>
            <a:pPr algn="l"/>
            <a:r>
              <a:rPr lang="en-US" sz="3200" b="1" dirty="0">
                <a:latin typeface="Arial" panose="020B0604020202020204" pitchFamily="34" charset="0"/>
                <a:cs typeface="Arial" panose="020B0604020202020204" pitchFamily="34" charset="0"/>
              </a:rPr>
              <a:t>Integrated Defense Against </a:t>
            </a:r>
          </a:p>
          <a:p>
            <a:pPr algn="l"/>
            <a:r>
              <a:rPr lang="en-US" sz="4400" b="1" cap="all" dirty="0">
                <a:latin typeface="Arial" panose="020B0604020202020204" pitchFamily="34" charset="0"/>
                <a:cs typeface="Arial" panose="020B0604020202020204" pitchFamily="34" charset="0"/>
              </a:rPr>
              <a:t>Cognitive Warfare</a:t>
            </a:r>
          </a:p>
        </p:txBody>
      </p:sp>
      <p:sp>
        <p:nvSpPr>
          <p:cNvPr id="14" name="TextBox 13">
            <a:extLst>
              <a:ext uri="{FF2B5EF4-FFF2-40B4-BE49-F238E27FC236}">
                <a16:creationId xmlns:a16="http://schemas.microsoft.com/office/drawing/2014/main" id="{2D66CEF8-047A-45BB-BDF9-CFA0C5D781E8}"/>
              </a:ext>
            </a:extLst>
          </p:cNvPr>
          <p:cNvSpPr txBox="1"/>
          <p:nvPr/>
        </p:nvSpPr>
        <p:spPr>
          <a:xfrm>
            <a:off x="-247648" y="6303011"/>
            <a:ext cx="12687296" cy="369332"/>
          </a:xfrm>
          <a:prstGeom prst="rect">
            <a:avLst/>
          </a:prstGeom>
          <a:solidFill>
            <a:srgbClr val="26568B"/>
          </a:solidFill>
          <a:ln>
            <a:solidFill>
              <a:schemeClr val="tx1"/>
            </a:solidFill>
          </a:ln>
          <a:effectLst>
            <a:glow rad="139700">
              <a:srgbClr val="19234F">
                <a:alpha val="40000"/>
              </a:srgb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Strengthening Minds, Fortifying Nations, Resilience Against Hybrid Threats</a:t>
            </a:r>
          </a:p>
        </p:txBody>
      </p:sp>
      <p:grpSp>
        <p:nvGrpSpPr>
          <p:cNvPr id="21" name="Group 20">
            <a:extLst>
              <a:ext uri="{FF2B5EF4-FFF2-40B4-BE49-F238E27FC236}">
                <a16:creationId xmlns:a16="http://schemas.microsoft.com/office/drawing/2014/main" id="{31F5B462-566C-44E2-ACB3-A3960B96F266}"/>
              </a:ext>
            </a:extLst>
          </p:cNvPr>
          <p:cNvGrpSpPr/>
          <p:nvPr/>
        </p:nvGrpSpPr>
        <p:grpSpPr>
          <a:xfrm>
            <a:off x="1919289" y="5301745"/>
            <a:ext cx="3056642" cy="764780"/>
            <a:chOff x="115183" y="4219492"/>
            <a:chExt cx="3704035" cy="926759"/>
          </a:xfrm>
        </p:grpSpPr>
        <p:pic>
          <p:nvPicPr>
            <p:cNvPr id="22" name="Bulgaria" descr="File:Flag orb Bulgaria.svg - Wikimedia Commons">
              <a:extLst>
                <a:ext uri="{FF2B5EF4-FFF2-40B4-BE49-F238E27FC236}">
                  <a16:creationId xmlns:a16="http://schemas.microsoft.com/office/drawing/2014/main" id="{C0F95F3D-EA13-43BE-899E-CF8BC589A7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183" y="4219492"/>
              <a:ext cx="926759" cy="926759"/>
            </a:xfrm>
            <a:prstGeom prst="ellipse">
              <a:avLst/>
            </a:prstGeom>
            <a:noFill/>
            <a:ln w="38100">
              <a:solidFill>
                <a:srgbClr val="FFFFFF"/>
              </a:solidFill>
            </a:ln>
            <a:effectLst>
              <a:glow rad="63500">
                <a:srgbClr val="181614">
                  <a:alpha val="70000"/>
                </a:srgbClr>
              </a:glow>
            </a:effectLst>
            <a:extLst>
              <a:ext uri="{909E8E84-426E-40DD-AFC4-6F175D3DCCD1}">
                <a14:hiddenFill xmlns:a14="http://schemas.microsoft.com/office/drawing/2010/main">
                  <a:solidFill>
                    <a:srgbClr val="FFFFFF"/>
                  </a:solidFill>
                </a14:hiddenFill>
              </a:ext>
            </a:extLst>
          </p:spPr>
        </p:pic>
        <p:pic>
          <p:nvPicPr>
            <p:cNvPr id="23" name="Switzerland" descr="File:Flag orb Switzerland.svg - Wikimedia Commons">
              <a:extLst>
                <a:ext uri="{FF2B5EF4-FFF2-40B4-BE49-F238E27FC236}">
                  <a16:creationId xmlns:a16="http://schemas.microsoft.com/office/drawing/2014/main" id="{530039D3-04F0-4890-83AA-A751E67C0F6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0942" y="4219492"/>
              <a:ext cx="926759" cy="926759"/>
            </a:xfrm>
            <a:prstGeom prst="ellipse">
              <a:avLst/>
            </a:prstGeom>
            <a:noFill/>
            <a:ln w="38100">
              <a:solidFill>
                <a:srgbClr val="FFFFFF"/>
              </a:solidFill>
            </a:ln>
            <a:effectLst>
              <a:glow rad="63500">
                <a:srgbClr val="181614">
                  <a:alpha val="70000"/>
                </a:srgbClr>
              </a:glow>
            </a:effectLst>
            <a:extLst>
              <a:ext uri="{909E8E84-426E-40DD-AFC4-6F175D3DCCD1}">
                <a14:hiddenFill xmlns:a14="http://schemas.microsoft.com/office/drawing/2010/main">
                  <a:solidFill>
                    <a:srgbClr val="FFFFFF"/>
                  </a:solidFill>
                </a14:hiddenFill>
              </a:ext>
            </a:extLst>
          </p:spPr>
        </p:pic>
        <p:pic>
          <p:nvPicPr>
            <p:cNvPr id="24" name="Germany">
              <a:extLst>
                <a:ext uri="{FF2B5EF4-FFF2-40B4-BE49-F238E27FC236}">
                  <a16:creationId xmlns:a16="http://schemas.microsoft.com/office/drawing/2014/main" id="{9E89C1DE-D97A-4D92-8617-30A757D5019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315" t="5086" r="16315" b="5086"/>
            <a:stretch/>
          </p:blipFill>
          <p:spPr bwMode="auto">
            <a:xfrm>
              <a:off x="1966701" y="4219492"/>
              <a:ext cx="926759" cy="926759"/>
            </a:xfrm>
            <a:prstGeom prst="ellipse">
              <a:avLst/>
            </a:prstGeom>
            <a:noFill/>
            <a:ln w="38100">
              <a:solidFill>
                <a:srgbClr val="FFFFFF"/>
              </a:solidFill>
            </a:ln>
            <a:effectLst>
              <a:glow rad="63500">
                <a:srgbClr val="181614">
                  <a:alpha val="70000"/>
                </a:srgbClr>
              </a:glow>
            </a:effectLst>
            <a:extLst>
              <a:ext uri="{909E8E84-426E-40DD-AFC4-6F175D3DCCD1}">
                <a14:hiddenFill xmlns:a14="http://schemas.microsoft.com/office/drawing/2010/main">
                  <a:solidFill>
                    <a:srgbClr val="FFFFFF"/>
                  </a:solidFill>
                </a14:hiddenFill>
              </a:ext>
            </a:extLst>
          </p:spPr>
        </p:pic>
        <p:pic>
          <p:nvPicPr>
            <p:cNvPr id="25" name="USA" descr="File:Flag orb USA.svg - Wikimedia Commons">
              <a:extLst>
                <a:ext uri="{FF2B5EF4-FFF2-40B4-BE49-F238E27FC236}">
                  <a16:creationId xmlns:a16="http://schemas.microsoft.com/office/drawing/2014/main" id="{77167DE6-BD39-44E3-9C9D-113D42BC0BB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92459" y="4219492"/>
              <a:ext cx="926759" cy="926759"/>
            </a:xfrm>
            <a:prstGeom prst="ellipse">
              <a:avLst/>
            </a:prstGeom>
            <a:noFill/>
            <a:ln w="38100">
              <a:solidFill>
                <a:srgbClr val="FFFFFF"/>
              </a:solidFill>
            </a:ln>
            <a:effectLst>
              <a:glow rad="63500">
                <a:srgbClr val="181614">
                  <a:alpha val="70000"/>
                </a:srgbClr>
              </a:glow>
            </a:effectLst>
            <a:extLst>
              <a:ext uri="{909E8E84-426E-40DD-AFC4-6F175D3DCCD1}">
                <a14:hiddenFill xmlns:a14="http://schemas.microsoft.com/office/drawing/2010/main">
                  <a:solidFill>
                    <a:srgbClr val="FFFFFF"/>
                  </a:solidFill>
                </a14:hiddenFill>
              </a:ext>
            </a:extLst>
          </p:spPr>
        </p:pic>
      </p:grpSp>
      <p:pic>
        <p:nvPicPr>
          <p:cNvPr id="26" name="Picture 25">
            <a:extLst>
              <a:ext uri="{FF2B5EF4-FFF2-40B4-BE49-F238E27FC236}">
                <a16:creationId xmlns:a16="http://schemas.microsoft.com/office/drawing/2014/main" id="{CAA625BD-69D2-4874-9A6E-CEE6586982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405" y="5065259"/>
            <a:ext cx="1422487" cy="1422487"/>
          </a:xfrm>
          <a:prstGeom prst="ellipse">
            <a:avLst/>
          </a:prstGeom>
          <a:noFill/>
          <a:ln w="38100">
            <a:solidFill>
              <a:srgbClr val="FFFFFF"/>
            </a:solidFill>
          </a:ln>
          <a:effectLst>
            <a:glow rad="63500">
              <a:srgbClr val="181614">
                <a:alpha val="70000"/>
              </a:srgbClr>
            </a:glow>
          </a:effectLst>
        </p:spPr>
      </p:pic>
    </p:spTree>
    <p:extLst>
      <p:ext uri="{BB962C8B-B14F-4D97-AF65-F5344CB8AC3E}">
        <p14:creationId xmlns:p14="http://schemas.microsoft.com/office/powerpoint/2010/main" val="1985180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revSlide Img">
            <a:extLst>
              <a:ext uri="{FF2B5EF4-FFF2-40B4-BE49-F238E27FC236}">
                <a16:creationId xmlns:a16="http://schemas.microsoft.com/office/drawing/2014/main" id="{68851644-E5C4-4315-9CF3-40912E19FE7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055" name="Mask">
            <a:extLst>
              <a:ext uri="{FF2B5EF4-FFF2-40B4-BE49-F238E27FC236}">
                <a16:creationId xmlns:a16="http://schemas.microsoft.com/office/drawing/2014/main" id="{0E390174-9381-061F-06B0-88A460AF3954}"/>
              </a:ext>
            </a:extLst>
          </p:cNvPr>
          <p:cNvSpPr/>
          <p:nvPr/>
        </p:nvSpPr>
        <p:spPr>
          <a:xfrm>
            <a:off x="-24899" y="-2"/>
            <a:ext cx="12216899" cy="6858002"/>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3Brain">
            <a:extLst>
              <a:ext uri="{FF2B5EF4-FFF2-40B4-BE49-F238E27FC236}">
                <a16:creationId xmlns:a16="http://schemas.microsoft.com/office/drawing/2014/main" id="{FEE1B494-6441-6EB7-9A1B-76A7DEC15FBF}"/>
              </a:ext>
            </a:extLst>
          </p:cNvPr>
          <p:cNvGrpSpPr/>
          <p:nvPr/>
        </p:nvGrpSpPr>
        <p:grpSpPr>
          <a:xfrm>
            <a:off x="8128000" y="0"/>
            <a:ext cx="4064000" cy="6858000"/>
            <a:chOff x="8128000" y="0"/>
            <a:chExt cx="4064000" cy="6858000"/>
          </a:xfrm>
        </p:grpSpPr>
        <p:pic>
          <p:nvPicPr>
            <p:cNvPr id="8" name="Neuro" descr="A close-up of a blue cell&#10;&#10;Description automatically generated">
              <a:extLst>
                <a:ext uri="{FF2B5EF4-FFF2-40B4-BE49-F238E27FC236}">
                  <a16:creationId xmlns:a16="http://schemas.microsoft.com/office/drawing/2014/main" id="{B1D7FA9B-7CBD-5EA7-40CA-AD3E6F8C474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28000" y="0"/>
              <a:ext cx="4064000" cy="6858000"/>
            </a:xfrm>
            <a:prstGeom prst="rect">
              <a:avLst/>
            </a:prstGeom>
          </p:spPr>
        </p:pic>
        <p:sp>
          <p:nvSpPr>
            <p:cNvPr id="28" name="Rectangle 27">
              <a:extLst>
                <a:ext uri="{FF2B5EF4-FFF2-40B4-BE49-F238E27FC236}">
                  <a16:creationId xmlns:a16="http://schemas.microsoft.com/office/drawing/2014/main" id="{71395FF9-50A5-80A6-B9CC-A6DC59FCE023}"/>
                </a:ext>
              </a:extLst>
            </p:cNvPr>
            <p:cNvSpPr/>
            <p:nvPr/>
          </p:nvSpPr>
          <p:spPr>
            <a:xfrm rot="16200000">
              <a:off x="6825421" y="1331451"/>
              <a:ext cx="3186121" cy="523220"/>
            </a:xfrm>
            <a:prstGeom prst="rect">
              <a:avLst/>
            </a:prstGeom>
            <a:solidFill>
              <a:srgbClr val="FFFFFF"/>
            </a:solidFill>
            <a:ln>
              <a:solidFill>
                <a:srgbClr val="003399"/>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2880" rtlCol="0" anchor="ctr">
              <a:spAutoFit/>
            </a:bodyPr>
            <a:lstStyle/>
            <a:p>
              <a:r>
                <a:rPr lang="en-US" sz="2800" b="1" dirty="0">
                  <a:solidFill>
                    <a:srgbClr val="003399"/>
                  </a:solidFill>
                </a:rPr>
                <a:t>Brain Science</a:t>
              </a:r>
            </a:p>
          </p:txBody>
        </p:sp>
      </p:grpSp>
      <p:grpSp>
        <p:nvGrpSpPr>
          <p:cNvPr id="39" name="2 Cyber" descr="Network Cable&#10;">
            <a:extLst>
              <a:ext uri="{FF2B5EF4-FFF2-40B4-BE49-F238E27FC236}">
                <a16:creationId xmlns:a16="http://schemas.microsoft.com/office/drawing/2014/main" id="{B96E1E8A-026A-FB0B-1C82-EB68B9F2188D}"/>
              </a:ext>
            </a:extLst>
          </p:cNvPr>
          <p:cNvGrpSpPr/>
          <p:nvPr/>
        </p:nvGrpSpPr>
        <p:grpSpPr>
          <a:xfrm>
            <a:off x="4064000" y="0"/>
            <a:ext cx="4063999" cy="6858002"/>
            <a:chOff x="8130674" y="0"/>
            <a:chExt cx="4063999" cy="6858002"/>
          </a:xfrm>
        </p:grpSpPr>
        <p:pic>
          <p:nvPicPr>
            <p:cNvPr id="40" name="Neuro">
              <a:extLst>
                <a:ext uri="{FF2B5EF4-FFF2-40B4-BE49-F238E27FC236}">
                  <a16:creationId xmlns:a16="http://schemas.microsoft.com/office/drawing/2014/main" id="{EB93BAE4-73AF-9A00-F117-CC2BE1B2C95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6733674" y="1397002"/>
              <a:ext cx="6858000" cy="4063999"/>
            </a:xfrm>
            <a:prstGeom prst="rect">
              <a:avLst/>
            </a:prstGeom>
          </p:spPr>
        </p:pic>
        <p:sp>
          <p:nvSpPr>
            <p:cNvPr id="41" name="Rectangle 40">
              <a:extLst>
                <a:ext uri="{FF2B5EF4-FFF2-40B4-BE49-F238E27FC236}">
                  <a16:creationId xmlns:a16="http://schemas.microsoft.com/office/drawing/2014/main" id="{FDE5CFFB-3D14-6D86-CEA6-2EC436ED36AA}"/>
                </a:ext>
              </a:extLst>
            </p:cNvPr>
            <p:cNvSpPr/>
            <p:nvPr/>
          </p:nvSpPr>
          <p:spPr>
            <a:xfrm rot="16200000">
              <a:off x="6825421" y="1331451"/>
              <a:ext cx="3186121" cy="523220"/>
            </a:xfrm>
            <a:prstGeom prst="rect">
              <a:avLst/>
            </a:prstGeom>
            <a:solidFill>
              <a:srgbClr val="FFFFFF"/>
            </a:solidFill>
            <a:ln>
              <a:solidFill>
                <a:srgbClr val="003399"/>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2880" rtlCol="0" anchor="ctr">
              <a:spAutoFit/>
            </a:bodyPr>
            <a:lstStyle/>
            <a:p>
              <a:r>
                <a:rPr lang="en-US" sz="2800" b="1" dirty="0">
                  <a:solidFill>
                    <a:srgbClr val="003399"/>
                  </a:solidFill>
                </a:rPr>
                <a:t>Cyber</a:t>
              </a:r>
            </a:p>
          </p:txBody>
        </p:sp>
      </p:grpSp>
      <p:grpSp>
        <p:nvGrpSpPr>
          <p:cNvPr id="42" name="1 AI" descr="Network Cable&#10;">
            <a:extLst>
              <a:ext uri="{FF2B5EF4-FFF2-40B4-BE49-F238E27FC236}">
                <a16:creationId xmlns:a16="http://schemas.microsoft.com/office/drawing/2014/main" id="{8F3E18C4-444A-A655-0ABD-20C3A5F081D1}"/>
              </a:ext>
            </a:extLst>
          </p:cNvPr>
          <p:cNvGrpSpPr/>
          <p:nvPr/>
        </p:nvGrpSpPr>
        <p:grpSpPr>
          <a:xfrm>
            <a:off x="-24899" y="0"/>
            <a:ext cx="4064000" cy="6858000"/>
            <a:chOff x="8128000" y="0"/>
            <a:chExt cx="4064000" cy="6858000"/>
          </a:xfrm>
        </p:grpSpPr>
        <p:pic>
          <p:nvPicPr>
            <p:cNvPr id="43" name="Neuro" descr="Binary code on screen">
              <a:extLst>
                <a:ext uri="{FF2B5EF4-FFF2-40B4-BE49-F238E27FC236}">
                  <a16:creationId xmlns:a16="http://schemas.microsoft.com/office/drawing/2014/main" id="{DF4E6D4F-D27E-DC87-E9B0-E19D176EE17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8128000" y="0"/>
              <a:ext cx="4064000" cy="6858000"/>
            </a:xfrm>
            <a:prstGeom prst="rect">
              <a:avLst/>
            </a:prstGeom>
          </p:spPr>
        </p:pic>
        <p:sp>
          <p:nvSpPr>
            <p:cNvPr id="44" name="Rectangle 43">
              <a:extLst>
                <a:ext uri="{FF2B5EF4-FFF2-40B4-BE49-F238E27FC236}">
                  <a16:creationId xmlns:a16="http://schemas.microsoft.com/office/drawing/2014/main" id="{9C56C4C5-2468-4C62-92E5-E4C102F42430}"/>
                </a:ext>
              </a:extLst>
            </p:cNvPr>
            <p:cNvSpPr/>
            <p:nvPr/>
          </p:nvSpPr>
          <p:spPr>
            <a:xfrm rot="16200000">
              <a:off x="6838121" y="1331451"/>
              <a:ext cx="3186121" cy="523220"/>
            </a:xfrm>
            <a:prstGeom prst="rect">
              <a:avLst/>
            </a:prstGeom>
            <a:solidFill>
              <a:srgbClr val="FFFFFF"/>
            </a:solidFill>
            <a:ln>
              <a:solidFill>
                <a:srgbClr val="003399"/>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2880" rtlCol="0" anchor="ctr">
              <a:spAutoFit/>
            </a:bodyPr>
            <a:lstStyle/>
            <a:p>
              <a:r>
                <a:rPr lang="en-US" sz="2800" b="1" dirty="0">
                  <a:solidFill>
                    <a:srgbClr val="003399"/>
                  </a:solidFill>
                </a:rPr>
                <a:t>AI</a:t>
              </a:r>
            </a:p>
          </p:txBody>
        </p:sp>
      </p:grpSp>
      <p:grpSp>
        <p:nvGrpSpPr>
          <p:cNvPr id="23" name="Lines">
            <a:extLst>
              <a:ext uri="{FF2B5EF4-FFF2-40B4-BE49-F238E27FC236}">
                <a16:creationId xmlns:a16="http://schemas.microsoft.com/office/drawing/2014/main" id="{929DA37F-8D2C-4F96-A902-E6371FFBDCEF}"/>
              </a:ext>
            </a:extLst>
          </p:cNvPr>
          <p:cNvGrpSpPr/>
          <p:nvPr/>
        </p:nvGrpSpPr>
        <p:grpSpPr>
          <a:xfrm>
            <a:off x="0" y="0"/>
            <a:ext cx="12192000" cy="6858000"/>
            <a:chOff x="0" y="0"/>
            <a:chExt cx="12192000" cy="6858000"/>
          </a:xfrm>
        </p:grpSpPr>
        <p:cxnSp>
          <p:nvCxnSpPr>
            <p:cNvPr id="9" name="Straight Connector 8">
              <a:extLst>
                <a:ext uri="{FF2B5EF4-FFF2-40B4-BE49-F238E27FC236}">
                  <a16:creationId xmlns:a16="http://schemas.microsoft.com/office/drawing/2014/main" id="{C4E5FFC8-A56D-C4EA-3544-7491EB09C038}"/>
                </a:ext>
              </a:extLst>
            </p:cNvPr>
            <p:cNvCxnSpPr/>
            <p:nvPr/>
          </p:nvCxnSpPr>
          <p:spPr>
            <a:xfrm>
              <a:off x="40640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D1FC71-23A2-D43D-1F27-E7A191BD6BB9}"/>
                </a:ext>
              </a:extLst>
            </p:cNvPr>
            <p:cNvCxnSpPr/>
            <p:nvPr/>
          </p:nvCxnSpPr>
          <p:spPr>
            <a:xfrm>
              <a:off x="81280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18EE441-2462-4513-5023-D680230B7C2F}"/>
                </a:ext>
              </a:extLst>
            </p:cNvPr>
            <p:cNvCxnSpPr>
              <a:cxnSpLocks/>
            </p:cNvCxnSpPr>
            <p:nvPr/>
          </p:nvCxnSpPr>
          <p:spPr>
            <a:xfrm>
              <a:off x="121920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80C5C07-A2D4-7A96-15D4-B9073760BE15}"/>
                </a:ext>
              </a:extLst>
            </p:cNvPr>
            <p:cNvCxnSpPr>
              <a:cxnSpLocks/>
            </p:cNvCxnSpPr>
            <p:nvPr/>
          </p:nvCxnSpPr>
          <p:spPr>
            <a:xfrm>
              <a:off x="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1990s">
            <a:extLst>
              <a:ext uri="{FF2B5EF4-FFF2-40B4-BE49-F238E27FC236}">
                <a16:creationId xmlns:a16="http://schemas.microsoft.com/office/drawing/2014/main" id="{C6251027-71EA-32AA-718A-D00D33D0FABE}"/>
              </a:ext>
            </a:extLst>
          </p:cNvPr>
          <p:cNvSpPr txBox="1"/>
          <p:nvPr/>
        </p:nvSpPr>
        <p:spPr>
          <a:xfrm>
            <a:off x="191131" y="5129784"/>
            <a:ext cx="3186122" cy="1107996"/>
          </a:xfrm>
          <a:prstGeom prst="rect">
            <a:avLst/>
          </a:prstGeom>
          <a:noFill/>
        </p:spPr>
        <p:txBody>
          <a:bodyPr wrap="square">
            <a:spAutoFit/>
          </a:bodyPr>
          <a:lstStyle/>
          <a:p>
            <a:pPr algn="ctr"/>
            <a:r>
              <a:rPr lang="en-US" sz="6600" dirty="0" err="1">
                <a:effectLst>
                  <a:glow rad="101600">
                    <a:schemeClr val="bg1">
                      <a:alpha val="60000"/>
                    </a:schemeClr>
                  </a:glow>
                </a:effectLst>
                <a:latin typeface="Arial Black" panose="020B0A04020102020204" pitchFamily="34" charset="0"/>
              </a:rPr>
              <a:t>1990s</a:t>
            </a:r>
            <a:endParaRPr lang="en-US" sz="6600" dirty="0">
              <a:effectLst>
                <a:glow rad="101600">
                  <a:schemeClr val="bg1">
                    <a:alpha val="60000"/>
                  </a:schemeClr>
                </a:glow>
              </a:effectLst>
              <a:latin typeface="Arial Black" panose="020B0A04020102020204" pitchFamily="34" charset="0"/>
            </a:endParaRPr>
          </a:p>
        </p:txBody>
      </p:sp>
      <p:sp>
        <p:nvSpPr>
          <p:cNvPr id="47" name="W1">
            <a:extLst>
              <a:ext uri="{FF2B5EF4-FFF2-40B4-BE49-F238E27FC236}">
                <a16:creationId xmlns:a16="http://schemas.microsoft.com/office/drawing/2014/main" id="{C969C17D-C1B8-FB8F-7B9F-AE3E8A3E35DC}"/>
              </a:ext>
            </a:extLst>
          </p:cNvPr>
          <p:cNvSpPr txBox="1"/>
          <p:nvPr/>
        </p:nvSpPr>
        <p:spPr>
          <a:xfrm>
            <a:off x="5101960" y="184008"/>
            <a:ext cx="1011919" cy="1107996"/>
          </a:xfrm>
          <a:prstGeom prst="rect">
            <a:avLst/>
          </a:prstGeom>
          <a:noFill/>
        </p:spPr>
        <p:txBody>
          <a:bodyPr wrap="square">
            <a:spAutoFit/>
          </a:bodyPr>
          <a:lstStyle/>
          <a:p>
            <a:r>
              <a:rPr lang="en-US" sz="6600" dirty="0">
                <a:ln>
                  <a:solidFill>
                    <a:schemeClr val="bg1"/>
                  </a:solidFill>
                </a:ln>
                <a:effectLst>
                  <a:glow rad="101600">
                    <a:schemeClr val="bg1">
                      <a:alpha val="60000"/>
                    </a:schemeClr>
                  </a:glow>
                </a:effectLst>
                <a:latin typeface="Arial Black" panose="020B0A04020102020204" pitchFamily="34" charset="0"/>
              </a:rPr>
              <a:t>W</a:t>
            </a:r>
          </a:p>
        </p:txBody>
      </p:sp>
      <p:sp>
        <p:nvSpPr>
          <p:cNvPr id="48" name="W2">
            <a:extLst>
              <a:ext uri="{FF2B5EF4-FFF2-40B4-BE49-F238E27FC236}">
                <a16:creationId xmlns:a16="http://schemas.microsoft.com/office/drawing/2014/main" id="{1BE559D9-5DCE-A2DE-EFA0-26329D848C52}"/>
              </a:ext>
            </a:extLst>
          </p:cNvPr>
          <p:cNvSpPr txBox="1"/>
          <p:nvPr/>
        </p:nvSpPr>
        <p:spPr>
          <a:xfrm>
            <a:off x="6035410" y="184008"/>
            <a:ext cx="1011919" cy="1107996"/>
          </a:xfrm>
          <a:prstGeom prst="rect">
            <a:avLst/>
          </a:prstGeom>
          <a:noFill/>
        </p:spPr>
        <p:txBody>
          <a:bodyPr wrap="square">
            <a:spAutoFit/>
          </a:bodyPr>
          <a:lstStyle/>
          <a:p>
            <a:r>
              <a:rPr lang="en-US" sz="6600" dirty="0">
                <a:ln>
                  <a:solidFill>
                    <a:schemeClr val="bg1"/>
                  </a:solidFill>
                </a:ln>
                <a:effectLst>
                  <a:glow rad="101600">
                    <a:schemeClr val="bg1">
                      <a:alpha val="60000"/>
                    </a:schemeClr>
                  </a:glow>
                </a:effectLst>
                <a:latin typeface="Arial Black" panose="020B0A04020102020204" pitchFamily="34" charset="0"/>
              </a:rPr>
              <a:t>W</a:t>
            </a:r>
          </a:p>
        </p:txBody>
      </p:sp>
      <p:sp>
        <p:nvSpPr>
          <p:cNvPr id="49" name="W3">
            <a:extLst>
              <a:ext uri="{FF2B5EF4-FFF2-40B4-BE49-F238E27FC236}">
                <a16:creationId xmlns:a16="http://schemas.microsoft.com/office/drawing/2014/main" id="{5FFECB25-B856-B071-EF33-10F36297B145}"/>
              </a:ext>
            </a:extLst>
          </p:cNvPr>
          <p:cNvSpPr txBox="1"/>
          <p:nvPr/>
        </p:nvSpPr>
        <p:spPr>
          <a:xfrm>
            <a:off x="6968860" y="184008"/>
            <a:ext cx="1011919" cy="1107996"/>
          </a:xfrm>
          <a:prstGeom prst="rect">
            <a:avLst/>
          </a:prstGeom>
          <a:noFill/>
        </p:spPr>
        <p:txBody>
          <a:bodyPr wrap="square">
            <a:spAutoFit/>
          </a:bodyPr>
          <a:lstStyle/>
          <a:p>
            <a:r>
              <a:rPr lang="en-US" sz="6600" dirty="0">
                <a:ln>
                  <a:solidFill>
                    <a:schemeClr val="bg1"/>
                  </a:solidFill>
                </a:ln>
                <a:effectLst>
                  <a:glow rad="101600">
                    <a:schemeClr val="bg1">
                      <a:alpha val="60000"/>
                    </a:schemeClr>
                  </a:glow>
                </a:effectLst>
                <a:latin typeface="Arial Black" panose="020B0A04020102020204" pitchFamily="34" charset="0"/>
              </a:rPr>
              <a:t>W</a:t>
            </a:r>
          </a:p>
        </p:txBody>
      </p:sp>
      <p:grpSp>
        <p:nvGrpSpPr>
          <p:cNvPr id="2053" name="fMRi" hidden="1">
            <a:extLst>
              <a:ext uri="{FF2B5EF4-FFF2-40B4-BE49-F238E27FC236}">
                <a16:creationId xmlns:a16="http://schemas.microsoft.com/office/drawing/2014/main" id="{203E5782-C7D9-1A8C-1183-8E68B81C4C0B}"/>
              </a:ext>
            </a:extLst>
          </p:cNvPr>
          <p:cNvGrpSpPr/>
          <p:nvPr/>
        </p:nvGrpSpPr>
        <p:grpSpPr>
          <a:xfrm>
            <a:off x="9726888" y="223598"/>
            <a:ext cx="2276320" cy="3133449"/>
            <a:chOff x="9458456" y="246102"/>
            <a:chExt cx="2276320" cy="3133449"/>
          </a:xfrm>
        </p:grpSpPr>
        <p:pic>
          <p:nvPicPr>
            <p:cNvPr id="36" name="fMRI" descr="Functional MRI BRAIN. CC-BY OpenStax">
              <a:extLst>
                <a:ext uri="{FF2B5EF4-FFF2-40B4-BE49-F238E27FC236}">
                  <a16:creationId xmlns:a16="http://schemas.microsoft.com/office/drawing/2014/main" id="{1FC5B3EC-3F91-67E3-DFF4-57A1B508997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458456" y="246102"/>
              <a:ext cx="2276320" cy="2724533"/>
            </a:xfrm>
            <a:prstGeom prst="rect">
              <a:avLst/>
            </a:prstGeom>
          </p:spPr>
        </p:pic>
        <p:sp>
          <p:nvSpPr>
            <p:cNvPr id="2051" name="Box: Label">
              <a:extLst>
                <a:ext uri="{FF2B5EF4-FFF2-40B4-BE49-F238E27FC236}">
                  <a16:creationId xmlns:a16="http://schemas.microsoft.com/office/drawing/2014/main" id="{C7742613-15AF-64E8-E509-6C74CFD764A0}"/>
                </a:ext>
              </a:extLst>
            </p:cNvPr>
            <p:cNvSpPr txBox="1"/>
            <p:nvPr/>
          </p:nvSpPr>
          <p:spPr>
            <a:xfrm>
              <a:off x="9458456" y="3010219"/>
              <a:ext cx="2276320" cy="369332"/>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fMRI </a:t>
              </a:r>
              <a:r>
                <a:rPr lang="en-US" dirty="0">
                  <a:sym typeface="Wingdings" panose="05000000000000000000" pitchFamily="2" charset="2"/>
                </a:rPr>
                <a:t> </a:t>
              </a:r>
              <a:r>
                <a:rPr lang="en-US" dirty="0"/>
                <a:t>1991</a:t>
              </a:r>
            </a:p>
          </p:txBody>
        </p:sp>
      </p:grpSp>
      <p:sp>
        <p:nvSpPr>
          <p:cNvPr id="59" name="Box: AI Winter">
            <a:extLst>
              <a:ext uri="{FF2B5EF4-FFF2-40B4-BE49-F238E27FC236}">
                <a16:creationId xmlns:a16="http://schemas.microsoft.com/office/drawing/2014/main" id="{C61A4608-8266-B684-8735-6319811888C3}"/>
              </a:ext>
            </a:extLst>
          </p:cNvPr>
          <p:cNvSpPr txBox="1"/>
          <p:nvPr/>
        </p:nvSpPr>
        <p:spPr>
          <a:xfrm>
            <a:off x="355447" y="289222"/>
            <a:ext cx="1834592" cy="1577678"/>
          </a:xfrm>
          <a:prstGeom prst="ellipse">
            <a:avLst/>
          </a:prstGeom>
          <a:solidFill>
            <a:srgbClr val="355E93"/>
          </a:solidFill>
          <a:ln w="76200">
            <a:solidFill>
              <a:srgbClr val="78C0F6"/>
            </a:solidFill>
          </a:ln>
          <a:effectLst>
            <a:outerShdw blurRad="63500" dist="76200" dir="8100000" algn="tr" rotWithShape="0">
              <a:prstClr val="black">
                <a:alpha val="80000"/>
              </a:prstClr>
            </a:outerShdw>
          </a:effectLst>
        </p:spPr>
        <p:txBody>
          <a:bodyPr wrap="square" lIns="91440" tIns="91440" rIns="91440" bIns="27432" anchor="ctr" anchorCtr="0">
            <a:noAutofit/>
          </a:bodyPr>
          <a:lstStyle/>
          <a:p>
            <a:pPr algn="ctr">
              <a:lnSpc>
                <a:spcPct val="80000"/>
              </a:lnSpc>
              <a:spcBef>
                <a:spcPts val="600"/>
              </a:spcBef>
            </a:pPr>
            <a:r>
              <a:rPr lang="en-US" sz="2800" b="1" dirty="0"/>
              <a:t>AI Winter</a:t>
            </a:r>
            <a:endParaRPr lang="en-US" sz="1100" dirty="0"/>
          </a:p>
        </p:txBody>
      </p:sp>
      <p:sp>
        <p:nvSpPr>
          <p:cNvPr id="60" name="Freeform: Shape 59">
            <a:extLst>
              <a:ext uri="{FF2B5EF4-FFF2-40B4-BE49-F238E27FC236}">
                <a16:creationId xmlns:a16="http://schemas.microsoft.com/office/drawing/2014/main" id="{7D950BD0-A209-BA47-B2AF-048C1CFB7E3D}"/>
              </a:ext>
            </a:extLst>
          </p:cNvPr>
          <p:cNvSpPr/>
          <p:nvPr/>
        </p:nvSpPr>
        <p:spPr>
          <a:xfrm>
            <a:off x="535571" y="433694"/>
            <a:ext cx="1866900" cy="1689100"/>
          </a:xfrm>
          <a:custGeom>
            <a:avLst/>
            <a:gdLst>
              <a:gd name="connsiteX0" fmla="*/ 0 w 1866900"/>
              <a:gd name="connsiteY0" fmla="*/ 1689100 h 1689100"/>
              <a:gd name="connsiteX1" fmla="*/ 1866900 w 1866900"/>
              <a:gd name="connsiteY1" fmla="*/ 0 h 1689100"/>
            </a:gdLst>
            <a:ahLst/>
            <a:cxnLst>
              <a:cxn ang="0">
                <a:pos x="connsiteX0" y="connsiteY0"/>
              </a:cxn>
              <a:cxn ang="0">
                <a:pos x="connsiteX1" y="connsiteY1"/>
              </a:cxn>
            </a:cxnLst>
            <a:rect l="l" t="t" r="r" b="b"/>
            <a:pathLst>
              <a:path w="1866900" h="1689100" extrusionOk="0">
                <a:moveTo>
                  <a:pt x="0" y="1689100"/>
                </a:moveTo>
                <a:cubicBezTo>
                  <a:pt x="371968" y="953773"/>
                  <a:pt x="966425" y="369168"/>
                  <a:pt x="1866900" y="0"/>
                </a:cubicBezTo>
              </a:path>
            </a:pathLst>
          </a:custGeom>
          <a:noFill/>
          <a:ln w="127000" cap="rnd" cmpd="sng">
            <a:solidFill>
              <a:srgbClr val="DE0000"/>
            </a:solidFill>
            <a:round/>
            <a:extLst>
              <a:ext uri="{C807C97D-BFC1-408E-A445-0C87EB9F89A2}">
                <ask:lineSketchStyleProps xmlns:ask="http://schemas.microsoft.com/office/drawing/2018/sketchyshapes" xmlns="" sd="1219033472">
                  <a:custGeom>
                    <a:avLst/>
                    <a:gdLst>
                      <a:gd name="connsiteX0" fmla="*/ 0 w 1866900"/>
                      <a:gd name="connsiteY0" fmla="*/ 1689100 h 1689100"/>
                      <a:gd name="connsiteX1" fmla="*/ 1866900 w 1866900"/>
                      <a:gd name="connsiteY1" fmla="*/ 0 h 1689100"/>
                    </a:gdLst>
                    <a:ahLst/>
                    <a:cxnLst>
                      <a:cxn ang="0">
                        <a:pos x="connsiteX0" y="connsiteY0"/>
                      </a:cxn>
                      <a:cxn ang="0">
                        <a:pos x="connsiteX1" y="connsiteY1"/>
                      </a:cxn>
                    </a:cxnLst>
                    <a:rect l="l" t="t" r="r" b="b"/>
                    <a:pathLst>
                      <a:path w="1866900" h="1689100">
                        <a:moveTo>
                          <a:pt x="0" y="1689100"/>
                        </a:moveTo>
                        <a:cubicBezTo>
                          <a:pt x="490008" y="1026583"/>
                          <a:pt x="980017" y="364067"/>
                          <a:pt x="1866900"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1" name="Freeform: Shape 60">
            <a:extLst>
              <a:ext uri="{FF2B5EF4-FFF2-40B4-BE49-F238E27FC236}">
                <a16:creationId xmlns:a16="http://schemas.microsoft.com/office/drawing/2014/main" id="{B7C3BFAA-224E-43AC-C86B-8F2E503B8E7D}"/>
              </a:ext>
            </a:extLst>
          </p:cNvPr>
          <p:cNvSpPr/>
          <p:nvPr/>
        </p:nvSpPr>
        <p:spPr>
          <a:xfrm rot="3951603">
            <a:off x="235665" y="352662"/>
            <a:ext cx="1866900" cy="1689100"/>
          </a:xfrm>
          <a:custGeom>
            <a:avLst/>
            <a:gdLst>
              <a:gd name="connsiteX0" fmla="*/ 0 w 1866900"/>
              <a:gd name="connsiteY0" fmla="*/ 1689100 h 1689100"/>
              <a:gd name="connsiteX1" fmla="*/ 1866900 w 1866900"/>
              <a:gd name="connsiteY1" fmla="*/ 0 h 1689100"/>
            </a:gdLst>
            <a:ahLst/>
            <a:cxnLst>
              <a:cxn ang="0">
                <a:pos x="connsiteX0" y="connsiteY0"/>
              </a:cxn>
              <a:cxn ang="0">
                <a:pos x="connsiteX1" y="connsiteY1"/>
              </a:cxn>
            </a:cxnLst>
            <a:rect l="l" t="t" r="r" b="b"/>
            <a:pathLst>
              <a:path w="1866900" h="1689100" extrusionOk="0">
                <a:moveTo>
                  <a:pt x="0" y="1689100"/>
                </a:moveTo>
                <a:cubicBezTo>
                  <a:pt x="371968" y="953773"/>
                  <a:pt x="966425" y="369168"/>
                  <a:pt x="1866900" y="0"/>
                </a:cubicBezTo>
              </a:path>
            </a:pathLst>
          </a:custGeom>
          <a:noFill/>
          <a:ln w="127000" cap="rnd" cmpd="sng">
            <a:solidFill>
              <a:srgbClr val="DE0000"/>
            </a:solidFill>
            <a:round/>
            <a:extLst>
              <a:ext uri="{C807C97D-BFC1-408E-A445-0C87EB9F89A2}">
                <ask:lineSketchStyleProps xmlns:ask="http://schemas.microsoft.com/office/drawing/2018/sketchyshapes" xmlns="" sd="1219033472">
                  <a:custGeom>
                    <a:avLst/>
                    <a:gdLst>
                      <a:gd name="connsiteX0" fmla="*/ 0 w 1866900"/>
                      <a:gd name="connsiteY0" fmla="*/ 1689100 h 1689100"/>
                      <a:gd name="connsiteX1" fmla="*/ 1866900 w 1866900"/>
                      <a:gd name="connsiteY1" fmla="*/ 0 h 1689100"/>
                    </a:gdLst>
                    <a:ahLst/>
                    <a:cxnLst>
                      <a:cxn ang="0">
                        <a:pos x="connsiteX0" y="connsiteY0"/>
                      </a:cxn>
                      <a:cxn ang="0">
                        <a:pos x="connsiteX1" y="connsiteY1"/>
                      </a:cxn>
                    </a:cxnLst>
                    <a:rect l="l" t="t" r="r" b="b"/>
                    <a:pathLst>
                      <a:path w="1866900" h="1689100">
                        <a:moveTo>
                          <a:pt x="0" y="1689100"/>
                        </a:moveTo>
                        <a:cubicBezTo>
                          <a:pt x="490008" y="1026583"/>
                          <a:pt x="980017" y="364067"/>
                          <a:pt x="1866900"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2" name="Box: ML">
            <a:extLst>
              <a:ext uri="{FF2B5EF4-FFF2-40B4-BE49-F238E27FC236}">
                <a16:creationId xmlns:a16="http://schemas.microsoft.com/office/drawing/2014/main" id="{A1B928F2-1565-059C-A9C2-FD2A77E0D8E2}"/>
              </a:ext>
            </a:extLst>
          </p:cNvPr>
          <p:cNvSpPr txBox="1"/>
          <p:nvPr/>
        </p:nvSpPr>
        <p:spPr>
          <a:xfrm>
            <a:off x="278850" y="162063"/>
            <a:ext cx="2111489" cy="1815799"/>
          </a:xfrm>
          <a:prstGeom prst="ellipse">
            <a:avLst/>
          </a:prstGeom>
          <a:solidFill>
            <a:srgbClr val="355E93"/>
          </a:solidFill>
          <a:ln w="76200">
            <a:solidFill>
              <a:srgbClr val="78C0F6"/>
            </a:solidFill>
          </a:ln>
          <a:effectLst>
            <a:outerShdw blurRad="63500" dist="76200" dir="8100000" algn="tr" rotWithShape="0">
              <a:prstClr val="black">
                <a:alpha val="80000"/>
              </a:prstClr>
            </a:outerShdw>
          </a:effectLst>
        </p:spPr>
        <p:txBody>
          <a:bodyPr wrap="square" lIns="91440" tIns="91440" rIns="91440" bIns="27432" anchor="ctr" anchorCtr="0">
            <a:noAutofit/>
          </a:bodyPr>
          <a:lstStyle/>
          <a:p>
            <a:pPr algn="ctr">
              <a:lnSpc>
                <a:spcPct val="80000"/>
              </a:lnSpc>
              <a:spcBef>
                <a:spcPts val="600"/>
              </a:spcBef>
            </a:pPr>
            <a:r>
              <a:rPr lang="en-US" sz="2800" b="1" dirty="0"/>
              <a:t>Machine Learning</a:t>
            </a:r>
            <a:endParaRPr lang="en-US" sz="1100" dirty="0"/>
          </a:p>
        </p:txBody>
      </p:sp>
      <p:sp>
        <p:nvSpPr>
          <p:cNvPr id="63" name="Box: BD">
            <a:extLst>
              <a:ext uri="{FF2B5EF4-FFF2-40B4-BE49-F238E27FC236}">
                <a16:creationId xmlns:a16="http://schemas.microsoft.com/office/drawing/2014/main" id="{00173F8A-A8EC-76FC-49DC-398EE853FC19}"/>
              </a:ext>
            </a:extLst>
          </p:cNvPr>
          <p:cNvSpPr txBox="1"/>
          <p:nvPr/>
        </p:nvSpPr>
        <p:spPr>
          <a:xfrm>
            <a:off x="1381694" y="1348362"/>
            <a:ext cx="2111489" cy="1815799"/>
          </a:xfrm>
          <a:prstGeom prst="ellipse">
            <a:avLst/>
          </a:prstGeom>
          <a:solidFill>
            <a:srgbClr val="355E93"/>
          </a:solidFill>
          <a:ln w="76200">
            <a:solidFill>
              <a:srgbClr val="78C0F6"/>
            </a:solidFill>
          </a:ln>
          <a:effectLst>
            <a:outerShdw blurRad="63500" dist="76200" dir="8100000" algn="tr" rotWithShape="0">
              <a:prstClr val="black">
                <a:alpha val="80000"/>
              </a:prstClr>
            </a:outerShdw>
          </a:effectLst>
        </p:spPr>
        <p:txBody>
          <a:bodyPr wrap="square" lIns="91440" tIns="91440" rIns="91440" bIns="27432" anchor="ctr" anchorCtr="0">
            <a:noAutofit/>
          </a:bodyPr>
          <a:lstStyle/>
          <a:p>
            <a:pPr algn="ctr">
              <a:lnSpc>
                <a:spcPct val="80000"/>
              </a:lnSpc>
              <a:spcBef>
                <a:spcPts val="600"/>
              </a:spcBef>
            </a:pPr>
            <a:r>
              <a:rPr lang="en-US" sz="2800" b="1" dirty="0"/>
              <a:t>Big Data</a:t>
            </a:r>
            <a:endParaRPr lang="en-US" sz="1100" dirty="0"/>
          </a:p>
        </p:txBody>
      </p:sp>
      <p:grpSp>
        <p:nvGrpSpPr>
          <p:cNvPr id="2049" name="Deepblue 2048">
            <a:extLst>
              <a:ext uri="{FF2B5EF4-FFF2-40B4-BE49-F238E27FC236}">
                <a16:creationId xmlns:a16="http://schemas.microsoft.com/office/drawing/2014/main" id="{63ECD124-AFBC-A834-8500-B74A550CF857}"/>
              </a:ext>
            </a:extLst>
          </p:cNvPr>
          <p:cNvGrpSpPr/>
          <p:nvPr/>
        </p:nvGrpSpPr>
        <p:grpSpPr>
          <a:xfrm rot="21437268">
            <a:off x="972787" y="1854437"/>
            <a:ext cx="2337459" cy="4991101"/>
            <a:chOff x="1089395" y="2063083"/>
            <a:chExt cx="2337459" cy="4991101"/>
          </a:xfrm>
        </p:grpSpPr>
        <p:pic>
          <p:nvPicPr>
            <p:cNvPr id="2052" name="Deep Blue">
              <a:extLst>
                <a:ext uri="{FF2B5EF4-FFF2-40B4-BE49-F238E27FC236}">
                  <a16:creationId xmlns:a16="http://schemas.microsoft.com/office/drawing/2014/main" id="{08D59FB4-9474-2825-44FC-C63E88872CC6}"/>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1089395" y="2063083"/>
              <a:ext cx="2337459" cy="4991101"/>
            </a:xfrm>
            <a:prstGeom prst="rect">
              <a:avLst/>
            </a:prstGeom>
            <a:noFill/>
            <a:effectLst>
              <a:glow rad="127000">
                <a:srgbClr val="000000">
                  <a:alpha val="80000"/>
                </a:srgbClr>
              </a:glow>
            </a:effectLst>
            <a:extLst>
              <a:ext uri="{909E8E84-426E-40DD-AFC4-6F175D3DCCD1}">
                <a14:hiddenFill xmlns:a14="http://schemas.microsoft.com/office/drawing/2010/main">
                  <a:solidFill>
                    <a:srgbClr val="FFFFFF"/>
                  </a:solidFill>
                </a14:hiddenFill>
              </a:ext>
            </a:extLst>
          </p:spPr>
        </p:pic>
        <p:sp>
          <p:nvSpPr>
            <p:cNvPr id="2048" name="Box: Label">
              <a:extLst>
                <a:ext uri="{FF2B5EF4-FFF2-40B4-BE49-F238E27FC236}">
                  <a16:creationId xmlns:a16="http://schemas.microsoft.com/office/drawing/2014/main" id="{100E1548-6018-2744-BA88-EB0289D9587E}"/>
                </a:ext>
              </a:extLst>
            </p:cNvPr>
            <p:cNvSpPr txBox="1"/>
            <p:nvPr/>
          </p:nvSpPr>
          <p:spPr>
            <a:xfrm>
              <a:off x="1089395" y="6402094"/>
              <a:ext cx="2337458" cy="369332"/>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Deep Blue </a:t>
              </a:r>
              <a:r>
                <a:rPr lang="en-US" dirty="0">
                  <a:sym typeface="Wingdings" panose="05000000000000000000" pitchFamily="2" charset="2"/>
                </a:rPr>
                <a:t> </a:t>
              </a:r>
              <a:r>
                <a:rPr lang="en-US" dirty="0"/>
                <a:t>1996</a:t>
              </a:r>
            </a:p>
          </p:txBody>
        </p:sp>
      </p:grpSp>
      <p:grpSp>
        <p:nvGrpSpPr>
          <p:cNvPr id="6" name="Kasperov Group">
            <a:extLst>
              <a:ext uri="{FF2B5EF4-FFF2-40B4-BE49-F238E27FC236}">
                <a16:creationId xmlns:a16="http://schemas.microsoft.com/office/drawing/2014/main" id="{445005F3-0437-E140-2220-83656681491D}"/>
              </a:ext>
            </a:extLst>
          </p:cNvPr>
          <p:cNvGrpSpPr/>
          <p:nvPr/>
        </p:nvGrpSpPr>
        <p:grpSpPr>
          <a:xfrm rot="21287064">
            <a:off x="492993" y="3273609"/>
            <a:ext cx="3575304" cy="2679300"/>
            <a:chOff x="366108" y="3077593"/>
            <a:chExt cx="3575304" cy="2679300"/>
          </a:xfrm>
        </p:grpSpPr>
        <p:pic>
          <p:nvPicPr>
            <p:cNvPr id="2056" name="Kasperov" descr="Garry Kasparov spielt simultan gegen Felix Magath und andere Prominente, eine Veranstaltung der Zeitschrift Spiegel im Juni 1985 in Hamburg. Rechts die vier Schwestern Susanne, Barbara, Isabel und Dorothee Hund. CC-BY Hardy Linke">
              <a:extLst>
                <a:ext uri="{FF2B5EF4-FFF2-40B4-BE49-F238E27FC236}">
                  <a16:creationId xmlns:a16="http://schemas.microsoft.com/office/drawing/2014/main" id="{EF42876E-B3FC-D4EE-71E1-69FC5224AE8F}"/>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66108" y="3077593"/>
              <a:ext cx="3572400" cy="2679300"/>
            </a:xfrm>
            <a:prstGeom prst="rect">
              <a:avLst/>
            </a:prstGeom>
            <a:noFill/>
            <a:effectLst>
              <a:glow rad="127000">
                <a:srgbClr val="000000">
                  <a:alpha val="80000"/>
                </a:srgbClr>
              </a:glow>
            </a:effectLst>
            <a:extLst>
              <a:ext uri="{909E8E84-426E-40DD-AFC4-6F175D3DCCD1}">
                <a14:hiddenFill xmlns:a14="http://schemas.microsoft.com/office/drawing/2010/main">
                  <a:solidFill>
                    <a:srgbClr val="FFFFFF"/>
                  </a:solidFill>
                </a14:hiddenFill>
              </a:ext>
            </a:extLst>
          </p:spPr>
        </p:pic>
        <p:sp>
          <p:nvSpPr>
            <p:cNvPr id="5" name="Box: Label">
              <a:extLst>
                <a:ext uri="{FF2B5EF4-FFF2-40B4-BE49-F238E27FC236}">
                  <a16:creationId xmlns:a16="http://schemas.microsoft.com/office/drawing/2014/main" id="{2F954656-B1CC-6D7A-432B-AD03D03583BE}"/>
                </a:ext>
              </a:extLst>
            </p:cNvPr>
            <p:cNvSpPr txBox="1"/>
            <p:nvPr/>
          </p:nvSpPr>
          <p:spPr>
            <a:xfrm>
              <a:off x="366108" y="5161040"/>
              <a:ext cx="3575304" cy="369332"/>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Deep Blue beats </a:t>
              </a:r>
              <a:r>
                <a:rPr lang="en-US" dirty="0" err="1"/>
                <a:t>Kasperov</a:t>
              </a:r>
              <a:r>
                <a:rPr lang="en-US" dirty="0"/>
                <a:t> </a:t>
              </a:r>
              <a:r>
                <a:rPr lang="en-US" dirty="0">
                  <a:sym typeface="Wingdings" panose="05000000000000000000" pitchFamily="2" charset="2"/>
                </a:rPr>
                <a:t> </a:t>
              </a:r>
              <a:r>
                <a:rPr lang="en-US" dirty="0"/>
                <a:t>1997</a:t>
              </a:r>
            </a:p>
          </p:txBody>
        </p:sp>
      </p:grpSp>
      <p:grpSp>
        <p:nvGrpSpPr>
          <p:cNvPr id="46" name="Netscape">
            <a:extLst>
              <a:ext uri="{FF2B5EF4-FFF2-40B4-BE49-F238E27FC236}">
                <a16:creationId xmlns:a16="http://schemas.microsoft.com/office/drawing/2014/main" id="{9F47D72E-47A8-C4D4-38B1-2C83B7B16186}"/>
              </a:ext>
            </a:extLst>
          </p:cNvPr>
          <p:cNvGrpSpPr/>
          <p:nvPr/>
        </p:nvGrpSpPr>
        <p:grpSpPr>
          <a:xfrm rot="21390204">
            <a:off x="3476287" y="3267855"/>
            <a:ext cx="4357085" cy="2898054"/>
            <a:chOff x="3246109" y="3786674"/>
            <a:chExt cx="4357085" cy="2898054"/>
          </a:xfrm>
        </p:grpSpPr>
        <p:pic>
          <p:nvPicPr>
            <p:cNvPr id="34" name="Netscape" descr="Screenshot of Netscape 1.0 &quot;Network Release&quot; – downloaded from site that labeled it as 1.0 RC or &quot;Release Candidate&quot;.&#10;Author Indolering">
              <a:extLst>
                <a:ext uri="{FF2B5EF4-FFF2-40B4-BE49-F238E27FC236}">
                  <a16:creationId xmlns:a16="http://schemas.microsoft.com/office/drawing/2014/main" id="{042F10D4-CBB5-1472-0DD9-C85FF260AD2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48939" y="3786674"/>
              <a:ext cx="4354255" cy="2448073"/>
            </a:xfrm>
            <a:prstGeom prst="rect">
              <a:avLst/>
            </a:prstGeom>
            <a:noFill/>
            <a:effectLst>
              <a:glow rad="127000">
                <a:srgbClr val="000000">
                  <a:alpha val="80000"/>
                </a:srgbClr>
              </a:glow>
            </a:effectLst>
          </p:spPr>
        </p:pic>
        <p:sp>
          <p:nvSpPr>
            <p:cNvPr id="45" name="Box: Radio">
              <a:extLst>
                <a:ext uri="{FF2B5EF4-FFF2-40B4-BE49-F238E27FC236}">
                  <a16:creationId xmlns:a16="http://schemas.microsoft.com/office/drawing/2014/main" id="{DFFDB01D-F2AA-B70A-88D6-831DE481A70F}"/>
                </a:ext>
              </a:extLst>
            </p:cNvPr>
            <p:cNvSpPr txBox="1"/>
            <p:nvPr/>
          </p:nvSpPr>
          <p:spPr>
            <a:xfrm>
              <a:off x="3246109" y="6315396"/>
              <a:ext cx="4354251" cy="369332"/>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First commercial browser (Netscape) </a:t>
              </a:r>
              <a:r>
                <a:rPr lang="en-US" dirty="0">
                  <a:sym typeface="Wingdings" panose="05000000000000000000" pitchFamily="2" charset="2"/>
                </a:rPr>
                <a:t> </a:t>
              </a:r>
              <a:r>
                <a:rPr lang="en-US" dirty="0"/>
                <a:t>1994</a:t>
              </a:r>
            </a:p>
          </p:txBody>
        </p:sp>
      </p:grpSp>
      <p:grpSp>
        <p:nvGrpSpPr>
          <p:cNvPr id="54" name="Moonlight">
            <a:extLst>
              <a:ext uri="{FF2B5EF4-FFF2-40B4-BE49-F238E27FC236}">
                <a16:creationId xmlns:a16="http://schemas.microsoft.com/office/drawing/2014/main" id="{DF6D8E8C-9353-04FC-A5FF-F7C5F87C85DE}"/>
              </a:ext>
            </a:extLst>
          </p:cNvPr>
          <p:cNvGrpSpPr/>
          <p:nvPr/>
        </p:nvGrpSpPr>
        <p:grpSpPr>
          <a:xfrm rot="199660">
            <a:off x="3793622" y="1528177"/>
            <a:ext cx="4282932" cy="3578806"/>
            <a:chOff x="4407185" y="1414385"/>
            <a:chExt cx="4555838" cy="3806846"/>
          </a:xfrm>
        </p:grpSpPr>
        <p:pic>
          <p:nvPicPr>
            <p:cNvPr id="51" name="Picture 50">
              <a:extLst>
                <a:ext uri="{FF2B5EF4-FFF2-40B4-BE49-F238E27FC236}">
                  <a16:creationId xmlns:a16="http://schemas.microsoft.com/office/drawing/2014/main" id="{0C2EAFA5-2C18-8502-D385-B7FDD7D30E63}"/>
                </a:ext>
              </a:extLst>
            </p:cNvPr>
            <p:cNvPicPr>
              <a:picLocks noChangeAspect="1"/>
            </p:cNvPicPr>
            <p:nvPr/>
          </p:nvPicPr>
          <p:blipFill>
            <a:blip r:embed="rId12"/>
            <a:stretch>
              <a:fillRect/>
            </a:stretch>
          </p:blipFill>
          <p:spPr>
            <a:xfrm>
              <a:off x="4433547" y="1414385"/>
              <a:ext cx="4529476" cy="3806846"/>
            </a:xfrm>
            <a:prstGeom prst="rect">
              <a:avLst/>
            </a:prstGeom>
            <a:noFill/>
            <a:effectLst>
              <a:glow rad="127000">
                <a:srgbClr val="000000">
                  <a:alpha val="80000"/>
                </a:srgbClr>
              </a:glow>
            </a:effectLst>
          </p:spPr>
        </p:pic>
        <p:sp>
          <p:nvSpPr>
            <p:cNvPr id="52" name="Box: Radio">
              <a:extLst>
                <a:ext uri="{FF2B5EF4-FFF2-40B4-BE49-F238E27FC236}">
                  <a16:creationId xmlns:a16="http://schemas.microsoft.com/office/drawing/2014/main" id="{3219D38A-855E-70EB-9F88-C059A70D738E}"/>
                </a:ext>
              </a:extLst>
            </p:cNvPr>
            <p:cNvSpPr txBox="1"/>
            <p:nvPr/>
          </p:nvSpPr>
          <p:spPr>
            <a:xfrm>
              <a:off x="4407185" y="4734690"/>
              <a:ext cx="4555838" cy="392866"/>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Moonlight Maze (first APT) </a:t>
              </a:r>
              <a:r>
                <a:rPr lang="en-US" dirty="0">
                  <a:sym typeface="Wingdings" panose="05000000000000000000" pitchFamily="2" charset="2"/>
                </a:rPr>
                <a:t> </a:t>
              </a:r>
              <a:r>
                <a:rPr lang="en-US" dirty="0"/>
                <a:t>1996–1999</a:t>
              </a:r>
            </a:p>
          </p:txBody>
        </p:sp>
      </p:grpSp>
      <p:grpSp>
        <p:nvGrpSpPr>
          <p:cNvPr id="11" name="AugCog Article Group">
            <a:extLst>
              <a:ext uri="{FF2B5EF4-FFF2-40B4-BE49-F238E27FC236}">
                <a16:creationId xmlns:a16="http://schemas.microsoft.com/office/drawing/2014/main" id="{D7921A43-436A-FF3B-E1C1-8085D4FE1F81}"/>
              </a:ext>
            </a:extLst>
          </p:cNvPr>
          <p:cNvGrpSpPr/>
          <p:nvPr/>
        </p:nvGrpSpPr>
        <p:grpSpPr>
          <a:xfrm rot="279887">
            <a:off x="8826333" y="565347"/>
            <a:ext cx="3399272" cy="3967546"/>
            <a:chOff x="8426365" y="500063"/>
            <a:chExt cx="3399272" cy="3967546"/>
          </a:xfrm>
        </p:grpSpPr>
        <p:pic>
          <p:nvPicPr>
            <p:cNvPr id="4" name="Book: Bryne &amp; Parasuraman">
              <a:extLst>
                <a:ext uri="{FF2B5EF4-FFF2-40B4-BE49-F238E27FC236}">
                  <a16:creationId xmlns:a16="http://schemas.microsoft.com/office/drawing/2014/main" id="{D525B6A3-E586-8F79-C97B-38E805C6103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1974" t="-1" b="-2924"/>
            <a:stretch/>
          </p:blipFill>
          <p:spPr>
            <a:xfrm>
              <a:off x="8459829" y="500063"/>
              <a:ext cx="3365808" cy="3967546"/>
            </a:xfrm>
            <a:prstGeom prst="rect">
              <a:avLst/>
            </a:prstGeom>
            <a:solidFill>
              <a:srgbClr val="FFFFFF"/>
            </a:solidFill>
            <a:effectLst>
              <a:glow rad="127000">
                <a:srgbClr val="000000">
                  <a:alpha val="80000"/>
                </a:srgbClr>
              </a:glow>
            </a:effectLst>
          </p:spPr>
        </p:pic>
        <p:sp>
          <p:nvSpPr>
            <p:cNvPr id="7" name="Box: Label">
              <a:extLst>
                <a:ext uri="{FF2B5EF4-FFF2-40B4-BE49-F238E27FC236}">
                  <a16:creationId xmlns:a16="http://schemas.microsoft.com/office/drawing/2014/main" id="{FB20E251-D73A-3985-7DB6-6AD2F1EA9DA6}"/>
                </a:ext>
              </a:extLst>
            </p:cNvPr>
            <p:cNvSpPr txBox="1"/>
            <p:nvPr/>
          </p:nvSpPr>
          <p:spPr>
            <a:xfrm>
              <a:off x="8459829" y="3827319"/>
              <a:ext cx="3364992" cy="369332"/>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err="1"/>
                <a:t>AugCog</a:t>
              </a:r>
              <a:r>
                <a:rPr lang="en-US" dirty="0"/>
                <a:t> and workload</a:t>
              </a:r>
            </a:p>
          </p:txBody>
        </p:sp>
        <p:sp>
          <p:nvSpPr>
            <p:cNvPr id="12" name="Box: Label">
              <a:extLst>
                <a:ext uri="{FF2B5EF4-FFF2-40B4-BE49-F238E27FC236}">
                  <a16:creationId xmlns:a16="http://schemas.microsoft.com/office/drawing/2014/main" id="{02B7C3AB-C216-ECD8-694F-78260AF131EA}"/>
                </a:ext>
              </a:extLst>
            </p:cNvPr>
            <p:cNvSpPr txBox="1"/>
            <p:nvPr/>
          </p:nvSpPr>
          <p:spPr>
            <a:xfrm>
              <a:off x="8426365" y="3417202"/>
              <a:ext cx="3364992" cy="369332"/>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Adaptive Automation </a:t>
              </a:r>
              <a:r>
                <a:rPr lang="en-US" dirty="0">
                  <a:sym typeface="Wingdings" panose="05000000000000000000" pitchFamily="2" charset="2"/>
                </a:rPr>
                <a:t> </a:t>
              </a:r>
              <a:r>
                <a:rPr lang="en-US" dirty="0"/>
                <a:t>1996</a:t>
              </a:r>
            </a:p>
          </p:txBody>
        </p:sp>
      </p:grpSp>
      <p:pic>
        <p:nvPicPr>
          <p:cNvPr id="2054" name="Book Kahneman" descr="Thinking, Fast and Slow eBook : Kahneman, Daniel: Kindle Store - Amazon.com">
            <a:extLst>
              <a:ext uri="{FF2B5EF4-FFF2-40B4-BE49-F238E27FC236}">
                <a16:creationId xmlns:a16="http://schemas.microsoft.com/office/drawing/2014/main" id="{CFBF56F4-7417-7AF5-7AC3-58C088ADFBA3}"/>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rot="274424">
            <a:off x="9372533" y="1467029"/>
            <a:ext cx="2464390" cy="3656364"/>
          </a:xfrm>
          <a:prstGeom prst="rect">
            <a:avLst/>
          </a:prstGeom>
          <a:noFill/>
          <a:effectLst>
            <a:glow rad="127000">
              <a:srgbClr val="000000">
                <a:alpha val="80000"/>
              </a:srgbClr>
            </a:glow>
          </a:effectLst>
          <a:extLst>
            <a:ext uri="{909E8E84-426E-40DD-AFC4-6F175D3DCCD1}">
              <a14:hiddenFill xmlns:a14="http://schemas.microsoft.com/office/drawing/2010/main">
                <a:solidFill>
                  <a:srgbClr val="FFFFFF"/>
                </a:solidFill>
              </a14:hiddenFill>
            </a:ext>
          </a:extLst>
        </p:spPr>
      </p:pic>
      <p:pic>
        <p:nvPicPr>
          <p:cNvPr id="56" name="Book Cialdini">
            <a:extLst>
              <a:ext uri="{FF2B5EF4-FFF2-40B4-BE49-F238E27FC236}">
                <a16:creationId xmlns:a16="http://schemas.microsoft.com/office/drawing/2014/main" id="{71DBB7BA-5F40-233E-911E-22163166E17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21284125">
            <a:off x="8767490" y="2234853"/>
            <a:ext cx="2100339" cy="3155988"/>
          </a:xfrm>
          <a:prstGeom prst="rect">
            <a:avLst/>
          </a:prstGeom>
          <a:noFill/>
          <a:effectLst>
            <a:glow rad="127000">
              <a:srgbClr val="000000">
                <a:alpha val="80000"/>
              </a:srgbClr>
            </a:glow>
          </a:effectLst>
        </p:spPr>
      </p:pic>
      <p:pic>
        <p:nvPicPr>
          <p:cNvPr id="2050" name="Congress" descr="The Top 5 Education Debates Set to Hit Congress This Fall – The 74">
            <a:extLst>
              <a:ext uri="{FF2B5EF4-FFF2-40B4-BE49-F238E27FC236}">
                <a16:creationId xmlns:a16="http://schemas.microsoft.com/office/drawing/2014/main" id="{D8243C9B-3B2C-BC8E-4906-821F96E3979F}"/>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315200" y="3692004"/>
            <a:ext cx="5065593" cy="3165996"/>
          </a:xfrm>
          <a:prstGeom prst="rect">
            <a:avLst/>
          </a:prstGeom>
          <a:noFill/>
          <a:effectLst>
            <a:glow rad="127000">
              <a:srgbClr val="000000">
                <a:alpha val="80000"/>
              </a:srgbClr>
            </a:glow>
          </a:effectLst>
          <a:extLst>
            <a:ext uri="{909E8E84-426E-40DD-AFC4-6F175D3DCCD1}">
              <a14:hiddenFill xmlns:a14="http://schemas.microsoft.com/office/drawing/2010/main">
                <a:solidFill>
                  <a:srgbClr val="FFFFFF"/>
                </a:solidFill>
              </a14:hiddenFill>
            </a:ext>
          </a:extLst>
        </p:spPr>
      </p:pic>
      <p:sp>
        <p:nvSpPr>
          <p:cNvPr id="29" name="Box: Decade of Brain">
            <a:extLst>
              <a:ext uri="{FF2B5EF4-FFF2-40B4-BE49-F238E27FC236}">
                <a16:creationId xmlns:a16="http://schemas.microsoft.com/office/drawing/2014/main" id="{AA37D4E1-53AE-205C-8334-D2834C39452B}"/>
              </a:ext>
            </a:extLst>
          </p:cNvPr>
          <p:cNvSpPr txBox="1"/>
          <p:nvPr/>
        </p:nvSpPr>
        <p:spPr>
          <a:xfrm>
            <a:off x="7997438" y="3928463"/>
            <a:ext cx="1992626" cy="1438051"/>
          </a:xfrm>
          <a:prstGeom prst="wedgeEllipseCallout">
            <a:avLst>
              <a:gd name="adj1" fmla="val 41486"/>
              <a:gd name="adj2" fmla="val 56816"/>
            </a:avLst>
          </a:prstGeom>
          <a:solidFill>
            <a:srgbClr val="D2C9B9"/>
          </a:solidFill>
          <a:ln w="76200">
            <a:solidFill>
              <a:schemeClr val="tx1"/>
            </a:solidFill>
          </a:ln>
          <a:effectLst>
            <a:outerShdw blurRad="63500" dist="76200" dir="8100000" algn="tr" rotWithShape="0">
              <a:prstClr val="black">
                <a:alpha val="80000"/>
              </a:prstClr>
            </a:outerShdw>
          </a:effectLst>
        </p:spPr>
        <p:txBody>
          <a:bodyPr wrap="square" lIns="91440" tIns="91440" rIns="91440" bIns="27432" anchor="ctr" anchorCtr="0">
            <a:noAutofit/>
          </a:bodyPr>
          <a:lstStyle/>
          <a:p>
            <a:pPr algn="ctr">
              <a:lnSpc>
                <a:spcPct val="80000"/>
              </a:lnSpc>
              <a:spcBef>
                <a:spcPts val="600"/>
              </a:spcBef>
            </a:pPr>
            <a:r>
              <a:rPr lang="en-US" sz="2000" b="1" dirty="0">
                <a:solidFill>
                  <a:schemeClr val="bg1"/>
                </a:solidFill>
              </a:rPr>
              <a:t>“Decade of the Brain” </a:t>
            </a:r>
            <a:endParaRPr lang="en-US" sz="1100" b="1" dirty="0">
              <a:solidFill>
                <a:schemeClr val="bg1"/>
              </a:solidFill>
            </a:endParaRPr>
          </a:p>
        </p:txBody>
      </p:sp>
    </p:spTree>
    <p:extLst>
      <p:ext uri="{BB962C8B-B14F-4D97-AF65-F5344CB8AC3E}">
        <p14:creationId xmlns:p14="http://schemas.microsoft.com/office/powerpoint/2010/main" val="562619734"/>
      </p:ext>
    </p:extLst>
  </p:cSld>
  <p:clrMapOvr>
    <a:masterClrMapping/>
  </p:clrMapOvr>
  <p:transition spd="slow">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5"/>
                                            </p:tgtEl>
                                            <p:attrNameLst>
                                              <p:attrName>style.visibility</p:attrName>
                                            </p:attrNameLst>
                                          </p:cBhvr>
                                          <p:to>
                                            <p:strVal val="visible"/>
                                          </p:to>
                                        </p:set>
                                        <p:animEffect transition="in" filter="fade">
                                          <p:cBhvr>
                                            <p:cTn id="10" dur="500"/>
                                            <p:tgtEl>
                                              <p:spTgt spid="205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up)">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wipe(left)">
                                          <p:cBhvr>
                                            <p:cTn id="24" dur="150"/>
                                            <p:tgtEl>
                                              <p:spTgt spid="60"/>
                                            </p:tgtEl>
                                          </p:cBhvr>
                                        </p:animEffect>
                                      </p:childTnLst>
                                    </p:cTn>
                                  </p:par>
                                </p:childTnLst>
                              </p:cTn>
                            </p:par>
                            <p:par>
                              <p:cTn id="25" fill="hold">
                                <p:stCondLst>
                                  <p:cond delay="150"/>
                                </p:stCondLst>
                                <p:childTnLst>
                                  <p:par>
                                    <p:cTn id="26" presetID="22" presetClass="entr" presetSubtype="8" fill="hold" grpId="0" nodeType="after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left)">
                                          <p:cBhvr>
                                            <p:cTn id="28" dur="150"/>
                                            <p:tgtEl>
                                              <p:spTgt spid="6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9"/>
                                            </p:tgtEl>
                                          </p:cBhvr>
                                        </p:animEffect>
                                        <p:set>
                                          <p:cBhvr>
                                            <p:cTn id="33" dur="1" fill="hold">
                                              <p:stCondLst>
                                                <p:cond delay="499"/>
                                              </p:stCondLst>
                                            </p:cTn>
                                            <p:tgtEl>
                                              <p:spTgt spid="59"/>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60"/>
                                            </p:tgtEl>
                                          </p:cBhvr>
                                        </p:animEffect>
                                        <p:set>
                                          <p:cBhvr>
                                            <p:cTn id="36" dur="1" fill="hold">
                                              <p:stCondLst>
                                                <p:cond delay="499"/>
                                              </p:stCondLst>
                                            </p:cTn>
                                            <p:tgtEl>
                                              <p:spTgt spid="6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61"/>
                                            </p:tgtEl>
                                          </p:cBhvr>
                                        </p:animEffect>
                                        <p:set>
                                          <p:cBhvr>
                                            <p:cTn id="39" dur="1" fill="hold">
                                              <p:stCondLst>
                                                <p:cond delay="499"/>
                                              </p:stCondLst>
                                            </p:cTn>
                                            <p:tgtEl>
                                              <p:spTgt spid="61"/>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25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500"/>
                                            <p:tgtEl>
                                              <p:spTgt spid="63"/>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12" fill="hold" nodeType="clickEffect" p14:presetBounceEnd="50000">
                                      <p:stCondLst>
                                        <p:cond delay="0"/>
                                      </p:stCondLst>
                                      <p:childTnLst>
                                        <p:set>
                                          <p:cBhvr>
                                            <p:cTn id="51" dur="1" fill="hold">
                                              <p:stCondLst>
                                                <p:cond delay="0"/>
                                              </p:stCondLst>
                                            </p:cTn>
                                            <p:tgtEl>
                                              <p:spTgt spid="2049"/>
                                            </p:tgtEl>
                                            <p:attrNameLst>
                                              <p:attrName>style.visibility</p:attrName>
                                            </p:attrNameLst>
                                          </p:cBhvr>
                                          <p:to>
                                            <p:strVal val="visible"/>
                                          </p:to>
                                        </p:set>
                                        <p:anim calcmode="lin" valueType="num" p14:bounceEnd="50000">
                                          <p:cBhvr additive="base">
                                            <p:cTn id="52" dur="500" fill="hold"/>
                                            <p:tgtEl>
                                              <p:spTgt spid="2049"/>
                                            </p:tgtEl>
                                            <p:attrNameLst>
                                              <p:attrName>ppt_x</p:attrName>
                                            </p:attrNameLst>
                                          </p:cBhvr>
                                          <p:tavLst>
                                            <p:tav tm="0">
                                              <p:val>
                                                <p:strVal val="0-#ppt_w/2"/>
                                              </p:val>
                                            </p:tav>
                                            <p:tav tm="100000">
                                              <p:val>
                                                <p:strVal val="#ppt_x"/>
                                              </p:val>
                                            </p:tav>
                                          </p:tavLst>
                                        </p:anim>
                                        <p:anim calcmode="lin" valueType="num" p14:bounceEnd="50000">
                                          <p:cBhvr additive="base">
                                            <p:cTn id="53" dur="500" fill="hold"/>
                                            <p:tgtEl>
                                              <p:spTgt spid="2049"/>
                                            </p:tgtEl>
                                            <p:attrNameLst>
                                              <p:attrName>ppt_y</p:attrName>
                                            </p:attrNameLst>
                                          </p:cBhvr>
                                          <p:tavLst>
                                            <p:tav tm="0">
                                              <p:val>
                                                <p:strVal val="1+#ppt_h/2"/>
                                              </p:val>
                                            </p:tav>
                                            <p:tav tm="100000">
                                              <p:val>
                                                <p:strVal val="#ppt_y"/>
                                              </p:val>
                                            </p:tav>
                                          </p:tavLst>
                                        </p:anim>
                                      </p:childTnLst>
                                    </p:cTn>
                                  </p:par>
                                </p:childTnLst>
                              </p:cTn>
                            </p:par>
                            <p:par>
                              <p:cTn id="54" fill="hold">
                                <p:stCondLst>
                                  <p:cond delay="500"/>
                                </p:stCondLst>
                                <p:childTnLst>
                                  <p:par>
                                    <p:cTn id="55" presetID="2" presetClass="entr" presetSubtype="12" fill="hold" nodeType="afterEffect" p14:presetBounceEnd="50000">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14:bounceEnd="50000">
                                          <p:cBhvr additive="base">
                                            <p:cTn id="57"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5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up)">
                                          <p:cBhvr>
                                            <p:cTn id="63" dur="5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grpId="0" nodeType="clickEffect" p14:presetBounceEnd="50000">
                                      <p:stCondLst>
                                        <p:cond delay="0"/>
                                      </p:stCondLst>
                                      <p:childTnLst>
                                        <p:set>
                                          <p:cBhvr>
                                            <p:cTn id="67" dur="1" fill="hold">
                                              <p:stCondLst>
                                                <p:cond delay="0"/>
                                              </p:stCondLst>
                                            </p:cTn>
                                            <p:tgtEl>
                                              <p:spTgt spid="47"/>
                                            </p:tgtEl>
                                            <p:attrNameLst>
                                              <p:attrName>style.visibility</p:attrName>
                                            </p:attrNameLst>
                                          </p:cBhvr>
                                          <p:to>
                                            <p:strVal val="visible"/>
                                          </p:to>
                                        </p:set>
                                        <p:anim calcmode="lin" valueType="num" p14:bounceEnd="50000">
                                          <p:cBhvr additive="base">
                                            <p:cTn id="68" dur="500" fill="hold"/>
                                            <p:tgtEl>
                                              <p:spTgt spid="47"/>
                                            </p:tgtEl>
                                            <p:attrNameLst>
                                              <p:attrName>ppt_x</p:attrName>
                                            </p:attrNameLst>
                                          </p:cBhvr>
                                          <p:tavLst>
                                            <p:tav tm="0">
                                              <p:val>
                                                <p:strVal val="1+#ppt_w/2"/>
                                              </p:val>
                                            </p:tav>
                                            <p:tav tm="100000">
                                              <p:val>
                                                <p:strVal val="#ppt_x"/>
                                              </p:val>
                                            </p:tav>
                                          </p:tavLst>
                                        </p:anim>
                                        <p:anim calcmode="lin" valueType="num" p14:bounceEnd="50000">
                                          <p:cBhvr additive="base">
                                            <p:cTn id="69" dur="500" fill="hold"/>
                                            <p:tgtEl>
                                              <p:spTgt spid="47"/>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14:presetBounceEnd="50000">
                                      <p:stCondLst>
                                        <p:cond delay="100"/>
                                      </p:stCondLst>
                                      <p:childTnLst>
                                        <p:set>
                                          <p:cBhvr>
                                            <p:cTn id="71" dur="1" fill="hold">
                                              <p:stCondLst>
                                                <p:cond delay="0"/>
                                              </p:stCondLst>
                                            </p:cTn>
                                            <p:tgtEl>
                                              <p:spTgt spid="48"/>
                                            </p:tgtEl>
                                            <p:attrNameLst>
                                              <p:attrName>style.visibility</p:attrName>
                                            </p:attrNameLst>
                                          </p:cBhvr>
                                          <p:to>
                                            <p:strVal val="visible"/>
                                          </p:to>
                                        </p:set>
                                        <p:anim calcmode="lin" valueType="num" p14:bounceEnd="50000">
                                          <p:cBhvr additive="base">
                                            <p:cTn id="72" dur="500" fill="hold"/>
                                            <p:tgtEl>
                                              <p:spTgt spid="48"/>
                                            </p:tgtEl>
                                            <p:attrNameLst>
                                              <p:attrName>ppt_x</p:attrName>
                                            </p:attrNameLst>
                                          </p:cBhvr>
                                          <p:tavLst>
                                            <p:tav tm="0">
                                              <p:val>
                                                <p:strVal val="1+#ppt_w/2"/>
                                              </p:val>
                                            </p:tav>
                                            <p:tav tm="100000">
                                              <p:val>
                                                <p:strVal val="#ppt_x"/>
                                              </p:val>
                                            </p:tav>
                                          </p:tavLst>
                                        </p:anim>
                                        <p:anim calcmode="lin" valueType="num" p14:bounceEnd="50000">
                                          <p:cBhvr additive="base">
                                            <p:cTn id="73" dur="500" fill="hold"/>
                                            <p:tgtEl>
                                              <p:spTgt spid="48"/>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14:presetBounceEnd="50000">
                                      <p:stCondLst>
                                        <p:cond delay="200"/>
                                      </p:stCondLst>
                                      <p:childTnLst>
                                        <p:set>
                                          <p:cBhvr>
                                            <p:cTn id="75" dur="1" fill="hold">
                                              <p:stCondLst>
                                                <p:cond delay="0"/>
                                              </p:stCondLst>
                                            </p:cTn>
                                            <p:tgtEl>
                                              <p:spTgt spid="49"/>
                                            </p:tgtEl>
                                            <p:attrNameLst>
                                              <p:attrName>style.visibility</p:attrName>
                                            </p:attrNameLst>
                                          </p:cBhvr>
                                          <p:to>
                                            <p:strVal val="visible"/>
                                          </p:to>
                                        </p:set>
                                        <p:anim calcmode="lin" valueType="num" p14:bounceEnd="50000">
                                          <p:cBhvr additive="base">
                                            <p:cTn id="76" dur="500" fill="hold"/>
                                            <p:tgtEl>
                                              <p:spTgt spid="49"/>
                                            </p:tgtEl>
                                            <p:attrNameLst>
                                              <p:attrName>ppt_x</p:attrName>
                                            </p:attrNameLst>
                                          </p:cBhvr>
                                          <p:tavLst>
                                            <p:tav tm="0">
                                              <p:val>
                                                <p:strVal val="1+#ppt_w/2"/>
                                              </p:val>
                                            </p:tav>
                                            <p:tav tm="100000">
                                              <p:val>
                                                <p:strVal val="#ppt_x"/>
                                              </p:val>
                                            </p:tav>
                                          </p:tavLst>
                                        </p:anim>
                                        <p:anim calcmode="lin" valueType="num" p14:bounceEnd="50000">
                                          <p:cBhvr additive="base">
                                            <p:cTn id="77"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1" fill="hold" nodeType="clickEffect" p14:presetBounceEnd="50000">
                                      <p:stCondLst>
                                        <p:cond delay="0"/>
                                      </p:stCondLst>
                                      <p:childTnLst>
                                        <p:set>
                                          <p:cBhvr>
                                            <p:cTn id="81" dur="1" fill="hold">
                                              <p:stCondLst>
                                                <p:cond delay="0"/>
                                              </p:stCondLst>
                                            </p:cTn>
                                            <p:tgtEl>
                                              <p:spTgt spid="46"/>
                                            </p:tgtEl>
                                            <p:attrNameLst>
                                              <p:attrName>style.visibility</p:attrName>
                                            </p:attrNameLst>
                                          </p:cBhvr>
                                          <p:to>
                                            <p:strVal val="visible"/>
                                          </p:to>
                                        </p:set>
                                        <p:anim calcmode="lin" valueType="num" p14:bounceEnd="50000">
                                          <p:cBhvr additive="base">
                                            <p:cTn id="82" dur="50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83"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3" fill="hold" nodeType="clickEffect" p14:presetBounceEnd="50000">
                                      <p:stCondLst>
                                        <p:cond delay="0"/>
                                      </p:stCondLst>
                                      <p:childTnLst>
                                        <p:set>
                                          <p:cBhvr>
                                            <p:cTn id="87" dur="1" fill="hold">
                                              <p:stCondLst>
                                                <p:cond delay="0"/>
                                              </p:stCondLst>
                                            </p:cTn>
                                            <p:tgtEl>
                                              <p:spTgt spid="54"/>
                                            </p:tgtEl>
                                            <p:attrNameLst>
                                              <p:attrName>style.visibility</p:attrName>
                                            </p:attrNameLst>
                                          </p:cBhvr>
                                          <p:to>
                                            <p:strVal val="visible"/>
                                          </p:to>
                                        </p:set>
                                        <p:anim calcmode="lin" valueType="num" p14:bounceEnd="50000">
                                          <p:cBhvr additive="base">
                                            <p:cTn id="88" dur="500" fill="hold"/>
                                            <p:tgtEl>
                                              <p:spTgt spid="54"/>
                                            </p:tgtEl>
                                            <p:attrNameLst>
                                              <p:attrName>ppt_x</p:attrName>
                                            </p:attrNameLst>
                                          </p:cBhvr>
                                          <p:tavLst>
                                            <p:tav tm="0">
                                              <p:val>
                                                <p:strVal val="1+#ppt_w/2"/>
                                              </p:val>
                                            </p:tav>
                                            <p:tav tm="100000">
                                              <p:val>
                                                <p:strVal val="#ppt_x"/>
                                              </p:val>
                                            </p:tav>
                                          </p:tavLst>
                                        </p:anim>
                                        <p:anim calcmode="lin" valueType="num" p14:bounceEnd="50000">
                                          <p:cBhvr additive="base">
                                            <p:cTn id="89"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ipe(up)">
                                          <p:cBhvr>
                                            <p:cTn id="94" dur="500"/>
                                            <p:tgtEl>
                                              <p:spTgt spid="30"/>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nodeType="clickEffect">
                                      <p:stCondLst>
                                        <p:cond delay="0"/>
                                      </p:stCondLst>
                                      <p:childTnLst>
                                        <p:set>
                                          <p:cBhvr>
                                            <p:cTn id="98" dur="1" fill="hold">
                                              <p:stCondLst>
                                                <p:cond delay="0"/>
                                              </p:stCondLst>
                                            </p:cTn>
                                            <p:tgtEl>
                                              <p:spTgt spid="2053"/>
                                            </p:tgtEl>
                                            <p:attrNameLst>
                                              <p:attrName>style.visibility</p:attrName>
                                            </p:attrNameLst>
                                          </p:cBhvr>
                                          <p:to>
                                            <p:strVal val="visible"/>
                                          </p:to>
                                        </p:set>
                                        <p:animEffect transition="in" filter="randombar(horizontal)">
                                          <p:cBhvr>
                                            <p:cTn id="99" dur="500"/>
                                            <p:tgtEl>
                                              <p:spTgt spid="2053"/>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6" fill="hold" nodeType="clickEffect" p14:presetBounceEnd="50000">
                                      <p:stCondLst>
                                        <p:cond delay="0"/>
                                      </p:stCondLst>
                                      <p:childTnLst>
                                        <p:set>
                                          <p:cBhvr>
                                            <p:cTn id="103" dur="1" fill="hold">
                                              <p:stCondLst>
                                                <p:cond delay="0"/>
                                              </p:stCondLst>
                                            </p:cTn>
                                            <p:tgtEl>
                                              <p:spTgt spid="11"/>
                                            </p:tgtEl>
                                            <p:attrNameLst>
                                              <p:attrName>style.visibility</p:attrName>
                                            </p:attrNameLst>
                                          </p:cBhvr>
                                          <p:to>
                                            <p:strVal val="visible"/>
                                          </p:to>
                                        </p:set>
                                        <p:anim calcmode="lin" valueType="num" p14:bounceEnd="50000">
                                          <p:cBhvr additive="base">
                                            <p:cTn id="104"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10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6" fill="hold" nodeType="clickEffect" p14:presetBounceEnd="50000">
                                      <p:stCondLst>
                                        <p:cond delay="0"/>
                                      </p:stCondLst>
                                      <p:childTnLst>
                                        <p:set>
                                          <p:cBhvr>
                                            <p:cTn id="109" dur="1" fill="hold">
                                              <p:stCondLst>
                                                <p:cond delay="0"/>
                                              </p:stCondLst>
                                            </p:cTn>
                                            <p:tgtEl>
                                              <p:spTgt spid="2054"/>
                                            </p:tgtEl>
                                            <p:attrNameLst>
                                              <p:attrName>style.visibility</p:attrName>
                                            </p:attrNameLst>
                                          </p:cBhvr>
                                          <p:to>
                                            <p:strVal val="visible"/>
                                          </p:to>
                                        </p:set>
                                        <p:anim calcmode="lin" valueType="num" p14:bounceEnd="50000">
                                          <p:cBhvr additive="base">
                                            <p:cTn id="110" dur="500" fill="hold"/>
                                            <p:tgtEl>
                                              <p:spTgt spid="2054"/>
                                            </p:tgtEl>
                                            <p:attrNameLst>
                                              <p:attrName>ppt_x</p:attrName>
                                            </p:attrNameLst>
                                          </p:cBhvr>
                                          <p:tavLst>
                                            <p:tav tm="0">
                                              <p:val>
                                                <p:strVal val="1+#ppt_w/2"/>
                                              </p:val>
                                            </p:tav>
                                            <p:tav tm="100000">
                                              <p:val>
                                                <p:strVal val="#ppt_x"/>
                                              </p:val>
                                            </p:tav>
                                          </p:tavLst>
                                        </p:anim>
                                        <p:anim calcmode="lin" valueType="num" p14:bounceEnd="50000">
                                          <p:cBhvr additive="base">
                                            <p:cTn id="111"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3" fill="hold" nodeType="clickEffect" p14:presetBounceEnd="50000">
                                      <p:stCondLst>
                                        <p:cond delay="0"/>
                                      </p:stCondLst>
                                      <p:childTnLst>
                                        <p:set>
                                          <p:cBhvr>
                                            <p:cTn id="115" dur="1" fill="hold">
                                              <p:stCondLst>
                                                <p:cond delay="0"/>
                                              </p:stCondLst>
                                            </p:cTn>
                                            <p:tgtEl>
                                              <p:spTgt spid="56"/>
                                            </p:tgtEl>
                                            <p:attrNameLst>
                                              <p:attrName>style.visibility</p:attrName>
                                            </p:attrNameLst>
                                          </p:cBhvr>
                                          <p:to>
                                            <p:strVal val="visible"/>
                                          </p:to>
                                        </p:set>
                                        <p:anim calcmode="lin" valueType="num" p14:bounceEnd="50000">
                                          <p:cBhvr additive="base">
                                            <p:cTn id="116" dur="500" fill="hold"/>
                                            <p:tgtEl>
                                              <p:spTgt spid="56"/>
                                            </p:tgtEl>
                                            <p:attrNameLst>
                                              <p:attrName>ppt_x</p:attrName>
                                            </p:attrNameLst>
                                          </p:cBhvr>
                                          <p:tavLst>
                                            <p:tav tm="0">
                                              <p:val>
                                                <p:strVal val="1+#ppt_w/2"/>
                                              </p:val>
                                            </p:tav>
                                            <p:tav tm="100000">
                                              <p:val>
                                                <p:strVal val="#ppt_x"/>
                                              </p:val>
                                            </p:tav>
                                          </p:tavLst>
                                        </p:anim>
                                        <p:anim calcmode="lin" valueType="num" p14:bounceEnd="50000">
                                          <p:cBhvr additive="base">
                                            <p:cTn id="117" dur="500" fill="hold"/>
                                            <p:tgtEl>
                                              <p:spTgt spid="56"/>
                                            </p:tgtEl>
                                            <p:attrNameLst>
                                              <p:attrName>ppt_y</p:attrName>
                                            </p:attrNameLst>
                                          </p:cBhvr>
                                          <p:tavLst>
                                            <p:tav tm="0">
                                              <p:val>
                                                <p:strVal val="0-#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decel="50000" fill="hold" nodeType="clickEffect">
                                      <p:stCondLst>
                                        <p:cond delay="0"/>
                                      </p:stCondLst>
                                      <p:childTnLst>
                                        <p:set>
                                          <p:cBhvr>
                                            <p:cTn id="121" dur="1" fill="hold">
                                              <p:stCondLst>
                                                <p:cond delay="0"/>
                                              </p:stCondLst>
                                            </p:cTn>
                                            <p:tgtEl>
                                              <p:spTgt spid="2050"/>
                                            </p:tgtEl>
                                            <p:attrNameLst>
                                              <p:attrName>style.visibility</p:attrName>
                                            </p:attrNameLst>
                                          </p:cBhvr>
                                          <p:to>
                                            <p:strVal val="visible"/>
                                          </p:to>
                                        </p:set>
                                        <p:anim calcmode="lin" valueType="num">
                                          <p:cBhvr additive="base">
                                            <p:cTn id="122" dur="500" fill="hold"/>
                                            <p:tgtEl>
                                              <p:spTgt spid="2050"/>
                                            </p:tgtEl>
                                            <p:attrNameLst>
                                              <p:attrName>ppt_x</p:attrName>
                                            </p:attrNameLst>
                                          </p:cBhvr>
                                          <p:tavLst>
                                            <p:tav tm="0">
                                              <p:val>
                                                <p:strVal val="#ppt_x"/>
                                              </p:val>
                                            </p:tav>
                                            <p:tav tm="100000">
                                              <p:val>
                                                <p:strVal val="#ppt_x"/>
                                              </p:val>
                                            </p:tav>
                                          </p:tavLst>
                                        </p:anim>
                                        <p:anim calcmode="lin" valueType="num">
                                          <p:cBhvr additive="base">
                                            <p:cTn id="123" dur="500" fill="hold"/>
                                            <p:tgtEl>
                                              <p:spTgt spid="2050"/>
                                            </p:tgtEl>
                                            <p:attrNameLst>
                                              <p:attrName>ppt_y</p:attrName>
                                            </p:attrNameLst>
                                          </p:cBhvr>
                                          <p:tavLst>
                                            <p:tav tm="0">
                                              <p:val>
                                                <p:strVal val="1+#ppt_h/2"/>
                                              </p:val>
                                            </p:tav>
                                            <p:tav tm="100000">
                                              <p:val>
                                                <p:strVal val="#ppt_y"/>
                                              </p:val>
                                            </p:tav>
                                          </p:tavLst>
                                        </p:anim>
                                      </p:childTnLst>
                                    </p:cTn>
                                  </p:par>
                                </p:childTnLst>
                              </p:cTn>
                            </p:par>
                            <p:par>
                              <p:cTn id="124" fill="hold">
                                <p:stCondLst>
                                  <p:cond delay="500"/>
                                </p:stCondLst>
                                <p:childTnLst>
                                  <p:par>
                                    <p:cTn id="125" presetID="22" presetClass="entr" presetSubtype="2" fill="hold" grpId="0"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wipe(right)">
                                          <p:cBhvr>
                                            <p:cTn id="12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P spid="47" grpId="0"/>
          <p:bldP spid="48" grpId="0"/>
          <p:bldP spid="49" grpId="0"/>
          <p:bldP spid="59" grpId="0" animBg="1"/>
          <p:bldP spid="59" grpId="1" animBg="1"/>
          <p:bldP spid="60" grpId="0" animBg="1"/>
          <p:bldP spid="60" grpId="1" animBg="1"/>
          <p:bldP spid="61" grpId="0" animBg="1"/>
          <p:bldP spid="61" grpId="1" animBg="1"/>
          <p:bldP spid="62" grpId="0" animBg="1"/>
          <p:bldP spid="63" grpId="0" animBg="1"/>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5"/>
                                            </p:tgtEl>
                                            <p:attrNameLst>
                                              <p:attrName>style.visibility</p:attrName>
                                            </p:attrNameLst>
                                          </p:cBhvr>
                                          <p:to>
                                            <p:strVal val="visible"/>
                                          </p:to>
                                        </p:set>
                                        <p:animEffect transition="in" filter="fade">
                                          <p:cBhvr>
                                            <p:cTn id="10" dur="500"/>
                                            <p:tgtEl>
                                              <p:spTgt spid="205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up)">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wipe(left)">
                                          <p:cBhvr>
                                            <p:cTn id="24" dur="150"/>
                                            <p:tgtEl>
                                              <p:spTgt spid="60"/>
                                            </p:tgtEl>
                                          </p:cBhvr>
                                        </p:animEffect>
                                      </p:childTnLst>
                                    </p:cTn>
                                  </p:par>
                                </p:childTnLst>
                              </p:cTn>
                            </p:par>
                            <p:par>
                              <p:cTn id="25" fill="hold">
                                <p:stCondLst>
                                  <p:cond delay="150"/>
                                </p:stCondLst>
                                <p:childTnLst>
                                  <p:par>
                                    <p:cTn id="26" presetID="22" presetClass="entr" presetSubtype="8" fill="hold" grpId="0" nodeType="after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left)">
                                          <p:cBhvr>
                                            <p:cTn id="28" dur="150"/>
                                            <p:tgtEl>
                                              <p:spTgt spid="6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9"/>
                                            </p:tgtEl>
                                          </p:cBhvr>
                                        </p:animEffect>
                                        <p:set>
                                          <p:cBhvr>
                                            <p:cTn id="33" dur="1" fill="hold">
                                              <p:stCondLst>
                                                <p:cond delay="499"/>
                                              </p:stCondLst>
                                            </p:cTn>
                                            <p:tgtEl>
                                              <p:spTgt spid="59"/>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60"/>
                                            </p:tgtEl>
                                          </p:cBhvr>
                                        </p:animEffect>
                                        <p:set>
                                          <p:cBhvr>
                                            <p:cTn id="36" dur="1" fill="hold">
                                              <p:stCondLst>
                                                <p:cond delay="499"/>
                                              </p:stCondLst>
                                            </p:cTn>
                                            <p:tgtEl>
                                              <p:spTgt spid="6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61"/>
                                            </p:tgtEl>
                                          </p:cBhvr>
                                        </p:animEffect>
                                        <p:set>
                                          <p:cBhvr>
                                            <p:cTn id="39" dur="1" fill="hold">
                                              <p:stCondLst>
                                                <p:cond delay="499"/>
                                              </p:stCondLst>
                                            </p:cTn>
                                            <p:tgtEl>
                                              <p:spTgt spid="61"/>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25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500"/>
                                            <p:tgtEl>
                                              <p:spTgt spid="63"/>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12" fill="hold" nodeType="clickEffect">
                                      <p:stCondLst>
                                        <p:cond delay="0"/>
                                      </p:stCondLst>
                                      <p:childTnLst>
                                        <p:set>
                                          <p:cBhvr>
                                            <p:cTn id="51" dur="1" fill="hold">
                                              <p:stCondLst>
                                                <p:cond delay="0"/>
                                              </p:stCondLst>
                                            </p:cTn>
                                            <p:tgtEl>
                                              <p:spTgt spid="2049"/>
                                            </p:tgtEl>
                                            <p:attrNameLst>
                                              <p:attrName>style.visibility</p:attrName>
                                            </p:attrNameLst>
                                          </p:cBhvr>
                                          <p:to>
                                            <p:strVal val="visible"/>
                                          </p:to>
                                        </p:set>
                                        <p:anim calcmode="lin" valueType="num">
                                          <p:cBhvr additive="base">
                                            <p:cTn id="52" dur="500" fill="hold"/>
                                            <p:tgtEl>
                                              <p:spTgt spid="2049"/>
                                            </p:tgtEl>
                                            <p:attrNameLst>
                                              <p:attrName>ppt_x</p:attrName>
                                            </p:attrNameLst>
                                          </p:cBhvr>
                                          <p:tavLst>
                                            <p:tav tm="0">
                                              <p:val>
                                                <p:strVal val="0-#ppt_w/2"/>
                                              </p:val>
                                            </p:tav>
                                            <p:tav tm="100000">
                                              <p:val>
                                                <p:strVal val="#ppt_x"/>
                                              </p:val>
                                            </p:tav>
                                          </p:tavLst>
                                        </p:anim>
                                        <p:anim calcmode="lin" valueType="num">
                                          <p:cBhvr additive="base">
                                            <p:cTn id="53" dur="500" fill="hold"/>
                                            <p:tgtEl>
                                              <p:spTgt spid="2049"/>
                                            </p:tgtEl>
                                            <p:attrNameLst>
                                              <p:attrName>ppt_y</p:attrName>
                                            </p:attrNameLst>
                                          </p:cBhvr>
                                          <p:tavLst>
                                            <p:tav tm="0">
                                              <p:val>
                                                <p:strVal val="1+#ppt_h/2"/>
                                              </p:val>
                                            </p:tav>
                                            <p:tav tm="100000">
                                              <p:val>
                                                <p:strVal val="#ppt_y"/>
                                              </p:val>
                                            </p:tav>
                                          </p:tavLst>
                                        </p:anim>
                                      </p:childTnLst>
                                    </p:cTn>
                                  </p:par>
                                </p:childTnLst>
                              </p:cTn>
                            </p:par>
                            <p:par>
                              <p:cTn id="54" fill="hold">
                                <p:stCondLst>
                                  <p:cond delay="500"/>
                                </p:stCondLst>
                                <p:childTnLst>
                                  <p:par>
                                    <p:cTn id="55" presetID="2" presetClass="entr" presetSubtype="12" fill="hold" nodeType="after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0-#ppt_w/2"/>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up)">
                                          <p:cBhvr>
                                            <p:cTn id="63" dur="5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 calcmode="lin" valueType="num">
                                          <p:cBhvr additive="base">
                                            <p:cTn id="68" dur="500" fill="hold"/>
                                            <p:tgtEl>
                                              <p:spTgt spid="47"/>
                                            </p:tgtEl>
                                            <p:attrNameLst>
                                              <p:attrName>ppt_x</p:attrName>
                                            </p:attrNameLst>
                                          </p:cBhvr>
                                          <p:tavLst>
                                            <p:tav tm="0">
                                              <p:val>
                                                <p:strVal val="1+#ppt_w/2"/>
                                              </p:val>
                                            </p:tav>
                                            <p:tav tm="100000">
                                              <p:val>
                                                <p:strVal val="#ppt_x"/>
                                              </p:val>
                                            </p:tav>
                                          </p:tavLst>
                                        </p:anim>
                                        <p:anim calcmode="lin" valueType="num">
                                          <p:cBhvr additive="base">
                                            <p:cTn id="69" dur="500" fill="hold"/>
                                            <p:tgtEl>
                                              <p:spTgt spid="47"/>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100"/>
                                      </p:stCondLst>
                                      <p:childTnLst>
                                        <p:set>
                                          <p:cBhvr>
                                            <p:cTn id="71" dur="1" fill="hold">
                                              <p:stCondLst>
                                                <p:cond delay="0"/>
                                              </p:stCondLst>
                                            </p:cTn>
                                            <p:tgtEl>
                                              <p:spTgt spid="48"/>
                                            </p:tgtEl>
                                            <p:attrNameLst>
                                              <p:attrName>style.visibility</p:attrName>
                                            </p:attrNameLst>
                                          </p:cBhvr>
                                          <p:to>
                                            <p:strVal val="visible"/>
                                          </p:to>
                                        </p:set>
                                        <p:anim calcmode="lin" valueType="num">
                                          <p:cBhvr additive="base">
                                            <p:cTn id="72" dur="500" fill="hold"/>
                                            <p:tgtEl>
                                              <p:spTgt spid="48"/>
                                            </p:tgtEl>
                                            <p:attrNameLst>
                                              <p:attrName>ppt_x</p:attrName>
                                            </p:attrNameLst>
                                          </p:cBhvr>
                                          <p:tavLst>
                                            <p:tav tm="0">
                                              <p:val>
                                                <p:strVal val="1+#ppt_w/2"/>
                                              </p:val>
                                            </p:tav>
                                            <p:tav tm="100000">
                                              <p:val>
                                                <p:strVal val="#ppt_x"/>
                                              </p:val>
                                            </p:tav>
                                          </p:tavLst>
                                        </p:anim>
                                        <p:anim calcmode="lin" valueType="num">
                                          <p:cBhvr additive="base">
                                            <p:cTn id="73" dur="500" fill="hold"/>
                                            <p:tgtEl>
                                              <p:spTgt spid="48"/>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200"/>
                                      </p:stCondLst>
                                      <p:childTnLst>
                                        <p:set>
                                          <p:cBhvr>
                                            <p:cTn id="75" dur="1" fill="hold">
                                              <p:stCondLst>
                                                <p:cond delay="0"/>
                                              </p:stCondLst>
                                            </p:cTn>
                                            <p:tgtEl>
                                              <p:spTgt spid="49"/>
                                            </p:tgtEl>
                                            <p:attrNameLst>
                                              <p:attrName>style.visibility</p:attrName>
                                            </p:attrNameLst>
                                          </p:cBhvr>
                                          <p:to>
                                            <p:strVal val="visible"/>
                                          </p:to>
                                        </p:set>
                                        <p:anim calcmode="lin" valueType="num">
                                          <p:cBhvr additive="base">
                                            <p:cTn id="76" dur="500" fill="hold"/>
                                            <p:tgtEl>
                                              <p:spTgt spid="49"/>
                                            </p:tgtEl>
                                            <p:attrNameLst>
                                              <p:attrName>ppt_x</p:attrName>
                                            </p:attrNameLst>
                                          </p:cBhvr>
                                          <p:tavLst>
                                            <p:tav tm="0">
                                              <p:val>
                                                <p:strVal val="1+#ppt_w/2"/>
                                              </p:val>
                                            </p:tav>
                                            <p:tav tm="100000">
                                              <p:val>
                                                <p:strVal val="#ppt_x"/>
                                              </p:val>
                                            </p:tav>
                                          </p:tavLst>
                                        </p:anim>
                                        <p:anim calcmode="lin" valueType="num">
                                          <p:cBhvr additive="base">
                                            <p:cTn id="77"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1"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 calcmode="lin" valueType="num">
                                          <p:cBhvr additive="base">
                                            <p:cTn id="82" dur="500" fill="hold"/>
                                            <p:tgtEl>
                                              <p:spTgt spid="46"/>
                                            </p:tgtEl>
                                            <p:attrNameLst>
                                              <p:attrName>ppt_x</p:attrName>
                                            </p:attrNameLst>
                                          </p:cBhvr>
                                          <p:tavLst>
                                            <p:tav tm="0">
                                              <p:val>
                                                <p:strVal val="#ppt_x"/>
                                              </p:val>
                                            </p:tav>
                                            <p:tav tm="100000">
                                              <p:val>
                                                <p:strVal val="#ppt_x"/>
                                              </p:val>
                                            </p:tav>
                                          </p:tavLst>
                                        </p:anim>
                                        <p:anim calcmode="lin" valueType="num">
                                          <p:cBhvr additive="base">
                                            <p:cTn id="83"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3" fill="hold" nodeType="clickEffect">
                                      <p:stCondLst>
                                        <p:cond delay="0"/>
                                      </p:stCondLst>
                                      <p:childTnLst>
                                        <p:set>
                                          <p:cBhvr>
                                            <p:cTn id="87" dur="1" fill="hold">
                                              <p:stCondLst>
                                                <p:cond delay="0"/>
                                              </p:stCondLst>
                                            </p:cTn>
                                            <p:tgtEl>
                                              <p:spTgt spid="54"/>
                                            </p:tgtEl>
                                            <p:attrNameLst>
                                              <p:attrName>style.visibility</p:attrName>
                                            </p:attrNameLst>
                                          </p:cBhvr>
                                          <p:to>
                                            <p:strVal val="visible"/>
                                          </p:to>
                                        </p:set>
                                        <p:anim calcmode="lin" valueType="num">
                                          <p:cBhvr additive="base">
                                            <p:cTn id="88" dur="500" fill="hold"/>
                                            <p:tgtEl>
                                              <p:spTgt spid="54"/>
                                            </p:tgtEl>
                                            <p:attrNameLst>
                                              <p:attrName>ppt_x</p:attrName>
                                            </p:attrNameLst>
                                          </p:cBhvr>
                                          <p:tavLst>
                                            <p:tav tm="0">
                                              <p:val>
                                                <p:strVal val="1+#ppt_w/2"/>
                                              </p:val>
                                            </p:tav>
                                            <p:tav tm="100000">
                                              <p:val>
                                                <p:strVal val="#ppt_x"/>
                                              </p:val>
                                            </p:tav>
                                          </p:tavLst>
                                        </p:anim>
                                        <p:anim calcmode="lin" valueType="num">
                                          <p:cBhvr additive="base">
                                            <p:cTn id="89"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ipe(up)">
                                          <p:cBhvr>
                                            <p:cTn id="94" dur="500"/>
                                            <p:tgtEl>
                                              <p:spTgt spid="30"/>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nodeType="clickEffect">
                                      <p:stCondLst>
                                        <p:cond delay="0"/>
                                      </p:stCondLst>
                                      <p:childTnLst>
                                        <p:set>
                                          <p:cBhvr>
                                            <p:cTn id="98" dur="1" fill="hold">
                                              <p:stCondLst>
                                                <p:cond delay="0"/>
                                              </p:stCondLst>
                                            </p:cTn>
                                            <p:tgtEl>
                                              <p:spTgt spid="2053"/>
                                            </p:tgtEl>
                                            <p:attrNameLst>
                                              <p:attrName>style.visibility</p:attrName>
                                            </p:attrNameLst>
                                          </p:cBhvr>
                                          <p:to>
                                            <p:strVal val="visible"/>
                                          </p:to>
                                        </p:set>
                                        <p:animEffect transition="in" filter="randombar(horizontal)">
                                          <p:cBhvr>
                                            <p:cTn id="99" dur="500"/>
                                            <p:tgtEl>
                                              <p:spTgt spid="2053"/>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6" fill="hold" nodeType="clickEffect">
                                      <p:stCondLst>
                                        <p:cond delay="0"/>
                                      </p:stCondLst>
                                      <p:childTnLst>
                                        <p:set>
                                          <p:cBhvr>
                                            <p:cTn id="103" dur="1" fill="hold">
                                              <p:stCondLst>
                                                <p:cond delay="0"/>
                                              </p:stCondLst>
                                            </p:cTn>
                                            <p:tgtEl>
                                              <p:spTgt spid="11"/>
                                            </p:tgtEl>
                                            <p:attrNameLst>
                                              <p:attrName>style.visibility</p:attrName>
                                            </p:attrNameLst>
                                          </p:cBhvr>
                                          <p:to>
                                            <p:strVal val="visible"/>
                                          </p:to>
                                        </p:set>
                                        <p:anim calcmode="lin" valueType="num">
                                          <p:cBhvr additive="base">
                                            <p:cTn id="104" dur="500" fill="hold"/>
                                            <p:tgtEl>
                                              <p:spTgt spid="11"/>
                                            </p:tgtEl>
                                            <p:attrNameLst>
                                              <p:attrName>ppt_x</p:attrName>
                                            </p:attrNameLst>
                                          </p:cBhvr>
                                          <p:tavLst>
                                            <p:tav tm="0">
                                              <p:val>
                                                <p:strVal val="1+#ppt_w/2"/>
                                              </p:val>
                                            </p:tav>
                                            <p:tav tm="100000">
                                              <p:val>
                                                <p:strVal val="#ppt_x"/>
                                              </p:val>
                                            </p:tav>
                                          </p:tavLst>
                                        </p:anim>
                                        <p:anim calcmode="lin" valueType="num">
                                          <p:cBhvr additive="base">
                                            <p:cTn id="10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6" fill="hold" nodeType="clickEffect">
                                      <p:stCondLst>
                                        <p:cond delay="0"/>
                                      </p:stCondLst>
                                      <p:childTnLst>
                                        <p:set>
                                          <p:cBhvr>
                                            <p:cTn id="109" dur="1" fill="hold">
                                              <p:stCondLst>
                                                <p:cond delay="0"/>
                                              </p:stCondLst>
                                            </p:cTn>
                                            <p:tgtEl>
                                              <p:spTgt spid="2054"/>
                                            </p:tgtEl>
                                            <p:attrNameLst>
                                              <p:attrName>style.visibility</p:attrName>
                                            </p:attrNameLst>
                                          </p:cBhvr>
                                          <p:to>
                                            <p:strVal val="visible"/>
                                          </p:to>
                                        </p:set>
                                        <p:anim calcmode="lin" valueType="num">
                                          <p:cBhvr additive="base">
                                            <p:cTn id="110" dur="500" fill="hold"/>
                                            <p:tgtEl>
                                              <p:spTgt spid="2054"/>
                                            </p:tgtEl>
                                            <p:attrNameLst>
                                              <p:attrName>ppt_x</p:attrName>
                                            </p:attrNameLst>
                                          </p:cBhvr>
                                          <p:tavLst>
                                            <p:tav tm="0">
                                              <p:val>
                                                <p:strVal val="1+#ppt_w/2"/>
                                              </p:val>
                                            </p:tav>
                                            <p:tav tm="100000">
                                              <p:val>
                                                <p:strVal val="#ppt_x"/>
                                              </p:val>
                                            </p:tav>
                                          </p:tavLst>
                                        </p:anim>
                                        <p:anim calcmode="lin" valueType="num">
                                          <p:cBhvr additive="base">
                                            <p:cTn id="111"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3" fill="hold" nodeType="clickEffect">
                                      <p:stCondLst>
                                        <p:cond delay="0"/>
                                      </p:stCondLst>
                                      <p:childTnLst>
                                        <p:set>
                                          <p:cBhvr>
                                            <p:cTn id="115" dur="1" fill="hold">
                                              <p:stCondLst>
                                                <p:cond delay="0"/>
                                              </p:stCondLst>
                                            </p:cTn>
                                            <p:tgtEl>
                                              <p:spTgt spid="56"/>
                                            </p:tgtEl>
                                            <p:attrNameLst>
                                              <p:attrName>style.visibility</p:attrName>
                                            </p:attrNameLst>
                                          </p:cBhvr>
                                          <p:to>
                                            <p:strVal val="visible"/>
                                          </p:to>
                                        </p:set>
                                        <p:anim calcmode="lin" valueType="num">
                                          <p:cBhvr additive="base">
                                            <p:cTn id="116" dur="500" fill="hold"/>
                                            <p:tgtEl>
                                              <p:spTgt spid="56"/>
                                            </p:tgtEl>
                                            <p:attrNameLst>
                                              <p:attrName>ppt_x</p:attrName>
                                            </p:attrNameLst>
                                          </p:cBhvr>
                                          <p:tavLst>
                                            <p:tav tm="0">
                                              <p:val>
                                                <p:strVal val="1+#ppt_w/2"/>
                                              </p:val>
                                            </p:tav>
                                            <p:tav tm="100000">
                                              <p:val>
                                                <p:strVal val="#ppt_x"/>
                                              </p:val>
                                            </p:tav>
                                          </p:tavLst>
                                        </p:anim>
                                        <p:anim calcmode="lin" valueType="num">
                                          <p:cBhvr additive="base">
                                            <p:cTn id="117" dur="500" fill="hold"/>
                                            <p:tgtEl>
                                              <p:spTgt spid="56"/>
                                            </p:tgtEl>
                                            <p:attrNameLst>
                                              <p:attrName>ppt_y</p:attrName>
                                            </p:attrNameLst>
                                          </p:cBhvr>
                                          <p:tavLst>
                                            <p:tav tm="0">
                                              <p:val>
                                                <p:strVal val="0-#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decel="50000" fill="hold" nodeType="clickEffect">
                                      <p:stCondLst>
                                        <p:cond delay="0"/>
                                      </p:stCondLst>
                                      <p:childTnLst>
                                        <p:set>
                                          <p:cBhvr>
                                            <p:cTn id="121" dur="1" fill="hold">
                                              <p:stCondLst>
                                                <p:cond delay="0"/>
                                              </p:stCondLst>
                                            </p:cTn>
                                            <p:tgtEl>
                                              <p:spTgt spid="2050"/>
                                            </p:tgtEl>
                                            <p:attrNameLst>
                                              <p:attrName>style.visibility</p:attrName>
                                            </p:attrNameLst>
                                          </p:cBhvr>
                                          <p:to>
                                            <p:strVal val="visible"/>
                                          </p:to>
                                        </p:set>
                                        <p:anim calcmode="lin" valueType="num">
                                          <p:cBhvr additive="base">
                                            <p:cTn id="122" dur="500" fill="hold"/>
                                            <p:tgtEl>
                                              <p:spTgt spid="2050"/>
                                            </p:tgtEl>
                                            <p:attrNameLst>
                                              <p:attrName>ppt_x</p:attrName>
                                            </p:attrNameLst>
                                          </p:cBhvr>
                                          <p:tavLst>
                                            <p:tav tm="0">
                                              <p:val>
                                                <p:strVal val="#ppt_x"/>
                                              </p:val>
                                            </p:tav>
                                            <p:tav tm="100000">
                                              <p:val>
                                                <p:strVal val="#ppt_x"/>
                                              </p:val>
                                            </p:tav>
                                          </p:tavLst>
                                        </p:anim>
                                        <p:anim calcmode="lin" valueType="num">
                                          <p:cBhvr additive="base">
                                            <p:cTn id="123" dur="500" fill="hold"/>
                                            <p:tgtEl>
                                              <p:spTgt spid="2050"/>
                                            </p:tgtEl>
                                            <p:attrNameLst>
                                              <p:attrName>ppt_y</p:attrName>
                                            </p:attrNameLst>
                                          </p:cBhvr>
                                          <p:tavLst>
                                            <p:tav tm="0">
                                              <p:val>
                                                <p:strVal val="1+#ppt_h/2"/>
                                              </p:val>
                                            </p:tav>
                                            <p:tav tm="100000">
                                              <p:val>
                                                <p:strVal val="#ppt_y"/>
                                              </p:val>
                                            </p:tav>
                                          </p:tavLst>
                                        </p:anim>
                                      </p:childTnLst>
                                    </p:cTn>
                                  </p:par>
                                </p:childTnLst>
                              </p:cTn>
                            </p:par>
                            <p:par>
                              <p:cTn id="124" fill="hold">
                                <p:stCondLst>
                                  <p:cond delay="500"/>
                                </p:stCondLst>
                                <p:childTnLst>
                                  <p:par>
                                    <p:cTn id="125" presetID="22" presetClass="entr" presetSubtype="2" fill="hold" grpId="0"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wipe(right)">
                                          <p:cBhvr>
                                            <p:cTn id="12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P spid="47" grpId="0"/>
          <p:bldP spid="48" grpId="0"/>
          <p:bldP spid="49" grpId="0"/>
          <p:bldP spid="59" grpId="0" animBg="1"/>
          <p:bldP spid="59" grpId="1" animBg="1"/>
          <p:bldP spid="60" grpId="0" animBg="1"/>
          <p:bldP spid="60" grpId="1" animBg="1"/>
          <p:bldP spid="61" grpId="0" animBg="1"/>
          <p:bldP spid="61" grpId="1" animBg="1"/>
          <p:bldP spid="62" grpId="0" animBg="1"/>
          <p:bldP spid="63" grpId="0" animBg="1"/>
          <p:bldP spid="29"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revSlide Img">
            <a:extLst>
              <a:ext uri="{FF2B5EF4-FFF2-40B4-BE49-F238E27FC236}">
                <a16:creationId xmlns:a16="http://schemas.microsoft.com/office/drawing/2014/main" id="{F11619F3-B3FB-116D-6C9D-CEFBF99A46D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36" name="Mask">
            <a:extLst>
              <a:ext uri="{FF2B5EF4-FFF2-40B4-BE49-F238E27FC236}">
                <a16:creationId xmlns:a16="http://schemas.microsoft.com/office/drawing/2014/main" id="{EEE693D5-2B22-8A87-3721-AE9F32649A5F}"/>
              </a:ext>
            </a:extLst>
          </p:cNvPr>
          <p:cNvSpPr/>
          <p:nvPr/>
        </p:nvSpPr>
        <p:spPr>
          <a:xfrm>
            <a:off x="-24899" y="-2"/>
            <a:ext cx="12216899" cy="6858002"/>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3Brain">
            <a:extLst>
              <a:ext uri="{FF2B5EF4-FFF2-40B4-BE49-F238E27FC236}">
                <a16:creationId xmlns:a16="http://schemas.microsoft.com/office/drawing/2014/main" id="{720D3B5F-ABF4-7281-C753-6A9397946D8E}"/>
              </a:ext>
            </a:extLst>
          </p:cNvPr>
          <p:cNvGrpSpPr/>
          <p:nvPr/>
        </p:nvGrpSpPr>
        <p:grpSpPr>
          <a:xfrm>
            <a:off x="8128000" y="0"/>
            <a:ext cx="4064000" cy="6858000"/>
            <a:chOff x="8128000" y="0"/>
            <a:chExt cx="4064000" cy="6858000"/>
          </a:xfrm>
        </p:grpSpPr>
        <p:pic>
          <p:nvPicPr>
            <p:cNvPr id="38" name="Neuro" descr="A close-up of a blue cell&#10;&#10;Description automatically generated">
              <a:extLst>
                <a:ext uri="{FF2B5EF4-FFF2-40B4-BE49-F238E27FC236}">
                  <a16:creationId xmlns:a16="http://schemas.microsoft.com/office/drawing/2014/main" id="{57960B61-47CE-3A1C-D7B7-4BABDBF50DB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28000" y="0"/>
              <a:ext cx="4064000" cy="6858000"/>
            </a:xfrm>
            <a:prstGeom prst="rect">
              <a:avLst/>
            </a:prstGeom>
          </p:spPr>
        </p:pic>
        <p:sp>
          <p:nvSpPr>
            <p:cNvPr id="39" name="Rectangle 38">
              <a:extLst>
                <a:ext uri="{FF2B5EF4-FFF2-40B4-BE49-F238E27FC236}">
                  <a16:creationId xmlns:a16="http://schemas.microsoft.com/office/drawing/2014/main" id="{A87E4D84-736C-53A4-8617-6BDABAD474AE}"/>
                </a:ext>
              </a:extLst>
            </p:cNvPr>
            <p:cNvSpPr/>
            <p:nvPr/>
          </p:nvSpPr>
          <p:spPr>
            <a:xfrm rot="16200000">
              <a:off x="6825421" y="1331451"/>
              <a:ext cx="3186121" cy="523220"/>
            </a:xfrm>
            <a:prstGeom prst="rect">
              <a:avLst/>
            </a:prstGeom>
            <a:solidFill>
              <a:srgbClr val="FFFFFF"/>
            </a:solidFill>
            <a:ln>
              <a:solidFill>
                <a:srgbClr val="003399"/>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2880" rtlCol="0" anchor="ctr">
              <a:spAutoFit/>
            </a:bodyPr>
            <a:lstStyle/>
            <a:p>
              <a:r>
                <a:rPr lang="en-US" sz="2800" b="1" dirty="0">
                  <a:solidFill>
                    <a:srgbClr val="003399"/>
                  </a:solidFill>
                </a:rPr>
                <a:t>Brain Science</a:t>
              </a:r>
            </a:p>
          </p:txBody>
        </p:sp>
      </p:grpSp>
      <p:grpSp>
        <p:nvGrpSpPr>
          <p:cNvPr id="40" name="2 Cyber" descr="Network Cable&#10;">
            <a:extLst>
              <a:ext uri="{FF2B5EF4-FFF2-40B4-BE49-F238E27FC236}">
                <a16:creationId xmlns:a16="http://schemas.microsoft.com/office/drawing/2014/main" id="{B2EB0373-1E8E-DFB7-5A05-D6D5B6845990}"/>
              </a:ext>
            </a:extLst>
          </p:cNvPr>
          <p:cNvGrpSpPr/>
          <p:nvPr/>
        </p:nvGrpSpPr>
        <p:grpSpPr>
          <a:xfrm>
            <a:off x="4064000" y="0"/>
            <a:ext cx="4063999" cy="6858002"/>
            <a:chOff x="8130674" y="0"/>
            <a:chExt cx="4063999" cy="6858002"/>
          </a:xfrm>
        </p:grpSpPr>
        <p:pic>
          <p:nvPicPr>
            <p:cNvPr id="41" name="Neuro">
              <a:extLst>
                <a:ext uri="{FF2B5EF4-FFF2-40B4-BE49-F238E27FC236}">
                  <a16:creationId xmlns:a16="http://schemas.microsoft.com/office/drawing/2014/main" id="{75336663-5C15-1148-2697-66CEF31CC27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6733674" y="1397002"/>
              <a:ext cx="6858000" cy="4063999"/>
            </a:xfrm>
            <a:prstGeom prst="rect">
              <a:avLst/>
            </a:prstGeom>
          </p:spPr>
        </p:pic>
        <p:sp>
          <p:nvSpPr>
            <p:cNvPr id="42" name="Rectangle 41">
              <a:extLst>
                <a:ext uri="{FF2B5EF4-FFF2-40B4-BE49-F238E27FC236}">
                  <a16:creationId xmlns:a16="http://schemas.microsoft.com/office/drawing/2014/main" id="{B4E81695-239C-0E76-2C02-BF1A57B6842B}"/>
                </a:ext>
              </a:extLst>
            </p:cNvPr>
            <p:cNvSpPr/>
            <p:nvPr/>
          </p:nvSpPr>
          <p:spPr>
            <a:xfrm rot="16200000">
              <a:off x="6825421" y="1331451"/>
              <a:ext cx="3186121" cy="523220"/>
            </a:xfrm>
            <a:prstGeom prst="rect">
              <a:avLst/>
            </a:prstGeom>
            <a:solidFill>
              <a:srgbClr val="FFFFFF"/>
            </a:solidFill>
            <a:ln>
              <a:solidFill>
                <a:srgbClr val="003399"/>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2880" rtlCol="0" anchor="ctr">
              <a:spAutoFit/>
            </a:bodyPr>
            <a:lstStyle/>
            <a:p>
              <a:r>
                <a:rPr lang="en-US" sz="2800" b="1" dirty="0">
                  <a:solidFill>
                    <a:srgbClr val="003399"/>
                  </a:solidFill>
                </a:rPr>
                <a:t>Cyber</a:t>
              </a:r>
            </a:p>
          </p:txBody>
        </p:sp>
      </p:grpSp>
      <p:grpSp>
        <p:nvGrpSpPr>
          <p:cNvPr id="43" name="1 AI" descr="Network Cable&#10;">
            <a:extLst>
              <a:ext uri="{FF2B5EF4-FFF2-40B4-BE49-F238E27FC236}">
                <a16:creationId xmlns:a16="http://schemas.microsoft.com/office/drawing/2014/main" id="{F57CA024-B5E1-2C0B-8D89-BAC84B3C4FAB}"/>
              </a:ext>
            </a:extLst>
          </p:cNvPr>
          <p:cNvGrpSpPr/>
          <p:nvPr/>
        </p:nvGrpSpPr>
        <p:grpSpPr>
          <a:xfrm>
            <a:off x="-24899" y="0"/>
            <a:ext cx="4064000" cy="6858000"/>
            <a:chOff x="8128000" y="0"/>
            <a:chExt cx="4064000" cy="6858000"/>
          </a:xfrm>
        </p:grpSpPr>
        <p:pic>
          <p:nvPicPr>
            <p:cNvPr id="44" name="Neuro" descr="Binary code on screen">
              <a:extLst>
                <a:ext uri="{FF2B5EF4-FFF2-40B4-BE49-F238E27FC236}">
                  <a16:creationId xmlns:a16="http://schemas.microsoft.com/office/drawing/2014/main" id="{B18B32C3-B20E-3507-6360-1E805B1F1D5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8128000" y="0"/>
              <a:ext cx="4064000" cy="6858000"/>
            </a:xfrm>
            <a:prstGeom prst="rect">
              <a:avLst/>
            </a:prstGeom>
          </p:spPr>
        </p:pic>
        <p:sp>
          <p:nvSpPr>
            <p:cNvPr id="45" name="Rectangle 44">
              <a:extLst>
                <a:ext uri="{FF2B5EF4-FFF2-40B4-BE49-F238E27FC236}">
                  <a16:creationId xmlns:a16="http://schemas.microsoft.com/office/drawing/2014/main" id="{1CC37ACE-ADF8-FCEC-FA82-BFAE21CAA3EB}"/>
                </a:ext>
              </a:extLst>
            </p:cNvPr>
            <p:cNvSpPr/>
            <p:nvPr/>
          </p:nvSpPr>
          <p:spPr>
            <a:xfrm rot="16200000">
              <a:off x="6838121" y="1331451"/>
              <a:ext cx="3186121" cy="523220"/>
            </a:xfrm>
            <a:prstGeom prst="rect">
              <a:avLst/>
            </a:prstGeom>
            <a:solidFill>
              <a:srgbClr val="FFFFFF"/>
            </a:solidFill>
            <a:ln>
              <a:solidFill>
                <a:srgbClr val="003399"/>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2880" rtlCol="0" anchor="ctr">
              <a:spAutoFit/>
            </a:bodyPr>
            <a:lstStyle/>
            <a:p>
              <a:r>
                <a:rPr lang="en-US" sz="2800" b="1" dirty="0">
                  <a:solidFill>
                    <a:srgbClr val="003399"/>
                  </a:solidFill>
                </a:rPr>
                <a:t>AI</a:t>
              </a:r>
            </a:p>
          </p:txBody>
        </p:sp>
      </p:grpSp>
      <p:grpSp>
        <p:nvGrpSpPr>
          <p:cNvPr id="46" name="Lines">
            <a:extLst>
              <a:ext uri="{FF2B5EF4-FFF2-40B4-BE49-F238E27FC236}">
                <a16:creationId xmlns:a16="http://schemas.microsoft.com/office/drawing/2014/main" id="{30D88612-C107-5EE5-81F9-C0EEA5A272FF}"/>
              </a:ext>
            </a:extLst>
          </p:cNvPr>
          <p:cNvGrpSpPr/>
          <p:nvPr/>
        </p:nvGrpSpPr>
        <p:grpSpPr>
          <a:xfrm>
            <a:off x="0" y="0"/>
            <a:ext cx="12192000" cy="6858000"/>
            <a:chOff x="0" y="0"/>
            <a:chExt cx="12192000" cy="6858000"/>
          </a:xfrm>
        </p:grpSpPr>
        <p:cxnSp>
          <p:nvCxnSpPr>
            <p:cNvPr id="47" name="Straight Connector 46">
              <a:extLst>
                <a:ext uri="{FF2B5EF4-FFF2-40B4-BE49-F238E27FC236}">
                  <a16:creationId xmlns:a16="http://schemas.microsoft.com/office/drawing/2014/main" id="{1150256A-D611-D761-6468-24FE4B1435B4}"/>
                </a:ext>
              </a:extLst>
            </p:cNvPr>
            <p:cNvCxnSpPr/>
            <p:nvPr/>
          </p:nvCxnSpPr>
          <p:spPr>
            <a:xfrm>
              <a:off x="40640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61A5928-4C21-DFC8-DCAF-913383E64D36}"/>
                </a:ext>
              </a:extLst>
            </p:cNvPr>
            <p:cNvCxnSpPr/>
            <p:nvPr/>
          </p:nvCxnSpPr>
          <p:spPr>
            <a:xfrm>
              <a:off x="81280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6558D6E-2E65-4BB4-7BF6-6B0E6C4D92E9}"/>
                </a:ext>
              </a:extLst>
            </p:cNvPr>
            <p:cNvCxnSpPr>
              <a:cxnSpLocks/>
            </p:cNvCxnSpPr>
            <p:nvPr/>
          </p:nvCxnSpPr>
          <p:spPr>
            <a:xfrm>
              <a:off x="121920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A3085EA-D115-F635-CEB0-E0569D5D8725}"/>
                </a:ext>
              </a:extLst>
            </p:cNvPr>
            <p:cNvCxnSpPr>
              <a:cxnSpLocks/>
            </p:cNvCxnSpPr>
            <p:nvPr/>
          </p:nvCxnSpPr>
          <p:spPr>
            <a:xfrm>
              <a:off x="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1990s">
            <a:extLst>
              <a:ext uri="{FF2B5EF4-FFF2-40B4-BE49-F238E27FC236}">
                <a16:creationId xmlns:a16="http://schemas.microsoft.com/office/drawing/2014/main" id="{5C4E04BE-206F-EE59-35F2-28D14F0C2475}"/>
              </a:ext>
            </a:extLst>
          </p:cNvPr>
          <p:cNvSpPr txBox="1"/>
          <p:nvPr/>
        </p:nvSpPr>
        <p:spPr>
          <a:xfrm>
            <a:off x="191131" y="5129784"/>
            <a:ext cx="3186122" cy="1107996"/>
          </a:xfrm>
          <a:prstGeom prst="rect">
            <a:avLst/>
          </a:prstGeom>
          <a:noFill/>
        </p:spPr>
        <p:txBody>
          <a:bodyPr wrap="square">
            <a:spAutoFit/>
          </a:bodyPr>
          <a:lstStyle/>
          <a:p>
            <a:pPr algn="ctr"/>
            <a:r>
              <a:rPr lang="en-US" sz="6600" dirty="0" err="1">
                <a:effectLst>
                  <a:glow rad="101600">
                    <a:schemeClr val="bg1">
                      <a:alpha val="60000"/>
                    </a:schemeClr>
                  </a:glow>
                </a:effectLst>
                <a:latin typeface="Arial Black" panose="020B0A04020102020204" pitchFamily="34" charset="0"/>
              </a:rPr>
              <a:t>1990s</a:t>
            </a:r>
            <a:endParaRPr lang="en-US" sz="6600" dirty="0">
              <a:effectLst>
                <a:glow rad="101600">
                  <a:schemeClr val="bg1">
                    <a:alpha val="60000"/>
                  </a:schemeClr>
                </a:glow>
              </a:effectLst>
              <a:latin typeface="Arial Black" panose="020B0A04020102020204" pitchFamily="34" charset="0"/>
            </a:endParaRPr>
          </a:p>
        </p:txBody>
      </p:sp>
      <p:sp>
        <p:nvSpPr>
          <p:cNvPr id="59" name="W1">
            <a:extLst>
              <a:ext uri="{FF2B5EF4-FFF2-40B4-BE49-F238E27FC236}">
                <a16:creationId xmlns:a16="http://schemas.microsoft.com/office/drawing/2014/main" id="{36C8BF02-1502-26CC-DC93-432976F471EB}"/>
              </a:ext>
            </a:extLst>
          </p:cNvPr>
          <p:cNvSpPr txBox="1"/>
          <p:nvPr/>
        </p:nvSpPr>
        <p:spPr>
          <a:xfrm>
            <a:off x="5101960" y="184008"/>
            <a:ext cx="1011919" cy="1107996"/>
          </a:xfrm>
          <a:prstGeom prst="rect">
            <a:avLst/>
          </a:prstGeom>
          <a:noFill/>
        </p:spPr>
        <p:txBody>
          <a:bodyPr wrap="square">
            <a:spAutoFit/>
          </a:bodyPr>
          <a:lstStyle/>
          <a:p>
            <a:r>
              <a:rPr lang="en-US" sz="6600" dirty="0">
                <a:ln>
                  <a:solidFill>
                    <a:schemeClr val="bg1"/>
                  </a:solidFill>
                </a:ln>
                <a:effectLst>
                  <a:glow rad="101600">
                    <a:schemeClr val="bg1">
                      <a:alpha val="60000"/>
                    </a:schemeClr>
                  </a:glow>
                </a:effectLst>
                <a:latin typeface="Arial Black" panose="020B0A04020102020204" pitchFamily="34" charset="0"/>
              </a:rPr>
              <a:t>W</a:t>
            </a:r>
          </a:p>
        </p:txBody>
      </p:sp>
      <p:sp>
        <p:nvSpPr>
          <p:cNvPr id="60" name="W2">
            <a:extLst>
              <a:ext uri="{FF2B5EF4-FFF2-40B4-BE49-F238E27FC236}">
                <a16:creationId xmlns:a16="http://schemas.microsoft.com/office/drawing/2014/main" id="{D0A0B245-81A9-690C-9E90-B16ADD7D68D1}"/>
              </a:ext>
            </a:extLst>
          </p:cNvPr>
          <p:cNvSpPr txBox="1"/>
          <p:nvPr/>
        </p:nvSpPr>
        <p:spPr>
          <a:xfrm>
            <a:off x="6035410" y="184008"/>
            <a:ext cx="1011919" cy="1107996"/>
          </a:xfrm>
          <a:prstGeom prst="rect">
            <a:avLst/>
          </a:prstGeom>
          <a:noFill/>
        </p:spPr>
        <p:txBody>
          <a:bodyPr wrap="square">
            <a:spAutoFit/>
          </a:bodyPr>
          <a:lstStyle/>
          <a:p>
            <a:r>
              <a:rPr lang="en-US" sz="6600" dirty="0">
                <a:ln>
                  <a:solidFill>
                    <a:schemeClr val="bg1"/>
                  </a:solidFill>
                </a:ln>
                <a:effectLst>
                  <a:glow rad="101600">
                    <a:schemeClr val="bg1">
                      <a:alpha val="60000"/>
                    </a:schemeClr>
                  </a:glow>
                </a:effectLst>
                <a:latin typeface="Arial Black" panose="020B0A04020102020204" pitchFamily="34" charset="0"/>
              </a:rPr>
              <a:t>W</a:t>
            </a:r>
          </a:p>
        </p:txBody>
      </p:sp>
      <p:sp>
        <p:nvSpPr>
          <p:cNvPr id="63" name="W3">
            <a:extLst>
              <a:ext uri="{FF2B5EF4-FFF2-40B4-BE49-F238E27FC236}">
                <a16:creationId xmlns:a16="http://schemas.microsoft.com/office/drawing/2014/main" id="{6D451CC9-2326-A642-A31B-4E2E143984D5}"/>
              </a:ext>
            </a:extLst>
          </p:cNvPr>
          <p:cNvSpPr txBox="1"/>
          <p:nvPr/>
        </p:nvSpPr>
        <p:spPr>
          <a:xfrm>
            <a:off x="6968860" y="184008"/>
            <a:ext cx="1011919" cy="1107996"/>
          </a:xfrm>
          <a:prstGeom prst="rect">
            <a:avLst/>
          </a:prstGeom>
          <a:noFill/>
        </p:spPr>
        <p:txBody>
          <a:bodyPr wrap="square">
            <a:spAutoFit/>
          </a:bodyPr>
          <a:lstStyle/>
          <a:p>
            <a:r>
              <a:rPr lang="en-US" sz="6600" dirty="0">
                <a:ln>
                  <a:solidFill>
                    <a:schemeClr val="bg1"/>
                  </a:solidFill>
                </a:ln>
                <a:effectLst>
                  <a:glow rad="101600">
                    <a:schemeClr val="bg1">
                      <a:alpha val="60000"/>
                    </a:schemeClr>
                  </a:glow>
                </a:effectLst>
                <a:latin typeface="Arial Black" panose="020B0A04020102020204" pitchFamily="34" charset="0"/>
              </a:rPr>
              <a:t>W</a:t>
            </a:r>
          </a:p>
        </p:txBody>
      </p:sp>
      <p:sp>
        <p:nvSpPr>
          <p:cNvPr id="1030" name="Box: ML">
            <a:extLst>
              <a:ext uri="{FF2B5EF4-FFF2-40B4-BE49-F238E27FC236}">
                <a16:creationId xmlns:a16="http://schemas.microsoft.com/office/drawing/2014/main" id="{07B1C5AE-58F1-96FA-F2D9-44E9817A7B59}"/>
              </a:ext>
            </a:extLst>
          </p:cNvPr>
          <p:cNvSpPr txBox="1"/>
          <p:nvPr/>
        </p:nvSpPr>
        <p:spPr>
          <a:xfrm>
            <a:off x="278850" y="162063"/>
            <a:ext cx="2111489" cy="1815799"/>
          </a:xfrm>
          <a:prstGeom prst="ellipse">
            <a:avLst/>
          </a:prstGeom>
          <a:solidFill>
            <a:srgbClr val="355E93"/>
          </a:solidFill>
          <a:ln w="76200">
            <a:solidFill>
              <a:srgbClr val="78C0F6"/>
            </a:solidFill>
          </a:ln>
          <a:effectLst>
            <a:outerShdw blurRad="63500" dist="76200" dir="8100000" algn="tr" rotWithShape="0">
              <a:prstClr val="black">
                <a:alpha val="80000"/>
              </a:prstClr>
            </a:outerShdw>
          </a:effectLst>
        </p:spPr>
        <p:txBody>
          <a:bodyPr wrap="square" lIns="91440" tIns="91440" rIns="91440" bIns="27432" anchor="ctr" anchorCtr="0">
            <a:noAutofit/>
          </a:bodyPr>
          <a:lstStyle/>
          <a:p>
            <a:pPr algn="ctr">
              <a:lnSpc>
                <a:spcPct val="80000"/>
              </a:lnSpc>
              <a:spcBef>
                <a:spcPts val="600"/>
              </a:spcBef>
            </a:pPr>
            <a:r>
              <a:rPr lang="en-US" sz="2800" b="1" dirty="0"/>
              <a:t>Machine Learning</a:t>
            </a:r>
            <a:endParaRPr lang="en-US" sz="1100" dirty="0"/>
          </a:p>
        </p:txBody>
      </p:sp>
      <p:sp>
        <p:nvSpPr>
          <p:cNvPr id="1031" name="Box: BD">
            <a:extLst>
              <a:ext uri="{FF2B5EF4-FFF2-40B4-BE49-F238E27FC236}">
                <a16:creationId xmlns:a16="http://schemas.microsoft.com/office/drawing/2014/main" id="{DB4965E0-9DE7-EF62-D60C-6E53EE0204B3}"/>
              </a:ext>
            </a:extLst>
          </p:cNvPr>
          <p:cNvSpPr txBox="1"/>
          <p:nvPr/>
        </p:nvSpPr>
        <p:spPr>
          <a:xfrm>
            <a:off x="1381694" y="1348362"/>
            <a:ext cx="2111489" cy="1815799"/>
          </a:xfrm>
          <a:prstGeom prst="ellipse">
            <a:avLst/>
          </a:prstGeom>
          <a:solidFill>
            <a:srgbClr val="355E93"/>
          </a:solidFill>
          <a:ln w="76200">
            <a:solidFill>
              <a:srgbClr val="78C0F6"/>
            </a:solidFill>
          </a:ln>
          <a:effectLst>
            <a:outerShdw blurRad="63500" dist="76200" dir="8100000" algn="tr" rotWithShape="0">
              <a:prstClr val="black">
                <a:alpha val="80000"/>
              </a:prstClr>
            </a:outerShdw>
          </a:effectLst>
        </p:spPr>
        <p:txBody>
          <a:bodyPr wrap="square" lIns="91440" tIns="91440" rIns="91440" bIns="27432" anchor="ctr" anchorCtr="0">
            <a:noAutofit/>
          </a:bodyPr>
          <a:lstStyle/>
          <a:p>
            <a:pPr algn="ctr">
              <a:lnSpc>
                <a:spcPct val="80000"/>
              </a:lnSpc>
              <a:spcBef>
                <a:spcPts val="600"/>
              </a:spcBef>
            </a:pPr>
            <a:r>
              <a:rPr lang="en-US" sz="2800" b="1" dirty="0"/>
              <a:t>Big Data</a:t>
            </a:r>
            <a:endParaRPr lang="en-US" sz="1100" dirty="0"/>
          </a:p>
        </p:txBody>
      </p:sp>
      <p:grpSp>
        <p:nvGrpSpPr>
          <p:cNvPr id="1032" name="Deepblue 2048">
            <a:extLst>
              <a:ext uri="{FF2B5EF4-FFF2-40B4-BE49-F238E27FC236}">
                <a16:creationId xmlns:a16="http://schemas.microsoft.com/office/drawing/2014/main" id="{F237B005-EF86-F188-F1F6-9954EB948691}"/>
              </a:ext>
            </a:extLst>
          </p:cNvPr>
          <p:cNvGrpSpPr/>
          <p:nvPr/>
        </p:nvGrpSpPr>
        <p:grpSpPr>
          <a:xfrm rot="21437268">
            <a:off x="972787" y="1854437"/>
            <a:ext cx="2337459" cy="4991101"/>
            <a:chOff x="1089395" y="2063083"/>
            <a:chExt cx="2337459" cy="4991101"/>
          </a:xfrm>
        </p:grpSpPr>
        <p:pic>
          <p:nvPicPr>
            <p:cNvPr id="1033" name="Deep Blue">
              <a:extLst>
                <a:ext uri="{FF2B5EF4-FFF2-40B4-BE49-F238E27FC236}">
                  <a16:creationId xmlns:a16="http://schemas.microsoft.com/office/drawing/2014/main" id="{2D33BA9C-D4BD-F335-AB01-25E563A42317}"/>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089395" y="2063083"/>
              <a:ext cx="2337459" cy="4991101"/>
            </a:xfrm>
            <a:prstGeom prst="rect">
              <a:avLst/>
            </a:prstGeom>
            <a:noFill/>
            <a:effectLst>
              <a:glow rad="127000">
                <a:srgbClr val="000000">
                  <a:alpha val="80000"/>
                </a:srgbClr>
              </a:glow>
            </a:effectLst>
            <a:extLst>
              <a:ext uri="{909E8E84-426E-40DD-AFC4-6F175D3DCCD1}">
                <a14:hiddenFill xmlns:a14="http://schemas.microsoft.com/office/drawing/2010/main">
                  <a:solidFill>
                    <a:srgbClr val="FFFFFF"/>
                  </a:solidFill>
                </a14:hiddenFill>
              </a:ext>
            </a:extLst>
          </p:spPr>
        </p:pic>
        <p:sp>
          <p:nvSpPr>
            <p:cNvPr id="1034" name="Box: Label">
              <a:extLst>
                <a:ext uri="{FF2B5EF4-FFF2-40B4-BE49-F238E27FC236}">
                  <a16:creationId xmlns:a16="http://schemas.microsoft.com/office/drawing/2014/main" id="{BC5B4FE0-51C7-A1F7-5B70-30A3460A07DB}"/>
                </a:ext>
              </a:extLst>
            </p:cNvPr>
            <p:cNvSpPr txBox="1"/>
            <p:nvPr/>
          </p:nvSpPr>
          <p:spPr>
            <a:xfrm>
              <a:off x="1089395" y="6402094"/>
              <a:ext cx="2337458" cy="369332"/>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Deep Blue </a:t>
              </a:r>
              <a:r>
                <a:rPr lang="en-US" dirty="0">
                  <a:sym typeface="Wingdings" panose="05000000000000000000" pitchFamily="2" charset="2"/>
                </a:rPr>
                <a:t> </a:t>
              </a:r>
              <a:r>
                <a:rPr lang="en-US" dirty="0"/>
                <a:t>1996</a:t>
              </a:r>
            </a:p>
          </p:txBody>
        </p:sp>
      </p:grpSp>
      <p:grpSp>
        <p:nvGrpSpPr>
          <p:cNvPr id="1035" name="Kasperov Group">
            <a:extLst>
              <a:ext uri="{FF2B5EF4-FFF2-40B4-BE49-F238E27FC236}">
                <a16:creationId xmlns:a16="http://schemas.microsoft.com/office/drawing/2014/main" id="{AAA477D5-8950-596C-8561-FCB84AABAEF1}"/>
              </a:ext>
            </a:extLst>
          </p:cNvPr>
          <p:cNvGrpSpPr/>
          <p:nvPr/>
        </p:nvGrpSpPr>
        <p:grpSpPr>
          <a:xfrm rot="21287064">
            <a:off x="492993" y="3273609"/>
            <a:ext cx="3575304" cy="2679300"/>
            <a:chOff x="366108" y="3077593"/>
            <a:chExt cx="3575304" cy="2679300"/>
          </a:xfrm>
        </p:grpSpPr>
        <p:pic>
          <p:nvPicPr>
            <p:cNvPr id="1036" name="Kasperov" descr="Garry Kasparov spielt simultan gegen Felix Magath und andere Prominente, eine Veranstaltung der Zeitschrift Spiegel im Juni 1985 in Hamburg. Rechts die vier Schwestern Susanne, Barbara, Isabel und Dorothee Hund. CC-BY Hardy Linke">
              <a:extLst>
                <a:ext uri="{FF2B5EF4-FFF2-40B4-BE49-F238E27FC236}">
                  <a16:creationId xmlns:a16="http://schemas.microsoft.com/office/drawing/2014/main" id="{FC7ED8FE-7534-B748-AAF0-CCA14E84213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66108" y="3077593"/>
              <a:ext cx="3572400" cy="2679300"/>
            </a:xfrm>
            <a:prstGeom prst="rect">
              <a:avLst/>
            </a:prstGeom>
            <a:noFill/>
            <a:effectLst>
              <a:glow rad="127000">
                <a:srgbClr val="000000">
                  <a:alpha val="80000"/>
                </a:srgbClr>
              </a:glow>
            </a:effectLst>
            <a:extLst>
              <a:ext uri="{909E8E84-426E-40DD-AFC4-6F175D3DCCD1}">
                <a14:hiddenFill xmlns:a14="http://schemas.microsoft.com/office/drawing/2010/main">
                  <a:solidFill>
                    <a:srgbClr val="FFFFFF"/>
                  </a:solidFill>
                </a14:hiddenFill>
              </a:ext>
            </a:extLst>
          </p:spPr>
        </p:pic>
        <p:sp>
          <p:nvSpPr>
            <p:cNvPr id="1037" name="Box: Label">
              <a:extLst>
                <a:ext uri="{FF2B5EF4-FFF2-40B4-BE49-F238E27FC236}">
                  <a16:creationId xmlns:a16="http://schemas.microsoft.com/office/drawing/2014/main" id="{4C33E9F8-4F50-6396-CA5B-6811E6230C3E}"/>
                </a:ext>
              </a:extLst>
            </p:cNvPr>
            <p:cNvSpPr txBox="1"/>
            <p:nvPr/>
          </p:nvSpPr>
          <p:spPr>
            <a:xfrm>
              <a:off x="366108" y="5161040"/>
              <a:ext cx="3575304" cy="369332"/>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Deep Blue beats </a:t>
              </a:r>
              <a:r>
                <a:rPr lang="en-US" dirty="0" err="1"/>
                <a:t>Kasperov</a:t>
              </a:r>
              <a:r>
                <a:rPr lang="en-US" dirty="0"/>
                <a:t> </a:t>
              </a:r>
              <a:r>
                <a:rPr lang="en-US" dirty="0">
                  <a:sym typeface="Wingdings" panose="05000000000000000000" pitchFamily="2" charset="2"/>
                </a:rPr>
                <a:t> </a:t>
              </a:r>
              <a:r>
                <a:rPr lang="en-US" dirty="0"/>
                <a:t>1997</a:t>
              </a:r>
            </a:p>
          </p:txBody>
        </p:sp>
      </p:grpSp>
      <p:grpSp>
        <p:nvGrpSpPr>
          <p:cNvPr id="1038" name="Netscape">
            <a:extLst>
              <a:ext uri="{FF2B5EF4-FFF2-40B4-BE49-F238E27FC236}">
                <a16:creationId xmlns:a16="http://schemas.microsoft.com/office/drawing/2014/main" id="{FA79E1A6-088B-A182-0BE1-6ED21434C42F}"/>
              </a:ext>
            </a:extLst>
          </p:cNvPr>
          <p:cNvGrpSpPr/>
          <p:nvPr/>
        </p:nvGrpSpPr>
        <p:grpSpPr>
          <a:xfrm rot="21390204">
            <a:off x="3476287" y="3267855"/>
            <a:ext cx="4357085" cy="2898054"/>
            <a:chOff x="3246109" y="3786674"/>
            <a:chExt cx="4357085" cy="2898054"/>
          </a:xfrm>
        </p:grpSpPr>
        <p:pic>
          <p:nvPicPr>
            <p:cNvPr id="1039" name="Netscape" descr="Screenshot of Netscape 1.0 &quot;Network Release&quot; – downloaded from site that labeled it as 1.0 RC or &quot;Release Candidate&quot;.&#10;Author Indolering">
              <a:extLst>
                <a:ext uri="{FF2B5EF4-FFF2-40B4-BE49-F238E27FC236}">
                  <a16:creationId xmlns:a16="http://schemas.microsoft.com/office/drawing/2014/main" id="{51F04F81-C4E8-5AAF-C0F1-DCB23CB9D19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48939" y="3786674"/>
              <a:ext cx="4354255" cy="2448073"/>
            </a:xfrm>
            <a:prstGeom prst="rect">
              <a:avLst/>
            </a:prstGeom>
            <a:noFill/>
            <a:effectLst>
              <a:glow rad="127000">
                <a:srgbClr val="000000">
                  <a:alpha val="80000"/>
                </a:srgbClr>
              </a:glow>
            </a:effectLst>
          </p:spPr>
        </p:pic>
        <p:sp>
          <p:nvSpPr>
            <p:cNvPr id="1040" name="Box: Radio">
              <a:extLst>
                <a:ext uri="{FF2B5EF4-FFF2-40B4-BE49-F238E27FC236}">
                  <a16:creationId xmlns:a16="http://schemas.microsoft.com/office/drawing/2014/main" id="{82B5F310-DCDF-5DD4-2508-DAD2A176A82C}"/>
                </a:ext>
              </a:extLst>
            </p:cNvPr>
            <p:cNvSpPr txBox="1"/>
            <p:nvPr/>
          </p:nvSpPr>
          <p:spPr>
            <a:xfrm>
              <a:off x="3246109" y="6315396"/>
              <a:ext cx="4354251" cy="369332"/>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First commercial browser (Netscape) </a:t>
              </a:r>
              <a:r>
                <a:rPr lang="en-US" dirty="0">
                  <a:sym typeface="Wingdings" panose="05000000000000000000" pitchFamily="2" charset="2"/>
                </a:rPr>
                <a:t> </a:t>
              </a:r>
              <a:r>
                <a:rPr lang="en-US" dirty="0"/>
                <a:t>1994</a:t>
              </a:r>
            </a:p>
          </p:txBody>
        </p:sp>
      </p:grpSp>
      <p:grpSp>
        <p:nvGrpSpPr>
          <p:cNvPr id="1041" name="Moonlight">
            <a:extLst>
              <a:ext uri="{FF2B5EF4-FFF2-40B4-BE49-F238E27FC236}">
                <a16:creationId xmlns:a16="http://schemas.microsoft.com/office/drawing/2014/main" id="{137083F5-6E68-4907-3CD2-5479D3D55E47}"/>
              </a:ext>
            </a:extLst>
          </p:cNvPr>
          <p:cNvGrpSpPr/>
          <p:nvPr/>
        </p:nvGrpSpPr>
        <p:grpSpPr>
          <a:xfrm rot="199660">
            <a:off x="3793622" y="1528177"/>
            <a:ext cx="4282932" cy="3578806"/>
            <a:chOff x="4407185" y="1414385"/>
            <a:chExt cx="4555838" cy="3806846"/>
          </a:xfrm>
        </p:grpSpPr>
        <p:pic>
          <p:nvPicPr>
            <p:cNvPr id="1042" name="Picture 1041">
              <a:extLst>
                <a:ext uri="{FF2B5EF4-FFF2-40B4-BE49-F238E27FC236}">
                  <a16:creationId xmlns:a16="http://schemas.microsoft.com/office/drawing/2014/main" id="{F1B5233B-8EA2-5B06-F834-4E0CA762CA96}"/>
                </a:ext>
              </a:extLst>
            </p:cNvPr>
            <p:cNvPicPr>
              <a:picLocks noChangeAspect="1"/>
            </p:cNvPicPr>
            <p:nvPr/>
          </p:nvPicPr>
          <p:blipFill>
            <a:blip r:embed="rId11"/>
            <a:stretch>
              <a:fillRect/>
            </a:stretch>
          </p:blipFill>
          <p:spPr>
            <a:xfrm>
              <a:off x="4433547" y="1414385"/>
              <a:ext cx="4529476" cy="3806846"/>
            </a:xfrm>
            <a:prstGeom prst="rect">
              <a:avLst/>
            </a:prstGeom>
            <a:noFill/>
            <a:effectLst>
              <a:glow rad="127000">
                <a:srgbClr val="000000">
                  <a:alpha val="80000"/>
                </a:srgbClr>
              </a:glow>
            </a:effectLst>
          </p:spPr>
        </p:pic>
        <p:sp>
          <p:nvSpPr>
            <p:cNvPr id="1043" name="Box: Radio">
              <a:extLst>
                <a:ext uri="{FF2B5EF4-FFF2-40B4-BE49-F238E27FC236}">
                  <a16:creationId xmlns:a16="http://schemas.microsoft.com/office/drawing/2014/main" id="{84ABE390-D441-1313-9467-3FD5FCDA673F}"/>
                </a:ext>
              </a:extLst>
            </p:cNvPr>
            <p:cNvSpPr txBox="1"/>
            <p:nvPr/>
          </p:nvSpPr>
          <p:spPr>
            <a:xfrm>
              <a:off x="4407185" y="4734690"/>
              <a:ext cx="4555838" cy="392866"/>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Moonlight Maze (first APT) </a:t>
              </a:r>
              <a:r>
                <a:rPr lang="en-US" dirty="0">
                  <a:sym typeface="Wingdings" panose="05000000000000000000" pitchFamily="2" charset="2"/>
                </a:rPr>
                <a:t> </a:t>
              </a:r>
              <a:r>
                <a:rPr lang="en-US" dirty="0"/>
                <a:t>1996–1999</a:t>
              </a:r>
            </a:p>
          </p:txBody>
        </p:sp>
      </p:grpSp>
      <p:grpSp>
        <p:nvGrpSpPr>
          <p:cNvPr id="1044" name="AugCog Article Group">
            <a:extLst>
              <a:ext uri="{FF2B5EF4-FFF2-40B4-BE49-F238E27FC236}">
                <a16:creationId xmlns:a16="http://schemas.microsoft.com/office/drawing/2014/main" id="{19CC83B1-3C36-D958-5761-B7D9F2398801}"/>
              </a:ext>
            </a:extLst>
          </p:cNvPr>
          <p:cNvGrpSpPr/>
          <p:nvPr/>
        </p:nvGrpSpPr>
        <p:grpSpPr>
          <a:xfrm rot="279887">
            <a:off x="8826333" y="565347"/>
            <a:ext cx="3399272" cy="3967546"/>
            <a:chOff x="8426365" y="500063"/>
            <a:chExt cx="3399272" cy="3967546"/>
          </a:xfrm>
        </p:grpSpPr>
        <p:pic>
          <p:nvPicPr>
            <p:cNvPr id="1046" name="Book: Bryne &amp; Parasuraman">
              <a:extLst>
                <a:ext uri="{FF2B5EF4-FFF2-40B4-BE49-F238E27FC236}">
                  <a16:creationId xmlns:a16="http://schemas.microsoft.com/office/drawing/2014/main" id="{6400D38B-93F6-230D-36DE-BCC0BD66EA3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1974" t="-1" b="-2924"/>
            <a:stretch/>
          </p:blipFill>
          <p:spPr>
            <a:xfrm>
              <a:off x="8459829" y="500063"/>
              <a:ext cx="3365808" cy="3967546"/>
            </a:xfrm>
            <a:prstGeom prst="rect">
              <a:avLst/>
            </a:prstGeom>
            <a:solidFill>
              <a:srgbClr val="FFFFFF"/>
            </a:solidFill>
            <a:effectLst>
              <a:glow rad="127000">
                <a:srgbClr val="000000">
                  <a:alpha val="80000"/>
                </a:srgbClr>
              </a:glow>
            </a:effectLst>
          </p:spPr>
        </p:pic>
        <p:sp>
          <p:nvSpPr>
            <p:cNvPr id="1048" name="Box: Label">
              <a:extLst>
                <a:ext uri="{FF2B5EF4-FFF2-40B4-BE49-F238E27FC236}">
                  <a16:creationId xmlns:a16="http://schemas.microsoft.com/office/drawing/2014/main" id="{1AE398D2-470B-9DF7-7447-AABB9BB70A9E}"/>
                </a:ext>
              </a:extLst>
            </p:cNvPr>
            <p:cNvSpPr txBox="1"/>
            <p:nvPr/>
          </p:nvSpPr>
          <p:spPr>
            <a:xfrm>
              <a:off x="8459829" y="3827319"/>
              <a:ext cx="3364992" cy="369332"/>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err="1"/>
                <a:t>AugCog</a:t>
              </a:r>
              <a:r>
                <a:rPr lang="en-US" dirty="0"/>
                <a:t> and workload</a:t>
              </a:r>
            </a:p>
          </p:txBody>
        </p:sp>
        <p:sp>
          <p:nvSpPr>
            <p:cNvPr id="1049" name="Box: Label">
              <a:extLst>
                <a:ext uri="{FF2B5EF4-FFF2-40B4-BE49-F238E27FC236}">
                  <a16:creationId xmlns:a16="http://schemas.microsoft.com/office/drawing/2014/main" id="{8B5D905B-1B9D-DE33-EEF8-2C55A5E43D7F}"/>
                </a:ext>
              </a:extLst>
            </p:cNvPr>
            <p:cNvSpPr txBox="1"/>
            <p:nvPr/>
          </p:nvSpPr>
          <p:spPr>
            <a:xfrm>
              <a:off x="8426365" y="3417202"/>
              <a:ext cx="3364992" cy="369332"/>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Adaptive Automation </a:t>
              </a:r>
              <a:r>
                <a:rPr lang="en-US" dirty="0">
                  <a:sym typeface="Wingdings" panose="05000000000000000000" pitchFamily="2" charset="2"/>
                </a:rPr>
                <a:t> </a:t>
              </a:r>
              <a:r>
                <a:rPr lang="en-US" dirty="0"/>
                <a:t>1996</a:t>
              </a:r>
            </a:p>
          </p:txBody>
        </p:sp>
      </p:grpSp>
      <p:pic>
        <p:nvPicPr>
          <p:cNvPr id="1050" name="Book Kahneman" descr="Thinking, Fast and Slow eBook : Kahneman, Daniel: Kindle Store - Amazon.com">
            <a:extLst>
              <a:ext uri="{FF2B5EF4-FFF2-40B4-BE49-F238E27FC236}">
                <a16:creationId xmlns:a16="http://schemas.microsoft.com/office/drawing/2014/main" id="{6A21AF29-7450-9A66-E077-8AF04D8D732F}"/>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rot="274424">
            <a:off x="9372533" y="1467029"/>
            <a:ext cx="2464390" cy="3656364"/>
          </a:xfrm>
          <a:prstGeom prst="rect">
            <a:avLst/>
          </a:prstGeom>
          <a:noFill/>
          <a:effectLst>
            <a:glow rad="127000">
              <a:srgbClr val="000000">
                <a:alpha val="80000"/>
              </a:srgbClr>
            </a:glow>
          </a:effectLst>
          <a:extLst>
            <a:ext uri="{909E8E84-426E-40DD-AFC4-6F175D3DCCD1}">
              <a14:hiddenFill xmlns:a14="http://schemas.microsoft.com/office/drawing/2010/main">
                <a:solidFill>
                  <a:srgbClr val="FFFFFF"/>
                </a:solidFill>
              </a14:hiddenFill>
            </a:ext>
          </a:extLst>
        </p:spPr>
      </p:pic>
      <p:pic>
        <p:nvPicPr>
          <p:cNvPr id="1052" name="Book Cialdini">
            <a:extLst>
              <a:ext uri="{FF2B5EF4-FFF2-40B4-BE49-F238E27FC236}">
                <a16:creationId xmlns:a16="http://schemas.microsoft.com/office/drawing/2014/main" id="{1924AC13-02D3-AD5A-EF5A-891C749196D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21284125">
            <a:off x="8767490" y="2234853"/>
            <a:ext cx="2100339" cy="3155988"/>
          </a:xfrm>
          <a:prstGeom prst="rect">
            <a:avLst/>
          </a:prstGeom>
          <a:noFill/>
          <a:effectLst>
            <a:glow rad="127000">
              <a:srgbClr val="000000">
                <a:alpha val="80000"/>
              </a:srgbClr>
            </a:glow>
          </a:effectLst>
        </p:spPr>
      </p:pic>
      <p:pic>
        <p:nvPicPr>
          <p:cNvPr id="1053" name="Congress" descr="The Top 5 Education Debates Set to Hit Congress This Fall – The 74">
            <a:extLst>
              <a:ext uri="{FF2B5EF4-FFF2-40B4-BE49-F238E27FC236}">
                <a16:creationId xmlns:a16="http://schemas.microsoft.com/office/drawing/2014/main" id="{02AB2BDE-F578-180A-1703-5A04DC8338DF}"/>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315200" y="3692004"/>
            <a:ext cx="5065593" cy="3165996"/>
          </a:xfrm>
          <a:prstGeom prst="rect">
            <a:avLst/>
          </a:prstGeom>
          <a:noFill/>
          <a:effectLst>
            <a:glow rad="127000">
              <a:srgbClr val="000000">
                <a:alpha val="80000"/>
              </a:srgbClr>
            </a:glow>
          </a:effectLst>
          <a:extLst>
            <a:ext uri="{909E8E84-426E-40DD-AFC4-6F175D3DCCD1}">
              <a14:hiddenFill xmlns:a14="http://schemas.microsoft.com/office/drawing/2010/main">
                <a:solidFill>
                  <a:srgbClr val="FFFFFF"/>
                </a:solidFill>
              </a14:hiddenFill>
            </a:ext>
          </a:extLst>
        </p:spPr>
      </p:pic>
      <p:sp>
        <p:nvSpPr>
          <p:cNvPr id="1056" name="Box: Decade of Brain">
            <a:extLst>
              <a:ext uri="{FF2B5EF4-FFF2-40B4-BE49-F238E27FC236}">
                <a16:creationId xmlns:a16="http://schemas.microsoft.com/office/drawing/2014/main" id="{AD660E93-EF49-C772-FDE4-93BCF17C4AF6}"/>
              </a:ext>
            </a:extLst>
          </p:cNvPr>
          <p:cNvSpPr txBox="1"/>
          <p:nvPr/>
        </p:nvSpPr>
        <p:spPr>
          <a:xfrm>
            <a:off x="7997438" y="3928463"/>
            <a:ext cx="1992626" cy="1438051"/>
          </a:xfrm>
          <a:prstGeom prst="wedgeEllipseCallout">
            <a:avLst>
              <a:gd name="adj1" fmla="val 41486"/>
              <a:gd name="adj2" fmla="val 56816"/>
            </a:avLst>
          </a:prstGeom>
          <a:solidFill>
            <a:srgbClr val="D2C9B9"/>
          </a:solidFill>
          <a:ln w="76200">
            <a:solidFill>
              <a:schemeClr val="tx1"/>
            </a:solidFill>
          </a:ln>
          <a:effectLst>
            <a:outerShdw blurRad="63500" dist="76200" dir="8100000" algn="tr" rotWithShape="0">
              <a:prstClr val="black">
                <a:alpha val="80000"/>
              </a:prstClr>
            </a:outerShdw>
          </a:effectLst>
        </p:spPr>
        <p:txBody>
          <a:bodyPr wrap="square" lIns="91440" tIns="91440" rIns="91440" bIns="27432" anchor="ctr" anchorCtr="0">
            <a:noAutofit/>
          </a:bodyPr>
          <a:lstStyle/>
          <a:p>
            <a:pPr algn="ctr">
              <a:lnSpc>
                <a:spcPct val="80000"/>
              </a:lnSpc>
              <a:spcBef>
                <a:spcPts val="600"/>
              </a:spcBef>
            </a:pPr>
            <a:r>
              <a:rPr lang="en-US" sz="2000" b="1" dirty="0">
                <a:solidFill>
                  <a:schemeClr val="bg1"/>
                </a:solidFill>
              </a:rPr>
              <a:t>“Decade of the Brain” </a:t>
            </a:r>
            <a:endParaRPr lang="en-US" sz="1100" b="1" dirty="0">
              <a:solidFill>
                <a:schemeClr val="bg1"/>
              </a:solidFill>
            </a:endParaRPr>
          </a:p>
        </p:txBody>
      </p:sp>
      <p:sp>
        <p:nvSpPr>
          <p:cNvPr id="32" name="Box: DL">
            <a:extLst>
              <a:ext uri="{FF2B5EF4-FFF2-40B4-BE49-F238E27FC236}">
                <a16:creationId xmlns:a16="http://schemas.microsoft.com/office/drawing/2014/main" id="{E6B18A15-C388-F4D2-96B2-7FF516000495}"/>
              </a:ext>
            </a:extLst>
          </p:cNvPr>
          <p:cNvSpPr txBox="1"/>
          <p:nvPr/>
        </p:nvSpPr>
        <p:spPr>
          <a:xfrm>
            <a:off x="286540" y="156703"/>
            <a:ext cx="2111489" cy="1815799"/>
          </a:xfrm>
          <a:prstGeom prst="ellipse">
            <a:avLst/>
          </a:prstGeom>
          <a:solidFill>
            <a:srgbClr val="78C0F6"/>
          </a:solidFill>
          <a:ln w="76200">
            <a:solidFill>
              <a:srgbClr val="FFFFFF"/>
            </a:solidFill>
          </a:ln>
          <a:effectLst>
            <a:outerShdw blurRad="63500" dist="76200" dir="8100000" algn="tr" rotWithShape="0">
              <a:prstClr val="black">
                <a:alpha val="80000"/>
              </a:prstClr>
            </a:outerShdw>
          </a:effectLst>
        </p:spPr>
        <p:txBody>
          <a:bodyPr wrap="square" lIns="91440" tIns="91440" rIns="91440" bIns="27432" anchor="ctr" anchorCtr="0">
            <a:noAutofit/>
          </a:bodyPr>
          <a:lstStyle/>
          <a:p>
            <a:pPr algn="ctr">
              <a:lnSpc>
                <a:spcPct val="80000"/>
              </a:lnSpc>
              <a:spcBef>
                <a:spcPts val="600"/>
              </a:spcBef>
            </a:pPr>
            <a:r>
              <a:rPr lang="en-US" sz="2800" b="1" dirty="0">
                <a:solidFill>
                  <a:srgbClr val="000000"/>
                </a:solidFill>
              </a:rPr>
              <a:t>Deep Learning</a:t>
            </a:r>
            <a:endParaRPr lang="en-US" sz="1100" dirty="0">
              <a:solidFill>
                <a:srgbClr val="000000"/>
              </a:solidFill>
            </a:endParaRPr>
          </a:p>
        </p:txBody>
      </p:sp>
      <p:grpSp>
        <p:nvGrpSpPr>
          <p:cNvPr id="56" name="da Vinci">
            <a:extLst>
              <a:ext uri="{FF2B5EF4-FFF2-40B4-BE49-F238E27FC236}">
                <a16:creationId xmlns:a16="http://schemas.microsoft.com/office/drawing/2014/main" id="{6E9ED7A9-81A0-3C26-77A9-F0AAA69D95E7}"/>
              </a:ext>
            </a:extLst>
          </p:cNvPr>
          <p:cNvGrpSpPr/>
          <p:nvPr/>
        </p:nvGrpSpPr>
        <p:grpSpPr>
          <a:xfrm>
            <a:off x="-343906" y="2989227"/>
            <a:ext cx="6321458" cy="4215129"/>
            <a:chOff x="-54020" y="3003326"/>
            <a:chExt cx="6321458" cy="4215129"/>
          </a:xfrm>
        </p:grpSpPr>
        <p:pic>
          <p:nvPicPr>
            <p:cNvPr id="54" name="DiVinci Robot" descr="A robot operating a patient&#10;&#10;Description automatically generated">
              <a:extLst>
                <a:ext uri="{FF2B5EF4-FFF2-40B4-BE49-F238E27FC236}">
                  <a16:creationId xmlns:a16="http://schemas.microsoft.com/office/drawing/2014/main" id="{3EC351E2-F4D6-820C-135E-B9D268D4F770}"/>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4020" y="3003326"/>
              <a:ext cx="6321458" cy="4215129"/>
            </a:xfrm>
            <a:prstGeom prst="rect">
              <a:avLst/>
            </a:prstGeom>
            <a:effectLst>
              <a:glow rad="139700">
                <a:srgbClr val="000000">
                  <a:alpha val="40000"/>
                </a:srgbClr>
              </a:glow>
            </a:effectLst>
          </p:spPr>
        </p:pic>
        <p:sp>
          <p:nvSpPr>
            <p:cNvPr id="55" name="Box Title">
              <a:extLst>
                <a:ext uri="{FF2B5EF4-FFF2-40B4-BE49-F238E27FC236}">
                  <a16:creationId xmlns:a16="http://schemas.microsoft.com/office/drawing/2014/main" id="{9B08E46B-A004-6E9E-24BE-51134A4CEB90}"/>
                </a:ext>
              </a:extLst>
            </p:cNvPr>
            <p:cNvSpPr txBox="1"/>
            <p:nvPr/>
          </p:nvSpPr>
          <p:spPr>
            <a:xfrm>
              <a:off x="869655" y="6189446"/>
              <a:ext cx="4242164"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Da Vinci approved for surgery (US) </a:t>
              </a:r>
              <a:r>
                <a:rPr lang="en-US" dirty="0">
                  <a:solidFill>
                    <a:schemeClr val="tx1">
                      <a:lumMod val="75000"/>
                    </a:schemeClr>
                  </a:solidFill>
                  <a:sym typeface="Wingdings" panose="05000000000000000000" pitchFamily="2" charset="2"/>
                </a:rPr>
                <a:t> 2000</a:t>
              </a:r>
              <a:endParaRPr lang="en-US" dirty="0">
                <a:solidFill>
                  <a:schemeClr val="tx1">
                    <a:lumMod val="75000"/>
                  </a:schemeClr>
                </a:solidFill>
              </a:endParaRPr>
            </a:p>
          </p:txBody>
        </p:sp>
      </p:grpSp>
      <p:grpSp>
        <p:nvGrpSpPr>
          <p:cNvPr id="52" name="Roomba">
            <a:extLst>
              <a:ext uri="{FF2B5EF4-FFF2-40B4-BE49-F238E27FC236}">
                <a16:creationId xmlns:a16="http://schemas.microsoft.com/office/drawing/2014/main" id="{10F24A9C-3C51-36FE-FE98-6ABF0179CB09}"/>
              </a:ext>
            </a:extLst>
          </p:cNvPr>
          <p:cNvGrpSpPr/>
          <p:nvPr/>
        </p:nvGrpSpPr>
        <p:grpSpPr>
          <a:xfrm>
            <a:off x="1366519" y="2220555"/>
            <a:ext cx="3005620" cy="2628452"/>
            <a:chOff x="330851" y="3810366"/>
            <a:chExt cx="3005620" cy="2628452"/>
          </a:xfrm>
        </p:grpSpPr>
        <p:pic>
          <p:nvPicPr>
            <p:cNvPr id="48" name="Roomba" descr="First generation Roomba (Roomba is a trademark of iRobot). CC-BY larry D. Moore">
              <a:extLst>
                <a:ext uri="{FF2B5EF4-FFF2-40B4-BE49-F238E27FC236}">
                  <a16:creationId xmlns:a16="http://schemas.microsoft.com/office/drawing/2014/main" id="{6DB7F899-BDC7-0949-AEEE-337EB0E02C28}"/>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rot="20868670">
              <a:off x="330851" y="3810366"/>
              <a:ext cx="2853136" cy="2628452"/>
            </a:xfrm>
            <a:prstGeom prst="ellipse">
              <a:avLst/>
            </a:prstGeom>
            <a:effectLst>
              <a:outerShdw blurRad="50800" dist="127000" dir="5400000" algn="ctr" rotWithShape="0">
                <a:srgbClr val="000000">
                  <a:alpha val="80000"/>
                </a:srgbClr>
              </a:outerShdw>
            </a:effectLst>
          </p:spPr>
        </p:pic>
        <p:sp>
          <p:nvSpPr>
            <p:cNvPr id="49" name="Box Title">
              <a:extLst>
                <a:ext uri="{FF2B5EF4-FFF2-40B4-BE49-F238E27FC236}">
                  <a16:creationId xmlns:a16="http://schemas.microsoft.com/office/drawing/2014/main" id="{405390F4-664F-39B7-1954-066C6BB80F13}"/>
                </a:ext>
              </a:extLst>
            </p:cNvPr>
            <p:cNvSpPr txBox="1"/>
            <p:nvPr/>
          </p:nvSpPr>
          <p:spPr>
            <a:xfrm rot="20778884">
              <a:off x="1602173" y="4399472"/>
              <a:ext cx="1734298"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Roomba </a:t>
              </a:r>
              <a:r>
                <a:rPr lang="en-US" dirty="0">
                  <a:solidFill>
                    <a:schemeClr val="tx1">
                      <a:lumMod val="75000"/>
                    </a:schemeClr>
                  </a:solidFill>
                  <a:sym typeface="Wingdings" panose="05000000000000000000" pitchFamily="2" charset="2"/>
                </a:rPr>
                <a:t> 2002</a:t>
              </a:r>
              <a:endParaRPr lang="en-US" dirty="0">
                <a:solidFill>
                  <a:schemeClr val="tx1">
                    <a:lumMod val="75000"/>
                  </a:schemeClr>
                </a:solidFill>
              </a:endParaRPr>
            </a:p>
          </p:txBody>
        </p:sp>
      </p:grpSp>
      <p:grpSp>
        <p:nvGrpSpPr>
          <p:cNvPr id="62" name="Nvidia">
            <a:extLst>
              <a:ext uri="{FF2B5EF4-FFF2-40B4-BE49-F238E27FC236}">
                <a16:creationId xmlns:a16="http://schemas.microsoft.com/office/drawing/2014/main" id="{DF24F77C-C8BC-361F-C17C-2BD0EBFCB350}"/>
              </a:ext>
            </a:extLst>
          </p:cNvPr>
          <p:cNvGrpSpPr/>
          <p:nvPr/>
        </p:nvGrpSpPr>
        <p:grpSpPr>
          <a:xfrm>
            <a:off x="-181518" y="170327"/>
            <a:ext cx="4700113" cy="2590579"/>
            <a:chOff x="3724381" y="762246"/>
            <a:chExt cx="4700113" cy="2590579"/>
          </a:xfrm>
        </p:grpSpPr>
        <p:pic>
          <p:nvPicPr>
            <p:cNvPr id="58" name="GeForce" descr="VisionTek GeForce 256 (c. 1999), the world's first GPU.">
              <a:extLst>
                <a:ext uri="{FF2B5EF4-FFF2-40B4-BE49-F238E27FC236}">
                  <a16:creationId xmlns:a16="http://schemas.microsoft.com/office/drawing/2014/main" id="{FC5B9709-1087-F57C-2111-51D0313AC102}"/>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7632" b="99474" l="5547" r="91016">
                          <a14:foregroundMark x1="5781" y1="7632" x2="12734" y2="13816"/>
                          <a14:foregroundMark x1="12734" y1="13816" x2="15703" y2="7632"/>
                          <a14:foregroundMark x1="15703" y1="7632" x2="15547" y2="7763"/>
                          <a14:foregroundMark x1="14297" y1="8553" x2="31094" y2="9079"/>
                          <a14:foregroundMark x1="31094" y1="9079" x2="72266" y2="6842"/>
                          <a14:foregroundMark x1="72266" y1="6842" x2="83750" y2="8553"/>
                          <a14:foregroundMark x1="83750" y1="8553" x2="88516" y2="19868"/>
                          <a14:foregroundMark x1="88516" y1="19868" x2="90683" y2="48034"/>
                          <a14:foregroundMark x1="90579" y1="57442" x2="88828" y2="77763"/>
                          <a14:foregroundMark x1="78672" y1="83158" x2="78281" y2="84211"/>
                          <a14:foregroundMark x1="43984" y1="89605" x2="47656" y2="90132"/>
                          <a14:foregroundMark x1="10234" y1="95132" x2="10781" y2="99474"/>
                          <a14:foregroundMark x1="10547" y1="93947" x2="12266" y2="98289"/>
                          <a14:foregroundMark x1="8438" y1="39868" x2="9531" y2="48553"/>
                          <a14:foregroundMark x1="9531" y1="48553" x2="11484" y2="32763"/>
                          <a14:foregroundMark x1="11484" y1="32763" x2="10859" y2="22237"/>
                          <a14:foregroundMark x1="10859" y1="22237" x2="14453" y2="32895"/>
                          <a14:foregroundMark x1="14453" y1="32895" x2="13516" y2="45789"/>
                          <a14:foregroundMark x1="15937" y1="23158" x2="19453" y2="24474"/>
                          <a14:foregroundMark x1="34844" y1="60000" x2="43672" y2="61974"/>
                          <a14:foregroundMark x1="43672" y1="61974" x2="50781" y2="60395"/>
                          <a14:foregroundMark x1="73984" y1="12368" x2="76641" y2="11711"/>
                          <a14:foregroundMark x1="5703" y1="9605" x2="5547" y2="9474"/>
                          <a14:foregroundMark x1="90547" y1="56842" x2="90938" y2="53289"/>
                          <a14:foregroundMark x1="90469" y1="54474" x2="90781" y2="58684"/>
                          <a14:backgroundMark x1="91016" y1="53289" x2="91250" y2="50526"/>
                          <a14:backgroundMark x1="91250" y1="48158" x2="90763" y2="54412"/>
                        </a14:backgroundRemoval>
                      </a14:imgEffect>
                    </a14:imgLayer>
                  </a14:imgProps>
                </a:ext>
                <a:ext uri="{28A0092B-C50C-407E-A947-70E740481C1C}">
                  <a14:useLocalDpi xmlns:a14="http://schemas.microsoft.com/office/drawing/2010/main"/>
                </a:ext>
              </a:extLst>
            </a:blip>
            <a:stretch>
              <a:fillRect/>
            </a:stretch>
          </p:blipFill>
          <p:spPr>
            <a:xfrm rot="21394253">
              <a:off x="3771054" y="762246"/>
              <a:ext cx="4363081" cy="2590579"/>
            </a:xfrm>
            <a:prstGeom prst="rect">
              <a:avLst/>
            </a:prstGeom>
            <a:noFill/>
            <a:effectLst>
              <a:glow rad="63500">
                <a:schemeClr val="tx1">
                  <a:alpha val="80000"/>
                </a:schemeClr>
              </a:glow>
              <a:outerShdw blurRad="12700" dist="127000" dir="5400000" sx="103000" sy="103000" algn="ctr" rotWithShape="0">
                <a:srgbClr val="000000">
                  <a:alpha val="80000"/>
                </a:srgbClr>
              </a:outerShdw>
            </a:effectLst>
          </p:spPr>
        </p:pic>
        <p:sp>
          <p:nvSpPr>
            <p:cNvPr id="61" name="Box Title">
              <a:extLst>
                <a:ext uri="{FF2B5EF4-FFF2-40B4-BE49-F238E27FC236}">
                  <a16:creationId xmlns:a16="http://schemas.microsoft.com/office/drawing/2014/main" id="{DB211307-59F4-DE11-BB99-5F99207FBFE0}"/>
                </a:ext>
              </a:extLst>
            </p:cNvPr>
            <p:cNvSpPr txBox="1"/>
            <p:nvPr/>
          </p:nvSpPr>
          <p:spPr>
            <a:xfrm rot="21017999">
              <a:off x="3724381" y="2430151"/>
              <a:ext cx="4700113"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General-purpose computing on GPUs </a:t>
              </a:r>
              <a:r>
                <a:rPr lang="en-US" dirty="0">
                  <a:solidFill>
                    <a:schemeClr val="tx1">
                      <a:lumMod val="75000"/>
                    </a:schemeClr>
                  </a:solidFill>
                  <a:sym typeface="Wingdings" panose="05000000000000000000" pitchFamily="2" charset="2"/>
                </a:rPr>
                <a:t> 2001—</a:t>
              </a:r>
              <a:endParaRPr lang="en-US" dirty="0">
                <a:solidFill>
                  <a:schemeClr val="tx1">
                    <a:lumMod val="75000"/>
                  </a:schemeClr>
                </a:solidFill>
              </a:endParaRPr>
            </a:p>
          </p:txBody>
        </p:sp>
      </p:grpSp>
      <p:sp>
        <p:nvSpPr>
          <p:cNvPr id="1054" name="2000">
            <a:extLst>
              <a:ext uri="{FF2B5EF4-FFF2-40B4-BE49-F238E27FC236}">
                <a16:creationId xmlns:a16="http://schemas.microsoft.com/office/drawing/2014/main" id="{220EC1BA-C0BA-CCF7-8AAC-D039BE1CB02C}"/>
              </a:ext>
            </a:extLst>
          </p:cNvPr>
          <p:cNvSpPr txBox="1"/>
          <p:nvPr/>
        </p:nvSpPr>
        <p:spPr>
          <a:xfrm>
            <a:off x="191131" y="5129784"/>
            <a:ext cx="3186122" cy="1107996"/>
          </a:xfrm>
          <a:prstGeom prst="rect">
            <a:avLst/>
          </a:prstGeom>
          <a:noFill/>
        </p:spPr>
        <p:txBody>
          <a:bodyPr wrap="square">
            <a:spAutoFit/>
          </a:bodyPr>
          <a:lstStyle/>
          <a:p>
            <a:pPr algn="ctr"/>
            <a:r>
              <a:rPr lang="en-US" sz="6600" dirty="0" err="1">
                <a:ln>
                  <a:solidFill>
                    <a:schemeClr val="bg1"/>
                  </a:solidFill>
                </a:ln>
                <a:effectLst>
                  <a:glow rad="101600">
                    <a:schemeClr val="bg1">
                      <a:alpha val="60000"/>
                    </a:schemeClr>
                  </a:glow>
                </a:effectLst>
                <a:latin typeface="Arial Black" panose="020B0A04020102020204" pitchFamily="34" charset="0"/>
              </a:rPr>
              <a:t>2000s</a:t>
            </a:r>
            <a:endParaRPr lang="en-US" sz="6600" dirty="0">
              <a:ln>
                <a:solidFill>
                  <a:schemeClr val="bg1"/>
                </a:solidFill>
              </a:ln>
              <a:effectLst>
                <a:glow rad="101600">
                  <a:schemeClr val="bg1">
                    <a:alpha val="60000"/>
                  </a:schemeClr>
                </a:glow>
              </a:effectLst>
              <a:latin typeface="Arial Black" panose="020B0A04020102020204" pitchFamily="34" charset="0"/>
            </a:endParaRPr>
          </a:p>
        </p:txBody>
      </p:sp>
    </p:spTree>
    <p:extLst>
      <p:ext uri="{BB962C8B-B14F-4D97-AF65-F5344CB8AC3E}">
        <p14:creationId xmlns:p14="http://schemas.microsoft.com/office/powerpoint/2010/main" val="2195795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1031"/>
                                            </p:tgtEl>
                                            <p:attrNameLst>
                                              <p:attrName>ppt_x</p:attrName>
                                            </p:attrNameLst>
                                          </p:cBhvr>
                                          <p:tavLst>
                                            <p:tav tm="0">
                                              <p:val>
                                                <p:strVal val="ppt_x"/>
                                              </p:val>
                                            </p:tav>
                                            <p:tav tm="100000">
                                              <p:val>
                                                <p:strVal val="ppt_x"/>
                                              </p:val>
                                            </p:tav>
                                          </p:tavLst>
                                        </p:anim>
                                        <p:anim calcmode="lin" valueType="num">
                                          <p:cBhvr additive="base">
                                            <p:cTn id="7" dur="500"/>
                                            <p:tgtEl>
                                              <p:spTgt spid="1031"/>
                                            </p:tgtEl>
                                            <p:attrNameLst>
                                              <p:attrName>ppt_y</p:attrName>
                                            </p:attrNameLst>
                                          </p:cBhvr>
                                          <p:tavLst>
                                            <p:tav tm="0">
                                              <p:val>
                                                <p:strVal val="ppt_y"/>
                                              </p:val>
                                            </p:tav>
                                            <p:tav tm="100000">
                                              <p:val>
                                                <p:strVal val="1+ppt_h/2"/>
                                              </p:val>
                                            </p:tav>
                                          </p:tavLst>
                                        </p:anim>
                                        <p:set>
                                          <p:cBhvr>
                                            <p:cTn id="8" dur="1" fill="hold">
                                              <p:stCondLst>
                                                <p:cond delay="499"/>
                                              </p:stCondLst>
                                            </p:cTn>
                                            <p:tgtEl>
                                              <p:spTgt spid="1031"/>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032"/>
                                            </p:tgtEl>
                                            <p:attrNameLst>
                                              <p:attrName>ppt_x</p:attrName>
                                            </p:attrNameLst>
                                          </p:cBhvr>
                                          <p:tavLst>
                                            <p:tav tm="0">
                                              <p:val>
                                                <p:strVal val="ppt_x"/>
                                              </p:val>
                                            </p:tav>
                                            <p:tav tm="100000">
                                              <p:val>
                                                <p:strVal val="ppt_x"/>
                                              </p:val>
                                            </p:tav>
                                          </p:tavLst>
                                        </p:anim>
                                        <p:anim calcmode="lin" valueType="num">
                                          <p:cBhvr additive="base">
                                            <p:cTn id="11" dur="500"/>
                                            <p:tgtEl>
                                              <p:spTgt spid="1032"/>
                                            </p:tgtEl>
                                            <p:attrNameLst>
                                              <p:attrName>ppt_y</p:attrName>
                                            </p:attrNameLst>
                                          </p:cBhvr>
                                          <p:tavLst>
                                            <p:tav tm="0">
                                              <p:val>
                                                <p:strVal val="ppt_y"/>
                                              </p:val>
                                            </p:tav>
                                            <p:tav tm="100000">
                                              <p:val>
                                                <p:strVal val="1+ppt_h/2"/>
                                              </p:val>
                                            </p:tav>
                                          </p:tavLst>
                                        </p:anim>
                                        <p:set>
                                          <p:cBhvr>
                                            <p:cTn id="12" dur="1" fill="hold">
                                              <p:stCondLst>
                                                <p:cond delay="499"/>
                                              </p:stCondLst>
                                            </p:cTn>
                                            <p:tgtEl>
                                              <p:spTgt spid="1032"/>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035"/>
                                            </p:tgtEl>
                                            <p:attrNameLst>
                                              <p:attrName>ppt_x</p:attrName>
                                            </p:attrNameLst>
                                          </p:cBhvr>
                                          <p:tavLst>
                                            <p:tav tm="0">
                                              <p:val>
                                                <p:strVal val="ppt_x"/>
                                              </p:val>
                                            </p:tav>
                                            <p:tav tm="100000">
                                              <p:val>
                                                <p:strVal val="ppt_x"/>
                                              </p:val>
                                            </p:tav>
                                          </p:tavLst>
                                        </p:anim>
                                        <p:anim calcmode="lin" valueType="num">
                                          <p:cBhvr additive="base">
                                            <p:cTn id="15" dur="500"/>
                                            <p:tgtEl>
                                              <p:spTgt spid="1035"/>
                                            </p:tgtEl>
                                            <p:attrNameLst>
                                              <p:attrName>ppt_y</p:attrName>
                                            </p:attrNameLst>
                                          </p:cBhvr>
                                          <p:tavLst>
                                            <p:tav tm="0">
                                              <p:val>
                                                <p:strVal val="ppt_y"/>
                                              </p:val>
                                            </p:tav>
                                            <p:tav tm="100000">
                                              <p:val>
                                                <p:strVal val="1+ppt_h/2"/>
                                              </p:val>
                                            </p:tav>
                                          </p:tavLst>
                                        </p:anim>
                                        <p:set>
                                          <p:cBhvr>
                                            <p:cTn id="16" dur="1" fill="hold">
                                              <p:stCondLst>
                                                <p:cond delay="499"/>
                                              </p:stCondLst>
                                            </p:cTn>
                                            <p:tgtEl>
                                              <p:spTgt spid="1035"/>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1038"/>
                                            </p:tgtEl>
                                            <p:attrNameLst>
                                              <p:attrName>ppt_x</p:attrName>
                                            </p:attrNameLst>
                                          </p:cBhvr>
                                          <p:tavLst>
                                            <p:tav tm="0">
                                              <p:val>
                                                <p:strVal val="ppt_x"/>
                                              </p:val>
                                            </p:tav>
                                            <p:tav tm="100000">
                                              <p:val>
                                                <p:strVal val="ppt_x"/>
                                              </p:val>
                                            </p:tav>
                                          </p:tavLst>
                                        </p:anim>
                                        <p:anim calcmode="lin" valueType="num">
                                          <p:cBhvr additive="base">
                                            <p:cTn id="19" dur="500"/>
                                            <p:tgtEl>
                                              <p:spTgt spid="1038"/>
                                            </p:tgtEl>
                                            <p:attrNameLst>
                                              <p:attrName>ppt_y</p:attrName>
                                            </p:attrNameLst>
                                          </p:cBhvr>
                                          <p:tavLst>
                                            <p:tav tm="0">
                                              <p:val>
                                                <p:strVal val="ppt_y"/>
                                              </p:val>
                                            </p:tav>
                                            <p:tav tm="100000">
                                              <p:val>
                                                <p:strVal val="1+ppt_h/2"/>
                                              </p:val>
                                            </p:tav>
                                          </p:tavLst>
                                        </p:anim>
                                        <p:set>
                                          <p:cBhvr>
                                            <p:cTn id="20" dur="1" fill="hold">
                                              <p:stCondLst>
                                                <p:cond delay="499"/>
                                              </p:stCondLst>
                                            </p:cTn>
                                            <p:tgtEl>
                                              <p:spTgt spid="1038"/>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041"/>
                                            </p:tgtEl>
                                            <p:attrNameLst>
                                              <p:attrName>ppt_x</p:attrName>
                                            </p:attrNameLst>
                                          </p:cBhvr>
                                          <p:tavLst>
                                            <p:tav tm="0">
                                              <p:val>
                                                <p:strVal val="ppt_x"/>
                                              </p:val>
                                            </p:tav>
                                            <p:tav tm="100000">
                                              <p:val>
                                                <p:strVal val="ppt_x"/>
                                              </p:val>
                                            </p:tav>
                                          </p:tavLst>
                                        </p:anim>
                                        <p:anim calcmode="lin" valueType="num">
                                          <p:cBhvr additive="base">
                                            <p:cTn id="23" dur="500"/>
                                            <p:tgtEl>
                                              <p:spTgt spid="1041"/>
                                            </p:tgtEl>
                                            <p:attrNameLst>
                                              <p:attrName>ppt_y</p:attrName>
                                            </p:attrNameLst>
                                          </p:cBhvr>
                                          <p:tavLst>
                                            <p:tav tm="0">
                                              <p:val>
                                                <p:strVal val="ppt_y"/>
                                              </p:val>
                                            </p:tav>
                                            <p:tav tm="100000">
                                              <p:val>
                                                <p:strVal val="1+ppt_h/2"/>
                                              </p:val>
                                            </p:tav>
                                          </p:tavLst>
                                        </p:anim>
                                        <p:set>
                                          <p:cBhvr>
                                            <p:cTn id="24" dur="1" fill="hold">
                                              <p:stCondLst>
                                                <p:cond delay="499"/>
                                              </p:stCondLst>
                                            </p:cTn>
                                            <p:tgtEl>
                                              <p:spTgt spid="1041"/>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1044"/>
                                            </p:tgtEl>
                                            <p:attrNameLst>
                                              <p:attrName>ppt_x</p:attrName>
                                            </p:attrNameLst>
                                          </p:cBhvr>
                                          <p:tavLst>
                                            <p:tav tm="0">
                                              <p:val>
                                                <p:strVal val="ppt_x"/>
                                              </p:val>
                                            </p:tav>
                                            <p:tav tm="100000">
                                              <p:val>
                                                <p:strVal val="ppt_x"/>
                                              </p:val>
                                            </p:tav>
                                          </p:tavLst>
                                        </p:anim>
                                        <p:anim calcmode="lin" valueType="num">
                                          <p:cBhvr additive="base">
                                            <p:cTn id="27" dur="500"/>
                                            <p:tgtEl>
                                              <p:spTgt spid="1044"/>
                                            </p:tgtEl>
                                            <p:attrNameLst>
                                              <p:attrName>ppt_y</p:attrName>
                                            </p:attrNameLst>
                                          </p:cBhvr>
                                          <p:tavLst>
                                            <p:tav tm="0">
                                              <p:val>
                                                <p:strVal val="ppt_y"/>
                                              </p:val>
                                            </p:tav>
                                            <p:tav tm="100000">
                                              <p:val>
                                                <p:strVal val="1+ppt_h/2"/>
                                              </p:val>
                                            </p:tav>
                                          </p:tavLst>
                                        </p:anim>
                                        <p:set>
                                          <p:cBhvr>
                                            <p:cTn id="28" dur="1" fill="hold">
                                              <p:stCondLst>
                                                <p:cond delay="499"/>
                                              </p:stCondLst>
                                            </p:cTn>
                                            <p:tgtEl>
                                              <p:spTgt spid="1044"/>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1050"/>
                                            </p:tgtEl>
                                            <p:attrNameLst>
                                              <p:attrName>ppt_x</p:attrName>
                                            </p:attrNameLst>
                                          </p:cBhvr>
                                          <p:tavLst>
                                            <p:tav tm="0">
                                              <p:val>
                                                <p:strVal val="ppt_x"/>
                                              </p:val>
                                            </p:tav>
                                            <p:tav tm="100000">
                                              <p:val>
                                                <p:strVal val="ppt_x"/>
                                              </p:val>
                                            </p:tav>
                                          </p:tavLst>
                                        </p:anim>
                                        <p:anim calcmode="lin" valueType="num">
                                          <p:cBhvr additive="base">
                                            <p:cTn id="31" dur="500"/>
                                            <p:tgtEl>
                                              <p:spTgt spid="1050"/>
                                            </p:tgtEl>
                                            <p:attrNameLst>
                                              <p:attrName>ppt_y</p:attrName>
                                            </p:attrNameLst>
                                          </p:cBhvr>
                                          <p:tavLst>
                                            <p:tav tm="0">
                                              <p:val>
                                                <p:strVal val="ppt_y"/>
                                              </p:val>
                                            </p:tav>
                                            <p:tav tm="100000">
                                              <p:val>
                                                <p:strVal val="1+ppt_h/2"/>
                                              </p:val>
                                            </p:tav>
                                          </p:tavLst>
                                        </p:anim>
                                        <p:set>
                                          <p:cBhvr>
                                            <p:cTn id="32" dur="1" fill="hold">
                                              <p:stCondLst>
                                                <p:cond delay="499"/>
                                              </p:stCondLst>
                                            </p:cTn>
                                            <p:tgtEl>
                                              <p:spTgt spid="1050"/>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1052"/>
                                            </p:tgtEl>
                                            <p:attrNameLst>
                                              <p:attrName>ppt_x</p:attrName>
                                            </p:attrNameLst>
                                          </p:cBhvr>
                                          <p:tavLst>
                                            <p:tav tm="0">
                                              <p:val>
                                                <p:strVal val="ppt_x"/>
                                              </p:val>
                                            </p:tav>
                                            <p:tav tm="100000">
                                              <p:val>
                                                <p:strVal val="ppt_x"/>
                                              </p:val>
                                            </p:tav>
                                          </p:tavLst>
                                        </p:anim>
                                        <p:anim calcmode="lin" valueType="num">
                                          <p:cBhvr additive="base">
                                            <p:cTn id="35" dur="500"/>
                                            <p:tgtEl>
                                              <p:spTgt spid="1052"/>
                                            </p:tgtEl>
                                            <p:attrNameLst>
                                              <p:attrName>ppt_y</p:attrName>
                                            </p:attrNameLst>
                                          </p:cBhvr>
                                          <p:tavLst>
                                            <p:tav tm="0">
                                              <p:val>
                                                <p:strVal val="ppt_y"/>
                                              </p:val>
                                            </p:tav>
                                            <p:tav tm="100000">
                                              <p:val>
                                                <p:strVal val="1+ppt_h/2"/>
                                              </p:val>
                                            </p:tav>
                                          </p:tavLst>
                                        </p:anim>
                                        <p:set>
                                          <p:cBhvr>
                                            <p:cTn id="36" dur="1" fill="hold">
                                              <p:stCondLst>
                                                <p:cond delay="499"/>
                                              </p:stCondLst>
                                            </p:cTn>
                                            <p:tgtEl>
                                              <p:spTgt spid="1052"/>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1053"/>
                                            </p:tgtEl>
                                            <p:attrNameLst>
                                              <p:attrName>ppt_x</p:attrName>
                                            </p:attrNameLst>
                                          </p:cBhvr>
                                          <p:tavLst>
                                            <p:tav tm="0">
                                              <p:val>
                                                <p:strVal val="ppt_x"/>
                                              </p:val>
                                            </p:tav>
                                            <p:tav tm="100000">
                                              <p:val>
                                                <p:strVal val="ppt_x"/>
                                              </p:val>
                                            </p:tav>
                                          </p:tavLst>
                                        </p:anim>
                                        <p:anim calcmode="lin" valueType="num">
                                          <p:cBhvr additive="base">
                                            <p:cTn id="39" dur="500"/>
                                            <p:tgtEl>
                                              <p:spTgt spid="1053"/>
                                            </p:tgtEl>
                                            <p:attrNameLst>
                                              <p:attrName>ppt_y</p:attrName>
                                            </p:attrNameLst>
                                          </p:cBhvr>
                                          <p:tavLst>
                                            <p:tav tm="0">
                                              <p:val>
                                                <p:strVal val="ppt_y"/>
                                              </p:val>
                                            </p:tav>
                                            <p:tav tm="100000">
                                              <p:val>
                                                <p:strVal val="1+ppt_h/2"/>
                                              </p:val>
                                            </p:tav>
                                          </p:tavLst>
                                        </p:anim>
                                        <p:set>
                                          <p:cBhvr>
                                            <p:cTn id="40" dur="1" fill="hold">
                                              <p:stCondLst>
                                                <p:cond delay="499"/>
                                              </p:stCondLst>
                                            </p:cTn>
                                            <p:tgtEl>
                                              <p:spTgt spid="1053"/>
                                            </p:tgtEl>
                                            <p:attrNameLst>
                                              <p:attrName>style.visibility</p:attrName>
                                            </p:attrNameLst>
                                          </p:cBhvr>
                                          <p:to>
                                            <p:strVal val="hidden"/>
                                          </p:to>
                                        </p:set>
                                      </p:childTnLst>
                                    </p:cTn>
                                  </p:par>
                                  <p:par>
                                    <p:cTn id="41" presetID="2" presetClass="exit" presetSubtype="4" fill="hold" grpId="0" nodeType="withEffect">
                                      <p:stCondLst>
                                        <p:cond delay="0"/>
                                      </p:stCondLst>
                                      <p:childTnLst>
                                        <p:anim calcmode="lin" valueType="num">
                                          <p:cBhvr additive="base">
                                            <p:cTn id="42" dur="500"/>
                                            <p:tgtEl>
                                              <p:spTgt spid="1056"/>
                                            </p:tgtEl>
                                            <p:attrNameLst>
                                              <p:attrName>ppt_x</p:attrName>
                                            </p:attrNameLst>
                                          </p:cBhvr>
                                          <p:tavLst>
                                            <p:tav tm="0">
                                              <p:val>
                                                <p:strVal val="ppt_x"/>
                                              </p:val>
                                            </p:tav>
                                            <p:tav tm="100000">
                                              <p:val>
                                                <p:strVal val="ppt_x"/>
                                              </p:val>
                                            </p:tav>
                                          </p:tavLst>
                                        </p:anim>
                                        <p:anim calcmode="lin" valueType="num">
                                          <p:cBhvr additive="base">
                                            <p:cTn id="43" dur="500"/>
                                            <p:tgtEl>
                                              <p:spTgt spid="1056"/>
                                            </p:tgtEl>
                                            <p:attrNameLst>
                                              <p:attrName>ppt_y</p:attrName>
                                            </p:attrNameLst>
                                          </p:cBhvr>
                                          <p:tavLst>
                                            <p:tav tm="0">
                                              <p:val>
                                                <p:strVal val="ppt_y"/>
                                              </p:val>
                                            </p:tav>
                                            <p:tav tm="100000">
                                              <p:val>
                                                <p:strVal val="1+ppt_h/2"/>
                                              </p:val>
                                            </p:tav>
                                          </p:tavLst>
                                        </p:anim>
                                        <p:set>
                                          <p:cBhvr>
                                            <p:cTn id="44" dur="1" fill="hold">
                                              <p:stCondLst>
                                                <p:cond delay="499"/>
                                              </p:stCondLst>
                                            </p:cTn>
                                            <p:tgtEl>
                                              <p:spTgt spid="1056"/>
                                            </p:tgtEl>
                                            <p:attrNameLst>
                                              <p:attrName>style.visibility</p:attrName>
                                            </p:attrNameLst>
                                          </p:cBhvr>
                                          <p:to>
                                            <p:strVal val="hidden"/>
                                          </p:to>
                                        </p:set>
                                      </p:childTnLst>
                                    </p:cTn>
                                  </p:par>
                                  <p:par>
                                    <p:cTn id="45" presetID="2" presetClass="exit" presetSubtype="4" fill="hold" grpId="0" nodeType="withEffect">
                                      <p:stCondLst>
                                        <p:cond delay="100"/>
                                      </p:stCondLst>
                                      <p:childTnLst>
                                        <p:anim calcmode="lin" valueType="num">
                                          <p:cBhvr additive="base">
                                            <p:cTn id="46" dur="250"/>
                                            <p:tgtEl>
                                              <p:spTgt spid="59"/>
                                            </p:tgtEl>
                                            <p:attrNameLst>
                                              <p:attrName>ppt_x</p:attrName>
                                            </p:attrNameLst>
                                          </p:cBhvr>
                                          <p:tavLst>
                                            <p:tav tm="0">
                                              <p:val>
                                                <p:strVal val="ppt_x"/>
                                              </p:val>
                                            </p:tav>
                                            <p:tav tm="100000">
                                              <p:val>
                                                <p:strVal val="ppt_x"/>
                                              </p:val>
                                            </p:tav>
                                          </p:tavLst>
                                        </p:anim>
                                        <p:anim calcmode="lin" valueType="num">
                                          <p:cBhvr additive="base">
                                            <p:cTn id="47" dur="250"/>
                                            <p:tgtEl>
                                              <p:spTgt spid="59"/>
                                            </p:tgtEl>
                                            <p:attrNameLst>
                                              <p:attrName>ppt_y</p:attrName>
                                            </p:attrNameLst>
                                          </p:cBhvr>
                                          <p:tavLst>
                                            <p:tav tm="0">
                                              <p:val>
                                                <p:strVal val="ppt_y"/>
                                              </p:val>
                                            </p:tav>
                                            <p:tav tm="100000">
                                              <p:val>
                                                <p:strVal val="1+ppt_h/2"/>
                                              </p:val>
                                            </p:tav>
                                          </p:tavLst>
                                        </p:anim>
                                        <p:set>
                                          <p:cBhvr>
                                            <p:cTn id="48" dur="1" fill="hold">
                                              <p:stCondLst>
                                                <p:cond delay="249"/>
                                              </p:stCondLst>
                                            </p:cTn>
                                            <p:tgtEl>
                                              <p:spTgt spid="59"/>
                                            </p:tgtEl>
                                            <p:attrNameLst>
                                              <p:attrName>style.visibility</p:attrName>
                                            </p:attrNameLst>
                                          </p:cBhvr>
                                          <p:to>
                                            <p:strVal val="hidden"/>
                                          </p:to>
                                        </p:set>
                                      </p:childTnLst>
                                    </p:cTn>
                                  </p:par>
                                  <p:par>
                                    <p:cTn id="49" presetID="2" presetClass="exit" presetSubtype="4" fill="hold" grpId="0" nodeType="withEffect">
                                      <p:stCondLst>
                                        <p:cond delay="150"/>
                                      </p:stCondLst>
                                      <p:childTnLst>
                                        <p:anim calcmode="lin" valueType="num">
                                          <p:cBhvr additive="base">
                                            <p:cTn id="50" dur="250"/>
                                            <p:tgtEl>
                                              <p:spTgt spid="60"/>
                                            </p:tgtEl>
                                            <p:attrNameLst>
                                              <p:attrName>ppt_x</p:attrName>
                                            </p:attrNameLst>
                                          </p:cBhvr>
                                          <p:tavLst>
                                            <p:tav tm="0">
                                              <p:val>
                                                <p:strVal val="ppt_x"/>
                                              </p:val>
                                            </p:tav>
                                            <p:tav tm="100000">
                                              <p:val>
                                                <p:strVal val="ppt_x"/>
                                              </p:val>
                                            </p:tav>
                                          </p:tavLst>
                                        </p:anim>
                                        <p:anim calcmode="lin" valueType="num">
                                          <p:cBhvr additive="base">
                                            <p:cTn id="51" dur="250"/>
                                            <p:tgtEl>
                                              <p:spTgt spid="60"/>
                                            </p:tgtEl>
                                            <p:attrNameLst>
                                              <p:attrName>ppt_y</p:attrName>
                                            </p:attrNameLst>
                                          </p:cBhvr>
                                          <p:tavLst>
                                            <p:tav tm="0">
                                              <p:val>
                                                <p:strVal val="ppt_y"/>
                                              </p:val>
                                            </p:tav>
                                            <p:tav tm="100000">
                                              <p:val>
                                                <p:strVal val="1+ppt_h/2"/>
                                              </p:val>
                                            </p:tav>
                                          </p:tavLst>
                                        </p:anim>
                                        <p:set>
                                          <p:cBhvr>
                                            <p:cTn id="52" dur="1" fill="hold">
                                              <p:stCondLst>
                                                <p:cond delay="249"/>
                                              </p:stCondLst>
                                            </p:cTn>
                                            <p:tgtEl>
                                              <p:spTgt spid="60"/>
                                            </p:tgtEl>
                                            <p:attrNameLst>
                                              <p:attrName>style.visibility</p:attrName>
                                            </p:attrNameLst>
                                          </p:cBhvr>
                                          <p:to>
                                            <p:strVal val="hidden"/>
                                          </p:to>
                                        </p:set>
                                      </p:childTnLst>
                                    </p:cTn>
                                  </p:par>
                                  <p:par>
                                    <p:cTn id="53" presetID="2" presetClass="exit" presetSubtype="4" fill="hold" grpId="0" nodeType="withEffect">
                                      <p:stCondLst>
                                        <p:cond delay="200"/>
                                      </p:stCondLst>
                                      <p:childTnLst>
                                        <p:anim calcmode="lin" valueType="num">
                                          <p:cBhvr additive="base">
                                            <p:cTn id="54" dur="250"/>
                                            <p:tgtEl>
                                              <p:spTgt spid="63"/>
                                            </p:tgtEl>
                                            <p:attrNameLst>
                                              <p:attrName>ppt_x</p:attrName>
                                            </p:attrNameLst>
                                          </p:cBhvr>
                                          <p:tavLst>
                                            <p:tav tm="0">
                                              <p:val>
                                                <p:strVal val="ppt_x"/>
                                              </p:val>
                                            </p:tav>
                                            <p:tav tm="100000">
                                              <p:val>
                                                <p:strVal val="ppt_x"/>
                                              </p:val>
                                            </p:tav>
                                          </p:tavLst>
                                        </p:anim>
                                        <p:anim calcmode="lin" valueType="num">
                                          <p:cBhvr additive="base">
                                            <p:cTn id="55" dur="250"/>
                                            <p:tgtEl>
                                              <p:spTgt spid="63"/>
                                            </p:tgtEl>
                                            <p:attrNameLst>
                                              <p:attrName>ppt_y</p:attrName>
                                            </p:attrNameLst>
                                          </p:cBhvr>
                                          <p:tavLst>
                                            <p:tav tm="0">
                                              <p:val>
                                                <p:strVal val="ppt_y"/>
                                              </p:val>
                                            </p:tav>
                                            <p:tav tm="100000">
                                              <p:val>
                                                <p:strVal val="1+ppt_h/2"/>
                                              </p:val>
                                            </p:tav>
                                          </p:tavLst>
                                        </p:anim>
                                        <p:set>
                                          <p:cBhvr>
                                            <p:cTn id="56" dur="1" fill="hold">
                                              <p:stCondLst>
                                                <p:cond delay="249"/>
                                              </p:stCondLst>
                                            </p:cTn>
                                            <p:tgtEl>
                                              <p:spTgt spid="63"/>
                                            </p:tgtEl>
                                            <p:attrNameLst>
                                              <p:attrName>style.visibility</p:attrName>
                                            </p:attrNameLst>
                                          </p:cBhvr>
                                          <p:to>
                                            <p:strVal val="hidden"/>
                                          </p:to>
                                        </p:set>
                                      </p:childTnLst>
                                    </p:cTn>
                                  </p:par>
                                  <p:par>
                                    <p:cTn id="57" presetID="8" presetClass="emph" presetSubtype="0" fill="hold" grpId="1" nodeType="withEffect">
                                      <p:stCondLst>
                                        <p:cond delay="0"/>
                                      </p:stCondLst>
                                      <p:childTnLst>
                                        <p:animRot by="21600000">
                                          <p:cBhvr>
                                            <p:cTn id="58" dur="500" fill="hold"/>
                                            <p:tgtEl>
                                              <p:spTgt spid="1031"/>
                                            </p:tgtEl>
                                            <p:attrNameLst>
                                              <p:attrName>r</p:attrName>
                                            </p:attrNameLst>
                                          </p:cBhvr>
                                        </p:animRot>
                                      </p:childTnLst>
                                    </p:cTn>
                                  </p:par>
                                  <p:par>
                                    <p:cTn id="59" presetID="8" presetClass="emph" presetSubtype="0" fill="hold" nodeType="withEffect">
                                      <p:stCondLst>
                                        <p:cond delay="0"/>
                                      </p:stCondLst>
                                      <p:childTnLst>
                                        <p:animRot by="21600000">
                                          <p:cBhvr>
                                            <p:cTn id="60" dur="500" fill="hold"/>
                                            <p:tgtEl>
                                              <p:spTgt spid="1032"/>
                                            </p:tgtEl>
                                            <p:attrNameLst>
                                              <p:attrName>r</p:attrName>
                                            </p:attrNameLst>
                                          </p:cBhvr>
                                        </p:animRot>
                                      </p:childTnLst>
                                    </p:cTn>
                                  </p:par>
                                  <p:par>
                                    <p:cTn id="61" presetID="8" presetClass="emph" presetSubtype="0" fill="hold" nodeType="withEffect">
                                      <p:stCondLst>
                                        <p:cond delay="0"/>
                                      </p:stCondLst>
                                      <p:childTnLst>
                                        <p:animRot by="-5400000">
                                          <p:cBhvr>
                                            <p:cTn id="62" dur="500" fill="hold"/>
                                            <p:tgtEl>
                                              <p:spTgt spid="1035"/>
                                            </p:tgtEl>
                                            <p:attrNameLst>
                                              <p:attrName>r</p:attrName>
                                            </p:attrNameLst>
                                          </p:cBhvr>
                                        </p:animRot>
                                      </p:childTnLst>
                                    </p:cTn>
                                  </p:par>
                                  <p:par>
                                    <p:cTn id="63" presetID="8" presetClass="emph" presetSubtype="0" fill="hold" nodeType="withEffect">
                                      <p:stCondLst>
                                        <p:cond delay="0"/>
                                      </p:stCondLst>
                                      <p:childTnLst>
                                        <p:animRot by="5400000">
                                          <p:cBhvr>
                                            <p:cTn id="64" dur="500" fill="hold"/>
                                            <p:tgtEl>
                                              <p:spTgt spid="1038"/>
                                            </p:tgtEl>
                                            <p:attrNameLst>
                                              <p:attrName>r</p:attrName>
                                            </p:attrNameLst>
                                          </p:cBhvr>
                                        </p:animRot>
                                      </p:childTnLst>
                                    </p:cTn>
                                  </p:par>
                                  <p:par>
                                    <p:cTn id="65" presetID="8" presetClass="emph" presetSubtype="0" fill="hold" nodeType="withEffect">
                                      <p:stCondLst>
                                        <p:cond delay="0"/>
                                      </p:stCondLst>
                                      <p:childTnLst>
                                        <p:animRot by="-5400000">
                                          <p:cBhvr>
                                            <p:cTn id="66" dur="500" fill="hold"/>
                                            <p:tgtEl>
                                              <p:spTgt spid="1041"/>
                                            </p:tgtEl>
                                            <p:attrNameLst>
                                              <p:attrName>r</p:attrName>
                                            </p:attrNameLst>
                                          </p:cBhvr>
                                        </p:animRot>
                                      </p:childTnLst>
                                    </p:cTn>
                                  </p:par>
                                  <p:par>
                                    <p:cTn id="67" presetID="8" presetClass="emph" presetSubtype="0" fill="hold" nodeType="withEffect">
                                      <p:stCondLst>
                                        <p:cond delay="0"/>
                                      </p:stCondLst>
                                      <p:childTnLst>
                                        <p:animRot by="21600000">
                                          <p:cBhvr>
                                            <p:cTn id="68" dur="500" fill="hold"/>
                                            <p:tgtEl>
                                              <p:spTgt spid="1044"/>
                                            </p:tgtEl>
                                            <p:attrNameLst>
                                              <p:attrName>r</p:attrName>
                                            </p:attrNameLst>
                                          </p:cBhvr>
                                        </p:animRot>
                                      </p:childTnLst>
                                    </p:cTn>
                                  </p:par>
                                  <p:par>
                                    <p:cTn id="69" presetID="8" presetClass="emph" presetSubtype="0" fill="hold" nodeType="withEffect">
                                      <p:stCondLst>
                                        <p:cond delay="0"/>
                                      </p:stCondLst>
                                      <p:childTnLst>
                                        <p:animRot by="-5400000">
                                          <p:cBhvr>
                                            <p:cTn id="70" dur="500" fill="hold"/>
                                            <p:tgtEl>
                                              <p:spTgt spid="1050"/>
                                            </p:tgtEl>
                                            <p:attrNameLst>
                                              <p:attrName>r</p:attrName>
                                            </p:attrNameLst>
                                          </p:cBhvr>
                                        </p:animRot>
                                      </p:childTnLst>
                                    </p:cTn>
                                  </p:par>
                                  <p:par>
                                    <p:cTn id="71" presetID="8" presetClass="emph" presetSubtype="0" fill="hold" nodeType="withEffect">
                                      <p:stCondLst>
                                        <p:cond delay="0"/>
                                      </p:stCondLst>
                                      <p:childTnLst>
                                        <p:animRot by="5400000">
                                          <p:cBhvr>
                                            <p:cTn id="72" dur="500" fill="hold"/>
                                            <p:tgtEl>
                                              <p:spTgt spid="1052"/>
                                            </p:tgtEl>
                                            <p:attrNameLst>
                                              <p:attrName>r</p:attrName>
                                            </p:attrNameLst>
                                          </p:cBhvr>
                                        </p:animRot>
                                      </p:childTnLst>
                                    </p:cTn>
                                  </p:par>
                                  <p:par>
                                    <p:cTn id="73" presetID="8" presetClass="emph" presetSubtype="0" fill="hold" nodeType="withEffect">
                                      <p:stCondLst>
                                        <p:cond delay="0"/>
                                      </p:stCondLst>
                                      <p:childTnLst>
                                        <p:animRot by="-5400000">
                                          <p:cBhvr>
                                            <p:cTn id="74" dur="500" fill="hold"/>
                                            <p:tgtEl>
                                              <p:spTgt spid="1053"/>
                                            </p:tgtEl>
                                            <p:attrNameLst>
                                              <p:attrName>r</p:attrName>
                                            </p:attrNameLst>
                                          </p:cBhvr>
                                        </p:animRot>
                                      </p:childTnLst>
                                    </p:cTn>
                                  </p:par>
                                  <p:par>
                                    <p:cTn id="75" presetID="8" presetClass="emph" presetSubtype="0" fill="hold" grpId="1" nodeType="withEffect">
                                      <p:stCondLst>
                                        <p:cond delay="0"/>
                                      </p:stCondLst>
                                      <p:childTnLst>
                                        <p:animRot by="5400000">
                                          <p:cBhvr>
                                            <p:cTn id="76" dur="500" fill="hold"/>
                                            <p:tgtEl>
                                              <p:spTgt spid="1056"/>
                                            </p:tgtEl>
                                            <p:attrNameLst>
                                              <p:attrName>r</p:attrName>
                                            </p:attrNameLst>
                                          </p:cBhvr>
                                        </p:animRot>
                                      </p:childTnLst>
                                    </p:cTn>
                                  </p:par>
                                </p:childTnLst>
                              </p:cTn>
                            </p:par>
                            <p:par>
                              <p:cTn id="77" fill="hold">
                                <p:stCondLst>
                                  <p:cond delay="500"/>
                                </p:stCondLst>
                                <p:childTnLst>
                                  <p:par>
                                    <p:cTn id="78" presetID="2" presetClass="entr" presetSubtype="2" fill="hold" grpId="0" nodeType="afterEffect">
                                      <p:stCondLst>
                                        <p:cond delay="0"/>
                                      </p:stCondLst>
                                      <p:childTnLst>
                                        <p:set>
                                          <p:cBhvr>
                                            <p:cTn id="79" dur="1" fill="hold">
                                              <p:stCondLst>
                                                <p:cond delay="0"/>
                                              </p:stCondLst>
                                            </p:cTn>
                                            <p:tgtEl>
                                              <p:spTgt spid="1054"/>
                                            </p:tgtEl>
                                            <p:attrNameLst>
                                              <p:attrName>style.visibility</p:attrName>
                                            </p:attrNameLst>
                                          </p:cBhvr>
                                          <p:to>
                                            <p:strVal val="visible"/>
                                          </p:to>
                                        </p:set>
                                        <p:anim calcmode="lin" valueType="num">
                                          <p:cBhvr additive="base">
                                            <p:cTn id="80" dur="500" fill="hold"/>
                                            <p:tgtEl>
                                              <p:spTgt spid="1054"/>
                                            </p:tgtEl>
                                            <p:attrNameLst>
                                              <p:attrName>ppt_x</p:attrName>
                                            </p:attrNameLst>
                                          </p:cBhvr>
                                          <p:tavLst>
                                            <p:tav tm="0">
                                              <p:val>
                                                <p:strVal val="1+#ppt_w/2"/>
                                              </p:val>
                                            </p:tav>
                                            <p:tav tm="100000">
                                              <p:val>
                                                <p:strVal val="#ppt_x"/>
                                              </p:val>
                                            </p:tav>
                                          </p:tavLst>
                                        </p:anim>
                                        <p:anim calcmode="lin" valueType="num">
                                          <p:cBhvr additive="base">
                                            <p:cTn id="81" dur="500" fill="hold"/>
                                            <p:tgtEl>
                                              <p:spTgt spid="1054"/>
                                            </p:tgtEl>
                                            <p:attrNameLst>
                                              <p:attrName>ppt_y</p:attrName>
                                            </p:attrNameLst>
                                          </p:cBhvr>
                                          <p:tavLst>
                                            <p:tav tm="0">
                                              <p:val>
                                                <p:strVal val="#ppt_y"/>
                                              </p:val>
                                            </p:tav>
                                            <p:tav tm="100000">
                                              <p:val>
                                                <p:strVal val="#ppt_y"/>
                                              </p:val>
                                            </p:tav>
                                          </p:tavLst>
                                        </p:anim>
                                      </p:childTnLst>
                                    </p:cTn>
                                  </p:par>
                                  <p:par>
                                    <p:cTn id="82" presetID="2" presetClass="exit" presetSubtype="8" fill="hold" grpId="0" nodeType="withEffect">
                                      <p:stCondLst>
                                        <p:cond delay="350"/>
                                      </p:stCondLst>
                                      <p:childTnLst>
                                        <p:anim calcmode="lin" valueType="num">
                                          <p:cBhvr additive="base">
                                            <p:cTn id="83" dur="250"/>
                                            <p:tgtEl>
                                              <p:spTgt spid="57"/>
                                            </p:tgtEl>
                                            <p:attrNameLst>
                                              <p:attrName>ppt_x</p:attrName>
                                            </p:attrNameLst>
                                          </p:cBhvr>
                                          <p:tavLst>
                                            <p:tav tm="0">
                                              <p:val>
                                                <p:strVal val="ppt_x"/>
                                              </p:val>
                                            </p:tav>
                                            <p:tav tm="100000">
                                              <p:val>
                                                <p:strVal val="0-ppt_w/2"/>
                                              </p:val>
                                            </p:tav>
                                          </p:tavLst>
                                        </p:anim>
                                        <p:anim calcmode="lin" valueType="num">
                                          <p:cBhvr additive="base">
                                            <p:cTn id="84" dur="250"/>
                                            <p:tgtEl>
                                              <p:spTgt spid="57"/>
                                            </p:tgtEl>
                                            <p:attrNameLst>
                                              <p:attrName>ppt_y</p:attrName>
                                            </p:attrNameLst>
                                          </p:cBhvr>
                                          <p:tavLst>
                                            <p:tav tm="0">
                                              <p:val>
                                                <p:strVal val="ppt_y"/>
                                              </p:val>
                                            </p:tav>
                                            <p:tav tm="100000">
                                              <p:val>
                                                <p:strVal val="ppt_y"/>
                                              </p:val>
                                            </p:tav>
                                          </p:tavLst>
                                        </p:anim>
                                        <p:set>
                                          <p:cBhvr>
                                            <p:cTn id="85" dur="1" fill="hold">
                                              <p:stCondLst>
                                                <p:cond delay="249"/>
                                              </p:stCondLst>
                                            </p:cTn>
                                            <p:tgtEl>
                                              <p:spTgt spid="5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checkerboard(across)">
                                          <p:cBhvr>
                                            <p:cTn id="90" dur="5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14:presetBounceEnd="50000">
                                      <p:stCondLst>
                                        <p:cond delay="0"/>
                                      </p:stCondLst>
                                      <p:childTnLst>
                                        <p:set>
                                          <p:cBhvr>
                                            <p:cTn id="94" dur="1" fill="hold">
                                              <p:stCondLst>
                                                <p:cond delay="0"/>
                                              </p:stCondLst>
                                            </p:cTn>
                                            <p:tgtEl>
                                              <p:spTgt spid="56"/>
                                            </p:tgtEl>
                                            <p:attrNameLst>
                                              <p:attrName>style.visibility</p:attrName>
                                            </p:attrNameLst>
                                          </p:cBhvr>
                                          <p:to>
                                            <p:strVal val="visible"/>
                                          </p:to>
                                        </p:set>
                                        <p:anim calcmode="lin" valueType="num" p14:bounceEnd="50000">
                                          <p:cBhvr additive="base">
                                            <p:cTn id="95" dur="500" fill="hold"/>
                                            <p:tgtEl>
                                              <p:spTgt spid="56"/>
                                            </p:tgtEl>
                                            <p:attrNameLst>
                                              <p:attrName>ppt_x</p:attrName>
                                            </p:attrNameLst>
                                          </p:cBhvr>
                                          <p:tavLst>
                                            <p:tav tm="0">
                                              <p:val>
                                                <p:strVal val="#ppt_x"/>
                                              </p:val>
                                            </p:tav>
                                            <p:tav tm="100000">
                                              <p:val>
                                                <p:strVal val="#ppt_x"/>
                                              </p:val>
                                            </p:tav>
                                          </p:tavLst>
                                        </p:anim>
                                        <p:anim calcmode="lin" valueType="num" p14:bounceEnd="50000">
                                          <p:cBhvr additive="base">
                                            <p:cTn id="9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12" fill="hold" nodeType="clickEffect" p14:presetBounceEnd="50000">
                                      <p:stCondLst>
                                        <p:cond delay="0"/>
                                      </p:stCondLst>
                                      <p:childTnLst>
                                        <p:set>
                                          <p:cBhvr>
                                            <p:cTn id="100" dur="1" fill="hold">
                                              <p:stCondLst>
                                                <p:cond delay="0"/>
                                              </p:stCondLst>
                                            </p:cTn>
                                            <p:tgtEl>
                                              <p:spTgt spid="52"/>
                                            </p:tgtEl>
                                            <p:attrNameLst>
                                              <p:attrName>style.visibility</p:attrName>
                                            </p:attrNameLst>
                                          </p:cBhvr>
                                          <p:to>
                                            <p:strVal val="visible"/>
                                          </p:to>
                                        </p:set>
                                        <p:anim calcmode="lin" valueType="num" p14:bounceEnd="50000">
                                          <p:cBhvr additive="base">
                                            <p:cTn id="101" dur="500" fill="hold"/>
                                            <p:tgtEl>
                                              <p:spTgt spid="52"/>
                                            </p:tgtEl>
                                            <p:attrNameLst>
                                              <p:attrName>ppt_x</p:attrName>
                                            </p:attrNameLst>
                                          </p:cBhvr>
                                          <p:tavLst>
                                            <p:tav tm="0">
                                              <p:val>
                                                <p:strVal val="0-#ppt_w/2"/>
                                              </p:val>
                                            </p:tav>
                                            <p:tav tm="100000">
                                              <p:val>
                                                <p:strVal val="#ppt_x"/>
                                              </p:val>
                                            </p:tav>
                                          </p:tavLst>
                                        </p:anim>
                                        <p:anim calcmode="lin" valueType="num" p14:bounceEnd="50000">
                                          <p:cBhvr additive="base">
                                            <p:cTn id="10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9" fill="hold" nodeType="clickEffect" p14:presetBounceEnd="50000">
                                      <p:stCondLst>
                                        <p:cond delay="0"/>
                                      </p:stCondLst>
                                      <p:childTnLst>
                                        <p:set>
                                          <p:cBhvr>
                                            <p:cTn id="106" dur="1" fill="hold">
                                              <p:stCondLst>
                                                <p:cond delay="0"/>
                                              </p:stCondLst>
                                            </p:cTn>
                                            <p:tgtEl>
                                              <p:spTgt spid="62"/>
                                            </p:tgtEl>
                                            <p:attrNameLst>
                                              <p:attrName>style.visibility</p:attrName>
                                            </p:attrNameLst>
                                          </p:cBhvr>
                                          <p:to>
                                            <p:strVal val="visible"/>
                                          </p:to>
                                        </p:set>
                                        <p:anim calcmode="lin" valueType="num" p14:bounceEnd="50000">
                                          <p:cBhvr additive="base">
                                            <p:cTn id="107" dur="500" fill="hold"/>
                                            <p:tgtEl>
                                              <p:spTgt spid="62"/>
                                            </p:tgtEl>
                                            <p:attrNameLst>
                                              <p:attrName>ppt_x</p:attrName>
                                            </p:attrNameLst>
                                          </p:cBhvr>
                                          <p:tavLst>
                                            <p:tav tm="0">
                                              <p:val>
                                                <p:strVal val="0-#ppt_w/2"/>
                                              </p:val>
                                            </p:tav>
                                            <p:tav tm="100000">
                                              <p:val>
                                                <p:strVal val="#ppt_x"/>
                                              </p:val>
                                            </p:tav>
                                          </p:tavLst>
                                        </p:anim>
                                        <p:anim calcmode="lin" valueType="num" p14:bounceEnd="50000">
                                          <p:cBhvr additive="base">
                                            <p:cTn id="108"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P spid="60" grpId="0"/>
          <p:bldP spid="63" grpId="0"/>
          <p:bldP spid="1031" grpId="0" animBg="1"/>
          <p:bldP spid="1031" grpId="1" animBg="1"/>
          <p:bldP spid="1056" grpId="0" animBg="1"/>
          <p:bldP spid="1056" grpId="1" animBg="1"/>
          <p:bldP spid="32" grpId="0" animBg="1"/>
          <p:bldP spid="105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1031"/>
                                            </p:tgtEl>
                                            <p:attrNameLst>
                                              <p:attrName>ppt_x</p:attrName>
                                            </p:attrNameLst>
                                          </p:cBhvr>
                                          <p:tavLst>
                                            <p:tav tm="0">
                                              <p:val>
                                                <p:strVal val="ppt_x"/>
                                              </p:val>
                                            </p:tav>
                                            <p:tav tm="100000">
                                              <p:val>
                                                <p:strVal val="ppt_x"/>
                                              </p:val>
                                            </p:tav>
                                          </p:tavLst>
                                        </p:anim>
                                        <p:anim calcmode="lin" valueType="num">
                                          <p:cBhvr additive="base">
                                            <p:cTn id="7" dur="500"/>
                                            <p:tgtEl>
                                              <p:spTgt spid="1031"/>
                                            </p:tgtEl>
                                            <p:attrNameLst>
                                              <p:attrName>ppt_y</p:attrName>
                                            </p:attrNameLst>
                                          </p:cBhvr>
                                          <p:tavLst>
                                            <p:tav tm="0">
                                              <p:val>
                                                <p:strVal val="ppt_y"/>
                                              </p:val>
                                            </p:tav>
                                            <p:tav tm="100000">
                                              <p:val>
                                                <p:strVal val="1+ppt_h/2"/>
                                              </p:val>
                                            </p:tav>
                                          </p:tavLst>
                                        </p:anim>
                                        <p:set>
                                          <p:cBhvr>
                                            <p:cTn id="8" dur="1" fill="hold">
                                              <p:stCondLst>
                                                <p:cond delay="499"/>
                                              </p:stCondLst>
                                            </p:cTn>
                                            <p:tgtEl>
                                              <p:spTgt spid="1031"/>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032"/>
                                            </p:tgtEl>
                                            <p:attrNameLst>
                                              <p:attrName>ppt_x</p:attrName>
                                            </p:attrNameLst>
                                          </p:cBhvr>
                                          <p:tavLst>
                                            <p:tav tm="0">
                                              <p:val>
                                                <p:strVal val="ppt_x"/>
                                              </p:val>
                                            </p:tav>
                                            <p:tav tm="100000">
                                              <p:val>
                                                <p:strVal val="ppt_x"/>
                                              </p:val>
                                            </p:tav>
                                          </p:tavLst>
                                        </p:anim>
                                        <p:anim calcmode="lin" valueType="num">
                                          <p:cBhvr additive="base">
                                            <p:cTn id="11" dur="500"/>
                                            <p:tgtEl>
                                              <p:spTgt spid="1032"/>
                                            </p:tgtEl>
                                            <p:attrNameLst>
                                              <p:attrName>ppt_y</p:attrName>
                                            </p:attrNameLst>
                                          </p:cBhvr>
                                          <p:tavLst>
                                            <p:tav tm="0">
                                              <p:val>
                                                <p:strVal val="ppt_y"/>
                                              </p:val>
                                            </p:tav>
                                            <p:tav tm="100000">
                                              <p:val>
                                                <p:strVal val="1+ppt_h/2"/>
                                              </p:val>
                                            </p:tav>
                                          </p:tavLst>
                                        </p:anim>
                                        <p:set>
                                          <p:cBhvr>
                                            <p:cTn id="12" dur="1" fill="hold">
                                              <p:stCondLst>
                                                <p:cond delay="499"/>
                                              </p:stCondLst>
                                            </p:cTn>
                                            <p:tgtEl>
                                              <p:spTgt spid="1032"/>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035"/>
                                            </p:tgtEl>
                                            <p:attrNameLst>
                                              <p:attrName>ppt_x</p:attrName>
                                            </p:attrNameLst>
                                          </p:cBhvr>
                                          <p:tavLst>
                                            <p:tav tm="0">
                                              <p:val>
                                                <p:strVal val="ppt_x"/>
                                              </p:val>
                                            </p:tav>
                                            <p:tav tm="100000">
                                              <p:val>
                                                <p:strVal val="ppt_x"/>
                                              </p:val>
                                            </p:tav>
                                          </p:tavLst>
                                        </p:anim>
                                        <p:anim calcmode="lin" valueType="num">
                                          <p:cBhvr additive="base">
                                            <p:cTn id="15" dur="500"/>
                                            <p:tgtEl>
                                              <p:spTgt spid="1035"/>
                                            </p:tgtEl>
                                            <p:attrNameLst>
                                              <p:attrName>ppt_y</p:attrName>
                                            </p:attrNameLst>
                                          </p:cBhvr>
                                          <p:tavLst>
                                            <p:tav tm="0">
                                              <p:val>
                                                <p:strVal val="ppt_y"/>
                                              </p:val>
                                            </p:tav>
                                            <p:tav tm="100000">
                                              <p:val>
                                                <p:strVal val="1+ppt_h/2"/>
                                              </p:val>
                                            </p:tav>
                                          </p:tavLst>
                                        </p:anim>
                                        <p:set>
                                          <p:cBhvr>
                                            <p:cTn id="16" dur="1" fill="hold">
                                              <p:stCondLst>
                                                <p:cond delay="499"/>
                                              </p:stCondLst>
                                            </p:cTn>
                                            <p:tgtEl>
                                              <p:spTgt spid="1035"/>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1038"/>
                                            </p:tgtEl>
                                            <p:attrNameLst>
                                              <p:attrName>ppt_x</p:attrName>
                                            </p:attrNameLst>
                                          </p:cBhvr>
                                          <p:tavLst>
                                            <p:tav tm="0">
                                              <p:val>
                                                <p:strVal val="ppt_x"/>
                                              </p:val>
                                            </p:tav>
                                            <p:tav tm="100000">
                                              <p:val>
                                                <p:strVal val="ppt_x"/>
                                              </p:val>
                                            </p:tav>
                                          </p:tavLst>
                                        </p:anim>
                                        <p:anim calcmode="lin" valueType="num">
                                          <p:cBhvr additive="base">
                                            <p:cTn id="19" dur="500"/>
                                            <p:tgtEl>
                                              <p:spTgt spid="1038"/>
                                            </p:tgtEl>
                                            <p:attrNameLst>
                                              <p:attrName>ppt_y</p:attrName>
                                            </p:attrNameLst>
                                          </p:cBhvr>
                                          <p:tavLst>
                                            <p:tav tm="0">
                                              <p:val>
                                                <p:strVal val="ppt_y"/>
                                              </p:val>
                                            </p:tav>
                                            <p:tav tm="100000">
                                              <p:val>
                                                <p:strVal val="1+ppt_h/2"/>
                                              </p:val>
                                            </p:tav>
                                          </p:tavLst>
                                        </p:anim>
                                        <p:set>
                                          <p:cBhvr>
                                            <p:cTn id="20" dur="1" fill="hold">
                                              <p:stCondLst>
                                                <p:cond delay="499"/>
                                              </p:stCondLst>
                                            </p:cTn>
                                            <p:tgtEl>
                                              <p:spTgt spid="1038"/>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041"/>
                                            </p:tgtEl>
                                            <p:attrNameLst>
                                              <p:attrName>ppt_x</p:attrName>
                                            </p:attrNameLst>
                                          </p:cBhvr>
                                          <p:tavLst>
                                            <p:tav tm="0">
                                              <p:val>
                                                <p:strVal val="ppt_x"/>
                                              </p:val>
                                            </p:tav>
                                            <p:tav tm="100000">
                                              <p:val>
                                                <p:strVal val="ppt_x"/>
                                              </p:val>
                                            </p:tav>
                                          </p:tavLst>
                                        </p:anim>
                                        <p:anim calcmode="lin" valueType="num">
                                          <p:cBhvr additive="base">
                                            <p:cTn id="23" dur="500"/>
                                            <p:tgtEl>
                                              <p:spTgt spid="1041"/>
                                            </p:tgtEl>
                                            <p:attrNameLst>
                                              <p:attrName>ppt_y</p:attrName>
                                            </p:attrNameLst>
                                          </p:cBhvr>
                                          <p:tavLst>
                                            <p:tav tm="0">
                                              <p:val>
                                                <p:strVal val="ppt_y"/>
                                              </p:val>
                                            </p:tav>
                                            <p:tav tm="100000">
                                              <p:val>
                                                <p:strVal val="1+ppt_h/2"/>
                                              </p:val>
                                            </p:tav>
                                          </p:tavLst>
                                        </p:anim>
                                        <p:set>
                                          <p:cBhvr>
                                            <p:cTn id="24" dur="1" fill="hold">
                                              <p:stCondLst>
                                                <p:cond delay="499"/>
                                              </p:stCondLst>
                                            </p:cTn>
                                            <p:tgtEl>
                                              <p:spTgt spid="1041"/>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1044"/>
                                            </p:tgtEl>
                                            <p:attrNameLst>
                                              <p:attrName>ppt_x</p:attrName>
                                            </p:attrNameLst>
                                          </p:cBhvr>
                                          <p:tavLst>
                                            <p:tav tm="0">
                                              <p:val>
                                                <p:strVal val="ppt_x"/>
                                              </p:val>
                                            </p:tav>
                                            <p:tav tm="100000">
                                              <p:val>
                                                <p:strVal val="ppt_x"/>
                                              </p:val>
                                            </p:tav>
                                          </p:tavLst>
                                        </p:anim>
                                        <p:anim calcmode="lin" valueType="num">
                                          <p:cBhvr additive="base">
                                            <p:cTn id="27" dur="500"/>
                                            <p:tgtEl>
                                              <p:spTgt spid="1044"/>
                                            </p:tgtEl>
                                            <p:attrNameLst>
                                              <p:attrName>ppt_y</p:attrName>
                                            </p:attrNameLst>
                                          </p:cBhvr>
                                          <p:tavLst>
                                            <p:tav tm="0">
                                              <p:val>
                                                <p:strVal val="ppt_y"/>
                                              </p:val>
                                            </p:tav>
                                            <p:tav tm="100000">
                                              <p:val>
                                                <p:strVal val="1+ppt_h/2"/>
                                              </p:val>
                                            </p:tav>
                                          </p:tavLst>
                                        </p:anim>
                                        <p:set>
                                          <p:cBhvr>
                                            <p:cTn id="28" dur="1" fill="hold">
                                              <p:stCondLst>
                                                <p:cond delay="499"/>
                                              </p:stCondLst>
                                            </p:cTn>
                                            <p:tgtEl>
                                              <p:spTgt spid="1044"/>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1050"/>
                                            </p:tgtEl>
                                            <p:attrNameLst>
                                              <p:attrName>ppt_x</p:attrName>
                                            </p:attrNameLst>
                                          </p:cBhvr>
                                          <p:tavLst>
                                            <p:tav tm="0">
                                              <p:val>
                                                <p:strVal val="ppt_x"/>
                                              </p:val>
                                            </p:tav>
                                            <p:tav tm="100000">
                                              <p:val>
                                                <p:strVal val="ppt_x"/>
                                              </p:val>
                                            </p:tav>
                                          </p:tavLst>
                                        </p:anim>
                                        <p:anim calcmode="lin" valueType="num">
                                          <p:cBhvr additive="base">
                                            <p:cTn id="31" dur="500"/>
                                            <p:tgtEl>
                                              <p:spTgt spid="1050"/>
                                            </p:tgtEl>
                                            <p:attrNameLst>
                                              <p:attrName>ppt_y</p:attrName>
                                            </p:attrNameLst>
                                          </p:cBhvr>
                                          <p:tavLst>
                                            <p:tav tm="0">
                                              <p:val>
                                                <p:strVal val="ppt_y"/>
                                              </p:val>
                                            </p:tav>
                                            <p:tav tm="100000">
                                              <p:val>
                                                <p:strVal val="1+ppt_h/2"/>
                                              </p:val>
                                            </p:tav>
                                          </p:tavLst>
                                        </p:anim>
                                        <p:set>
                                          <p:cBhvr>
                                            <p:cTn id="32" dur="1" fill="hold">
                                              <p:stCondLst>
                                                <p:cond delay="499"/>
                                              </p:stCondLst>
                                            </p:cTn>
                                            <p:tgtEl>
                                              <p:spTgt spid="1050"/>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1052"/>
                                            </p:tgtEl>
                                            <p:attrNameLst>
                                              <p:attrName>ppt_x</p:attrName>
                                            </p:attrNameLst>
                                          </p:cBhvr>
                                          <p:tavLst>
                                            <p:tav tm="0">
                                              <p:val>
                                                <p:strVal val="ppt_x"/>
                                              </p:val>
                                            </p:tav>
                                            <p:tav tm="100000">
                                              <p:val>
                                                <p:strVal val="ppt_x"/>
                                              </p:val>
                                            </p:tav>
                                          </p:tavLst>
                                        </p:anim>
                                        <p:anim calcmode="lin" valueType="num">
                                          <p:cBhvr additive="base">
                                            <p:cTn id="35" dur="500"/>
                                            <p:tgtEl>
                                              <p:spTgt spid="1052"/>
                                            </p:tgtEl>
                                            <p:attrNameLst>
                                              <p:attrName>ppt_y</p:attrName>
                                            </p:attrNameLst>
                                          </p:cBhvr>
                                          <p:tavLst>
                                            <p:tav tm="0">
                                              <p:val>
                                                <p:strVal val="ppt_y"/>
                                              </p:val>
                                            </p:tav>
                                            <p:tav tm="100000">
                                              <p:val>
                                                <p:strVal val="1+ppt_h/2"/>
                                              </p:val>
                                            </p:tav>
                                          </p:tavLst>
                                        </p:anim>
                                        <p:set>
                                          <p:cBhvr>
                                            <p:cTn id="36" dur="1" fill="hold">
                                              <p:stCondLst>
                                                <p:cond delay="499"/>
                                              </p:stCondLst>
                                            </p:cTn>
                                            <p:tgtEl>
                                              <p:spTgt spid="1052"/>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1053"/>
                                            </p:tgtEl>
                                            <p:attrNameLst>
                                              <p:attrName>ppt_x</p:attrName>
                                            </p:attrNameLst>
                                          </p:cBhvr>
                                          <p:tavLst>
                                            <p:tav tm="0">
                                              <p:val>
                                                <p:strVal val="ppt_x"/>
                                              </p:val>
                                            </p:tav>
                                            <p:tav tm="100000">
                                              <p:val>
                                                <p:strVal val="ppt_x"/>
                                              </p:val>
                                            </p:tav>
                                          </p:tavLst>
                                        </p:anim>
                                        <p:anim calcmode="lin" valueType="num">
                                          <p:cBhvr additive="base">
                                            <p:cTn id="39" dur="500"/>
                                            <p:tgtEl>
                                              <p:spTgt spid="1053"/>
                                            </p:tgtEl>
                                            <p:attrNameLst>
                                              <p:attrName>ppt_y</p:attrName>
                                            </p:attrNameLst>
                                          </p:cBhvr>
                                          <p:tavLst>
                                            <p:tav tm="0">
                                              <p:val>
                                                <p:strVal val="ppt_y"/>
                                              </p:val>
                                            </p:tav>
                                            <p:tav tm="100000">
                                              <p:val>
                                                <p:strVal val="1+ppt_h/2"/>
                                              </p:val>
                                            </p:tav>
                                          </p:tavLst>
                                        </p:anim>
                                        <p:set>
                                          <p:cBhvr>
                                            <p:cTn id="40" dur="1" fill="hold">
                                              <p:stCondLst>
                                                <p:cond delay="499"/>
                                              </p:stCondLst>
                                            </p:cTn>
                                            <p:tgtEl>
                                              <p:spTgt spid="1053"/>
                                            </p:tgtEl>
                                            <p:attrNameLst>
                                              <p:attrName>style.visibility</p:attrName>
                                            </p:attrNameLst>
                                          </p:cBhvr>
                                          <p:to>
                                            <p:strVal val="hidden"/>
                                          </p:to>
                                        </p:set>
                                      </p:childTnLst>
                                    </p:cTn>
                                  </p:par>
                                  <p:par>
                                    <p:cTn id="41" presetID="2" presetClass="exit" presetSubtype="4" fill="hold" grpId="0" nodeType="withEffect">
                                      <p:stCondLst>
                                        <p:cond delay="0"/>
                                      </p:stCondLst>
                                      <p:childTnLst>
                                        <p:anim calcmode="lin" valueType="num">
                                          <p:cBhvr additive="base">
                                            <p:cTn id="42" dur="500"/>
                                            <p:tgtEl>
                                              <p:spTgt spid="1056"/>
                                            </p:tgtEl>
                                            <p:attrNameLst>
                                              <p:attrName>ppt_x</p:attrName>
                                            </p:attrNameLst>
                                          </p:cBhvr>
                                          <p:tavLst>
                                            <p:tav tm="0">
                                              <p:val>
                                                <p:strVal val="ppt_x"/>
                                              </p:val>
                                            </p:tav>
                                            <p:tav tm="100000">
                                              <p:val>
                                                <p:strVal val="ppt_x"/>
                                              </p:val>
                                            </p:tav>
                                          </p:tavLst>
                                        </p:anim>
                                        <p:anim calcmode="lin" valueType="num">
                                          <p:cBhvr additive="base">
                                            <p:cTn id="43" dur="500"/>
                                            <p:tgtEl>
                                              <p:spTgt spid="1056"/>
                                            </p:tgtEl>
                                            <p:attrNameLst>
                                              <p:attrName>ppt_y</p:attrName>
                                            </p:attrNameLst>
                                          </p:cBhvr>
                                          <p:tavLst>
                                            <p:tav tm="0">
                                              <p:val>
                                                <p:strVal val="ppt_y"/>
                                              </p:val>
                                            </p:tav>
                                            <p:tav tm="100000">
                                              <p:val>
                                                <p:strVal val="1+ppt_h/2"/>
                                              </p:val>
                                            </p:tav>
                                          </p:tavLst>
                                        </p:anim>
                                        <p:set>
                                          <p:cBhvr>
                                            <p:cTn id="44" dur="1" fill="hold">
                                              <p:stCondLst>
                                                <p:cond delay="499"/>
                                              </p:stCondLst>
                                            </p:cTn>
                                            <p:tgtEl>
                                              <p:spTgt spid="1056"/>
                                            </p:tgtEl>
                                            <p:attrNameLst>
                                              <p:attrName>style.visibility</p:attrName>
                                            </p:attrNameLst>
                                          </p:cBhvr>
                                          <p:to>
                                            <p:strVal val="hidden"/>
                                          </p:to>
                                        </p:set>
                                      </p:childTnLst>
                                    </p:cTn>
                                  </p:par>
                                  <p:par>
                                    <p:cTn id="45" presetID="2" presetClass="exit" presetSubtype="4" fill="hold" grpId="0" nodeType="withEffect">
                                      <p:stCondLst>
                                        <p:cond delay="100"/>
                                      </p:stCondLst>
                                      <p:childTnLst>
                                        <p:anim calcmode="lin" valueType="num">
                                          <p:cBhvr additive="base">
                                            <p:cTn id="46" dur="250"/>
                                            <p:tgtEl>
                                              <p:spTgt spid="59"/>
                                            </p:tgtEl>
                                            <p:attrNameLst>
                                              <p:attrName>ppt_x</p:attrName>
                                            </p:attrNameLst>
                                          </p:cBhvr>
                                          <p:tavLst>
                                            <p:tav tm="0">
                                              <p:val>
                                                <p:strVal val="ppt_x"/>
                                              </p:val>
                                            </p:tav>
                                            <p:tav tm="100000">
                                              <p:val>
                                                <p:strVal val="ppt_x"/>
                                              </p:val>
                                            </p:tav>
                                          </p:tavLst>
                                        </p:anim>
                                        <p:anim calcmode="lin" valueType="num">
                                          <p:cBhvr additive="base">
                                            <p:cTn id="47" dur="250"/>
                                            <p:tgtEl>
                                              <p:spTgt spid="59"/>
                                            </p:tgtEl>
                                            <p:attrNameLst>
                                              <p:attrName>ppt_y</p:attrName>
                                            </p:attrNameLst>
                                          </p:cBhvr>
                                          <p:tavLst>
                                            <p:tav tm="0">
                                              <p:val>
                                                <p:strVal val="ppt_y"/>
                                              </p:val>
                                            </p:tav>
                                            <p:tav tm="100000">
                                              <p:val>
                                                <p:strVal val="1+ppt_h/2"/>
                                              </p:val>
                                            </p:tav>
                                          </p:tavLst>
                                        </p:anim>
                                        <p:set>
                                          <p:cBhvr>
                                            <p:cTn id="48" dur="1" fill="hold">
                                              <p:stCondLst>
                                                <p:cond delay="249"/>
                                              </p:stCondLst>
                                            </p:cTn>
                                            <p:tgtEl>
                                              <p:spTgt spid="59"/>
                                            </p:tgtEl>
                                            <p:attrNameLst>
                                              <p:attrName>style.visibility</p:attrName>
                                            </p:attrNameLst>
                                          </p:cBhvr>
                                          <p:to>
                                            <p:strVal val="hidden"/>
                                          </p:to>
                                        </p:set>
                                      </p:childTnLst>
                                    </p:cTn>
                                  </p:par>
                                  <p:par>
                                    <p:cTn id="49" presetID="2" presetClass="exit" presetSubtype="4" fill="hold" grpId="0" nodeType="withEffect">
                                      <p:stCondLst>
                                        <p:cond delay="150"/>
                                      </p:stCondLst>
                                      <p:childTnLst>
                                        <p:anim calcmode="lin" valueType="num">
                                          <p:cBhvr additive="base">
                                            <p:cTn id="50" dur="250"/>
                                            <p:tgtEl>
                                              <p:spTgt spid="60"/>
                                            </p:tgtEl>
                                            <p:attrNameLst>
                                              <p:attrName>ppt_x</p:attrName>
                                            </p:attrNameLst>
                                          </p:cBhvr>
                                          <p:tavLst>
                                            <p:tav tm="0">
                                              <p:val>
                                                <p:strVal val="ppt_x"/>
                                              </p:val>
                                            </p:tav>
                                            <p:tav tm="100000">
                                              <p:val>
                                                <p:strVal val="ppt_x"/>
                                              </p:val>
                                            </p:tav>
                                          </p:tavLst>
                                        </p:anim>
                                        <p:anim calcmode="lin" valueType="num">
                                          <p:cBhvr additive="base">
                                            <p:cTn id="51" dur="250"/>
                                            <p:tgtEl>
                                              <p:spTgt spid="60"/>
                                            </p:tgtEl>
                                            <p:attrNameLst>
                                              <p:attrName>ppt_y</p:attrName>
                                            </p:attrNameLst>
                                          </p:cBhvr>
                                          <p:tavLst>
                                            <p:tav tm="0">
                                              <p:val>
                                                <p:strVal val="ppt_y"/>
                                              </p:val>
                                            </p:tav>
                                            <p:tav tm="100000">
                                              <p:val>
                                                <p:strVal val="1+ppt_h/2"/>
                                              </p:val>
                                            </p:tav>
                                          </p:tavLst>
                                        </p:anim>
                                        <p:set>
                                          <p:cBhvr>
                                            <p:cTn id="52" dur="1" fill="hold">
                                              <p:stCondLst>
                                                <p:cond delay="249"/>
                                              </p:stCondLst>
                                            </p:cTn>
                                            <p:tgtEl>
                                              <p:spTgt spid="60"/>
                                            </p:tgtEl>
                                            <p:attrNameLst>
                                              <p:attrName>style.visibility</p:attrName>
                                            </p:attrNameLst>
                                          </p:cBhvr>
                                          <p:to>
                                            <p:strVal val="hidden"/>
                                          </p:to>
                                        </p:set>
                                      </p:childTnLst>
                                    </p:cTn>
                                  </p:par>
                                  <p:par>
                                    <p:cTn id="53" presetID="2" presetClass="exit" presetSubtype="4" fill="hold" grpId="0" nodeType="withEffect">
                                      <p:stCondLst>
                                        <p:cond delay="200"/>
                                      </p:stCondLst>
                                      <p:childTnLst>
                                        <p:anim calcmode="lin" valueType="num">
                                          <p:cBhvr additive="base">
                                            <p:cTn id="54" dur="250"/>
                                            <p:tgtEl>
                                              <p:spTgt spid="63"/>
                                            </p:tgtEl>
                                            <p:attrNameLst>
                                              <p:attrName>ppt_x</p:attrName>
                                            </p:attrNameLst>
                                          </p:cBhvr>
                                          <p:tavLst>
                                            <p:tav tm="0">
                                              <p:val>
                                                <p:strVal val="ppt_x"/>
                                              </p:val>
                                            </p:tav>
                                            <p:tav tm="100000">
                                              <p:val>
                                                <p:strVal val="ppt_x"/>
                                              </p:val>
                                            </p:tav>
                                          </p:tavLst>
                                        </p:anim>
                                        <p:anim calcmode="lin" valueType="num">
                                          <p:cBhvr additive="base">
                                            <p:cTn id="55" dur="250"/>
                                            <p:tgtEl>
                                              <p:spTgt spid="63"/>
                                            </p:tgtEl>
                                            <p:attrNameLst>
                                              <p:attrName>ppt_y</p:attrName>
                                            </p:attrNameLst>
                                          </p:cBhvr>
                                          <p:tavLst>
                                            <p:tav tm="0">
                                              <p:val>
                                                <p:strVal val="ppt_y"/>
                                              </p:val>
                                            </p:tav>
                                            <p:tav tm="100000">
                                              <p:val>
                                                <p:strVal val="1+ppt_h/2"/>
                                              </p:val>
                                            </p:tav>
                                          </p:tavLst>
                                        </p:anim>
                                        <p:set>
                                          <p:cBhvr>
                                            <p:cTn id="56" dur="1" fill="hold">
                                              <p:stCondLst>
                                                <p:cond delay="249"/>
                                              </p:stCondLst>
                                            </p:cTn>
                                            <p:tgtEl>
                                              <p:spTgt spid="63"/>
                                            </p:tgtEl>
                                            <p:attrNameLst>
                                              <p:attrName>style.visibility</p:attrName>
                                            </p:attrNameLst>
                                          </p:cBhvr>
                                          <p:to>
                                            <p:strVal val="hidden"/>
                                          </p:to>
                                        </p:set>
                                      </p:childTnLst>
                                    </p:cTn>
                                  </p:par>
                                  <p:par>
                                    <p:cTn id="57" presetID="8" presetClass="emph" presetSubtype="0" fill="hold" grpId="1" nodeType="withEffect">
                                      <p:stCondLst>
                                        <p:cond delay="0"/>
                                      </p:stCondLst>
                                      <p:childTnLst>
                                        <p:animRot by="21600000">
                                          <p:cBhvr>
                                            <p:cTn id="58" dur="500" fill="hold"/>
                                            <p:tgtEl>
                                              <p:spTgt spid="1031"/>
                                            </p:tgtEl>
                                            <p:attrNameLst>
                                              <p:attrName>r</p:attrName>
                                            </p:attrNameLst>
                                          </p:cBhvr>
                                        </p:animRot>
                                      </p:childTnLst>
                                    </p:cTn>
                                  </p:par>
                                  <p:par>
                                    <p:cTn id="59" presetID="8" presetClass="emph" presetSubtype="0" fill="hold" nodeType="withEffect">
                                      <p:stCondLst>
                                        <p:cond delay="0"/>
                                      </p:stCondLst>
                                      <p:childTnLst>
                                        <p:animRot by="21600000">
                                          <p:cBhvr>
                                            <p:cTn id="60" dur="500" fill="hold"/>
                                            <p:tgtEl>
                                              <p:spTgt spid="1032"/>
                                            </p:tgtEl>
                                            <p:attrNameLst>
                                              <p:attrName>r</p:attrName>
                                            </p:attrNameLst>
                                          </p:cBhvr>
                                        </p:animRot>
                                      </p:childTnLst>
                                    </p:cTn>
                                  </p:par>
                                  <p:par>
                                    <p:cTn id="61" presetID="8" presetClass="emph" presetSubtype="0" fill="hold" nodeType="withEffect">
                                      <p:stCondLst>
                                        <p:cond delay="0"/>
                                      </p:stCondLst>
                                      <p:childTnLst>
                                        <p:animRot by="-5400000">
                                          <p:cBhvr>
                                            <p:cTn id="62" dur="500" fill="hold"/>
                                            <p:tgtEl>
                                              <p:spTgt spid="1035"/>
                                            </p:tgtEl>
                                            <p:attrNameLst>
                                              <p:attrName>r</p:attrName>
                                            </p:attrNameLst>
                                          </p:cBhvr>
                                        </p:animRot>
                                      </p:childTnLst>
                                    </p:cTn>
                                  </p:par>
                                  <p:par>
                                    <p:cTn id="63" presetID="8" presetClass="emph" presetSubtype="0" fill="hold" nodeType="withEffect">
                                      <p:stCondLst>
                                        <p:cond delay="0"/>
                                      </p:stCondLst>
                                      <p:childTnLst>
                                        <p:animRot by="5400000">
                                          <p:cBhvr>
                                            <p:cTn id="64" dur="500" fill="hold"/>
                                            <p:tgtEl>
                                              <p:spTgt spid="1038"/>
                                            </p:tgtEl>
                                            <p:attrNameLst>
                                              <p:attrName>r</p:attrName>
                                            </p:attrNameLst>
                                          </p:cBhvr>
                                        </p:animRot>
                                      </p:childTnLst>
                                    </p:cTn>
                                  </p:par>
                                  <p:par>
                                    <p:cTn id="65" presetID="8" presetClass="emph" presetSubtype="0" fill="hold" nodeType="withEffect">
                                      <p:stCondLst>
                                        <p:cond delay="0"/>
                                      </p:stCondLst>
                                      <p:childTnLst>
                                        <p:animRot by="-5400000">
                                          <p:cBhvr>
                                            <p:cTn id="66" dur="500" fill="hold"/>
                                            <p:tgtEl>
                                              <p:spTgt spid="1041"/>
                                            </p:tgtEl>
                                            <p:attrNameLst>
                                              <p:attrName>r</p:attrName>
                                            </p:attrNameLst>
                                          </p:cBhvr>
                                        </p:animRot>
                                      </p:childTnLst>
                                    </p:cTn>
                                  </p:par>
                                  <p:par>
                                    <p:cTn id="67" presetID="8" presetClass="emph" presetSubtype="0" fill="hold" nodeType="withEffect">
                                      <p:stCondLst>
                                        <p:cond delay="0"/>
                                      </p:stCondLst>
                                      <p:childTnLst>
                                        <p:animRot by="21600000">
                                          <p:cBhvr>
                                            <p:cTn id="68" dur="500" fill="hold"/>
                                            <p:tgtEl>
                                              <p:spTgt spid="1044"/>
                                            </p:tgtEl>
                                            <p:attrNameLst>
                                              <p:attrName>r</p:attrName>
                                            </p:attrNameLst>
                                          </p:cBhvr>
                                        </p:animRot>
                                      </p:childTnLst>
                                    </p:cTn>
                                  </p:par>
                                  <p:par>
                                    <p:cTn id="69" presetID="8" presetClass="emph" presetSubtype="0" fill="hold" nodeType="withEffect">
                                      <p:stCondLst>
                                        <p:cond delay="0"/>
                                      </p:stCondLst>
                                      <p:childTnLst>
                                        <p:animRot by="-5400000">
                                          <p:cBhvr>
                                            <p:cTn id="70" dur="500" fill="hold"/>
                                            <p:tgtEl>
                                              <p:spTgt spid="1050"/>
                                            </p:tgtEl>
                                            <p:attrNameLst>
                                              <p:attrName>r</p:attrName>
                                            </p:attrNameLst>
                                          </p:cBhvr>
                                        </p:animRot>
                                      </p:childTnLst>
                                    </p:cTn>
                                  </p:par>
                                  <p:par>
                                    <p:cTn id="71" presetID="8" presetClass="emph" presetSubtype="0" fill="hold" nodeType="withEffect">
                                      <p:stCondLst>
                                        <p:cond delay="0"/>
                                      </p:stCondLst>
                                      <p:childTnLst>
                                        <p:animRot by="5400000">
                                          <p:cBhvr>
                                            <p:cTn id="72" dur="500" fill="hold"/>
                                            <p:tgtEl>
                                              <p:spTgt spid="1052"/>
                                            </p:tgtEl>
                                            <p:attrNameLst>
                                              <p:attrName>r</p:attrName>
                                            </p:attrNameLst>
                                          </p:cBhvr>
                                        </p:animRot>
                                      </p:childTnLst>
                                    </p:cTn>
                                  </p:par>
                                  <p:par>
                                    <p:cTn id="73" presetID="8" presetClass="emph" presetSubtype="0" fill="hold" nodeType="withEffect">
                                      <p:stCondLst>
                                        <p:cond delay="0"/>
                                      </p:stCondLst>
                                      <p:childTnLst>
                                        <p:animRot by="-5400000">
                                          <p:cBhvr>
                                            <p:cTn id="74" dur="500" fill="hold"/>
                                            <p:tgtEl>
                                              <p:spTgt spid="1053"/>
                                            </p:tgtEl>
                                            <p:attrNameLst>
                                              <p:attrName>r</p:attrName>
                                            </p:attrNameLst>
                                          </p:cBhvr>
                                        </p:animRot>
                                      </p:childTnLst>
                                    </p:cTn>
                                  </p:par>
                                  <p:par>
                                    <p:cTn id="75" presetID="8" presetClass="emph" presetSubtype="0" fill="hold" grpId="1" nodeType="withEffect">
                                      <p:stCondLst>
                                        <p:cond delay="0"/>
                                      </p:stCondLst>
                                      <p:childTnLst>
                                        <p:animRot by="5400000">
                                          <p:cBhvr>
                                            <p:cTn id="76" dur="500" fill="hold"/>
                                            <p:tgtEl>
                                              <p:spTgt spid="1056"/>
                                            </p:tgtEl>
                                            <p:attrNameLst>
                                              <p:attrName>r</p:attrName>
                                            </p:attrNameLst>
                                          </p:cBhvr>
                                        </p:animRot>
                                      </p:childTnLst>
                                    </p:cTn>
                                  </p:par>
                                </p:childTnLst>
                              </p:cTn>
                            </p:par>
                            <p:par>
                              <p:cTn id="77" fill="hold">
                                <p:stCondLst>
                                  <p:cond delay="500"/>
                                </p:stCondLst>
                                <p:childTnLst>
                                  <p:par>
                                    <p:cTn id="78" presetID="2" presetClass="entr" presetSubtype="2" fill="hold" grpId="0" nodeType="afterEffect">
                                      <p:stCondLst>
                                        <p:cond delay="0"/>
                                      </p:stCondLst>
                                      <p:childTnLst>
                                        <p:set>
                                          <p:cBhvr>
                                            <p:cTn id="79" dur="1" fill="hold">
                                              <p:stCondLst>
                                                <p:cond delay="0"/>
                                              </p:stCondLst>
                                            </p:cTn>
                                            <p:tgtEl>
                                              <p:spTgt spid="1054"/>
                                            </p:tgtEl>
                                            <p:attrNameLst>
                                              <p:attrName>style.visibility</p:attrName>
                                            </p:attrNameLst>
                                          </p:cBhvr>
                                          <p:to>
                                            <p:strVal val="visible"/>
                                          </p:to>
                                        </p:set>
                                        <p:anim calcmode="lin" valueType="num">
                                          <p:cBhvr additive="base">
                                            <p:cTn id="80" dur="500" fill="hold"/>
                                            <p:tgtEl>
                                              <p:spTgt spid="1054"/>
                                            </p:tgtEl>
                                            <p:attrNameLst>
                                              <p:attrName>ppt_x</p:attrName>
                                            </p:attrNameLst>
                                          </p:cBhvr>
                                          <p:tavLst>
                                            <p:tav tm="0">
                                              <p:val>
                                                <p:strVal val="1+#ppt_w/2"/>
                                              </p:val>
                                            </p:tav>
                                            <p:tav tm="100000">
                                              <p:val>
                                                <p:strVal val="#ppt_x"/>
                                              </p:val>
                                            </p:tav>
                                          </p:tavLst>
                                        </p:anim>
                                        <p:anim calcmode="lin" valueType="num">
                                          <p:cBhvr additive="base">
                                            <p:cTn id="81" dur="500" fill="hold"/>
                                            <p:tgtEl>
                                              <p:spTgt spid="1054"/>
                                            </p:tgtEl>
                                            <p:attrNameLst>
                                              <p:attrName>ppt_y</p:attrName>
                                            </p:attrNameLst>
                                          </p:cBhvr>
                                          <p:tavLst>
                                            <p:tav tm="0">
                                              <p:val>
                                                <p:strVal val="#ppt_y"/>
                                              </p:val>
                                            </p:tav>
                                            <p:tav tm="100000">
                                              <p:val>
                                                <p:strVal val="#ppt_y"/>
                                              </p:val>
                                            </p:tav>
                                          </p:tavLst>
                                        </p:anim>
                                      </p:childTnLst>
                                    </p:cTn>
                                  </p:par>
                                  <p:par>
                                    <p:cTn id="82" presetID="2" presetClass="exit" presetSubtype="8" fill="hold" grpId="0" nodeType="withEffect">
                                      <p:stCondLst>
                                        <p:cond delay="350"/>
                                      </p:stCondLst>
                                      <p:childTnLst>
                                        <p:anim calcmode="lin" valueType="num">
                                          <p:cBhvr additive="base">
                                            <p:cTn id="83" dur="250"/>
                                            <p:tgtEl>
                                              <p:spTgt spid="57"/>
                                            </p:tgtEl>
                                            <p:attrNameLst>
                                              <p:attrName>ppt_x</p:attrName>
                                            </p:attrNameLst>
                                          </p:cBhvr>
                                          <p:tavLst>
                                            <p:tav tm="0">
                                              <p:val>
                                                <p:strVal val="ppt_x"/>
                                              </p:val>
                                            </p:tav>
                                            <p:tav tm="100000">
                                              <p:val>
                                                <p:strVal val="0-ppt_w/2"/>
                                              </p:val>
                                            </p:tav>
                                          </p:tavLst>
                                        </p:anim>
                                        <p:anim calcmode="lin" valueType="num">
                                          <p:cBhvr additive="base">
                                            <p:cTn id="84" dur="250"/>
                                            <p:tgtEl>
                                              <p:spTgt spid="57"/>
                                            </p:tgtEl>
                                            <p:attrNameLst>
                                              <p:attrName>ppt_y</p:attrName>
                                            </p:attrNameLst>
                                          </p:cBhvr>
                                          <p:tavLst>
                                            <p:tav tm="0">
                                              <p:val>
                                                <p:strVal val="ppt_y"/>
                                              </p:val>
                                            </p:tav>
                                            <p:tav tm="100000">
                                              <p:val>
                                                <p:strVal val="ppt_y"/>
                                              </p:val>
                                            </p:tav>
                                          </p:tavLst>
                                        </p:anim>
                                        <p:set>
                                          <p:cBhvr>
                                            <p:cTn id="85" dur="1" fill="hold">
                                              <p:stCondLst>
                                                <p:cond delay="249"/>
                                              </p:stCondLst>
                                            </p:cTn>
                                            <p:tgtEl>
                                              <p:spTgt spid="5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checkerboard(across)">
                                          <p:cBhvr>
                                            <p:cTn id="90" dur="5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56"/>
                                            </p:tgtEl>
                                            <p:attrNameLst>
                                              <p:attrName>style.visibility</p:attrName>
                                            </p:attrNameLst>
                                          </p:cBhvr>
                                          <p:to>
                                            <p:strVal val="visible"/>
                                          </p:to>
                                        </p:set>
                                        <p:anim calcmode="lin" valueType="num">
                                          <p:cBhvr additive="base">
                                            <p:cTn id="95" dur="500" fill="hold"/>
                                            <p:tgtEl>
                                              <p:spTgt spid="56"/>
                                            </p:tgtEl>
                                            <p:attrNameLst>
                                              <p:attrName>ppt_x</p:attrName>
                                            </p:attrNameLst>
                                          </p:cBhvr>
                                          <p:tavLst>
                                            <p:tav tm="0">
                                              <p:val>
                                                <p:strVal val="#ppt_x"/>
                                              </p:val>
                                            </p:tav>
                                            <p:tav tm="100000">
                                              <p:val>
                                                <p:strVal val="#ppt_x"/>
                                              </p:val>
                                            </p:tav>
                                          </p:tavLst>
                                        </p:anim>
                                        <p:anim calcmode="lin" valueType="num">
                                          <p:cBhvr additive="base">
                                            <p:cTn id="9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12" fill="hold" nodeType="clickEffect">
                                      <p:stCondLst>
                                        <p:cond delay="0"/>
                                      </p:stCondLst>
                                      <p:childTnLst>
                                        <p:set>
                                          <p:cBhvr>
                                            <p:cTn id="100" dur="1" fill="hold">
                                              <p:stCondLst>
                                                <p:cond delay="0"/>
                                              </p:stCondLst>
                                            </p:cTn>
                                            <p:tgtEl>
                                              <p:spTgt spid="52"/>
                                            </p:tgtEl>
                                            <p:attrNameLst>
                                              <p:attrName>style.visibility</p:attrName>
                                            </p:attrNameLst>
                                          </p:cBhvr>
                                          <p:to>
                                            <p:strVal val="visible"/>
                                          </p:to>
                                        </p:set>
                                        <p:anim calcmode="lin" valueType="num">
                                          <p:cBhvr additive="base">
                                            <p:cTn id="101" dur="500" fill="hold"/>
                                            <p:tgtEl>
                                              <p:spTgt spid="52"/>
                                            </p:tgtEl>
                                            <p:attrNameLst>
                                              <p:attrName>ppt_x</p:attrName>
                                            </p:attrNameLst>
                                          </p:cBhvr>
                                          <p:tavLst>
                                            <p:tav tm="0">
                                              <p:val>
                                                <p:strVal val="0-#ppt_w/2"/>
                                              </p:val>
                                            </p:tav>
                                            <p:tav tm="100000">
                                              <p:val>
                                                <p:strVal val="#ppt_x"/>
                                              </p:val>
                                            </p:tav>
                                          </p:tavLst>
                                        </p:anim>
                                        <p:anim calcmode="lin" valueType="num">
                                          <p:cBhvr additive="base">
                                            <p:cTn id="10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9" fill="hold" nodeType="clickEffect">
                                      <p:stCondLst>
                                        <p:cond delay="0"/>
                                      </p:stCondLst>
                                      <p:childTnLst>
                                        <p:set>
                                          <p:cBhvr>
                                            <p:cTn id="106" dur="1" fill="hold">
                                              <p:stCondLst>
                                                <p:cond delay="0"/>
                                              </p:stCondLst>
                                            </p:cTn>
                                            <p:tgtEl>
                                              <p:spTgt spid="62"/>
                                            </p:tgtEl>
                                            <p:attrNameLst>
                                              <p:attrName>style.visibility</p:attrName>
                                            </p:attrNameLst>
                                          </p:cBhvr>
                                          <p:to>
                                            <p:strVal val="visible"/>
                                          </p:to>
                                        </p:set>
                                        <p:anim calcmode="lin" valueType="num">
                                          <p:cBhvr additive="base">
                                            <p:cTn id="107" dur="500" fill="hold"/>
                                            <p:tgtEl>
                                              <p:spTgt spid="62"/>
                                            </p:tgtEl>
                                            <p:attrNameLst>
                                              <p:attrName>ppt_x</p:attrName>
                                            </p:attrNameLst>
                                          </p:cBhvr>
                                          <p:tavLst>
                                            <p:tav tm="0">
                                              <p:val>
                                                <p:strVal val="0-#ppt_w/2"/>
                                              </p:val>
                                            </p:tav>
                                            <p:tav tm="100000">
                                              <p:val>
                                                <p:strVal val="#ppt_x"/>
                                              </p:val>
                                            </p:tav>
                                          </p:tavLst>
                                        </p:anim>
                                        <p:anim calcmode="lin" valueType="num">
                                          <p:cBhvr additive="base">
                                            <p:cTn id="108"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P spid="60" grpId="0"/>
          <p:bldP spid="63" grpId="0"/>
          <p:bldP spid="1031" grpId="0" animBg="1"/>
          <p:bldP spid="1031" grpId="1" animBg="1"/>
          <p:bldP spid="1056" grpId="0" animBg="1"/>
          <p:bldP spid="1056" grpId="1" animBg="1"/>
          <p:bldP spid="32" grpId="0" animBg="1"/>
          <p:bldP spid="105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EW Group">
            <a:extLst>
              <a:ext uri="{FF2B5EF4-FFF2-40B4-BE49-F238E27FC236}">
                <a16:creationId xmlns:a16="http://schemas.microsoft.com/office/drawing/2014/main" id="{2D645FAF-B32A-CAA1-06E0-EF35FE8C12AF}"/>
              </a:ext>
            </a:extLst>
          </p:cNvPr>
          <p:cNvGrpSpPr/>
          <p:nvPr/>
        </p:nvGrpSpPr>
        <p:grpSpPr>
          <a:xfrm>
            <a:off x="-5534" y="0"/>
            <a:ext cx="4064000" cy="6858000"/>
            <a:chOff x="-5534" y="0"/>
            <a:chExt cx="4064000" cy="6858000"/>
          </a:xfrm>
        </p:grpSpPr>
        <p:pic>
          <p:nvPicPr>
            <p:cNvPr id="6" name="EW" descr="Black and white 3D wave design">
              <a:extLst>
                <a:ext uri="{FF2B5EF4-FFF2-40B4-BE49-F238E27FC236}">
                  <a16:creationId xmlns:a16="http://schemas.microsoft.com/office/drawing/2014/main" id="{EB24DCA1-B78B-B4B4-2839-260FB1E4E56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534" y="0"/>
              <a:ext cx="4064000" cy="6858000"/>
            </a:xfrm>
            <a:prstGeom prst="rect">
              <a:avLst/>
            </a:prstGeom>
          </p:spPr>
        </p:pic>
        <p:sp>
          <p:nvSpPr>
            <p:cNvPr id="7" name="Box EW">
              <a:extLst>
                <a:ext uri="{FF2B5EF4-FFF2-40B4-BE49-F238E27FC236}">
                  <a16:creationId xmlns:a16="http://schemas.microsoft.com/office/drawing/2014/main" id="{6EDF7F62-C441-DA97-4A60-903E56D89737}"/>
                </a:ext>
              </a:extLst>
            </p:cNvPr>
            <p:cNvSpPr/>
            <p:nvPr/>
          </p:nvSpPr>
          <p:spPr>
            <a:xfrm rot="16200000">
              <a:off x="-1295413" y="1331451"/>
              <a:ext cx="3186121" cy="523220"/>
            </a:xfrm>
            <a:prstGeom prst="rect">
              <a:avLst/>
            </a:prstGeom>
            <a:solidFill>
              <a:srgbClr val="FFFFFF"/>
            </a:solidFill>
            <a:ln>
              <a:solidFill>
                <a:srgbClr val="003399"/>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2880" rtlCol="0" anchor="ctr">
              <a:spAutoFit/>
            </a:bodyPr>
            <a:lstStyle/>
            <a:p>
              <a:r>
                <a:rPr lang="en-US" sz="2800" b="1" dirty="0">
                  <a:solidFill>
                    <a:srgbClr val="003399"/>
                  </a:solidFill>
                </a:rPr>
                <a:t>Electromagnetic</a:t>
              </a:r>
            </a:p>
          </p:txBody>
        </p:sp>
        <p:cxnSp>
          <p:nvCxnSpPr>
            <p:cNvPr id="9" name="Straight Connector 8">
              <a:extLst>
                <a:ext uri="{FF2B5EF4-FFF2-40B4-BE49-F238E27FC236}">
                  <a16:creationId xmlns:a16="http://schemas.microsoft.com/office/drawing/2014/main" id="{B636AC8F-0704-ACE3-BBF6-03C495120142}"/>
                </a:ext>
              </a:extLst>
            </p:cNvPr>
            <p:cNvCxnSpPr>
              <a:cxnSpLocks/>
            </p:cNvCxnSpPr>
            <p:nvPr/>
          </p:nvCxnSpPr>
          <p:spPr>
            <a:xfrm>
              <a:off x="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AI Group">
            <a:extLst>
              <a:ext uri="{FF2B5EF4-FFF2-40B4-BE49-F238E27FC236}">
                <a16:creationId xmlns:a16="http://schemas.microsoft.com/office/drawing/2014/main" id="{3FFE955F-6402-839E-7B32-A6EDF3BD9AC4}"/>
              </a:ext>
            </a:extLst>
          </p:cNvPr>
          <p:cNvGrpSpPr/>
          <p:nvPr/>
        </p:nvGrpSpPr>
        <p:grpSpPr>
          <a:xfrm>
            <a:off x="-24899" y="0"/>
            <a:ext cx="4064000" cy="6858000"/>
            <a:chOff x="-24899" y="0"/>
            <a:chExt cx="4064000" cy="6858000"/>
          </a:xfrm>
        </p:grpSpPr>
        <p:grpSp>
          <p:nvGrpSpPr>
            <p:cNvPr id="43" name="1 AI" descr="Network Cable&#10;">
              <a:extLst>
                <a:ext uri="{FF2B5EF4-FFF2-40B4-BE49-F238E27FC236}">
                  <a16:creationId xmlns:a16="http://schemas.microsoft.com/office/drawing/2014/main" id="{F57CA024-B5E1-2C0B-8D89-BAC84B3C4FAB}"/>
                </a:ext>
              </a:extLst>
            </p:cNvPr>
            <p:cNvGrpSpPr/>
            <p:nvPr/>
          </p:nvGrpSpPr>
          <p:grpSpPr>
            <a:xfrm>
              <a:off x="-24899" y="0"/>
              <a:ext cx="4064000" cy="6858000"/>
              <a:chOff x="8128000" y="0"/>
              <a:chExt cx="4064000" cy="6858000"/>
            </a:xfrm>
          </p:grpSpPr>
          <p:pic>
            <p:nvPicPr>
              <p:cNvPr id="44" name="AI" descr="Binary code on screen">
                <a:extLst>
                  <a:ext uri="{FF2B5EF4-FFF2-40B4-BE49-F238E27FC236}">
                    <a16:creationId xmlns:a16="http://schemas.microsoft.com/office/drawing/2014/main" id="{B18B32C3-B20E-3507-6360-1E805B1F1D5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8128000" y="0"/>
                <a:ext cx="4064000" cy="6858000"/>
              </a:xfrm>
              <a:prstGeom prst="rect">
                <a:avLst/>
              </a:prstGeom>
            </p:spPr>
          </p:pic>
          <p:sp>
            <p:nvSpPr>
              <p:cNvPr id="45" name="Rectangle 44">
                <a:extLst>
                  <a:ext uri="{FF2B5EF4-FFF2-40B4-BE49-F238E27FC236}">
                    <a16:creationId xmlns:a16="http://schemas.microsoft.com/office/drawing/2014/main" id="{1CC37ACE-ADF8-FCEC-FA82-BFAE21CAA3EB}"/>
                  </a:ext>
                </a:extLst>
              </p:cNvPr>
              <p:cNvSpPr/>
              <p:nvPr/>
            </p:nvSpPr>
            <p:spPr>
              <a:xfrm rot="16200000">
                <a:off x="6838121" y="1331451"/>
                <a:ext cx="3186121" cy="523220"/>
              </a:xfrm>
              <a:prstGeom prst="rect">
                <a:avLst/>
              </a:prstGeom>
              <a:solidFill>
                <a:srgbClr val="FFFFFF"/>
              </a:solidFill>
              <a:ln>
                <a:solidFill>
                  <a:srgbClr val="003399"/>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2880" rtlCol="0" anchor="ctr">
                <a:spAutoFit/>
              </a:bodyPr>
              <a:lstStyle/>
              <a:p>
                <a:r>
                  <a:rPr lang="en-US" sz="2800" b="1" dirty="0">
                    <a:solidFill>
                      <a:srgbClr val="003399"/>
                    </a:solidFill>
                  </a:rPr>
                  <a:t>AI</a:t>
                </a:r>
              </a:p>
            </p:txBody>
          </p:sp>
        </p:grpSp>
        <p:cxnSp>
          <p:nvCxnSpPr>
            <p:cNvPr id="53" name="Straight Connector 52">
              <a:extLst>
                <a:ext uri="{FF2B5EF4-FFF2-40B4-BE49-F238E27FC236}">
                  <a16:creationId xmlns:a16="http://schemas.microsoft.com/office/drawing/2014/main" id="{BA3085EA-D115-F635-CEB0-E0569D5D8725}"/>
                </a:ext>
              </a:extLst>
            </p:cNvPr>
            <p:cNvCxnSpPr>
              <a:cxnSpLocks/>
            </p:cNvCxnSpPr>
            <p:nvPr/>
          </p:nvCxnSpPr>
          <p:spPr>
            <a:xfrm>
              <a:off x="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3Brain">
            <a:extLst>
              <a:ext uri="{FF2B5EF4-FFF2-40B4-BE49-F238E27FC236}">
                <a16:creationId xmlns:a16="http://schemas.microsoft.com/office/drawing/2014/main" id="{720D3B5F-ABF4-7281-C753-6A9397946D8E}"/>
              </a:ext>
            </a:extLst>
          </p:cNvPr>
          <p:cNvGrpSpPr/>
          <p:nvPr/>
        </p:nvGrpSpPr>
        <p:grpSpPr>
          <a:xfrm>
            <a:off x="8128000" y="0"/>
            <a:ext cx="4064000" cy="6858000"/>
            <a:chOff x="8128000" y="0"/>
            <a:chExt cx="4064000" cy="6858000"/>
          </a:xfrm>
        </p:grpSpPr>
        <p:pic>
          <p:nvPicPr>
            <p:cNvPr id="38" name="Neuro" descr="A close-up of a blue cell&#10;&#10;Description automatically generated">
              <a:extLst>
                <a:ext uri="{FF2B5EF4-FFF2-40B4-BE49-F238E27FC236}">
                  <a16:creationId xmlns:a16="http://schemas.microsoft.com/office/drawing/2014/main" id="{57960B61-47CE-3A1C-D7B7-4BABDBF50DB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28000" y="0"/>
              <a:ext cx="4064000" cy="6858000"/>
            </a:xfrm>
            <a:prstGeom prst="rect">
              <a:avLst/>
            </a:prstGeom>
          </p:spPr>
        </p:pic>
        <p:sp>
          <p:nvSpPr>
            <p:cNvPr id="39" name="Rectangle 38">
              <a:extLst>
                <a:ext uri="{FF2B5EF4-FFF2-40B4-BE49-F238E27FC236}">
                  <a16:creationId xmlns:a16="http://schemas.microsoft.com/office/drawing/2014/main" id="{A87E4D84-736C-53A4-8617-6BDABAD474AE}"/>
                </a:ext>
              </a:extLst>
            </p:cNvPr>
            <p:cNvSpPr/>
            <p:nvPr/>
          </p:nvSpPr>
          <p:spPr>
            <a:xfrm rot="16200000">
              <a:off x="6825421" y="1331451"/>
              <a:ext cx="3186121" cy="523220"/>
            </a:xfrm>
            <a:prstGeom prst="rect">
              <a:avLst/>
            </a:prstGeom>
            <a:solidFill>
              <a:srgbClr val="FFFFFF"/>
            </a:solidFill>
            <a:ln>
              <a:solidFill>
                <a:srgbClr val="003399"/>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2880" rtlCol="0" anchor="ctr">
              <a:spAutoFit/>
            </a:bodyPr>
            <a:lstStyle/>
            <a:p>
              <a:r>
                <a:rPr lang="en-US" sz="2800" b="1" dirty="0">
                  <a:solidFill>
                    <a:srgbClr val="003399"/>
                  </a:solidFill>
                </a:rPr>
                <a:t>Brain Science</a:t>
              </a:r>
            </a:p>
          </p:txBody>
        </p:sp>
      </p:grpSp>
      <p:grpSp>
        <p:nvGrpSpPr>
          <p:cNvPr id="40" name="2 Cyber" descr="Network Cable&#10;">
            <a:extLst>
              <a:ext uri="{FF2B5EF4-FFF2-40B4-BE49-F238E27FC236}">
                <a16:creationId xmlns:a16="http://schemas.microsoft.com/office/drawing/2014/main" id="{B2EB0373-1E8E-DFB7-5A05-D6D5B6845990}"/>
              </a:ext>
            </a:extLst>
          </p:cNvPr>
          <p:cNvGrpSpPr/>
          <p:nvPr/>
        </p:nvGrpSpPr>
        <p:grpSpPr>
          <a:xfrm>
            <a:off x="4064000" y="0"/>
            <a:ext cx="4063999" cy="6858002"/>
            <a:chOff x="8130674" y="0"/>
            <a:chExt cx="4063999" cy="6858002"/>
          </a:xfrm>
        </p:grpSpPr>
        <p:pic>
          <p:nvPicPr>
            <p:cNvPr id="41" name="Cyber">
              <a:extLst>
                <a:ext uri="{FF2B5EF4-FFF2-40B4-BE49-F238E27FC236}">
                  <a16:creationId xmlns:a16="http://schemas.microsoft.com/office/drawing/2014/main" id="{75336663-5C15-1148-2697-66CEF31CC27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5400000">
              <a:off x="6733674" y="1397002"/>
              <a:ext cx="6858000" cy="4063999"/>
            </a:xfrm>
            <a:prstGeom prst="rect">
              <a:avLst/>
            </a:prstGeom>
          </p:spPr>
        </p:pic>
        <p:sp>
          <p:nvSpPr>
            <p:cNvPr id="42" name="Rectangle 41">
              <a:extLst>
                <a:ext uri="{FF2B5EF4-FFF2-40B4-BE49-F238E27FC236}">
                  <a16:creationId xmlns:a16="http://schemas.microsoft.com/office/drawing/2014/main" id="{B4E81695-239C-0E76-2C02-BF1A57B6842B}"/>
                </a:ext>
              </a:extLst>
            </p:cNvPr>
            <p:cNvSpPr/>
            <p:nvPr/>
          </p:nvSpPr>
          <p:spPr>
            <a:xfrm rot="16200000">
              <a:off x="6825421" y="1331451"/>
              <a:ext cx="3186121" cy="523220"/>
            </a:xfrm>
            <a:prstGeom prst="rect">
              <a:avLst/>
            </a:prstGeom>
            <a:solidFill>
              <a:srgbClr val="FFFFFF"/>
            </a:solidFill>
            <a:ln>
              <a:solidFill>
                <a:srgbClr val="003399"/>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2880" rtlCol="0" anchor="ctr">
              <a:spAutoFit/>
            </a:bodyPr>
            <a:lstStyle/>
            <a:p>
              <a:r>
                <a:rPr lang="en-US" sz="2800" b="1" dirty="0">
                  <a:solidFill>
                    <a:srgbClr val="003399"/>
                  </a:solidFill>
                </a:rPr>
                <a:t>Cyber</a:t>
              </a:r>
            </a:p>
          </p:txBody>
        </p:sp>
      </p:grpSp>
      <p:grpSp>
        <p:nvGrpSpPr>
          <p:cNvPr id="11" name="Lines">
            <a:extLst>
              <a:ext uri="{FF2B5EF4-FFF2-40B4-BE49-F238E27FC236}">
                <a16:creationId xmlns:a16="http://schemas.microsoft.com/office/drawing/2014/main" id="{F147A4A9-350C-4116-5E8B-F163357C7706}"/>
              </a:ext>
            </a:extLst>
          </p:cNvPr>
          <p:cNvGrpSpPr/>
          <p:nvPr/>
        </p:nvGrpSpPr>
        <p:grpSpPr>
          <a:xfrm>
            <a:off x="4064000" y="0"/>
            <a:ext cx="8128000" cy="6858000"/>
            <a:chOff x="4064000" y="0"/>
            <a:chExt cx="8128000" cy="6858000"/>
          </a:xfrm>
        </p:grpSpPr>
        <p:cxnSp>
          <p:nvCxnSpPr>
            <p:cNvPr id="47" name="Straight Connector 46">
              <a:extLst>
                <a:ext uri="{FF2B5EF4-FFF2-40B4-BE49-F238E27FC236}">
                  <a16:creationId xmlns:a16="http://schemas.microsoft.com/office/drawing/2014/main" id="{1150256A-D611-D761-6468-24FE4B1435B4}"/>
                </a:ext>
              </a:extLst>
            </p:cNvPr>
            <p:cNvCxnSpPr/>
            <p:nvPr/>
          </p:nvCxnSpPr>
          <p:spPr>
            <a:xfrm>
              <a:off x="40640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61A5928-4C21-DFC8-DCAF-913383E64D36}"/>
                </a:ext>
              </a:extLst>
            </p:cNvPr>
            <p:cNvCxnSpPr/>
            <p:nvPr/>
          </p:nvCxnSpPr>
          <p:spPr>
            <a:xfrm>
              <a:off x="81280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6558D6E-2E65-4BB4-7BF6-6B0E6C4D92E9}"/>
                </a:ext>
              </a:extLst>
            </p:cNvPr>
            <p:cNvCxnSpPr>
              <a:cxnSpLocks/>
            </p:cNvCxnSpPr>
            <p:nvPr/>
          </p:nvCxnSpPr>
          <p:spPr>
            <a:xfrm>
              <a:off x="121920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54" name="2000">
            <a:extLst>
              <a:ext uri="{FF2B5EF4-FFF2-40B4-BE49-F238E27FC236}">
                <a16:creationId xmlns:a16="http://schemas.microsoft.com/office/drawing/2014/main" id="{220EC1BA-C0BA-CCF7-8AAC-D039BE1CB02C}"/>
              </a:ext>
            </a:extLst>
          </p:cNvPr>
          <p:cNvSpPr txBox="1"/>
          <p:nvPr/>
        </p:nvSpPr>
        <p:spPr>
          <a:xfrm>
            <a:off x="191131" y="5129784"/>
            <a:ext cx="3186122" cy="1107996"/>
          </a:xfrm>
          <a:prstGeom prst="rect">
            <a:avLst/>
          </a:prstGeom>
          <a:noFill/>
        </p:spPr>
        <p:txBody>
          <a:bodyPr wrap="square">
            <a:spAutoFit/>
          </a:bodyPr>
          <a:lstStyle/>
          <a:p>
            <a:pPr algn="ctr"/>
            <a:r>
              <a:rPr lang="en-US" sz="6600" dirty="0" err="1">
                <a:ln>
                  <a:solidFill>
                    <a:schemeClr val="bg1"/>
                  </a:solidFill>
                </a:ln>
                <a:effectLst>
                  <a:glow rad="101600">
                    <a:schemeClr val="bg1">
                      <a:alpha val="60000"/>
                    </a:schemeClr>
                  </a:glow>
                </a:effectLst>
                <a:latin typeface="Arial Black" panose="020B0A04020102020204" pitchFamily="34" charset="0"/>
              </a:rPr>
              <a:t>2000s</a:t>
            </a:r>
            <a:endParaRPr lang="en-US" sz="6600" dirty="0">
              <a:ln>
                <a:solidFill>
                  <a:schemeClr val="bg1"/>
                </a:solidFill>
              </a:ln>
              <a:effectLst>
                <a:glow rad="101600">
                  <a:schemeClr val="bg1">
                    <a:alpha val="60000"/>
                  </a:schemeClr>
                </a:glow>
              </a:effectLst>
              <a:latin typeface="Arial Black" panose="020B0A04020102020204" pitchFamily="34" charset="0"/>
            </a:endParaRPr>
          </a:p>
        </p:txBody>
      </p:sp>
      <p:grpSp>
        <p:nvGrpSpPr>
          <p:cNvPr id="13" name="Cog Radio Book">
            <a:extLst>
              <a:ext uri="{FF2B5EF4-FFF2-40B4-BE49-F238E27FC236}">
                <a16:creationId xmlns:a16="http://schemas.microsoft.com/office/drawing/2014/main" id="{7199F025-34F5-2420-5DF0-554D2B826511}"/>
              </a:ext>
            </a:extLst>
          </p:cNvPr>
          <p:cNvGrpSpPr/>
          <p:nvPr/>
        </p:nvGrpSpPr>
        <p:grpSpPr>
          <a:xfrm rot="21185047">
            <a:off x="676568" y="877759"/>
            <a:ext cx="2757372" cy="4381187"/>
            <a:chOff x="2233659" y="1543552"/>
            <a:chExt cx="2919948" cy="4639505"/>
          </a:xfrm>
        </p:grpSpPr>
        <p:pic>
          <p:nvPicPr>
            <p:cNvPr id="2" name="Book Cog Radio">
              <a:extLst>
                <a:ext uri="{FF2B5EF4-FFF2-40B4-BE49-F238E27FC236}">
                  <a16:creationId xmlns:a16="http://schemas.microsoft.com/office/drawing/2014/main" id="{79BCFB75-B50B-E499-63A7-B11CEBE40B8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33659" y="1543552"/>
              <a:ext cx="2916748" cy="4639505"/>
            </a:xfrm>
            <a:prstGeom prst="rect">
              <a:avLst/>
            </a:prstGeom>
            <a:effectLst>
              <a:glow rad="101600">
                <a:srgbClr val="000000">
                  <a:alpha val="60000"/>
                </a:srgbClr>
              </a:glow>
            </a:effectLst>
          </p:spPr>
        </p:pic>
        <p:sp>
          <p:nvSpPr>
            <p:cNvPr id="12" name="Box Title">
              <a:extLst>
                <a:ext uri="{FF2B5EF4-FFF2-40B4-BE49-F238E27FC236}">
                  <a16:creationId xmlns:a16="http://schemas.microsoft.com/office/drawing/2014/main" id="{48193971-1A05-24B3-183A-6ACF5739BBE1}"/>
                </a:ext>
              </a:extLst>
            </p:cNvPr>
            <p:cNvSpPr txBox="1"/>
            <p:nvPr/>
          </p:nvSpPr>
          <p:spPr>
            <a:xfrm>
              <a:off x="2237549" y="1816738"/>
              <a:ext cx="2916058" cy="391108"/>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Cognitive radio </a:t>
              </a:r>
              <a:r>
                <a:rPr lang="en-US" dirty="0">
                  <a:solidFill>
                    <a:schemeClr val="tx1">
                      <a:lumMod val="75000"/>
                    </a:schemeClr>
                  </a:solidFill>
                  <a:sym typeface="Wingdings" panose="05000000000000000000" pitchFamily="2" charset="2"/>
                </a:rPr>
                <a:t> 1999</a:t>
              </a:r>
              <a:endParaRPr lang="en-US" dirty="0">
                <a:solidFill>
                  <a:schemeClr val="tx1">
                    <a:lumMod val="75000"/>
                  </a:schemeClr>
                </a:solidFill>
              </a:endParaRPr>
            </a:p>
          </p:txBody>
        </p:sp>
      </p:grpSp>
      <p:pic>
        <p:nvPicPr>
          <p:cNvPr id="3" name="Radio Tower" descr="A close-up of a tower&#10;&#10;Description automatically generated">
            <a:extLst>
              <a:ext uri="{FF2B5EF4-FFF2-40B4-BE49-F238E27FC236}">
                <a16:creationId xmlns:a16="http://schemas.microsoft.com/office/drawing/2014/main" id="{30AA7A0B-5B3E-1BFE-C472-A40DFC82619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233185">
            <a:off x="687351" y="2055791"/>
            <a:ext cx="3671308" cy="5540780"/>
          </a:xfrm>
          <a:prstGeom prst="rect">
            <a:avLst/>
          </a:prstGeom>
          <a:effectLst>
            <a:glow rad="101600">
              <a:srgbClr val="000000">
                <a:alpha val="60000"/>
              </a:srgbClr>
            </a:glow>
          </a:effectLst>
        </p:spPr>
      </p:pic>
      <p:pic>
        <p:nvPicPr>
          <p:cNvPr id="23" name="Friendster" descr="Friendster Logo and symbol, meaning, history, PNG">
            <a:extLst>
              <a:ext uri="{FF2B5EF4-FFF2-40B4-BE49-F238E27FC236}">
                <a16:creationId xmlns:a16="http://schemas.microsoft.com/office/drawing/2014/main" id="{179BD4AA-9C7B-4EAE-A7FF-BD7EEFA3D64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rot="21373037">
            <a:off x="4182328" y="5189078"/>
            <a:ext cx="3054403" cy="2099781"/>
          </a:xfrm>
          <a:prstGeom prst="rect">
            <a:avLst/>
          </a:prstGeom>
          <a:noFill/>
          <a:effectLst>
            <a:glow rad="127000">
              <a:srgbClr val="000000">
                <a:alpha val="50000"/>
              </a:srgbClr>
            </a:glow>
          </a:effectLst>
          <a:extLst>
            <a:ext uri="{909E8E84-426E-40DD-AFC4-6F175D3DCCD1}">
              <a14:hiddenFill xmlns:a14="http://schemas.microsoft.com/office/drawing/2010/main">
                <a:solidFill>
                  <a:srgbClr val="FFFFFF"/>
                </a:solidFill>
              </a14:hiddenFill>
            </a:ext>
          </a:extLst>
        </p:spPr>
      </p:pic>
      <p:pic>
        <p:nvPicPr>
          <p:cNvPr id="24" name="LinkedIn">
            <a:extLst>
              <a:ext uri="{FF2B5EF4-FFF2-40B4-BE49-F238E27FC236}">
                <a16:creationId xmlns:a16="http://schemas.microsoft.com/office/drawing/2014/main" id="{7F8A911C-4E24-FE3C-2698-8C30B82E2677}"/>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rot="313053">
            <a:off x="7015599" y="4973505"/>
            <a:ext cx="912810" cy="912810"/>
          </a:xfrm>
          <a:prstGeom prst="rect">
            <a:avLst/>
          </a:prstGeom>
          <a:noFill/>
          <a:effectLst>
            <a:glow rad="127000">
              <a:srgbClr val="000000">
                <a:alpha val="50000"/>
              </a:srgbClr>
            </a:glow>
          </a:effectLst>
          <a:extLst>
            <a:ext uri="{909E8E84-426E-40DD-AFC4-6F175D3DCCD1}">
              <a14:hiddenFill xmlns:a14="http://schemas.microsoft.com/office/drawing/2010/main">
                <a:solidFill>
                  <a:srgbClr val="FFFFFF"/>
                </a:solidFill>
              </a14:hiddenFill>
            </a:ext>
          </a:extLst>
        </p:spPr>
      </p:pic>
      <p:pic>
        <p:nvPicPr>
          <p:cNvPr id="25" name="Facebook">
            <a:extLst>
              <a:ext uri="{FF2B5EF4-FFF2-40B4-BE49-F238E27FC236}">
                <a16:creationId xmlns:a16="http://schemas.microsoft.com/office/drawing/2014/main" id="{0B53A4E9-EA2A-8455-03CE-36872C8FC078}"/>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952025" y="3342840"/>
            <a:ext cx="3723443" cy="2094437"/>
          </a:xfrm>
          <a:prstGeom prst="rect">
            <a:avLst/>
          </a:prstGeom>
          <a:noFill/>
          <a:effectLst>
            <a:glow rad="127000">
              <a:srgbClr val="000000">
                <a:alpha val="50000"/>
              </a:srgbClr>
            </a:glow>
          </a:effectLst>
          <a:extLst>
            <a:ext uri="{909E8E84-426E-40DD-AFC4-6F175D3DCCD1}">
              <a14:hiddenFill xmlns:a14="http://schemas.microsoft.com/office/drawing/2010/main">
                <a:solidFill>
                  <a:srgbClr val="FFFFFF"/>
                </a:solidFill>
              </a14:hiddenFill>
            </a:ext>
          </a:extLst>
        </p:spPr>
      </p:pic>
      <p:pic>
        <p:nvPicPr>
          <p:cNvPr id="26" name="YouTube">
            <a:extLst>
              <a:ext uri="{FF2B5EF4-FFF2-40B4-BE49-F238E27FC236}">
                <a16:creationId xmlns:a16="http://schemas.microsoft.com/office/drawing/2014/main" id="{A3D351BE-E1EB-4513-4BA8-6D950637C093}"/>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p:blipFill>
        <p:spPr bwMode="auto">
          <a:xfrm rot="20655728">
            <a:off x="4389477" y="2738291"/>
            <a:ext cx="3561659" cy="793025"/>
          </a:xfrm>
          <a:prstGeom prst="rect">
            <a:avLst/>
          </a:prstGeom>
          <a:noFill/>
          <a:effectLst>
            <a:glow rad="127000">
              <a:srgbClr val="FFFFFF">
                <a:alpha val="50000"/>
              </a:srgbClr>
            </a:glow>
          </a:effectLst>
          <a:extLst>
            <a:ext uri="{909E8E84-426E-40DD-AFC4-6F175D3DCCD1}">
              <a14:hiddenFill xmlns:a14="http://schemas.microsoft.com/office/drawing/2010/main">
                <a:solidFill>
                  <a:srgbClr val="FFFFFF"/>
                </a:solidFill>
              </a14:hiddenFill>
            </a:ext>
          </a:extLst>
        </p:spPr>
      </p:pic>
      <p:pic>
        <p:nvPicPr>
          <p:cNvPr id="27" name="Twitter">
            <a:extLst>
              <a:ext uri="{FF2B5EF4-FFF2-40B4-BE49-F238E27FC236}">
                <a16:creationId xmlns:a16="http://schemas.microsoft.com/office/drawing/2014/main" id="{F7D21459-B1A0-BE67-1488-242F27794055}"/>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4403688" y="284639"/>
            <a:ext cx="1581195" cy="1300162"/>
          </a:xfrm>
          <a:prstGeom prst="rect">
            <a:avLst/>
          </a:prstGeom>
          <a:noFill/>
          <a:effectLst>
            <a:glow rad="127000">
              <a:srgbClr val="000000">
                <a:alpha val="50000"/>
              </a:srgbClr>
            </a:glow>
          </a:effectLst>
          <a:extLst>
            <a:ext uri="{909E8E84-426E-40DD-AFC4-6F175D3DCCD1}">
              <a14:hiddenFill xmlns:a14="http://schemas.microsoft.com/office/drawing/2010/main">
                <a:solidFill>
                  <a:srgbClr val="FFFFFF"/>
                </a:solidFill>
              </a14:hiddenFill>
            </a:ext>
          </a:extLst>
        </p:spPr>
      </p:pic>
      <p:pic>
        <p:nvPicPr>
          <p:cNvPr id="28" name="MySpace">
            <a:extLst>
              <a:ext uri="{FF2B5EF4-FFF2-40B4-BE49-F238E27FC236}">
                <a16:creationId xmlns:a16="http://schemas.microsoft.com/office/drawing/2014/main" id="{D5F90C09-4515-E60C-C943-F2704E1E9243}"/>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a:ext>
            </a:extLst>
          </a:blip>
          <a:srcRect/>
          <a:stretch/>
        </p:blipFill>
        <p:spPr bwMode="auto">
          <a:xfrm rot="21228408">
            <a:off x="4258680" y="4963119"/>
            <a:ext cx="2575015" cy="671918"/>
          </a:xfrm>
          <a:prstGeom prst="rect">
            <a:avLst/>
          </a:prstGeom>
          <a:noFill/>
          <a:effectLst>
            <a:glow rad="127000">
              <a:srgbClr val="000000">
                <a:alpha val="50000"/>
              </a:srgbClr>
            </a:glow>
          </a:effectLst>
          <a:extLst>
            <a:ext uri="{909E8E84-426E-40DD-AFC4-6F175D3DCCD1}">
              <a14:hiddenFill xmlns:a14="http://schemas.microsoft.com/office/drawing/2010/main">
                <a:solidFill>
                  <a:srgbClr val="FFFFFF"/>
                </a:solidFill>
              </a14:hiddenFill>
            </a:ext>
          </a:extLst>
        </p:spPr>
      </p:pic>
      <p:pic>
        <p:nvPicPr>
          <p:cNvPr id="29" name="Flickr" descr="undefined">
            <a:extLst>
              <a:ext uri="{FF2B5EF4-FFF2-40B4-BE49-F238E27FC236}">
                <a16:creationId xmlns:a16="http://schemas.microsoft.com/office/drawing/2014/main" id="{92B91CC8-F532-D4A3-2265-CDFD4FF46EBD}"/>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rot="21077473">
            <a:off x="6196893" y="3458783"/>
            <a:ext cx="1594029" cy="483813"/>
          </a:xfrm>
          <a:prstGeom prst="rect">
            <a:avLst/>
          </a:prstGeom>
          <a:noFill/>
          <a:effectLst>
            <a:glow rad="127000">
              <a:srgbClr val="FFFFFF">
                <a:alpha val="50000"/>
              </a:srgbClr>
            </a:glow>
          </a:effectLst>
          <a:extLst>
            <a:ext uri="{909E8E84-426E-40DD-AFC4-6F175D3DCCD1}">
              <a14:hiddenFill xmlns:a14="http://schemas.microsoft.com/office/drawing/2010/main">
                <a:solidFill>
                  <a:srgbClr val="FFFFFF"/>
                </a:solidFill>
              </a14:hiddenFill>
            </a:ext>
          </a:extLst>
        </p:spPr>
      </p:pic>
      <p:pic>
        <p:nvPicPr>
          <p:cNvPr id="30" name="Qzone" descr="Qzone Social Network. In China, where Twitter and Facebook… | by Socialman  Giveaway App | Medium">
            <a:extLst>
              <a:ext uri="{FF2B5EF4-FFF2-40B4-BE49-F238E27FC236}">
                <a16:creationId xmlns:a16="http://schemas.microsoft.com/office/drawing/2014/main" id="{F4C4993F-1FDF-D418-0990-41323D6520DC}"/>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rot="20592637">
            <a:off x="4639509" y="1829492"/>
            <a:ext cx="1109554" cy="1031538"/>
          </a:xfrm>
          <a:prstGeom prst="roundRect">
            <a:avLst/>
          </a:prstGeom>
          <a:noFill/>
          <a:effectLst>
            <a:glow rad="127000">
              <a:srgbClr val="000000">
                <a:alpha val="50000"/>
              </a:srgbClr>
            </a:glow>
          </a:effectLst>
          <a:extLst>
            <a:ext uri="{909E8E84-426E-40DD-AFC4-6F175D3DCCD1}">
              <a14:hiddenFill xmlns:a14="http://schemas.microsoft.com/office/drawing/2010/main">
                <a:solidFill>
                  <a:srgbClr val="FFFFFF"/>
                </a:solidFill>
              </a14:hiddenFill>
            </a:ext>
          </a:extLst>
        </p:spPr>
      </p:pic>
      <p:pic>
        <p:nvPicPr>
          <p:cNvPr id="31" name="Reddit" descr="Reddit - Wikipedia">
            <a:extLst>
              <a:ext uri="{FF2B5EF4-FFF2-40B4-BE49-F238E27FC236}">
                <a16:creationId xmlns:a16="http://schemas.microsoft.com/office/drawing/2014/main" id="{8F82BBF3-862A-105B-4EB8-39D4E7F02F99}"/>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rot="390679">
            <a:off x="5707951" y="1388156"/>
            <a:ext cx="1222154" cy="1222154"/>
          </a:xfrm>
          <a:prstGeom prst="roundRect">
            <a:avLst/>
          </a:prstGeom>
          <a:noFill/>
          <a:effectLst>
            <a:glow rad="127000">
              <a:srgbClr val="000000">
                <a:alpha val="50000"/>
              </a:srgbClr>
            </a:glow>
          </a:effectLst>
          <a:extLst>
            <a:ext uri="{909E8E84-426E-40DD-AFC4-6F175D3DCCD1}">
              <a14:hiddenFill xmlns:a14="http://schemas.microsoft.com/office/drawing/2010/main">
                <a:solidFill>
                  <a:srgbClr val="FFFFFF"/>
                </a:solidFill>
              </a14:hiddenFill>
            </a:ext>
          </a:extLst>
        </p:spPr>
      </p:pic>
      <p:pic>
        <p:nvPicPr>
          <p:cNvPr id="33" name="Steve Jobs" descr="Steve Jobs shows off the iPhone 4 at the 2010 Worldwide Developers Conference. CC BY Matthew Yohe">
            <a:extLst>
              <a:ext uri="{FF2B5EF4-FFF2-40B4-BE49-F238E27FC236}">
                <a16:creationId xmlns:a16="http://schemas.microsoft.com/office/drawing/2014/main" id="{0EE138F3-9365-28BE-CD72-458398F75844}"/>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5713" b="96924" l="2410" r="99055">
                        <a14:foregroundMark x1="31285" y1="8936" x2="41257" y2="8643"/>
                        <a14:foregroundMark x1="41257" y1="8643" x2="42250" y2="9082"/>
                        <a14:foregroundMark x1="34168" y1="6494" x2="41210" y2="5811"/>
                        <a14:foregroundMark x1="41210" y1="5811" x2="47968" y2="8447"/>
                        <a14:foregroundMark x1="47968" y1="8447" x2="35633" y2="5713"/>
                        <a14:foregroundMark x1="35633" y1="5713" x2="49197" y2="9082"/>
                        <a14:foregroundMark x1="49197" y1="9082" x2="49953" y2="10010"/>
                        <a14:foregroundMark x1="89934" y1="56885" x2="94565" y2="62012"/>
                        <a14:foregroundMark x1="94565" y1="62012" x2="90359" y2="93701"/>
                        <a14:foregroundMark x1="90359" y1="93701" x2="77552" y2="67676"/>
                        <a14:foregroundMark x1="77552" y1="67676" x2="70936" y2="64648"/>
                        <a14:foregroundMark x1="70936" y1="64648" x2="78355" y2="59229"/>
                        <a14:foregroundMark x1="78355" y1="59229" x2="72684" y2="52246"/>
                        <a14:foregroundMark x1="72684" y1="52246" x2="83979" y2="59277"/>
                        <a14:foregroundMark x1="83979" y1="59277" x2="87098" y2="74951"/>
                        <a14:foregroundMark x1="87098" y1="74951" x2="86673" y2="77246"/>
                        <a14:foregroundMark x1="1040" y1="82422" x2="25803" y2="75049"/>
                        <a14:foregroundMark x1="25803" y1="75049" x2="33081" y2="66992"/>
                        <a14:foregroundMark x1="33081" y1="66992" x2="40501" y2="66455"/>
                        <a14:foregroundMark x1="40501" y1="66455" x2="66824" y2="72705"/>
                        <a14:foregroundMark x1="66824" y1="72705" x2="72495" y2="68848"/>
                        <a14:foregroundMark x1="72495" y1="68848" x2="93478" y2="61963"/>
                        <a14:foregroundMark x1="93478" y1="61963" x2="95274" y2="87256"/>
                        <a14:foregroundMark x1="95274" y1="87256" x2="98535" y2="95605"/>
                        <a14:foregroundMark x1="98535" y1="95605" x2="6853" y2="96924"/>
                        <a14:foregroundMark x1="6853" y1="96924" x2="2457" y2="85205"/>
                        <a14:foregroundMark x1="5860" y1="86523" x2="63516" y2="81396"/>
                        <a14:foregroundMark x1="63516" y1="81396" x2="79112" y2="87939"/>
                        <a14:foregroundMark x1="79112" y1="87939" x2="47590" y2="90088"/>
                        <a14:foregroundMark x1="47590" y1="90088" x2="26465" y2="81299"/>
                        <a14:foregroundMark x1="26465" y1="81299" x2="56380" y2="79297"/>
                        <a14:foregroundMark x1="56380" y1="79297" x2="67533" y2="80566"/>
                        <a14:foregroundMark x1="71645" y1="54492" x2="72873" y2="57080"/>
                        <a14:foregroundMark x1="94376" y1="58545" x2="98251" y2="65039"/>
                        <a14:foregroundMark x1="98251" y1="65039" x2="95132" y2="89014"/>
                        <a14:foregroundMark x1="95132" y1="89014" x2="99055" y2="96875"/>
                        <a14:foregroundMark x1="72353" y1="71143" x2="75756" y2="68896"/>
                      </a14:backgroundRemoval>
                    </a14:imgEffect>
                  </a14:imgLayer>
                </a14:imgProps>
              </a:ext>
              <a:ext uri="{28A0092B-C50C-407E-A947-70E740481C1C}">
                <a14:useLocalDpi xmlns:a14="http://schemas.microsoft.com/office/drawing/2010/main"/>
              </a:ext>
            </a:extLst>
          </a:blip>
          <a:stretch>
            <a:fillRect/>
          </a:stretch>
        </p:blipFill>
        <p:spPr>
          <a:xfrm>
            <a:off x="2981099" y="3719956"/>
            <a:ext cx="3263110" cy="3158246"/>
          </a:xfrm>
          <a:prstGeom prst="rect">
            <a:avLst/>
          </a:prstGeom>
          <a:effectLst>
            <a:glow rad="152400">
              <a:srgbClr val="000000">
                <a:alpha val="80000"/>
              </a:srgbClr>
            </a:glow>
          </a:effectLst>
        </p:spPr>
      </p:pic>
      <p:sp>
        <p:nvSpPr>
          <p:cNvPr id="34" name="Box Title">
            <a:extLst>
              <a:ext uri="{FF2B5EF4-FFF2-40B4-BE49-F238E27FC236}">
                <a16:creationId xmlns:a16="http://schemas.microsoft.com/office/drawing/2014/main" id="{E85AE0C4-D483-4E03-8CD7-9FFCA8F97272}"/>
              </a:ext>
            </a:extLst>
          </p:cNvPr>
          <p:cNvSpPr txBox="1"/>
          <p:nvPr/>
        </p:nvSpPr>
        <p:spPr>
          <a:xfrm>
            <a:off x="4608033" y="6388695"/>
            <a:ext cx="2753699"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iPhone </a:t>
            </a:r>
            <a:r>
              <a:rPr lang="en-US" dirty="0">
                <a:solidFill>
                  <a:schemeClr val="tx1">
                    <a:lumMod val="75000"/>
                  </a:schemeClr>
                </a:solidFill>
                <a:sym typeface="Wingdings" panose="05000000000000000000" pitchFamily="2" charset="2"/>
              </a:rPr>
              <a:t> 2007</a:t>
            </a:r>
            <a:endParaRPr lang="en-US" dirty="0">
              <a:solidFill>
                <a:schemeClr val="tx1">
                  <a:lumMod val="75000"/>
                </a:schemeClr>
              </a:solidFill>
            </a:endParaRPr>
          </a:p>
        </p:txBody>
      </p:sp>
      <p:sp>
        <p:nvSpPr>
          <p:cNvPr id="1025" name="Mask">
            <a:extLst>
              <a:ext uri="{FF2B5EF4-FFF2-40B4-BE49-F238E27FC236}">
                <a16:creationId xmlns:a16="http://schemas.microsoft.com/office/drawing/2014/main" id="{E59827E0-A586-F9DF-8C3E-829959AB440A}"/>
              </a:ext>
            </a:extLst>
          </p:cNvPr>
          <p:cNvSpPr/>
          <p:nvPr/>
        </p:nvSpPr>
        <p:spPr>
          <a:xfrm>
            <a:off x="-24899" y="-77742"/>
            <a:ext cx="12369299" cy="6955944"/>
          </a:xfrm>
          <a:prstGeom prst="rect">
            <a:avLst/>
          </a:prstGeom>
          <a:solidFill>
            <a:srgbClr val="00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 name="Internet Usage Chart" descr="Graph of &quot;Internet users per 100 inhabitants 1997 to 2017&quot;, years on the x axis, number of users on the y axis, according to the International Telecommunication Union (ITU) by Jeff Ogden and Jim Scarborough (CC BY)">
            <a:extLst>
              <a:ext uri="{FF2B5EF4-FFF2-40B4-BE49-F238E27FC236}">
                <a16:creationId xmlns:a16="http://schemas.microsoft.com/office/drawing/2014/main" id="{1B849946-1C70-0FBE-DE24-9985321AF076}"/>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rot="21334959">
            <a:off x="2151995" y="398906"/>
            <a:ext cx="7323501" cy="5858801"/>
          </a:xfrm>
          <a:prstGeom prst="rect">
            <a:avLst/>
          </a:prstGeom>
          <a:noFill/>
          <a:extLst>
            <a:ext uri="{909E8E84-426E-40DD-AFC4-6F175D3DCCD1}">
              <a14:hiddenFill xmlns:a14="http://schemas.microsoft.com/office/drawing/2010/main">
                <a:solidFill>
                  <a:srgbClr val="FFFFFF"/>
                </a:solidFill>
              </a14:hiddenFill>
            </a:ext>
          </a:extLst>
        </p:spPr>
      </p:pic>
      <p:sp>
        <p:nvSpPr>
          <p:cNvPr id="1026" name="Box: Chart Label">
            <a:extLst>
              <a:ext uri="{FF2B5EF4-FFF2-40B4-BE49-F238E27FC236}">
                <a16:creationId xmlns:a16="http://schemas.microsoft.com/office/drawing/2014/main" id="{F73A28EC-398A-8073-729A-1E079B67719E}"/>
              </a:ext>
            </a:extLst>
          </p:cNvPr>
          <p:cNvSpPr txBox="1"/>
          <p:nvPr/>
        </p:nvSpPr>
        <p:spPr>
          <a:xfrm>
            <a:off x="7692624" y="6359365"/>
            <a:ext cx="4354251" cy="369332"/>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Major surge in worldwide internet use</a:t>
            </a:r>
          </a:p>
        </p:txBody>
      </p:sp>
      <p:sp>
        <p:nvSpPr>
          <p:cNvPr id="1027" name="Oval 1026">
            <a:extLst>
              <a:ext uri="{FF2B5EF4-FFF2-40B4-BE49-F238E27FC236}">
                <a16:creationId xmlns:a16="http://schemas.microsoft.com/office/drawing/2014/main" id="{468D0F8A-318D-9B09-9786-9384D90CAD65}"/>
              </a:ext>
            </a:extLst>
          </p:cNvPr>
          <p:cNvSpPr/>
          <p:nvPr/>
        </p:nvSpPr>
        <p:spPr>
          <a:xfrm rot="20952354">
            <a:off x="3414305" y="4407852"/>
            <a:ext cx="574596" cy="519191"/>
          </a:xfrm>
          <a:prstGeom prst="ellipse">
            <a:avLst/>
          </a:prstGeom>
          <a:noFill/>
          <a:ln w="76200" cap="rnd">
            <a:solidFill>
              <a:srgbClr val="C0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Oval 1027">
            <a:extLst>
              <a:ext uri="{FF2B5EF4-FFF2-40B4-BE49-F238E27FC236}">
                <a16:creationId xmlns:a16="http://schemas.microsoft.com/office/drawing/2014/main" id="{BF9E02A9-C133-9E8A-78FD-0756904DD30D}"/>
              </a:ext>
            </a:extLst>
          </p:cNvPr>
          <p:cNvSpPr/>
          <p:nvPr/>
        </p:nvSpPr>
        <p:spPr>
          <a:xfrm rot="20952354">
            <a:off x="6480235" y="2032484"/>
            <a:ext cx="574596" cy="519191"/>
          </a:xfrm>
          <a:prstGeom prst="ellipse">
            <a:avLst/>
          </a:prstGeom>
          <a:noFill/>
          <a:ln w="76200" cap="rnd">
            <a:solidFill>
              <a:srgbClr val="C0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9" name="Stuxnet">
            <a:extLst>
              <a:ext uri="{FF2B5EF4-FFF2-40B4-BE49-F238E27FC236}">
                <a16:creationId xmlns:a16="http://schemas.microsoft.com/office/drawing/2014/main" id="{645C932A-6E1E-EC9F-22AA-7D100A2112D9}"/>
              </a:ext>
            </a:extLst>
          </p:cNvPr>
          <p:cNvGrpSpPr/>
          <p:nvPr/>
        </p:nvGrpSpPr>
        <p:grpSpPr>
          <a:xfrm rot="21132357">
            <a:off x="469831" y="2436471"/>
            <a:ext cx="5215266" cy="3472094"/>
            <a:chOff x="4680211" y="896015"/>
            <a:chExt cx="5215266" cy="3472094"/>
          </a:xfrm>
        </p:grpSpPr>
        <p:pic>
          <p:nvPicPr>
            <p:cNvPr id="1057" name="Stuxnet">
              <a:extLst>
                <a:ext uri="{FF2B5EF4-FFF2-40B4-BE49-F238E27FC236}">
                  <a16:creationId xmlns:a16="http://schemas.microsoft.com/office/drawing/2014/main" id="{9BCD76F1-C809-35BD-E205-DE270E71B522}"/>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4687336" y="896015"/>
              <a:ext cx="5208141" cy="3472094"/>
            </a:xfrm>
            <a:prstGeom prst="rect">
              <a:avLst/>
            </a:prstGeom>
            <a:effectLst>
              <a:glow rad="139700">
                <a:srgbClr val="000000">
                  <a:alpha val="70000"/>
                </a:srgbClr>
              </a:glow>
            </a:effectLst>
          </p:spPr>
        </p:pic>
        <p:sp>
          <p:nvSpPr>
            <p:cNvPr id="1058" name="Box: Stuxnet Label">
              <a:extLst>
                <a:ext uri="{FF2B5EF4-FFF2-40B4-BE49-F238E27FC236}">
                  <a16:creationId xmlns:a16="http://schemas.microsoft.com/office/drawing/2014/main" id="{1101768D-A9E7-3180-95E6-F079819D3EB8}"/>
                </a:ext>
              </a:extLst>
            </p:cNvPr>
            <p:cNvSpPr txBox="1"/>
            <p:nvPr/>
          </p:nvSpPr>
          <p:spPr>
            <a:xfrm>
              <a:off x="4680211" y="3318853"/>
              <a:ext cx="1723975" cy="369332"/>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Stuxnet </a:t>
              </a:r>
              <a:r>
                <a:rPr lang="en-US" dirty="0">
                  <a:sym typeface="Wingdings" panose="05000000000000000000" pitchFamily="2" charset="2"/>
                </a:rPr>
                <a:t> 2005</a:t>
              </a:r>
              <a:endParaRPr lang="en-US" dirty="0"/>
            </a:p>
          </p:txBody>
        </p:sp>
      </p:grpSp>
      <p:grpSp>
        <p:nvGrpSpPr>
          <p:cNvPr id="1051" name="Estonia">
            <a:extLst>
              <a:ext uri="{FF2B5EF4-FFF2-40B4-BE49-F238E27FC236}">
                <a16:creationId xmlns:a16="http://schemas.microsoft.com/office/drawing/2014/main" id="{3BF44C6A-5EAD-6C3C-1EC2-319AB3EAA29F}"/>
              </a:ext>
            </a:extLst>
          </p:cNvPr>
          <p:cNvGrpSpPr/>
          <p:nvPr/>
        </p:nvGrpSpPr>
        <p:grpSpPr>
          <a:xfrm rot="197355">
            <a:off x="717993" y="404611"/>
            <a:ext cx="5895367" cy="3930244"/>
            <a:chOff x="5759782" y="1236529"/>
            <a:chExt cx="5895367" cy="3930244"/>
          </a:xfrm>
        </p:grpSpPr>
        <p:pic>
          <p:nvPicPr>
            <p:cNvPr id="1045" name="Estonia">
              <a:extLst>
                <a:ext uri="{FF2B5EF4-FFF2-40B4-BE49-F238E27FC236}">
                  <a16:creationId xmlns:a16="http://schemas.microsoft.com/office/drawing/2014/main" id="{3D19AEAC-26A4-619B-2558-2084549ED912}"/>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5759782" y="1236529"/>
              <a:ext cx="5895367" cy="3930244"/>
            </a:xfrm>
            <a:prstGeom prst="rect">
              <a:avLst/>
            </a:prstGeom>
            <a:effectLst>
              <a:glow rad="139700">
                <a:srgbClr val="000000">
                  <a:alpha val="70000"/>
                </a:srgbClr>
              </a:glow>
            </a:effectLst>
          </p:spPr>
        </p:pic>
        <p:sp>
          <p:nvSpPr>
            <p:cNvPr id="1047" name="Box: Estonia Label">
              <a:extLst>
                <a:ext uri="{FF2B5EF4-FFF2-40B4-BE49-F238E27FC236}">
                  <a16:creationId xmlns:a16="http://schemas.microsoft.com/office/drawing/2014/main" id="{49553E4C-F33B-3133-642A-E050DC6854AB}"/>
                </a:ext>
              </a:extLst>
            </p:cNvPr>
            <p:cNvSpPr txBox="1"/>
            <p:nvPr/>
          </p:nvSpPr>
          <p:spPr>
            <a:xfrm>
              <a:off x="5771494" y="4455182"/>
              <a:ext cx="2834718" cy="378734"/>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Estonia cyber attack </a:t>
              </a:r>
              <a:r>
                <a:rPr lang="en-US" dirty="0">
                  <a:sym typeface="Wingdings" panose="05000000000000000000" pitchFamily="2" charset="2"/>
                </a:rPr>
                <a:t> 2007</a:t>
              </a:r>
              <a:endParaRPr lang="en-US" dirty="0"/>
            </a:p>
          </p:txBody>
        </p:sp>
      </p:grpSp>
      <p:grpSp>
        <p:nvGrpSpPr>
          <p:cNvPr id="1060" name="Shamoon">
            <a:extLst>
              <a:ext uri="{FF2B5EF4-FFF2-40B4-BE49-F238E27FC236}">
                <a16:creationId xmlns:a16="http://schemas.microsoft.com/office/drawing/2014/main" id="{71DB2050-4570-686E-42D2-B39C0780BFC8}"/>
              </a:ext>
            </a:extLst>
          </p:cNvPr>
          <p:cNvGrpSpPr/>
          <p:nvPr/>
        </p:nvGrpSpPr>
        <p:grpSpPr>
          <a:xfrm>
            <a:off x="3460597" y="2811839"/>
            <a:ext cx="5955311" cy="3316143"/>
            <a:chOff x="5759782" y="1543579"/>
            <a:chExt cx="5955311" cy="3316143"/>
          </a:xfrm>
        </p:grpSpPr>
        <p:pic>
          <p:nvPicPr>
            <p:cNvPr id="1061" name="Shamoon">
              <a:extLst>
                <a:ext uri="{FF2B5EF4-FFF2-40B4-BE49-F238E27FC236}">
                  <a16:creationId xmlns:a16="http://schemas.microsoft.com/office/drawing/2014/main" id="{778D6988-3EDD-F00E-1237-B506D9212057}"/>
                </a:ext>
              </a:extLst>
            </p:cNvPr>
            <p:cNvPicPr>
              <a:picLocks noChangeAspect="1"/>
            </p:cNvPicPr>
            <p:nvPr/>
          </p:nvPicPr>
          <p:blipFill>
            <a:blip r:embed="rId26" cstate="print">
              <a:extLst>
                <a:ext uri="{28A0092B-C50C-407E-A947-70E740481C1C}">
                  <a14:useLocalDpi xmlns:a14="http://schemas.microsoft.com/office/drawing/2010/main"/>
                </a:ext>
              </a:extLst>
            </a:blip>
            <a:srcRect/>
            <a:stretch/>
          </p:blipFill>
          <p:spPr>
            <a:xfrm>
              <a:off x="5759782" y="1543579"/>
              <a:ext cx="5895367" cy="3316143"/>
            </a:xfrm>
            <a:prstGeom prst="rect">
              <a:avLst/>
            </a:prstGeom>
            <a:effectLst>
              <a:glow rad="139700">
                <a:srgbClr val="000000">
                  <a:alpha val="70000"/>
                </a:srgbClr>
              </a:glow>
            </a:effectLst>
          </p:spPr>
        </p:pic>
        <p:sp>
          <p:nvSpPr>
            <p:cNvPr id="1062" name="Box: Shamoon Label">
              <a:extLst>
                <a:ext uri="{FF2B5EF4-FFF2-40B4-BE49-F238E27FC236}">
                  <a16:creationId xmlns:a16="http://schemas.microsoft.com/office/drawing/2014/main" id="{E002D393-70E1-6847-6E27-36362F5DF055}"/>
                </a:ext>
              </a:extLst>
            </p:cNvPr>
            <p:cNvSpPr txBox="1"/>
            <p:nvPr/>
          </p:nvSpPr>
          <p:spPr>
            <a:xfrm>
              <a:off x="5771493" y="4455182"/>
              <a:ext cx="5943600" cy="369332"/>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Shamoon (Saudi Aramco+ wiper, </a:t>
              </a:r>
              <a:r>
                <a:rPr lang="en-US" dirty="0" err="1"/>
                <a:t>APT33</a:t>
              </a:r>
              <a:r>
                <a:rPr lang="en-US" dirty="0"/>
                <a:t> Iranian state) </a:t>
              </a:r>
              <a:r>
                <a:rPr lang="en-US" dirty="0">
                  <a:sym typeface="Wingdings" panose="05000000000000000000" pitchFamily="2" charset="2"/>
                </a:rPr>
                <a:t> 2012</a:t>
              </a:r>
              <a:endParaRPr lang="en-US" dirty="0"/>
            </a:p>
          </p:txBody>
        </p:sp>
      </p:grpSp>
      <p:grpSp>
        <p:nvGrpSpPr>
          <p:cNvPr id="1065" name="CC">
            <a:extLst>
              <a:ext uri="{FF2B5EF4-FFF2-40B4-BE49-F238E27FC236}">
                <a16:creationId xmlns:a16="http://schemas.microsoft.com/office/drawing/2014/main" id="{7F917151-0688-2F93-028F-FC371B3801CB}"/>
              </a:ext>
            </a:extLst>
          </p:cNvPr>
          <p:cNvGrpSpPr/>
          <p:nvPr/>
        </p:nvGrpSpPr>
        <p:grpSpPr>
          <a:xfrm rot="21183946">
            <a:off x="4496817" y="2405457"/>
            <a:ext cx="5943600" cy="2866693"/>
            <a:chOff x="5743698" y="1978044"/>
            <a:chExt cx="5943600" cy="2866693"/>
          </a:xfrm>
        </p:grpSpPr>
        <p:pic>
          <p:nvPicPr>
            <p:cNvPr id="1066" name="CyberCaliphate">
              <a:extLst>
                <a:ext uri="{FF2B5EF4-FFF2-40B4-BE49-F238E27FC236}">
                  <a16:creationId xmlns:a16="http://schemas.microsoft.com/office/drawing/2014/main" id="{8DA28D2D-4166-BB5B-4329-D4ED72B92C1A}"/>
                </a:ext>
              </a:extLst>
            </p:cNvPr>
            <p:cNvPicPr>
              <a:picLocks noChangeAspect="1"/>
            </p:cNvPicPr>
            <p:nvPr/>
          </p:nvPicPr>
          <p:blipFill>
            <a:blip r:embed="rId27">
              <a:extLst>
                <a:ext uri="{28A0092B-C50C-407E-A947-70E740481C1C}">
                  <a14:useLocalDpi xmlns:a14="http://schemas.microsoft.com/office/drawing/2010/main"/>
                </a:ext>
              </a:extLst>
            </a:blip>
            <a:srcRect/>
            <a:stretch/>
          </p:blipFill>
          <p:spPr>
            <a:xfrm>
              <a:off x="5759782" y="1978044"/>
              <a:ext cx="5895367" cy="2447213"/>
            </a:xfrm>
            <a:prstGeom prst="rect">
              <a:avLst/>
            </a:prstGeom>
            <a:effectLst>
              <a:glow rad="165100">
                <a:srgbClr val="000000">
                  <a:alpha val="70000"/>
                </a:srgbClr>
              </a:glow>
            </a:effectLst>
          </p:spPr>
        </p:pic>
        <p:sp>
          <p:nvSpPr>
            <p:cNvPr id="1067" name="Box: CC Label">
              <a:extLst>
                <a:ext uri="{FF2B5EF4-FFF2-40B4-BE49-F238E27FC236}">
                  <a16:creationId xmlns:a16="http://schemas.microsoft.com/office/drawing/2014/main" id="{21F4A27D-F414-2E6A-0BDD-27876FF522BE}"/>
                </a:ext>
              </a:extLst>
            </p:cNvPr>
            <p:cNvSpPr txBox="1"/>
            <p:nvPr/>
          </p:nvSpPr>
          <p:spPr>
            <a:xfrm>
              <a:off x="5743698" y="4475405"/>
              <a:ext cx="5943600" cy="369332"/>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CyberCaliphate (</a:t>
              </a:r>
              <a:r>
                <a:rPr lang="en-US" dirty="0" err="1"/>
                <a:t>TV5Monde</a:t>
              </a:r>
              <a:r>
                <a:rPr lang="en-US" dirty="0"/>
                <a:t>, </a:t>
              </a:r>
              <a:r>
                <a:rPr lang="en-US" dirty="0" err="1"/>
                <a:t>APT28</a:t>
              </a:r>
              <a:r>
                <a:rPr lang="en-US" dirty="0"/>
                <a:t>, Russia) </a:t>
              </a:r>
              <a:r>
                <a:rPr lang="en-US" dirty="0">
                  <a:sym typeface="Wingdings" panose="05000000000000000000" pitchFamily="2" charset="2"/>
                </a:rPr>
                <a:t> 2013</a:t>
              </a:r>
              <a:endParaRPr lang="en-US" dirty="0"/>
            </a:p>
          </p:txBody>
        </p:sp>
      </p:grpSp>
      <p:grpSp>
        <p:nvGrpSpPr>
          <p:cNvPr id="1071" name="Sony">
            <a:extLst>
              <a:ext uri="{FF2B5EF4-FFF2-40B4-BE49-F238E27FC236}">
                <a16:creationId xmlns:a16="http://schemas.microsoft.com/office/drawing/2014/main" id="{2D95A5A4-9F04-9CEA-F30E-7C44D193EEE1}"/>
              </a:ext>
            </a:extLst>
          </p:cNvPr>
          <p:cNvGrpSpPr/>
          <p:nvPr/>
        </p:nvGrpSpPr>
        <p:grpSpPr>
          <a:xfrm>
            <a:off x="5737428" y="580215"/>
            <a:ext cx="5966243" cy="4199438"/>
            <a:chOff x="5813475" y="2022713"/>
            <a:chExt cx="5966243" cy="4199438"/>
          </a:xfrm>
        </p:grpSpPr>
        <p:pic>
          <p:nvPicPr>
            <p:cNvPr id="1072" name="Sony">
              <a:extLst>
                <a:ext uri="{FF2B5EF4-FFF2-40B4-BE49-F238E27FC236}">
                  <a16:creationId xmlns:a16="http://schemas.microsoft.com/office/drawing/2014/main" id="{98DFF053-93EA-5A25-AEA9-C94B96B3014F}"/>
                </a:ext>
              </a:extLst>
            </p:cNvPr>
            <p:cNvPicPr>
              <a:picLocks noChangeAspect="1"/>
            </p:cNvPicPr>
            <p:nvPr/>
          </p:nvPicPr>
          <p:blipFill>
            <a:blip r:embed="rId28">
              <a:extLst>
                <a:ext uri="{28A0092B-C50C-407E-A947-70E740481C1C}">
                  <a14:useLocalDpi xmlns:a14="http://schemas.microsoft.com/office/drawing/2010/main"/>
                </a:ext>
              </a:extLst>
            </a:blip>
            <a:srcRect/>
            <a:stretch/>
          </p:blipFill>
          <p:spPr>
            <a:xfrm>
              <a:off x="5813475" y="2022713"/>
              <a:ext cx="5893947" cy="4199438"/>
            </a:xfrm>
            <a:prstGeom prst="rect">
              <a:avLst/>
            </a:prstGeom>
            <a:effectLst>
              <a:glow rad="165100">
                <a:srgbClr val="000000">
                  <a:alpha val="70000"/>
                </a:srgbClr>
              </a:glow>
            </a:effectLst>
          </p:spPr>
        </p:pic>
        <p:sp>
          <p:nvSpPr>
            <p:cNvPr id="1073" name="Box: Sony Label">
              <a:extLst>
                <a:ext uri="{FF2B5EF4-FFF2-40B4-BE49-F238E27FC236}">
                  <a16:creationId xmlns:a16="http://schemas.microsoft.com/office/drawing/2014/main" id="{925D8D31-461F-5F9E-8D6D-A5AB55AC752F}"/>
                </a:ext>
              </a:extLst>
            </p:cNvPr>
            <p:cNvSpPr txBox="1"/>
            <p:nvPr/>
          </p:nvSpPr>
          <p:spPr>
            <a:xfrm>
              <a:off x="5836118" y="5512789"/>
              <a:ext cx="5943600" cy="369332"/>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Sony Pictures (</a:t>
              </a:r>
              <a:r>
                <a:rPr lang="en-US" dirty="0" err="1"/>
                <a:t>APT38</a:t>
              </a:r>
              <a:r>
                <a:rPr lang="en-US" dirty="0"/>
                <a:t>, North Korea) </a:t>
              </a:r>
              <a:r>
                <a:rPr lang="en-US" dirty="0">
                  <a:sym typeface="Wingdings" panose="05000000000000000000" pitchFamily="2" charset="2"/>
                </a:rPr>
                <a:t> 2014</a:t>
              </a:r>
              <a:endParaRPr lang="en-US" dirty="0"/>
            </a:p>
          </p:txBody>
        </p:sp>
      </p:grpSp>
      <p:grpSp>
        <p:nvGrpSpPr>
          <p:cNvPr id="1074" name="NotPetya">
            <a:extLst>
              <a:ext uri="{FF2B5EF4-FFF2-40B4-BE49-F238E27FC236}">
                <a16:creationId xmlns:a16="http://schemas.microsoft.com/office/drawing/2014/main" id="{581C0374-36B7-0FC5-6B68-7E215E1254EF}"/>
              </a:ext>
            </a:extLst>
          </p:cNvPr>
          <p:cNvGrpSpPr/>
          <p:nvPr/>
        </p:nvGrpSpPr>
        <p:grpSpPr>
          <a:xfrm rot="21436290">
            <a:off x="6267891" y="-391903"/>
            <a:ext cx="6628677" cy="3936296"/>
            <a:chOff x="5813475" y="2338738"/>
            <a:chExt cx="6007440" cy="3567388"/>
          </a:xfrm>
        </p:grpSpPr>
        <p:pic>
          <p:nvPicPr>
            <p:cNvPr id="1075" name="NotPetya">
              <a:extLst>
                <a:ext uri="{FF2B5EF4-FFF2-40B4-BE49-F238E27FC236}">
                  <a16:creationId xmlns:a16="http://schemas.microsoft.com/office/drawing/2014/main" id="{C5691398-5582-D8CD-C020-C30345B329EB}"/>
                </a:ext>
              </a:extLst>
            </p:cNvPr>
            <p:cNvPicPr>
              <a:picLocks noChangeAspect="1"/>
            </p:cNvPicPr>
            <p:nvPr/>
          </p:nvPicPr>
          <p:blipFill>
            <a:blip r:embed="rId29">
              <a:extLst>
                <a:ext uri="{28A0092B-C50C-407E-A947-70E740481C1C}">
                  <a14:useLocalDpi xmlns:a14="http://schemas.microsoft.com/office/drawing/2010/main"/>
                </a:ext>
              </a:extLst>
            </a:blip>
            <a:srcRect/>
            <a:stretch/>
          </p:blipFill>
          <p:spPr>
            <a:xfrm>
              <a:off x="5813475" y="2338738"/>
              <a:ext cx="5893947" cy="3567388"/>
            </a:xfrm>
            <a:prstGeom prst="rect">
              <a:avLst/>
            </a:prstGeom>
            <a:effectLst>
              <a:glow rad="165100">
                <a:srgbClr val="000000">
                  <a:alpha val="70000"/>
                </a:srgbClr>
              </a:glow>
            </a:effectLst>
          </p:spPr>
        </p:pic>
        <p:sp>
          <p:nvSpPr>
            <p:cNvPr id="1076" name="Box: NP Label">
              <a:extLst>
                <a:ext uri="{FF2B5EF4-FFF2-40B4-BE49-F238E27FC236}">
                  <a16:creationId xmlns:a16="http://schemas.microsoft.com/office/drawing/2014/main" id="{A81936A6-A41D-D11A-9034-350A7A93E80A}"/>
                </a:ext>
              </a:extLst>
            </p:cNvPr>
            <p:cNvSpPr txBox="1"/>
            <p:nvPr/>
          </p:nvSpPr>
          <p:spPr>
            <a:xfrm>
              <a:off x="5877315" y="5243276"/>
              <a:ext cx="5943600" cy="334718"/>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NotPetya (Ukraine + world, </a:t>
              </a:r>
              <a:r>
                <a:rPr lang="en-US" dirty="0" err="1"/>
                <a:t>APT28</a:t>
              </a:r>
              <a:r>
                <a:rPr lang="en-US" dirty="0"/>
                <a:t>, Russia, $$$$) </a:t>
              </a:r>
              <a:r>
                <a:rPr lang="en-US" dirty="0">
                  <a:sym typeface="Wingdings" panose="05000000000000000000" pitchFamily="2" charset="2"/>
                </a:rPr>
                <a:t> 2017</a:t>
              </a:r>
              <a:endParaRPr lang="en-US" dirty="0"/>
            </a:p>
          </p:txBody>
        </p:sp>
      </p:grpSp>
    </p:spTree>
    <p:extLst>
      <p:ext uri="{BB962C8B-B14F-4D97-AF65-F5344CB8AC3E}">
        <p14:creationId xmlns:p14="http://schemas.microsoft.com/office/powerpoint/2010/main" val="3582980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33333E-6 0 L 0.27917 0 " pathEditMode="relative" rAng="0" ptsTypes="AA">
                                          <p:cBhvr>
                                            <p:cTn id="6" dur="500" fill="hold"/>
                                            <p:tgtEl>
                                              <p:spTgt spid="8"/>
                                            </p:tgtEl>
                                            <p:attrNameLst>
                                              <p:attrName>ppt_x</p:attrName>
                                              <p:attrName>ppt_y</p:attrName>
                                            </p:attrNameLst>
                                          </p:cBhvr>
                                          <p:rCtr x="13958" y="0"/>
                                        </p:animMotion>
                                      </p:childTnLst>
                                    </p:cTn>
                                  </p:par>
                                  <p:par>
                                    <p:cTn id="7" presetID="2" presetClass="entr" presetSubtype="8" decel="5000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0-#ppt_w/2"/>
                                              </p:val>
                                            </p:tav>
                                            <p:tav tm="100000">
                                              <p:val>
                                                <p:strVal val="#ppt_x"/>
                                              </p:val>
                                            </p:tav>
                                          </p:tavLst>
                                        </p:anim>
                                        <p:anim calcmode="lin" valueType="num">
                                          <p:cBhvr additive="base">
                                            <p:cTn id="1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9" fill="hold" nodeType="clickEffect" p14:presetBounceEnd="5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decel="5000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nodeType="clickEffect" p14:presetBounceEnd="50000">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14:bounceEnd="50000">
                                          <p:cBhvr additive="base">
                                            <p:cTn id="26"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23"/>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14:presetBounceEnd="50000">
                                      <p:stCondLst>
                                        <p:cond delay="100"/>
                                      </p:stCondLst>
                                      <p:childTnLst>
                                        <p:set>
                                          <p:cBhvr>
                                            <p:cTn id="29" dur="1" fill="hold">
                                              <p:stCondLst>
                                                <p:cond delay="0"/>
                                              </p:stCondLst>
                                            </p:cTn>
                                            <p:tgtEl>
                                              <p:spTgt spid="24"/>
                                            </p:tgtEl>
                                            <p:attrNameLst>
                                              <p:attrName>style.visibility</p:attrName>
                                            </p:attrNameLst>
                                          </p:cBhvr>
                                          <p:to>
                                            <p:strVal val="visible"/>
                                          </p:to>
                                        </p:set>
                                        <p:anim calcmode="lin" valueType="num" p14:bounceEnd="50000">
                                          <p:cBhvr additive="base">
                                            <p:cTn id="30"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24"/>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14:presetBounceEnd="50000">
                                      <p:stCondLst>
                                        <p:cond delay="200"/>
                                      </p:stCondLst>
                                      <p:childTnLst>
                                        <p:set>
                                          <p:cBhvr>
                                            <p:cTn id="33" dur="1" fill="hold">
                                              <p:stCondLst>
                                                <p:cond delay="0"/>
                                              </p:stCondLst>
                                            </p:cTn>
                                            <p:tgtEl>
                                              <p:spTgt spid="28"/>
                                            </p:tgtEl>
                                            <p:attrNameLst>
                                              <p:attrName>style.visibility</p:attrName>
                                            </p:attrNameLst>
                                          </p:cBhvr>
                                          <p:to>
                                            <p:strVal val="visible"/>
                                          </p:to>
                                        </p:set>
                                        <p:anim calcmode="lin" valueType="num" p14:bounceEnd="50000">
                                          <p:cBhvr additive="base">
                                            <p:cTn id="34"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28"/>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14:presetBounceEnd="50000">
                                      <p:stCondLst>
                                        <p:cond delay="300"/>
                                      </p:stCondLst>
                                      <p:childTnLst>
                                        <p:set>
                                          <p:cBhvr>
                                            <p:cTn id="37" dur="1" fill="hold">
                                              <p:stCondLst>
                                                <p:cond delay="0"/>
                                              </p:stCondLst>
                                            </p:cTn>
                                            <p:tgtEl>
                                              <p:spTgt spid="25"/>
                                            </p:tgtEl>
                                            <p:attrNameLst>
                                              <p:attrName>style.visibility</p:attrName>
                                            </p:attrNameLst>
                                          </p:cBhvr>
                                          <p:to>
                                            <p:strVal val="visible"/>
                                          </p:to>
                                        </p:set>
                                        <p:anim calcmode="lin" valueType="num" p14:bounceEnd="50000">
                                          <p:cBhvr additive="base">
                                            <p:cTn id="38"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25"/>
                                            </p:tgtEl>
                                            <p:attrNameLst>
                                              <p:attrName>ppt_y</p:attrName>
                                            </p:attrNameLst>
                                          </p:cBhvr>
                                          <p:tavLst>
                                            <p:tav tm="0">
                                              <p:val>
                                                <p:strVal val="0-#ppt_h/2"/>
                                              </p:val>
                                            </p:tav>
                                            <p:tav tm="100000">
                                              <p:val>
                                                <p:strVal val="#ppt_y"/>
                                              </p:val>
                                            </p:tav>
                                          </p:tavLst>
                                        </p:anim>
                                      </p:childTnLst>
                                    </p:cTn>
                                  </p:par>
                                  <p:par>
                                    <p:cTn id="40" presetID="2" presetClass="entr" presetSubtype="1" fill="hold" nodeType="withEffect" p14:presetBounceEnd="50000">
                                      <p:stCondLst>
                                        <p:cond delay="400"/>
                                      </p:stCondLst>
                                      <p:childTnLst>
                                        <p:set>
                                          <p:cBhvr>
                                            <p:cTn id="41" dur="1" fill="hold">
                                              <p:stCondLst>
                                                <p:cond delay="0"/>
                                              </p:stCondLst>
                                            </p:cTn>
                                            <p:tgtEl>
                                              <p:spTgt spid="29"/>
                                            </p:tgtEl>
                                            <p:attrNameLst>
                                              <p:attrName>style.visibility</p:attrName>
                                            </p:attrNameLst>
                                          </p:cBhvr>
                                          <p:to>
                                            <p:strVal val="visible"/>
                                          </p:to>
                                        </p:set>
                                        <p:anim calcmode="lin" valueType="num" p14:bounceEnd="50000">
                                          <p:cBhvr additive="base">
                                            <p:cTn id="42"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43" dur="500" fill="hold"/>
                                            <p:tgtEl>
                                              <p:spTgt spid="29"/>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14:presetBounceEnd="50000">
                                      <p:stCondLst>
                                        <p:cond delay="500"/>
                                      </p:stCondLst>
                                      <p:childTnLst>
                                        <p:set>
                                          <p:cBhvr>
                                            <p:cTn id="45" dur="1" fill="hold">
                                              <p:stCondLst>
                                                <p:cond delay="0"/>
                                              </p:stCondLst>
                                            </p:cTn>
                                            <p:tgtEl>
                                              <p:spTgt spid="26"/>
                                            </p:tgtEl>
                                            <p:attrNameLst>
                                              <p:attrName>style.visibility</p:attrName>
                                            </p:attrNameLst>
                                          </p:cBhvr>
                                          <p:to>
                                            <p:strVal val="visible"/>
                                          </p:to>
                                        </p:set>
                                        <p:anim calcmode="lin" valueType="num" p14:bounceEnd="50000">
                                          <p:cBhvr additive="base">
                                            <p:cTn id="46"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7" dur="500" fill="hold"/>
                                            <p:tgtEl>
                                              <p:spTgt spid="26"/>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14:presetBounceEnd="50000">
                                      <p:stCondLst>
                                        <p:cond delay="600"/>
                                      </p:stCondLst>
                                      <p:childTnLst>
                                        <p:set>
                                          <p:cBhvr>
                                            <p:cTn id="49" dur="1" fill="hold">
                                              <p:stCondLst>
                                                <p:cond delay="0"/>
                                              </p:stCondLst>
                                            </p:cTn>
                                            <p:tgtEl>
                                              <p:spTgt spid="30"/>
                                            </p:tgtEl>
                                            <p:attrNameLst>
                                              <p:attrName>style.visibility</p:attrName>
                                            </p:attrNameLst>
                                          </p:cBhvr>
                                          <p:to>
                                            <p:strVal val="visible"/>
                                          </p:to>
                                        </p:set>
                                        <p:anim calcmode="lin" valueType="num" p14:bounceEnd="50000">
                                          <p:cBhvr additive="base">
                                            <p:cTn id="50"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51" dur="500" fill="hold"/>
                                            <p:tgtEl>
                                              <p:spTgt spid="30"/>
                                            </p:tgtEl>
                                            <p:attrNameLst>
                                              <p:attrName>ppt_y</p:attrName>
                                            </p:attrNameLst>
                                          </p:cBhvr>
                                          <p:tavLst>
                                            <p:tav tm="0">
                                              <p:val>
                                                <p:strVal val="0-#ppt_h/2"/>
                                              </p:val>
                                            </p:tav>
                                            <p:tav tm="100000">
                                              <p:val>
                                                <p:strVal val="#ppt_y"/>
                                              </p:val>
                                            </p:tav>
                                          </p:tavLst>
                                        </p:anim>
                                      </p:childTnLst>
                                    </p:cTn>
                                  </p:par>
                                  <p:par>
                                    <p:cTn id="52" presetID="2" presetClass="entr" presetSubtype="1" fill="hold" nodeType="withEffect" p14:presetBounceEnd="50000">
                                      <p:stCondLst>
                                        <p:cond delay="700"/>
                                      </p:stCondLst>
                                      <p:childTnLst>
                                        <p:set>
                                          <p:cBhvr>
                                            <p:cTn id="53" dur="1" fill="hold">
                                              <p:stCondLst>
                                                <p:cond delay="0"/>
                                              </p:stCondLst>
                                            </p:cTn>
                                            <p:tgtEl>
                                              <p:spTgt spid="27"/>
                                            </p:tgtEl>
                                            <p:attrNameLst>
                                              <p:attrName>style.visibility</p:attrName>
                                            </p:attrNameLst>
                                          </p:cBhvr>
                                          <p:to>
                                            <p:strVal val="visible"/>
                                          </p:to>
                                        </p:set>
                                        <p:anim calcmode="lin" valueType="num" p14:bounceEnd="50000">
                                          <p:cBhvr additive="base">
                                            <p:cTn id="54"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55" dur="500" fill="hold"/>
                                            <p:tgtEl>
                                              <p:spTgt spid="27"/>
                                            </p:tgtEl>
                                            <p:attrNameLst>
                                              <p:attrName>ppt_y</p:attrName>
                                            </p:attrNameLst>
                                          </p:cBhvr>
                                          <p:tavLst>
                                            <p:tav tm="0">
                                              <p:val>
                                                <p:strVal val="0-#ppt_h/2"/>
                                              </p:val>
                                            </p:tav>
                                            <p:tav tm="100000">
                                              <p:val>
                                                <p:strVal val="#ppt_y"/>
                                              </p:val>
                                            </p:tav>
                                          </p:tavLst>
                                        </p:anim>
                                      </p:childTnLst>
                                    </p:cTn>
                                  </p:par>
                                  <p:par>
                                    <p:cTn id="56" presetID="2" presetClass="entr" presetSubtype="1" fill="hold" nodeType="withEffect" p14:presetBounceEnd="50000">
                                      <p:stCondLst>
                                        <p:cond delay="800"/>
                                      </p:stCondLst>
                                      <p:childTnLst>
                                        <p:set>
                                          <p:cBhvr>
                                            <p:cTn id="57" dur="1" fill="hold">
                                              <p:stCondLst>
                                                <p:cond delay="0"/>
                                              </p:stCondLst>
                                            </p:cTn>
                                            <p:tgtEl>
                                              <p:spTgt spid="31"/>
                                            </p:tgtEl>
                                            <p:attrNameLst>
                                              <p:attrName>style.visibility</p:attrName>
                                            </p:attrNameLst>
                                          </p:cBhvr>
                                          <p:to>
                                            <p:strVal val="visible"/>
                                          </p:to>
                                        </p:set>
                                        <p:anim calcmode="lin" valueType="num" p14:bounceEnd="50000">
                                          <p:cBhvr additive="base">
                                            <p:cTn id="58" dur="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59"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decel="5000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500" fill="hold"/>
                                            <p:tgtEl>
                                              <p:spTgt spid="33"/>
                                            </p:tgtEl>
                                            <p:attrNameLst>
                                              <p:attrName>ppt_x</p:attrName>
                                            </p:attrNameLst>
                                          </p:cBhvr>
                                          <p:tavLst>
                                            <p:tav tm="0">
                                              <p:val>
                                                <p:strVal val="#ppt_x"/>
                                              </p:val>
                                            </p:tav>
                                            <p:tav tm="100000">
                                              <p:val>
                                                <p:strVal val="#ppt_x"/>
                                              </p:val>
                                            </p:tav>
                                          </p:tavLst>
                                        </p:anim>
                                        <p:anim calcmode="lin" valueType="num">
                                          <p:cBhvr additive="base">
                                            <p:cTn id="65" dur="500" fill="hold"/>
                                            <p:tgtEl>
                                              <p:spTgt spid="33"/>
                                            </p:tgtEl>
                                            <p:attrNameLst>
                                              <p:attrName>ppt_y</p:attrName>
                                            </p:attrNameLst>
                                          </p:cBhvr>
                                          <p:tavLst>
                                            <p:tav tm="0">
                                              <p:val>
                                                <p:strVal val="1+#ppt_h/2"/>
                                              </p:val>
                                            </p:tav>
                                            <p:tav tm="100000">
                                              <p:val>
                                                <p:strVal val="#ppt_y"/>
                                              </p:val>
                                            </p:tav>
                                          </p:tavLst>
                                        </p:anim>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left)">
                                          <p:cBhvr>
                                            <p:cTn id="69" dur="25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025"/>
                                            </p:tgtEl>
                                            <p:attrNameLst>
                                              <p:attrName>style.visibility</p:attrName>
                                            </p:attrNameLst>
                                          </p:cBhvr>
                                          <p:to>
                                            <p:strVal val="visible"/>
                                          </p:to>
                                        </p:set>
                                        <p:animEffect transition="in" filter="fade">
                                          <p:cBhvr>
                                            <p:cTn id="74" dur="500"/>
                                            <p:tgtEl>
                                              <p:spTgt spid="1025"/>
                                            </p:tgtEl>
                                          </p:cBhvr>
                                        </p:animEffect>
                                      </p:childTnLst>
                                    </p:cTn>
                                  </p:par>
                                  <p:par>
                                    <p:cTn id="75" presetID="2" presetClass="entr" presetSubtype="3" fill="hold" nodeType="withEffect" p14:presetBounceEnd="50000">
                                      <p:stCondLst>
                                        <p:cond delay="250"/>
                                      </p:stCondLst>
                                      <p:childTnLst>
                                        <p:set>
                                          <p:cBhvr>
                                            <p:cTn id="76" dur="1" fill="hold">
                                              <p:stCondLst>
                                                <p:cond delay="0"/>
                                              </p:stCondLst>
                                            </p:cTn>
                                            <p:tgtEl>
                                              <p:spTgt spid="1024"/>
                                            </p:tgtEl>
                                            <p:attrNameLst>
                                              <p:attrName>style.visibility</p:attrName>
                                            </p:attrNameLst>
                                          </p:cBhvr>
                                          <p:to>
                                            <p:strVal val="visible"/>
                                          </p:to>
                                        </p:set>
                                        <p:anim calcmode="lin" valueType="num" p14:bounceEnd="50000">
                                          <p:cBhvr additive="base">
                                            <p:cTn id="77" dur="500" fill="hold"/>
                                            <p:tgtEl>
                                              <p:spTgt spid="1024"/>
                                            </p:tgtEl>
                                            <p:attrNameLst>
                                              <p:attrName>ppt_x</p:attrName>
                                            </p:attrNameLst>
                                          </p:cBhvr>
                                          <p:tavLst>
                                            <p:tav tm="0">
                                              <p:val>
                                                <p:strVal val="1+#ppt_w/2"/>
                                              </p:val>
                                            </p:tav>
                                            <p:tav tm="100000">
                                              <p:val>
                                                <p:strVal val="#ppt_x"/>
                                              </p:val>
                                            </p:tav>
                                          </p:tavLst>
                                        </p:anim>
                                        <p:anim calcmode="lin" valueType="num" p14:bounceEnd="50000">
                                          <p:cBhvr additive="base">
                                            <p:cTn id="78" dur="500" fill="hold"/>
                                            <p:tgtEl>
                                              <p:spTgt spid="1024"/>
                                            </p:tgtEl>
                                            <p:attrNameLst>
                                              <p:attrName>ppt_y</p:attrName>
                                            </p:attrNameLst>
                                          </p:cBhvr>
                                          <p:tavLst>
                                            <p:tav tm="0">
                                              <p:val>
                                                <p:strVal val="0-#ppt_h/2"/>
                                              </p:val>
                                            </p:tav>
                                            <p:tav tm="100000">
                                              <p:val>
                                                <p:strVal val="#ppt_y"/>
                                              </p:val>
                                            </p:tav>
                                          </p:tavLst>
                                        </p:anim>
                                      </p:childTnLst>
                                    </p:cTn>
                                  </p:par>
                                  <p:par>
                                    <p:cTn id="79" presetID="22" presetClass="entr" presetSubtype="8" fill="hold" grpId="0" nodeType="withEffect">
                                      <p:stCondLst>
                                        <p:cond delay="0"/>
                                      </p:stCondLst>
                                      <p:childTnLst>
                                        <p:set>
                                          <p:cBhvr>
                                            <p:cTn id="80" dur="1" fill="hold">
                                              <p:stCondLst>
                                                <p:cond delay="0"/>
                                              </p:stCondLst>
                                            </p:cTn>
                                            <p:tgtEl>
                                              <p:spTgt spid="1026"/>
                                            </p:tgtEl>
                                            <p:attrNameLst>
                                              <p:attrName>style.visibility</p:attrName>
                                            </p:attrNameLst>
                                          </p:cBhvr>
                                          <p:to>
                                            <p:strVal val="visible"/>
                                          </p:to>
                                        </p:set>
                                        <p:animEffect transition="in" filter="wipe(left)">
                                          <p:cBhvr>
                                            <p:cTn id="81" dur="500"/>
                                            <p:tgtEl>
                                              <p:spTgt spid="1026"/>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0" nodeType="clickEffect">
                                      <p:stCondLst>
                                        <p:cond delay="0"/>
                                      </p:stCondLst>
                                      <p:childTnLst>
                                        <p:set>
                                          <p:cBhvr>
                                            <p:cTn id="85" dur="1" fill="hold">
                                              <p:stCondLst>
                                                <p:cond delay="0"/>
                                              </p:stCondLst>
                                            </p:cTn>
                                            <p:tgtEl>
                                              <p:spTgt spid="1027"/>
                                            </p:tgtEl>
                                            <p:attrNameLst>
                                              <p:attrName>style.visibility</p:attrName>
                                            </p:attrNameLst>
                                          </p:cBhvr>
                                          <p:to>
                                            <p:strVal val="visible"/>
                                          </p:to>
                                        </p:set>
                                        <p:animEffect transition="in" filter="wheel(1)">
                                          <p:cBhvr>
                                            <p:cTn id="86" dur="300"/>
                                            <p:tgtEl>
                                              <p:spTgt spid="1027"/>
                                            </p:tgtEl>
                                          </p:cBhvr>
                                        </p:animEffect>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grpId="0" nodeType="clickEffect">
                                      <p:stCondLst>
                                        <p:cond delay="0"/>
                                      </p:stCondLst>
                                      <p:childTnLst>
                                        <p:set>
                                          <p:cBhvr>
                                            <p:cTn id="90" dur="1" fill="hold">
                                              <p:stCondLst>
                                                <p:cond delay="0"/>
                                              </p:stCondLst>
                                            </p:cTn>
                                            <p:tgtEl>
                                              <p:spTgt spid="1028"/>
                                            </p:tgtEl>
                                            <p:attrNameLst>
                                              <p:attrName>style.visibility</p:attrName>
                                            </p:attrNameLst>
                                          </p:cBhvr>
                                          <p:to>
                                            <p:strVal val="visible"/>
                                          </p:to>
                                        </p:set>
                                        <p:animEffect transition="in" filter="wheel(1)">
                                          <p:cBhvr>
                                            <p:cTn id="91" dur="300"/>
                                            <p:tgtEl>
                                              <p:spTgt spid="1028"/>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9" fill="hold" nodeType="clickEffect" p14:presetBounceEnd="50000">
                                      <p:stCondLst>
                                        <p:cond delay="0"/>
                                      </p:stCondLst>
                                      <p:childTnLst>
                                        <p:set>
                                          <p:cBhvr>
                                            <p:cTn id="95" dur="1" fill="hold">
                                              <p:stCondLst>
                                                <p:cond delay="0"/>
                                              </p:stCondLst>
                                            </p:cTn>
                                            <p:tgtEl>
                                              <p:spTgt spid="1059"/>
                                            </p:tgtEl>
                                            <p:attrNameLst>
                                              <p:attrName>style.visibility</p:attrName>
                                            </p:attrNameLst>
                                          </p:cBhvr>
                                          <p:to>
                                            <p:strVal val="visible"/>
                                          </p:to>
                                        </p:set>
                                        <p:anim calcmode="lin" valueType="num" p14:bounceEnd="50000">
                                          <p:cBhvr additive="base">
                                            <p:cTn id="96" dur="500" fill="hold"/>
                                            <p:tgtEl>
                                              <p:spTgt spid="1059"/>
                                            </p:tgtEl>
                                            <p:attrNameLst>
                                              <p:attrName>ppt_x</p:attrName>
                                            </p:attrNameLst>
                                          </p:cBhvr>
                                          <p:tavLst>
                                            <p:tav tm="0">
                                              <p:val>
                                                <p:strVal val="0-#ppt_w/2"/>
                                              </p:val>
                                            </p:tav>
                                            <p:tav tm="100000">
                                              <p:val>
                                                <p:strVal val="#ppt_x"/>
                                              </p:val>
                                            </p:tav>
                                          </p:tavLst>
                                        </p:anim>
                                        <p:anim calcmode="lin" valueType="num" p14:bounceEnd="50000">
                                          <p:cBhvr additive="base">
                                            <p:cTn id="97" dur="500" fill="hold"/>
                                            <p:tgtEl>
                                              <p:spTgt spid="1059"/>
                                            </p:tgtEl>
                                            <p:attrNameLst>
                                              <p:attrName>ppt_y</p:attrName>
                                            </p:attrNameLst>
                                          </p:cBhvr>
                                          <p:tavLst>
                                            <p:tav tm="0">
                                              <p:val>
                                                <p:strVal val="0-#ppt_h/2"/>
                                              </p:val>
                                            </p:tav>
                                            <p:tav tm="100000">
                                              <p:val>
                                                <p:strVal val="#ppt_y"/>
                                              </p:val>
                                            </p:tav>
                                          </p:tavLst>
                                        </p:anim>
                                      </p:childTnLst>
                                    </p:cTn>
                                  </p:par>
                                  <p:par>
                                    <p:cTn id="98" presetID="2" presetClass="entr" presetSubtype="6" fill="hold" nodeType="withEffect" p14:presetBounceEnd="50000">
                                      <p:stCondLst>
                                        <p:cond delay="500"/>
                                      </p:stCondLst>
                                      <p:childTnLst>
                                        <p:set>
                                          <p:cBhvr>
                                            <p:cTn id="99" dur="1" fill="hold">
                                              <p:stCondLst>
                                                <p:cond delay="0"/>
                                              </p:stCondLst>
                                            </p:cTn>
                                            <p:tgtEl>
                                              <p:spTgt spid="1051"/>
                                            </p:tgtEl>
                                            <p:attrNameLst>
                                              <p:attrName>style.visibility</p:attrName>
                                            </p:attrNameLst>
                                          </p:cBhvr>
                                          <p:to>
                                            <p:strVal val="visible"/>
                                          </p:to>
                                        </p:set>
                                        <p:anim calcmode="lin" valueType="num" p14:bounceEnd="50000">
                                          <p:cBhvr additive="base">
                                            <p:cTn id="100" dur="500" fill="hold"/>
                                            <p:tgtEl>
                                              <p:spTgt spid="1051"/>
                                            </p:tgtEl>
                                            <p:attrNameLst>
                                              <p:attrName>ppt_x</p:attrName>
                                            </p:attrNameLst>
                                          </p:cBhvr>
                                          <p:tavLst>
                                            <p:tav tm="0">
                                              <p:val>
                                                <p:strVal val="1+#ppt_w/2"/>
                                              </p:val>
                                            </p:tav>
                                            <p:tav tm="100000">
                                              <p:val>
                                                <p:strVal val="#ppt_x"/>
                                              </p:val>
                                            </p:tav>
                                          </p:tavLst>
                                        </p:anim>
                                        <p:anim calcmode="lin" valueType="num" p14:bounceEnd="50000">
                                          <p:cBhvr additive="base">
                                            <p:cTn id="101" dur="500" fill="hold"/>
                                            <p:tgtEl>
                                              <p:spTgt spid="1051"/>
                                            </p:tgtEl>
                                            <p:attrNameLst>
                                              <p:attrName>ppt_y</p:attrName>
                                            </p:attrNameLst>
                                          </p:cBhvr>
                                          <p:tavLst>
                                            <p:tav tm="0">
                                              <p:val>
                                                <p:strVal val="1+#ppt_h/2"/>
                                              </p:val>
                                            </p:tav>
                                            <p:tav tm="100000">
                                              <p:val>
                                                <p:strVal val="#ppt_y"/>
                                              </p:val>
                                            </p:tav>
                                          </p:tavLst>
                                        </p:anim>
                                      </p:childTnLst>
                                    </p:cTn>
                                  </p:par>
                                  <p:par>
                                    <p:cTn id="102" presetID="2" presetClass="entr" presetSubtype="3" fill="hold" nodeType="withEffect" p14:presetBounceEnd="50000">
                                      <p:stCondLst>
                                        <p:cond delay="750"/>
                                      </p:stCondLst>
                                      <p:childTnLst>
                                        <p:set>
                                          <p:cBhvr>
                                            <p:cTn id="103" dur="1" fill="hold">
                                              <p:stCondLst>
                                                <p:cond delay="0"/>
                                              </p:stCondLst>
                                            </p:cTn>
                                            <p:tgtEl>
                                              <p:spTgt spid="1060"/>
                                            </p:tgtEl>
                                            <p:attrNameLst>
                                              <p:attrName>style.visibility</p:attrName>
                                            </p:attrNameLst>
                                          </p:cBhvr>
                                          <p:to>
                                            <p:strVal val="visible"/>
                                          </p:to>
                                        </p:set>
                                        <p:anim calcmode="lin" valueType="num" p14:bounceEnd="50000">
                                          <p:cBhvr additive="base">
                                            <p:cTn id="104" dur="500" fill="hold"/>
                                            <p:tgtEl>
                                              <p:spTgt spid="1060"/>
                                            </p:tgtEl>
                                            <p:attrNameLst>
                                              <p:attrName>ppt_x</p:attrName>
                                            </p:attrNameLst>
                                          </p:cBhvr>
                                          <p:tavLst>
                                            <p:tav tm="0">
                                              <p:val>
                                                <p:strVal val="1+#ppt_w/2"/>
                                              </p:val>
                                            </p:tav>
                                            <p:tav tm="100000">
                                              <p:val>
                                                <p:strVal val="#ppt_x"/>
                                              </p:val>
                                            </p:tav>
                                          </p:tavLst>
                                        </p:anim>
                                        <p:anim calcmode="lin" valueType="num" p14:bounceEnd="50000">
                                          <p:cBhvr additive="base">
                                            <p:cTn id="105" dur="500" fill="hold"/>
                                            <p:tgtEl>
                                              <p:spTgt spid="1060"/>
                                            </p:tgtEl>
                                            <p:attrNameLst>
                                              <p:attrName>ppt_y</p:attrName>
                                            </p:attrNameLst>
                                          </p:cBhvr>
                                          <p:tavLst>
                                            <p:tav tm="0">
                                              <p:val>
                                                <p:strVal val="0-#ppt_h/2"/>
                                              </p:val>
                                            </p:tav>
                                            <p:tav tm="100000">
                                              <p:val>
                                                <p:strVal val="#ppt_y"/>
                                              </p:val>
                                            </p:tav>
                                          </p:tavLst>
                                        </p:anim>
                                      </p:childTnLst>
                                    </p:cTn>
                                  </p:par>
                                  <p:par>
                                    <p:cTn id="106" presetID="2" presetClass="entr" presetSubtype="9" fill="hold" nodeType="withEffect" p14:presetBounceEnd="50000">
                                      <p:stCondLst>
                                        <p:cond delay="900"/>
                                      </p:stCondLst>
                                      <p:childTnLst>
                                        <p:set>
                                          <p:cBhvr>
                                            <p:cTn id="107" dur="1" fill="hold">
                                              <p:stCondLst>
                                                <p:cond delay="0"/>
                                              </p:stCondLst>
                                            </p:cTn>
                                            <p:tgtEl>
                                              <p:spTgt spid="1065"/>
                                            </p:tgtEl>
                                            <p:attrNameLst>
                                              <p:attrName>style.visibility</p:attrName>
                                            </p:attrNameLst>
                                          </p:cBhvr>
                                          <p:to>
                                            <p:strVal val="visible"/>
                                          </p:to>
                                        </p:set>
                                        <p:anim calcmode="lin" valueType="num" p14:bounceEnd="50000">
                                          <p:cBhvr additive="base">
                                            <p:cTn id="108" dur="500" fill="hold"/>
                                            <p:tgtEl>
                                              <p:spTgt spid="1065"/>
                                            </p:tgtEl>
                                            <p:attrNameLst>
                                              <p:attrName>ppt_x</p:attrName>
                                            </p:attrNameLst>
                                          </p:cBhvr>
                                          <p:tavLst>
                                            <p:tav tm="0">
                                              <p:val>
                                                <p:strVal val="0-#ppt_w/2"/>
                                              </p:val>
                                            </p:tav>
                                            <p:tav tm="100000">
                                              <p:val>
                                                <p:strVal val="#ppt_x"/>
                                              </p:val>
                                            </p:tav>
                                          </p:tavLst>
                                        </p:anim>
                                        <p:anim calcmode="lin" valueType="num" p14:bounceEnd="50000">
                                          <p:cBhvr additive="base">
                                            <p:cTn id="109" dur="500" fill="hold"/>
                                            <p:tgtEl>
                                              <p:spTgt spid="1065"/>
                                            </p:tgtEl>
                                            <p:attrNameLst>
                                              <p:attrName>ppt_y</p:attrName>
                                            </p:attrNameLst>
                                          </p:cBhvr>
                                          <p:tavLst>
                                            <p:tav tm="0">
                                              <p:val>
                                                <p:strVal val="0-#ppt_h/2"/>
                                              </p:val>
                                            </p:tav>
                                            <p:tav tm="100000">
                                              <p:val>
                                                <p:strVal val="#ppt_y"/>
                                              </p:val>
                                            </p:tav>
                                          </p:tavLst>
                                        </p:anim>
                                      </p:childTnLst>
                                    </p:cTn>
                                  </p:par>
                                  <p:par>
                                    <p:cTn id="110" presetID="2" presetClass="entr" presetSubtype="6" fill="hold" nodeType="withEffect" p14:presetBounceEnd="50000">
                                      <p:stCondLst>
                                        <p:cond delay="1050"/>
                                      </p:stCondLst>
                                      <p:childTnLst>
                                        <p:set>
                                          <p:cBhvr>
                                            <p:cTn id="111" dur="1" fill="hold">
                                              <p:stCondLst>
                                                <p:cond delay="0"/>
                                              </p:stCondLst>
                                            </p:cTn>
                                            <p:tgtEl>
                                              <p:spTgt spid="1071"/>
                                            </p:tgtEl>
                                            <p:attrNameLst>
                                              <p:attrName>style.visibility</p:attrName>
                                            </p:attrNameLst>
                                          </p:cBhvr>
                                          <p:to>
                                            <p:strVal val="visible"/>
                                          </p:to>
                                        </p:set>
                                        <p:anim calcmode="lin" valueType="num" p14:bounceEnd="50000">
                                          <p:cBhvr additive="base">
                                            <p:cTn id="112" dur="500" fill="hold"/>
                                            <p:tgtEl>
                                              <p:spTgt spid="1071"/>
                                            </p:tgtEl>
                                            <p:attrNameLst>
                                              <p:attrName>ppt_x</p:attrName>
                                            </p:attrNameLst>
                                          </p:cBhvr>
                                          <p:tavLst>
                                            <p:tav tm="0">
                                              <p:val>
                                                <p:strVal val="1+#ppt_w/2"/>
                                              </p:val>
                                            </p:tav>
                                            <p:tav tm="100000">
                                              <p:val>
                                                <p:strVal val="#ppt_x"/>
                                              </p:val>
                                            </p:tav>
                                          </p:tavLst>
                                        </p:anim>
                                        <p:anim calcmode="lin" valueType="num" p14:bounceEnd="50000">
                                          <p:cBhvr additive="base">
                                            <p:cTn id="113" dur="500" fill="hold"/>
                                            <p:tgtEl>
                                              <p:spTgt spid="1071"/>
                                            </p:tgtEl>
                                            <p:attrNameLst>
                                              <p:attrName>ppt_y</p:attrName>
                                            </p:attrNameLst>
                                          </p:cBhvr>
                                          <p:tavLst>
                                            <p:tav tm="0">
                                              <p:val>
                                                <p:strVal val="1+#ppt_h/2"/>
                                              </p:val>
                                            </p:tav>
                                            <p:tav tm="100000">
                                              <p:val>
                                                <p:strVal val="#ppt_y"/>
                                              </p:val>
                                            </p:tav>
                                          </p:tavLst>
                                        </p:anim>
                                      </p:childTnLst>
                                    </p:cTn>
                                  </p:par>
                                  <p:par>
                                    <p:cTn id="114" presetID="2" presetClass="entr" presetSubtype="6" fill="hold" nodeType="withEffect" p14:presetBounceEnd="50000">
                                      <p:stCondLst>
                                        <p:cond delay="1150"/>
                                      </p:stCondLst>
                                      <p:childTnLst>
                                        <p:set>
                                          <p:cBhvr>
                                            <p:cTn id="115" dur="1" fill="hold">
                                              <p:stCondLst>
                                                <p:cond delay="0"/>
                                              </p:stCondLst>
                                            </p:cTn>
                                            <p:tgtEl>
                                              <p:spTgt spid="1074"/>
                                            </p:tgtEl>
                                            <p:attrNameLst>
                                              <p:attrName>style.visibility</p:attrName>
                                            </p:attrNameLst>
                                          </p:cBhvr>
                                          <p:to>
                                            <p:strVal val="visible"/>
                                          </p:to>
                                        </p:set>
                                        <p:anim calcmode="lin" valueType="num" p14:bounceEnd="50000">
                                          <p:cBhvr additive="base">
                                            <p:cTn id="116" dur="500" fill="hold"/>
                                            <p:tgtEl>
                                              <p:spTgt spid="1074"/>
                                            </p:tgtEl>
                                            <p:attrNameLst>
                                              <p:attrName>ppt_x</p:attrName>
                                            </p:attrNameLst>
                                          </p:cBhvr>
                                          <p:tavLst>
                                            <p:tav tm="0">
                                              <p:val>
                                                <p:strVal val="1+#ppt_w/2"/>
                                              </p:val>
                                            </p:tav>
                                            <p:tav tm="100000">
                                              <p:val>
                                                <p:strVal val="#ppt_x"/>
                                              </p:val>
                                            </p:tav>
                                          </p:tavLst>
                                        </p:anim>
                                        <p:anim calcmode="lin" valueType="num" p14:bounceEnd="50000">
                                          <p:cBhvr additive="base">
                                            <p:cTn id="117" dur="500" fill="hold"/>
                                            <p:tgtEl>
                                              <p:spTgt spid="1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025" grpId="0" animBg="1"/>
          <p:bldP spid="1026" grpId="0" animBg="1"/>
          <p:bldP spid="1027" grpId="0" animBg="1"/>
          <p:bldP spid="102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33333E-6 0 L 0.27917 0 " pathEditMode="relative" rAng="0" ptsTypes="AA">
                                          <p:cBhvr>
                                            <p:cTn id="6" dur="500" fill="hold"/>
                                            <p:tgtEl>
                                              <p:spTgt spid="8"/>
                                            </p:tgtEl>
                                            <p:attrNameLst>
                                              <p:attrName>ppt_x</p:attrName>
                                              <p:attrName>ppt_y</p:attrName>
                                            </p:attrNameLst>
                                          </p:cBhvr>
                                          <p:rCtr x="13958" y="0"/>
                                        </p:animMotion>
                                      </p:childTnLst>
                                    </p:cTn>
                                  </p:par>
                                  <p:par>
                                    <p:cTn id="7" presetID="2" presetClass="entr" presetSubtype="8" decel="5000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0-#ppt_w/2"/>
                                              </p:val>
                                            </p:tav>
                                            <p:tav tm="100000">
                                              <p:val>
                                                <p:strVal val="#ppt_x"/>
                                              </p:val>
                                            </p:tav>
                                          </p:tavLst>
                                        </p:anim>
                                        <p:anim calcmode="lin" valueType="num">
                                          <p:cBhvr additive="base">
                                            <p:cTn id="1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9"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decel="5000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10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20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ppt_x"/>
                                              </p:val>
                                            </p:tav>
                                            <p:tav tm="100000">
                                              <p:val>
                                                <p:strVal val="#ppt_x"/>
                                              </p:val>
                                            </p:tav>
                                          </p:tavLst>
                                        </p:anim>
                                        <p:anim calcmode="lin" valueType="num">
                                          <p:cBhvr additive="base">
                                            <p:cTn id="35" dur="500" fill="hold"/>
                                            <p:tgtEl>
                                              <p:spTgt spid="28"/>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30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0-#ppt_h/2"/>
                                              </p:val>
                                            </p:tav>
                                            <p:tav tm="100000">
                                              <p:val>
                                                <p:strVal val="#ppt_y"/>
                                              </p:val>
                                            </p:tav>
                                          </p:tavLst>
                                        </p:anim>
                                      </p:childTnLst>
                                    </p:cTn>
                                  </p:par>
                                  <p:par>
                                    <p:cTn id="40" presetID="2" presetClass="entr" presetSubtype="1" fill="hold" nodeType="withEffect">
                                      <p:stCondLst>
                                        <p:cond delay="40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stCondLst>
                                        <p:cond delay="50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ppt_x"/>
                                              </p:val>
                                            </p:tav>
                                            <p:tav tm="100000">
                                              <p:val>
                                                <p:strVal val="#ppt_x"/>
                                              </p:val>
                                            </p:tav>
                                          </p:tavLst>
                                        </p:anim>
                                        <p:anim calcmode="lin" valueType="num">
                                          <p:cBhvr additive="base">
                                            <p:cTn id="47" dur="500" fill="hold"/>
                                            <p:tgtEl>
                                              <p:spTgt spid="26"/>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stCondLst>
                                        <p:cond delay="60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500" fill="hold"/>
                                            <p:tgtEl>
                                              <p:spTgt spid="30"/>
                                            </p:tgtEl>
                                            <p:attrNameLst>
                                              <p:attrName>ppt_x</p:attrName>
                                            </p:attrNameLst>
                                          </p:cBhvr>
                                          <p:tavLst>
                                            <p:tav tm="0">
                                              <p:val>
                                                <p:strVal val="#ppt_x"/>
                                              </p:val>
                                            </p:tav>
                                            <p:tav tm="100000">
                                              <p:val>
                                                <p:strVal val="#ppt_x"/>
                                              </p:val>
                                            </p:tav>
                                          </p:tavLst>
                                        </p:anim>
                                        <p:anim calcmode="lin" valueType="num">
                                          <p:cBhvr additive="base">
                                            <p:cTn id="51" dur="500" fill="hold"/>
                                            <p:tgtEl>
                                              <p:spTgt spid="30"/>
                                            </p:tgtEl>
                                            <p:attrNameLst>
                                              <p:attrName>ppt_y</p:attrName>
                                            </p:attrNameLst>
                                          </p:cBhvr>
                                          <p:tavLst>
                                            <p:tav tm="0">
                                              <p:val>
                                                <p:strVal val="0-#ppt_h/2"/>
                                              </p:val>
                                            </p:tav>
                                            <p:tav tm="100000">
                                              <p:val>
                                                <p:strVal val="#ppt_y"/>
                                              </p:val>
                                            </p:tav>
                                          </p:tavLst>
                                        </p:anim>
                                      </p:childTnLst>
                                    </p:cTn>
                                  </p:par>
                                  <p:par>
                                    <p:cTn id="52" presetID="2" presetClass="entr" presetSubtype="1" fill="hold" nodeType="withEffect">
                                      <p:stCondLst>
                                        <p:cond delay="70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500" fill="hold"/>
                                            <p:tgtEl>
                                              <p:spTgt spid="27"/>
                                            </p:tgtEl>
                                            <p:attrNameLst>
                                              <p:attrName>ppt_x</p:attrName>
                                            </p:attrNameLst>
                                          </p:cBhvr>
                                          <p:tavLst>
                                            <p:tav tm="0">
                                              <p:val>
                                                <p:strVal val="#ppt_x"/>
                                              </p:val>
                                            </p:tav>
                                            <p:tav tm="100000">
                                              <p:val>
                                                <p:strVal val="#ppt_x"/>
                                              </p:val>
                                            </p:tav>
                                          </p:tavLst>
                                        </p:anim>
                                        <p:anim calcmode="lin" valueType="num">
                                          <p:cBhvr additive="base">
                                            <p:cTn id="55" dur="500" fill="hold"/>
                                            <p:tgtEl>
                                              <p:spTgt spid="27"/>
                                            </p:tgtEl>
                                            <p:attrNameLst>
                                              <p:attrName>ppt_y</p:attrName>
                                            </p:attrNameLst>
                                          </p:cBhvr>
                                          <p:tavLst>
                                            <p:tav tm="0">
                                              <p:val>
                                                <p:strVal val="0-#ppt_h/2"/>
                                              </p:val>
                                            </p:tav>
                                            <p:tav tm="100000">
                                              <p:val>
                                                <p:strVal val="#ppt_y"/>
                                              </p:val>
                                            </p:tav>
                                          </p:tavLst>
                                        </p:anim>
                                      </p:childTnLst>
                                    </p:cTn>
                                  </p:par>
                                  <p:par>
                                    <p:cTn id="56" presetID="2" presetClass="entr" presetSubtype="1" fill="hold" nodeType="withEffect">
                                      <p:stCondLst>
                                        <p:cond delay="800"/>
                                      </p:stCondLst>
                                      <p:childTnLst>
                                        <p:set>
                                          <p:cBhvr>
                                            <p:cTn id="57" dur="1" fill="hold">
                                              <p:stCondLst>
                                                <p:cond delay="0"/>
                                              </p:stCondLst>
                                            </p:cTn>
                                            <p:tgtEl>
                                              <p:spTgt spid="31"/>
                                            </p:tgtEl>
                                            <p:attrNameLst>
                                              <p:attrName>style.visibility</p:attrName>
                                            </p:attrNameLst>
                                          </p:cBhvr>
                                          <p:to>
                                            <p:strVal val="visible"/>
                                          </p:to>
                                        </p:set>
                                        <p:anim calcmode="lin" valueType="num">
                                          <p:cBhvr additive="base">
                                            <p:cTn id="58" dur="500" fill="hold"/>
                                            <p:tgtEl>
                                              <p:spTgt spid="31"/>
                                            </p:tgtEl>
                                            <p:attrNameLst>
                                              <p:attrName>ppt_x</p:attrName>
                                            </p:attrNameLst>
                                          </p:cBhvr>
                                          <p:tavLst>
                                            <p:tav tm="0">
                                              <p:val>
                                                <p:strVal val="#ppt_x"/>
                                              </p:val>
                                            </p:tav>
                                            <p:tav tm="100000">
                                              <p:val>
                                                <p:strVal val="#ppt_x"/>
                                              </p:val>
                                            </p:tav>
                                          </p:tavLst>
                                        </p:anim>
                                        <p:anim calcmode="lin" valueType="num">
                                          <p:cBhvr additive="base">
                                            <p:cTn id="59"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decel="5000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500" fill="hold"/>
                                            <p:tgtEl>
                                              <p:spTgt spid="33"/>
                                            </p:tgtEl>
                                            <p:attrNameLst>
                                              <p:attrName>ppt_x</p:attrName>
                                            </p:attrNameLst>
                                          </p:cBhvr>
                                          <p:tavLst>
                                            <p:tav tm="0">
                                              <p:val>
                                                <p:strVal val="#ppt_x"/>
                                              </p:val>
                                            </p:tav>
                                            <p:tav tm="100000">
                                              <p:val>
                                                <p:strVal val="#ppt_x"/>
                                              </p:val>
                                            </p:tav>
                                          </p:tavLst>
                                        </p:anim>
                                        <p:anim calcmode="lin" valueType="num">
                                          <p:cBhvr additive="base">
                                            <p:cTn id="65" dur="500" fill="hold"/>
                                            <p:tgtEl>
                                              <p:spTgt spid="33"/>
                                            </p:tgtEl>
                                            <p:attrNameLst>
                                              <p:attrName>ppt_y</p:attrName>
                                            </p:attrNameLst>
                                          </p:cBhvr>
                                          <p:tavLst>
                                            <p:tav tm="0">
                                              <p:val>
                                                <p:strVal val="1+#ppt_h/2"/>
                                              </p:val>
                                            </p:tav>
                                            <p:tav tm="100000">
                                              <p:val>
                                                <p:strVal val="#ppt_y"/>
                                              </p:val>
                                            </p:tav>
                                          </p:tavLst>
                                        </p:anim>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left)">
                                          <p:cBhvr>
                                            <p:cTn id="69" dur="25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025"/>
                                            </p:tgtEl>
                                            <p:attrNameLst>
                                              <p:attrName>style.visibility</p:attrName>
                                            </p:attrNameLst>
                                          </p:cBhvr>
                                          <p:to>
                                            <p:strVal val="visible"/>
                                          </p:to>
                                        </p:set>
                                        <p:animEffect transition="in" filter="fade">
                                          <p:cBhvr>
                                            <p:cTn id="74" dur="500"/>
                                            <p:tgtEl>
                                              <p:spTgt spid="1025"/>
                                            </p:tgtEl>
                                          </p:cBhvr>
                                        </p:animEffect>
                                      </p:childTnLst>
                                    </p:cTn>
                                  </p:par>
                                  <p:par>
                                    <p:cTn id="75" presetID="2" presetClass="entr" presetSubtype="3" fill="hold" nodeType="withEffect">
                                      <p:stCondLst>
                                        <p:cond delay="250"/>
                                      </p:stCondLst>
                                      <p:childTnLst>
                                        <p:set>
                                          <p:cBhvr>
                                            <p:cTn id="76" dur="1" fill="hold">
                                              <p:stCondLst>
                                                <p:cond delay="0"/>
                                              </p:stCondLst>
                                            </p:cTn>
                                            <p:tgtEl>
                                              <p:spTgt spid="1024"/>
                                            </p:tgtEl>
                                            <p:attrNameLst>
                                              <p:attrName>style.visibility</p:attrName>
                                            </p:attrNameLst>
                                          </p:cBhvr>
                                          <p:to>
                                            <p:strVal val="visible"/>
                                          </p:to>
                                        </p:set>
                                        <p:anim calcmode="lin" valueType="num">
                                          <p:cBhvr additive="base">
                                            <p:cTn id="77" dur="500" fill="hold"/>
                                            <p:tgtEl>
                                              <p:spTgt spid="1024"/>
                                            </p:tgtEl>
                                            <p:attrNameLst>
                                              <p:attrName>ppt_x</p:attrName>
                                            </p:attrNameLst>
                                          </p:cBhvr>
                                          <p:tavLst>
                                            <p:tav tm="0">
                                              <p:val>
                                                <p:strVal val="1+#ppt_w/2"/>
                                              </p:val>
                                            </p:tav>
                                            <p:tav tm="100000">
                                              <p:val>
                                                <p:strVal val="#ppt_x"/>
                                              </p:val>
                                            </p:tav>
                                          </p:tavLst>
                                        </p:anim>
                                        <p:anim calcmode="lin" valueType="num">
                                          <p:cBhvr additive="base">
                                            <p:cTn id="78" dur="500" fill="hold"/>
                                            <p:tgtEl>
                                              <p:spTgt spid="1024"/>
                                            </p:tgtEl>
                                            <p:attrNameLst>
                                              <p:attrName>ppt_y</p:attrName>
                                            </p:attrNameLst>
                                          </p:cBhvr>
                                          <p:tavLst>
                                            <p:tav tm="0">
                                              <p:val>
                                                <p:strVal val="0-#ppt_h/2"/>
                                              </p:val>
                                            </p:tav>
                                            <p:tav tm="100000">
                                              <p:val>
                                                <p:strVal val="#ppt_y"/>
                                              </p:val>
                                            </p:tav>
                                          </p:tavLst>
                                        </p:anim>
                                      </p:childTnLst>
                                    </p:cTn>
                                  </p:par>
                                  <p:par>
                                    <p:cTn id="79" presetID="22" presetClass="entr" presetSubtype="8" fill="hold" grpId="0" nodeType="withEffect">
                                      <p:stCondLst>
                                        <p:cond delay="0"/>
                                      </p:stCondLst>
                                      <p:childTnLst>
                                        <p:set>
                                          <p:cBhvr>
                                            <p:cTn id="80" dur="1" fill="hold">
                                              <p:stCondLst>
                                                <p:cond delay="0"/>
                                              </p:stCondLst>
                                            </p:cTn>
                                            <p:tgtEl>
                                              <p:spTgt spid="1026"/>
                                            </p:tgtEl>
                                            <p:attrNameLst>
                                              <p:attrName>style.visibility</p:attrName>
                                            </p:attrNameLst>
                                          </p:cBhvr>
                                          <p:to>
                                            <p:strVal val="visible"/>
                                          </p:to>
                                        </p:set>
                                        <p:animEffect transition="in" filter="wipe(left)">
                                          <p:cBhvr>
                                            <p:cTn id="81" dur="500"/>
                                            <p:tgtEl>
                                              <p:spTgt spid="1026"/>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0" nodeType="clickEffect">
                                      <p:stCondLst>
                                        <p:cond delay="0"/>
                                      </p:stCondLst>
                                      <p:childTnLst>
                                        <p:set>
                                          <p:cBhvr>
                                            <p:cTn id="85" dur="1" fill="hold">
                                              <p:stCondLst>
                                                <p:cond delay="0"/>
                                              </p:stCondLst>
                                            </p:cTn>
                                            <p:tgtEl>
                                              <p:spTgt spid="1027"/>
                                            </p:tgtEl>
                                            <p:attrNameLst>
                                              <p:attrName>style.visibility</p:attrName>
                                            </p:attrNameLst>
                                          </p:cBhvr>
                                          <p:to>
                                            <p:strVal val="visible"/>
                                          </p:to>
                                        </p:set>
                                        <p:animEffect transition="in" filter="wheel(1)">
                                          <p:cBhvr>
                                            <p:cTn id="86" dur="300"/>
                                            <p:tgtEl>
                                              <p:spTgt spid="1027"/>
                                            </p:tgtEl>
                                          </p:cBhvr>
                                        </p:animEffect>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grpId="0" nodeType="clickEffect">
                                      <p:stCondLst>
                                        <p:cond delay="0"/>
                                      </p:stCondLst>
                                      <p:childTnLst>
                                        <p:set>
                                          <p:cBhvr>
                                            <p:cTn id="90" dur="1" fill="hold">
                                              <p:stCondLst>
                                                <p:cond delay="0"/>
                                              </p:stCondLst>
                                            </p:cTn>
                                            <p:tgtEl>
                                              <p:spTgt spid="1028"/>
                                            </p:tgtEl>
                                            <p:attrNameLst>
                                              <p:attrName>style.visibility</p:attrName>
                                            </p:attrNameLst>
                                          </p:cBhvr>
                                          <p:to>
                                            <p:strVal val="visible"/>
                                          </p:to>
                                        </p:set>
                                        <p:animEffect transition="in" filter="wheel(1)">
                                          <p:cBhvr>
                                            <p:cTn id="91" dur="300"/>
                                            <p:tgtEl>
                                              <p:spTgt spid="1028"/>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9" fill="hold" nodeType="clickEffect">
                                      <p:stCondLst>
                                        <p:cond delay="0"/>
                                      </p:stCondLst>
                                      <p:childTnLst>
                                        <p:set>
                                          <p:cBhvr>
                                            <p:cTn id="95" dur="1" fill="hold">
                                              <p:stCondLst>
                                                <p:cond delay="0"/>
                                              </p:stCondLst>
                                            </p:cTn>
                                            <p:tgtEl>
                                              <p:spTgt spid="1059"/>
                                            </p:tgtEl>
                                            <p:attrNameLst>
                                              <p:attrName>style.visibility</p:attrName>
                                            </p:attrNameLst>
                                          </p:cBhvr>
                                          <p:to>
                                            <p:strVal val="visible"/>
                                          </p:to>
                                        </p:set>
                                        <p:anim calcmode="lin" valueType="num">
                                          <p:cBhvr additive="base">
                                            <p:cTn id="96" dur="500" fill="hold"/>
                                            <p:tgtEl>
                                              <p:spTgt spid="1059"/>
                                            </p:tgtEl>
                                            <p:attrNameLst>
                                              <p:attrName>ppt_x</p:attrName>
                                            </p:attrNameLst>
                                          </p:cBhvr>
                                          <p:tavLst>
                                            <p:tav tm="0">
                                              <p:val>
                                                <p:strVal val="0-#ppt_w/2"/>
                                              </p:val>
                                            </p:tav>
                                            <p:tav tm="100000">
                                              <p:val>
                                                <p:strVal val="#ppt_x"/>
                                              </p:val>
                                            </p:tav>
                                          </p:tavLst>
                                        </p:anim>
                                        <p:anim calcmode="lin" valueType="num">
                                          <p:cBhvr additive="base">
                                            <p:cTn id="97" dur="500" fill="hold"/>
                                            <p:tgtEl>
                                              <p:spTgt spid="1059"/>
                                            </p:tgtEl>
                                            <p:attrNameLst>
                                              <p:attrName>ppt_y</p:attrName>
                                            </p:attrNameLst>
                                          </p:cBhvr>
                                          <p:tavLst>
                                            <p:tav tm="0">
                                              <p:val>
                                                <p:strVal val="0-#ppt_h/2"/>
                                              </p:val>
                                            </p:tav>
                                            <p:tav tm="100000">
                                              <p:val>
                                                <p:strVal val="#ppt_y"/>
                                              </p:val>
                                            </p:tav>
                                          </p:tavLst>
                                        </p:anim>
                                      </p:childTnLst>
                                    </p:cTn>
                                  </p:par>
                                  <p:par>
                                    <p:cTn id="98" presetID="2" presetClass="entr" presetSubtype="6" fill="hold" nodeType="withEffect">
                                      <p:stCondLst>
                                        <p:cond delay="500"/>
                                      </p:stCondLst>
                                      <p:childTnLst>
                                        <p:set>
                                          <p:cBhvr>
                                            <p:cTn id="99" dur="1" fill="hold">
                                              <p:stCondLst>
                                                <p:cond delay="0"/>
                                              </p:stCondLst>
                                            </p:cTn>
                                            <p:tgtEl>
                                              <p:spTgt spid="1051"/>
                                            </p:tgtEl>
                                            <p:attrNameLst>
                                              <p:attrName>style.visibility</p:attrName>
                                            </p:attrNameLst>
                                          </p:cBhvr>
                                          <p:to>
                                            <p:strVal val="visible"/>
                                          </p:to>
                                        </p:set>
                                        <p:anim calcmode="lin" valueType="num">
                                          <p:cBhvr additive="base">
                                            <p:cTn id="100" dur="500" fill="hold"/>
                                            <p:tgtEl>
                                              <p:spTgt spid="1051"/>
                                            </p:tgtEl>
                                            <p:attrNameLst>
                                              <p:attrName>ppt_x</p:attrName>
                                            </p:attrNameLst>
                                          </p:cBhvr>
                                          <p:tavLst>
                                            <p:tav tm="0">
                                              <p:val>
                                                <p:strVal val="1+#ppt_w/2"/>
                                              </p:val>
                                            </p:tav>
                                            <p:tav tm="100000">
                                              <p:val>
                                                <p:strVal val="#ppt_x"/>
                                              </p:val>
                                            </p:tav>
                                          </p:tavLst>
                                        </p:anim>
                                        <p:anim calcmode="lin" valueType="num">
                                          <p:cBhvr additive="base">
                                            <p:cTn id="101" dur="500" fill="hold"/>
                                            <p:tgtEl>
                                              <p:spTgt spid="1051"/>
                                            </p:tgtEl>
                                            <p:attrNameLst>
                                              <p:attrName>ppt_y</p:attrName>
                                            </p:attrNameLst>
                                          </p:cBhvr>
                                          <p:tavLst>
                                            <p:tav tm="0">
                                              <p:val>
                                                <p:strVal val="1+#ppt_h/2"/>
                                              </p:val>
                                            </p:tav>
                                            <p:tav tm="100000">
                                              <p:val>
                                                <p:strVal val="#ppt_y"/>
                                              </p:val>
                                            </p:tav>
                                          </p:tavLst>
                                        </p:anim>
                                      </p:childTnLst>
                                    </p:cTn>
                                  </p:par>
                                  <p:par>
                                    <p:cTn id="102" presetID="2" presetClass="entr" presetSubtype="3" fill="hold" nodeType="withEffect">
                                      <p:stCondLst>
                                        <p:cond delay="750"/>
                                      </p:stCondLst>
                                      <p:childTnLst>
                                        <p:set>
                                          <p:cBhvr>
                                            <p:cTn id="103" dur="1" fill="hold">
                                              <p:stCondLst>
                                                <p:cond delay="0"/>
                                              </p:stCondLst>
                                            </p:cTn>
                                            <p:tgtEl>
                                              <p:spTgt spid="1060"/>
                                            </p:tgtEl>
                                            <p:attrNameLst>
                                              <p:attrName>style.visibility</p:attrName>
                                            </p:attrNameLst>
                                          </p:cBhvr>
                                          <p:to>
                                            <p:strVal val="visible"/>
                                          </p:to>
                                        </p:set>
                                        <p:anim calcmode="lin" valueType="num">
                                          <p:cBhvr additive="base">
                                            <p:cTn id="104" dur="500" fill="hold"/>
                                            <p:tgtEl>
                                              <p:spTgt spid="1060"/>
                                            </p:tgtEl>
                                            <p:attrNameLst>
                                              <p:attrName>ppt_x</p:attrName>
                                            </p:attrNameLst>
                                          </p:cBhvr>
                                          <p:tavLst>
                                            <p:tav tm="0">
                                              <p:val>
                                                <p:strVal val="1+#ppt_w/2"/>
                                              </p:val>
                                            </p:tav>
                                            <p:tav tm="100000">
                                              <p:val>
                                                <p:strVal val="#ppt_x"/>
                                              </p:val>
                                            </p:tav>
                                          </p:tavLst>
                                        </p:anim>
                                        <p:anim calcmode="lin" valueType="num">
                                          <p:cBhvr additive="base">
                                            <p:cTn id="105" dur="500" fill="hold"/>
                                            <p:tgtEl>
                                              <p:spTgt spid="1060"/>
                                            </p:tgtEl>
                                            <p:attrNameLst>
                                              <p:attrName>ppt_y</p:attrName>
                                            </p:attrNameLst>
                                          </p:cBhvr>
                                          <p:tavLst>
                                            <p:tav tm="0">
                                              <p:val>
                                                <p:strVal val="0-#ppt_h/2"/>
                                              </p:val>
                                            </p:tav>
                                            <p:tav tm="100000">
                                              <p:val>
                                                <p:strVal val="#ppt_y"/>
                                              </p:val>
                                            </p:tav>
                                          </p:tavLst>
                                        </p:anim>
                                      </p:childTnLst>
                                    </p:cTn>
                                  </p:par>
                                  <p:par>
                                    <p:cTn id="106" presetID="2" presetClass="entr" presetSubtype="9" fill="hold" nodeType="withEffect">
                                      <p:stCondLst>
                                        <p:cond delay="900"/>
                                      </p:stCondLst>
                                      <p:childTnLst>
                                        <p:set>
                                          <p:cBhvr>
                                            <p:cTn id="107" dur="1" fill="hold">
                                              <p:stCondLst>
                                                <p:cond delay="0"/>
                                              </p:stCondLst>
                                            </p:cTn>
                                            <p:tgtEl>
                                              <p:spTgt spid="1065"/>
                                            </p:tgtEl>
                                            <p:attrNameLst>
                                              <p:attrName>style.visibility</p:attrName>
                                            </p:attrNameLst>
                                          </p:cBhvr>
                                          <p:to>
                                            <p:strVal val="visible"/>
                                          </p:to>
                                        </p:set>
                                        <p:anim calcmode="lin" valueType="num">
                                          <p:cBhvr additive="base">
                                            <p:cTn id="108" dur="500" fill="hold"/>
                                            <p:tgtEl>
                                              <p:spTgt spid="1065"/>
                                            </p:tgtEl>
                                            <p:attrNameLst>
                                              <p:attrName>ppt_x</p:attrName>
                                            </p:attrNameLst>
                                          </p:cBhvr>
                                          <p:tavLst>
                                            <p:tav tm="0">
                                              <p:val>
                                                <p:strVal val="0-#ppt_w/2"/>
                                              </p:val>
                                            </p:tav>
                                            <p:tav tm="100000">
                                              <p:val>
                                                <p:strVal val="#ppt_x"/>
                                              </p:val>
                                            </p:tav>
                                          </p:tavLst>
                                        </p:anim>
                                        <p:anim calcmode="lin" valueType="num">
                                          <p:cBhvr additive="base">
                                            <p:cTn id="109" dur="500" fill="hold"/>
                                            <p:tgtEl>
                                              <p:spTgt spid="1065"/>
                                            </p:tgtEl>
                                            <p:attrNameLst>
                                              <p:attrName>ppt_y</p:attrName>
                                            </p:attrNameLst>
                                          </p:cBhvr>
                                          <p:tavLst>
                                            <p:tav tm="0">
                                              <p:val>
                                                <p:strVal val="0-#ppt_h/2"/>
                                              </p:val>
                                            </p:tav>
                                            <p:tav tm="100000">
                                              <p:val>
                                                <p:strVal val="#ppt_y"/>
                                              </p:val>
                                            </p:tav>
                                          </p:tavLst>
                                        </p:anim>
                                      </p:childTnLst>
                                    </p:cTn>
                                  </p:par>
                                  <p:par>
                                    <p:cTn id="110" presetID="2" presetClass="entr" presetSubtype="6" fill="hold" nodeType="withEffect">
                                      <p:stCondLst>
                                        <p:cond delay="1050"/>
                                      </p:stCondLst>
                                      <p:childTnLst>
                                        <p:set>
                                          <p:cBhvr>
                                            <p:cTn id="111" dur="1" fill="hold">
                                              <p:stCondLst>
                                                <p:cond delay="0"/>
                                              </p:stCondLst>
                                            </p:cTn>
                                            <p:tgtEl>
                                              <p:spTgt spid="1071"/>
                                            </p:tgtEl>
                                            <p:attrNameLst>
                                              <p:attrName>style.visibility</p:attrName>
                                            </p:attrNameLst>
                                          </p:cBhvr>
                                          <p:to>
                                            <p:strVal val="visible"/>
                                          </p:to>
                                        </p:set>
                                        <p:anim calcmode="lin" valueType="num">
                                          <p:cBhvr additive="base">
                                            <p:cTn id="112" dur="500" fill="hold"/>
                                            <p:tgtEl>
                                              <p:spTgt spid="1071"/>
                                            </p:tgtEl>
                                            <p:attrNameLst>
                                              <p:attrName>ppt_x</p:attrName>
                                            </p:attrNameLst>
                                          </p:cBhvr>
                                          <p:tavLst>
                                            <p:tav tm="0">
                                              <p:val>
                                                <p:strVal val="1+#ppt_w/2"/>
                                              </p:val>
                                            </p:tav>
                                            <p:tav tm="100000">
                                              <p:val>
                                                <p:strVal val="#ppt_x"/>
                                              </p:val>
                                            </p:tav>
                                          </p:tavLst>
                                        </p:anim>
                                        <p:anim calcmode="lin" valueType="num">
                                          <p:cBhvr additive="base">
                                            <p:cTn id="113" dur="500" fill="hold"/>
                                            <p:tgtEl>
                                              <p:spTgt spid="1071"/>
                                            </p:tgtEl>
                                            <p:attrNameLst>
                                              <p:attrName>ppt_y</p:attrName>
                                            </p:attrNameLst>
                                          </p:cBhvr>
                                          <p:tavLst>
                                            <p:tav tm="0">
                                              <p:val>
                                                <p:strVal val="1+#ppt_h/2"/>
                                              </p:val>
                                            </p:tav>
                                            <p:tav tm="100000">
                                              <p:val>
                                                <p:strVal val="#ppt_y"/>
                                              </p:val>
                                            </p:tav>
                                          </p:tavLst>
                                        </p:anim>
                                      </p:childTnLst>
                                    </p:cTn>
                                  </p:par>
                                  <p:par>
                                    <p:cTn id="114" presetID="2" presetClass="entr" presetSubtype="6" fill="hold" nodeType="withEffect">
                                      <p:stCondLst>
                                        <p:cond delay="1150"/>
                                      </p:stCondLst>
                                      <p:childTnLst>
                                        <p:set>
                                          <p:cBhvr>
                                            <p:cTn id="115" dur="1" fill="hold">
                                              <p:stCondLst>
                                                <p:cond delay="0"/>
                                              </p:stCondLst>
                                            </p:cTn>
                                            <p:tgtEl>
                                              <p:spTgt spid="1074"/>
                                            </p:tgtEl>
                                            <p:attrNameLst>
                                              <p:attrName>style.visibility</p:attrName>
                                            </p:attrNameLst>
                                          </p:cBhvr>
                                          <p:to>
                                            <p:strVal val="visible"/>
                                          </p:to>
                                        </p:set>
                                        <p:anim calcmode="lin" valueType="num">
                                          <p:cBhvr additive="base">
                                            <p:cTn id="116" dur="500" fill="hold"/>
                                            <p:tgtEl>
                                              <p:spTgt spid="1074"/>
                                            </p:tgtEl>
                                            <p:attrNameLst>
                                              <p:attrName>ppt_x</p:attrName>
                                            </p:attrNameLst>
                                          </p:cBhvr>
                                          <p:tavLst>
                                            <p:tav tm="0">
                                              <p:val>
                                                <p:strVal val="1+#ppt_w/2"/>
                                              </p:val>
                                            </p:tav>
                                            <p:tav tm="100000">
                                              <p:val>
                                                <p:strVal val="#ppt_x"/>
                                              </p:val>
                                            </p:tav>
                                          </p:tavLst>
                                        </p:anim>
                                        <p:anim calcmode="lin" valueType="num">
                                          <p:cBhvr additive="base">
                                            <p:cTn id="117" dur="500" fill="hold"/>
                                            <p:tgtEl>
                                              <p:spTgt spid="1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025" grpId="0" animBg="1"/>
          <p:bldP spid="1026" grpId="0" animBg="1"/>
          <p:bldP spid="1027" grpId="0" animBg="1"/>
          <p:bldP spid="102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rev Slide Img">
            <a:extLst>
              <a:ext uri="{FF2B5EF4-FFF2-40B4-BE49-F238E27FC236}">
                <a16:creationId xmlns:a16="http://schemas.microsoft.com/office/drawing/2014/main" id="{8DCBF90F-7375-2B20-6BB5-59B686CE867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7999"/>
          </a:xfrm>
          <a:prstGeom prst="rect">
            <a:avLst/>
          </a:prstGeom>
        </p:spPr>
      </p:pic>
      <p:grpSp>
        <p:nvGrpSpPr>
          <p:cNvPr id="30" name="BCI">
            <a:extLst>
              <a:ext uri="{FF2B5EF4-FFF2-40B4-BE49-F238E27FC236}">
                <a16:creationId xmlns:a16="http://schemas.microsoft.com/office/drawing/2014/main" id="{6E1688EF-9B41-6B36-0BF1-A946F960DBFD}"/>
              </a:ext>
            </a:extLst>
          </p:cNvPr>
          <p:cNvGrpSpPr/>
          <p:nvPr/>
        </p:nvGrpSpPr>
        <p:grpSpPr>
          <a:xfrm rot="21358873">
            <a:off x="5389431" y="2493148"/>
            <a:ext cx="6625089" cy="4159940"/>
            <a:chOff x="6378706" y="2108540"/>
            <a:chExt cx="6625089" cy="4159940"/>
          </a:xfrm>
        </p:grpSpPr>
        <p:pic>
          <p:nvPicPr>
            <p:cNvPr id="15" name="BCI Generic">
              <a:extLst>
                <a:ext uri="{FF2B5EF4-FFF2-40B4-BE49-F238E27FC236}">
                  <a16:creationId xmlns:a16="http://schemas.microsoft.com/office/drawing/2014/main" id="{B28B5B4D-E139-75DB-1A42-236ED2EBE1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8706" y="2108540"/>
              <a:ext cx="6625089" cy="4159940"/>
            </a:xfrm>
            <a:prstGeom prst="rect">
              <a:avLst/>
            </a:prstGeom>
            <a:effectLst>
              <a:glow rad="139700">
                <a:srgbClr val="000000">
                  <a:alpha val="70000"/>
                </a:srgbClr>
              </a:glow>
            </a:effectLst>
          </p:spPr>
        </p:pic>
        <p:sp>
          <p:nvSpPr>
            <p:cNvPr id="28" name="Box Title">
              <a:extLst>
                <a:ext uri="{FF2B5EF4-FFF2-40B4-BE49-F238E27FC236}">
                  <a16:creationId xmlns:a16="http://schemas.microsoft.com/office/drawing/2014/main" id="{40611EB1-A657-1061-900E-85B1958CFAC4}"/>
                </a:ext>
              </a:extLst>
            </p:cNvPr>
            <p:cNvSpPr txBox="1"/>
            <p:nvPr/>
          </p:nvSpPr>
          <p:spPr>
            <a:xfrm>
              <a:off x="6408007" y="5713964"/>
              <a:ext cx="6595787"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Major advances in </a:t>
              </a:r>
              <a:r>
                <a:rPr lang="en-US" dirty="0" err="1">
                  <a:solidFill>
                    <a:schemeClr val="tx1">
                      <a:lumMod val="75000"/>
                    </a:schemeClr>
                  </a:solidFill>
                </a:rPr>
                <a:t>BCI</a:t>
              </a:r>
              <a:r>
                <a:rPr lang="en-US" dirty="0">
                  <a:solidFill>
                    <a:schemeClr val="tx1">
                      <a:lumMod val="75000"/>
                    </a:schemeClr>
                  </a:solidFill>
                </a:rPr>
                <a:t> (e.g., Matt Nagle first artificial hand) </a:t>
              </a:r>
              <a:r>
                <a:rPr lang="en-US" dirty="0">
                  <a:solidFill>
                    <a:schemeClr val="tx1">
                      <a:lumMod val="75000"/>
                    </a:schemeClr>
                  </a:solidFill>
                  <a:sym typeface="Wingdings" panose="05000000000000000000" pitchFamily="2" charset="2"/>
                </a:rPr>
                <a:t> 2005</a:t>
              </a:r>
              <a:endParaRPr lang="en-US" dirty="0">
                <a:solidFill>
                  <a:schemeClr val="tx1">
                    <a:lumMod val="75000"/>
                  </a:schemeClr>
                </a:solidFill>
              </a:endParaRPr>
            </a:p>
          </p:txBody>
        </p:sp>
      </p:grpSp>
      <p:sp>
        <p:nvSpPr>
          <p:cNvPr id="43" name="Mask">
            <a:extLst>
              <a:ext uri="{FF2B5EF4-FFF2-40B4-BE49-F238E27FC236}">
                <a16:creationId xmlns:a16="http://schemas.microsoft.com/office/drawing/2014/main" id="{B3BCF71C-93E6-8A9C-EB34-B1A4FB63B0D0}"/>
              </a:ext>
            </a:extLst>
          </p:cNvPr>
          <p:cNvSpPr/>
          <p:nvPr/>
        </p:nvSpPr>
        <p:spPr>
          <a:xfrm>
            <a:off x="-24899" y="-77742"/>
            <a:ext cx="12369299" cy="6955944"/>
          </a:xfrm>
          <a:prstGeom prst="rect">
            <a:avLst/>
          </a:prstGeom>
          <a:solidFill>
            <a:srgbClr val="00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Book Ariely">
            <a:extLst>
              <a:ext uri="{FF2B5EF4-FFF2-40B4-BE49-F238E27FC236}">
                <a16:creationId xmlns:a16="http://schemas.microsoft.com/office/drawing/2014/main" id="{10803DF7-9C10-D82F-6929-AFB25F1018B1}"/>
              </a:ext>
            </a:extLst>
          </p:cNvPr>
          <p:cNvPicPr>
            <a:picLocks noChangeAspect="1"/>
          </p:cNvPicPr>
          <p:nvPr/>
        </p:nvPicPr>
        <p:blipFill>
          <a:blip r:embed="rId5"/>
          <a:stretch>
            <a:fillRect/>
          </a:stretch>
        </p:blipFill>
        <p:spPr>
          <a:xfrm rot="426750">
            <a:off x="9284344" y="476194"/>
            <a:ext cx="2696407" cy="3579826"/>
          </a:xfrm>
          <a:prstGeom prst="rect">
            <a:avLst/>
          </a:prstGeom>
          <a:noFill/>
          <a:effectLst>
            <a:glow rad="127000">
              <a:srgbClr val="000000">
                <a:alpha val="80000"/>
              </a:srgbClr>
            </a:glow>
          </a:effectLst>
        </p:spPr>
      </p:pic>
      <p:pic>
        <p:nvPicPr>
          <p:cNvPr id="24" name="Book: Nudge">
            <a:extLst>
              <a:ext uri="{FF2B5EF4-FFF2-40B4-BE49-F238E27FC236}">
                <a16:creationId xmlns:a16="http://schemas.microsoft.com/office/drawing/2014/main" id="{8C7F21C9-D519-C605-04FF-839307F4C83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1387489">
            <a:off x="8815151" y="1025020"/>
            <a:ext cx="2420370" cy="3738846"/>
          </a:xfrm>
          <a:prstGeom prst="rect">
            <a:avLst/>
          </a:prstGeom>
          <a:noFill/>
          <a:effectLst>
            <a:glow rad="127000">
              <a:srgbClr val="000000">
                <a:alpha val="80000"/>
              </a:srgbClr>
            </a:glow>
          </a:effectLst>
        </p:spPr>
      </p:pic>
      <p:sp>
        <p:nvSpPr>
          <p:cNvPr id="37" name="2000">
            <a:extLst>
              <a:ext uri="{FF2B5EF4-FFF2-40B4-BE49-F238E27FC236}">
                <a16:creationId xmlns:a16="http://schemas.microsoft.com/office/drawing/2014/main" id="{D6AE8C9F-02A6-27A8-50F1-56FC1577CDDF}"/>
              </a:ext>
            </a:extLst>
          </p:cNvPr>
          <p:cNvSpPr txBox="1"/>
          <p:nvPr/>
        </p:nvSpPr>
        <p:spPr>
          <a:xfrm>
            <a:off x="191131" y="5129784"/>
            <a:ext cx="3186122" cy="1107996"/>
          </a:xfrm>
          <a:prstGeom prst="rect">
            <a:avLst/>
          </a:prstGeom>
          <a:noFill/>
        </p:spPr>
        <p:txBody>
          <a:bodyPr wrap="square">
            <a:spAutoFit/>
          </a:bodyPr>
          <a:lstStyle/>
          <a:p>
            <a:pPr algn="ctr"/>
            <a:r>
              <a:rPr lang="en-US" sz="6600" dirty="0" err="1">
                <a:ln>
                  <a:solidFill>
                    <a:schemeClr val="bg1"/>
                  </a:solidFill>
                </a:ln>
                <a:effectLst>
                  <a:glow rad="101600">
                    <a:schemeClr val="bg1">
                      <a:alpha val="60000"/>
                    </a:schemeClr>
                  </a:glow>
                </a:effectLst>
                <a:latin typeface="Arial Black" panose="020B0A04020102020204" pitchFamily="34" charset="0"/>
              </a:rPr>
              <a:t>2000s</a:t>
            </a:r>
            <a:endParaRPr lang="en-US" sz="6600" dirty="0">
              <a:ln>
                <a:solidFill>
                  <a:schemeClr val="bg1"/>
                </a:solidFill>
              </a:ln>
              <a:effectLst>
                <a:glow rad="101600">
                  <a:schemeClr val="bg1">
                    <a:alpha val="60000"/>
                  </a:schemeClr>
                </a:glow>
              </a:effectLst>
              <a:latin typeface="Arial Black" panose="020B0A04020102020204" pitchFamily="34" charset="0"/>
            </a:endParaRPr>
          </a:p>
        </p:txBody>
      </p:sp>
      <p:sp>
        <p:nvSpPr>
          <p:cNvPr id="39" name="2010">
            <a:extLst>
              <a:ext uri="{FF2B5EF4-FFF2-40B4-BE49-F238E27FC236}">
                <a16:creationId xmlns:a16="http://schemas.microsoft.com/office/drawing/2014/main" id="{38E34B68-7625-48AC-E151-62F37663F5D1}"/>
              </a:ext>
            </a:extLst>
          </p:cNvPr>
          <p:cNvSpPr txBox="1"/>
          <p:nvPr/>
        </p:nvSpPr>
        <p:spPr>
          <a:xfrm>
            <a:off x="191131" y="5129784"/>
            <a:ext cx="3186122" cy="1107996"/>
          </a:xfrm>
          <a:prstGeom prst="rect">
            <a:avLst/>
          </a:prstGeom>
          <a:noFill/>
        </p:spPr>
        <p:txBody>
          <a:bodyPr wrap="square">
            <a:spAutoFit/>
          </a:bodyPr>
          <a:lstStyle/>
          <a:p>
            <a:pPr algn="ctr"/>
            <a:r>
              <a:rPr lang="en-US" sz="6600" dirty="0" err="1">
                <a:ln>
                  <a:solidFill>
                    <a:schemeClr val="bg1"/>
                  </a:solidFill>
                </a:ln>
                <a:effectLst>
                  <a:glow rad="101600">
                    <a:schemeClr val="bg1">
                      <a:alpha val="60000"/>
                    </a:schemeClr>
                  </a:glow>
                </a:effectLst>
                <a:latin typeface="Arial Black" panose="020B0A04020102020204" pitchFamily="34" charset="0"/>
              </a:rPr>
              <a:t>2010s</a:t>
            </a:r>
            <a:endParaRPr lang="en-US" sz="6600" dirty="0">
              <a:ln>
                <a:solidFill>
                  <a:schemeClr val="bg1"/>
                </a:solidFill>
              </a:ln>
              <a:effectLst>
                <a:glow rad="101600">
                  <a:schemeClr val="bg1">
                    <a:alpha val="60000"/>
                  </a:schemeClr>
                </a:glow>
              </a:effectLst>
              <a:latin typeface="Arial Black" panose="020B0A04020102020204" pitchFamily="34" charset="0"/>
            </a:endParaRPr>
          </a:p>
        </p:txBody>
      </p:sp>
      <p:grpSp>
        <p:nvGrpSpPr>
          <p:cNvPr id="42" name="Disinfo">
            <a:extLst>
              <a:ext uri="{FF2B5EF4-FFF2-40B4-BE49-F238E27FC236}">
                <a16:creationId xmlns:a16="http://schemas.microsoft.com/office/drawing/2014/main" id="{EFB936ED-96D6-52A0-3ED5-4B5EFF6FA6EC}"/>
              </a:ext>
            </a:extLst>
          </p:cNvPr>
          <p:cNvGrpSpPr/>
          <p:nvPr/>
        </p:nvGrpSpPr>
        <p:grpSpPr>
          <a:xfrm rot="21423426">
            <a:off x="2385910" y="725897"/>
            <a:ext cx="6126480" cy="5672097"/>
            <a:chOff x="3048000" y="790575"/>
            <a:chExt cx="6126480" cy="5672097"/>
          </a:xfrm>
        </p:grpSpPr>
        <p:pic>
          <p:nvPicPr>
            <p:cNvPr id="40" name="Picture 2">
              <a:extLst>
                <a:ext uri="{FF2B5EF4-FFF2-40B4-BE49-F238E27FC236}">
                  <a16:creationId xmlns:a16="http://schemas.microsoft.com/office/drawing/2014/main" id="{9900B994-4E6E-EDB2-A35D-90A94AC1200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48000" y="790575"/>
              <a:ext cx="6096000" cy="5276850"/>
            </a:xfrm>
            <a:prstGeom prst="rect">
              <a:avLst/>
            </a:prstGeom>
            <a:noFill/>
            <a:effectLst>
              <a:glow rad="127000">
                <a:srgbClr val="000000">
                  <a:alpha val="80000"/>
                </a:srgbClr>
              </a:glow>
            </a:effectLst>
            <a:extLst>
              <a:ext uri="{909E8E84-426E-40DD-AFC4-6F175D3DCCD1}">
                <a14:hiddenFill xmlns:a14="http://schemas.microsoft.com/office/drawing/2010/main">
                  <a:solidFill>
                    <a:srgbClr val="FFFFFF"/>
                  </a:solidFill>
                </a14:hiddenFill>
              </a:ext>
            </a:extLst>
          </p:spPr>
        </p:pic>
        <p:sp>
          <p:nvSpPr>
            <p:cNvPr id="41" name="Box Title">
              <a:extLst>
                <a:ext uri="{FF2B5EF4-FFF2-40B4-BE49-F238E27FC236}">
                  <a16:creationId xmlns:a16="http://schemas.microsoft.com/office/drawing/2014/main" id="{59CD48ED-C51A-69B1-8D71-D4CD4CBBAA44}"/>
                </a:ext>
              </a:extLst>
            </p:cNvPr>
            <p:cNvSpPr txBox="1"/>
            <p:nvPr/>
          </p:nvSpPr>
          <p:spPr>
            <a:xfrm>
              <a:off x="3048000" y="6093340"/>
              <a:ext cx="6126480"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sym typeface="Wingdings" panose="05000000000000000000" pitchFamily="2" charset="2"/>
                </a:rPr>
                <a:t>Rise in disinformation  2013+</a:t>
              </a:r>
              <a:endParaRPr lang="en-US" dirty="0">
                <a:solidFill>
                  <a:schemeClr val="tx1">
                    <a:lumMod val="75000"/>
                  </a:schemeClr>
                </a:solidFill>
              </a:endParaRPr>
            </a:p>
          </p:txBody>
        </p:sp>
      </p:grpSp>
      <p:grpSp>
        <p:nvGrpSpPr>
          <p:cNvPr id="44" name="Havana">
            <a:extLst>
              <a:ext uri="{FF2B5EF4-FFF2-40B4-BE49-F238E27FC236}">
                <a16:creationId xmlns:a16="http://schemas.microsoft.com/office/drawing/2014/main" id="{654E8894-2ADE-8288-8FFD-D50E376B2E2F}"/>
              </a:ext>
            </a:extLst>
          </p:cNvPr>
          <p:cNvGrpSpPr/>
          <p:nvPr/>
        </p:nvGrpSpPr>
        <p:grpSpPr>
          <a:xfrm rot="249650">
            <a:off x="3526814" y="701589"/>
            <a:ext cx="6127763" cy="4572000"/>
            <a:chOff x="3016237" y="1143000"/>
            <a:chExt cx="6127763" cy="4572000"/>
          </a:xfrm>
        </p:grpSpPr>
        <p:pic>
          <p:nvPicPr>
            <p:cNvPr id="47" name="Havana Hotel" descr="The Hotel Nacional in Havana is one of the locations where the syndrome has reportedly been experienced">
              <a:extLst>
                <a:ext uri="{FF2B5EF4-FFF2-40B4-BE49-F238E27FC236}">
                  <a16:creationId xmlns:a16="http://schemas.microsoft.com/office/drawing/2014/main" id="{C1AEF8EC-B992-FEE6-8A33-B9CA01ED383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p:blipFill>
          <p:spPr bwMode="auto">
            <a:xfrm>
              <a:off x="3048000" y="1143000"/>
              <a:ext cx="6096000" cy="4572000"/>
            </a:xfrm>
            <a:prstGeom prst="rect">
              <a:avLst/>
            </a:prstGeom>
            <a:noFill/>
            <a:effectLst>
              <a:glow rad="165100">
                <a:srgbClr val="000000">
                  <a:alpha val="70000"/>
                </a:srgbClr>
              </a:glow>
            </a:effectLst>
            <a:extLst>
              <a:ext uri="{909E8E84-426E-40DD-AFC4-6F175D3DCCD1}">
                <a14:hiddenFill xmlns:a14="http://schemas.microsoft.com/office/drawing/2010/main">
                  <a:solidFill>
                    <a:srgbClr val="FFFFFF"/>
                  </a:solidFill>
                </a14:hiddenFill>
              </a:ext>
            </a:extLst>
          </p:spPr>
        </p:pic>
        <p:sp>
          <p:nvSpPr>
            <p:cNvPr id="50" name="Box Title">
              <a:extLst>
                <a:ext uri="{FF2B5EF4-FFF2-40B4-BE49-F238E27FC236}">
                  <a16:creationId xmlns:a16="http://schemas.microsoft.com/office/drawing/2014/main" id="{978747D9-36A4-CCF0-FAAE-59E8C21F7C59}"/>
                </a:ext>
              </a:extLst>
            </p:cNvPr>
            <p:cNvSpPr txBox="1"/>
            <p:nvPr/>
          </p:nvSpPr>
          <p:spPr>
            <a:xfrm>
              <a:off x="3016237" y="5083746"/>
              <a:ext cx="6126480"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sym typeface="Wingdings" panose="05000000000000000000" pitchFamily="2" charset="2"/>
                </a:rPr>
                <a:t>Havana Syndrome  2016+</a:t>
              </a:r>
              <a:endParaRPr lang="en-US" dirty="0">
                <a:solidFill>
                  <a:schemeClr val="tx1">
                    <a:lumMod val="75000"/>
                  </a:schemeClr>
                </a:solidFill>
              </a:endParaRPr>
            </a:p>
          </p:txBody>
        </p:sp>
      </p:grpSp>
      <p:pic>
        <p:nvPicPr>
          <p:cNvPr id="53" name="?" descr="Badge Question Mark with solid fill">
            <a:extLst>
              <a:ext uri="{FF2B5EF4-FFF2-40B4-BE49-F238E27FC236}">
                <a16:creationId xmlns:a16="http://schemas.microsoft.com/office/drawing/2014/main" id="{F4D95F21-36BD-5570-47D0-B500BAD357B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884885">
            <a:off x="8400034" y="960838"/>
            <a:ext cx="1249680" cy="1249680"/>
          </a:xfrm>
          <a:prstGeom prst="rect">
            <a:avLst/>
          </a:prstGeom>
          <a:effectLst>
            <a:glow rad="127000">
              <a:srgbClr val="011941"/>
            </a:glow>
          </a:effectLst>
        </p:spPr>
      </p:pic>
      <p:grpSp>
        <p:nvGrpSpPr>
          <p:cNvPr id="60" name="China Classroom">
            <a:extLst>
              <a:ext uri="{FF2B5EF4-FFF2-40B4-BE49-F238E27FC236}">
                <a16:creationId xmlns:a16="http://schemas.microsoft.com/office/drawing/2014/main" id="{ECF3946D-B654-2238-0E5C-889BA2A49BF3}"/>
              </a:ext>
            </a:extLst>
          </p:cNvPr>
          <p:cNvGrpSpPr/>
          <p:nvPr/>
        </p:nvGrpSpPr>
        <p:grpSpPr>
          <a:xfrm rot="21335723">
            <a:off x="1993595" y="572006"/>
            <a:ext cx="7168353" cy="4757727"/>
            <a:chOff x="3016237" y="1396999"/>
            <a:chExt cx="7168353" cy="4757727"/>
          </a:xfrm>
        </p:grpSpPr>
        <p:pic>
          <p:nvPicPr>
            <p:cNvPr id="63" name="Classroom" descr="Stock photo showing students in a high-tech classroom">
              <a:extLst>
                <a:ext uri="{FF2B5EF4-FFF2-40B4-BE49-F238E27FC236}">
                  <a16:creationId xmlns:a16="http://schemas.microsoft.com/office/drawing/2014/main" id="{D5DFB6F7-9090-9803-70FC-DC6092898B54}"/>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p:blipFill>
          <p:spPr bwMode="auto">
            <a:xfrm>
              <a:off x="3047999" y="1396999"/>
              <a:ext cx="7136591" cy="4757727"/>
            </a:xfrm>
            <a:prstGeom prst="rect">
              <a:avLst/>
            </a:prstGeom>
            <a:noFill/>
            <a:effectLst>
              <a:glow rad="165100">
                <a:srgbClr val="000000">
                  <a:alpha val="70000"/>
                </a:srgbClr>
              </a:glow>
            </a:effectLst>
            <a:extLst>
              <a:ext uri="{909E8E84-426E-40DD-AFC4-6F175D3DCCD1}">
                <a14:hiddenFill xmlns:a14="http://schemas.microsoft.com/office/drawing/2010/main">
                  <a:solidFill>
                    <a:srgbClr val="FFFFFF"/>
                  </a:solidFill>
                </a14:hiddenFill>
              </a:ext>
            </a:extLst>
          </p:spPr>
        </p:pic>
        <p:sp>
          <p:nvSpPr>
            <p:cNvPr id="1025" name="Box Title">
              <a:extLst>
                <a:ext uri="{FF2B5EF4-FFF2-40B4-BE49-F238E27FC236}">
                  <a16:creationId xmlns:a16="http://schemas.microsoft.com/office/drawing/2014/main" id="{BEFCCAC4-0CD5-7569-F681-109554B4484D}"/>
                </a:ext>
              </a:extLst>
            </p:cNvPr>
            <p:cNvSpPr txBox="1"/>
            <p:nvPr/>
          </p:nvSpPr>
          <p:spPr>
            <a:xfrm>
              <a:off x="3016237" y="5513336"/>
              <a:ext cx="7132320" cy="369332"/>
            </a:xfrm>
            <a:prstGeom prst="rect">
              <a:avLst/>
            </a:prstGeom>
            <a:solidFill>
              <a:srgbClr val="000000">
                <a:alpha val="80000"/>
              </a:srgbClr>
            </a:solidFill>
          </p:spPr>
          <p:txBody>
            <a:bodyPr wrap="square" lIns="182880" bIns="45720">
              <a:spAutoFit/>
            </a:bodyPr>
            <a:lstStyle/>
            <a:p>
              <a:r>
                <a:rPr lang="en-US" dirty="0" err="1">
                  <a:solidFill>
                    <a:schemeClr val="tx1">
                      <a:lumMod val="75000"/>
                    </a:schemeClr>
                  </a:solidFill>
                  <a:sym typeface="Wingdings" panose="05000000000000000000" pitchFamily="2" charset="2"/>
                </a:rPr>
                <a:t>BrainCo</a:t>
              </a:r>
              <a:r>
                <a:rPr lang="en-US" dirty="0">
                  <a:solidFill>
                    <a:schemeClr val="tx1">
                      <a:lumMod val="75000"/>
                    </a:schemeClr>
                  </a:solidFill>
                  <a:sym typeface="Wingdings" panose="05000000000000000000" pitchFamily="2" charset="2"/>
                </a:rPr>
                <a:t> fifth-grader brain-monitoring study in China  2019</a:t>
              </a:r>
              <a:endParaRPr lang="en-US" dirty="0">
                <a:solidFill>
                  <a:schemeClr val="tx1">
                    <a:lumMod val="75000"/>
                  </a:schemeClr>
                </a:solidFill>
              </a:endParaRPr>
            </a:p>
          </p:txBody>
        </p:sp>
      </p:grpSp>
      <p:grpSp>
        <p:nvGrpSpPr>
          <p:cNvPr id="1028" name="China Monitoring">
            <a:extLst>
              <a:ext uri="{FF2B5EF4-FFF2-40B4-BE49-F238E27FC236}">
                <a16:creationId xmlns:a16="http://schemas.microsoft.com/office/drawing/2014/main" id="{CD172F61-4E0C-AED4-6552-C825E0DBCEBE}"/>
              </a:ext>
            </a:extLst>
          </p:cNvPr>
          <p:cNvGrpSpPr/>
          <p:nvPr/>
        </p:nvGrpSpPr>
        <p:grpSpPr>
          <a:xfrm rot="381866">
            <a:off x="4726551" y="744940"/>
            <a:ext cx="6157058" cy="4757727"/>
            <a:chOff x="3537765" y="1396999"/>
            <a:chExt cx="6157058" cy="4757727"/>
          </a:xfrm>
        </p:grpSpPr>
        <p:pic>
          <p:nvPicPr>
            <p:cNvPr id="1031" name="Camera">
              <a:extLst>
                <a:ext uri="{FF2B5EF4-FFF2-40B4-BE49-F238E27FC236}">
                  <a16:creationId xmlns:a16="http://schemas.microsoft.com/office/drawing/2014/main" id="{B3B38C77-A902-9D58-4CC8-8E130D6B6D28}"/>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p:blipFill>
          <p:spPr bwMode="auto">
            <a:xfrm>
              <a:off x="3537765" y="1396999"/>
              <a:ext cx="6157058" cy="4757727"/>
            </a:xfrm>
            <a:prstGeom prst="rect">
              <a:avLst/>
            </a:prstGeom>
            <a:noFill/>
            <a:effectLst>
              <a:glow rad="165100">
                <a:srgbClr val="000000">
                  <a:alpha val="70000"/>
                </a:srgbClr>
              </a:glow>
            </a:effectLst>
            <a:extLst>
              <a:ext uri="{909E8E84-426E-40DD-AFC4-6F175D3DCCD1}">
                <a14:hiddenFill xmlns:a14="http://schemas.microsoft.com/office/drawing/2010/main">
                  <a:solidFill>
                    <a:srgbClr val="FFFFFF"/>
                  </a:solidFill>
                </a14:hiddenFill>
              </a:ext>
            </a:extLst>
          </p:spPr>
        </p:pic>
        <p:sp>
          <p:nvSpPr>
            <p:cNvPr id="1033" name="Box Title">
              <a:extLst>
                <a:ext uri="{FF2B5EF4-FFF2-40B4-BE49-F238E27FC236}">
                  <a16:creationId xmlns:a16="http://schemas.microsoft.com/office/drawing/2014/main" id="{CB0490D9-F6D9-7C7C-C8FF-A0E613A6D9CF}"/>
                </a:ext>
              </a:extLst>
            </p:cNvPr>
            <p:cNvSpPr txBox="1"/>
            <p:nvPr/>
          </p:nvSpPr>
          <p:spPr>
            <a:xfrm>
              <a:off x="3606687" y="5513336"/>
              <a:ext cx="6035040"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sym typeface="Wingdings" panose="05000000000000000000" pitchFamily="2" charset="2"/>
                </a:rPr>
                <a:t>Monitoring in China (Rob Schmitz/NPR) </a:t>
              </a:r>
              <a:endParaRPr lang="en-US" dirty="0">
                <a:solidFill>
                  <a:schemeClr val="tx1">
                    <a:lumMod val="75000"/>
                  </a:schemeClr>
                </a:solidFill>
              </a:endParaRPr>
            </a:p>
          </p:txBody>
        </p:sp>
      </p:grpSp>
      <p:grpSp>
        <p:nvGrpSpPr>
          <p:cNvPr id="2" name="Deepfake">
            <a:extLst>
              <a:ext uri="{FF2B5EF4-FFF2-40B4-BE49-F238E27FC236}">
                <a16:creationId xmlns:a16="http://schemas.microsoft.com/office/drawing/2014/main" id="{D78A3712-D220-E310-8724-AFEAFDE731AA}"/>
              </a:ext>
            </a:extLst>
          </p:cNvPr>
          <p:cNvGrpSpPr/>
          <p:nvPr/>
        </p:nvGrpSpPr>
        <p:grpSpPr>
          <a:xfrm rot="21400169">
            <a:off x="3722243" y="309082"/>
            <a:ext cx="3971146" cy="6182296"/>
            <a:chOff x="3574655" y="-999021"/>
            <a:chExt cx="4566621" cy="7109333"/>
          </a:xfrm>
        </p:grpSpPr>
        <p:pic>
          <p:nvPicPr>
            <p:cNvPr id="3" name="DeepFake" descr="Tweet from Andy Campbell. One of the accounts that tweeted the original deepfake image (of an explosion near the Pentagon) was a verified account impersonating a Bloomberg news feed. Other accounts that tweeted the image were @DeItaone and the account Russian state-media owned site RT.  The deepfake  ">
              <a:extLst>
                <a:ext uri="{FF2B5EF4-FFF2-40B4-BE49-F238E27FC236}">
                  <a16:creationId xmlns:a16="http://schemas.microsoft.com/office/drawing/2014/main" id="{6AD50DDA-7C0F-49FD-553B-A3810D1AA489}"/>
                </a:ext>
              </a:extLst>
            </p:cNvPr>
            <p:cNvPicPr>
              <a:picLocks noChangeAspect="1" noChangeArrowheads="1"/>
            </p:cNvPicPr>
            <p:nvPr/>
          </p:nvPicPr>
          <p:blipFill rotWithShape="1">
            <a:blip r:embed="rId13">
              <a:extLst>
                <a:ext uri="{28A0092B-C50C-407E-A947-70E740481C1C}">
                  <a14:useLocalDpi xmlns:a14="http://schemas.microsoft.com/office/drawing/2010/main"/>
                </a:ext>
              </a:extLst>
            </a:blip>
            <a:srcRect/>
            <a:stretch/>
          </p:blipFill>
          <p:spPr bwMode="auto">
            <a:xfrm>
              <a:off x="3574655" y="-999021"/>
              <a:ext cx="4566621" cy="7109333"/>
            </a:xfrm>
            <a:prstGeom prst="rect">
              <a:avLst/>
            </a:prstGeom>
            <a:noFill/>
            <a:effectLst>
              <a:glow rad="165100">
                <a:srgbClr val="000000">
                  <a:alpha val="70000"/>
                </a:srgbClr>
              </a:glow>
            </a:effectLst>
            <a:extLst>
              <a:ext uri="{909E8E84-426E-40DD-AFC4-6F175D3DCCD1}">
                <a14:hiddenFill xmlns:a14="http://schemas.microsoft.com/office/drawing/2010/main">
                  <a:solidFill>
                    <a:srgbClr val="FFFFFF"/>
                  </a:solidFill>
                </a14:hiddenFill>
              </a:ext>
            </a:extLst>
          </p:spPr>
        </p:pic>
        <p:sp>
          <p:nvSpPr>
            <p:cNvPr id="4" name="Box Title">
              <a:extLst>
                <a:ext uri="{FF2B5EF4-FFF2-40B4-BE49-F238E27FC236}">
                  <a16:creationId xmlns:a16="http://schemas.microsoft.com/office/drawing/2014/main" id="{7EE592D8-E62A-C543-8A27-DD8BA7D612BE}"/>
                </a:ext>
              </a:extLst>
            </p:cNvPr>
            <p:cNvSpPr txBox="1"/>
            <p:nvPr/>
          </p:nvSpPr>
          <p:spPr>
            <a:xfrm>
              <a:off x="3606687" y="4955086"/>
              <a:ext cx="4534589" cy="424713"/>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sym typeface="Wingdings" panose="05000000000000000000" pitchFamily="2" charset="2"/>
                </a:rPr>
                <a:t>Pentagon deepfake (Andy Campbell)</a:t>
              </a:r>
              <a:endParaRPr lang="en-US" dirty="0">
                <a:solidFill>
                  <a:schemeClr val="tx1">
                    <a:lumMod val="75000"/>
                  </a:schemeClr>
                </a:solidFill>
              </a:endParaRPr>
            </a:p>
          </p:txBody>
        </p:sp>
      </p:grpSp>
    </p:spTree>
    <p:extLst>
      <p:ext uri="{BB962C8B-B14F-4D97-AF65-F5344CB8AC3E}">
        <p14:creationId xmlns:p14="http://schemas.microsoft.com/office/powerpoint/2010/main" val="341434628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500" fill="hold"/>
                                            <p:tgtEl>
                                              <p:spTgt spid="30"/>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50000">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50000">
                                          <p:cBhvr additive="base">
                                            <p:cTn id="13" dur="500" fill="hold"/>
                                            <p:tgtEl>
                                              <p:spTgt spid="20"/>
                                            </p:tgtEl>
                                            <p:attrNameLst>
                                              <p:attrName>ppt_x</p:attrName>
                                            </p:attrNameLst>
                                          </p:cBhvr>
                                          <p:tavLst>
                                            <p:tav tm="0">
                                              <p:val>
                                                <p:strVal val="1+#ppt_w/2"/>
                                              </p:val>
                                            </p:tav>
                                            <p:tav tm="100000">
                                              <p:val>
                                                <p:strVal val="#ppt_x"/>
                                              </p:val>
                                            </p:tav>
                                          </p:tavLst>
                                        </p:anim>
                                        <p:anim calcmode="lin" valueType="num" p14:bounceEnd="50000">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14:presetBounceEnd="50000">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14:bounceEnd="50000">
                                          <p:cBhvr additive="base">
                                            <p:cTn id="19" dur="500" fill="hold"/>
                                            <p:tgtEl>
                                              <p:spTgt spid="24"/>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50"/>
                                            <p:tgtEl>
                                              <p:spTgt spid="37"/>
                                            </p:tgtEl>
                                          </p:cBhvr>
                                        </p:animEffect>
                                        <p:set>
                                          <p:cBhvr>
                                            <p:cTn id="25" dur="1" fill="hold">
                                              <p:stCondLst>
                                                <p:cond delay="249"/>
                                              </p:stCondLst>
                                            </p:cTn>
                                            <p:tgtEl>
                                              <p:spTgt spid="37"/>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250"/>
                                            <p:tgtEl>
                                              <p:spTgt spid="3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par>
                              <p:cTn id="32" fill="hold">
                                <p:stCondLst>
                                  <p:cond delay="500"/>
                                </p:stCondLst>
                                <p:childTnLst>
                                  <p:par>
                                    <p:cTn id="33" presetID="2" presetClass="entr" presetSubtype="2" fill="hold" nodeType="afterEffect" p14:presetBounceEnd="50000">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14:bounceEnd="50000">
                                          <p:cBhvr additive="base">
                                            <p:cTn id="35" dur="500" fill="hold"/>
                                            <p:tgtEl>
                                              <p:spTgt spid="42"/>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14:presetBounceEnd="50000">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14:bounceEnd="50000">
                                          <p:cBhvr additive="base">
                                            <p:cTn id="41" dur="500" fill="hold"/>
                                            <p:tgtEl>
                                              <p:spTgt spid="44"/>
                                            </p:tgtEl>
                                            <p:attrNameLst>
                                              <p:attrName>ppt_x</p:attrName>
                                            </p:attrNameLst>
                                          </p:cBhvr>
                                          <p:tavLst>
                                            <p:tav tm="0">
                                              <p:val>
                                                <p:strVal val="1+#ppt_w/2"/>
                                              </p:val>
                                            </p:tav>
                                            <p:tav tm="100000">
                                              <p:val>
                                                <p:strVal val="#ppt_x"/>
                                              </p:val>
                                            </p:tav>
                                          </p:tavLst>
                                        </p:anim>
                                        <p:anim calcmode="lin" valueType="num" p14:bounceEnd="50000">
                                          <p:cBhvr additive="base">
                                            <p:cTn id="42" dur="500" fill="hold"/>
                                            <p:tgtEl>
                                              <p:spTgt spid="44"/>
                                            </p:tgtEl>
                                            <p:attrNameLst>
                                              <p:attrName>ppt_y</p:attrName>
                                            </p:attrNameLst>
                                          </p:cBhvr>
                                          <p:tavLst>
                                            <p:tav tm="0">
                                              <p:val>
                                                <p:strVal val="#ppt_y"/>
                                              </p:val>
                                            </p:tav>
                                            <p:tav tm="100000">
                                              <p:val>
                                                <p:strVal val="#ppt_y"/>
                                              </p:val>
                                            </p:tav>
                                          </p:tavLst>
                                        </p:anim>
                                      </p:childTnLst>
                                    </p:cTn>
                                  </p:par>
                                </p:childTnLst>
                              </p:cTn>
                            </p:par>
                            <p:par>
                              <p:cTn id="43" fill="hold">
                                <p:stCondLst>
                                  <p:cond delay="500"/>
                                </p:stCondLst>
                                <p:childTnLst>
                                  <p:par>
                                    <p:cTn id="44" presetID="2" presetClass="entr" presetSubtype="2" fill="hold" nodeType="afterEffect" p14:presetBounceEnd="50000">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14:bounceEnd="50000">
                                          <p:cBhvr additive="base">
                                            <p:cTn id="46" dur="500" fill="hold"/>
                                            <p:tgtEl>
                                              <p:spTgt spid="53"/>
                                            </p:tgtEl>
                                            <p:attrNameLst>
                                              <p:attrName>ppt_x</p:attrName>
                                            </p:attrNameLst>
                                          </p:cBhvr>
                                          <p:tavLst>
                                            <p:tav tm="0">
                                              <p:val>
                                                <p:strVal val="1+#ppt_w/2"/>
                                              </p:val>
                                            </p:tav>
                                            <p:tav tm="100000">
                                              <p:val>
                                                <p:strVal val="#ppt_x"/>
                                              </p:val>
                                            </p:tav>
                                          </p:tavLst>
                                        </p:anim>
                                        <p:anim calcmode="lin" valueType="num" p14:bounceEnd="50000">
                                          <p:cBhvr additive="base">
                                            <p:cTn id="47"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14:presetBounceEnd="50000">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14:bounceEnd="50000">
                                          <p:cBhvr additive="base">
                                            <p:cTn id="52" dur="500" fill="hold"/>
                                            <p:tgtEl>
                                              <p:spTgt spid="60"/>
                                            </p:tgtEl>
                                            <p:attrNameLst>
                                              <p:attrName>ppt_x</p:attrName>
                                            </p:attrNameLst>
                                          </p:cBhvr>
                                          <p:tavLst>
                                            <p:tav tm="0">
                                              <p:val>
                                                <p:strVal val="1+#ppt_w/2"/>
                                              </p:val>
                                            </p:tav>
                                            <p:tav tm="100000">
                                              <p:val>
                                                <p:strVal val="#ppt_x"/>
                                              </p:val>
                                            </p:tav>
                                          </p:tavLst>
                                        </p:anim>
                                        <p:anim calcmode="lin" valueType="num" p14:bounceEnd="50000">
                                          <p:cBhvr additive="base">
                                            <p:cTn id="53"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nodeType="clickEffect" p14:presetBounceEnd="50000">
                                      <p:stCondLst>
                                        <p:cond delay="0"/>
                                      </p:stCondLst>
                                      <p:childTnLst>
                                        <p:set>
                                          <p:cBhvr>
                                            <p:cTn id="57" dur="1" fill="hold">
                                              <p:stCondLst>
                                                <p:cond delay="0"/>
                                              </p:stCondLst>
                                            </p:cTn>
                                            <p:tgtEl>
                                              <p:spTgt spid="1028"/>
                                            </p:tgtEl>
                                            <p:attrNameLst>
                                              <p:attrName>style.visibility</p:attrName>
                                            </p:attrNameLst>
                                          </p:cBhvr>
                                          <p:to>
                                            <p:strVal val="visible"/>
                                          </p:to>
                                        </p:set>
                                        <p:anim calcmode="lin" valueType="num" p14:bounceEnd="50000">
                                          <p:cBhvr additive="base">
                                            <p:cTn id="58" dur="500" fill="hold"/>
                                            <p:tgtEl>
                                              <p:spTgt spid="1028"/>
                                            </p:tgtEl>
                                            <p:attrNameLst>
                                              <p:attrName>ppt_x</p:attrName>
                                            </p:attrNameLst>
                                          </p:cBhvr>
                                          <p:tavLst>
                                            <p:tav tm="0">
                                              <p:val>
                                                <p:strVal val="1+#ppt_w/2"/>
                                              </p:val>
                                            </p:tav>
                                            <p:tav tm="100000">
                                              <p:val>
                                                <p:strVal val="#ppt_x"/>
                                              </p:val>
                                            </p:tav>
                                          </p:tavLst>
                                        </p:anim>
                                        <p:anim calcmode="lin" valueType="num" p14:bounceEnd="50000">
                                          <p:cBhvr additive="base">
                                            <p:cTn id="59"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nodeType="clickEffect" p14:presetBounceEnd="50000">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14:bounceEnd="50000">
                                          <p:cBhvr additive="base">
                                            <p:cTn id="6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6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7"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50"/>
                                            <p:tgtEl>
                                              <p:spTgt spid="37"/>
                                            </p:tgtEl>
                                          </p:cBhvr>
                                        </p:animEffect>
                                        <p:set>
                                          <p:cBhvr>
                                            <p:cTn id="25" dur="1" fill="hold">
                                              <p:stCondLst>
                                                <p:cond delay="249"/>
                                              </p:stCondLst>
                                            </p:cTn>
                                            <p:tgtEl>
                                              <p:spTgt spid="37"/>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250"/>
                                            <p:tgtEl>
                                              <p:spTgt spid="3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par>
                              <p:cTn id="32" fill="hold">
                                <p:stCondLst>
                                  <p:cond delay="500"/>
                                </p:stCondLst>
                                <p:childTnLst>
                                  <p:par>
                                    <p:cTn id="33" presetID="2" presetClass="entr" presetSubtype="2"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1+#ppt_w/2"/>
                                              </p:val>
                                            </p:tav>
                                            <p:tav tm="100000">
                                              <p:val>
                                                <p:strVal val="#ppt_x"/>
                                              </p:val>
                                            </p:tav>
                                          </p:tavLst>
                                        </p:anim>
                                        <p:anim calcmode="lin" valueType="num">
                                          <p:cBhvr additive="base">
                                            <p:cTn id="36"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1+#ppt_w/2"/>
                                              </p:val>
                                            </p:tav>
                                            <p:tav tm="100000">
                                              <p:val>
                                                <p:strVal val="#ppt_x"/>
                                              </p:val>
                                            </p:tav>
                                          </p:tavLst>
                                        </p:anim>
                                        <p:anim calcmode="lin" valueType="num">
                                          <p:cBhvr additive="base">
                                            <p:cTn id="42" dur="500" fill="hold"/>
                                            <p:tgtEl>
                                              <p:spTgt spid="44"/>
                                            </p:tgtEl>
                                            <p:attrNameLst>
                                              <p:attrName>ppt_y</p:attrName>
                                            </p:attrNameLst>
                                          </p:cBhvr>
                                          <p:tavLst>
                                            <p:tav tm="0">
                                              <p:val>
                                                <p:strVal val="#ppt_y"/>
                                              </p:val>
                                            </p:tav>
                                            <p:tav tm="100000">
                                              <p:val>
                                                <p:strVal val="#ppt_y"/>
                                              </p:val>
                                            </p:tav>
                                          </p:tavLst>
                                        </p:anim>
                                      </p:childTnLst>
                                    </p:cTn>
                                  </p:par>
                                </p:childTnLst>
                              </p:cTn>
                            </p:par>
                            <p:par>
                              <p:cTn id="43" fill="hold">
                                <p:stCondLst>
                                  <p:cond delay="500"/>
                                </p:stCondLst>
                                <p:childTnLst>
                                  <p:par>
                                    <p:cTn id="44" presetID="2" presetClass="entr" presetSubtype="2" fill="hold" nodeType="after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additive="base">
                                            <p:cTn id="46" dur="500" fill="hold"/>
                                            <p:tgtEl>
                                              <p:spTgt spid="53"/>
                                            </p:tgtEl>
                                            <p:attrNameLst>
                                              <p:attrName>ppt_x</p:attrName>
                                            </p:attrNameLst>
                                          </p:cBhvr>
                                          <p:tavLst>
                                            <p:tav tm="0">
                                              <p:val>
                                                <p:strVal val="1+#ppt_w/2"/>
                                              </p:val>
                                            </p:tav>
                                            <p:tav tm="100000">
                                              <p:val>
                                                <p:strVal val="#ppt_x"/>
                                              </p:val>
                                            </p:tav>
                                          </p:tavLst>
                                        </p:anim>
                                        <p:anim calcmode="lin" valueType="num">
                                          <p:cBhvr additive="base">
                                            <p:cTn id="47"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cBhvr additive="base">
                                            <p:cTn id="52" dur="500" fill="hold"/>
                                            <p:tgtEl>
                                              <p:spTgt spid="60"/>
                                            </p:tgtEl>
                                            <p:attrNameLst>
                                              <p:attrName>ppt_x</p:attrName>
                                            </p:attrNameLst>
                                          </p:cBhvr>
                                          <p:tavLst>
                                            <p:tav tm="0">
                                              <p:val>
                                                <p:strVal val="1+#ppt_w/2"/>
                                              </p:val>
                                            </p:tav>
                                            <p:tav tm="100000">
                                              <p:val>
                                                <p:strVal val="#ppt_x"/>
                                              </p:val>
                                            </p:tav>
                                          </p:tavLst>
                                        </p:anim>
                                        <p:anim calcmode="lin" valueType="num">
                                          <p:cBhvr additive="base">
                                            <p:cTn id="53"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nodeType="clickEffect">
                                      <p:stCondLst>
                                        <p:cond delay="0"/>
                                      </p:stCondLst>
                                      <p:childTnLst>
                                        <p:set>
                                          <p:cBhvr>
                                            <p:cTn id="57" dur="1" fill="hold">
                                              <p:stCondLst>
                                                <p:cond delay="0"/>
                                              </p:stCondLst>
                                            </p:cTn>
                                            <p:tgtEl>
                                              <p:spTgt spid="1028"/>
                                            </p:tgtEl>
                                            <p:attrNameLst>
                                              <p:attrName>style.visibility</p:attrName>
                                            </p:attrNameLst>
                                          </p:cBhvr>
                                          <p:to>
                                            <p:strVal val="visible"/>
                                          </p:to>
                                        </p:set>
                                        <p:anim calcmode="lin" valueType="num">
                                          <p:cBhvr additive="base">
                                            <p:cTn id="58" dur="500" fill="hold"/>
                                            <p:tgtEl>
                                              <p:spTgt spid="1028"/>
                                            </p:tgtEl>
                                            <p:attrNameLst>
                                              <p:attrName>ppt_x</p:attrName>
                                            </p:attrNameLst>
                                          </p:cBhvr>
                                          <p:tavLst>
                                            <p:tav tm="0">
                                              <p:val>
                                                <p:strVal val="1+#ppt_w/2"/>
                                              </p:val>
                                            </p:tav>
                                            <p:tav tm="100000">
                                              <p:val>
                                                <p:strVal val="#ppt_x"/>
                                              </p:val>
                                            </p:tav>
                                          </p:tavLst>
                                        </p:anim>
                                        <p:anim calcmode="lin" valueType="num">
                                          <p:cBhvr additive="base">
                                            <p:cTn id="59"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additive="base">
                                            <p:cTn id="64" dur="500" fill="hold"/>
                                            <p:tgtEl>
                                              <p:spTgt spid="2"/>
                                            </p:tgtEl>
                                            <p:attrNameLst>
                                              <p:attrName>ppt_x</p:attrName>
                                            </p:attrNameLst>
                                          </p:cBhvr>
                                          <p:tavLst>
                                            <p:tav tm="0">
                                              <p:val>
                                                <p:strVal val="1+#ppt_w/2"/>
                                              </p:val>
                                            </p:tav>
                                            <p:tav tm="100000">
                                              <p:val>
                                                <p:strVal val="#ppt_x"/>
                                              </p:val>
                                            </p:tav>
                                          </p:tavLst>
                                        </p:anim>
                                        <p:anim calcmode="lin" valueType="num">
                                          <p:cBhvr additive="base">
                                            <p:cTn id="6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7" grpId="0"/>
          <p:bldP spid="39"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69AEC89-7439-0E83-1A29-1DFDCA5CC458}"/>
              </a:ext>
            </a:extLst>
          </p:cNvPr>
          <p:cNvSpPr/>
          <p:nvPr/>
        </p:nvSpPr>
        <p:spPr>
          <a:xfrm>
            <a:off x="725565" y="165100"/>
            <a:ext cx="10983120" cy="6248400"/>
          </a:xfrm>
          <a:prstGeom prst="ellipse">
            <a:avLst/>
          </a:prstGeom>
          <a:solidFill>
            <a:schemeClr val="bg1">
              <a:lumMod val="95000"/>
              <a:lumOff val="5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2" name="Oval 1">
            <a:extLst>
              <a:ext uri="{FF2B5EF4-FFF2-40B4-BE49-F238E27FC236}">
                <a16:creationId xmlns:a16="http://schemas.microsoft.com/office/drawing/2014/main" id="{A992BD8D-B8B7-FB94-D607-43DC4F5A91E6}"/>
              </a:ext>
            </a:extLst>
          </p:cNvPr>
          <p:cNvSpPr/>
          <p:nvPr/>
        </p:nvSpPr>
        <p:spPr>
          <a:xfrm>
            <a:off x="2758752" y="1028700"/>
            <a:ext cx="7377654" cy="4470400"/>
          </a:xfrm>
          <a:prstGeom prst="ellipse">
            <a:avLst/>
          </a:prstGeom>
          <a:solidFill>
            <a:schemeClr val="bg1"/>
          </a:solidFill>
          <a:ln w="76200">
            <a:solidFill>
              <a:srgbClr val="FECD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cs typeface="Arial" panose="020B0604020202020204" pitchFamily="34" charset="0"/>
            </a:endParaRPr>
          </a:p>
        </p:txBody>
      </p:sp>
      <p:sp>
        <p:nvSpPr>
          <p:cNvPr id="4" name="Oval 3">
            <a:extLst>
              <a:ext uri="{FF2B5EF4-FFF2-40B4-BE49-F238E27FC236}">
                <a16:creationId xmlns:a16="http://schemas.microsoft.com/office/drawing/2014/main" id="{9BFF3BE7-8B5C-8D6B-5FE8-B3B7D6F1EC18}"/>
              </a:ext>
            </a:extLst>
          </p:cNvPr>
          <p:cNvSpPr/>
          <p:nvPr/>
        </p:nvSpPr>
        <p:spPr>
          <a:xfrm>
            <a:off x="4818705" y="1574800"/>
            <a:ext cx="5317701" cy="3429000"/>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cs typeface="Arial" panose="020B0604020202020204" pitchFamily="34" charset="0"/>
            </a:endParaRPr>
          </a:p>
        </p:txBody>
      </p:sp>
      <p:sp>
        <p:nvSpPr>
          <p:cNvPr id="10" name="TextBox 9">
            <a:extLst>
              <a:ext uri="{FF2B5EF4-FFF2-40B4-BE49-F238E27FC236}">
                <a16:creationId xmlns:a16="http://schemas.microsoft.com/office/drawing/2014/main" id="{E6A75B31-B0BB-AD64-2BE1-91FB9ED598FF}"/>
              </a:ext>
            </a:extLst>
          </p:cNvPr>
          <p:cNvSpPr txBox="1"/>
          <p:nvPr/>
        </p:nvSpPr>
        <p:spPr>
          <a:xfrm>
            <a:off x="5034378" y="2589481"/>
            <a:ext cx="2474395" cy="1200329"/>
          </a:xfrm>
          <a:prstGeom prst="rect">
            <a:avLst/>
          </a:prstGeom>
          <a:noFill/>
        </p:spPr>
        <p:txBody>
          <a:bodyPr wrap="none" rtlCol="0">
            <a:spAutoFit/>
          </a:bodyPr>
          <a:lstStyle/>
          <a:p>
            <a:pPr algn="ctr"/>
            <a:r>
              <a:rPr lang="en-US" sz="3600" b="1" dirty="0">
                <a:solidFill>
                  <a:schemeClr val="tx1"/>
                </a:solidFill>
                <a:cs typeface="Arial" panose="020B0604020202020204" pitchFamily="34" charset="0"/>
              </a:rPr>
              <a:t>Information</a:t>
            </a:r>
            <a:br>
              <a:rPr lang="en-US" sz="3600" b="1" dirty="0">
                <a:solidFill>
                  <a:schemeClr val="tx1"/>
                </a:solidFill>
                <a:cs typeface="Arial" panose="020B0604020202020204" pitchFamily="34" charset="0"/>
              </a:rPr>
            </a:br>
            <a:r>
              <a:rPr lang="en-US" sz="3600" b="1" dirty="0">
                <a:solidFill>
                  <a:schemeClr val="tx1"/>
                </a:solidFill>
                <a:cs typeface="Arial" panose="020B0604020202020204" pitchFamily="34" charset="0"/>
              </a:rPr>
              <a:t>Warfare</a:t>
            </a:r>
          </a:p>
        </p:txBody>
      </p:sp>
      <p:sp>
        <p:nvSpPr>
          <p:cNvPr id="7" name="TextBox 6">
            <a:extLst>
              <a:ext uri="{FF2B5EF4-FFF2-40B4-BE49-F238E27FC236}">
                <a16:creationId xmlns:a16="http://schemas.microsoft.com/office/drawing/2014/main" id="{FBA3E22B-51F8-84D2-AB78-0D5FA794FF08}"/>
              </a:ext>
            </a:extLst>
          </p:cNvPr>
          <p:cNvSpPr txBox="1"/>
          <p:nvPr/>
        </p:nvSpPr>
        <p:spPr>
          <a:xfrm>
            <a:off x="2559094" y="2589481"/>
            <a:ext cx="1734321" cy="1200329"/>
          </a:xfrm>
          <a:prstGeom prst="rect">
            <a:avLst/>
          </a:prstGeom>
          <a:noFill/>
        </p:spPr>
        <p:txBody>
          <a:bodyPr wrap="none" rtlCol="0">
            <a:spAutoFit/>
          </a:bodyPr>
          <a:lstStyle/>
          <a:p>
            <a:pPr algn="ctr"/>
            <a:r>
              <a:rPr lang="en-US" sz="3600" b="1" dirty="0">
                <a:solidFill>
                  <a:schemeClr val="tx1"/>
                </a:solidFill>
                <a:cs typeface="Arial" panose="020B0604020202020204" pitchFamily="34" charset="0"/>
              </a:rPr>
              <a:t>Hybrid</a:t>
            </a:r>
            <a:br>
              <a:rPr lang="en-US" sz="3600" b="1" dirty="0">
                <a:solidFill>
                  <a:schemeClr val="tx1"/>
                </a:solidFill>
                <a:cs typeface="Arial" panose="020B0604020202020204" pitchFamily="34" charset="0"/>
              </a:rPr>
            </a:br>
            <a:r>
              <a:rPr lang="en-US" sz="3600" b="1" dirty="0">
                <a:solidFill>
                  <a:schemeClr val="tx1"/>
                </a:solidFill>
                <a:cs typeface="Arial" panose="020B0604020202020204" pitchFamily="34" charset="0"/>
              </a:rPr>
              <a:t>Warfare</a:t>
            </a:r>
          </a:p>
        </p:txBody>
      </p:sp>
      <p:sp>
        <p:nvSpPr>
          <p:cNvPr id="11" name="Oval 10">
            <a:extLst>
              <a:ext uri="{FF2B5EF4-FFF2-40B4-BE49-F238E27FC236}">
                <a16:creationId xmlns:a16="http://schemas.microsoft.com/office/drawing/2014/main" id="{CDCD661F-3245-B889-232B-9428BAA475FA}"/>
              </a:ext>
            </a:extLst>
          </p:cNvPr>
          <p:cNvSpPr/>
          <p:nvPr/>
        </p:nvSpPr>
        <p:spPr>
          <a:xfrm>
            <a:off x="7670800" y="1593344"/>
            <a:ext cx="3479798" cy="3239512"/>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cs typeface="Arial" panose="020B0604020202020204" pitchFamily="34" charset="0"/>
            </a:endParaRPr>
          </a:p>
        </p:txBody>
      </p:sp>
      <p:sp>
        <p:nvSpPr>
          <p:cNvPr id="12" name="TextBox 11">
            <a:extLst>
              <a:ext uri="{FF2B5EF4-FFF2-40B4-BE49-F238E27FC236}">
                <a16:creationId xmlns:a16="http://schemas.microsoft.com/office/drawing/2014/main" id="{CC9A6B97-738B-F1E6-D875-97F8ACE42819}"/>
              </a:ext>
            </a:extLst>
          </p:cNvPr>
          <p:cNvSpPr txBox="1"/>
          <p:nvPr/>
        </p:nvSpPr>
        <p:spPr>
          <a:xfrm>
            <a:off x="8039103" y="2589481"/>
            <a:ext cx="1734321" cy="1200329"/>
          </a:xfrm>
          <a:prstGeom prst="rect">
            <a:avLst/>
          </a:prstGeom>
          <a:noFill/>
        </p:spPr>
        <p:txBody>
          <a:bodyPr wrap="none" rtlCol="0">
            <a:spAutoFit/>
          </a:bodyPr>
          <a:lstStyle/>
          <a:p>
            <a:pPr algn="ctr"/>
            <a:r>
              <a:rPr lang="en-US" sz="3600" b="1" dirty="0">
                <a:solidFill>
                  <a:schemeClr val="tx1"/>
                </a:solidFill>
                <a:cs typeface="Arial" panose="020B0604020202020204" pitchFamily="34" charset="0"/>
              </a:rPr>
              <a:t>Cyber</a:t>
            </a:r>
            <a:br>
              <a:rPr lang="en-US" sz="3600" b="1" dirty="0">
                <a:solidFill>
                  <a:schemeClr val="tx1"/>
                </a:solidFill>
                <a:cs typeface="Arial" panose="020B0604020202020204" pitchFamily="34" charset="0"/>
              </a:rPr>
            </a:br>
            <a:r>
              <a:rPr lang="en-US" sz="3600" b="1" dirty="0">
                <a:solidFill>
                  <a:schemeClr val="tx1"/>
                </a:solidFill>
                <a:cs typeface="Arial" panose="020B0604020202020204" pitchFamily="34" charset="0"/>
              </a:rPr>
              <a:t>Warfare</a:t>
            </a:r>
          </a:p>
        </p:txBody>
      </p:sp>
      <p:sp>
        <p:nvSpPr>
          <p:cNvPr id="3" name="TextBox 2">
            <a:extLst>
              <a:ext uri="{FF2B5EF4-FFF2-40B4-BE49-F238E27FC236}">
                <a16:creationId xmlns:a16="http://schemas.microsoft.com/office/drawing/2014/main" id="{351934FC-6F23-7A7E-1BDE-3349E6C9EE0F}"/>
              </a:ext>
            </a:extLst>
          </p:cNvPr>
          <p:cNvSpPr txBox="1"/>
          <p:nvPr/>
        </p:nvSpPr>
        <p:spPr>
          <a:xfrm>
            <a:off x="2871287" y="2589481"/>
            <a:ext cx="1978940" cy="1200329"/>
          </a:xfrm>
          <a:prstGeom prst="rect">
            <a:avLst/>
          </a:prstGeom>
          <a:noFill/>
        </p:spPr>
        <p:txBody>
          <a:bodyPr wrap="none" rtlCol="0">
            <a:spAutoFit/>
          </a:bodyPr>
          <a:lstStyle/>
          <a:p>
            <a:pPr algn="ctr"/>
            <a:r>
              <a:rPr lang="en-US" sz="3600" b="1" dirty="0">
                <a:solidFill>
                  <a:srgbClr val="FECD53"/>
                </a:solidFill>
                <a:cs typeface="Arial" panose="020B0604020202020204" pitchFamily="34" charset="0"/>
              </a:rPr>
              <a:t>Cognitive</a:t>
            </a:r>
            <a:br>
              <a:rPr lang="en-US" sz="3600" b="1" dirty="0">
                <a:solidFill>
                  <a:srgbClr val="FECD53"/>
                </a:solidFill>
                <a:cs typeface="Arial" panose="020B0604020202020204" pitchFamily="34" charset="0"/>
              </a:rPr>
            </a:br>
            <a:r>
              <a:rPr lang="en-US" sz="3600" b="1" dirty="0">
                <a:solidFill>
                  <a:srgbClr val="FECD53"/>
                </a:solidFill>
                <a:cs typeface="Arial" panose="020B0604020202020204" pitchFamily="34" charset="0"/>
              </a:rPr>
              <a:t>Warfare</a:t>
            </a:r>
          </a:p>
        </p:txBody>
      </p:sp>
      <p:sp>
        <p:nvSpPr>
          <p:cNvPr id="6" name="Rectangle 5">
            <a:extLst>
              <a:ext uri="{FF2B5EF4-FFF2-40B4-BE49-F238E27FC236}">
                <a16:creationId xmlns:a16="http://schemas.microsoft.com/office/drawing/2014/main" id="{A477AEA9-E352-4297-9E71-073D7A3BA1C3}"/>
              </a:ext>
            </a:extLst>
          </p:cNvPr>
          <p:cNvSpPr/>
          <p:nvPr/>
        </p:nvSpPr>
        <p:spPr>
          <a:xfrm>
            <a:off x="9958204" y="6374177"/>
            <a:ext cx="2117682" cy="369332"/>
          </a:xfrm>
          <a:prstGeom prst="rect">
            <a:avLst/>
          </a:prstGeom>
        </p:spPr>
        <p:txBody>
          <a:bodyPr wrap="square">
            <a:spAutoFit/>
          </a:bodyPr>
          <a:lstStyle/>
          <a:p>
            <a:r>
              <a:rPr lang="en-US" dirty="0"/>
              <a:t>Hung &amp; Hung (2022)</a:t>
            </a:r>
          </a:p>
        </p:txBody>
      </p:sp>
    </p:spTree>
    <p:extLst>
      <p:ext uri="{BB962C8B-B14F-4D97-AF65-F5344CB8AC3E}">
        <p14:creationId xmlns:p14="http://schemas.microsoft.com/office/powerpoint/2010/main" val="3710139294"/>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grpId="0" nodeType="withEffect" p14:presetBounceEnd="50000">
                                      <p:stCondLst>
                                        <p:cond delay="250"/>
                                      </p:stCondLst>
                                      <p:childTnLst>
                                        <p:animMotion origin="layout" path="M 4.16667E-7 3.7037E-6 L -0.13411 3.7037E-6 " pathEditMode="relative" rAng="0" ptsTypes="AA" p14:bounceEnd="50000">
                                          <p:cBhvr>
                                            <p:cTn id="6" dur="500" fill="hold"/>
                                            <p:tgtEl>
                                              <p:spTgt spid="7"/>
                                            </p:tgtEl>
                                            <p:attrNameLst>
                                              <p:attrName>ppt_x</p:attrName>
                                              <p:attrName>ppt_y</p:attrName>
                                            </p:attrNameLst>
                                          </p:cBhvr>
                                          <p:rCtr x="-6706" y="0"/>
                                        </p:animMotion>
                                      </p:childTnLst>
                                    </p:cTn>
                                  </p:par>
                                </p:childTnLst>
                              </p:cTn>
                            </p:par>
                            <p:par>
                              <p:cTn id="7" fill="hold">
                                <p:stCondLst>
                                  <p:cond delay="750"/>
                                </p:stCondLst>
                                <p:childTnLst>
                                  <p:par>
                                    <p:cTn id="8" presetID="21" presetClass="entr" presetSubtype="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500"/>
                                            <p:tgtEl>
                                              <p:spTgt spid="2"/>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grpId="0" nodeType="withEffect">
                                      <p:stCondLst>
                                        <p:cond delay="250"/>
                                      </p:stCondLst>
                                      <p:childTnLst>
                                        <p:animMotion origin="layout" path="M 4.16667E-7 3.7037E-6 L -0.13411 3.7037E-6 " pathEditMode="relative" rAng="0" ptsTypes="AA">
                                          <p:cBhvr>
                                            <p:cTn id="6" dur="500" fill="hold"/>
                                            <p:tgtEl>
                                              <p:spTgt spid="7"/>
                                            </p:tgtEl>
                                            <p:attrNameLst>
                                              <p:attrName>ppt_x</p:attrName>
                                              <p:attrName>ppt_y</p:attrName>
                                            </p:attrNameLst>
                                          </p:cBhvr>
                                          <p:rCtr x="-6706" y="0"/>
                                        </p:animMotion>
                                      </p:childTnLst>
                                    </p:cTn>
                                  </p:par>
                                </p:childTnLst>
                              </p:cTn>
                            </p:par>
                            <p:par>
                              <p:cTn id="7" fill="hold">
                                <p:stCondLst>
                                  <p:cond delay="750"/>
                                </p:stCondLst>
                                <p:childTnLst>
                                  <p:par>
                                    <p:cTn id="8" presetID="21" presetClass="entr" presetSubtype="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500"/>
                                            <p:tgtEl>
                                              <p:spTgt spid="2"/>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F8F477-5586-1195-11EB-904979D7DB8A}"/>
              </a:ext>
            </a:extLst>
          </p:cNvPr>
          <p:cNvSpPr txBox="1"/>
          <p:nvPr/>
        </p:nvSpPr>
        <p:spPr>
          <a:xfrm>
            <a:off x="548640" y="1615440"/>
            <a:ext cx="5105396" cy="3477875"/>
          </a:xfrm>
          <a:prstGeom prst="rect">
            <a:avLst/>
          </a:prstGeom>
          <a:noFill/>
        </p:spPr>
        <p:txBody>
          <a:bodyPr wrap="square">
            <a:spAutoFit/>
          </a:bodyPr>
          <a:lstStyle/>
          <a:p>
            <a:pPr algn="ctr"/>
            <a:r>
              <a:rPr lang="en-US" sz="4400" dirty="0"/>
              <a:t>Fighting against </a:t>
            </a:r>
            <a:r>
              <a:rPr lang="en-US" sz="4400" b="1" dirty="0">
                <a:solidFill>
                  <a:srgbClr val="FECD53"/>
                </a:solidFill>
              </a:rPr>
              <a:t>perceptions and cognition</a:t>
            </a:r>
            <a:r>
              <a:rPr lang="en-US" sz="4400" dirty="0"/>
              <a:t>, using a complex, multi-domain toolkit</a:t>
            </a:r>
          </a:p>
        </p:txBody>
      </p:sp>
      <p:sp>
        <p:nvSpPr>
          <p:cNvPr id="2" name="TextBox 1">
            <a:extLst>
              <a:ext uri="{FF2B5EF4-FFF2-40B4-BE49-F238E27FC236}">
                <a16:creationId xmlns:a16="http://schemas.microsoft.com/office/drawing/2014/main" id="{9FE7B30B-BDD6-4709-88DE-D8D257E1E279}"/>
              </a:ext>
            </a:extLst>
          </p:cNvPr>
          <p:cNvSpPr txBox="1"/>
          <p:nvPr/>
        </p:nvSpPr>
        <p:spPr>
          <a:xfrm>
            <a:off x="2317693" y="1091215"/>
            <a:ext cx="1567289" cy="369332"/>
          </a:xfrm>
          <a:prstGeom prst="rect">
            <a:avLst/>
          </a:prstGeom>
          <a:solidFill>
            <a:srgbClr val="FECD53"/>
          </a:solidFill>
        </p:spPr>
        <p:txBody>
          <a:bodyPr wrap="none" rtlCol="0">
            <a:spAutoFit/>
          </a:bodyPr>
          <a:lstStyle/>
          <a:p>
            <a:r>
              <a:rPr lang="en-US" b="1" dirty="0">
                <a:solidFill>
                  <a:schemeClr val="bg1"/>
                </a:solidFill>
              </a:rPr>
              <a:t>TAKE AWAY #1</a:t>
            </a:r>
          </a:p>
        </p:txBody>
      </p:sp>
      <p:grpSp>
        <p:nvGrpSpPr>
          <p:cNvPr id="17" name="Group 16">
            <a:extLst>
              <a:ext uri="{FF2B5EF4-FFF2-40B4-BE49-F238E27FC236}">
                <a16:creationId xmlns:a16="http://schemas.microsoft.com/office/drawing/2014/main" id="{A4415582-CCBC-431E-A9DA-8292D25E42F7}"/>
              </a:ext>
            </a:extLst>
          </p:cNvPr>
          <p:cNvGrpSpPr/>
          <p:nvPr/>
        </p:nvGrpSpPr>
        <p:grpSpPr>
          <a:xfrm>
            <a:off x="6374121" y="1643308"/>
            <a:ext cx="2165048" cy="1744850"/>
            <a:chOff x="6646030" y="1316902"/>
            <a:chExt cx="2165048" cy="1744850"/>
          </a:xfrm>
        </p:grpSpPr>
        <p:pic>
          <p:nvPicPr>
            <p:cNvPr id="8" name="1-Neuro">
              <a:extLst>
                <a:ext uri="{FF2B5EF4-FFF2-40B4-BE49-F238E27FC236}">
                  <a16:creationId xmlns:a16="http://schemas.microsoft.com/office/drawing/2014/main" id="{DAD36D2D-6FA3-4380-9941-447A6EF684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46030" y="1618387"/>
              <a:ext cx="2165048" cy="1443365"/>
            </a:xfrm>
            <a:prstGeom prst="hexagon">
              <a:avLst/>
            </a:prstGeom>
            <a:ln w="38100">
              <a:solidFill>
                <a:schemeClr val="tx1"/>
              </a:solidFill>
            </a:ln>
            <a:effectLst>
              <a:glow rad="101600">
                <a:srgbClr val="000000">
                  <a:alpha val="60000"/>
                </a:srgbClr>
              </a:glow>
            </a:effectLst>
          </p:spPr>
        </p:pic>
        <p:sp>
          <p:nvSpPr>
            <p:cNvPr id="16" name="Rectangle 15">
              <a:extLst>
                <a:ext uri="{FF2B5EF4-FFF2-40B4-BE49-F238E27FC236}">
                  <a16:creationId xmlns:a16="http://schemas.microsoft.com/office/drawing/2014/main" id="{3685D822-1A73-4643-B9BA-020118CE5D51}"/>
                </a:ext>
              </a:extLst>
            </p:cNvPr>
            <p:cNvSpPr/>
            <p:nvPr/>
          </p:nvSpPr>
          <p:spPr>
            <a:xfrm>
              <a:off x="6930955" y="1316902"/>
              <a:ext cx="718337" cy="307777"/>
            </a:xfrm>
            <a:prstGeom prst="rect">
              <a:avLst/>
            </a:prstGeom>
          </p:spPr>
          <p:txBody>
            <a:bodyPr wrap="none">
              <a:spAutoFit/>
            </a:bodyPr>
            <a:lstStyle/>
            <a:p>
              <a:pPr algn="ctr"/>
              <a:r>
                <a:rPr lang="en-US" sz="1400" dirty="0"/>
                <a:t>NEURO</a:t>
              </a:r>
            </a:p>
          </p:txBody>
        </p:sp>
      </p:grpSp>
      <p:grpSp>
        <p:nvGrpSpPr>
          <p:cNvPr id="19" name="Group 18">
            <a:extLst>
              <a:ext uri="{FF2B5EF4-FFF2-40B4-BE49-F238E27FC236}">
                <a16:creationId xmlns:a16="http://schemas.microsoft.com/office/drawing/2014/main" id="{24E0647D-45DD-4B4B-82DA-AE97E3C2F5E2}"/>
              </a:ext>
            </a:extLst>
          </p:cNvPr>
          <p:cNvGrpSpPr/>
          <p:nvPr/>
        </p:nvGrpSpPr>
        <p:grpSpPr>
          <a:xfrm>
            <a:off x="7310202" y="408143"/>
            <a:ext cx="2208256" cy="1781811"/>
            <a:chOff x="7582111" y="81737"/>
            <a:chExt cx="2208256" cy="1781811"/>
          </a:xfrm>
        </p:grpSpPr>
        <p:pic>
          <p:nvPicPr>
            <p:cNvPr id="9" name="1-Info" descr="Digital financial graphs in 3D">
              <a:extLst>
                <a:ext uri="{FF2B5EF4-FFF2-40B4-BE49-F238E27FC236}">
                  <a16:creationId xmlns:a16="http://schemas.microsoft.com/office/drawing/2014/main" id="{627A1F9B-7001-4C44-9294-07568AB899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82111" y="391378"/>
              <a:ext cx="2208256" cy="1472170"/>
            </a:xfrm>
            <a:prstGeom prst="hexagon">
              <a:avLst/>
            </a:prstGeom>
            <a:ln w="38100">
              <a:solidFill>
                <a:schemeClr val="tx1"/>
              </a:solidFill>
            </a:ln>
            <a:effectLst>
              <a:glow rad="101600">
                <a:srgbClr val="000000">
                  <a:alpha val="60000"/>
                </a:srgbClr>
              </a:glow>
            </a:effectLst>
          </p:spPr>
        </p:pic>
        <p:sp>
          <p:nvSpPr>
            <p:cNvPr id="18" name="Rectangle 17">
              <a:extLst>
                <a:ext uri="{FF2B5EF4-FFF2-40B4-BE49-F238E27FC236}">
                  <a16:creationId xmlns:a16="http://schemas.microsoft.com/office/drawing/2014/main" id="{6109FD7D-E5AB-43C3-8718-1410763B7FA9}"/>
                </a:ext>
              </a:extLst>
            </p:cNvPr>
            <p:cNvSpPr/>
            <p:nvPr/>
          </p:nvSpPr>
          <p:spPr>
            <a:xfrm>
              <a:off x="8269382" y="81737"/>
              <a:ext cx="1252652" cy="307777"/>
            </a:xfrm>
            <a:prstGeom prst="rect">
              <a:avLst/>
            </a:prstGeom>
          </p:spPr>
          <p:txBody>
            <a:bodyPr wrap="none">
              <a:spAutoFit/>
            </a:bodyPr>
            <a:lstStyle/>
            <a:p>
              <a:pPr algn="ctr"/>
              <a:r>
                <a:rPr lang="en-US" sz="1400" dirty="0"/>
                <a:t>INFORMATION</a:t>
              </a:r>
            </a:p>
          </p:txBody>
        </p:sp>
      </p:grpSp>
      <p:grpSp>
        <p:nvGrpSpPr>
          <p:cNvPr id="23" name="Group 22">
            <a:extLst>
              <a:ext uri="{FF2B5EF4-FFF2-40B4-BE49-F238E27FC236}">
                <a16:creationId xmlns:a16="http://schemas.microsoft.com/office/drawing/2014/main" id="{C11CA47B-1CE9-4670-8435-E7097F1D180C}"/>
              </a:ext>
            </a:extLst>
          </p:cNvPr>
          <p:cNvGrpSpPr/>
          <p:nvPr/>
        </p:nvGrpSpPr>
        <p:grpSpPr>
          <a:xfrm>
            <a:off x="7310202" y="3695697"/>
            <a:ext cx="2165048" cy="1786234"/>
            <a:chOff x="7582111" y="3369291"/>
            <a:chExt cx="2165048" cy="1786234"/>
          </a:xfrm>
        </p:grpSpPr>
        <p:pic>
          <p:nvPicPr>
            <p:cNvPr id="7" name="1-Cyber">
              <a:extLst>
                <a:ext uri="{FF2B5EF4-FFF2-40B4-BE49-F238E27FC236}">
                  <a16:creationId xmlns:a16="http://schemas.microsoft.com/office/drawing/2014/main" id="{FC56F701-475E-4945-919D-61F3FD895AA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82111" y="3369291"/>
              <a:ext cx="2165048" cy="1443365"/>
            </a:xfrm>
            <a:prstGeom prst="hexagon">
              <a:avLst/>
            </a:prstGeom>
            <a:ln w="38100">
              <a:solidFill>
                <a:schemeClr val="tx1"/>
              </a:solidFill>
            </a:ln>
            <a:effectLst>
              <a:glow rad="101600">
                <a:srgbClr val="000000">
                  <a:alpha val="60000"/>
                </a:srgbClr>
              </a:glow>
            </a:effectLst>
          </p:spPr>
        </p:pic>
        <p:sp>
          <p:nvSpPr>
            <p:cNvPr id="22" name="Rectangle 21">
              <a:extLst>
                <a:ext uri="{FF2B5EF4-FFF2-40B4-BE49-F238E27FC236}">
                  <a16:creationId xmlns:a16="http://schemas.microsoft.com/office/drawing/2014/main" id="{F736FB99-9ACD-407A-BFD6-6E11818CD10C}"/>
                </a:ext>
              </a:extLst>
            </p:cNvPr>
            <p:cNvSpPr/>
            <p:nvPr/>
          </p:nvSpPr>
          <p:spPr>
            <a:xfrm>
              <a:off x="7863108" y="4847748"/>
              <a:ext cx="1581459" cy="307777"/>
            </a:xfrm>
            <a:prstGeom prst="rect">
              <a:avLst/>
            </a:prstGeom>
          </p:spPr>
          <p:txBody>
            <a:bodyPr wrap="none">
              <a:spAutoFit/>
            </a:bodyPr>
            <a:lstStyle/>
            <a:p>
              <a:pPr algn="ctr"/>
              <a:r>
                <a:rPr lang="en-US" sz="1400" dirty="0"/>
                <a:t>DIGITAL (CYBER/AI)</a:t>
              </a:r>
            </a:p>
          </p:txBody>
        </p:sp>
      </p:grpSp>
      <p:grpSp>
        <p:nvGrpSpPr>
          <p:cNvPr id="21" name="Group 20">
            <a:extLst>
              <a:ext uri="{FF2B5EF4-FFF2-40B4-BE49-F238E27FC236}">
                <a16:creationId xmlns:a16="http://schemas.microsoft.com/office/drawing/2014/main" id="{567DF08D-69CC-42DE-8D4B-B0F20DEDEED5}"/>
              </a:ext>
            </a:extLst>
          </p:cNvPr>
          <p:cNvGrpSpPr/>
          <p:nvPr/>
        </p:nvGrpSpPr>
        <p:grpSpPr>
          <a:xfrm>
            <a:off x="8539169" y="2406217"/>
            <a:ext cx="2165048" cy="1771957"/>
            <a:chOff x="8811078" y="2079811"/>
            <a:chExt cx="2165048" cy="1771957"/>
          </a:xfrm>
        </p:grpSpPr>
        <p:pic>
          <p:nvPicPr>
            <p:cNvPr id="11" name="1-Social Cog">
              <a:extLst>
                <a:ext uri="{FF2B5EF4-FFF2-40B4-BE49-F238E27FC236}">
                  <a16:creationId xmlns:a16="http://schemas.microsoft.com/office/drawing/2014/main" id="{9F135E7F-8814-42D3-B672-D4E86BA9DFC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2445"/>
                      </a14:imgEffect>
                      <a14:imgEffect>
                        <a14:saturation sat="65000"/>
                      </a14:imgEffect>
                    </a14:imgLayer>
                  </a14:imgProps>
                </a:ext>
                <a:ext uri="{28A0092B-C50C-407E-A947-70E740481C1C}">
                  <a14:useLocalDpi xmlns:a14="http://schemas.microsoft.com/office/drawing/2010/main"/>
                </a:ext>
              </a:extLst>
            </a:blip>
            <a:srcRect/>
            <a:stretch/>
          </p:blipFill>
          <p:spPr>
            <a:xfrm>
              <a:off x="8811078" y="2079811"/>
              <a:ext cx="2165048" cy="1443365"/>
            </a:xfrm>
            <a:prstGeom prst="hexagon">
              <a:avLst/>
            </a:prstGeom>
            <a:ln w="38100">
              <a:solidFill>
                <a:schemeClr val="tx1"/>
              </a:solidFill>
            </a:ln>
            <a:effectLst>
              <a:glow rad="101600">
                <a:srgbClr val="000000">
                  <a:alpha val="60000"/>
                </a:srgbClr>
              </a:glow>
            </a:effectLst>
          </p:spPr>
        </p:pic>
        <p:sp>
          <p:nvSpPr>
            <p:cNvPr id="20" name="Rectangle 19">
              <a:extLst>
                <a:ext uri="{FF2B5EF4-FFF2-40B4-BE49-F238E27FC236}">
                  <a16:creationId xmlns:a16="http://schemas.microsoft.com/office/drawing/2014/main" id="{B9A0B84E-EB65-472C-B63F-59A538E3681D}"/>
                </a:ext>
              </a:extLst>
            </p:cNvPr>
            <p:cNvSpPr/>
            <p:nvPr/>
          </p:nvSpPr>
          <p:spPr>
            <a:xfrm>
              <a:off x="9624133" y="3543991"/>
              <a:ext cx="1039067" cy="307777"/>
            </a:xfrm>
            <a:prstGeom prst="rect">
              <a:avLst/>
            </a:prstGeom>
          </p:spPr>
          <p:txBody>
            <a:bodyPr wrap="none">
              <a:spAutoFit/>
            </a:bodyPr>
            <a:lstStyle/>
            <a:p>
              <a:pPr algn="ctr"/>
              <a:r>
                <a:rPr lang="en-US" sz="1400" dirty="0">
                  <a:effectLst>
                    <a:glow rad="152400">
                      <a:srgbClr val="000000">
                        <a:alpha val="60000"/>
                      </a:srgbClr>
                    </a:glow>
                  </a:effectLst>
                </a:rPr>
                <a:t>COGNITION</a:t>
              </a:r>
            </a:p>
          </p:txBody>
        </p:sp>
      </p:grpSp>
      <p:grpSp>
        <p:nvGrpSpPr>
          <p:cNvPr id="25" name="Group 24">
            <a:extLst>
              <a:ext uri="{FF2B5EF4-FFF2-40B4-BE49-F238E27FC236}">
                <a16:creationId xmlns:a16="http://schemas.microsoft.com/office/drawing/2014/main" id="{4CFF92E5-80E0-4AB2-81EF-F141AB13C57D}"/>
              </a:ext>
            </a:extLst>
          </p:cNvPr>
          <p:cNvGrpSpPr/>
          <p:nvPr/>
        </p:nvGrpSpPr>
        <p:grpSpPr>
          <a:xfrm>
            <a:off x="9299233" y="4523106"/>
            <a:ext cx="2165048" cy="1788297"/>
            <a:chOff x="9571142" y="4196700"/>
            <a:chExt cx="2165048" cy="1788297"/>
          </a:xfrm>
        </p:grpSpPr>
        <p:pic>
          <p:nvPicPr>
            <p:cNvPr id="10" name="1-EW" descr="Deep blue sound waves">
              <a:extLst>
                <a:ext uri="{FF2B5EF4-FFF2-40B4-BE49-F238E27FC236}">
                  <a16:creationId xmlns:a16="http://schemas.microsoft.com/office/drawing/2014/main" id="{30557AE7-B6F6-4691-A67B-DBD907E7F0A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571142" y="4196700"/>
              <a:ext cx="2165048" cy="1443365"/>
            </a:xfrm>
            <a:prstGeom prst="hexagon">
              <a:avLst/>
            </a:prstGeom>
            <a:ln w="38100">
              <a:solidFill>
                <a:schemeClr val="tx1"/>
              </a:solidFill>
            </a:ln>
            <a:effectLst>
              <a:glow rad="101600">
                <a:srgbClr val="000000">
                  <a:alpha val="60000"/>
                </a:srgbClr>
              </a:glow>
            </a:effectLst>
          </p:spPr>
        </p:pic>
        <p:sp>
          <p:nvSpPr>
            <p:cNvPr id="24" name="Rectangle 23">
              <a:extLst>
                <a:ext uri="{FF2B5EF4-FFF2-40B4-BE49-F238E27FC236}">
                  <a16:creationId xmlns:a16="http://schemas.microsoft.com/office/drawing/2014/main" id="{8F8DD60F-C487-449E-ABFB-1CD727880F31}"/>
                </a:ext>
              </a:extLst>
            </p:cNvPr>
            <p:cNvSpPr/>
            <p:nvPr/>
          </p:nvSpPr>
          <p:spPr>
            <a:xfrm>
              <a:off x="9844449" y="5677220"/>
              <a:ext cx="1637501" cy="307777"/>
            </a:xfrm>
            <a:prstGeom prst="rect">
              <a:avLst/>
            </a:prstGeom>
          </p:spPr>
          <p:txBody>
            <a:bodyPr wrap="none">
              <a:spAutoFit/>
            </a:bodyPr>
            <a:lstStyle/>
            <a:p>
              <a:pPr algn="ctr"/>
              <a:r>
                <a:rPr lang="en-US" sz="1400" dirty="0"/>
                <a:t>ELECTROMAGNETIC</a:t>
              </a:r>
            </a:p>
          </p:txBody>
        </p:sp>
      </p:grpSp>
    </p:spTree>
    <p:extLst>
      <p:ext uri="{BB962C8B-B14F-4D97-AF65-F5344CB8AC3E}">
        <p14:creationId xmlns:p14="http://schemas.microsoft.com/office/powerpoint/2010/main" val="17232017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par>
                                <p:cTn id="8" presetID="10" presetClass="entr" presetSubtype="0"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750"/>
                                        <p:tgtEl>
                                          <p:spTgt spid="17"/>
                                        </p:tgtEl>
                                      </p:cBhvr>
                                    </p:animEffect>
                                  </p:childTnLst>
                                </p:cTn>
                              </p:par>
                              <p:par>
                                <p:cTn id="11" presetID="10" presetClass="entr" presetSubtype="0" fill="hold" nodeType="with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750"/>
                                        <p:tgtEl>
                                          <p:spTgt spid="21"/>
                                        </p:tgtEl>
                                      </p:cBhvr>
                                    </p:animEffect>
                                  </p:childTnLst>
                                </p:cTn>
                              </p:par>
                              <p:par>
                                <p:cTn id="14" presetID="10" presetClass="entr" presetSubtype="0" fill="hold" nodeType="withEffect">
                                  <p:stCondLst>
                                    <p:cond delay="15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750"/>
                                        <p:tgtEl>
                                          <p:spTgt spid="23"/>
                                        </p:tgtEl>
                                      </p:cBhvr>
                                    </p:animEffect>
                                  </p:childTnLst>
                                </p:cTn>
                              </p:par>
                              <p:par>
                                <p:cTn id="17" presetID="10" presetClass="entr" presetSubtype="0" fill="hold" nodeType="withEffect">
                                  <p:stCondLst>
                                    <p:cond delay="20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1AAFEE4-6F7C-4714-BFD0-25E542BC2344}"/>
              </a:ext>
            </a:extLst>
          </p:cNvPr>
          <p:cNvGrpSpPr/>
          <p:nvPr/>
        </p:nvGrpSpPr>
        <p:grpSpPr>
          <a:xfrm>
            <a:off x="6374121" y="408143"/>
            <a:ext cx="5090160" cy="5903260"/>
            <a:chOff x="6374121" y="408143"/>
            <a:chExt cx="5090160" cy="5903260"/>
          </a:xfrm>
        </p:grpSpPr>
        <p:grpSp>
          <p:nvGrpSpPr>
            <p:cNvPr id="30" name="Group 29">
              <a:extLst>
                <a:ext uri="{FF2B5EF4-FFF2-40B4-BE49-F238E27FC236}">
                  <a16:creationId xmlns:a16="http://schemas.microsoft.com/office/drawing/2014/main" id="{8228E465-FAED-4411-93E7-9F67BD39AFB3}"/>
                </a:ext>
              </a:extLst>
            </p:cNvPr>
            <p:cNvGrpSpPr/>
            <p:nvPr/>
          </p:nvGrpSpPr>
          <p:grpSpPr>
            <a:xfrm>
              <a:off x="6374121" y="1643308"/>
              <a:ext cx="2165048" cy="1744850"/>
              <a:chOff x="6646030" y="1316902"/>
              <a:chExt cx="2165048" cy="1744850"/>
            </a:xfrm>
          </p:grpSpPr>
          <p:pic>
            <p:nvPicPr>
              <p:cNvPr id="43" name="1-Neuro">
                <a:extLst>
                  <a:ext uri="{FF2B5EF4-FFF2-40B4-BE49-F238E27FC236}">
                    <a16:creationId xmlns:a16="http://schemas.microsoft.com/office/drawing/2014/main" id="{339EAFB4-97F7-4EF7-B97A-7A637858A0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46030" y="1618387"/>
                <a:ext cx="2165048" cy="1443365"/>
              </a:xfrm>
              <a:prstGeom prst="hexagon">
                <a:avLst/>
              </a:prstGeom>
              <a:ln w="38100">
                <a:solidFill>
                  <a:schemeClr val="tx1"/>
                </a:solidFill>
              </a:ln>
              <a:effectLst>
                <a:glow rad="101600">
                  <a:srgbClr val="000000">
                    <a:alpha val="60000"/>
                  </a:srgbClr>
                </a:glow>
              </a:effectLst>
            </p:spPr>
          </p:pic>
          <p:sp>
            <p:nvSpPr>
              <p:cNvPr id="44" name="Rectangle 43">
                <a:extLst>
                  <a:ext uri="{FF2B5EF4-FFF2-40B4-BE49-F238E27FC236}">
                    <a16:creationId xmlns:a16="http://schemas.microsoft.com/office/drawing/2014/main" id="{82F79546-FF7F-4AE6-9629-9C5B8FD76AB9}"/>
                  </a:ext>
                </a:extLst>
              </p:cNvPr>
              <p:cNvSpPr/>
              <p:nvPr/>
            </p:nvSpPr>
            <p:spPr>
              <a:xfrm>
                <a:off x="6930955" y="1316902"/>
                <a:ext cx="718337" cy="307777"/>
              </a:xfrm>
              <a:prstGeom prst="rect">
                <a:avLst/>
              </a:prstGeom>
            </p:spPr>
            <p:txBody>
              <a:bodyPr wrap="none">
                <a:spAutoFit/>
              </a:bodyPr>
              <a:lstStyle/>
              <a:p>
                <a:pPr algn="ctr"/>
                <a:r>
                  <a:rPr lang="en-US" sz="1400" dirty="0"/>
                  <a:t>NEURO</a:t>
                </a:r>
              </a:p>
            </p:txBody>
          </p:sp>
        </p:grpSp>
        <p:grpSp>
          <p:nvGrpSpPr>
            <p:cNvPr id="31" name="Group 30">
              <a:extLst>
                <a:ext uri="{FF2B5EF4-FFF2-40B4-BE49-F238E27FC236}">
                  <a16:creationId xmlns:a16="http://schemas.microsoft.com/office/drawing/2014/main" id="{9ACC5B3E-28B9-4E3B-9084-73DC6893F2EC}"/>
                </a:ext>
              </a:extLst>
            </p:cNvPr>
            <p:cNvGrpSpPr/>
            <p:nvPr/>
          </p:nvGrpSpPr>
          <p:grpSpPr>
            <a:xfrm>
              <a:off x="7310202" y="408143"/>
              <a:ext cx="2208256" cy="1781811"/>
              <a:chOff x="7582111" y="81737"/>
              <a:chExt cx="2208256" cy="1781811"/>
            </a:xfrm>
          </p:grpSpPr>
          <p:pic>
            <p:nvPicPr>
              <p:cNvPr id="41" name="1-Info" descr="Digital financial graphs in 3D">
                <a:extLst>
                  <a:ext uri="{FF2B5EF4-FFF2-40B4-BE49-F238E27FC236}">
                    <a16:creationId xmlns:a16="http://schemas.microsoft.com/office/drawing/2014/main" id="{197CD9AA-2EB0-4D3C-9391-0614BDC6A75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82111" y="391378"/>
                <a:ext cx="2208256" cy="1472170"/>
              </a:xfrm>
              <a:prstGeom prst="hexagon">
                <a:avLst/>
              </a:prstGeom>
              <a:ln w="38100">
                <a:solidFill>
                  <a:schemeClr val="tx1"/>
                </a:solidFill>
              </a:ln>
              <a:effectLst>
                <a:glow rad="101600">
                  <a:srgbClr val="000000">
                    <a:alpha val="60000"/>
                  </a:srgbClr>
                </a:glow>
              </a:effectLst>
            </p:spPr>
          </p:pic>
          <p:sp>
            <p:nvSpPr>
              <p:cNvPr id="42" name="Rectangle 41">
                <a:extLst>
                  <a:ext uri="{FF2B5EF4-FFF2-40B4-BE49-F238E27FC236}">
                    <a16:creationId xmlns:a16="http://schemas.microsoft.com/office/drawing/2014/main" id="{0D5ABFBA-94C8-40C3-B760-702F54447EC3}"/>
                  </a:ext>
                </a:extLst>
              </p:cNvPr>
              <p:cNvSpPr/>
              <p:nvPr/>
            </p:nvSpPr>
            <p:spPr>
              <a:xfrm>
                <a:off x="8269382" y="81737"/>
                <a:ext cx="1252652" cy="307777"/>
              </a:xfrm>
              <a:prstGeom prst="rect">
                <a:avLst/>
              </a:prstGeom>
            </p:spPr>
            <p:txBody>
              <a:bodyPr wrap="none">
                <a:spAutoFit/>
              </a:bodyPr>
              <a:lstStyle/>
              <a:p>
                <a:pPr algn="ctr"/>
                <a:r>
                  <a:rPr lang="en-US" sz="1400" dirty="0"/>
                  <a:t>INFORMATION</a:t>
                </a:r>
              </a:p>
            </p:txBody>
          </p:sp>
        </p:grpSp>
        <p:grpSp>
          <p:nvGrpSpPr>
            <p:cNvPr id="32" name="Group 31">
              <a:extLst>
                <a:ext uri="{FF2B5EF4-FFF2-40B4-BE49-F238E27FC236}">
                  <a16:creationId xmlns:a16="http://schemas.microsoft.com/office/drawing/2014/main" id="{EA6DE0DF-C3AE-4906-ADA8-D5E35D9FE6B1}"/>
                </a:ext>
              </a:extLst>
            </p:cNvPr>
            <p:cNvGrpSpPr/>
            <p:nvPr/>
          </p:nvGrpSpPr>
          <p:grpSpPr>
            <a:xfrm>
              <a:off x="7310202" y="3695697"/>
              <a:ext cx="2165048" cy="1786234"/>
              <a:chOff x="7582111" y="3369291"/>
              <a:chExt cx="2165048" cy="1786234"/>
            </a:xfrm>
          </p:grpSpPr>
          <p:pic>
            <p:nvPicPr>
              <p:cNvPr id="39" name="1-Cyber">
                <a:extLst>
                  <a:ext uri="{FF2B5EF4-FFF2-40B4-BE49-F238E27FC236}">
                    <a16:creationId xmlns:a16="http://schemas.microsoft.com/office/drawing/2014/main" id="{BD705E77-CA52-49BC-AA30-D86F568ABBA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82111" y="3369291"/>
                <a:ext cx="2165048" cy="1443365"/>
              </a:xfrm>
              <a:prstGeom prst="hexagon">
                <a:avLst/>
              </a:prstGeom>
              <a:ln w="38100">
                <a:solidFill>
                  <a:schemeClr val="tx1"/>
                </a:solidFill>
              </a:ln>
              <a:effectLst>
                <a:glow rad="101600">
                  <a:srgbClr val="000000">
                    <a:alpha val="60000"/>
                  </a:srgbClr>
                </a:glow>
              </a:effectLst>
            </p:spPr>
          </p:pic>
          <p:sp>
            <p:nvSpPr>
              <p:cNvPr id="40" name="Rectangle 39">
                <a:extLst>
                  <a:ext uri="{FF2B5EF4-FFF2-40B4-BE49-F238E27FC236}">
                    <a16:creationId xmlns:a16="http://schemas.microsoft.com/office/drawing/2014/main" id="{A4351207-8A28-437B-8A37-7466063C95D3}"/>
                  </a:ext>
                </a:extLst>
              </p:cNvPr>
              <p:cNvSpPr/>
              <p:nvPr/>
            </p:nvSpPr>
            <p:spPr>
              <a:xfrm>
                <a:off x="7863108" y="4847748"/>
                <a:ext cx="1581459" cy="307777"/>
              </a:xfrm>
              <a:prstGeom prst="rect">
                <a:avLst/>
              </a:prstGeom>
            </p:spPr>
            <p:txBody>
              <a:bodyPr wrap="none">
                <a:spAutoFit/>
              </a:bodyPr>
              <a:lstStyle/>
              <a:p>
                <a:pPr algn="ctr"/>
                <a:r>
                  <a:rPr lang="en-US" sz="1400" dirty="0"/>
                  <a:t>DIGITAL (CYBER/AI)</a:t>
                </a:r>
              </a:p>
            </p:txBody>
          </p:sp>
        </p:grpSp>
        <p:grpSp>
          <p:nvGrpSpPr>
            <p:cNvPr id="33" name="Group 32">
              <a:extLst>
                <a:ext uri="{FF2B5EF4-FFF2-40B4-BE49-F238E27FC236}">
                  <a16:creationId xmlns:a16="http://schemas.microsoft.com/office/drawing/2014/main" id="{81F8B98F-A399-4B4E-8C56-75EFA463576D}"/>
                </a:ext>
              </a:extLst>
            </p:cNvPr>
            <p:cNvGrpSpPr/>
            <p:nvPr/>
          </p:nvGrpSpPr>
          <p:grpSpPr>
            <a:xfrm>
              <a:off x="8539169" y="2406217"/>
              <a:ext cx="2165048" cy="1771957"/>
              <a:chOff x="8811078" y="2079811"/>
              <a:chExt cx="2165048" cy="1771957"/>
            </a:xfrm>
          </p:grpSpPr>
          <p:pic>
            <p:nvPicPr>
              <p:cNvPr id="37" name="1-Social Cog">
                <a:extLst>
                  <a:ext uri="{FF2B5EF4-FFF2-40B4-BE49-F238E27FC236}">
                    <a16:creationId xmlns:a16="http://schemas.microsoft.com/office/drawing/2014/main" id="{7767B062-EF91-4EC1-BCC6-79A66986F3C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2445"/>
                        </a14:imgEffect>
                        <a14:imgEffect>
                          <a14:saturation sat="65000"/>
                        </a14:imgEffect>
                      </a14:imgLayer>
                    </a14:imgProps>
                  </a:ext>
                  <a:ext uri="{28A0092B-C50C-407E-A947-70E740481C1C}">
                    <a14:useLocalDpi xmlns:a14="http://schemas.microsoft.com/office/drawing/2010/main"/>
                  </a:ext>
                </a:extLst>
              </a:blip>
              <a:srcRect/>
              <a:stretch/>
            </p:blipFill>
            <p:spPr>
              <a:xfrm>
                <a:off x="8811078" y="2079811"/>
                <a:ext cx="2165048" cy="1443365"/>
              </a:xfrm>
              <a:prstGeom prst="hexagon">
                <a:avLst/>
              </a:prstGeom>
              <a:ln w="38100">
                <a:solidFill>
                  <a:schemeClr val="tx1"/>
                </a:solidFill>
              </a:ln>
              <a:effectLst>
                <a:glow rad="101600">
                  <a:srgbClr val="000000">
                    <a:alpha val="60000"/>
                  </a:srgbClr>
                </a:glow>
              </a:effectLst>
            </p:spPr>
          </p:pic>
          <p:sp>
            <p:nvSpPr>
              <p:cNvPr id="38" name="Rectangle 37">
                <a:extLst>
                  <a:ext uri="{FF2B5EF4-FFF2-40B4-BE49-F238E27FC236}">
                    <a16:creationId xmlns:a16="http://schemas.microsoft.com/office/drawing/2014/main" id="{0EB79E2A-37B2-4C34-AF0F-ACBA6300401D}"/>
                  </a:ext>
                </a:extLst>
              </p:cNvPr>
              <p:cNvSpPr/>
              <p:nvPr/>
            </p:nvSpPr>
            <p:spPr>
              <a:xfrm>
                <a:off x="9624133" y="3543991"/>
                <a:ext cx="1039067" cy="307777"/>
              </a:xfrm>
              <a:prstGeom prst="rect">
                <a:avLst/>
              </a:prstGeom>
            </p:spPr>
            <p:txBody>
              <a:bodyPr wrap="none">
                <a:spAutoFit/>
              </a:bodyPr>
              <a:lstStyle/>
              <a:p>
                <a:pPr algn="ctr"/>
                <a:r>
                  <a:rPr lang="en-US" sz="1400" dirty="0">
                    <a:effectLst>
                      <a:glow rad="152400">
                        <a:srgbClr val="000000">
                          <a:alpha val="60000"/>
                        </a:srgbClr>
                      </a:glow>
                    </a:effectLst>
                  </a:rPr>
                  <a:t>COGNITION</a:t>
                </a:r>
              </a:p>
            </p:txBody>
          </p:sp>
        </p:grpSp>
        <p:grpSp>
          <p:nvGrpSpPr>
            <p:cNvPr id="34" name="Group 33">
              <a:extLst>
                <a:ext uri="{FF2B5EF4-FFF2-40B4-BE49-F238E27FC236}">
                  <a16:creationId xmlns:a16="http://schemas.microsoft.com/office/drawing/2014/main" id="{FBEAE6C3-6D56-42AD-A28B-BB926D3B0651}"/>
                </a:ext>
              </a:extLst>
            </p:cNvPr>
            <p:cNvGrpSpPr/>
            <p:nvPr/>
          </p:nvGrpSpPr>
          <p:grpSpPr>
            <a:xfrm>
              <a:off x="9299233" y="4523106"/>
              <a:ext cx="2165048" cy="1788297"/>
              <a:chOff x="9571142" y="4196700"/>
              <a:chExt cx="2165048" cy="1788297"/>
            </a:xfrm>
          </p:grpSpPr>
          <p:pic>
            <p:nvPicPr>
              <p:cNvPr id="35" name="1-EW" descr="Deep blue sound waves">
                <a:extLst>
                  <a:ext uri="{FF2B5EF4-FFF2-40B4-BE49-F238E27FC236}">
                    <a16:creationId xmlns:a16="http://schemas.microsoft.com/office/drawing/2014/main" id="{B4DF7BF0-6172-4ED1-9729-1867BEC593A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571142" y="4196700"/>
                <a:ext cx="2165048" cy="1443365"/>
              </a:xfrm>
              <a:prstGeom prst="hexagon">
                <a:avLst/>
              </a:prstGeom>
              <a:ln w="38100">
                <a:solidFill>
                  <a:schemeClr val="tx1"/>
                </a:solidFill>
              </a:ln>
              <a:effectLst>
                <a:glow rad="101600">
                  <a:srgbClr val="000000">
                    <a:alpha val="60000"/>
                  </a:srgbClr>
                </a:glow>
              </a:effectLst>
            </p:spPr>
          </p:pic>
          <p:sp>
            <p:nvSpPr>
              <p:cNvPr id="36" name="Rectangle 35">
                <a:extLst>
                  <a:ext uri="{FF2B5EF4-FFF2-40B4-BE49-F238E27FC236}">
                    <a16:creationId xmlns:a16="http://schemas.microsoft.com/office/drawing/2014/main" id="{40DA5C62-FF8F-4E74-BCF5-50DFB6C1D97E}"/>
                  </a:ext>
                </a:extLst>
              </p:cNvPr>
              <p:cNvSpPr/>
              <p:nvPr/>
            </p:nvSpPr>
            <p:spPr>
              <a:xfrm>
                <a:off x="9844449" y="5677220"/>
                <a:ext cx="1637501" cy="307777"/>
              </a:xfrm>
              <a:prstGeom prst="rect">
                <a:avLst/>
              </a:prstGeom>
            </p:spPr>
            <p:txBody>
              <a:bodyPr wrap="none">
                <a:spAutoFit/>
              </a:bodyPr>
              <a:lstStyle/>
              <a:p>
                <a:pPr algn="ctr"/>
                <a:r>
                  <a:rPr lang="en-US" sz="1400" dirty="0"/>
                  <a:t>ELECTROMAGNETIC</a:t>
                </a:r>
              </a:p>
            </p:txBody>
          </p:sp>
        </p:grpSp>
      </p:grpSp>
      <p:sp>
        <p:nvSpPr>
          <p:cNvPr id="5" name="TextBox 4">
            <a:extLst>
              <a:ext uri="{FF2B5EF4-FFF2-40B4-BE49-F238E27FC236}">
                <a16:creationId xmlns:a16="http://schemas.microsoft.com/office/drawing/2014/main" id="{3DF8F477-5586-1195-11EB-904979D7DB8A}"/>
              </a:ext>
            </a:extLst>
          </p:cNvPr>
          <p:cNvSpPr txBox="1"/>
          <p:nvPr/>
        </p:nvSpPr>
        <p:spPr>
          <a:xfrm>
            <a:off x="548640" y="1615440"/>
            <a:ext cx="5105396" cy="3477875"/>
          </a:xfrm>
          <a:prstGeom prst="rect">
            <a:avLst/>
          </a:prstGeom>
          <a:noFill/>
        </p:spPr>
        <p:txBody>
          <a:bodyPr wrap="square">
            <a:spAutoFit/>
          </a:bodyPr>
          <a:lstStyle/>
          <a:p>
            <a:pPr algn="ctr"/>
            <a:r>
              <a:rPr lang="en-US" sz="4400" dirty="0"/>
              <a:t>Fighting against </a:t>
            </a:r>
            <a:r>
              <a:rPr lang="en-US" sz="4400" b="1" dirty="0">
                <a:solidFill>
                  <a:srgbClr val="FECD53"/>
                </a:solidFill>
              </a:rPr>
              <a:t>perceptions and cognition</a:t>
            </a:r>
            <a:r>
              <a:rPr lang="en-US" sz="4400" dirty="0"/>
              <a:t>, using a complex, multi-domain toolkit</a:t>
            </a:r>
          </a:p>
        </p:txBody>
      </p:sp>
      <p:sp>
        <p:nvSpPr>
          <p:cNvPr id="2" name="TextBox 1">
            <a:extLst>
              <a:ext uri="{FF2B5EF4-FFF2-40B4-BE49-F238E27FC236}">
                <a16:creationId xmlns:a16="http://schemas.microsoft.com/office/drawing/2014/main" id="{9FE7B30B-BDD6-4709-88DE-D8D257E1E279}"/>
              </a:ext>
            </a:extLst>
          </p:cNvPr>
          <p:cNvSpPr txBox="1"/>
          <p:nvPr/>
        </p:nvSpPr>
        <p:spPr>
          <a:xfrm>
            <a:off x="2317693" y="1091215"/>
            <a:ext cx="1567289" cy="369332"/>
          </a:xfrm>
          <a:prstGeom prst="rect">
            <a:avLst/>
          </a:prstGeom>
          <a:solidFill>
            <a:srgbClr val="FECD53"/>
          </a:solidFill>
        </p:spPr>
        <p:txBody>
          <a:bodyPr wrap="none" rtlCol="0">
            <a:spAutoFit/>
          </a:bodyPr>
          <a:lstStyle/>
          <a:p>
            <a:r>
              <a:rPr lang="en-US" b="1" dirty="0">
                <a:solidFill>
                  <a:schemeClr val="bg1"/>
                </a:solidFill>
              </a:rPr>
              <a:t>TAKE AWAY #1</a:t>
            </a:r>
          </a:p>
        </p:txBody>
      </p:sp>
      <p:cxnSp>
        <p:nvCxnSpPr>
          <p:cNvPr id="26" name="Straight Connector 25">
            <a:extLst>
              <a:ext uri="{FF2B5EF4-FFF2-40B4-BE49-F238E27FC236}">
                <a16:creationId xmlns:a16="http://schemas.microsoft.com/office/drawing/2014/main" id="{8AFB2E4C-5B86-4B9A-BF06-756C960A47EB}"/>
              </a:ext>
            </a:extLst>
          </p:cNvPr>
          <p:cNvCxnSpPr>
            <a:cxnSpLocks/>
          </p:cNvCxnSpPr>
          <p:nvPr/>
        </p:nvCxnSpPr>
        <p:spPr>
          <a:xfrm>
            <a:off x="6096000" y="880944"/>
            <a:ext cx="0" cy="4361616"/>
          </a:xfrm>
          <a:prstGeom prst="line">
            <a:avLst/>
          </a:prstGeom>
          <a:noFill/>
          <a:ln w="38100" cap="flat" cmpd="sng" algn="ctr">
            <a:solidFill>
              <a:srgbClr val="FFFFFF"/>
            </a:solidFill>
            <a:prstDash val="sysDash"/>
          </a:ln>
          <a:effectLst/>
        </p:spPr>
      </p:cxnSp>
      <p:sp>
        <p:nvSpPr>
          <p:cNvPr id="27" name="TextBox 26">
            <a:extLst>
              <a:ext uri="{FF2B5EF4-FFF2-40B4-BE49-F238E27FC236}">
                <a16:creationId xmlns:a16="http://schemas.microsoft.com/office/drawing/2014/main" id="{F3623457-4547-450D-9A4B-6FA170241294}"/>
              </a:ext>
            </a:extLst>
          </p:cNvPr>
          <p:cNvSpPr txBox="1"/>
          <p:nvPr/>
        </p:nvSpPr>
        <p:spPr>
          <a:xfrm>
            <a:off x="6553200" y="1615440"/>
            <a:ext cx="5105396" cy="2800767"/>
          </a:xfrm>
          <a:prstGeom prst="rect">
            <a:avLst/>
          </a:prstGeom>
          <a:noFill/>
        </p:spPr>
        <p:txBody>
          <a:bodyPr wrap="square">
            <a:spAutoFit/>
          </a:bodyPr>
          <a:lstStyle/>
          <a:p>
            <a:pPr algn="ctr"/>
            <a:r>
              <a:rPr lang="en-US" sz="4400" b="0" i="0" dirty="0">
                <a:effectLst/>
                <a:latin typeface="Google Sans"/>
              </a:rPr>
              <a:t>Cognitive Warfare is a form of </a:t>
            </a:r>
            <a:r>
              <a:rPr lang="en-US" sz="4400" b="1" dirty="0">
                <a:solidFill>
                  <a:srgbClr val="FECD53"/>
                </a:solidFill>
              </a:rPr>
              <a:t>systems warfare</a:t>
            </a:r>
            <a:r>
              <a:rPr lang="en-US" sz="4400" b="0" i="0" dirty="0">
                <a:effectLst/>
                <a:latin typeface="Google Sans"/>
              </a:rPr>
              <a:t>, with many interacting elements</a:t>
            </a:r>
          </a:p>
        </p:txBody>
      </p:sp>
      <p:sp>
        <p:nvSpPr>
          <p:cNvPr id="28" name="TextBox 27">
            <a:extLst>
              <a:ext uri="{FF2B5EF4-FFF2-40B4-BE49-F238E27FC236}">
                <a16:creationId xmlns:a16="http://schemas.microsoft.com/office/drawing/2014/main" id="{952D79CA-3FF0-49A3-8401-CB39DB8EDB72}"/>
              </a:ext>
            </a:extLst>
          </p:cNvPr>
          <p:cNvSpPr txBox="1"/>
          <p:nvPr/>
        </p:nvSpPr>
        <p:spPr>
          <a:xfrm>
            <a:off x="8322253" y="1091215"/>
            <a:ext cx="1567289" cy="369332"/>
          </a:xfrm>
          <a:prstGeom prst="rect">
            <a:avLst/>
          </a:prstGeom>
          <a:solidFill>
            <a:srgbClr val="FECD53"/>
          </a:solidFill>
        </p:spPr>
        <p:txBody>
          <a:bodyPr wrap="none" rtlCol="0">
            <a:spAutoFit/>
          </a:bodyPr>
          <a:lstStyle/>
          <a:p>
            <a:r>
              <a:rPr lang="en-US" b="1" dirty="0">
                <a:solidFill>
                  <a:schemeClr val="bg1"/>
                </a:solidFill>
              </a:rPr>
              <a:t>TAKE AWAY #2</a:t>
            </a:r>
          </a:p>
        </p:txBody>
      </p:sp>
    </p:spTree>
    <p:extLst>
      <p:ext uri="{BB962C8B-B14F-4D97-AF65-F5344CB8AC3E}">
        <p14:creationId xmlns:p14="http://schemas.microsoft.com/office/powerpoint/2010/main" val="38916639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22" presetClass="entr" presetSubtype="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250"/>
                                        <p:tgtEl>
                                          <p:spTgt spid="2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250"/>
                                        <p:tgtEl>
                                          <p:spTgt spid="2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DE2FACD5-67DD-4236-92BB-5AD98A5D63DE}"/>
              </a:ext>
            </a:extLst>
          </p:cNvPr>
          <p:cNvGrpSpPr/>
          <p:nvPr/>
        </p:nvGrpSpPr>
        <p:grpSpPr>
          <a:xfrm>
            <a:off x="774735" y="867989"/>
            <a:ext cx="2604439" cy="4252093"/>
            <a:chOff x="3595494" y="352623"/>
            <a:chExt cx="1463040" cy="2388609"/>
          </a:xfrm>
        </p:grpSpPr>
        <p:pic>
          <p:nvPicPr>
            <p:cNvPr id="35" name="Picture 34">
              <a:extLst>
                <a:ext uri="{FF2B5EF4-FFF2-40B4-BE49-F238E27FC236}">
                  <a16:creationId xmlns:a16="http://schemas.microsoft.com/office/drawing/2014/main" id="{65FA79E6-F2B2-4985-A73B-E22E5D47A734}"/>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02" t="4479" r="19583" b="50000"/>
            <a:stretch/>
          </p:blipFill>
          <p:spPr>
            <a:xfrm>
              <a:off x="3595495" y="352623"/>
              <a:ext cx="1255748" cy="1371600"/>
            </a:xfrm>
            <a:prstGeom prst="rect">
              <a:avLst/>
            </a:prstGeom>
            <a:ln>
              <a:solidFill>
                <a:schemeClr val="tx1"/>
              </a:solidFill>
            </a:ln>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45F6BD4C-F8E1-477E-A1D3-39D3EC715C0A}"/>
                </a:ext>
              </a:extLst>
            </p:cNvPr>
            <p:cNvSpPr txBox="1"/>
            <p:nvPr/>
          </p:nvSpPr>
          <p:spPr>
            <a:xfrm>
              <a:off x="3595494" y="1798964"/>
              <a:ext cx="1463040" cy="94226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effectLst/>
                  <a:uLnTx/>
                  <a:uFillTx/>
                  <a:ea typeface="+mn-ea"/>
                  <a:cs typeface="+mn-cs"/>
                </a:rPr>
                <a:t>Dr. Tagarev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ea typeface="+mn-ea"/>
                  <a:cs typeface="+mn-cs"/>
                </a:rPr>
                <a:t>Todor Tagarev,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ea typeface="+mn-ea"/>
                  <a:cs typeface="+mn-cs"/>
                </a:rPr>
                <a:t>Minister of Defense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ea typeface="+mn-ea"/>
                  <a:cs typeface="+mn-cs"/>
                </a:rPr>
                <a:t>(2023-2024)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Bulgaria</a:t>
              </a:r>
              <a:endParaRPr kumimoji="0" lang="en-US" b="0" i="0" u="none" strike="noStrike" kern="1200" cap="none" spc="0" normalizeH="0" baseline="0" noProof="0" dirty="0">
                <a:ln>
                  <a:noFill/>
                </a:ln>
                <a:effectLst/>
                <a:uLnTx/>
                <a:uFillTx/>
                <a:ea typeface="+mn-ea"/>
                <a:cs typeface="+mn-cs"/>
              </a:endParaRPr>
            </a:p>
          </p:txBody>
        </p:sp>
      </p:grpSp>
      <p:grpSp>
        <p:nvGrpSpPr>
          <p:cNvPr id="37" name="Group 36">
            <a:extLst>
              <a:ext uri="{FF2B5EF4-FFF2-40B4-BE49-F238E27FC236}">
                <a16:creationId xmlns:a16="http://schemas.microsoft.com/office/drawing/2014/main" id="{F9457A54-F247-441E-8F9B-0609D8D0289F}"/>
              </a:ext>
            </a:extLst>
          </p:cNvPr>
          <p:cNvGrpSpPr/>
          <p:nvPr/>
        </p:nvGrpSpPr>
        <p:grpSpPr>
          <a:xfrm>
            <a:off x="3449297" y="867989"/>
            <a:ext cx="2618846" cy="4252094"/>
            <a:chOff x="6455341" y="352623"/>
            <a:chExt cx="1471133" cy="2388608"/>
          </a:xfrm>
        </p:grpSpPr>
        <p:pic>
          <p:nvPicPr>
            <p:cNvPr id="38" name="Picture 37">
              <a:extLst>
                <a:ext uri="{FF2B5EF4-FFF2-40B4-BE49-F238E27FC236}">
                  <a16:creationId xmlns:a16="http://schemas.microsoft.com/office/drawing/2014/main" id="{AA62FF37-42FE-41B5-94C3-67ECD33842A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61" r="2702" b="22134"/>
            <a:stretch/>
          </p:blipFill>
          <p:spPr>
            <a:xfrm>
              <a:off x="6455341" y="352623"/>
              <a:ext cx="1255748" cy="1375476"/>
            </a:xfrm>
            <a:prstGeom prst="rect">
              <a:avLst/>
            </a:prstGeom>
            <a:ln>
              <a:solidFill>
                <a:schemeClr val="tx1"/>
              </a:solidFill>
            </a:ln>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03773329-3EF2-4AC7-9D3A-95815FD362A3}"/>
                </a:ext>
              </a:extLst>
            </p:cNvPr>
            <p:cNvSpPr txBox="1"/>
            <p:nvPr/>
          </p:nvSpPr>
          <p:spPr>
            <a:xfrm>
              <a:off x="6463434" y="1798964"/>
              <a:ext cx="1463040" cy="942267"/>
            </a:xfrm>
            <a:prstGeom prst="rect">
              <a:avLst/>
            </a:prstGeom>
            <a:noFill/>
          </p:spPr>
          <p:txBody>
            <a:bodyPr wrap="square" lIns="0" tIns="0" rIns="0" bIns="0">
              <a:spAutoFit/>
            </a:bodyPr>
            <a:lstStyle>
              <a:defPPr>
                <a:defRPr lang="en-US"/>
              </a:defPPr>
              <a:lvl1pPr>
                <a:defRPr sz="900"/>
              </a:lvl1pPr>
            </a:lstStyle>
            <a:p>
              <a:pPr defTabSz="914400">
                <a:spcAft>
                  <a:spcPts val="600"/>
                </a:spcAft>
                <a:defRPr/>
              </a:pPr>
              <a:r>
                <a:rPr lang="en-US" sz="3200" b="1" dirty="0"/>
                <a:t>Dr. Gaber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ea typeface="+mn-ea"/>
                  <a:cs typeface="+mn-cs"/>
                </a:rPr>
                <a:t>Yevgeniya Gaber,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ea typeface="+mn-ea"/>
                  <a:cs typeface="+mn-cs"/>
                </a:rPr>
                <a:t>Professor,</a:t>
              </a:r>
              <a:endParaRPr kumimoji="0" lang="en-US" sz="18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ea typeface="+mn-ea"/>
                  <a:cs typeface="+mn-cs"/>
                </a:rPr>
                <a:t>Marshall Center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Ukraine</a:t>
              </a:r>
              <a:endParaRPr kumimoji="0" lang="en-US" sz="1800" b="0" i="0" u="none" strike="noStrike" kern="1200" cap="none" spc="0" normalizeH="0" baseline="0" noProof="0" dirty="0">
                <a:ln>
                  <a:noFill/>
                </a:ln>
                <a:effectLst/>
                <a:uLnTx/>
                <a:uFillTx/>
                <a:ea typeface="+mn-ea"/>
                <a:cs typeface="+mn-cs"/>
              </a:endParaRPr>
            </a:p>
          </p:txBody>
        </p:sp>
      </p:grpSp>
      <p:grpSp>
        <p:nvGrpSpPr>
          <p:cNvPr id="40" name="Group 39">
            <a:extLst>
              <a:ext uri="{FF2B5EF4-FFF2-40B4-BE49-F238E27FC236}">
                <a16:creationId xmlns:a16="http://schemas.microsoft.com/office/drawing/2014/main" id="{61CD67D1-6FA8-41AB-B505-8FC1FDC8D86E}"/>
              </a:ext>
            </a:extLst>
          </p:cNvPr>
          <p:cNvGrpSpPr/>
          <p:nvPr/>
        </p:nvGrpSpPr>
        <p:grpSpPr>
          <a:xfrm>
            <a:off x="6208389" y="867989"/>
            <a:ext cx="2604439" cy="4252093"/>
            <a:chOff x="7873134" y="352623"/>
            <a:chExt cx="1463040" cy="2388608"/>
          </a:xfrm>
        </p:grpSpPr>
        <p:pic>
          <p:nvPicPr>
            <p:cNvPr id="41" name="Picture 40">
              <a:extLst>
                <a:ext uri="{FF2B5EF4-FFF2-40B4-BE49-F238E27FC236}">
                  <a16:creationId xmlns:a16="http://schemas.microsoft.com/office/drawing/2014/main" id="{6C1EA921-814B-43A2-964E-59FE4011E114}"/>
                </a:ext>
                <a:ext uri="{C183D7F6-B498-43B3-948B-1728B52AA6E4}">
                  <adec:decorative xmlns:adec="http://schemas.microsoft.com/office/drawing/2017/decorative" val="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6000" contrast="-12000"/>
                      </a14:imgEffect>
                    </a14:imgLayer>
                  </a14:imgProps>
                </a:ext>
                <a:ext uri="{28A0092B-C50C-407E-A947-70E740481C1C}">
                  <a14:useLocalDpi xmlns:a14="http://schemas.microsoft.com/office/drawing/2010/main" val="0"/>
                </a:ext>
              </a:extLst>
            </a:blip>
            <a:srcRect r="17832" b="17832"/>
            <a:stretch/>
          </p:blipFill>
          <p:spPr>
            <a:xfrm>
              <a:off x="7927249" y="352623"/>
              <a:ext cx="1169376" cy="1371600"/>
            </a:xfrm>
            <a:prstGeom prst="rect">
              <a:avLst/>
            </a:prstGeom>
            <a:ln>
              <a:solidFill>
                <a:schemeClr val="tx1"/>
              </a:solidFill>
            </a:ln>
            <a:effectLst>
              <a:outerShdw blurRad="50800" dist="38100" dir="2700000" algn="tl" rotWithShape="0">
                <a:prstClr val="black">
                  <a:alpha val="40000"/>
                </a:prstClr>
              </a:outerShdw>
            </a:effectLst>
          </p:spPr>
        </p:pic>
        <p:sp>
          <p:nvSpPr>
            <p:cNvPr id="42" name="TextBox 41">
              <a:extLst>
                <a:ext uri="{FF2B5EF4-FFF2-40B4-BE49-F238E27FC236}">
                  <a16:creationId xmlns:a16="http://schemas.microsoft.com/office/drawing/2014/main" id="{5E1020F3-3771-4278-B088-E60CA91BE086}"/>
                </a:ext>
              </a:extLst>
            </p:cNvPr>
            <p:cNvSpPr txBox="1"/>
            <p:nvPr/>
          </p:nvSpPr>
          <p:spPr>
            <a:xfrm>
              <a:off x="7873134" y="1798964"/>
              <a:ext cx="1463040" cy="942267"/>
            </a:xfrm>
            <a:prstGeom prst="rect">
              <a:avLst/>
            </a:prstGeom>
            <a:noFill/>
          </p:spPr>
          <p:txBody>
            <a:bodyPr wrap="square" lIns="0" tIns="0" rIns="0" bIns="0">
              <a:spAutoFit/>
            </a:bodyPr>
            <a:lstStyle>
              <a:defPPr>
                <a:defRPr lang="en-US"/>
              </a:defPPr>
              <a:lvl1pPr>
                <a:defRPr sz="900"/>
              </a:lvl1pPr>
            </a:lstStyle>
            <a:p>
              <a:pPr defTabSz="914400">
                <a:spcAft>
                  <a:spcPts val="600"/>
                </a:spcAft>
                <a:defRPr/>
              </a:pPr>
              <a:r>
                <a:rPr lang="en-US" sz="3200" b="1" dirty="0"/>
                <a:t>Dr. Nesic</a:t>
              </a:r>
            </a:p>
            <a:p>
              <a:pPr defTabSz="914400">
                <a:defRPr/>
              </a:pPr>
              <a:r>
                <a:rPr lang="en-US" sz="1800" dirty="0"/>
                <a:t>Aleksandra Nesic, Ph.D. Foreign Service Institute, </a:t>
              </a:r>
              <a:br>
                <a:rPr lang="en-US" sz="1800" dirty="0"/>
              </a:br>
              <a:r>
                <a:rPr lang="en-US" sz="1800" dirty="0"/>
                <a:t>Department of State</a:t>
              </a:r>
            </a:p>
            <a:p>
              <a:pPr defTabSz="914400">
                <a:defRPr/>
              </a:pPr>
              <a:r>
                <a:rPr lang="en-US" sz="1800" dirty="0"/>
                <a:t>United States</a:t>
              </a:r>
            </a:p>
          </p:txBody>
        </p:sp>
      </p:grpSp>
      <p:grpSp>
        <p:nvGrpSpPr>
          <p:cNvPr id="43" name="Group 42">
            <a:extLst>
              <a:ext uri="{FF2B5EF4-FFF2-40B4-BE49-F238E27FC236}">
                <a16:creationId xmlns:a16="http://schemas.microsoft.com/office/drawing/2014/main" id="{FD37932B-AF7D-42B0-9BEA-F4834D907215}"/>
              </a:ext>
            </a:extLst>
          </p:cNvPr>
          <p:cNvGrpSpPr/>
          <p:nvPr/>
        </p:nvGrpSpPr>
        <p:grpSpPr>
          <a:xfrm>
            <a:off x="9059195" y="867989"/>
            <a:ext cx="2604439" cy="4252093"/>
            <a:chOff x="9282834" y="352623"/>
            <a:chExt cx="1463040" cy="2388608"/>
          </a:xfrm>
        </p:grpSpPr>
        <p:pic>
          <p:nvPicPr>
            <p:cNvPr id="44" name="Picture 43">
              <a:extLst>
                <a:ext uri="{FF2B5EF4-FFF2-40B4-BE49-F238E27FC236}">
                  <a16:creationId xmlns:a16="http://schemas.microsoft.com/office/drawing/2014/main" id="{44276A60-1C3E-42D5-B921-3D11C63313DD}"/>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719" t="4852" r="9310" b="34124"/>
            <a:stretch/>
          </p:blipFill>
          <p:spPr>
            <a:xfrm>
              <a:off x="9285477" y="352623"/>
              <a:ext cx="1287806" cy="1371600"/>
            </a:xfrm>
            <a:prstGeom prst="rect">
              <a:avLst/>
            </a:prstGeom>
            <a:ln>
              <a:solidFill>
                <a:schemeClr val="tx1"/>
              </a:solidFill>
            </a:ln>
            <a:effectLst>
              <a:outerShdw blurRad="50800" dist="38100" dir="2700000" algn="tl" rotWithShape="0">
                <a:prstClr val="black">
                  <a:alpha val="40000"/>
                </a:prstClr>
              </a:outerShdw>
            </a:effectLst>
          </p:spPr>
        </p:pic>
        <p:sp>
          <p:nvSpPr>
            <p:cNvPr id="45" name="TextBox 44">
              <a:extLst>
                <a:ext uri="{FF2B5EF4-FFF2-40B4-BE49-F238E27FC236}">
                  <a16:creationId xmlns:a16="http://schemas.microsoft.com/office/drawing/2014/main" id="{DEB1428F-6BB6-4DB4-9F8B-EA6E97B90472}"/>
                </a:ext>
              </a:extLst>
            </p:cNvPr>
            <p:cNvSpPr txBox="1"/>
            <p:nvPr/>
          </p:nvSpPr>
          <p:spPr>
            <a:xfrm>
              <a:off x="9282834" y="1798964"/>
              <a:ext cx="1463040" cy="942267"/>
            </a:xfrm>
            <a:prstGeom prst="rect">
              <a:avLst/>
            </a:prstGeom>
            <a:noFill/>
          </p:spPr>
          <p:txBody>
            <a:bodyPr wrap="square" lIns="0" tIns="0" rIns="0" bIns="0">
              <a:spAutoFit/>
            </a:bodyPr>
            <a:lstStyle>
              <a:defPPr>
                <a:defRPr lang="en-US"/>
              </a:defPPr>
              <a:lvl1pPr>
                <a:defRPr sz="900"/>
              </a:lvl1pPr>
            </a:lstStyle>
            <a:p>
              <a:pPr marR="0" lvl="0" indent="0" defTabSz="914400" fontAlgn="auto">
                <a:lnSpc>
                  <a:spcPct val="100000"/>
                </a:lnSpc>
                <a:spcBef>
                  <a:spcPts val="0"/>
                </a:spcBef>
                <a:spcAft>
                  <a:spcPts val="600"/>
                </a:spcAft>
                <a:buClrTx/>
                <a:buSzTx/>
                <a:buFontTx/>
                <a:buNone/>
                <a:tabLst/>
                <a:defRPr/>
              </a:pPr>
              <a:r>
                <a:rPr lang="en-US" sz="3200" b="1" dirty="0"/>
                <a:t>Dr. Rickli</a:t>
              </a:r>
            </a:p>
            <a:p>
              <a:pPr marR="0" lvl="0" indent="0" defTabSz="914400" fontAlgn="auto">
                <a:lnSpc>
                  <a:spcPct val="100000"/>
                </a:lnSpc>
                <a:spcBef>
                  <a:spcPts val="0"/>
                </a:spcBef>
                <a:spcAft>
                  <a:spcPts val="0"/>
                </a:spcAft>
                <a:buClrTx/>
                <a:buSzTx/>
                <a:buFontTx/>
                <a:buNone/>
                <a:tabLst/>
                <a:defRPr/>
              </a:pPr>
              <a:r>
                <a:rPr lang="en-US" sz="1800" dirty="0"/>
                <a:t>Jean-Marc Rickli, Ph.D.</a:t>
              </a:r>
            </a:p>
            <a:p>
              <a:pPr marR="0" lvl="0" indent="0" defTabSz="914400" fontAlgn="auto">
                <a:lnSpc>
                  <a:spcPct val="100000"/>
                </a:lnSpc>
                <a:spcBef>
                  <a:spcPts val="0"/>
                </a:spcBef>
                <a:spcAft>
                  <a:spcPts val="0"/>
                </a:spcAft>
                <a:buClrTx/>
                <a:buSzTx/>
                <a:buFontTx/>
                <a:buNone/>
                <a:tabLst/>
                <a:defRPr/>
              </a:pPr>
              <a:r>
                <a:rPr lang="en-US" sz="1800" dirty="0"/>
                <a:t>Head of Global Risk and Resilience, GCSP</a:t>
              </a:r>
            </a:p>
            <a:p>
              <a:pPr marR="0" lvl="0" indent="0" defTabSz="914400" fontAlgn="auto">
                <a:lnSpc>
                  <a:spcPct val="100000"/>
                </a:lnSpc>
                <a:spcBef>
                  <a:spcPts val="0"/>
                </a:spcBef>
                <a:spcAft>
                  <a:spcPts val="0"/>
                </a:spcAft>
                <a:buClrTx/>
                <a:buSzTx/>
                <a:buFontTx/>
                <a:buNone/>
                <a:tabLst/>
                <a:defRPr/>
              </a:pPr>
              <a:r>
                <a:rPr lang="en-US" sz="1800" dirty="0"/>
                <a:t>Switzerland</a:t>
              </a:r>
            </a:p>
          </p:txBody>
        </p:sp>
      </p:grpSp>
      <p:pic>
        <p:nvPicPr>
          <p:cNvPr id="51" name="Bulgaria" descr="File:Flag orb Bulgaria.svg - Wikimedia Commons">
            <a:extLst>
              <a:ext uri="{FF2B5EF4-FFF2-40B4-BE49-F238E27FC236}">
                <a16:creationId xmlns:a16="http://schemas.microsoft.com/office/drawing/2014/main" id="{73C48F6F-81C1-4CE0-B32C-1D498A55FC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223" y="5450237"/>
            <a:ext cx="764780" cy="764780"/>
          </a:xfrm>
          <a:prstGeom prst="ellipse">
            <a:avLst/>
          </a:prstGeom>
          <a:noFill/>
          <a:ln w="28575">
            <a:solidFill>
              <a:srgbClr val="FFFFFF"/>
            </a:solidFill>
          </a:ln>
          <a:effectLst>
            <a:glow rad="63500">
              <a:srgbClr val="181614">
                <a:alpha val="70000"/>
              </a:srgbClr>
            </a:glow>
          </a:effectLst>
          <a:extLst>
            <a:ext uri="{909E8E84-426E-40DD-AFC4-6F175D3DCCD1}">
              <a14:hiddenFill xmlns:a14="http://schemas.microsoft.com/office/drawing/2010/main">
                <a:solidFill>
                  <a:srgbClr val="FFFFFF"/>
                </a:solidFill>
              </a14:hiddenFill>
            </a:ext>
          </a:extLst>
        </p:spPr>
      </p:pic>
      <p:pic>
        <p:nvPicPr>
          <p:cNvPr id="52" name="Switzerland" descr="File:Flag orb Switzerland.svg - Wikimedia Commons">
            <a:extLst>
              <a:ext uri="{FF2B5EF4-FFF2-40B4-BE49-F238E27FC236}">
                <a16:creationId xmlns:a16="http://schemas.microsoft.com/office/drawing/2014/main" id="{6AFE75A0-2015-4E75-9F92-F650BFAF48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44683" y="5450237"/>
            <a:ext cx="764780" cy="764780"/>
          </a:xfrm>
          <a:prstGeom prst="ellipse">
            <a:avLst/>
          </a:prstGeom>
          <a:noFill/>
          <a:ln w="28575">
            <a:solidFill>
              <a:srgbClr val="FFFFFF"/>
            </a:solidFill>
          </a:ln>
          <a:effectLst>
            <a:glow rad="63500">
              <a:srgbClr val="181614">
                <a:alpha val="70000"/>
              </a:srgbClr>
            </a:glow>
          </a:effectLst>
          <a:extLst>
            <a:ext uri="{909E8E84-426E-40DD-AFC4-6F175D3DCCD1}">
              <a14:hiddenFill xmlns:a14="http://schemas.microsoft.com/office/drawing/2010/main">
                <a:solidFill>
                  <a:srgbClr val="FFFFFF"/>
                </a:solidFill>
              </a14:hiddenFill>
            </a:ext>
          </a:extLst>
        </p:spPr>
      </p:pic>
      <p:pic>
        <p:nvPicPr>
          <p:cNvPr id="53" name="Ukraine">
            <a:extLst>
              <a:ext uri="{FF2B5EF4-FFF2-40B4-BE49-F238E27FC236}">
                <a16:creationId xmlns:a16="http://schemas.microsoft.com/office/drawing/2014/main" id="{807ABA10-88CA-47F9-A963-F5FA9107FA0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315" t="5086" r="16315" b="5086"/>
          <a:stretch/>
        </p:blipFill>
        <p:spPr bwMode="auto">
          <a:xfrm>
            <a:off x="3434785" y="5450237"/>
            <a:ext cx="764780" cy="764780"/>
          </a:xfrm>
          <a:prstGeom prst="ellipse">
            <a:avLst/>
          </a:prstGeom>
          <a:noFill/>
          <a:ln w="28575">
            <a:solidFill>
              <a:srgbClr val="FFFFFF"/>
            </a:solidFill>
          </a:ln>
          <a:effectLst>
            <a:glow rad="63500">
              <a:srgbClr val="181614">
                <a:alpha val="70000"/>
              </a:srgbClr>
            </a:glow>
          </a:effectLst>
          <a:extLst>
            <a:ext uri="{909E8E84-426E-40DD-AFC4-6F175D3DCCD1}">
              <a14:hiddenFill xmlns:a14="http://schemas.microsoft.com/office/drawing/2010/main">
                <a:solidFill>
                  <a:srgbClr val="FFFFFF"/>
                </a:solidFill>
              </a14:hiddenFill>
            </a:ext>
          </a:extLst>
        </p:spPr>
      </p:pic>
      <p:pic>
        <p:nvPicPr>
          <p:cNvPr id="54" name="USA" descr="File:Flag orb USA.svg - Wikimedia Commons">
            <a:extLst>
              <a:ext uri="{FF2B5EF4-FFF2-40B4-BE49-F238E27FC236}">
                <a16:creationId xmlns:a16="http://schemas.microsoft.com/office/drawing/2014/main" id="{A27A71C2-4E66-45E3-82EC-E82529A9397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93877" y="5450237"/>
            <a:ext cx="764780" cy="764780"/>
          </a:xfrm>
          <a:prstGeom prst="ellipse">
            <a:avLst/>
          </a:prstGeom>
          <a:noFill/>
          <a:ln w="28575">
            <a:solidFill>
              <a:srgbClr val="FFFFFF"/>
            </a:solidFill>
          </a:ln>
          <a:effectLst>
            <a:glow rad="63500">
              <a:srgbClr val="181614">
                <a:alpha val="7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99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25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250"/>
                                        <p:tgtEl>
                                          <p:spTgt spid="5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par>
                                <p:cTn id="15" presetID="10" presetClass="entr" presetSubtype="0" fill="hold" nodeType="withEffect">
                                  <p:stCondLst>
                                    <p:cond delay="25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250"/>
                                        <p:tgtEl>
                                          <p:spTgt spid="5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nodeType="withEffect">
                                  <p:stCondLst>
                                    <p:cond delay="25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250"/>
                                        <p:tgtEl>
                                          <p:spTgt spid="54"/>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Cmap">
            <a:extLst>
              <a:ext uri="{FF2B5EF4-FFF2-40B4-BE49-F238E27FC236}">
                <a16:creationId xmlns:a16="http://schemas.microsoft.com/office/drawing/2014/main" id="{DE90DB3B-7EED-B2E0-A24C-2181AECB5AA3}"/>
              </a:ext>
            </a:extLst>
          </p:cNvPr>
          <p:cNvPicPr/>
          <p:nvPr/>
        </p:nvPicPr>
        <p:blipFill>
          <a:blip r:embed="rId2"/>
          <a:stretch>
            <a:fillRect/>
          </a:stretch>
        </p:blipFill>
        <p:spPr>
          <a:xfrm>
            <a:off x="0" y="0"/>
            <a:ext cx="9742255" cy="6858000"/>
          </a:xfrm>
          <a:prstGeom prst="rect">
            <a:avLst/>
          </a:prstGeom>
        </p:spPr>
      </p:pic>
      <p:pic>
        <p:nvPicPr>
          <p:cNvPr id="5" name="QR Code to C-Map">
            <a:extLst>
              <a:ext uri="{FF2B5EF4-FFF2-40B4-BE49-F238E27FC236}">
                <a16:creationId xmlns:a16="http://schemas.microsoft.com/office/drawing/2014/main" id="{C4E05D15-57FD-49E8-B958-5143F16D5F5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837505" y="4171121"/>
            <a:ext cx="2220152" cy="2220154"/>
          </a:xfrm>
          <a:prstGeom prst="rect">
            <a:avLst/>
          </a:prstGeom>
        </p:spPr>
      </p:pic>
      <p:sp>
        <p:nvSpPr>
          <p:cNvPr id="2" name="TextBox 1">
            <a:extLst>
              <a:ext uri="{FF2B5EF4-FFF2-40B4-BE49-F238E27FC236}">
                <a16:creationId xmlns:a16="http://schemas.microsoft.com/office/drawing/2014/main" id="{8092E78C-AD9C-4870-B169-16EB746C5696}"/>
              </a:ext>
            </a:extLst>
          </p:cNvPr>
          <p:cNvSpPr txBox="1"/>
          <p:nvPr/>
        </p:nvSpPr>
        <p:spPr>
          <a:xfrm>
            <a:off x="9877576" y="3986455"/>
            <a:ext cx="2140009" cy="369332"/>
          </a:xfrm>
          <a:prstGeom prst="rect">
            <a:avLst/>
          </a:prstGeom>
          <a:noFill/>
        </p:spPr>
        <p:txBody>
          <a:bodyPr wrap="none" rtlCol="0">
            <a:spAutoFit/>
          </a:bodyPr>
          <a:lstStyle/>
          <a:p>
            <a:pPr algn="ctr"/>
            <a:r>
              <a:rPr lang="en-US" dirty="0">
                <a:solidFill>
                  <a:schemeClr val="bg1"/>
                </a:solidFill>
              </a:rPr>
              <a:t>DOWNLOAD A COPY</a:t>
            </a:r>
          </a:p>
        </p:txBody>
      </p:sp>
    </p:spTree>
    <p:extLst>
      <p:ext uri="{BB962C8B-B14F-4D97-AF65-F5344CB8AC3E}">
        <p14:creationId xmlns:p14="http://schemas.microsoft.com/office/powerpoint/2010/main" val="168185261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QR Code to C-Map">
            <a:extLst>
              <a:ext uri="{FF2B5EF4-FFF2-40B4-BE49-F238E27FC236}">
                <a16:creationId xmlns:a16="http://schemas.microsoft.com/office/drawing/2014/main" id="{C14A1415-A305-5A14-54CF-8883F12564D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800061" y="904461"/>
            <a:ext cx="4591878" cy="4591878"/>
          </a:xfrm>
          <a:prstGeom prst="rect">
            <a:avLst/>
          </a:prstGeom>
        </p:spPr>
      </p:pic>
      <p:sp>
        <p:nvSpPr>
          <p:cNvPr id="5" name="TextBox 4">
            <a:extLst>
              <a:ext uri="{FF2B5EF4-FFF2-40B4-BE49-F238E27FC236}">
                <a16:creationId xmlns:a16="http://schemas.microsoft.com/office/drawing/2014/main" id="{AC579D9F-19B1-27A3-C603-72FF3BF3F3AE}"/>
              </a:ext>
            </a:extLst>
          </p:cNvPr>
          <p:cNvSpPr txBox="1"/>
          <p:nvPr/>
        </p:nvSpPr>
        <p:spPr>
          <a:xfrm>
            <a:off x="596348" y="5953539"/>
            <a:ext cx="111706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Download a copy of the concept map: </a:t>
            </a:r>
            <a:r>
              <a:rPr kumimoji="0" lang="en-US" sz="1800" b="0" i="0" u="none" strike="noStrike" kern="1200" cap="none" spc="0" normalizeH="0" baseline="0" noProof="0" dirty="0">
                <a:ln>
                  <a:noFill/>
                </a:ln>
                <a:solidFill>
                  <a:srgbClr val="FBDC43"/>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https://drive.google.com/file/d/1nwsCIGSLbwzIwUErF-MeV5QW4ursrgIE/view</a:t>
            </a:r>
            <a:r>
              <a:rPr kumimoji="0" lang="en-US" sz="1800" b="0" i="0" u="none" strike="noStrike" kern="1200" cap="none" spc="0" normalizeH="0" baseline="0" noProof="0" dirty="0">
                <a:ln>
                  <a:noFill/>
                </a:ln>
                <a:solidFill>
                  <a:srgbClr val="FBDC43"/>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577920640"/>
      </p:ext>
    </p:extLst>
  </p:cSld>
  <p:clrMapOvr>
    <a:masterClrMapping/>
  </p:clrMapOvr>
  <p:transition>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n Tzu">
            <a:extLst>
              <a:ext uri="{FF2B5EF4-FFF2-40B4-BE49-F238E27FC236}">
                <a16:creationId xmlns:a16="http://schemas.microsoft.com/office/drawing/2014/main" id="{7FA5C16E-A50C-DA1E-7B8A-7D501D02C6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700" y="0"/>
            <a:ext cx="12192000" cy="6858000"/>
          </a:xfrm>
          <a:prstGeom prst="rect">
            <a:avLst/>
          </a:prstGeom>
        </p:spPr>
      </p:pic>
      <p:sp>
        <p:nvSpPr>
          <p:cNvPr id="6" name="TextBox 5">
            <a:extLst>
              <a:ext uri="{FF2B5EF4-FFF2-40B4-BE49-F238E27FC236}">
                <a16:creationId xmlns:a16="http://schemas.microsoft.com/office/drawing/2014/main" id="{1F51231A-43D6-320F-BFE8-03973B61B734}"/>
              </a:ext>
            </a:extLst>
          </p:cNvPr>
          <p:cNvSpPr txBox="1"/>
          <p:nvPr/>
        </p:nvSpPr>
        <p:spPr>
          <a:xfrm>
            <a:off x="176152" y="747234"/>
            <a:ext cx="5803901" cy="3167021"/>
          </a:xfrm>
          <a:prstGeom prst="rect">
            <a:avLst/>
          </a:prstGeom>
          <a:solidFill>
            <a:srgbClr val="D8C1A2"/>
          </a:solidFill>
          <a:effectLst>
            <a:softEdge rad="317500"/>
          </a:effectLst>
        </p:spPr>
        <p:txBody>
          <a:bodyPr wrap="square" lIns="914400" tIns="457200" rIns="914400" bIns="457200" rtlCol="0">
            <a:spAutoFit/>
          </a:bodyPr>
          <a:lstStyle/>
          <a:p>
            <a:pPr>
              <a:lnSpc>
                <a:spcPct val="90000"/>
              </a:lnSpc>
            </a:pPr>
            <a:r>
              <a:rPr lang="en-US" sz="5400" dirty="0">
                <a:solidFill>
                  <a:schemeClr val="bg1"/>
                </a:solidFill>
                <a:effectLst/>
                <a:latin typeface="Arial" panose="020B0604020202020204" pitchFamily="34" charset="0"/>
                <a:ea typeface="Calibri" panose="020F0502020204030204" pitchFamily="34" charset="0"/>
                <a:cs typeface="Arial" panose="020B0604020202020204" pitchFamily="34" charset="0"/>
              </a:rPr>
              <a:t>“All warfare is based on deception…”</a:t>
            </a:r>
            <a:endParaRPr lang="en-US" sz="5400" dirty="0">
              <a:solidFill>
                <a:schemeClr val="bg1"/>
              </a:solidFill>
              <a:latin typeface="Arial" panose="020B0604020202020204" pitchFamily="34" charset="0"/>
              <a:cs typeface="Arial" panose="020B0604020202020204" pitchFamily="34" charset="0"/>
            </a:endParaRPr>
          </a:p>
        </p:txBody>
      </p:sp>
      <p:pic>
        <p:nvPicPr>
          <p:cNvPr id="1028" name="Trojan Horse" descr="The Trojans Bring the Wooden Horse into Their City, Jean Mignon (French, active 1535–ca. 1555), Etching">
            <a:extLst>
              <a:ext uri="{FF2B5EF4-FFF2-40B4-BE49-F238E27FC236}">
                <a16:creationId xmlns:a16="http://schemas.microsoft.com/office/drawing/2014/main" id="{003D41CE-D3A0-4F85-5FB6-B32F8A2FBE5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229783">
            <a:off x="465532" y="795226"/>
            <a:ext cx="6994130" cy="52675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19E630C-5FEA-FDD7-D970-00EF234BA85C}"/>
              </a:ext>
            </a:extLst>
          </p:cNvPr>
          <p:cNvSpPr txBox="1"/>
          <p:nvPr/>
        </p:nvSpPr>
        <p:spPr>
          <a:xfrm>
            <a:off x="5980053" y="6452740"/>
            <a:ext cx="6096000" cy="307777"/>
          </a:xfrm>
          <a:prstGeom prst="rect">
            <a:avLst/>
          </a:prstGeom>
          <a:noFill/>
        </p:spPr>
        <p:txBody>
          <a:bodyPr wrap="square">
            <a:spAutoFit/>
          </a:bodyPr>
          <a:lstStyle/>
          <a:p>
            <a:pPr algn="r"/>
            <a:r>
              <a:rPr lang="en-US" sz="1400" b="0" i="0" dirty="0">
                <a:solidFill>
                  <a:schemeClr val="tx1">
                    <a:lumMod val="50000"/>
                    <a:lumOff val="50000"/>
                  </a:schemeClr>
                </a:solidFill>
                <a:effectLst/>
              </a:rPr>
              <a:t>Sun Tzu. </a:t>
            </a:r>
            <a:r>
              <a:rPr lang="en-US" sz="1400" b="0" i="1" dirty="0">
                <a:solidFill>
                  <a:schemeClr val="tx1">
                    <a:lumMod val="50000"/>
                    <a:lumOff val="50000"/>
                  </a:schemeClr>
                </a:solidFill>
                <a:effectLst/>
              </a:rPr>
              <a:t>The Art of War.</a:t>
            </a:r>
            <a:endParaRPr lang="en-US" sz="1400" i="1" dirty="0">
              <a:solidFill>
                <a:schemeClr val="tx1">
                  <a:lumMod val="50000"/>
                  <a:lumOff val="50000"/>
                </a:schemeClr>
              </a:solidFill>
            </a:endParaRPr>
          </a:p>
        </p:txBody>
      </p:sp>
      <p:grpSp>
        <p:nvGrpSpPr>
          <p:cNvPr id="17" name="Group 16">
            <a:extLst>
              <a:ext uri="{FF2B5EF4-FFF2-40B4-BE49-F238E27FC236}">
                <a16:creationId xmlns:a16="http://schemas.microsoft.com/office/drawing/2014/main" id="{E244738C-C63E-53AA-9EF1-313C7FA2221B}"/>
              </a:ext>
            </a:extLst>
          </p:cNvPr>
          <p:cNvGrpSpPr/>
          <p:nvPr/>
        </p:nvGrpSpPr>
        <p:grpSpPr>
          <a:xfrm>
            <a:off x="963587" y="1688904"/>
            <a:ext cx="6575390" cy="4946256"/>
            <a:chOff x="3278204" y="1576429"/>
            <a:chExt cx="6575390" cy="4946256"/>
          </a:xfrm>
        </p:grpSpPr>
        <p:pic>
          <p:nvPicPr>
            <p:cNvPr id="10" name="Napoleon and Bismarck" descr="Otto von Bismarck and Napoleon III after the Battle of Sedan in 1870. Herausgegeben von Walter Stein. Im Jahre des 100. Public domain. ">
              <a:extLst>
                <a:ext uri="{FF2B5EF4-FFF2-40B4-BE49-F238E27FC236}">
                  <a16:creationId xmlns:a16="http://schemas.microsoft.com/office/drawing/2014/main" id="{B1756BC9-BB27-0332-0FFC-F491CAF0F501}"/>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rot="21184434">
              <a:off x="3278204" y="1576429"/>
              <a:ext cx="6575390" cy="4567208"/>
            </a:xfrm>
            <a:prstGeom prst="rect">
              <a:avLst/>
            </a:prstGeom>
            <a:ln>
              <a:solidFill>
                <a:schemeClr val="tx1"/>
              </a:solidFill>
            </a:ln>
            <a:effectLst>
              <a:outerShdw blurRad="50800" dist="38100" dir="8100000" algn="tr" rotWithShape="0">
                <a:prstClr val="black">
                  <a:alpha val="40000"/>
                </a:prstClr>
              </a:outerShdw>
            </a:effectLst>
          </p:spPr>
        </p:pic>
        <p:sp>
          <p:nvSpPr>
            <p:cNvPr id="14" name="TextBox 13">
              <a:extLst>
                <a:ext uri="{FF2B5EF4-FFF2-40B4-BE49-F238E27FC236}">
                  <a16:creationId xmlns:a16="http://schemas.microsoft.com/office/drawing/2014/main" id="{7D834BD1-5E59-6432-F34F-D5F180C8B4C1}"/>
                </a:ext>
              </a:extLst>
            </p:cNvPr>
            <p:cNvSpPr txBox="1"/>
            <p:nvPr/>
          </p:nvSpPr>
          <p:spPr>
            <a:xfrm rot="21087296">
              <a:off x="7506694" y="3675367"/>
              <a:ext cx="1981200" cy="369332"/>
            </a:xfrm>
            <a:prstGeom prst="rect">
              <a:avLst/>
            </a:prstGeom>
            <a:solidFill>
              <a:schemeClr val="bg1"/>
            </a:solidFill>
          </p:spPr>
          <p:txBody>
            <a:bodyPr wrap="square">
              <a:spAutoFit/>
            </a:bodyPr>
            <a:lstStyle/>
            <a:p>
              <a:pPr algn="ctr"/>
              <a:r>
                <a:rPr lang="en-US" dirty="0"/>
                <a:t>Otto von Bismarck</a:t>
              </a:r>
            </a:p>
          </p:txBody>
        </p:sp>
        <p:sp>
          <p:nvSpPr>
            <p:cNvPr id="15" name="TextBox 14">
              <a:extLst>
                <a:ext uri="{FF2B5EF4-FFF2-40B4-BE49-F238E27FC236}">
                  <a16:creationId xmlns:a16="http://schemas.microsoft.com/office/drawing/2014/main" id="{7BEED6E6-94C9-8395-561A-963D07071999}"/>
                </a:ext>
              </a:extLst>
            </p:cNvPr>
            <p:cNvSpPr txBox="1"/>
            <p:nvPr/>
          </p:nvSpPr>
          <p:spPr>
            <a:xfrm rot="20395233">
              <a:off x="5207134" y="2155395"/>
              <a:ext cx="1413694" cy="369332"/>
            </a:xfrm>
            <a:prstGeom prst="rect">
              <a:avLst/>
            </a:prstGeom>
            <a:solidFill>
              <a:schemeClr val="bg1"/>
            </a:solidFill>
          </p:spPr>
          <p:txBody>
            <a:bodyPr wrap="square">
              <a:spAutoFit/>
            </a:bodyPr>
            <a:lstStyle/>
            <a:p>
              <a:pPr algn="ctr"/>
              <a:r>
                <a:rPr lang="en-US" dirty="0"/>
                <a:t>Napoleon III </a:t>
              </a:r>
            </a:p>
          </p:txBody>
        </p:sp>
        <p:sp>
          <p:nvSpPr>
            <p:cNvPr id="16" name="TextBox 15">
              <a:extLst>
                <a:ext uri="{FF2B5EF4-FFF2-40B4-BE49-F238E27FC236}">
                  <a16:creationId xmlns:a16="http://schemas.microsoft.com/office/drawing/2014/main" id="{62BBD43D-2E41-9BB7-2E20-B60CD569351F}"/>
                </a:ext>
              </a:extLst>
            </p:cNvPr>
            <p:cNvSpPr txBox="1"/>
            <p:nvPr/>
          </p:nvSpPr>
          <p:spPr>
            <a:xfrm rot="21208804">
              <a:off x="3977811" y="6245686"/>
              <a:ext cx="3554184" cy="276999"/>
            </a:xfrm>
            <a:prstGeom prst="rect">
              <a:avLst/>
            </a:prstGeom>
            <a:noFill/>
          </p:spPr>
          <p:txBody>
            <a:bodyPr wrap="square">
              <a:spAutoFit/>
            </a:bodyPr>
            <a:lstStyle/>
            <a:p>
              <a:pPr algn="r"/>
              <a:r>
                <a:rPr lang="en-US" sz="1200" i="0" dirty="0">
                  <a:solidFill>
                    <a:schemeClr val="tx1">
                      <a:lumMod val="95000"/>
                    </a:schemeClr>
                  </a:solidFill>
                  <a:effectLst/>
                </a:rPr>
                <a:t>Franco-Prussian War (1880-1881) – Ems Telegram</a:t>
              </a:r>
              <a:endParaRPr lang="en-US" sz="1200" i="1" dirty="0">
                <a:solidFill>
                  <a:schemeClr val="tx1">
                    <a:lumMod val="95000"/>
                  </a:schemeClr>
                </a:solidFill>
              </a:endParaRPr>
            </a:p>
          </p:txBody>
        </p:sp>
      </p:grpSp>
      <p:pic>
        <p:nvPicPr>
          <p:cNvPr id="20" name="Ems Telegraph" descr="The Ems Dispatch, ‘corrected’ and edited, under the initials ‘vBu’ [Otto von Bülow] © aktenkunde.hypotheses.org">
            <a:extLst>
              <a:ext uri="{FF2B5EF4-FFF2-40B4-BE49-F238E27FC236}">
                <a16:creationId xmlns:a16="http://schemas.microsoft.com/office/drawing/2014/main" id="{C844724D-82DC-25BA-E3CC-B784D77BE74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0592961">
            <a:off x="559997" y="2418852"/>
            <a:ext cx="2363434" cy="3869799"/>
          </a:xfrm>
          <a:prstGeom prst="rect">
            <a:avLst/>
          </a:prstGeom>
          <a:effectLst>
            <a:glow rad="139700">
              <a:schemeClr val="bg1">
                <a:alpha val="70000"/>
              </a:schemeClr>
            </a:glow>
          </a:effectLst>
        </p:spPr>
      </p:pic>
    </p:spTree>
    <p:extLst>
      <p:ext uri="{BB962C8B-B14F-4D97-AF65-F5344CB8AC3E}">
        <p14:creationId xmlns:p14="http://schemas.microsoft.com/office/powerpoint/2010/main" val="390555755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14:presetBounceEnd="50000">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14:bounceEnd="50000">
                                          <p:cBhvr additive="base">
                                            <p:cTn id="7" dur="500" fill="hold"/>
                                            <p:tgtEl>
                                              <p:spTgt spid="1028"/>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0000">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14:bounceEnd="50000">
                                          <p:cBhvr additive="base">
                                            <p:cTn id="13" dur="500" fill="hold"/>
                                            <p:tgtEl>
                                              <p:spTgt spid="17"/>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17"/>
                                            </p:tgtEl>
                                            <p:attrNameLst>
                                              <p:attrName>ppt_y</p:attrName>
                                            </p:attrNameLst>
                                          </p:cBhvr>
                                          <p:tavLst>
                                            <p:tav tm="0">
                                              <p:val>
                                                <p:strVal val="0-#ppt_h/2"/>
                                              </p:val>
                                            </p:tav>
                                            <p:tav tm="100000">
                                              <p:val>
                                                <p:strVal val="#ppt_y"/>
                                              </p:val>
                                            </p:tav>
                                          </p:tavLst>
                                        </p:anim>
                                      </p:childTnLst>
                                    </p:cTn>
                                  </p:par>
                                  <p:par>
                                    <p:cTn id="15" presetID="2" presetClass="entr" presetSubtype="3" fill="hold" nodeType="withEffect" p14:presetBounceEnd="50000">
                                      <p:stCondLst>
                                        <p:cond delay="250"/>
                                      </p:stCondLst>
                                      <p:childTnLst>
                                        <p:set>
                                          <p:cBhvr>
                                            <p:cTn id="16" dur="1" fill="hold">
                                              <p:stCondLst>
                                                <p:cond delay="0"/>
                                              </p:stCondLst>
                                            </p:cTn>
                                            <p:tgtEl>
                                              <p:spTgt spid="20"/>
                                            </p:tgtEl>
                                            <p:attrNameLst>
                                              <p:attrName>style.visibility</p:attrName>
                                            </p:attrNameLst>
                                          </p:cBhvr>
                                          <p:to>
                                            <p:strVal val="visible"/>
                                          </p:to>
                                        </p:set>
                                        <p:anim calcmode="lin" valueType="num" p14:bounceEnd="50000">
                                          <p:cBhvr additive="base">
                                            <p:cTn id="17" dur="500" fill="hold"/>
                                            <p:tgtEl>
                                              <p:spTgt spid="20"/>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1+#ppt_w/2"/>
                                              </p:val>
                                            </p:tav>
                                            <p:tav tm="100000">
                                              <p:val>
                                                <p:strVal val="#ppt_x"/>
                                              </p:val>
                                            </p:tav>
                                          </p:tavLst>
                                        </p:anim>
                                        <p:anim calcmode="lin" valueType="num">
                                          <p:cBhvr additive="base">
                                            <p:cTn id="8"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0-#ppt_h/2"/>
                                              </p:val>
                                            </p:tav>
                                            <p:tav tm="100000">
                                              <p:val>
                                                <p:strVal val="#ppt_y"/>
                                              </p:val>
                                            </p:tav>
                                          </p:tavLst>
                                        </p:anim>
                                      </p:childTnLst>
                                    </p:cTn>
                                  </p:par>
                                  <p:par>
                                    <p:cTn id="15" presetID="2" presetClass="entr" presetSubtype="3" fill="hold" nodeType="withEffect">
                                      <p:stCondLst>
                                        <p:cond delay="25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1+#ppt_w/2"/>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KGB HQ" descr="The Lubyanka building (former KGB headquarters) in Moscow. Public Domain. Wikipedia.">
            <a:extLst>
              <a:ext uri="{FF2B5EF4-FFF2-40B4-BE49-F238E27FC236}">
                <a16:creationId xmlns:a16="http://schemas.microsoft.com/office/drawing/2014/main" id="{99938EC3-010F-8BAD-3330-250A0F6D6A3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5400" y="0"/>
            <a:ext cx="12217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E789A44-33CC-DC2E-B4DA-802E2D670901}"/>
              </a:ext>
            </a:extLst>
          </p:cNvPr>
          <p:cNvSpPr txBox="1"/>
          <p:nvPr/>
        </p:nvSpPr>
        <p:spPr>
          <a:xfrm>
            <a:off x="5065073" y="6454656"/>
            <a:ext cx="6822124" cy="307777"/>
          </a:xfrm>
          <a:prstGeom prst="rect">
            <a:avLst/>
          </a:prstGeom>
          <a:noFill/>
        </p:spPr>
        <p:txBody>
          <a:bodyPr wrap="square">
            <a:spAutoFit/>
          </a:bodyPr>
          <a:lstStyle>
            <a:defPPr>
              <a:defRPr lang="en-US"/>
            </a:defPPr>
            <a:lvl1pPr algn="r">
              <a:defRPr sz="1400" b="0" i="0">
                <a:solidFill>
                  <a:schemeClr val="tx1">
                    <a:lumMod val="50000"/>
                    <a:lumOff val="50000"/>
                  </a:schemeClr>
                </a:solidFill>
                <a:effectLs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lumOff val="50000"/>
                  </a:prstClr>
                </a:solidFill>
                <a:effectLst/>
                <a:uLnTx/>
                <a:uFillTx/>
                <a:latin typeface="Calibri" panose="020F0502020204030204"/>
                <a:ea typeface="+mn-ea"/>
                <a:cs typeface="+mn-cs"/>
              </a:rPr>
              <a:t>Lubyanka building (former KGB headquarters) in Moscow</a:t>
            </a:r>
          </a:p>
        </p:txBody>
      </p:sp>
      <p:sp>
        <p:nvSpPr>
          <p:cNvPr id="9" name="TextBox 8">
            <a:extLst>
              <a:ext uri="{FF2B5EF4-FFF2-40B4-BE49-F238E27FC236}">
                <a16:creationId xmlns:a16="http://schemas.microsoft.com/office/drawing/2014/main" id="{48E10F9F-51AF-5D8A-6851-A972EC1D9D45}"/>
              </a:ext>
            </a:extLst>
          </p:cNvPr>
          <p:cNvSpPr txBox="1"/>
          <p:nvPr/>
        </p:nvSpPr>
        <p:spPr>
          <a:xfrm>
            <a:off x="4970473" y="77987"/>
            <a:ext cx="7011324" cy="615553"/>
          </a:xfrm>
          <a:prstGeom prst="rect">
            <a:avLst/>
          </a:prstGeom>
          <a:noFill/>
          <a:ln w="6350">
            <a:noFill/>
          </a:ln>
          <a:effectLst/>
        </p:spPr>
        <p:txBody>
          <a:bodyPr wrap="square" tIns="91440" bIns="91440">
            <a:spAutoFit/>
          </a:bodyPr>
          <a:lstStyle>
            <a:defPPr>
              <a:defRPr lang="en-US"/>
            </a:defPPr>
            <a:lvl1pPr algn="ctr">
              <a:defRPr sz="2000"/>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“SPECIAL DISINFORMATION OFFICE”</a:t>
            </a:r>
          </a:p>
        </p:txBody>
      </p:sp>
      <p:pic>
        <p:nvPicPr>
          <p:cNvPr id="47" name="Soviet Union" descr="A red cracked wall with a yellow symbol and a star&#10;&#10;Description automatically generated">
            <a:extLst>
              <a:ext uri="{FF2B5EF4-FFF2-40B4-BE49-F238E27FC236}">
                <a16:creationId xmlns:a16="http://schemas.microsoft.com/office/drawing/2014/main" id="{31E91A43-8944-8BAC-7122-D43FA15BC2B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13429" y="0"/>
            <a:ext cx="10578571" cy="6857996"/>
          </a:xfrm>
          <a:prstGeom prst="rect">
            <a:avLst/>
          </a:prstGeom>
        </p:spPr>
      </p:pic>
      <p:grpSp>
        <p:nvGrpSpPr>
          <p:cNvPr id="26" name="Line">
            <a:extLst>
              <a:ext uri="{FF2B5EF4-FFF2-40B4-BE49-F238E27FC236}">
                <a16:creationId xmlns:a16="http://schemas.microsoft.com/office/drawing/2014/main" id="{9EB51E5F-8DEF-7CA7-4865-617E012FAE24}"/>
              </a:ext>
            </a:extLst>
          </p:cNvPr>
          <p:cNvGrpSpPr/>
          <p:nvPr/>
        </p:nvGrpSpPr>
        <p:grpSpPr>
          <a:xfrm>
            <a:off x="-25400" y="4057475"/>
            <a:ext cx="14668500" cy="2136711"/>
            <a:chOff x="0" y="2242896"/>
            <a:chExt cx="14668500" cy="2136711"/>
          </a:xfrm>
          <a:effectLst>
            <a:glow rad="190500">
              <a:schemeClr val="bg1">
                <a:alpha val="80000"/>
              </a:schemeClr>
            </a:glow>
          </a:effectLst>
        </p:grpSpPr>
        <p:cxnSp>
          <p:nvCxnSpPr>
            <p:cNvPr id="2" name="Straight Connector 1">
              <a:extLst>
                <a:ext uri="{FF2B5EF4-FFF2-40B4-BE49-F238E27FC236}">
                  <a16:creationId xmlns:a16="http://schemas.microsoft.com/office/drawing/2014/main" id="{873C5421-A699-9A4B-2A55-D4E1A7A2DE08}"/>
                </a:ext>
              </a:extLst>
            </p:cNvPr>
            <p:cNvCxnSpPr>
              <a:cxnSpLocks/>
            </p:cNvCxnSpPr>
            <p:nvPr/>
          </p:nvCxnSpPr>
          <p:spPr>
            <a:xfrm>
              <a:off x="2961325" y="3072274"/>
              <a:ext cx="11707175" cy="0"/>
            </a:xfrm>
            <a:prstGeom prst="line">
              <a:avLst/>
            </a:prstGeom>
            <a:ln w="1270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8830616B-A560-16EC-F55A-95254649F318}"/>
                </a:ext>
              </a:extLst>
            </p:cNvPr>
            <p:cNvSpPr/>
            <p:nvPr/>
          </p:nvSpPr>
          <p:spPr>
            <a:xfrm>
              <a:off x="0" y="2242896"/>
              <a:ext cx="2961325" cy="2136711"/>
            </a:xfrm>
            <a:custGeom>
              <a:avLst/>
              <a:gdLst>
                <a:gd name="connsiteX0" fmla="*/ 3467100 w 3467100"/>
                <a:gd name="connsiteY0" fmla="*/ 950750 h 2418297"/>
                <a:gd name="connsiteX1" fmla="*/ 3149600 w 3467100"/>
                <a:gd name="connsiteY1" fmla="*/ 2398550 h 2418297"/>
                <a:gd name="connsiteX2" fmla="*/ 3009900 w 3467100"/>
                <a:gd name="connsiteY2" fmla="*/ 10950 h 2418297"/>
                <a:gd name="connsiteX3" fmla="*/ 2781300 w 3467100"/>
                <a:gd name="connsiteY3" fmla="*/ 1471450 h 2418297"/>
                <a:gd name="connsiteX4" fmla="*/ 2667000 w 3467100"/>
                <a:gd name="connsiteY4" fmla="*/ 518950 h 2418297"/>
                <a:gd name="connsiteX5" fmla="*/ 2540000 w 3467100"/>
                <a:gd name="connsiteY5" fmla="*/ 1687350 h 2418297"/>
                <a:gd name="connsiteX6" fmla="*/ 1930400 w 3467100"/>
                <a:gd name="connsiteY6" fmla="*/ 658650 h 2418297"/>
                <a:gd name="connsiteX7" fmla="*/ 1790700 w 3467100"/>
                <a:gd name="connsiteY7" fmla="*/ 1052350 h 2418297"/>
                <a:gd name="connsiteX8" fmla="*/ 0 w 3467100"/>
                <a:gd name="connsiteY8" fmla="*/ 1065050 h 241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100" h="2418297">
                  <a:moveTo>
                    <a:pt x="3467100" y="950750"/>
                  </a:moveTo>
                  <a:cubicBezTo>
                    <a:pt x="3346450" y="1752966"/>
                    <a:pt x="3225800" y="2555183"/>
                    <a:pt x="3149600" y="2398550"/>
                  </a:cubicBezTo>
                  <a:cubicBezTo>
                    <a:pt x="3073400" y="2241917"/>
                    <a:pt x="3071283" y="165467"/>
                    <a:pt x="3009900" y="10950"/>
                  </a:cubicBezTo>
                  <a:cubicBezTo>
                    <a:pt x="2948517" y="-143567"/>
                    <a:pt x="2838450" y="1386783"/>
                    <a:pt x="2781300" y="1471450"/>
                  </a:cubicBezTo>
                  <a:cubicBezTo>
                    <a:pt x="2724150" y="1556117"/>
                    <a:pt x="2707217" y="482967"/>
                    <a:pt x="2667000" y="518950"/>
                  </a:cubicBezTo>
                  <a:cubicBezTo>
                    <a:pt x="2626783" y="554933"/>
                    <a:pt x="2662767" y="1664067"/>
                    <a:pt x="2540000" y="1687350"/>
                  </a:cubicBezTo>
                  <a:cubicBezTo>
                    <a:pt x="2417233" y="1710633"/>
                    <a:pt x="2055283" y="764483"/>
                    <a:pt x="1930400" y="658650"/>
                  </a:cubicBezTo>
                  <a:cubicBezTo>
                    <a:pt x="1805517" y="552817"/>
                    <a:pt x="2112433" y="984617"/>
                    <a:pt x="1790700" y="1052350"/>
                  </a:cubicBezTo>
                  <a:cubicBezTo>
                    <a:pt x="1468967" y="1120083"/>
                    <a:pt x="734483" y="1092566"/>
                    <a:pt x="0" y="1065050"/>
                  </a:cubicBezTo>
                </a:path>
              </a:pathLst>
            </a:custGeom>
            <a:ln w="127000" cap="rnd">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30" name="Uptick">
            <a:extLst>
              <a:ext uri="{FF2B5EF4-FFF2-40B4-BE49-F238E27FC236}">
                <a16:creationId xmlns:a16="http://schemas.microsoft.com/office/drawing/2014/main" id="{AC79C2F4-9733-E491-1AD4-62BB28D606EC}"/>
              </a:ext>
            </a:extLst>
          </p:cNvPr>
          <p:cNvCxnSpPr>
            <a:cxnSpLocks/>
          </p:cNvCxnSpPr>
          <p:nvPr/>
        </p:nvCxnSpPr>
        <p:spPr>
          <a:xfrm>
            <a:off x="7636352" y="4715403"/>
            <a:ext cx="0" cy="444500"/>
          </a:xfrm>
          <a:prstGeom prst="line">
            <a:avLst/>
          </a:prstGeom>
          <a:ln w="57150">
            <a:solidFill>
              <a:schemeClr val="tx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6" name="Uptick">
            <a:extLst>
              <a:ext uri="{FF2B5EF4-FFF2-40B4-BE49-F238E27FC236}">
                <a16:creationId xmlns:a16="http://schemas.microsoft.com/office/drawing/2014/main" id="{0B10AC36-8F72-C0BB-1A33-DB0E36AE4F1B}"/>
              </a:ext>
            </a:extLst>
          </p:cNvPr>
          <p:cNvCxnSpPr>
            <a:cxnSpLocks/>
          </p:cNvCxnSpPr>
          <p:nvPr/>
        </p:nvCxnSpPr>
        <p:spPr>
          <a:xfrm>
            <a:off x="4709479" y="4715403"/>
            <a:ext cx="0" cy="444500"/>
          </a:xfrm>
          <a:prstGeom prst="line">
            <a:avLst/>
          </a:prstGeom>
          <a:ln w="57150">
            <a:solidFill>
              <a:schemeClr val="tx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28" name="1947">
            <a:extLst>
              <a:ext uri="{FF2B5EF4-FFF2-40B4-BE49-F238E27FC236}">
                <a16:creationId xmlns:a16="http://schemas.microsoft.com/office/drawing/2014/main" id="{CF340745-2177-8D53-C162-D32051BDC1FF}"/>
              </a:ext>
            </a:extLst>
          </p:cNvPr>
          <p:cNvSpPr txBox="1"/>
          <p:nvPr/>
        </p:nvSpPr>
        <p:spPr>
          <a:xfrm>
            <a:off x="5880100" y="5129386"/>
            <a:ext cx="3512504" cy="110799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prstClr val="white"/>
                </a:solidFill>
                <a:effectLst>
                  <a:glow rad="101600">
                    <a:prstClr val="black">
                      <a:alpha val="60000"/>
                    </a:prstClr>
                  </a:glow>
                </a:effectLst>
                <a:uLnTx/>
                <a:uFillTx/>
                <a:latin typeface="Arial Black" panose="020B0A04020102020204" pitchFamily="34" charset="0"/>
                <a:ea typeface="+mn-ea"/>
                <a:cs typeface="+mn-cs"/>
              </a:rPr>
              <a:t>1947</a:t>
            </a:r>
          </a:p>
        </p:txBody>
      </p:sp>
      <p:pic>
        <p:nvPicPr>
          <p:cNvPr id="14" name="Trojan Horse">
            <a:extLst>
              <a:ext uri="{FF2B5EF4-FFF2-40B4-BE49-F238E27FC236}">
                <a16:creationId xmlns:a16="http://schemas.microsoft.com/office/drawing/2014/main" id="{5449276F-6BA1-C2E2-E5B5-A7D9CACD2A7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713498" flipH="1">
            <a:off x="-2234074" y="-191261"/>
            <a:ext cx="4695518" cy="4695518"/>
          </a:xfrm>
          <a:prstGeom prst="rect">
            <a:avLst/>
          </a:prstGeom>
          <a:effectLst>
            <a:glow rad="304800">
              <a:schemeClr val="bg1">
                <a:alpha val="92000"/>
              </a:schemeClr>
            </a:glow>
          </a:effectLst>
        </p:spPr>
      </p:pic>
      <p:sp>
        <p:nvSpPr>
          <p:cNvPr id="15" name="Box: Trust Me">
            <a:extLst>
              <a:ext uri="{FF2B5EF4-FFF2-40B4-BE49-F238E27FC236}">
                <a16:creationId xmlns:a16="http://schemas.microsoft.com/office/drawing/2014/main" id="{61CA82D1-C9B4-2FDB-36C7-AEDF8930F619}"/>
              </a:ext>
            </a:extLst>
          </p:cNvPr>
          <p:cNvSpPr txBox="1"/>
          <p:nvPr/>
        </p:nvSpPr>
        <p:spPr>
          <a:xfrm>
            <a:off x="2354720" y="1430781"/>
            <a:ext cx="1020848" cy="832043"/>
          </a:xfrm>
          <a:prstGeom prst="wedgeEllipseCallout">
            <a:avLst>
              <a:gd name="adj1" fmla="val -84211"/>
              <a:gd name="adj2" fmla="val 12700"/>
            </a:avLst>
          </a:prstGeom>
          <a:solidFill>
            <a:srgbClr val="575651"/>
          </a:solidFill>
          <a:ln w="38100">
            <a:solidFill>
              <a:schemeClr val="tx1"/>
            </a:solidFill>
          </a:ln>
          <a:effectLst>
            <a:outerShdw blurRad="63500" dist="76200" dir="8100000" algn="tr" rotWithShape="0">
              <a:prstClr val="black">
                <a:alpha val="80000"/>
              </a:prstClr>
            </a:outerShdw>
          </a:effectLst>
        </p:spPr>
        <p:txBody>
          <a:bodyPr wrap="square" lIns="27432" tIns="91440" rIns="27432" bIns="27432" anchor="ctr" anchorCtr="0">
            <a:spAutoFit/>
          </a:bodyPr>
          <a:lstStyle/>
          <a:p>
            <a:pPr marL="0" marR="0" lvl="0" indent="0" algn="ctr" defTabSz="457200" rtl="0" eaLnBrk="1" fontAlgn="auto" latinLnBrk="0" hangingPunct="1">
              <a:lnSpc>
                <a:spcPct val="7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Trust me!</a:t>
            </a:r>
          </a:p>
        </p:txBody>
      </p:sp>
      <p:sp>
        <p:nvSpPr>
          <p:cNvPr id="27" name="Box: Disinfo">
            <a:extLst>
              <a:ext uri="{FF2B5EF4-FFF2-40B4-BE49-F238E27FC236}">
                <a16:creationId xmlns:a16="http://schemas.microsoft.com/office/drawing/2014/main" id="{52DB7F2E-2088-8A41-97D5-4019F99C2D97}"/>
              </a:ext>
            </a:extLst>
          </p:cNvPr>
          <p:cNvSpPr txBox="1"/>
          <p:nvPr/>
        </p:nvSpPr>
        <p:spPr>
          <a:xfrm>
            <a:off x="3610523" y="3908466"/>
            <a:ext cx="2170746" cy="492443"/>
          </a:xfrm>
          <a:prstGeom prst="rect">
            <a:avLst/>
          </a:prstGeom>
          <a:solidFill>
            <a:srgbClr val="000000"/>
          </a:solidFill>
          <a:ln w="6350">
            <a:solidFill>
              <a:schemeClr val="tx1">
                <a:lumMod val="50000"/>
              </a:schemeClr>
            </a:solidFill>
          </a:ln>
          <a:effectLst>
            <a:outerShdw blurRad="50800" dist="63500" dir="8100000" algn="tr" rotWithShape="0">
              <a:prstClr val="black">
                <a:alpha val="80000"/>
              </a:prstClr>
            </a:outerShdw>
          </a:effectLst>
        </p:spPr>
        <p:txBody>
          <a:bodyPr wrap="square" tIns="91440" bIns="91440">
            <a:spAutoFit/>
          </a:bodyPr>
          <a:lstStyle>
            <a:defPPr>
              <a:defRPr lang="en-US"/>
            </a:defPPr>
            <a:lvl1pPr algn="ctr">
              <a:defRPr sz="20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z-Cyrl-AZ" sz="2000" b="0" i="0" u="none" strike="noStrike" kern="1200" cap="none" spc="0" normalizeH="0" baseline="0" noProof="0" dirty="0">
                <a:ln>
                  <a:noFill/>
                </a:ln>
                <a:solidFill>
                  <a:prstClr val="white"/>
                </a:solidFill>
                <a:effectLst/>
                <a:uLnTx/>
                <a:uFillTx/>
                <a:latin typeface="Calibri" panose="020F0502020204030204"/>
                <a:ea typeface="+mn-ea"/>
                <a:cs typeface="+mn-cs"/>
              </a:rPr>
              <a:t> Дезинформация </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Box: Poli War">
            <a:extLst>
              <a:ext uri="{FF2B5EF4-FFF2-40B4-BE49-F238E27FC236}">
                <a16:creationId xmlns:a16="http://schemas.microsoft.com/office/drawing/2014/main" id="{E92CB0B5-8B3D-D9EB-0DB1-E4ADF9CD0FD9}"/>
              </a:ext>
            </a:extLst>
          </p:cNvPr>
          <p:cNvSpPr txBox="1"/>
          <p:nvPr/>
        </p:nvSpPr>
        <p:spPr>
          <a:xfrm>
            <a:off x="9404210" y="5852059"/>
            <a:ext cx="2311645" cy="492443"/>
          </a:xfrm>
          <a:prstGeom prst="rect">
            <a:avLst/>
          </a:prstGeom>
          <a:solidFill>
            <a:srgbClr val="000000"/>
          </a:solidFill>
          <a:ln w="6350">
            <a:solidFill>
              <a:schemeClr val="tx1">
                <a:lumMod val="50000"/>
              </a:schemeClr>
            </a:solidFill>
          </a:ln>
          <a:effectLst>
            <a:outerShdw blurRad="50800" dist="63500" dir="8100000" algn="tr" rotWithShape="0">
              <a:prstClr val="black">
                <a:alpha val="80000"/>
              </a:prstClr>
            </a:outerShdw>
          </a:effectLst>
        </p:spPr>
        <p:txBody>
          <a:bodyPr wrap="square" tIns="91440" bIns="91440">
            <a:spAutoFit/>
          </a:bodyPr>
          <a:lstStyle>
            <a:defPPr>
              <a:defRPr lang="en-US"/>
            </a:defPPr>
            <a:lvl1pPr algn="ctr">
              <a:defRPr sz="20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Political Warfare</a:t>
            </a:r>
          </a:p>
        </p:txBody>
      </p:sp>
      <p:sp>
        <p:nvSpPr>
          <p:cNvPr id="12" name="Box: Mil Dec">
            <a:extLst>
              <a:ext uri="{FF2B5EF4-FFF2-40B4-BE49-F238E27FC236}">
                <a16:creationId xmlns:a16="http://schemas.microsoft.com/office/drawing/2014/main" id="{10956983-FF4D-D8F7-E0C0-5EDAD3CE7ED6}"/>
              </a:ext>
            </a:extLst>
          </p:cNvPr>
          <p:cNvSpPr txBox="1"/>
          <p:nvPr/>
        </p:nvSpPr>
        <p:spPr>
          <a:xfrm rot="21397112">
            <a:off x="797050" y="2729393"/>
            <a:ext cx="2255520" cy="492443"/>
          </a:xfrm>
          <a:prstGeom prst="rect">
            <a:avLst/>
          </a:prstGeom>
          <a:solidFill>
            <a:srgbClr val="000000"/>
          </a:solidFill>
          <a:ln w="6350">
            <a:solidFill>
              <a:schemeClr val="tx1">
                <a:lumMod val="50000"/>
              </a:schemeClr>
            </a:solidFill>
          </a:ln>
          <a:effectLst>
            <a:outerShdw blurRad="50800" dist="63500" dir="8100000" algn="tr" rotWithShape="0">
              <a:prstClr val="black">
                <a:alpha val="80000"/>
              </a:prstClr>
            </a:outerShdw>
          </a:effectLst>
        </p:spPr>
        <p:txBody>
          <a:bodyPr wrap="square" tIns="91440" bIns="9144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Military Deception</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Hitler and Radio" descr="Adolf Hitler vor Rundfunk-Mikrofon bei einer Radioansprache (CC-BY  German Federal Archive)">
            <a:extLst>
              <a:ext uri="{FF2B5EF4-FFF2-40B4-BE49-F238E27FC236}">
                <a16:creationId xmlns:a16="http://schemas.microsoft.com/office/drawing/2014/main" id="{C23B06EC-6E40-4C3C-5E13-2F9AFF4A377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21275705">
            <a:off x="3139004" y="524554"/>
            <a:ext cx="5458293" cy="4091789"/>
          </a:xfrm>
          <a:prstGeom prst="rect">
            <a:avLst/>
          </a:prstGeom>
          <a:solidFill>
            <a:schemeClr val="bg1">
              <a:lumMod val="85000"/>
              <a:lumOff val="15000"/>
            </a:schemeClr>
          </a:solidFill>
          <a:ln w="57150">
            <a:solidFill>
              <a:schemeClr val="tx1"/>
            </a:solidFill>
          </a:ln>
          <a:effectLst>
            <a:outerShdw blurRad="50800" dist="63500" dir="8100000" algn="tr" rotWithShape="0">
              <a:prstClr val="black">
                <a:alpha val="80000"/>
              </a:prstClr>
            </a:outerShdw>
          </a:effectLst>
        </p:spPr>
      </p:pic>
      <p:pic>
        <p:nvPicPr>
          <p:cNvPr id="3" name="British Propaganda" descr="https://upload.wikimedia.org/wikipedia/commons/thumb/0/01/Kriegsplakate_1_db.jpg/745px-Kriegsplakate_1_db.jpg">
            <a:extLst>
              <a:ext uri="{FF2B5EF4-FFF2-40B4-BE49-F238E27FC236}">
                <a16:creationId xmlns:a16="http://schemas.microsoft.com/office/drawing/2014/main" id="{C0E1C6A3-C4FC-4499-B34D-DFDC524F3A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57545">
            <a:off x="5711638" y="328918"/>
            <a:ext cx="3013462" cy="4141952"/>
          </a:xfrm>
          <a:prstGeom prst="rect">
            <a:avLst/>
          </a:prstGeom>
          <a:solidFill>
            <a:schemeClr val="bg1">
              <a:lumMod val="85000"/>
              <a:lumOff val="15000"/>
            </a:schemeClr>
          </a:solidFill>
          <a:ln w="57150">
            <a:solidFill>
              <a:schemeClr val="tx1"/>
            </a:solidFill>
          </a:ln>
          <a:effectLst>
            <a:outerShdw blurRad="50800" dist="63500" dir="8100000" algn="tr" rotWithShape="0">
              <a:prstClr val="black">
                <a:alpha val="80000"/>
              </a:prstClr>
            </a:outerShdw>
          </a:effectLst>
          <a:extLst/>
        </p:spPr>
      </p:pic>
      <p:pic>
        <p:nvPicPr>
          <p:cNvPr id="1028" name="Tokyo Rose" descr="https://upload.wikimedia.org/wikipedia/commons/thumb/e/e7/JOAK_microphone_%26_Tokyo_Rose%2C_National_Museum_of_American_History.jpg/1074px-JOAK_microphone_%26_Tokyo_Rose%2C_National_Museum_of_American_History.jpg">
            <a:extLst>
              <a:ext uri="{FF2B5EF4-FFF2-40B4-BE49-F238E27FC236}">
                <a16:creationId xmlns:a16="http://schemas.microsoft.com/office/drawing/2014/main" id="{6DA415BE-6FE2-4D69-9FF0-F555DC1591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47647">
            <a:off x="6586278" y="1165865"/>
            <a:ext cx="3902527" cy="3720793"/>
          </a:xfrm>
          <a:prstGeom prst="rect">
            <a:avLst/>
          </a:prstGeom>
          <a:solidFill>
            <a:schemeClr val="bg1">
              <a:lumMod val="85000"/>
              <a:lumOff val="15000"/>
            </a:schemeClr>
          </a:solidFill>
          <a:ln w="57150">
            <a:solidFill>
              <a:schemeClr val="tx1"/>
            </a:solidFill>
          </a:ln>
          <a:effectLst>
            <a:outerShdw blurRad="50800" dist="63500" dir="8100000" algn="tr" rotWithShape="0">
              <a:prstClr val="black">
                <a:alpha val="80000"/>
              </a:prstClr>
            </a:outerShdw>
          </a:effectLst>
          <a:extLst/>
        </p:spPr>
      </p:pic>
      <p:sp>
        <p:nvSpPr>
          <p:cNvPr id="24" name="Box: PSYOP">
            <a:extLst>
              <a:ext uri="{FF2B5EF4-FFF2-40B4-BE49-F238E27FC236}">
                <a16:creationId xmlns:a16="http://schemas.microsoft.com/office/drawing/2014/main" id="{74660015-B277-8DB1-E92D-558985A08F39}"/>
              </a:ext>
            </a:extLst>
          </p:cNvPr>
          <p:cNvSpPr txBox="1"/>
          <p:nvPr/>
        </p:nvSpPr>
        <p:spPr>
          <a:xfrm>
            <a:off x="474055" y="3331501"/>
            <a:ext cx="2901513" cy="492443"/>
          </a:xfrm>
          <a:prstGeom prst="rect">
            <a:avLst/>
          </a:prstGeom>
          <a:solidFill>
            <a:srgbClr val="000000"/>
          </a:solidFill>
          <a:ln w="6350">
            <a:solidFill>
              <a:schemeClr val="tx1">
                <a:lumMod val="50000"/>
              </a:schemeClr>
            </a:solidFill>
          </a:ln>
          <a:effectLst>
            <a:outerShdw blurRad="50800" dist="63500" dir="8100000" algn="tr" rotWithShape="0">
              <a:prstClr val="black">
                <a:alpha val="80000"/>
              </a:prstClr>
            </a:outerShdw>
          </a:effectLst>
        </p:spPr>
        <p:txBody>
          <a:bodyPr wrap="square" tIns="91440" bIns="9144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Psychological Operations</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6" name="INFEKTION">
            <a:extLst>
              <a:ext uri="{FF2B5EF4-FFF2-40B4-BE49-F238E27FC236}">
                <a16:creationId xmlns:a16="http://schemas.microsoft.com/office/drawing/2014/main" id="{7181A895-FD06-21FB-66D2-3604F00E05E1}"/>
              </a:ext>
            </a:extLst>
          </p:cNvPr>
          <p:cNvGrpSpPr/>
          <p:nvPr/>
        </p:nvGrpSpPr>
        <p:grpSpPr>
          <a:xfrm>
            <a:off x="6223908" y="320168"/>
            <a:ext cx="5745096" cy="4203503"/>
            <a:chOff x="5154233" y="1764839"/>
            <a:chExt cx="6692287" cy="4896533"/>
          </a:xfrm>
        </p:grpSpPr>
        <p:pic>
          <p:nvPicPr>
            <p:cNvPr id="52" name="KGB’s Operation INFEKTION">
              <a:extLst>
                <a:ext uri="{FF2B5EF4-FFF2-40B4-BE49-F238E27FC236}">
                  <a16:creationId xmlns:a16="http://schemas.microsoft.com/office/drawing/2014/main" id="{9ED9BADE-7FDE-87E7-79EC-A6F8FBB3074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182228">
              <a:off x="5269915" y="1764839"/>
              <a:ext cx="6576605" cy="4896533"/>
            </a:xfrm>
            <a:prstGeom prst="rect">
              <a:avLst/>
            </a:prstGeom>
            <a:solidFill>
              <a:schemeClr val="bg1">
                <a:lumMod val="85000"/>
                <a:lumOff val="15000"/>
              </a:schemeClr>
            </a:solidFill>
            <a:ln w="6350">
              <a:solidFill>
                <a:schemeClr val="tx1">
                  <a:lumMod val="50000"/>
                </a:schemeClr>
              </a:solidFill>
            </a:ln>
            <a:effectLst>
              <a:outerShdw blurRad="50800" dist="63500" dir="8100000" algn="tr" rotWithShape="0">
                <a:prstClr val="black">
                  <a:alpha val="80000"/>
                </a:prstClr>
              </a:outerShdw>
            </a:effectLst>
          </p:spPr>
        </p:pic>
        <p:sp>
          <p:nvSpPr>
            <p:cNvPr id="54" name="Box KBG Title">
              <a:extLst>
                <a:ext uri="{FF2B5EF4-FFF2-40B4-BE49-F238E27FC236}">
                  <a16:creationId xmlns:a16="http://schemas.microsoft.com/office/drawing/2014/main" id="{24E56B18-53CA-6867-C0BB-F753AABBA789}"/>
                </a:ext>
              </a:extLst>
            </p:cNvPr>
            <p:cNvSpPr txBox="1"/>
            <p:nvPr/>
          </p:nvSpPr>
          <p:spPr>
            <a:xfrm rot="182228">
              <a:off x="5154233" y="6060553"/>
              <a:ext cx="6576605" cy="430224"/>
            </a:xfrm>
            <a:prstGeom prst="rect">
              <a:avLst/>
            </a:prstGeom>
            <a:solidFill>
              <a:srgbClr val="000000">
                <a:alpha val="80000"/>
              </a:srgbClr>
            </a:solidFill>
          </p:spPr>
          <p:txBody>
            <a:bodyPr wrap="square" lIns="18288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KGB’s Operation </a:t>
              </a:r>
              <a:r>
                <a:rPr kumimoji="0" lang="en-US" sz="1800" b="0" i="0" u="none" strike="noStrike" kern="1200" cap="none" spc="0" normalizeH="0" baseline="0" noProof="0" dirty="0" err="1">
                  <a:ln>
                    <a:noFill/>
                  </a:ln>
                  <a:solidFill>
                    <a:prstClr val="white">
                      <a:lumMod val="75000"/>
                    </a:prstClr>
                  </a:solidFill>
                  <a:effectLst/>
                  <a:uLnTx/>
                  <a:uFillTx/>
                  <a:latin typeface="Calibri" panose="020F0502020204030204"/>
                  <a:ea typeface="+mn-ea"/>
                  <a:cs typeface="+mn-cs"/>
                </a:rPr>
                <a:t>INFEKTION</a:t>
              </a:r>
              <a:r>
                <a:rPr kumimoji="0" lang="en-US"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 </a:t>
              </a:r>
            </a:p>
          </p:txBody>
        </p:sp>
      </p:grpSp>
      <p:pic>
        <p:nvPicPr>
          <p:cNvPr id="50" name="Radio Free Liberty" descr="Help Truth Fight Communism, The Advertising Council, Inc., 1951. Pamphlet Collection, Hoover Institution Library">
            <a:extLst>
              <a:ext uri="{FF2B5EF4-FFF2-40B4-BE49-F238E27FC236}">
                <a16:creationId xmlns:a16="http://schemas.microsoft.com/office/drawing/2014/main" id="{6908848D-7C37-0D7A-0C46-4DA0DE9E3B34}"/>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rot="21297311">
            <a:off x="8689683" y="716081"/>
            <a:ext cx="3177483" cy="4113783"/>
          </a:xfrm>
          <a:prstGeom prst="rect">
            <a:avLst/>
          </a:prstGeom>
          <a:solidFill>
            <a:schemeClr val="bg1">
              <a:lumMod val="85000"/>
              <a:lumOff val="15000"/>
            </a:schemeClr>
          </a:solidFill>
          <a:ln w="6350">
            <a:solidFill>
              <a:schemeClr val="tx1">
                <a:lumMod val="50000"/>
              </a:schemeClr>
            </a:solidFill>
          </a:ln>
          <a:effectLst>
            <a:outerShdw blurRad="50800" dist="63500" dir="8100000" algn="tr" rotWithShape="0">
              <a:prstClr val="black">
                <a:alpha val="80000"/>
              </a:prstClr>
            </a:outerShdw>
          </a:effectLst>
        </p:spPr>
      </p:pic>
      <p:sp>
        <p:nvSpPr>
          <p:cNvPr id="58" name="1923">
            <a:extLst>
              <a:ext uri="{FF2B5EF4-FFF2-40B4-BE49-F238E27FC236}">
                <a16:creationId xmlns:a16="http://schemas.microsoft.com/office/drawing/2014/main" id="{22607E1B-3D71-E14E-304D-7E411602E1F6}"/>
              </a:ext>
            </a:extLst>
          </p:cNvPr>
          <p:cNvSpPr txBox="1"/>
          <p:nvPr/>
        </p:nvSpPr>
        <p:spPr>
          <a:xfrm>
            <a:off x="3435350" y="5129386"/>
            <a:ext cx="2559050" cy="110799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prstClr val="white"/>
                </a:solidFill>
                <a:effectLst>
                  <a:glow rad="101600">
                    <a:prstClr val="black">
                      <a:alpha val="60000"/>
                    </a:prstClr>
                  </a:glow>
                </a:effectLst>
                <a:uLnTx/>
                <a:uFillTx/>
                <a:latin typeface="Arial Black" panose="020B0A04020102020204" pitchFamily="34" charset="0"/>
                <a:ea typeface="+mn-ea"/>
                <a:cs typeface="+mn-cs"/>
              </a:rPr>
              <a:t>1923</a:t>
            </a:r>
          </a:p>
        </p:txBody>
      </p:sp>
      <p:sp>
        <p:nvSpPr>
          <p:cNvPr id="11" name="Oval 10">
            <a:extLst>
              <a:ext uri="{FF2B5EF4-FFF2-40B4-BE49-F238E27FC236}">
                <a16:creationId xmlns:a16="http://schemas.microsoft.com/office/drawing/2014/main" id="{28B5CD9A-BAD0-8AEB-FCA7-C8700ADDEC11}"/>
              </a:ext>
            </a:extLst>
          </p:cNvPr>
          <p:cNvSpPr/>
          <p:nvPr/>
        </p:nvSpPr>
        <p:spPr>
          <a:xfrm rot="20952354">
            <a:off x="3594954" y="5031855"/>
            <a:ext cx="2239840" cy="1263559"/>
          </a:xfrm>
          <a:prstGeom prst="ellipse">
            <a:avLst/>
          </a:prstGeom>
          <a:noFill/>
          <a:ln w="76200">
            <a:solidFill>
              <a:srgbClr val="C00000"/>
            </a:solidFill>
          </a:ln>
          <a:effectLst>
            <a:outerShdw blurRad="50800" dist="50800" dir="5400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B489D78-C828-0F37-7884-310984EA3511}"/>
              </a:ext>
            </a:extLst>
          </p:cNvPr>
          <p:cNvSpPr txBox="1"/>
          <p:nvPr/>
        </p:nvSpPr>
        <p:spPr>
          <a:xfrm rot="21087296">
            <a:off x="3084962" y="4910500"/>
            <a:ext cx="1981200" cy="369332"/>
          </a:xfrm>
          <a:prstGeom prst="rect">
            <a:avLst/>
          </a:prstGeom>
          <a:solidFill>
            <a:srgbClr val="C00000"/>
          </a:solidFill>
          <a:effectLst>
            <a:outerShdw blurRad="50800" dist="50800" dir="5400000" algn="ctr" rotWithShape="0">
              <a:schemeClr val="bg1"/>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≈100 Years Ago</a:t>
            </a:r>
          </a:p>
        </p:txBody>
      </p:sp>
    </p:spTree>
    <p:extLst>
      <p:ext uri="{BB962C8B-B14F-4D97-AF65-F5344CB8AC3E}">
        <p14:creationId xmlns:p14="http://schemas.microsoft.com/office/powerpoint/2010/main" val="823696762"/>
      </p:ext>
    </p:extLst>
  </p:cSld>
  <p:clrMapOvr>
    <a:masterClrMapping/>
  </p:clrMapOvr>
  <p:transition>
    <p:push/>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250"/>
                                            <p:tgtEl>
                                              <p:spTgt spid="15"/>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250"/>
                                            <p:tgtEl>
                                              <p:spTgt spid="12"/>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25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150"/>
                                            <p:tgtEl>
                                              <p:spTgt spid="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left)">
                                          <p:cBhvr>
                                            <p:cTn id="31" dur="5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300"/>
                                            <p:tgtEl>
                                              <p:spTgt spid="11"/>
                                            </p:tgtEl>
                                          </p:cBhvr>
                                        </p:animEffect>
                                      </p:childTnLst>
                                    </p:cTn>
                                  </p:par>
                                </p:childTnLst>
                              </p:cTn>
                            </p:par>
                            <p:par>
                              <p:cTn id="37" fill="hold">
                                <p:stCondLst>
                                  <p:cond delay="300"/>
                                </p:stCondLst>
                                <p:childTnLst>
                                  <p:par>
                                    <p:cTn id="38" presetID="2" presetClass="entr" presetSubtype="9" fill="hold" grpId="0" nodeType="afterEffect" p14:presetBounceEnd="50000">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14:bounceEnd="50000">
                                          <p:cBhvr additive="base">
                                            <p:cTn id="40"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41"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left)">
                                          <p:cBhvr>
                                            <p:cTn id="46" dur="500"/>
                                            <p:tgtEl>
                                              <p:spTgt spid="4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par>
                                    <p:cTn id="50" presetID="10" presetClass="exit" presetSubtype="0" fill="hold" grpId="1" nodeType="withEffect">
                                      <p:stCondLst>
                                        <p:cond delay="0"/>
                                      </p:stCondLst>
                                      <p:childTnLst>
                                        <p:animEffect transition="out" filter="fade">
                                          <p:cBhvr>
                                            <p:cTn id="51" dur="250"/>
                                            <p:tgtEl>
                                              <p:spTgt spid="11"/>
                                            </p:tgtEl>
                                          </p:cBhvr>
                                        </p:animEffect>
                                        <p:set>
                                          <p:cBhvr>
                                            <p:cTn id="52" dur="1" fill="hold">
                                              <p:stCondLst>
                                                <p:cond delay="24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250"/>
                                            <p:tgtEl>
                                              <p:spTgt spid="13"/>
                                            </p:tgtEl>
                                          </p:cBhvr>
                                        </p:animEffect>
                                        <p:set>
                                          <p:cBhvr>
                                            <p:cTn id="55" dur="1" fill="hold">
                                              <p:stCondLst>
                                                <p:cond delay="249"/>
                                              </p:stCondLst>
                                            </p:cTn>
                                            <p:tgtEl>
                                              <p:spTgt spid="13"/>
                                            </p:tgtEl>
                                            <p:attrNameLst>
                                              <p:attrName>style.visibility</p:attrName>
                                            </p:attrNameLst>
                                          </p:cBhvr>
                                          <p:to>
                                            <p:strVal val="hidden"/>
                                          </p:to>
                                        </p:se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250"/>
                                            <p:tgtEl>
                                              <p:spTgt spid="9"/>
                                            </p:tgtEl>
                                          </p:cBhvr>
                                        </p:animEffect>
                                      </p:childTnLst>
                                    </p:cTn>
                                  </p:par>
                                </p:childTnLst>
                              </p:cTn>
                            </p:par>
                            <p:par>
                              <p:cTn id="60" fill="hold">
                                <p:stCondLst>
                                  <p:cond delay="750"/>
                                </p:stCondLst>
                                <p:childTnLst>
                                  <p:par>
                                    <p:cTn id="61" presetID="22" presetClass="entr" presetSubtype="8"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25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6" fill="hold" nodeType="clickEffect" p14:presetBounceEnd="50000">
                                      <p:stCondLst>
                                        <p:cond delay="0"/>
                                      </p:stCondLst>
                                      <p:childTnLst>
                                        <p:set>
                                          <p:cBhvr>
                                            <p:cTn id="67" dur="1" fill="hold">
                                              <p:stCondLst>
                                                <p:cond delay="0"/>
                                              </p:stCondLst>
                                            </p:cTn>
                                            <p:tgtEl>
                                              <p:spTgt spid="1026"/>
                                            </p:tgtEl>
                                            <p:attrNameLst>
                                              <p:attrName>style.visibility</p:attrName>
                                            </p:attrNameLst>
                                          </p:cBhvr>
                                          <p:to>
                                            <p:strVal val="visible"/>
                                          </p:to>
                                        </p:set>
                                        <p:anim calcmode="lin" valueType="num" p14:bounceEnd="50000">
                                          <p:cBhvr additive="base">
                                            <p:cTn id="68"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69" dur="500" fill="hold"/>
                                            <p:tgtEl>
                                              <p:spTgt spid="1026"/>
                                            </p:tgtEl>
                                            <p:attrNameLst>
                                              <p:attrName>ppt_y</p:attrName>
                                            </p:attrNameLst>
                                          </p:cBhvr>
                                          <p:tavLst>
                                            <p:tav tm="0">
                                              <p:val>
                                                <p:strVal val="1+#ppt_h/2"/>
                                              </p:val>
                                            </p:tav>
                                            <p:tav tm="100000">
                                              <p:val>
                                                <p:strVal val="#ppt_y"/>
                                              </p:val>
                                            </p:tav>
                                          </p:tavLst>
                                        </p:anim>
                                      </p:childTnLst>
                                    </p:cTn>
                                  </p:par>
                                </p:childTnLst>
                              </p:cTn>
                            </p:par>
                            <p:par>
                              <p:cTn id="70" fill="hold">
                                <p:stCondLst>
                                  <p:cond delay="500"/>
                                </p:stCondLst>
                                <p:childTnLst>
                                  <p:par>
                                    <p:cTn id="71" presetID="2" presetClass="entr" presetSubtype="6" fill="hold" nodeType="afterEffect" p14:presetBounceEnd="50000">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14:bounceEnd="50000">
                                          <p:cBhvr additive="base">
                                            <p:cTn id="73"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74" dur="500" fill="hold"/>
                                            <p:tgtEl>
                                              <p:spTgt spid="3"/>
                                            </p:tgtEl>
                                            <p:attrNameLst>
                                              <p:attrName>ppt_y</p:attrName>
                                            </p:attrNameLst>
                                          </p:cBhvr>
                                          <p:tavLst>
                                            <p:tav tm="0">
                                              <p:val>
                                                <p:strVal val="1+#ppt_h/2"/>
                                              </p:val>
                                            </p:tav>
                                            <p:tav tm="100000">
                                              <p:val>
                                                <p:strVal val="#ppt_y"/>
                                              </p:val>
                                            </p:tav>
                                          </p:tavLst>
                                        </p:anim>
                                      </p:childTnLst>
                                    </p:cTn>
                                  </p:par>
                                </p:childTnLst>
                              </p:cTn>
                            </p:par>
                            <p:par>
                              <p:cTn id="75" fill="hold">
                                <p:stCondLst>
                                  <p:cond delay="1000"/>
                                </p:stCondLst>
                                <p:childTnLst>
                                  <p:par>
                                    <p:cTn id="76" presetID="2" presetClass="entr" presetSubtype="6" fill="hold" nodeType="afterEffect" p14:presetBounceEnd="50000">
                                      <p:stCondLst>
                                        <p:cond delay="0"/>
                                      </p:stCondLst>
                                      <p:childTnLst>
                                        <p:set>
                                          <p:cBhvr>
                                            <p:cTn id="77" dur="1" fill="hold">
                                              <p:stCondLst>
                                                <p:cond delay="0"/>
                                              </p:stCondLst>
                                            </p:cTn>
                                            <p:tgtEl>
                                              <p:spTgt spid="1028"/>
                                            </p:tgtEl>
                                            <p:attrNameLst>
                                              <p:attrName>style.visibility</p:attrName>
                                            </p:attrNameLst>
                                          </p:cBhvr>
                                          <p:to>
                                            <p:strVal val="visible"/>
                                          </p:to>
                                        </p:set>
                                        <p:anim calcmode="lin" valueType="num" p14:bounceEnd="50000">
                                          <p:cBhvr additive="base">
                                            <p:cTn id="78" dur="500" fill="hold"/>
                                            <p:tgtEl>
                                              <p:spTgt spid="1028"/>
                                            </p:tgtEl>
                                            <p:attrNameLst>
                                              <p:attrName>ppt_x</p:attrName>
                                            </p:attrNameLst>
                                          </p:cBhvr>
                                          <p:tavLst>
                                            <p:tav tm="0">
                                              <p:val>
                                                <p:strVal val="1+#ppt_w/2"/>
                                              </p:val>
                                            </p:tav>
                                            <p:tav tm="100000">
                                              <p:val>
                                                <p:strVal val="#ppt_x"/>
                                              </p:val>
                                            </p:tav>
                                          </p:tavLst>
                                        </p:anim>
                                        <p:anim calcmode="lin" valueType="num" p14:bounceEnd="50000">
                                          <p:cBhvr additive="base">
                                            <p:cTn id="79" dur="500" fill="hold"/>
                                            <p:tgtEl>
                                              <p:spTgt spid="1028"/>
                                            </p:tgtEl>
                                            <p:attrNameLst>
                                              <p:attrName>ppt_y</p:attrName>
                                            </p:attrNameLst>
                                          </p:cBhvr>
                                          <p:tavLst>
                                            <p:tav tm="0">
                                              <p:val>
                                                <p:strVal val="1+#ppt_h/2"/>
                                              </p:val>
                                            </p:tav>
                                            <p:tav tm="100000">
                                              <p:val>
                                                <p:strVal val="#ppt_y"/>
                                              </p:val>
                                            </p:tav>
                                          </p:tavLst>
                                        </p:anim>
                                      </p:childTnLst>
                                    </p:cTn>
                                  </p:par>
                                  <p:par>
                                    <p:cTn id="80" presetID="10" presetClass="exit" presetSubtype="0" fill="hold" grpId="1" nodeType="withEffect">
                                      <p:stCondLst>
                                        <p:cond delay="0"/>
                                      </p:stCondLst>
                                      <p:childTnLst>
                                        <p:animEffect transition="out" filter="fade">
                                          <p:cBhvr>
                                            <p:cTn id="81" dur="250"/>
                                            <p:tgtEl>
                                              <p:spTgt spid="27"/>
                                            </p:tgtEl>
                                          </p:cBhvr>
                                        </p:animEffect>
                                        <p:set>
                                          <p:cBhvr>
                                            <p:cTn id="82" dur="1" fill="hold">
                                              <p:stCondLst>
                                                <p:cond delay="249"/>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down)">
                                          <p:cBhvr>
                                            <p:cTn id="87" dur="150"/>
                                            <p:tgtEl>
                                              <p:spTgt spid="30"/>
                                            </p:tgtEl>
                                          </p:cBhvr>
                                        </p:animEffect>
                                      </p:childTnLst>
                                    </p:cTn>
                                  </p:par>
                                  <p:par>
                                    <p:cTn id="88" presetID="10" presetClass="exit" presetSubtype="0" fill="hold" nodeType="withEffect">
                                      <p:stCondLst>
                                        <p:cond delay="0"/>
                                      </p:stCondLst>
                                      <p:childTnLst>
                                        <p:animEffect transition="out" filter="fade">
                                          <p:cBhvr>
                                            <p:cTn id="89" dur="250"/>
                                            <p:tgtEl>
                                              <p:spTgt spid="1026"/>
                                            </p:tgtEl>
                                          </p:cBhvr>
                                        </p:animEffect>
                                        <p:set>
                                          <p:cBhvr>
                                            <p:cTn id="90" dur="1" fill="hold">
                                              <p:stCondLst>
                                                <p:cond delay="249"/>
                                              </p:stCondLst>
                                            </p:cTn>
                                            <p:tgtEl>
                                              <p:spTgt spid="1026"/>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250"/>
                                            <p:tgtEl>
                                              <p:spTgt spid="3"/>
                                            </p:tgtEl>
                                          </p:cBhvr>
                                        </p:animEffect>
                                        <p:set>
                                          <p:cBhvr>
                                            <p:cTn id="93" dur="1" fill="hold">
                                              <p:stCondLst>
                                                <p:cond delay="249"/>
                                              </p:stCondLst>
                                            </p:cTn>
                                            <p:tgtEl>
                                              <p:spTgt spid="3"/>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250"/>
                                            <p:tgtEl>
                                              <p:spTgt spid="1028"/>
                                            </p:tgtEl>
                                          </p:cBhvr>
                                        </p:animEffect>
                                        <p:set>
                                          <p:cBhvr>
                                            <p:cTn id="96" dur="1" fill="hold">
                                              <p:stCondLst>
                                                <p:cond delay="249"/>
                                              </p:stCondLst>
                                            </p:cTn>
                                            <p:tgtEl>
                                              <p:spTgt spid="1028"/>
                                            </p:tgtEl>
                                            <p:attrNameLst>
                                              <p:attrName>style.visibility</p:attrName>
                                            </p:attrNameLst>
                                          </p:cBhvr>
                                          <p:to>
                                            <p:strVal val="hidden"/>
                                          </p:to>
                                        </p:set>
                                      </p:childTnLst>
                                    </p:cTn>
                                  </p:par>
                                </p:childTnLst>
                              </p:cTn>
                            </p:par>
                            <p:par>
                              <p:cTn id="97" fill="hold">
                                <p:stCondLst>
                                  <p:cond delay="250"/>
                                </p:stCondLst>
                                <p:childTnLst>
                                  <p:par>
                                    <p:cTn id="98" presetID="22" presetClass="entr" presetSubtype="8" fill="hold" grpId="0" nodeType="after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wipe(left)">
                                          <p:cBhvr>
                                            <p:cTn id="100" dur="250"/>
                                            <p:tgtEl>
                                              <p:spTgt spid="28"/>
                                            </p:tgtEl>
                                          </p:cBhvr>
                                        </p:animEffect>
                                      </p:childTnLst>
                                    </p:cTn>
                                  </p:par>
                                  <p:par>
                                    <p:cTn id="101" presetID="22" presetClass="entr" presetSubtype="8" fill="hold" nodeType="with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wipe(left)">
                                          <p:cBhvr>
                                            <p:cTn id="103" dur="500"/>
                                            <p:tgtEl>
                                              <p:spTgt spid="47"/>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3" fill="hold" nodeType="clickEffect" p14:presetBounceEnd="50000">
                                      <p:stCondLst>
                                        <p:cond delay="0"/>
                                      </p:stCondLst>
                                      <p:childTnLst>
                                        <p:set>
                                          <p:cBhvr>
                                            <p:cTn id="107" dur="1" fill="hold">
                                              <p:stCondLst>
                                                <p:cond delay="0"/>
                                              </p:stCondLst>
                                            </p:cTn>
                                            <p:tgtEl>
                                              <p:spTgt spid="56"/>
                                            </p:tgtEl>
                                            <p:attrNameLst>
                                              <p:attrName>style.visibility</p:attrName>
                                            </p:attrNameLst>
                                          </p:cBhvr>
                                          <p:to>
                                            <p:strVal val="visible"/>
                                          </p:to>
                                        </p:set>
                                        <p:anim calcmode="lin" valueType="num" p14:bounceEnd="50000">
                                          <p:cBhvr additive="base">
                                            <p:cTn id="108" dur="500" fill="hold"/>
                                            <p:tgtEl>
                                              <p:spTgt spid="56"/>
                                            </p:tgtEl>
                                            <p:attrNameLst>
                                              <p:attrName>ppt_x</p:attrName>
                                            </p:attrNameLst>
                                          </p:cBhvr>
                                          <p:tavLst>
                                            <p:tav tm="0">
                                              <p:val>
                                                <p:strVal val="1+#ppt_w/2"/>
                                              </p:val>
                                            </p:tav>
                                            <p:tav tm="100000">
                                              <p:val>
                                                <p:strVal val="#ppt_x"/>
                                              </p:val>
                                            </p:tav>
                                          </p:tavLst>
                                        </p:anim>
                                        <p:anim calcmode="lin" valueType="num" p14:bounceEnd="50000">
                                          <p:cBhvr additive="base">
                                            <p:cTn id="109" dur="500" fill="hold"/>
                                            <p:tgtEl>
                                              <p:spTgt spid="56"/>
                                            </p:tgtEl>
                                            <p:attrNameLst>
                                              <p:attrName>ppt_y</p:attrName>
                                            </p:attrNameLst>
                                          </p:cBhvr>
                                          <p:tavLst>
                                            <p:tav tm="0">
                                              <p:val>
                                                <p:strVal val="0-#ppt_h/2"/>
                                              </p:val>
                                            </p:tav>
                                            <p:tav tm="100000">
                                              <p:val>
                                                <p:strVal val="#ppt_y"/>
                                              </p:val>
                                            </p:tav>
                                          </p:tavLst>
                                        </p:anim>
                                      </p:childTnLst>
                                    </p:cTn>
                                  </p:par>
                                </p:childTnLst>
                              </p:cTn>
                            </p:par>
                            <p:par>
                              <p:cTn id="110" fill="hold">
                                <p:stCondLst>
                                  <p:cond delay="500"/>
                                </p:stCondLst>
                                <p:childTnLst>
                                  <p:par>
                                    <p:cTn id="111" presetID="2" presetClass="entr" presetSubtype="6" fill="hold" nodeType="afterEffect" p14:presetBounceEnd="50000">
                                      <p:stCondLst>
                                        <p:cond delay="0"/>
                                      </p:stCondLst>
                                      <p:childTnLst>
                                        <p:set>
                                          <p:cBhvr>
                                            <p:cTn id="112" dur="1" fill="hold">
                                              <p:stCondLst>
                                                <p:cond delay="0"/>
                                              </p:stCondLst>
                                            </p:cTn>
                                            <p:tgtEl>
                                              <p:spTgt spid="50"/>
                                            </p:tgtEl>
                                            <p:attrNameLst>
                                              <p:attrName>style.visibility</p:attrName>
                                            </p:attrNameLst>
                                          </p:cBhvr>
                                          <p:to>
                                            <p:strVal val="visible"/>
                                          </p:to>
                                        </p:set>
                                        <p:anim calcmode="lin" valueType="num" p14:bounceEnd="50000">
                                          <p:cBhvr additive="base">
                                            <p:cTn id="113" dur="500" fill="hold"/>
                                            <p:tgtEl>
                                              <p:spTgt spid="50"/>
                                            </p:tgtEl>
                                            <p:attrNameLst>
                                              <p:attrName>ppt_x</p:attrName>
                                            </p:attrNameLst>
                                          </p:cBhvr>
                                          <p:tavLst>
                                            <p:tav tm="0">
                                              <p:val>
                                                <p:strVal val="1+#ppt_w/2"/>
                                              </p:val>
                                            </p:tav>
                                            <p:tav tm="100000">
                                              <p:val>
                                                <p:strVal val="#ppt_x"/>
                                              </p:val>
                                            </p:tav>
                                          </p:tavLst>
                                        </p:anim>
                                        <p:anim calcmode="lin" valueType="num" p14:bounceEnd="50000">
                                          <p:cBhvr additive="base">
                                            <p:cTn id="114" dur="500" fill="hold"/>
                                            <p:tgtEl>
                                              <p:spTgt spid="50"/>
                                            </p:tgtEl>
                                            <p:attrNameLst>
                                              <p:attrName>ppt_y</p:attrName>
                                            </p:attrNameLst>
                                          </p:cBhvr>
                                          <p:tavLst>
                                            <p:tav tm="0">
                                              <p:val>
                                                <p:strVal val="1+#ppt_h/2"/>
                                              </p:val>
                                            </p:tav>
                                            <p:tav tm="100000">
                                              <p:val>
                                                <p:strVal val="#ppt_y"/>
                                              </p:val>
                                            </p:tav>
                                          </p:tavLst>
                                        </p:anim>
                                      </p:childTnLst>
                                    </p:cTn>
                                  </p:par>
                                  <p:par>
                                    <p:cTn id="115" presetID="2" presetClass="entr" presetSubtype="3" fill="hold" grpId="0" nodeType="withEffect" p14:presetBounceEnd="50000">
                                      <p:stCondLst>
                                        <p:cond delay="250"/>
                                      </p:stCondLst>
                                      <p:childTnLst>
                                        <p:set>
                                          <p:cBhvr>
                                            <p:cTn id="116" dur="1" fill="hold">
                                              <p:stCondLst>
                                                <p:cond delay="0"/>
                                              </p:stCondLst>
                                            </p:cTn>
                                            <p:tgtEl>
                                              <p:spTgt spid="36"/>
                                            </p:tgtEl>
                                            <p:attrNameLst>
                                              <p:attrName>style.visibility</p:attrName>
                                            </p:attrNameLst>
                                          </p:cBhvr>
                                          <p:to>
                                            <p:strVal val="visible"/>
                                          </p:to>
                                        </p:set>
                                        <p:anim calcmode="lin" valueType="num" p14:bounceEnd="50000">
                                          <p:cBhvr additive="base">
                                            <p:cTn id="117" dur="50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118"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28" grpId="0"/>
          <p:bldP spid="15" grpId="0" animBg="1"/>
          <p:bldP spid="27" grpId="0" animBg="1"/>
          <p:bldP spid="27" grpId="1" animBg="1"/>
          <p:bldP spid="36" grpId="0" animBg="1"/>
          <p:bldP spid="12" grpId="0" animBg="1"/>
          <p:bldP spid="24" grpId="0" animBg="1"/>
          <p:bldP spid="58" grpId="0"/>
          <p:bldP spid="11" grpId="0" animBg="1"/>
          <p:bldP spid="11" grpId="1" animBg="1"/>
          <p:bldP spid="13" grpId="0" animBg="1"/>
          <p:bldP spid="13"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250"/>
                                            <p:tgtEl>
                                              <p:spTgt spid="15"/>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250"/>
                                            <p:tgtEl>
                                              <p:spTgt spid="12"/>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25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150"/>
                                            <p:tgtEl>
                                              <p:spTgt spid="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left)">
                                          <p:cBhvr>
                                            <p:cTn id="31" dur="5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300"/>
                                            <p:tgtEl>
                                              <p:spTgt spid="11"/>
                                            </p:tgtEl>
                                          </p:cBhvr>
                                        </p:animEffect>
                                      </p:childTnLst>
                                    </p:cTn>
                                  </p:par>
                                </p:childTnLst>
                              </p:cTn>
                            </p:par>
                            <p:par>
                              <p:cTn id="37" fill="hold">
                                <p:stCondLst>
                                  <p:cond delay="300"/>
                                </p:stCondLst>
                                <p:childTnLst>
                                  <p:par>
                                    <p:cTn id="38" presetID="2" presetClass="entr" presetSubtype="9"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left)">
                                          <p:cBhvr>
                                            <p:cTn id="46" dur="500"/>
                                            <p:tgtEl>
                                              <p:spTgt spid="4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par>
                                    <p:cTn id="50" presetID="10" presetClass="exit" presetSubtype="0" fill="hold" grpId="1" nodeType="withEffect">
                                      <p:stCondLst>
                                        <p:cond delay="0"/>
                                      </p:stCondLst>
                                      <p:childTnLst>
                                        <p:animEffect transition="out" filter="fade">
                                          <p:cBhvr>
                                            <p:cTn id="51" dur="250"/>
                                            <p:tgtEl>
                                              <p:spTgt spid="11"/>
                                            </p:tgtEl>
                                          </p:cBhvr>
                                        </p:animEffect>
                                        <p:set>
                                          <p:cBhvr>
                                            <p:cTn id="52" dur="1" fill="hold">
                                              <p:stCondLst>
                                                <p:cond delay="24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250"/>
                                            <p:tgtEl>
                                              <p:spTgt spid="13"/>
                                            </p:tgtEl>
                                          </p:cBhvr>
                                        </p:animEffect>
                                        <p:set>
                                          <p:cBhvr>
                                            <p:cTn id="55" dur="1" fill="hold">
                                              <p:stCondLst>
                                                <p:cond delay="249"/>
                                              </p:stCondLst>
                                            </p:cTn>
                                            <p:tgtEl>
                                              <p:spTgt spid="13"/>
                                            </p:tgtEl>
                                            <p:attrNameLst>
                                              <p:attrName>style.visibility</p:attrName>
                                            </p:attrNameLst>
                                          </p:cBhvr>
                                          <p:to>
                                            <p:strVal val="hidden"/>
                                          </p:to>
                                        </p:se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250"/>
                                            <p:tgtEl>
                                              <p:spTgt spid="9"/>
                                            </p:tgtEl>
                                          </p:cBhvr>
                                        </p:animEffect>
                                      </p:childTnLst>
                                    </p:cTn>
                                  </p:par>
                                </p:childTnLst>
                              </p:cTn>
                            </p:par>
                            <p:par>
                              <p:cTn id="60" fill="hold">
                                <p:stCondLst>
                                  <p:cond delay="750"/>
                                </p:stCondLst>
                                <p:childTnLst>
                                  <p:par>
                                    <p:cTn id="61" presetID="22" presetClass="entr" presetSubtype="8"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25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6" fill="hold" nodeType="clickEffect">
                                      <p:stCondLst>
                                        <p:cond delay="0"/>
                                      </p:stCondLst>
                                      <p:childTnLst>
                                        <p:set>
                                          <p:cBhvr>
                                            <p:cTn id="67" dur="1" fill="hold">
                                              <p:stCondLst>
                                                <p:cond delay="0"/>
                                              </p:stCondLst>
                                            </p:cTn>
                                            <p:tgtEl>
                                              <p:spTgt spid="1026"/>
                                            </p:tgtEl>
                                            <p:attrNameLst>
                                              <p:attrName>style.visibility</p:attrName>
                                            </p:attrNameLst>
                                          </p:cBhvr>
                                          <p:to>
                                            <p:strVal val="visible"/>
                                          </p:to>
                                        </p:set>
                                        <p:anim calcmode="lin" valueType="num">
                                          <p:cBhvr additive="base">
                                            <p:cTn id="68" dur="500" fill="hold"/>
                                            <p:tgtEl>
                                              <p:spTgt spid="1026"/>
                                            </p:tgtEl>
                                            <p:attrNameLst>
                                              <p:attrName>ppt_x</p:attrName>
                                            </p:attrNameLst>
                                          </p:cBhvr>
                                          <p:tavLst>
                                            <p:tav tm="0">
                                              <p:val>
                                                <p:strVal val="1+#ppt_w/2"/>
                                              </p:val>
                                            </p:tav>
                                            <p:tav tm="100000">
                                              <p:val>
                                                <p:strVal val="#ppt_x"/>
                                              </p:val>
                                            </p:tav>
                                          </p:tavLst>
                                        </p:anim>
                                        <p:anim calcmode="lin" valueType="num">
                                          <p:cBhvr additive="base">
                                            <p:cTn id="69" dur="500" fill="hold"/>
                                            <p:tgtEl>
                                              <p:spTgt spid="1026"/>
                                            </p:tgtEl>
                                            <p:attrNameLst>
                                              <p:attrName>ppt_y</p:attrName>
                                            </p:attrNameLst>
                                          </p:cBhvr>
                                          <p:tavLst>
                                            <p:tav tm="0">
                                              <p:val>
                                                <p:strVal val="1+#ppt_h/2"/>
                                              </p:val>
                                            </p:tav>
                                            <p:tav tm="100000">
                                              <p:val>
                                                <p:strVal val="#ppt_y"/>
                                              </p:val>
                                            </p:tav>
                                          </p:tavLst>
                                        </p:anim>
                                      </p:childTnLst>
                                    </p:cTn>
                                  </p:par>
                                </p:childTnLst>
                              </p:cTn>
                            </p:par>
                            <p:par>
                              <p:cTn id="70" fill="hold">
                                <p:stCondLst>
                                  <p:cond delay="500"/>
                                </p:stCondLst>
                                <p:childTnLst>
                                  <p:par>
                                    <p:cTn id="71" presetID="2" presetClass="entr" presetSubtype="6" fill="hold" nodeType="after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additive="base">
                                            <p:cTn id="73" dur="500" fill="hold"/>
                                            <p:tgtEl>
                                              <p:spTgt spid="3"/>
                                            </p:tgtEl>
                                            <p:attrNameLst>
                                              <p:attrName>ppt_x</p:attrName>
                                            </p:attrNameLst>
                                          </p:cBhvr>
                                          <p:tavLst>
                                            <p:tav tm="0">
                                              <p:val>
                                                <p:strVal val="1+#ppt_w/2"/>
                                              </p:val>
                                            </p:tav>
                                            <p:tav tm="100000">
                                              <p:val>
                                                <p:strVal val="#ppt_x"/>
                                              </p:val>
                                            </p:tav>
                                          </p:tavLst>
                                        </p:anim>
                                        <p:anim calcmode="lin" valueType="num">
                                          <p:cBhvr additive="base">
                                            <p:cTn id="74" dur="500" fill="hold"/>
                                            <p:tgtEl>
                                              <p:spTgt spid="3"/>
                                            </p:tgtEl>
                                            <p:attrNameLst>
                                              <p:attrName>ppt_y</p:attrName>
                                            </p:attrNameLst>
                                          </p:cBhvr>
                                          <p:tavLst>
                                            <p:tav tm="0">
                                              <p:val>
                                                <p:strVal val="1+#ppt_h/2"/>
                                              </p:val>
                                            </p:tav>
                                            <p:tav tm="100000">
                                              <p:val>
                                                <p:strVal val="#ppt_y"/>
                                              </p:val>
                                            </p:tav>
                                          </p:tavLst>
                                        </p:anim>
                                      </p:childTnLst>
                                    </p:cTn>
                                  </p:par>
                                </p:childTnLst>
                              </p:cTn>
                            </p:par>
                            <p:par>
                              <p:cTn id="75" fill="hold">
                                <p:stCondLst>
                                  <p:cond delay="1000"/>
                                </p:stCondLst>
                                <p:childTnLst>
                                  <p:par>
                                    <p:cTn id="76" presetID="2" presetClass="entr" presetSubtype="6" fill="hold" nodeType="afterEffect">
                                      <p:stCondLst>
                                        <p:cond delay="0"/>
                                      </p:stCondLst>
                                      <p:childTnLst>
                                        <p:set>
                                          <p:cBhvr>
                                            <p:cTn id="77" dur="1" fill="hold">
                                              <p:stCondLst>
                                                <p:cond delay="0"/>
                                              </p:stCondLst>
                                            </p:cTn>
                                            <p:tgtEl>
                                              <p:spTgt spid="1028"/>
                                            </p:tgtEl>
                                            <p:attrNameLst>
                                              <p:attrName>style.visibility</p:attrName>
                                            </p:attrNameLst>
                                          </p:cBhvr>
                                          <p:to>
                                            <p:strVal val="visible"/>
                                          </p:to>
                                        </p:set>
                                        <p:anim calcmode="lin" valueType="num">
                                          <p:cBhvr additive="base">
                                            <p:cTn id="78" dur="500" fill="hold"/>
                                            <p:tgtEl>
                                              <p:spTgt spid="1028"/>
                                            </p:tgtEl>
                                            <p:attrNameLst>
                                              <p:attrName>ppt_x</p:attrName>
                                            </p:attrNameLst>
                                          </p:cBhvr>
                                          <p:tavLst>
                                            <p:tav tm="0">
                                              <p:val>
                                                <p:strVal val="1+#ppt_w/2"/>
                                              </p:val>
                                            </p:tav>
                                            <p:tav tm="100000">
                                              <p:val>
                                                <p:strVal val="#ppt_x"/>
                                              </p:val>
                                            </p:tav>
                                          </p:tavLst>
                                        </p:anim>
                                        <p:anim calcmode="lin" valueType="num">
                                          <p:cBhvr additive="base">
                                            <p:cTn id="79" dur="500" fill="hold"/>
                                            <p:tgtEl>
                                              <p:spTgt spid="1028"/>
                                            </p:tgtEl>
                                            <p:attrNameLst>
                                              <p:attrName>ppt_y</p:attrName>
                                            </p:attrNameLst>
                                          </p:cBhvr>
                                          <p:tavLst>
                                            <p:tav tm="0">
                                              <p:val>
                                                <p:strVal val="1+#ppt_h/2"/>
                                              </p:val>
                                            </p:tav>
                                            <p:tav tm="100000">
                                              <p:val>
                                                <p:strVal val="#ppt_y"/>
                                              </p:val>
                                            </p:tav>
                                          </p:tavLst>
                                        </p:anim>
                                      </p:childTnLst>
                                    </p:cTn>
                                  </p:par>
                                  <p:par>
                                    <p:cTn id="80" presetID="10" presetClass="exit" presetSubtype="0" fill="hold" grpId="1" nodeType="withEffect">
                                      <p:stCondLst>
                                        <p:cond delay="0"/>
                                      </p:stCondLst>
                                      <p:childTnLst>
                                        <p:animEffect transition="out" filter="fade">
                                          <p:cBhvr>
                                            <p:cTn id="81" dur="250"/>
                                            <p:tgtEl>
                                              <p:spTgt spid="27"/>
                                            </p:tgtEl>
                                          </p:cBhvr>
                                        </p:animEffect>
                                        <p:set>
                                          <p:cBhvr>
                                            <p:cTn id="82" dur="1" fill="hold">
                                              <p:stCondLst>
                                                <p:cond delay="249"/>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down)">
                                          <p:cBhvr>
                                            <p:cTn id="87" dur="150"/>
                                            <p:tgtEl>
                                              <p:spTgt spid="30"/>
                                            </p:tgtEl>
                                          </p:cBhvr>
                                        </p:animEffect>
                                      </p:childTnLst>
                                    </p:cTn>
                                  </p:par>
                                  <p:par>
                                    <p:cTn id="88" presetID="10" presetClass="exit" presetSubtype="0" fill="hold" nodeType="withEffect">
                                      <p:stCondLst>
                                        <p:cond delay="0"/>
                                      </p:stCondLst>
                                      <p:childTnLst>
                                        <p:animEffect transition="out" filter="fade">
                                          <p:cBhvr>
                                            <p:cTn id="89" dur="250"/>
                                            <p:tgtEl>
                                              <p:spTgt spid="1026"/>
                                            </p:tgtEl>
                                          </p:cBhvr>
                                        </p:animEffect>
                                        <p:set>
                                          <p:cBhvr>
                                            <p:cTn id="90" dur="1" fill="hold">
                                              <p:stCondLst>
                                                <p:cond delay="249"/>
                                              </p:stCondLst>
                                            </p:cTn>
                                            <p:tgtEl>
                                              <p:spTgt spid="1026"/>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250"/>
                                            <p:tgtEl>
                                              <p:spTgt spid="3"/>
                                            </p:tgtEl>
                                          </p:cBhvr>
                                        </p:animEffect>
                                        <p:set>
                                          <p:cBhvr>
                                            <p:cTn id="93" dur="1" fill="hold">
                                              <p:stCondLst>
                                                <p:cond delay="249"/>
                                              </p:stCondLst>
                                            </p:cTn>
                                            <p:tgtEl>
                                              <p:spTgt spid="3"/>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250"/>
                                            <p:tgtEl>
                                              <p:spTgt spid="1028"/>
                                            </p:tgtEl>
                                          </p:cBhvr>
                                        </p:animEffect>
                                        <p:set>
                                          <p:cBhvr>
                                            <p:cTn id="96" dur="1" fill="hold">
                                              <p:stCondLst>
                                                <p:cond delay="249"/>
                                              </p:stCondLst>
                                            </p:cTn>
                                            <p:tgtEl>
                                              <p:spTgt spid="1028"/>
                                            </p:tgtEl>
                                            <p:attrNameLst>
                                              <p:attrName>style.visibility</p:attrName>
                                            </p:attrNameLst>
                                          </p:cBhvr>
                                          <p:to>
                                            <p:strVal val="hidden"/>
                                          </p:to>
                                        </p:set>
                                      </p:childTnLst>
                                    </p:cTn>
                                  </p:par>
                                </p:childTnLst>
                              </p:cTn>
                            </p:par>
                            <p:par>
                              <p:cTn id="97" fill="hold">
                                <p:stCondLst>
                                  <p:cond delay="250"/>
                                </p:stCondLst>
                                <p:childTnLst>
                                  <p:par>
                                    <p:cTn id="98" presetID="22" presetClass="entr" presetSubtype="8" fill="hold" grpId="0" nodeType="after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wipe(left)">
                                          <p:cBhvr>
                                            <p:cTn id="100" dur="250"/>
                                            <p:tgtEl>
                                              <p:spTgt spid="28"/>
                                            </p:tgtEl>
                                          </p:cBhvr>
                                        </p:animEffect>
                                      </p:childTnLst>
                                    </p:cTn>
                                  </p:par>
                                  <p:par>
                                    <p:cTn id="101" presetID="22" presetClass="entr" presetSubtype="8" fill="hold" nodeType="with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wipe(left)">
                                          <p:cBhvr>
                                            <p:cTn id="103" dur="500"/>
                                            <p:tgtEl>
                                              <p:spTgt spid="47"/>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3" fill="hold" nodeType="clickEffect">
                                      <p:stCondLst>
                                        <p:cond delay="0"/>
                                      </p:stCondLst>
                                      <p:childTnLst>
                                        <p:set>
                                          <p:cBhvr>
                                            <p:cTn id="107" dur="1" fill="hold">
                                              <p:stCondLst>
                                                <p:cond delay="0"/>
                                              </p:stCondLst>
                                            </p:cTn>
                                            <p:tgtEl>
                                              <p:spTgt spid="56"/>
                                            </p:tgtEl>
                                            <p:attrNameLst>
                                              <p:attrName>style.visibility</p:attrName>
                                            </p:attrNameLst>
                                          </p:cBhvr>
                                          <p:to>
                                            <p:strVal val="visible"/>
                                          </p:to>
                                        </p:set>
                                        <p:anim calcmode="lin" valueType="num">
                                          <p:cBhvr additive="base">
                                            <p:cTn id="108" dur="500" fill="hold"/>
                                            <p:tgtEl>
                                              <p:spTgt spid="56"/>
                                            </p:tgtEl>
                                            <p:attrNameLst>
                                              <p:attrName>ppt_x</p:attrName>
                                            </p:attrNameLst>
                                          </p:cBhvr>
                                          <p:tavLst>
                                            <p:tav tm="0">
                                              <p:val>
                                                <p:strVal val="1+#ppt_w/2"/>
                                              </p:val>
                                            </p:tav>
                                            <p:tav tm="100000">
                                              <p:val>
                                                <p:strVal val="#ppt_x"/>
                                              </p:val>
                                            </p:tav>
                                          </p:tavLst>
                                        </p:anim>
                                        <p:anim calcmode="lin" valueType="num">
                                          <p:cBhvr additive="base">
                                            <p:cTn id="109" dur="500" fill="hold"/>
                                            <p:tgtEl>
                                              <p:spTgt spid="56"/>
                                            </p:tgtEl>
                                            <p:attrNameLst>
                                              <p:attrName>ppt_y</p:attrName>
                                            </p:attrNameLst>
                                          </p:cBhvr>
                                          <p:tavLst>
                                            <p:tav tm="0">
                                              <p:val>
                                                <p:strVal val="0-#ppt_h/2"/>
                                              </p:val>
                                            </p:tav>
                                            <p:tav tm="100000">
                                              <p:val>
                                                <p:strVal val="#ppt_y"/>
                                              </p:val>
                                            </p:tav>
                                          </p:tavLst>
                                        </p:anim>
                                      </p:childTnLst>
                                    </p:cTn>
                                  </p:par>
                                </p:childTnLst>
                              </p:cTn>
                            </p:par>
                            <p:par>
                              <p:cTn id="110" fill="hold">
                                <p:stCondLst>
                                  <p:cond delay="500"/>
                                </p:stCondLst>
                                <p:childTnLst>
                                  <p:par>
                                    <p:cTn id="111" presetID="2" presetClass="entr" presetSubtype="6" fill="hold" nodeType="afterEffect">
                                      <p:stCondLst>
                                        <p:cond delay="0"/>
                                      </p:stCondLst>
                                      <p:childTnLst>
                                        <p:set>
                                          <p:cBhvr>
                                            <p:cTn id="112" dur="1" fill="hold">
                                              <p:stCondLst>
                                                <p:cond delay="0"/>
                                              </p:stCondLst>
                                            </p:cTn>
                                            <p:tgtEl>
                                              <p:spTgt spid="50"/>
                                            </p:tgtEl>
                                            <p:attrNameLst>
                                              <p:attrName>style.visibility</p:attrName>
                                            </p:attrNameLst>
                                          </p:cBhvr>
                                          <p:to>
                                            <p:strVal val="visible"/>
                                          </p:to>
                                        </p:set>
                                        <p:anim calcmode="lin" valueType="num">
                                          <p:cBhvr additive="base">
                                            <p:cTn id="113" dur="500" fill="hold"/>
                                            <p:tgtEl>
                                              <p:spTgt spid="50"/>
                                            </p:tgtEl>
                                            <p:attrNameLst>
                                              <p:attrName>ppt_x</p:attrName>
                                            </p:attrNameLst>
                                          </p:cBhvr>
                                          <p:tavLst>
                                            <p:tav tm="0">
                                              <p:val>
                                                <p:strVal val="1+#ppt_w/2"/>
                                              </p:val>
                                            </p:tav>
                                            <p:tav tm="100000">
                                              <p:val>
                                                <p:strVal val="#ppt_x"/>
                                              </p:val>
                                            </p:tav>
                                          </p:tavLst>
                                        </p:anim>
                                        <p:anim calcmode="lin" valueType="num">
                                          <p:cBhvr additive="base">
                                            <p:cTn id="114" dur="500" fill="hold"/>
                                            <p:tgtEl>
                                              <p:spTgt spid="50"/>
                                            </p:tgtEl>
                                            <p:attrNameLst>
                                              <p:attrName>ppt_y</p:attrName>
                                            </p:attrNameLst>
                                          </p:cBhvr>
                                          <p:tavLst>
                                            <p:tav tm="0">
                                              <p:val>
                                                <p:strVal val="1+#ppt_h/2"/>
                                              </p:val>
                                            </p:tav>
                                            <p:tav tm="100000">
                                              <p:val>
                                                <p:strVal val="#ppt_y"/>
                                              </p:val>
                                            </p:tav>
                                          </p:tavLst>
                                        </p:anim>
                                      </p:childTnLst>
                                    </p:cTn>
                                  </p:par>
                                  <p:par>
                                    <p:cTn id="115" presetID="2" presetClass="entr" presetSubtype="3" fill="hold" grpId="0" nodeType="withEffect">
                                      <p:stCondLst>
                                        <p:cond delay="250"/>
                                      </p:stCondLst>
                                      <p:childTnLst>
                                        <p:set>
                                          <p:cBhvr>
                                            <p:cTn id="116" dur="1" fill="hold">
                                              <p:stCondLst>
                                                <p:cond delay="0"/>
                                              </p:stCondLst>
                                            </p:cTn>
                                            <p:tgtEl>
                                              <p:spTgt spid="36"/>
                                            </p:tgtEl>
                                            <p:attrNameLst>
                                              <p:attrName>style.visibility</p:attrName>
                                            </p:attrNameLst>
                                          </p:cBhvr>
                                          <p:to>
                                            <p:strVal val="visible"/>
                                          </p:to>
                                        </p:set>
                                        <p:anim calcmode="lin" valueType="num">
                                          <p:cBhvr additive="base">
                                            <p:cTn id="117" dur="500" fill="hold"/>
                                            <p:tgtEl>
                                              <p:spTgt spid="36"/>
                                            </p:tgtEl>
                                            <p:attrNameLst>
                                              <p:attrName>ppt_x</p:attrName>
                                            </p:attrNameLst>
                                          </p:cBhvr>
                                          <p:tavLst>
                                            <p:tav tm="0">
                                              <p:val>
                                                <p:strVal val="1+#ppt_w/2"/>
                                              </p:val>
                                            </p:tav>
                                            <p:tav tm="100000">
                                              <p:val>
                                                <p:strVal val="#ppt_x"/>
                                              </p:val>
                                            </p:tav>
                                          </p:tavLst>
                                        </p:anim>
                                        <p:anim calcmode="lin" valueType="num">
                                          <p:cBhvr additive="base">
                                            <p:cTn id="118"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28" grpId="0"/>
          <p:bldP spid="15" grpId="0" animBg="1"/>
          <p:bldP spid="27" grpId="0" animBg="1"/>
          <p:bldP spid="27" grpId="1" animBg="1"/>
          <p:bldP spid="36" grpId="0" animBg="1"/>
          <p:bldP spid="12" grpId="0" animBg="1"/>
          <p:bldP spid="24" grpId="0" animBg="1"/>
          <p:bldP spid="58" grpId="0"/>
          <p:bldP spid="11" grpId="0" animBg="1"/>
          <p:bldP spid="11" grpId="1" animBg="1"/>
          <p:bldP spid="13" grpId="0" animBg="1"/>
          <p:bldP spid="13"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KGB HQ" descr="The Lubyanka building (former KGB headquarters) in Moscow. Public Domain. Wikipedia.">
            <a:extLst>
              <a:ext uri="{FF2B5EF4-FFF2-40B4-BE49-F238E27FC236}">
                <a16:creationId xmlns:a16="http://schemas.microsoft.com/office/drawing/2014/main" id="{99938EC3-010F-8BAD-3330-250A0F6D6A3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5400" y="0"/>
            <a:ext cx="12217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 name="Soviet Union" descr="A red cracked wall with a yellow symbol and a star&#10;&#10;Description automatically generated">
            <a:extLst>
              <a:ext uri="{FF2B5EF4-FFF2-40B4-BE49-F238E27FC236}">
                <a16:creationId xmlns:a16="http://schemas.microsoft.com/office/drawing/2014/main" id="{31E91A43-8944-8BAC-7122-D43FA15BC2B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71"/>
          <a:stretch/>
        </p:blipFill>
        <p:spPr>
          <a:xfrm>
            <a:off x="1613429" y="0"/>
            <a:ext cx="14413971" cy="6857996"/>
          </a:xfrm>
          <a:prstGeom prst="rect">
            <a:avLst/>
          </a:prstGeom>
        </p:spPr>
      </p:pic>
      <p:grpSp>
        <p:nvGrpSpPr>
          <p:cNvPr id="3" name="Trojan Group">
            <a:extLst>
              <a:ext uri="{FF2B5EF4-FFF2-40B4-BE49-F238E27FC236}">
                <a16:creationId xmlns:a16="http://schemas.microsoft.com/office/drawing/2014/main" id="{A30E89F9-6456-8D36-BB57-A1564ED47709}"/>
              </a:ext>
            </a:extLst>
          </p:cNvPr>
          <p:cNvGrpSpPr/>
          <p:nvPr/>
        </p:nvGrpSpPr>
        <p:grpSpPr>
          <a:xfrm>
            <a:off x="-2234074" y="-191261"/>
            <a:ext cx="5609642" cy="4695518"/>
            <a:chOff x="-2234074" y="-191261"/>
            <a:chExt cx="5609642" cy="4695518"/>
          </a:xfrm>
        </p:grpSpPr>
        <p:pic>
          <p:nvPicPr>
            <p:cNvPr id="14" name="Trojan Horse">
              <a:extLst>
                <a:ext uri="{FF2B5EF4-FFF2-40B4-BE49-F238E27FC236}">
                  <a16:creationId xmlns:a16="http://schemas.microsoft.com/office/drawing/2014/main" id="{5449276F-6BA1-C2E2-E5B5-A7D9CACD2A7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713498" flipH="1">
              <a:off x="-2234074" y="-191261"/>
              <a:ext cx="4695518" cy="4695518"/>
            </a:xfrm>
            <a:prstGeom prst="rect">
              <a:avLst/>
            </a:prstGeom>
            <a:effectLst>
              <a:glow rad="304800">
                <a:schemeClr val="bg1">
                  <a:alpha val="92000"/>
                </a:schemeClr>
              </a:glow>
            </a:effectLst>
          </p:spPr>
        </p:pic>
        <p:sp>
          <p:nvSpPr>
            <p:cNvPr id="15" name="Box: Trust Me">
              <a:extLst>
                <a:ext uri="{FF2B5EF4-FFF2-40B4-BE49-F238E27FC236}">
                  <a16:creationId xmlns:a16="http://schemas.microsoft.com/office/drawing/2014/main" id="{61CA82D1-C9B4-2FDB-36C7-AEDF8930F619}"/>
                </a:ext>
              </a:extLst>
            </p:cNvPr>
            <p:cNvSpPr txBox="1"/>
            <p:nvPr/>
          </p:nvSpPr>
          <p:spPr>
            <a:xfrm>
              <a:off x="2354720" y="1430781"/>
              <a:ext cx="1020848" cy="832043"/>
            </a:xfrm>
            <a:prstGeom prst="wedgeEllipseCallout">
              <a:avLst>
                <a:gd name="adj1" fmla="val -84211"/>
                <a:gd name="adj2" fmla="val 12700"/>
              </a:avLst>
            </a:prstGeom>
            <a:solidFill>
              <a:srgbClr val="575651"/>
            </a:solidFill>
            <a:ln w="38100">
              <a:solidFill>
                <a:schemeClr val="tx1"/>
              </a:solidFill>
            </a:ln>
            <a:effectLst>
              <a:outerShdw blurRad="63500" dist="76200" dir="8100000" algn="tr" rotWithShape="0">
                <a:prstClr val="black">
                  <a:alpha val="80000"/>
                </a:prstClr>
              </a:outerShdw>
            </a:effectLst>
          </p:spPr>
          <p:txBody>
            <a:bodyPr wrap="square" lIns="27432" tIns="91440" rIns="27432" bIns="27432" anchor="ctr" anchorCtr="0">
              <a:spAutoFit/>
            </a:bodyPr>
            <a:lstStyle/>
            <a:p>
              <a:pPr algn="ctr">
                <a:lnSpc>
                  <a:spcPct val="75000"/>
                </a:lnSpc>
              </a:pPr>
              <a:r>
                <a:rPr lang="en-US" sz="2000" b="1" dirty="0"/>
                <a:t>Trust me!</a:t>
              </a:r>
            </a:p>
          </p:txBody>
        </p:sp>
        <p:sp>
          <p:nvSpPr>
            <p:cNvPr id="12" name="Box: Mil Dec">
              <a:extLst>
                <a:ext uri="{FF2B5EF4-FFF2-40B4-BE49-F238E27FC236}">
                  <a16:creationId xmlns:a16="http://schemas.microsoft.com/office/drawing/2014/main" id="{10956983-FF4D-D8F7-E0C0-5EDAD3CE7ED6}"/>
                </a:ext>
              </a:extLst>
            </p:cNvPr>
            <p:cNvSpPr txBox="1"/>
            <p:nvPr/>
          </p:nvSpPr>
          <p:spPr>
            <a:xfrm rot="21397112">
              <a:off x="797050" y="2729393"/>
              <a:ext cx="2255520" cy="492443"/>
            </a:xfrm>
            <a:prstGeom prst="rect">
              <a:avLst/>
            </a:prstGeom>
            <a:solidFill>
              <a:srgbClr val="000000"/>
            </a:solidFill>
            <a:ln w="6350">
              <a:solidFill>
                <a:schemeClr val="tx1">
                  <a:lumMod val="50000"/>
                </a:schemeClr>
              </a:solidFill>
            </a:ln>
            <a:effectLst>
              <a:outerShdw blurRad="50800" dist="63500" dir="8100000" algn="tr" rotWithShape="0">
                <a:prstClr val="black">
                  <a:alpha val="80000"/>
                </a:prstClr>
              </a:outerShdw>
            </a:effectLst>
          </p:spPr>
          <p:txBody>
            <a:bodyPr wrap="square" tIns="91440" bIns="91440">
              <a:spAutoFit/>
            </a:bodyPr>
            <a:lstStyle/>
            <a:p>
              <a:pPr algn="ctr"/>
              <a:r>
                <a:rPr lang="en-US" sz="2000" dirty="0"/>
                <a:t>Military Deception</a:t>
              </a:r>
              <a:endParaRPr lang="en-US" sz="2000" b="1" dirty="0"/>
            </a:p>
          </p:txBody>
        </p:sp>
        <p:sp>
          <p:nvSpPr>
            <p:cNvPr id="24" name="Box: PSYOP">
              <a:extLst>
                <a:ext uri="{FF2B5EF4-FFF2-40B4-BE49-F238E27FC236}">
                  <a16:creationId xmlns:a16="http://schemas.microsoft.com/office/drawing/2014/main" id="{74660015-B277-8DB1-E92D-558985A08F39}"/>
                </a:ext>
              </a:extLst>
            </p:cNvPr>
            <p:cNvSpPr txBox="1"/>
            <p:nvPr/>
          </p:nvSpPr>
          <p:spPr>
            <a:xfrm>
              <a:off x="474055" y="3331501"/>
              <a:ext cx="2901513" cy="492443"/>
            </a:xfrm>
            <a:prstGeom prst="rect">
              <a:avLst/>
            </a:prstGeom>
            <a:solidFill>
              <a:srgbClr val="000000"/>
            </a:solidFill>
            <a:ln w="6350">
              <a:solidFill>
                <a:schemeClr val="tx1">
                  <a:lumMod val="50000"/>
                </a:schemeClr>
              </a:solidFill>
            </a:ln>
            <a:effectLst>
              <a:outerShdw blurRad="50800" dist="63500" dir="8100000" algn="tr" rotWithShape="0">
                <a:prstClr val="black">
                  <a:alpha val="80000"/>
                </a:prstClr>
              </a:outerShdw>
            </a:effectLst>
          </p:spPr>
          <p:txBody>
            <a:bodyPr wrap="square" tIns="91440" bIns="91440">
              <a:spAutoFit/>
            </a:bodyPr>
            <a:lstStyle/>
            <a:p>
              <a:pPr algn="ctr"/>
              <a:r>
                <a:rPr lang="en-US" sz="2000" dirty="0"/>
                <a:t>Psychological Operations</a:t>
              </a:r>
              <a:endParaRPr lang="en-US" sz="2000" b="1" dirty="0"/>
            </a:p>
          </p:txBody>
        </p:sp>
      </p:grpSp>
      <p:grpSp>
        <p:nvGrpSpPr>
          <p:cNvPr id="9" name="1923 Group">
            <a:extLst>
              <a:ext uri="{FF2B5EF4-FFF2-40B4-BE49-F238E27FC236}">
                <a16:creationId xmlns:a16="http://schemas.microsoft.com/office/drawing/2014/main" id="{45C8318C-994B-83B5-8B24-020E98F6C067}"/>
              </a:ext>
            </a:extLst>
          </p:cNvPr>
          <p:cNvGrpSpPr/>
          <p:nvPr/>
        </p:nvGrpSpPr>
        <p:grpSpPr>
          <a:xfrm>
            <a:off x="-25400" y="4057475"/>
            <a:ext cx="15811500" cy="2179907"/>
            <a:chOff x="-25400" y="4057475"/>
            <a:chExt cx="15811500" cy="2179907"/>
          </a:xfrm>
        </p:grpSpPr>
        <p:grpSp>
          <p:nvGrpSpPr>
            <p:cNvPr id="4" name="Line">
              <a:extLst>
                <a:ext uri="{FF2B5EF4-FFF2-40B4-BE49-F238E27FC236}">
                  <a16:creationId xmlns:a16="http://schemas.microsoft.com/office/drawing/2014/main" id="{0030C30A-1852-7B3F-4F84-03C89CE20455}"/>
                </a:ext>
              </a:extLst>
            </p:cNvPr>
            <p:cNvGrpSpPr/>
            <p:nvPr/>
          </p:nvGrpSpPr>
          <p:grpSpPr>
            <a:xfrm>
              <a:off x="-25400" y="4057475"/>
              <a:ext cx="15811500" cy="2136711"/>
              <a:chOff x="0" y="2242896"/>
              <a:chExt cx="15811500" cy="2136711"/>
            </a:xfrm>
            <a:effectLst>
              <a:glow rad="190500">
                <a:schemeClr val="bg1">
                  <a:alpha val="80000"/>
                </a:schemeClr>
              </a:glow>
            </a:effectLst>
          </p:grpSpPr>
          <p:cxnSp>
            <p:nvCxnSpPr>
              <p:cNvPr id="5" name="Straight Connector 4">
                <a:extLst>
                  <a:ext uri="{FF2B5EF4-FFF2-40B4-BE49-F238E27FC236}">
                    <a16:creationId xmlns:a16="http://schemas.microsoft.com/office/drawing/2014/main" id="{7ED9B7A6-D14D-AC03-A848-38C31CD9F161}"/>
                  </a:ext>
                </a:extLst>
              </p:cNvPr>
              <p:cNvCxnSpPr>
                <a:cxnSpLocks/>
              </p:cNvCxnSpPr>
              <p:nvPr/>
            </p:nvCxnSpPr>
            <p:spPr>
              <a:xfrm>
                <a:off x="2961325" y="3072274"/>
                <a:ext cx="12850175" cy="0"/>
              </a:xfrm>
              <a:prstGeom prst="line">
                <a:avLst/>
              </a:prstGeom>
              <a:ln w="1270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1F77FC60-A19C-D1F8-2432-54914ABD6D4D}"/>
                  </a:ext>
                </a:extLst>
              </p:cNvPr>
              <p:cNvSpPr/>
              <p:nvPr/>
            </p:nvSpPr>
            <p:spPr>
              <a:xfrm>
                <a:off x="0" y="2242896"/>
                <a:ext cx="2961325" cy="2136711"/>
              </a:xfrm>
              <a:custGeom>
                <a:avLst/>
                <a:gdLst>
                  <a:gd name="connsiteX0" fmla="*/ 3467100 w 3467100"/>
                  <a:gd name="connsiteY0" fmla="*/ 950750 h 2418297"/>
                  <a:gd name="connsiteX1" fmla="*/ 3149600 w 3467100"/>
                  <a:gd name="connsiteY1" fmla="*/ 2398550 h 2418297"/>
                  <a:gd name="connsiteX2" fmla="*/ 3009900 w 3467100"/>
                  <a:gd name="connsiteY2" fmla="*/ 10950 h 2418297"/>
                  <a:gd name="connsiteX3" fmla="*/ 2781300 w 3467100"/>
                  <a:gd name="connsiteY3" fmla="*/ 1471450 h 2418297"/>
                  <a:gd name="connsiteX4" fmla="*/ 2667000 w 3467100"/>
                  <a:gd name="connsiteY4" fmla="*/ 518950 h 2418297"/>
                  <a:gd name="connsiteX5" fmla="*/ 2540000 w 3467100"/>
                  <a:gd name="connsiteY5" fmla="*/ 1687350 h 2418297"/>
                  <a:gd name="connsiteX6" fmla="*/ 1930400 w 3467100"/>
                  <a:gd name="connsiteY6" fmla="*/ 658650 h 2418297"/>
                  <a:gd name="connsiteX7" fmla="*/ 1790700 w 3467100"/>
                  <a:gd name="connsiteY7" fmla="*/ 1052350 h 2418297"/>
                  <a:gd name="connsiteX8" fmla="*/ 0 w 3467100"/>
                  <a:gd name="connsiteY8" fmla="*/ 1065050 h 241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100" h="2418297">
                    <a:moveTo>
                      <a:pt x="3467100" y="950750"/>
                    </a:moveTo>
                    <a:cubicBezTo>
                      <a:pt x="3346450" y="1752966"/>
                      <a:pt x="3225800" y="2555183"/>
                      <a:pt x="3149600" y="2398550"/>
                    </a:cubicBezTo>
                    <a:cubicBezTo>
                      <a:pt x="3073400" y="2241917"/>
                      <a:pt x="3071283" y="165467"/>
                      <a:pt x="3009900" y="10950"/>
                    </a:cubicBezTo>
                    <a:cubicBezTo>
                      <a:pt x="2948517" y="-143567"/>
                      <a:pt x="2838450" y="1386783"/>
                      <a:pt x="2781300" y="1471450"/>
                    </a:cubicBezTo>
                    <a:cubicBezTo>
                      <a:pt x="2724150" y="1556117"/>
                      <a:pt x="2707217" y="482967"/>
                      <a:pt x="2667000" y="518950"/>
                    </a:cubicBezTo>
                    <a:cubicBezTo>
                      <a:pt x="2626783" y="554933"/>
                      <a:pt x="2662767" y="1664067"/>
                      <a:pt x="2540000" y="1687350"/>
                    </a:cubicBezTo>
                    <a:cubicBezTo>
                      <a:pt x="2417233" y="1710633"/>
                      <a:pt x="2055283" y="764483"/>
                      <a:pt x="1930400" y="658650"/>
                    </a:cubicBezTo>
                    <a:cubicBezTo>
                      <a:pt x="1805517" y="552817"/>
                      <a:pt x="2112433" y="984617"/>
                      <a:pt x="1790700" y="1052350"/>
                    </a:cubicBezTo>
                    <a:cubicBezTo>
                      <a:pt x="1468967" y="1120083"/>
                      <a:pt x="734483" y="1092566"/>
                      <a:pt x="0" y="1065050"/>
                    </a:cubicBezTo>
                  </a:path>
                </a:pathLst>
              </a:custGeom>
              <a:ln w="127000" cap="rnd">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6" name="Uptick">
              <a:extLst>
                <a:ext uri="{FF2B5EF4-FFF2-40B4-BE49-F238E27FC236}">
                  <a16:creationId xmlns:a16="http://schemas.microsoft.com/office/drawing/2014/main" id="{0B10AC36-8F72-C0BB-1A33-DB0E36AE4F1B}"/>
                </a:ext>
              </a:extLst>
            </p:cNvPr>
            <p:cNvCxnSpPr>
              <a:cxnSpLocks/>
            </p:cNvCxnSpPr>
            <p:nvPr/>
          </p:nvCxnSpPr>
          <p:spPr>
            <a:xfrm>
              <a:off x="4709479" y="4715403"/>
              <a:ext cx="0" cy="444500"/>
            </a:xfrm>
            <a:prstGeom prst="line">
              <a:avLst/>
            </a:prstGeom>
            <a:ln w="57150">
              <a:solidFill>
                <a:schemeClr val="tx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58" name="1923">
              <a:extLst>
                <a:ext uri="{FF2B5EF4-FFF2-40B4-BE49-F238E27FC236}">
                  <a16:creationId xmlns:a16="http://schemas.microsoft.com/office/drawing/2014/main" id="{22607E1B-3D71-E14E-304D-7E411602E1F6}"/>
                </a:ext>
              </a:extLst>
            </p:cNvPr>
            <p:cNvSpPr txBox="1"/>
            <p:nvPr/>
          </p:nvSpPr>
          <p:spPr>
            <a:xfrm>
              <a:off x="3435350" y="5129386"/>
              <a:ext cx="2559050" cy="1107996"/>
            </a:xfrm>
            <a:prstGeom prst="rect">
              <a:avLst/>
            </a:prstGeom>
            <a:noFill/>
          </p:spPr>
          <p:txBody>
            <a:bodyPr wrap="square">
              <a:spAutoFit/>
            </a:bodyPr>
            <a:lstStyle/>
            <a:p>
              <a:pPr algn="ctr"/>
              <a:r>
                <a:rPr lang="en-US" sz="6600" dirty="0">
                  <a:ln>
                    <a:solidFill>
                      <a:schemeClr val="bg1"/>
                    </a:solidFill>
                  </a:ln>
                  <a:effectLst>
                    <a:glow rad="101600">
                      <a:schemeClr val="bg1">
                        <a:alpha val="60000"/>
                      </a:schemeClr>
                    </a:glow>
                  </a:effectLst>
                  <a:latin typeface="Arial Black" panose="020B0A04020102020204" pitchFamily="34" charset="0"/>
                </a:rPr>
                <a:t>1923</a:t>
              </a:r>
            </a:p>
          </p:txBody>
        </p:sp>
      </p:grpSp>
      <p:grpSp>
        <p:nvGrpSpPr>
          <p:cNvPr id="42" name="Radio Group">
            <a:extLst>
              <a:ext uri="{FF2B5EF4-FFF2-40B4-BE49-F238E27FC236}">
                <a16:creationId xmlns:a16="http://schemas.microsoft.com/office/drawing/2014/main" id="{14D11B5D-D75C-7A6D-A0C6-9742CD49768B}"/>
              </a:ext>
            </a:extLst>
          </p:cNvPr>
          <p:cNvGrpSpPr/>
          <p:nvPr/>
        </p:nvGrpSpPr>
        <p:grpSpPr>
          <a:xfrm>
            <a:off x="83891" y="1296857"/>
            <a:ext cx="3877112" cy="3101689"/>
            <a:chOff x="83891" y="1296857"/>
            <a:chExt cx="3877112" cy="3101689"/>
          </a:xfrm>
        </p:grpSpPr>
        <p:pic>
          <p:nvPicPr>
            <p:cNvPr id="38" name="Radio">
              <a:extLst>
                <a:ext uri="{FF2B5EF4-FFF2-40B4-BE49-F238E27FC236}">
                  <a16:creationId xmlns:a16="http://schemas.microsoft.com/office/drawing/2014/main" id="{138285CB-F216-4A67-6F08-74251A1DD99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rot="21137964">
              <a:off x="83891" y="1296857"/>
              <a:ext cx="3877112" cy="3101689"/>
            </a:xfrm>
            <a:prstGeom prst="rect">
              <a:avLst/>
            </a:prstGeom>
            <a:effectLst>
              <a:outerShdw blurRad="50800" dist="76200" dir="8100000" algn="tr" rotWithShape="0">
                <a:prstClr val="black">
                  <a:alpha val="90000"/>
                </a:prstClr>
              </a:outerShdw>
            </a:effectLst>
          </p:spPr>
        </p:pic>
        <p:sp>
          <p:nvSpPr>
            <p:cNvPr id="41" name="Box: Radio">
              <a:extLst>
                <a:ext uri="{FF2B5EF4-FFF2-40B4-BE49-F238E27FC236}">
                  <a16:creationId xmlns:a16="http://schemas.microsoft.com/office/drawing/2014/main" id="{B118A4DD-9591-C4C6-80C3-505D0883538C}"/>
                </a:ext>
              </a:extLst>
            </p:cNvPr>
            <p:cNvSpPr txBox="1"/>
            <p:nvPr/>
          </p:nvSpPr>
          <p:spPr>
            <a:xfrm rot="21127480">
              <a:off x="528577" y="3506094"/>
              <a:ext cx="1842722" cy="369332"/>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Radio </a:t>
              </a:r>
              <a:r>
                <a:rPr lang="en-US" dirty="0">
                  <a:sym typeface="Wingdings" panose="05000000000000000000" pitchFamily="2" charset="2"/>
                </a:rPr>
                <a:t> </a:t>
              </a:r>
              <a:r>
                <a:rPr lang="en-US" dirty="0" err="1"/>
                <a:t>1900s</a:t>
              </a:r>
              <a:endParaRPr lang="en-US" dirty="0"/>
            </a:p>
          </p:txBody>
        </p:sp>
      </p:grpSp>
      <p:grpSp>
        <p:nvGrpSpPr>
          <p:cNvPr id="44" name="RADAR Group">
            <a:extLst>
              <a:ext uri="{FF2B5EF4-FFF2-40B4-BE49-F238E27FC236}">
                <a16:creationId xmlns:a16="http://schemas.microsoft.com/office/drawing/2014/main" id="{A65CA4E7-28D8-B0A8-7BB6-4498698FB7D8}"/>
              </a:ext>
            </a:extLst>
          </p:cNvPr>
          <p:cNvGrpSpPr/>
          <p:nvPr/>
        </p:nvGrpSpPr>
        <p:grpSpPr>
          <a:xfrm>
            <a:off x="2340655" y="-126745"/>
            <a:ext cx="3062363" cy="5068212"/>
            <a:chOff x="3178841" y="-12546"/>
            <a:chExt cx="3062363" cy="5068212"/>
          </a:xfrm>
        </p:grpSpPr>
        <p:pic>
          <p:nvPicPr>
            <p:cNvPr id="35" name="RADAR">
              <a:extLst>
                <a:ext uri="{FF2B5EF4-FFF2-40B4-BE49-F238E27FC236}">
                  <a16:creationId xmlns:a16="http://schemas.microsoft.com/office/drawing/2014/main" id="{61DF85B8-C437-EC12-635E-962C1A8ECA5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rot="21350812">
              <a:off x="3178841" y="-12546"/>
              <a:ext cx="3062363" cy="5068212"/>
            </a:xfrm>
            <a:prstGeom prst="rect">
              <a:avLst/>
            </a:prstGeom>
            <a:effectLst>
              <a:outerShdw blurRad="50800" dist="76200" dir="8100000" algn="tr" rotWithShape="0">
                <a:prstClr val="black">
                  <a:alpha val="90000"/>
                </a:prstClr>
              </a:outerShdw>
            </a:effectLst>
          </p:spPr>
        </p:pic>
        <p:sp>
          <p:nvSpPr>
            <p:cNvPr id="40" name="Box: RADAR">
              <a:extLst>
                <a:ext uri="{FF2B5EF4-FFF2-40B4-BE49-F238E27FC236}">
                  <a16:creationId xmlns:a16="http://schemas.microsoft.com/office/drawing/2014/main" id="{01F8492D-3C32-1426-1E3C-D29DED69161E}"/>
                </a:ext>
              </a:extLst>
            </p:cNvPr>
            <p:cNvSpPr txBox="1"/>
            <p:nvPr/>
          </p:nvSpPr>
          <p:spPr>
            <a:xfrm rot="21371392">
              <a:off x="4217752" y="3831632"/>
              <a:ext cx="1030446" cy="646331"/>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pPr algn="ctr"/>
              <a:r>
                <a:rPr lang="en-US" dirty="0"/>
                <a:t>RADAR</a:t>
              </a:r>
            </a:p>
            <a:p>
              <a:pPr algn="ctr"/>
              <a:r>
                <a:rPr lang="en-US" dirty="0"/>
                <a:t>1938</a:t>
              </a:r>
            </a:p>
          </p:txBody>
        </p:sp>
      </p:grpSp>
      <p:grpSp>
        <p:nvGrpSpPr>
          <p:cNvPr id="13" name="Group 12">
            <a:extLst>
              <a:ext uri="{FF2B5EF4-FFF2-40B4-BE49-F238E27FC236}">
                <a16:creationId xmlns:a16="http://schemas.microsoft.com/office/drawing/2014/main" id="{CB3B29E9-654A-655E-D38C-9E92887C8537}"/>
              </a:ext>
            </a:extLst>
          </p:cNvPr>
          <p:cNvGrpSpPr/>
          <p:nvPr/>
        </p:nvGrpSpPr>
        <p:grpSpPr>
          <a:xfrm>
            <a:off x="5880100" y="4715403"/>
            <a:ext cx="3512504" cy="1521979"/>
            <a:chOff x="5880100" y="4715403"/>
            <a:chExt cx="3512504" cy="1521979"/>
          </a:xfrm>
        </p:grpSpPr>
        <p:cxnSp>
          <p:nvCxnSpPr>
            <p:cNvPr id="10" name="Uptick">
              <a:extLst>
                <a:ext uri="{FF2B5EF4-FFF2-40B4-BE49-F238E27FC236}">
                  <a16:creationId xmlns:a16="http://schemas.microsoft.com/office/drawing/2014/main" id="{9A098635-0D5D-E2CE-DE48-68F1DBF4C38E}"/>
                </a:ext>
              </a:extLst>
            </p:cNvPr>
            <p:cNvCxnSpPr>
              <a:cxnSpLocks/>
            </p:cNvCxnSpPr>
            <p:nvPr/>
          </p:nvCxnSpPr>
          <p:spPr>
            <a:xfrm>
              <a:off x="7636352" y="4715403"/>
              <a:ext cx="0" cy="444500"/>
            </a:xfrm>
            <a:prstGeom prst="line">
              <a:avLst/>
            </a:prstGeom>
            <a:ln w="57150">
              <a:solidFill>
                <a:schemeClr val="tx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11" name="1947">
              <a:extLst>
                <a:ext uri="{FF2B5EF4-FFF2-40B4-BE49-F238E27FC236}">
                  <a16:creationId xmlns:a16="http://schemas.microsoft.com/office/drawing/2014/main" id="{E41DAA5E-0DAC-2093-F723-85CE6B8FCC63}"/>
                </a:ext>
              </a:extLst>
            </p:cNvPr>
            <p:cNvSpPr txBox="1"/>
            <p:nvPr/>
          </p:nvSpPr>
          <p:spPr>
            <a:xfrm>
              <a:off x="5880100" y="5129386"/>
              <a:ext cx="3512504" cy="1107996"/>
            </a:xfrm>
            <a:prstGeom prst="rect">
              <a:avLst/>
            </a:prstGeom>
            <a:noFill/>
          </p:spPr>
          <p:txBody>
            <a:bodyPr wrap="square">
              <a:spAutoFit/>
            </a:bodyPr>
            <a:lstStyle/>
            <a:p>
              <a:pPr algn="ctr"/>
              <a:r>
                <a:rPr lang="en-US" sz="6600" dirty="0">
                  <a:ln>
                    <a:solidFill>
                      <a:schemeClr val="bg1"/>
                    </a:solidFill>
                  </a:ln>
                  <a:effectLst>
                    <a:glow rad="101600">
                      <a:schemeClr val="bg1">
                        <a:alpha val="60000"/>
                      </a:schemeClr>
                    </a:glow>
                  </a:effectLst>
                  <a:latin typeface="Arial Black" panose="020B0A04020102020204" pitchFamily="34" charset="0"/>
                </a:rPr>
                <a:t>1947</a:t>
              </a:r>
            </a:p>
          </p:txBody>
        </p:sp>
      </p:grpSp>
      <p:cxnSp>
        <p:nvCxnSpPr>
          <p:cNvPr id="57" name="Uptick">
            <a:extLst>
              <a:ext uri="{FF2B5EF4-FFF2-40B4-BE49-F238E27FC236}">
                <a16:creationId xmlns:a16="http://schemas.microsoft.com/office/drawing/2014/main" id="{4A310018-4967-5EF9-87A0-5F96FDF72D6C}"/>
              </a:ext>
            </a:extLst>
          </p:cNvPr>
          <p:cNvCxnSpPr>
            <a:cxnSpLocks/>
          </p:cNvCxnSpPr>
          <p:nvPr/>
        </p:nvCxnSpPr>
        <p:spPr>
          <a:xfrm>
            <a:off x="10392724" y="4725986"/>
            <a:ext cx="0" cy="444500"/>
          </a:xfrm>
          <a:prstGeom prst="line">
            <a:avLst/>
          </a:prstGeom>
          <a:ln w="57150">
            <a:solidFill>
              <a:schemeClr val="tx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pic>
        <p:nvPicPr>
          <p:cNvPr id="63" name="EW Dish 1950">
            <a:extLst>
              <a:ext uri="{FF2B5EF4-FFF2-40B4-BE49-F238E27FC236}">
                <a16:creationId xmlns:a16="http://schemas.microsoft.com/office/drawing/2014/main" id="{5B09B0DC-EE5C-22A5-BF63-CD808F410532}"/>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6093863" y="1117195"/>
            <a:ext cx="4298860" cy="4063874"/>
          </a:xfrm>
          <a:prstGeom prst="rect">
            <a:avLst/>
          </a:prstGeom>
          <a:effectLst>
            <a:outerShdw blurRad="50800" dist="76200" dir="8100000" algn="tr" rotWithShape="0">
              <a:prstClr val="black">
                <a:alpha val="90000"/>
              </a:prstClr>
            </a:outerShdw>
          </a:effectLst>
        </p:spPr>
      </p:pic>
      <p:sp>
        <p:nvSpPr>
          <p:cNvPr id="59" name="1950s">
            <a:extLst>
              <a:ext uri="{FF2B5EF4-FFF2-40B4-BE49-F238E27FC236}">
                <a16:creationId xmlns:a16="http://schemas.microsoft.com/office/drawing/2014/main" id="{22998CF2-E56C-A881-FE56-C6D079B2F23A}"/>
              </a:ext>
            </a:extLst>
          </p:cNvPr>
          <p:cNvSpPr txBox="1"/>
          <p:nvPr/>
        </p:nvSpPr>
        <p:spPr>
          <a:xfrm>
            <a:off x="8636472" y="5139969"/>
            <a:ext cx="3512504" cy="1107996"/>
          </a:xfrm>
          <a:prstGeom prst="rect">
            <a:avLst/>
          </a:prstGeom>
          <a:noFill/>
        </p:spPr>
        <p:txBody>
          <a:bodyPr wrap="square">
            <a:spAutoFit/>
          </a:bodyPr>
          <a:lstStyle/>
          <a:p>
            <a:pPr algn="ctr"/>
            <a:r>
              <a:rPr lang="en-US" sz="6600" dirty="0" err="1">
                <a:ln>
                  <a:solidFill>
                    <a:schemeClr val="bg1"/>
                  </a:solidFill>
                </a:ln>
                <a:effectLst>
                  <a:glow rad="101600">
                    <a:schemeClr val="bg1">
                      <a:alpha val="60000"/>
                    </a:schemeClr>
                  </a:glow>
                </a:effectLst>
                <a:latin typeface="Arial Black" panose="020B0A04020102020204" pitchFamily="34" charset="0"/>
              </a:rPr>
              <a:t>1950</a:t>
            </a:r>
            <a:r>
              <a:rPr lang="en-US" sz="4400" dirty="0" err="1">
                <a:ln>
                  <a:solidFill>
                    <a:schemeClr val="bg1"/>
                  </a:solidFill>
                </a:ln>
                <a:effectLst>
                  <a:glow rad="101600">
                    <a:schemeClr val="bg1">
                      <a:alpha val="60000"/>
                    </a:schemeClr>
                  </a:glow>
                </a:effectLst>
                <a:latin typeface="Arial Black" panose="020B0A04020102020204" pitchFamily="34" charset="0"/>
              </a:rPr>
              <a:t>s</a:t>
            </a:r>
            <a:endParaRPr lang="en-US" sz="6600" dirty="0">
              <a:ln>
                <a:solidFill>
                  <a:schemeClr val="bg1"/>
                </a:solidFill>
              </a:ln>
              <a:effectLst>
                <a:glow rad="101600">
                  <a:schemeClr val="bg1">
                    <a:alpha val="60000"/>
                  </a:schemeClr>
                </a:glow>
              </a:effectLst>
              <a:latin typeface="Arial Black" panose="020B0A04020102020204" pitchFamily="34" charset="0"/>
            </a:endParaRPr>
          </a:p>
        </p:txBody>
      </p:sp>
      <p:pic>
        <p:nvPicPr>
          <p:cNvPr id="65" name="EC-121 EW Aircraft 1950" descr="A plane flying in the sky&#10;&#10;Description automatically generated">
            <a:extLst>
              <a:ext uri="{FF2B5EF4-FFF2-40B4-BE49-F238E27FC236}">
                <a16:creationId xmlns:a16="http://schemas.microsoft.com/office/drawing/2014/main" id="{5711410D-6655-D28C-2E46-FCF38E59E19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692524">
            <a:off x="6798121" y="-451303"/>
            <a:ext cx="5868502" cy="4626373"/>
          </a:xfrm>
          <a:prstGeom prst="rect">
            <a:avLst/>
          </a:prstGeom>
          <a:effectLst>
            <a:outerShdw blurRad="50800" dist="76200" dir="8100000" algn="tr" rotWithShape="0">
              <a:prstClr val="black">
                <a:alpha val="90000"/>
              </a:prstClr>
            </a:outerShdw>
          </a:effectLst>
        </p:spPr>
      </p:pic>
      <p:sp>
        <p:nvSpPr>
          <p:cNvPr id="66" name="Box: EW">
            <a:extLst>
              <a:ext uri="{FF2B5EF4-FFF2-40B4-BE49-F238E27FC236}">
                <a16:creationId xmlns:a16="http://schemas.microsoft.com/office/drawing/2014/main" id="{00CA7F60-18D0-37FA-49B3-D2ACB9803359}"/>
              </a:ext>
            </a:extLst>
          </p:cNvPr>
          <p:cNvSpPr txBox="1"/>
          <p:nvPr/>
        </p:nvSpPr>
        <p:spPr>
          <a:xfrm rot="21387248">
            <a:off x="8735943" y="3669673"/>
            <a:ext cx="3182165" cy="369332"/>
          </a:xfrm>
          <a:prstGeom prst="rect">
            <a:avLst/>
          </a:prstGeom>
          <a:solidFill>
            <a:srgbClr val="822018"/>
          </a:solidFill>
          <a:ln>
            <a:solidFill>
              <a:schemeClr val="bg1"/>
            </a:solidFill>
          </a:ln>
        </p:spPr>
        <p:txBody>
          <a:bodyPr wrap="square" lIns="182880" bIns="45720">
            <a:spAutoFit/>
          </a:bodyPr>
          <a:lstStyle>
            <a:defPPr>
              <a:defRPr lang="en-US"/>
            </a:defPPr>
            <a:lvl1pPr algn="ctr">
              <a:defRPr>
                <a:solidFill>
                  <a:schemeClr val="tx1">
                    <a:lumMod val="75000"/>
                  </a:schemeClr>
                </a:solidFill>
              </a:defRPr>
            </a:lvl1pPr>
          </a:lstStyle>
          <a:p>
            <a:r>
              <a:rPr lang="en-US" dirty="0">
                <a:solidFill>
                  <a:schemeClr val="tx1"/>
                </a:solidFill>
              </a:rPr>
              <a:t>EW move and counter-move</a:t>
            </a:r>
          </a:p>
        </p:txBody>
      </p:sp>
      <p:sp>
        <p:nvSpPr>
          <p:cNvPr id="45" name="Box: EW">
            <a:extLst>
              <a:ext uri="{FF2B5EF4-FFF2-40B4-BE49-F238E27FC236}">
                <a16:creationId xmlns:a16="http://schemas.microsoft.com/office/drawing/2014/main" id="{3A219848-ACEF-AFCC-FD52-C01CB4453AE2}"/>
              </a:ext>
            </a:extLst>
          </p:cNvPr>
          <p:cNvSpPr txBox="1"/>
          <p:nvPr/>
        </p:nvSpPr>
        <p:spPr>
          <a:xfrm rot="21251521">
            <a:off x="8440010" y="2243473"/>
            <a:ext cx="2234286" cy="492443"/>
          </a:xfrm>
          <a:prstGeom prst="rect">
            <a:avLst/>
          </a:prstGeom>
          <a:solidFill>
            <a:srgbClr val="000000"/>
          </a:solidFill>
          <a:ln w="6350">
            <a:solidFill>
              <a:schemeClr val="tx1">
                <a:lumMod val="50000"/>
              </a:schemeClr>
            </a:solidFill>
          </a:ln>
          <a:effectLst>
            <a:outerShdw blurRad="50800" dist="63500" dir="8100000" algn="tr" rotWithShape="0">
              <a:prstClr val="black">
                <a:alpha val="80000"/>
              </a:prstClr>
            </a:outerShdw>
          </a:effectLst>
        </p:spPr>
        <p:txBody>
          <a:bodyPr wrap="square" tIns="91440" bIns="91440">
            <a:spAutoFit/>
          </a:bodyPr>
          <a:lstStyle>
            <a:defPPr>
              <a:defRPr lang="en-US"/>
            </a:defPPr>
            <a:lvl1pPr algn="ctr">
              <a:defRPr sz="2000"/>
            </a:lvl1pPr>
          </a:lstStyle>
          <a:p>
            <a:r>
              <a:rPr lang="en-US" dirty="0"/>
              <a:t>Electronic Warfare</a:t>
            </a:r>
          </a:p>
        </p:txBody>
      </p:sp>
      <p:sp>
        <p:nvSpPr>
          <p:cNvPr id="67" name="Box: EW">
            <a:extLst>
              <a:ext uri="{FF2B5EF4-FFF2-40B4-BE49-F238E27FC236}">
                <a16:creationId xmlns:a16="http://schemas.microsoft.com/office/drawing/2014/main" id="{64733759-641F-0FE2-784D-353008BFBB9B}"/>
              </a:ext>
            </a:extLst>
          </p:cNvPr>
          <p:cNvSpPr txBox="1"/>
          <p:nvPr/>
        </p:nvSpPr>
        <p:spPr>
          <a:xfrm rot="21039796">
            <a:off x="9031285" y="3183013"/>
            <a:ext cx="1656780" cy="369332"/>
          </a:xfrm>
          <a:prstGeom prst="rect">
            <a:avLst/>
          </a:prstGeom>
          <a:solidFill>
            <a:srgbClr val="822018"/>
          </a:solidFill>
          <a:ln>
            <a:solidFill>
              <a:schemeClr val="bg1"/>
            </a:solidFill>
          </a:ln>
        </p:spPr>
        <p:txBody>
          <a:bodyPr wrap="square" lIns="182880" bIns="45720">
            <a:spAutoFit/>
          </a:bodyPr>
          <a:lstStyle>
            <a:defPPr>
              <a:defRPr lang="en-US"/>
            </a:defPPr>
            <a:lvl1pPr algn="ctr">
              <a:defRPr>
                <a:solidFill>
                  <a:schemeClr val="tx1">
                    <a:lumMod val="75000"/>
                  </a:schemeClr>
                </a:solidFill>
              </a:defRPr>
            </a:lvl1pPr>
          </a:lstStyle>
          <a:p>
            <a:r>
              <a:rPr lang="en-US" dirty="0">
                <a:solidFill>
                  <a:schemeClr val="tx1"/>
                </a:solidFill>
              </a:rPr>
              <a:t>Decoys</a:t>
            </a:r>
          </a:p>
        </p:txBody>
      </p:sp>
      <p:sp>
        <p:nvSpPr>
          <p:cNvPr id="68" name="Box: EW">
            <a:extLst>
              <a:ext uri="{FF2B5EF4-FFF2-40B4-BE49-F238E27FC236}">
                <a16:creationId xmlns:a16="http://schemas.microsoft.com/office/drawing/2014/main" id="{B114FE61-1885-B581-E7D5-0050F9CA7816}"/>
              </a:ext>
            </a:extLst>
          </p:cNvPr>
          <p:cNvSpPr txBox="1"/>
          <p:nvPr/>
        </p:nvSpPr>
        <p:spPr>
          <a:xfrm rot="387012">
            <a:off x="9041393" y="4215839"/>
            <a:ext cx="1636563" cy="369332"/>
          </a:xfrm>
          <a:prstGeom prst="rect">
            <a:avLst/>
          </a:prstGeom>
          <a:solidFill>
            <a:srgbClr val="822018"/>
          </a:solidFill>
          <a:ln>
            <a:solidFill>
              <a:schemeClr val="bg1"/>
            </a:solidFill>
          </a:ln>
        </p:spPr>
        <p:txBody>
          <a:bodyPr wrap="square" lIns="182880" bIns="45720">
            <a:spAutoFit/>
          </a:bodyPr>
          <a:lstStyle>
            <a:defPPr>
              <a:defRPr lang="en-US"/>
            </a:defPPr>
            <a:lvl1pPr algn="ctr">
              <a:defRPr>
                <a:solidFill>
                  <a:schemeClr val="tx1">
                    <a:lumMod val="75000"/>
                  </a:schemeClr>
                </a:solidFill>
              </a:defRPr>
            </a:lvl1pPr>
          </a:lstStyle>
          <a:p>
            <a:r>
              <a:rPr lang="en-US" dirty="0">
                <a:solidFill>
                  <a:schemeClr val="tx1"/>
                </a:solidFill>
              </a:rPr>
              <a:t>Jamming</a:t>
            </a:r>
          </a:p>
        </p:txBody>
      </p:sp>
    </p:spTree>
    <p:extLst>
      <p:ext uri="{BB962C8B-B14F-4D97-AF65-F5344CB8AC3E}">
        <p14:creationId xmlns:p14="http://schemas.microsoft.com/office/powerpoint/2010/main" val="378521797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35" presetClass="path" presetSubtype="0" decel="50000" fill="hold" nodeType="withEffect">
                                      <p:stCondLst>
                                        <p:cond delay="0"/>
                                      </p:stCondLst>
                                      <p:childTnLst>
                                        <p:animMotion origin="layout" path="M 2.5E-6 0 L -0.25 0 " pathEditMode="relative" rAng="0" ptsTypes="AA">
                                          <p:cBhvr>
                                            <p:cTn id="10" dur="500" fill="hold"/>
                                            <p:tgtEl>
                                              <p:spTgt spid="47"/>
                                            </p:tgtEl>
                                            <p:attrNameLst>
                                              <p:attrName>ppt_x</p:attrName>
                                              <p:attrName>ppt_y</p:attrName>
                                            </p:attrNameLst>
                                          </p:cBhvr>
                                          <p:rCtr x="-12500" y="0"/>
                                        </p:animMotion>
                                      </p:childTnLst>
                                    </p:cTn>
                                  </p:par>
                                  <p:par>
                                    <p:cTn id="11" presetID="35" presetClass="path" presetSubtype="0" decel="50000" fill="hold" nodeType="withEffect">
                                      <p:stCondLst>
                                        <p:cond delay="250"/>
                                      </p:stCondLst>
                                      <p:childTnLst>
                                        <p:animMotion origin="layout" path="M 0 0 L -0.25 0 E" pathEditMode="relative" ptsTypes="">
                                          <p:cBhvr>
                                            <p:cTn id="12" dur="500" fill="hold"/>
                                            <p:tgtEl>
                                              <p:spTgt spid="9"/>
                                            </p:tgtEl>
                                            <p:attrNameLst>
                                              <p:attrName>ppt_x</p:attrName>
                                              <p:attrName>ppt_y</p:attrName>
                                            </p:attrNameLst>
                                          </p:cBhvr>
                                        </p:animMotion>
                                      </p:childTnLst>
                                    </p:cTn>
                                  </p:par>
                                  <p:par>
                                    <p:cTn id="13" presetID="35" presetClass="path" presetSubtype="0" accel="50000" decel="50000" fill="hold" nodeType="withEffect">
                                      <p:stCondLst>
                                        <p:cond delay="250"/>
                                      </p:stCondLst>
                                      <p:childTnLst>
                                        <p:animMotion origin="layout" path="M -2.08333E-6 3.7037E-7 L -0.12799 3.7037E-7 " pathEditMode="relative" rAng="0" ptsTypes="AA">
                                          <p:cBhvr>
                                            <p:cTn id="14" dur="400" fill="hold"/>
                                            <p:tgtEl>
                                              <p:spTgt spid="13"/>
                                            </p:tgtEl>
                                            <p:attrNameLst>
                                              <p:attrName>ppt_x</p:attrName>
                                              <p:attrName>ppt_y</p:attrName>
                                            </p:attrNameLst>
                                          </p:cBhvr>
                                          <p:rCtr x="-6406" y="0"/>
                                        </p:animMotion>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0-#ppt_w/2"/>
                                              </p:val>
                                            </p:tav>
                                            <p:tav tm="100000">
                                              <p:val>
                                                <p:strVal val="#ppt_x"/>
                                              </p:val>
                                            </p:tav>
                                          </p:tavLst>
                                        </p:anim>
                                        <p:anim calcmode="lin" valueType="num">
                                          <p:cBhvr additive="base">
                                            <p:cTn id="20" dur="500" fill="hold"/>
                                            <p:tgtEl>
                                              <p:spTgt spid="42"/>
                                            </p:tgtEl>
                                            <p:attrNameLst>
                                              <p:attrName>ppt_y</p:attrName>
                                            </p:attrNameLst>
                                          </p:cBhvr>
                                          <p:tavLst>
                                            <p:tav tm="0">
                                              <p:val>
                                                <p:strVal val="#ppt_y"/>
                                              </p:val>
                                            </p:tav>
                                            <p:tav tm="100000">
                                              <p:val>
                                                <p:strVal val="#ppt_y"/>
                                              </p:val>
                                            </p:tav>
                                          </p:tavLst>
                                        </p:anim>
                                      </p:childTnLst>
                                    </p:cTn>
                                  </p:par>
                                  <p:par>
                                    <p:cTn id="21" presetID="2" presetClass="entr" presetSubtype="8" decel="50000" fill="hold" nodeType="withEffect">
                                      <p:stCondLst>
                                        <p:cond delay="25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0-#ppt_w/2"/>
                                              </p:val>
                                            </p:tav>
                                            <p:tav tm="100000">
                                              <p:val>
                                                <p:strVal val="#ppt_x"/>
                                              </p:val>
                                            </p:tav>
                                          </p:tavLst>
                                        </p:anim>
                                        <p:anim calcmode="lin" valueType="num">
                                          <p:cBhvr additive="base">
                                            <p:cTn id="24"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down)">
                                          <p:cBhvr>
                                            <p:cTn id="29" dur="150"/>
                                            <p:tgtEl>
                                              <p:spTgt spid="57"/>
                                            </p:tgtEl>
                                          </p:cBhvr>
                                        </p:animEffect>
                                      </p:childTnLst>
                                    </p:cTn>
                                  </p:par>
                                </p:childTnLst>
                              </p:cTn>
                            </p:par>
                            <p:par>
                              <p:cTn id="30" fill="hold">
                                <p:stCondLst>
                                  <p:cond delay="150"/>
                                </p:stCondLst>
                                <p:childTnLst>
                                  <p:par>
                                    <p:cTn id="31" presetID="22" presetClass="entr" presetSubtype="8" fill="hold" grpId="0" nodeType="after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ipe(left)">
                                          <p:cBhvr>
                                            <p:cTn id="33" dur="250"/>
                                            <p:tgtEl>
                                              <p:spTgt spid="59"/>
                                            </p:tgtEl>
                                          </p:cBhvr>
                                        </p:animEffect>
                                      </p:childTnLst>
                                    </p:cTn>
                                  </p:par>
                                </p:childTnLst>
                              </p:cTn>
                            </p:par>
                            <p:par>
                              <p:cTn id="34" fill="hold">
                                <p:stCondLst>
                                  <p:cond delay="400"/>
                                </p:stCondLst>
                                <p:childTnLst>
                                  <p:par>
                                    <p:cTn id="35" presetID="2" presetClass="entr" presetSubtype="9" fill="hold" nodeType="afterEffect" p14:presetBounceEnd="50000">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14:bounceEnd="50000">
                                          <p:cBhvr additive="base">
                                            <p:cTn id="37" dur="500" fill="hold"/>
                                            <p:tgtEl>
                                              <p:spTgt spid="63"/>
                                            </p:tgtEl>
                                            <p:attrNameLst>
                                              <p:attrName>ppt_x</p:attrName>
                                            </p:attrNameLst>
                                          </p:cBhvr>
                                          <p:tavLst>
                                            <p:tav tm="0">
                                              <p:val>
                                                <p:strVal val="0-#ppt_w/2"/>
                                              </p:val>
                                            </p:tav>
                                            <p:tav tm="100000">
                                              <p:val>
                                                <p:strVal val="#ppt_x"/>
                                              </p:val>
                                            </p:tav>
                                          </p:tavLst>
                                        </p:anim>
                                        <p:anim calcmode="lin" valueType="num" p14:bounceEnd="50000">
                                          <p:cBhvr additive="base">
                                            <p:cTn id="38" dur="500" fill="hold"/>
                                            <p:tgtEl>
                                              <p:spTgt spid="63"/>
                                            </p:tgtEl>
                                            <p:attrNameLst>
                                              <p:attrName>ppt_y</p:attrName>
                                            </p:attrNameLst>
                                          </p:cBhvr>
                                          <p:tavLst>
                                            <p:tav tm="0">
                                              <p:val>
                                                <p:strVal val="0-#ppt_h/2"/>
                                              </p:val>
                                            </p:tav>
                                            <p:tav tm="100000">
                                              <p:val>
                                                <p:strVal val="#ppt_y"/>
                                              </p:val>
                                            </p:tav>
                                          </p:tavLst>
                                        </p:anim>
                                      </p:childTnLst>
                                    </p:cTn>
                                  </p:par>
                                </p:childTnLst>
                              </p:cTn>
                            </p:par>
                            <p:par>
                              <p:cTn id="39" fill="hold">
                                <p:stCondLst>
                                  <p:cond delay="900"/>
                                </p:stCondLst>
                                <p:childTnLst>
                                  <p:par>
                                    <p:cTn id="40" presetID="2" presetClass="entr" presetSubtype="3" fill="hold" nodeType="afterEffect" p14:presetBounceEnd="50000">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14:bounceEnd="50000">
                                          <p:cBhvr additive="base">
                                            <p:cTn id="42" dur="500" fill="hold"/>
                                            <p:tgtEl>
                                              <p:spTgt spid="65"/>
                                            </p:tgtEl>
                                            <p:attrNameLst>
                                              <p:attrName>ppt_x</p:attrName>
                                            </p:attrNameLst>
                                          </p:cBhvr>
                                          <p:tavLst>
                                            <p:tav tm="0">
                                              <p:val>
                                                <p:strVal val="1+#ppt_w/2"/>
                                              </p:val>
                                            </p:tav>
                                            <p:tav tm="100000">
                                              <p:val>
                                                <p:strVal val="#ppt_x"/>
                                              </p:val>
                                            </p:tav>
                                          </p:tavLst>
                                        </p:anim>
                                        <p:anim calcmode="lin" valueType="num" p14:bounceEnd="50000">
                                          <p:cBhvr additive="base">
                                            <p:cTn id="43" dur="500" fill="hold"/>
                                            <p:tgtEl>
                                              <p:spTgt spid="65"/>
                                            </p:tgtEl>
                                            <p:attrNameLst>
                                              <p:attrName>ppt_y</p:attrName>
                                            </p:attrNameLst>
                                          </p:cBhvr>
                                          <p:tavLst>
                                            <p:tav tm="0">
                                              <p:val>
                                                <p:strVal val="0-#ppt_h/2"/>
                                              </p:val>
                                            </p:tav>
                                            <p:tav tm="100000">
                                              <p:val>
                                                <p:strVal val="#ppt_y"/>
                                              </p:val>
                                            </p:tav>
                                          </p:tavLst>
                                        </p:anim>
                                      </p:childTnLst>
                                    </p:cTn>
                                  </p:par>
                                </p:childTnLst>
                              </p:cTn>
                            </p:par>
                            <p:par>
                              <p:cTn id="44" fill="hold">
                                <p:stCondLst>
                                  <p:cond delay="1400"/>
                                </p:stCondLst>
                                <p:childTnLst>
                                  <p:par>
                                    <p:cTn id="45" presetID="22" presetClass="entr" presetSubtype="8"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wipe(left)">
                                          <p:cBhvr>
                                            <p:cTn id="47" dur="250"/>
                                            <p:tgtEl>
                                              <p:spTgt spid="67"/>
                                            </p:tgtEl>
                                          </p:cBhvr>
                                        </p:animEffect>
                                      </p:childTnLst>
                                    </p:cTn>
                                  </p:par>
                                </p:childTnLst>
                              </p:cTn>
                            </p:par>
                            <p:par>
                              <p:cTn id="48" fill="hold">
                                <p:stCondLst>
                                  <p:cond delay="1650"/>
                                </p:stCondLst>
                                <p:childTnLst>
                                  <p:par>
                                    <p:cTn id="49" presetID="22" presetClass="entr" presetSubtype="8" fill="hold" grpId="0" nodeType="after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wipe(left)">
                                          <p:cBhvr>
                                            <p:cTn id="51" dur="250"/>
                                            <p:tgtEl>
                                              <p:spTgt spid="68"/>
                                            </p:tgtEl>
                                          </p:cBhvr>
                                        </p:animEffect>
                                      </p:childTnLst>
                                    </p:cTn>
                                  </p:par>
                                </p:childTnLst>
                              </p:cTn>
                            </p:par>
                            <p:par>
                              <p:cTn id="52" fill="hold">
                                <p:stCondLst>
                                  <p:cond delay="1900"/>
                                </p:stCondLst>
                                <p:childTnLst>
                                  <p:par>
                                    <p:cTn id="53" presetID="22" presetClass="entr" presetSubtype="8" fill="hold" grpId="0" nodeType="after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wipe(left)">
                                          <p:cBhvr>
                                            <p:cTn id="55" dur="250"/>
                                            <p:tgtEl>
                                              <p:spTgt spid="66"/>
                                            </p:tgtEl>
                                          </p:cBhvr>
                                        </p:animEffect>
                                      </p:childTnLst>
                                    </p:cTn>
                                  </p:par>
                                </p:childTnLst>
                              </p:cTn>
                            </p:par>
                            <p:par>
                              <p:cTn id="56" fill="hold">
                                <p:stCondLst>
                                  <p:cond delay="2150"/>
                                </p:stCondLst>
                                <p:childTnLst>
                                  <p:par>
                                    <p:cTn id="57" presetID="22" presetClass="entr" presetSubtype="8"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left)">
                                          <p:cBhvr>
                                            <p:cTn id="59"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6" grpId="0" animBg="1"/>
          <p:bldP spid="45" grpId="0" animBg="1"/>
          <p:bldP spid="67"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35" presetClass="path" presetSubtype="0" decel="50000" fill="hold" nodeType="withEffect">
                                      <p:stCondLst>
                                        <p:cond delay="0"/>
                                      </p:stCondLst>
                                      <p:childTnLst>
                                        <p:animMotion origin="layout" path="M 2.5E-6 0 L -0.25 0 " pathEditMode="relative" rAng="0" ptsTypes="AA">
                                          <p:cBhvr>
                                            <p:cTn id="10" dur="500" fill="hold"/>
                                            <p:tgtEl>
                                              <p:spTgt spid="47"/>
                                            </p:tgtEl>
                                            <p:attrNameLst>
                                              <p:attrName>ppt_x</p:attrName>
                                              <p:attrName>ppt_y</p:attrName>
                                            </p:attrNameLst>
                                          </p:cBhvr>
                                          <p:rCtr x="-12500" y="0"/>
                                        </p:animMotion>
                                      </p:childTnLst>
                                    </p:cTn>
                                  </p:par>
                                  <p:par>
                                    <p:cTn id="11" presetID="35" presetClass="path" presetSubtype="0" decel="50000" fill="hold" nodeType="withEffect">
                                      <p:stCondLst>
                                        <p:cond delay="250"/>
                                      </p:stCondLst>
                                      <p:childTnLst>
                                        <p:animMotion origin="layout" path="M 0 0 L -0.25 0 E" pathEditMode="relative" ptsTypes="">
                                          <p:cBhvr>
                                            <p:cTn id="12" dur="500" fill="hold"/>
                                            <p:tgtEl>
                                              <p:spTgt spid="9"/>
                                            </p:tgtEl>
                                            <p:attrNameLst>
                                              <p:attrName>ppt_x</p:attrName>
                                              <p:attrName>ppt_y</p:attrName>
                                            </p:attrNameLst>
                                          </p:cBhvr>
                                        </p:animMotion>
                                      </p:childTnLst>
                                    </p:cTn>
                                  </p:par>
                                  <p:par>
                                    <p:cTn id="13" presetID="35" presetClass="path" presetSubtype="0" accel="50000" decel="50000" fill="hold" nodeType="withEffect">
                                      <p:stCondLst>
                                        <p:cond delay="250"/>
                                      </p:stCondLst>
                                      <p:childTnLst>
                                        <p:animMotion origin="layout" path="M -2.08333E-6 3.7037E-7 L -0.12799 3.7037E-7 " pathEditMode="relative" rAng="0" ptsTypes="AA">
                                          <p:cBhvr>
                                            <p:cTn id="14" dur="400" fill="hold"/>
                                            <p:tgtEl>
                                              <p:spTgt spid="13"/>
                                            </p:tgtEl>
                                            <p:attrNameLst>
                                              <p:attrName>ppt_x</p:attrName>
                                              <p:attrName>ppt_y</p:attrName>
                                            </p:attrNameLst>
                                          </p:cBhvr>
                                          <p:rCtr x="-6406" y="0"/>
                                        </p:animMotion>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0-#ppt_w/2"/>
                                              </p:val>
                                            </p:tav>
                                            <p:tav tm="100000">
                                              <p:val>
                                                <p:strVal val="#ppt_x"/>
                                              </p:val>
                                            </p:tav>
                                          </p:tavLst>
                                        </p:anim>
                                        <p:anim calcmode="lin" valueType="num">
                                          <p:cBhvr additive="base">
                                            <p:cTn id="20" dur="500" fill="hold"/>
                                            <p:tgtEl>
                                              <p:spTgt spid="42"/>
                                            </p:tgtEl>
                                            <p:attrNameLst>
                                              <p:attrName>ppt_y</p:attrName>
                                            </p:attrNameLst>
                                          </p:cBhvr>
                                          <p:tavLst>
                                            <p:tav tm="0">
                                              <p:val>
                                                <p:strVal val="#ppt_y"/>
                                              </p:val>
                                            </p:tav>
                                            <p:tav tm="100000">
                                              <p:val>
                                                <p:strVal val="#ppt_y"/>
                                              </p:val>
                                            </p:tav>
                                          </p:tavLst>
                                        </p:anim>
                                      </p:childTnLst>
                                    </p:cTn>
                                  </p:par>
                                  <p:par>
                                    <p:cTn id="21" presetID="2" presetClass="entr" presetSubtype="8" decel="50000" fill="hold" nodeType="withEffect">
                                      <p:stCondLst>
                                        <p:cond delay="25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0-#ppt_w/2"/>
                                              </p:val>
                                            </p:tav>
                                            <p:tav tm="100000">
                                              <p:val>
                                                <p:strVal val="#ppt_x"/>
                                              </p:val>
                                            </p:tav>
                                          </p:tavLst>
                                        </p:anim>
                                        <p:anim calcmode="lin" valueType="num">
                                          <p:cBhvr additive="base">
                                            <p:cTn id="24"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down)">
                                          <p:cBhvr>
                                            <p:cTn id="29" dur="150"/>
                                            <p:tgtEl>
                                              <p:spTgt spid="57"/>
                                            </p:tgtEl>
                                          </p:cBhvr>
                                        </p:animEffect>
                                      </p:childTnLst>
                                    </p:cTn>
                                  </p:par>
                                </p:childTnLst>
                              </p:cTn>
                            </p:par>
                            <p:par>
                              <p:cTn id="30" fill="hold">
                                <p:stCondLst>
                                  <p:cond delay="150"/>
                                </p:stCondLst>
                                <p:childTnLst>
                                  <p:par>
                                    <p:cTn id="31" presetID="22" presetClass="entr" presetSubtype="8" fill="hold" grpId="0" nodeType="after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ipe(left)">
                                          <p:cBhvr>
                                            <p:cTn id="33" dur="250"/>
                                            <p:tgtEl>
                                              <p:spTgt spid="59"/>
                                            </p:tgtEl>
                                          </p:cBhvr>
                                        </p:animEffect>
                                      </p:childTnLst>
                                    </p:cTn>
                                  </p:par>
                                </p:childTnLst>
                              </p:cTn>
                            </p:par>
                            <p:par>
                              <p:cTn id="34" fill="hold">
                                <p:stCondLst>
                                  <p:cond delay="400"/>
                                </p:stCondLst>
                                <p:childTnLst>
                                  <p:par>
                                    <p:cTn id="35" presetID="2" presetClass="entr" presetSubtype="9" fill="hold"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additive="base">
                                            <p:cTn id="37" dur="500" fill="hold"/>
                                            <p:tgtEl>
                                              <p:spTgt spid="63"/>
                                            </p:tgtEl>
                                            <p:attrNameLst>
                                              <p:attrName>ppt_x</p:attrName>
                                            </p:attrNameLst>
                                          </p:cBhvr>
                                          <p:tavLst>
                                            <p:tav tm="0">
                                              <p:val>
                                                <p:strVal val="0-#ppt_w/2"/>
                                              </p:val>
                                            </p:tav>
                                            <p:tav tm="100000">
                                              <p:val>
                                                <p:strVal val="#ppt_x"/>
                                              </p:val>
                                            </p:tav>
                                          </p:tavLst>
                                        </p:anim>
                                        <p:anim calcmode="lin" valueType="num">
                                          <p:cBhvr additive="base">
                                            <p:cTn id="38" dur="500" fill="hold"/>
                                            <p:tgtEl>
                                              <p:spTgt spid="63"/>
                                            </p:tgtEl>
                                            <p:attrNameLst>
                                              <p:attrName>ppt_y</p:attrName>
                                            </p:attrNameLst>
                                          </p:cBhvr>
                                          <p:tavLst>
                                            <p:tav tm="0">
                                              <p:val>
                                                <p:strVal val="0-#ppt_h/2"/>
                                              </p:val>
                                            </p:tav>
                                            <p:tav tm="100000">
                                              <p:val>
                                                <p:strVal val="#ppt_y"/>
                                              </p:val>
                                            </p:tav>
                                          </p:tavLst>
                                        </p:anim>
                                      </p:childTnLst>
                                    </p:cTn>
                                  </p:par>
                                </p:childTnLst>
                              </p:cTn>
                            </p:par>
                            <p:par>
                              <p:cTn id="39" fill="hold">
                                <p:stCondLst>
                                  <p:cond delay="900"/>
                                </p:stCondLst>
                                <p:childTnLst>
                                  <p:par>
                                    <p:cTn id="40" presetID="2" presetClass="entr" presetSubtype="3" fill="hold" nodeType="after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additive="base">
                                            <p:cTn id="42" dur="500" fill="hold"/>
                                            <p:tgtEl>
                                              <p:spTgt spid="65"/>
                                            </p:tgtEl>
                                            <p:attrNameLst>
                                              <p:attrName>ppt_x</p:attrName>
                                            </p:attrNameLst>
                                          </p:cBhvr>
                                          <p:tavLst>
                                            <p:tav tm="0">
                                              <p:val>
                                                <p:strVal val="1+#ppt_w/2"/>
                                              </p:val>
                                            </p:tav>
                                            <p:tav tm="100000">
                                              <p:val>
                                                <p:strVal val="#ppt_x"/>
                                              </p:val>
                                            </p:tav>
                                          </p:tavLst>
                                        </p:anim>
                                        <p:anim calcmode="lin" valueType="num">
                                          <p:cBhvr additive="base">
                                            <p:cTn id="43" dur="500" fill="hold"/>
                                            <p:tgtEl>
                                              <p:spTgt spid="65"/>
                                            </p:tgtEl>
                                            <p:attrNameLst>
                                              <p:attrName>ppt_y</p:attrName>
                                            </p:attrNameLst>
                                          </p:cBhvr>
                                          <p:tavLst>
                                            <p:tav tm="0">
                                              <p:val>
                                                <p:strVal val="0-#ppt_h/2"/>
                                              </p:val>
                                            </p:tav>
                                            <p:tav tm="100000">
                                              <p:val>
                                                <p:strVal val="#ppt_y"/>
                                              </p:val>
                                            </p:tav>
                                          </p:tavLst>
                                        </p:anim>
                                      </p:childTnLst>
                                    </p:cTn>
                                  </p:par>
                                </p:childTnLst>
                              </p:cTn>
                            </p:par>
                            <p:par>
                              <p:cTn id="44" fill="hold">
                                <p:stCondLst>
                                  <p:cond delay="1400"/>
                                </p:stCondLst>
                                <p:childTnLst>
                                  <p:par>
                                    <p:cTn id="45" presetID="22" presetClass="entr" presetSubtype="8"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wipe(left)">
                                          <p:cBhvr>
                                            <p:cTn id="47" dur="250"/>
                                            <p:tgtEl>
                                              <p:spTgt spid="67"/>
                                            </p:tgtEl>
                                          </p:cBhvr>
                                        </p:animEffect>
                                      </p:childTnLst>
                                    </p:cTn>
                                  </p:par>
                                </p:childTnLst>
                              </p:cTn>
                            </p:par>
                            <p:par>
                              <p:cTn id="48" fill="hold">
                                <p:stCondLst>
                                  <p:cond delay="1650"/>
                                </p:stCondLst>
                                <p:childTnLst>
                                  <p:par>
                                    <p:cTn id="49" presetID="22" presetClass="entr" presetSubtype="8" fill="hold" grpId="0" nodeType="after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wipe(left)">
                                          <p:cBhvr>
                                            <p:cTn id="51" dur="250"/>
                                            <p:tgtEl>
                                              <p:spTgt spid="68"/>
                                            </p:tgtEl>
                                          </p:cBhvr>
                                        </p:animEffect>
                                      </p:childTnLst>
                                    </p:cTn>
                                  </p:par>
                                </p:childTnLst>
                              </p:cTn>
                            </p:par>
                            <p:par>
                              <p:cTn id="52" fill="hold">
                                <p:stCondLst>
                                  <p:cond delay="1900"/>
                                </p:stCondLst>
                                <p:childTnLst>
                                  <p:par>
                                    <p:cTn id="53" presetID="22" presetClass="entr" presetSubtype="8" fill="hold" grpId="0" nodeType="after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wipe(left)">
                                          <p:cBhvr>
                                            <p:cTn id="55" dur="250"/>
                                            <p:tgtEl>
                                              <p:spTgt spid="66"/>
                                            </p:tgtEl>
                                          </p:cBhvr>
                                        </p:animEffect>
                                      </p:childTnLst>
                                    </p:cTn>
                                  </p:par>
                                </p:childTnLst>
                              </p:cTn>
                            </p:par>
                            <p:par>
                              <p:cTn id="56" fill="hold">
                                <p:stCondLst>
                                  <p:cond delay="2150"/>
                                </p:stCondLst>
                                <p:childTnLst>
                                  <p:par>
                                    <p:cTn id="57" presetID="22" presetClass="entr" presetSubtype="8"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left)">
                                          <p:cBhvr>
                                            <p:cTn id="59"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6" grpId="0" animBg="1"/>
          <p:bldP spid="45" grpId="0" animBg="1"/>
          <p:bldP spid="67" grpId="0" animBg="1"/>
          <p:bldP spid="6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KGB HQ" descr="The Lubyanka building (former KGB headquarters) in Moscow. Public Domain. Wikipedia.">
            <a:extLst>
              <a:ext uri="{FF2B5EF4-FFF2-40B4-BE49-F238E27FC236}">
                <a16:creationId xmlns:a16="http://schemas.microsoft.com/office/drawing/2014/main" id="{99938EC3-010F-8BAD-3330-250A0F6D6A3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5400" y="0"/>
            <a:ext cx="12217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 name="Soviet Union" descr="A red cracked wall with a yellow symbol and a star&#10;&#10;Description automatically generated">
            <a:extLst>
              <a:ext uri="{FF2B5EF4-FFF2-40B4-BE49-F238E27FC236}">
                <a16:creationId xmlns:a16="http://schemas.microsoft.com/office/drawing/2014/main" id="{31E91A43-8944-8BAC-7122-D43FA15BC2B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71"/>
          <a:stretch/>
        </p:blipFill>
        <p:spPr>
          <a:xfrm>
            <a:off x="-1435002" y="0"/>
            <a:ext cx="14413971" cy="6857996"/>
          </a:xfrm>
          <a:prstGeom prst="rect">
            <a:avLst/>
          </a:prstGeom>
        </p:spPr>
      </p:pic>
      <p:grpSp>
        <p:nvGrpSpPr>
          <p:cNvPr id="4" name="Line">
            <a:extLst>
              <a:ext uri="{FF2B5EF4-FFF2-40B4-BE49-F238E27FC236}">
                <a16:creationId xmlns:a16="http://schemas.microsoft.com/office/drawing/2014/main" id="{0030C30A-1852-7B3F-4F84-03C89CE20455}"/>
              </a:ext>
            </a:extLst>
          </p:cNvPr>
          <p:cNvGrpSpPr/>
          <p:nvPr/>
        </p:nvGrpSpPr>
        <p:grpSpPr>
          <a:xfrm>
            <a:off x="-3073400" y="4057475"/>
            <a:ext cx="15811500" cy="2136711"/>
            <a:chOff x="0" y="2242896"/>
            <a:chExt cx="15811500" cy="2136711"/>
          </a:xfrm>
          <a:effectLst>
            <a:glow rad="190500">
              <a:schemeClr val="bg1">
                <a:alpha val="80000"/>
              </a:schemeClr>
            </a:glow>
          </a:effectLst>
        </p:grpSpPr>
        <p:cxnSp>
          <p:nvCxnSpPr>
            <p:cNvPr id="5" name="Straight Connector 4">
              <a:extLst>
                <a:ext uri="{FF2B5EF4-FFF2-40B4-BE49-F238E27FC236}">
                  <a16:creationId xmlns:a16="http://schemas.microsoft.com/office/drawing/2014/main" id="{7ED9B7A6-D14D-AC03-A848-38C31CD9F161}"/>
                </a:ext>
              </a:extLst>
            </p:cNvPr>
            <p:cNvCxnSpPr>
              <a:cxnSpLocks/>
            </p:cNvCxnSpPr>
            <p:nvPr/>
          </p:nvCxnSpPr>
          <p:spPr>
            <a:xfrm>
              <a:off x="2961325" y="3072274"/>
              <a:ext cx="12850175" cy="0"/>
            </a:xfrm>
            <a:prstGeom prst="line">
              <a:avLst/>
            </a:prstGeom>
            <a:ln w="1270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1F77FC60-A19C-D1F8-2432-54914ABD6D4D}"/>
                </a:ext>
              </a:extLst>
            </p:cNvPr>
            <p:cNvSpPr/>
            <p:nvPr/>
          </p:nvSpPr>
          <p:spPr>
            <a:xfrm>
              <a:off x="0" y="2242896"/>
              <a:ext cx="2961325" cy="2136711"/>
            </a:xfrm>
            <a:custGeom>
              <a:avLst/>
              <a:gdLst>
                <a:gd name="connsiteX0" fmla="*/ 3467100 w 3467100"/>
                <a:gd name="connsiteY0" fmla="*/ 950750 h 2418297"/>
                <a:gd name="connsiteX1" fmla="*/ 3149600 w 3467100"/>
                <a:gd name="connsiteY1" fmla="*/ 2398550 h 2418297"/>
                <a:gd name="connsiteX2" fmla="*/ 3009900 w 3467100"/>
                <a:gd name="connsiteY2" fmla="*/ 10950 h 2418297"/>
                <a:gd name="connsiteX3" fmla="*/ 2781300 w 3467100"/>
                <a:gd name="connsiteY3" fmla="*/ 1471450 h 2418297"/>
                <a:gd name="connsiteX4" fmla="*/ 2667000 w 3467100"/>
                <a:gd name="connsiteY4" fmla="*/ 518950 h 2418297"/>
                <a:gd name="connsiteX5" fmla="*/ 2540000 w 3467100"/>
                <a:gd name="connsiteY5" fmla="*/ 1687350 h 2418297"/>
                <a:gd name="connsiteX6" fmla="*/ 1930400 w 3467100"/>
                <a:gd name="connsiteY6" fmla="*/ 658650 h 2418297"/>
                <a:gd name="connsiteX7" fmla="*/ 1790700 w 3467100"/>
                <a:gd name="connsiteY7" fmla="*/ 1052350 h 2418297"/>
                <a:gd name="connsiteX8" fmla="*/ 0 w 3467100"/>
                <a:gd name="connsiteY8" fmla="*/ 1065050 h 241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100" h="2418297">
                  <a:moveTo>
                    <a:pt x="3467100" y="950750"/>
                  </a:moveTo>
                  <a:cubicBezTo>
                    <a:pt x="3346450" y="1752966"/>
                    <a:pt x="3225800" y="2555183"/>
                    <a:pt x="3149600" y="2398550"/>
                  </a:cubicBezTo>
                  <a:cubicBezTo>
                    <a:pt x="3073400" y="2241917"/>
                    <a:pt x="3071283" y="165467"/>
                    <a:pt x="3009900" y="10950"/>
                  </a:cubicBezTo>
                  <a:cubicBezTo>
                    <a:pt x="2948517" y="-143567"/>
                    <a:pt x="2838450" y="1386783"/>
                    <a:pt x="2781300" y="1471450"/>
                  </a:cubicBezTo>
                  <a:cubicBezTo>
                    <a:pt x="2724150" y="1556117"/>
                    <a:pt x="2707217" y="482967"/>
                    <a:pt x="2667000" y="518950"/>
                  </a:cubicBezTo>
                  <a:cubicBezTo>
                    <a:pt x="2626783" y="554933"/>
                    <a:pt x="2662767" y="1664067"/>
                    <a:pt x="2540000" y="1687350"/>
                  </a:cubicBezTo>
                  <a:cubicBezTo>
                    <a:pt x="2417233" y="1710633"/>
                    <a:pt x="2055283" y="764483"/>
                    <a:pt x="1930400" y="658650"/>
                  </a:cubicBezTo>
                  <a:cubicBezTo>
                    <a:pt x="1805517" y="552817"/>
                    <a:pt x="2112433" y="984617"/>
                    <a:pt x="1790700" y="1052350"/>
                  </a:cubicBezTo>
                  <a:cubicBezTo>
                    <a:pt x="1468967" y="1120083"/>
                    <a:pt x="734483" y="1092566"/>
                    <a:pt x="0" y="1065050"/>
                  </a:cubicBezTo>
                </a:path>
              </a:pathLst>
            </a:custGeom>
            <a:ln w="127000" cap="rnd">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7" name="PrevSlide">
            <a:extLst>
              <a:ext uri="{FF2B5EF4-FFF2-40B4-BE49-F238E27FC236}">
                <a16:creationId xmlns:a16="http://schemas.microsoft.com/office/drawing/2014/main" id="{45781C58-8F9D-1137-34FF-2E0562E0D25F}"/>
              </a:ext>
            </a:extLst>
          </p:cNvPr>
          <p:cNvGrpSpPr/>
          <p:nvPr/>
        </p:nvGrpSpPr>
        <p:grpSpPr>
          <a:xfrm>
            <a:off x="83891" y="-451303"/>
            <a:ext cx="12582732" cy="6699268"/>
            <a:chOff x="83891" y="-451303"/>
            <a:chExt cx="12582732" cy="6699268"/>
          </a:xfrm>
        </p:grpSpPr>
        <p:cxnSp>
          <p:nvCxnSpPr>
            <p:cNvPr id="57" name="Uptick">
              <a:extLst>
                <a:ext uri="{FF2B5EF4-FFF2-40B4-BE49-F238E27FC236}">
                  <a16:creationId xmlns:a16="http://schemas.microsoft.com/office/drawing/2014/main" id="{4A310018-4967-5EF9-87A0-5F96FDF72D6C}"/>
                </a:ext>
              </a:extLst>
            </p:cNvPr>
            <p:cNvCxnSpPr>
              <a:cxnSpLocks/>
            </p:cNvCxnSpPr>
            <p:nvPr/>
          </p:nvCxnSpPr>
          <p:spPr>
            <a:xfrm>
              <a:off x="10392724" y="4725986"/>
              <a:ext cx="0" cy="444500"/>
            </a:xfrm>
            <a:prstGeom prst="line">
              <a:avLst/>
            </a:prstGeom>
            <a:ln w="57150">
              <a:solidFill>
                <a:schemeClr val="tx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pic>
          <p:nvPicPr>
            <p:cNvPr id="63" name="EW Dish 1950">
              <a:extLst>
                <a:ext uri="{FF2B5EF4-FFF2-40B4-BE49-F238E27FC236}">
                  <a16:creationId xmlns:a16="http://schemas.microsoft.com/office/drawing/2014/main" id="{5B09B0DC-EE5C-22A5-BF63-CD808F41053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093863" y="1117195"/>
              <a:ext cx="4298860" cy="4063874"/>
            </a:xfrm>
            <a:prstGeom prst="rect">
              <a:avLst/>
            </a:prstGeom>
            <a:effectLst>
              <a:outerShdw blurRad="50800" dist="76200" dir="8100000" algn="tr" rotWithShape="0">
                <a:prstClr val="black">
                  <a:alpha val="90000"/>
                </a:prstClr>
              </a:outerShdw>
            </a:effectLst>
          </p:spPr>
        </p:pic>
        <p:sp>
          <p:nvSpPr>
            <p:cNvPr id="59" name="1950s">
              <a:extLst>
                <a:ext uri="{FF2B5EF4-FFF2-40B4-BE49-F238E27FC236}">
                  <a16:creationId xmlns:a16="http://schemas.microsoft.com/office/drawing/2014/main" id="{22998CF2-E56C-A881-FE56-C6D079B2F23A}"/>
                </a:ext>
              </a:extLst>
            </p:cNvPr>
            <p:cNvSpPr txBox="1"/>
            <p:nvPr/>
          </p:nvSpPr>
          <p:spPr>
            <a:xfrm>
              <a:off x="8636472" y="5139969"/>
              <a:ext cx="3512504" cy="1107996"/>
            </a:xfrm>
            <a:prstGeom prst="rect">
              <a:avLst/>
            </a:prstGeom>
            <a:noFill/>
          </p:spPr>
          <p:txBody>
            <a:bodyPr wrap="square">
              <a:spAutoFit/>
            </a:bodyPr>
            <a:lstStyle/>
            <a:p>
              <a:pPr algn="ctr"/>
              <a:r>
                <a:rPr lang="en-US" sz="6600" dirty="0" err="1">
                  <a:ln>
                    <a:solidFill>
                      <a:schemeClr val="bg1"/>
                    </a:solidFill>
                  </a:ln>
                  <a:effectLst>
                    <a:glow rad="101600">
                      <a:schemeClr val="bg1">
                        <a:alpha val="60000"/>
                      </a:schemeClr>
                    </a:glow>
                  </a:effectLst>
                  <a:latin typeface="Arial Black" panose="020B0A04020102020204" pitchFamily="34" charset="0"/>
                </a:rPr>
                <a:t>1950</a:t>
              </a:r>
              <a:r>
                <a:rPr lang="en-US" sz="4400" dirty="0" err="1">
                  <a:ln>
                    <a:solidFill>
                      <a:schemeClr val="bg1"/>
                    </a:solidFill>
                  </a:ln>
                  <a:effectLst>
                    <a:glow rad="101600">
                      <a:schemeClr val="bg1">
                        <a:alpha val="60000"/>
                      </a:schemeClr>
                    </a:glow>
                  </a:effectLst>
                  <a:latin typeface="Arial Black" panose="020B0A04020102020204" pitchFamily="34" charset="0"/>
                </a:rPr>
                <a:t>s</a:t>
              </a:r>
              <a:endParaRPr lang="en-US" sz="6600" dirty="0">
                <a:ln>
                  <a:solidFill>
                    <a:schemeClr val="bg1"/>
                  </a:solidFill>
                </a:ln>
                <a:effectLst>
                  <a:glow rad="101600">
                    <a:schemeClr val="bg1">
                      <a:alpha val="60000"/>
                    </a:schemeClr>
                  </a:glow>
                </a:effectLst>
                <a:latin typeface="Arial Black" panose="020B0A04020102020204" pitchFamily="34" charset="0"/>
              </a:endParaRPr>
            </a:p>
          </p:txBody>
        </p:sp>
        <p:pic>
          <p:nvPicPr>
            <p:cNvPr id="65" name="EC-121 EW Aircraft 1950" descr="A plane flying in the sky&#10;&#10;Description automatically generated">
              <a:extLst>
                <a:ext uri="{FF2B5EF4-FFF2-40B4-BE49-F238E27FC236}">
                  <a16:creationId xmlns:a16="http://schemas.microsoft.com/office/drawing/2014/main" id="{5711410D-6655-D28C-2E46-FCF38E59E19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692524">
              <a:off x="6798121" y="-451303"/>
              <a:ext cx="5868502" cy="4626373"/>
            </a:xfrm>
            <a:prstGeom prst="rect">
              <a:avLst/>
            </a:prstGeom>
            <a:effectLst>
              <a:outerShdw blurRad="50800" dist="76200" dir="8100000" algn="tr" rotWithShape="0">
                <a:prstClr val="black">
                  <a:alpha val="90000"/>
                </a:prstClr>
              </a:outerShdw>
            </a:effectLst>
          </p:spPr>
        </p:pic>
        <p:sp>
          <p:nvSpPr>
            <p:cNvPr id="66" name="Box: EW">
              <a:extLst>
                <a:ext uri="{FF2B5EF4-FFF2-40B4-BE49-F238E27FC236}">
                  <a16:creationId xmlns:a16="http://schemas.microsoft.com/office/drawing/2014/main" id="{00CA7F60-18D0-37FA-49B3-D2ACB9803359}"/>
                </a:ext>
              </a:extLst>
            </p:cNvPr>
            <p:cNvSpPr txBox="1"/>
            <p:nvPr/>
          </p:nvSpPr>
          <p:spPr>
            <a:xfrm rot="21387248">
              <a:off x="8735943" y="3669673"/>
              <a:ext cx="3182165" cy="369332"/>
            </a:xfrm>
            <a:prstGeom prst="rect">
              <a:avLst/>
            </a:prstGeom>
            <a:solidFill>
              <a:srgbClr val="822018"/>
            </a:solidFill>
            <a:ln>
              <a:solidFill>
                <a:schemeClr val="bg1"/>
              </a:solidFill>
            </a:ln>
          </p:spPr>
          <p:txBody>
            <a:bodyPr wrap="square" lIns="182880" bIns="45720">
              <a:spAutoFit/>
            </a:bodyPr>
            <a:lstStyle>
              <a:defPPr>
                <a:defRPr lang="en-US"/>
              </a:defPPr>
              <a:lvl1pPr algn="ctr">
                <a:defRPr>
                  <a:solidFill>
                    <a:schemeClr val="tx1">
                      <a:lumMod val="75000"/>
                    </a:schemeClr>
                  </a:solidFill>
                </a:defRPr>
              </a:lvl1pPr>
            </a:lstStyle>
            <a:p>
              <a:r>
                <a:rPr lang="en-US" dirty="0">
                  <a:solidFill>
                    <a:schemeClr val="tx1"/>
                  </a:solidFill>
                </a:rPr>
                <a:t>EW move and counter-move</a:t>
              </a:r>
            </a:p>
          </p:txBody>
        </p:sp>
        <p:sp>
          <p:nvSpPr>
            <p:cNvPr id="45" name="Box: EW">
              <a:extLst>
                <a:ext uri="{FF2B5EF4-FFF2-40B4-BE49-F238E27FC236}">
                  <a16:creationId xmlns:a16="http://schemas.microsoft.com/office/drawing/2014/main" id="{3A219848-ACEF-AFCC-FD52-C01CB4453AE2}"/>
                </a:ext>
              </a:extLst>
            </p:cNvPr>
            <p:cNvSpPr txBox="1"/>
            <p:nvPr/>
          </p:nvSpPr>
          <p:spPr>
            <a:xfrm rot="21251521">
              <a:off x="8440010" y="2243473"/>
              <a:ext cx="2234286" cy="492443"/>
            </a:xfrm>
            <a:prstGeom prst="rect">
              <a:avLst/>
            </a:prstGeom>
            <a:solidFill>
              <a:srgbClr val="000000"/>
            </a:solidFill>
            <a:ln w="6350">
              <a:solidFill>
                <a:schemeClr val="tx1">
                  <a:lumMod val="50000"/>
                </a:schemeClr>
              </a:solidFill>
            </a:ln>
            <a:effectLst>
              <a:outerShdw blurRad="50800" dist="63500" dir="8100000" algn="tr" rotWithShape="0">
                <a:prstClr val="black">
                  <a:alpha val="80000"/>
                </a:prstClr>
              </a:outerShdw>
            </a:effectLst>
          </p:spPr>
          <p:txBody>
            <a:bodyPr wrap="square" tIns="91440" bIns="91440">
              <a:spAutoFit/>
            </a:bodyPr>
            <a:lstStyle>
              <a:defPPr>
                <a:defRPr lang="en-US"/>
              </a:defPPr>
              <a:lvl1pPr algn="ctr">
                <a:defRPr sz="2000"/>
              </a:lvl1pPr>
            </a:lstStyle>
            <a:p>
              <a:r>
                <a:rPr lang="en-US" dirty="0"/>
                <a:t>Electronic Warfare</a:t>
              </a:r>
            </a:p>
          </p:txBody>
        </p:sp>
        <p:sp>
          <p:nvSpPr>
            <p:cNvPr id="67" name="Box: EW">
              <a:extLst>
                <a:ext uri="{FF2B5EF4-FFF2-40B4-BE49-F238E27FC236}">
                  <a16:creationId xmlns:a16="http://schemas.microsoft.com/office/drawing/2014/main" id="{64733759-641F-0FE2-784D-353008BFBB9B}"/>
                </a:ext>
              </a:extLst>
            </p:cNvPr>
            <p:cNvSpPr txBox="1"/>
            <p:nvPr/>
          </p:nvSpPr>
          <p:spPr>
            <a:xfrm rot="21039796">
              <a:off x="9031285" y="3183013"/>
              <a:ext cx="1656780" cy="369332"/>
            </a:xfrm>
            <a:prstGeom prst="rect">
              <a:avLst/>
            </a:prstGeom>
            <a:solidFill>
              <a:srgbClr val="822018"/>
            </a:solidFill>
            <a:ln>
              <a:solidFill>
                <a:schemeClr val="bg1"/>
              </a:solidFill>
            </a:ln>
          </p:spPr>
          <p:txBody>
            <a:bodyPr wrap="square" lIns="182880" bIns="45720">
              <a:spAutoFit/>
            </a:bodyPr>
            <a:lstStyle>
              <a:defPPr>
                <a:defRPr lang="en-US"/>
              </a:defPPr>
              <a:lvl1pPr algn="ctr">
                <a:defRPr>
                  <a:solidFill>
                    <a:schemeClr val="tx1">
                      <a:lumMod val="75000"/>
                    </a:schemeClr>
                  </a:solidFill>
                </a:defRPr>
              </a:lvl1pPr>
            </a:lstStyle>
            <a:p>
              <a:r>
                <a:rPr lang="en-US" dirty="0">
                  <a:solidFill>
                    <a:schemeClr val="tx1"/>
                  </a:solidFill>
                </a:rPr>
                <a:t>Decoys</a:t>
              </a:r>
            </a:p>
          </p:txBody>
        </p:sp>
        <p:sp>
          <p:nvSpPr>
            <p:cNvPr id="68" name="Box: EW">
              <a:extLst>
                <a:ext uri="{FF2B5EF4-FFF2-40B4-BE49-F238E27FC236}">
                  <a16:creationId xmlns:a16="http://schemas.microsoft.com/office/drawing/2014/main" id="{B114FE61-1885-B581-E7D5-0050F9CA7816}"/>
                </a:ext>
              </a:extLst>
            </p:cNvPr>
            <p:cNvSpPr txBox="1"/>
            <p:nvPr/>
          </p:nvSpPr>
          <p:spPr>
            <a:xfrm rot="387012">
              <a:off x="9041393" y="4215839"/>
              <a:ext cx="1636563" cy="369332"/>
            </a:xfrm>
            <a:prstGeom prst="rect">
              <a:avLst/>
            </a:prstGeom>
            <a:solidFill>
              <a:srgbClr val="822018"/>
            </a:solidFill>
            <a:ln>
              <a:solidFill>
                <a:schemeClr val="bg1"/>
              </a:solidFill>
            </a:ln>
          </p:spPr>
          <p:txBody>
            <a:bodyPr wrap="square" lIns="182880" bIns="45720">
              <a:spAutoFit/>
            </a:bodyPr>
            <a:lstStyle>
              <a:defPPr>
                <a:defRPr lang="en-US"/>
              </a:defPPr>
              <a:lvl1pPr algn="ctr">
                <a:defRPr>
                  <a:solidFill>
                    <a:schemeClr val="tx1">
                      <a:lumMod val="75000"/>
                    </a:schemeClr>
                  </a:solidFill>
                </a:defRPr>
              </a:lvl1pPr>
            </a:lstStyle>
            <a:p>
              <a:r>
                <a:rPr lang="en-US" dirty="0">
                  <a:solidFill>
                    <a:schemeClr val="tx1"/>
                  </a:solidFill>
                </a:rPr>
                <a:t>Jamming</a:t>
              </a:r>
            </a:p>
          </p:txBody>
        </p:sp>
        <p:grpSp>
          <p:nvGrpSpPr>
            <p:cNvPr id="21" name="Group 20">
              <a:extLst>
                <a:ext uri="{FF2B5EF4-FFF2-40B4-BE49-F238E27FC236}">
                  <a16:creationId xmlns:a16="http://schemas.microsoft.com/office/drawing/2014/main" id="{CD90BD7D-9981-A827-45A4-E4110C174677}"/>
                </a:ext>
              </a:extLst>
            </p:cNvPr>
            <p:cNvGrpSpPr/>
            <p:nvPr/>
          </p:nvGrpSpPr>
          <p:grpSpPr>
            <a:xfrm>
              <a:off x="83891" y="-126745"/>
              <a:ext cx="5319127" cy="6364127"/>
              <a:chOff x="83891" y="-126745"/>
              <a:chExt cx="5319127" cy="6364127"/>
            </a:xfrm>
          </p:grpSpPr>
          <p:grpSp>
            <p:nvGrpSpPr>
              <p:cNvPr id="42" name="Radio Group">
                <a:extLst>
                  <a:ext uri="{FF2B5EF4-FFF2-40B4-BE49-F238E27FC236}">
                    <a16:creationId xmlns:a16="http://schemas.microsoft.com/office/drawing/2014/main" id="{14D11B5D-D75C-7A6D-A0C6-9742CD49768B}"/>
                  </a:ext>
                </a:extLst>
              </p:cNvPr>
              <p:cNvGrpSpPr/>
              <p:nvPr/>
            </p:nvGrpSpPr>
            <p:grpSpPr>
              <a:xfrm>
                <a:off x="83891" y="1296857"/>
                <a:ext cx="3877112" cy="3101689"/>
                <a:chOff x="83891" y="1296857"/>
                <a:chExt cx="3877112" cy="3101689"/>
              </a:xfrm>
            </p:grpSpPr>
            <p:pic>
              <p:nvPicPr>
                <p:cNvPr id="38" name="Radio">
                  <a:extLst>
                    <a:ext uri="{FF2B5EF4-FFF2-40B4-BE49-F238E27FC236}">
                      <a16:creationId xmlns:a16="http://schemas.microsoft.com/office/drawing/2014/main" id="{138285CB-F216-4A67-6F08-74251A1DD99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rot="21137964">
                  <a:off x="83891" y="1296857"/>
                  <a:ext cx="3877112" cy="3101689"/>
                </a:xfrm>
                <a:prstGeom prst="rect">
                  <a:avLst/>
                </a:prstGeom>
                <a:effectLst>
                  <a:outerShdw blurRad="50800" dist="76200" dir="8100000" algn="tr" rotWithShape="0">
                    <a:prstClr val="black">
                      <a:alpha val="90000"/>
                    </a:prstClr>
                  </a:outerShdw>
                </a:effectLst>
              </p:spPr>
            </p:pic>
            <p:sp>
              <p:nvSpPr>
                <p:cNvPr id="41" name="Box: Radio">
                  <a:extLst>
                    <a:ext uri="{FF2B5EF4-FFF2-40B4-BE49-F238E27FC236}">
                      <a16:creationId xmlns:a16="http://schemas.microsoft.com/office/drawing/2014/main" id="{B118A4DD-9591-C4C6-80C3-505D0883538C}"/>
                    </a:ext>
                  </a:extLst>
                </p:cNvPr>
                <p:cNvSpPr txBox="1"/>
                <p:nvPr/>
              </p:nvSpPr>
              <p:spPr>
                <a:xfrm rot="21127480">
                  <a:off x="528577" y="3506094"/>
                  <a:ext cx="1842722" cy="369332"/>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r>
                    <a:rPr lang="en-US" dirty="0"/>
                    <a:t>Radio </a:t>
                  </a:r>
                  <a:r>
                    <a:rPr lang="en-US" dirty="0">
                      <a:sym typeface="Wingdings" panose="05000000000000000000" pitchFamily="2" charset="2"/>
                    </a:rPr>
                    <a:t> </a:t>
                  </a:r>
                  <a:r>
                    <a:rPr lang="en-US" dirty="0" err="1"/>
                    <a:t>1900s</a:t>
                  </a:r>
                  <a:endParaRPr lang="en-US" dirty="0"/>
                </a:p>
              </p:txBody>
            </p:sp>
          </p:grpSp>
          <p:grpSp>
            <p:nvGrpSpPr>
              <p:cNvPr id="44" name="RADAR Group">
                <a:extLst>
                  <a:ext uri="{FF2B5EF4-FFF2-40B4-BE49-F238E27FC236}">
                    <a16:creationId xmlns:a16="http://schemas.microsoft.com/office/drawing/2014/main" id="{A65CA4E7-28D8-B0A8-7BB6-4498698FB7D8}"/>
                  </a:ext>
                </a:extLst>
              </p:cNvPr>
              <p:cNvGrpSpPr/>
              <p:nvPr/>
            </p:nvGrpSpPr>
            <p:grpSpPr>
              <a:xfrm>
                <a:off x="2340655" y="-126745"/>
                <a:ext cx="3062363" cy="5068212"/>
                <a:chOff x="3178841" y="-12546"/>
                <a:chExt cx="3062363" cy="5068212"/>
              </a:xfrm>
            </p:grpSpPr>
            <p:pic>
              <p:nvPicPr>
                <p:cNvPr id="35" name="RADAR">
                  <a:extLst>
                    <a:ext uri="{FF2B5EF4-FFF2-40B4-BE49-F238E27FC236}">
                      <a16:creationId xmlns:a16="http://schemas.microsoft.com/office/drawing/2014/main" id="{61DF85B8-C437-EC12-635E-962C1A8ECA5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rot="21350812">
                  <a:off x="3178841" y="-12546"/>
                  <a:ext cx="3062363" cy="5068212"/>
                </a:xfrm>
                <a:prstGeom prst="rect">
                  <a:avLst/>
                </a:prstGeom>
                <a:effectLst>
                  <a:outerShdw blurRad="50800" dist="76200" dir="8100000" algn="tr" rotWithShape="0">
                    <a:prstClr val="black">
                      <a:alpha val="90000"/>
                    </a:prstClr>
                  </a:outerShdw>
                </a:effectLst>
              </p:spPr>
            </p:pic>
            <p:sp>
              <p:nvSpPr>
                <p:cNvPr id="40" name="Box: RADAR">
                  <a:extLst>
                    <a:ext uri="{FF2B5EF4-FFF2-40B4-BE49-F238E27FC236}">
                      <a16:creationId xmlns:a16="http://schemas.microsoft.com/office/drawing/2014/main" id="{01F8492D-3C32-1426-1E3C-D29DED69161E}"/>
                    </a:ext>
                  </a:extLst>
                </p:cNvPr>
                <p:cNvSpPr txBox="1"/>
                <p:nvPr/>
              </p:nvSpPr>
              <p:spPr>
                <a:xfrm rot="21371392">
                  <a:off x="4217752" y="3831632"/>
                  <a:ext cx="1030446" cy="646331"/>
                </a:xfrm>
                <a:prstGeom prst="rect">
                  <a:avLst/>
                </a:prstGeom>
                <a:solidFill>
                  <a:srgbClr val="000000">
                    <a:alpha val="80000"/>
                  </a:srgbClr>
                </a:solidFill>
              </p:spPr>
              <p:txBody>
                <a:bodyPr wrap="square" lIns="182880" bIns="45720">
                  <a:spAutoFit/>
                </a:bodyPr>
                <a:lstStyle>
                  <a:defPPr>
                    <a:defRPr lang="en-US"/>
                  </a:defPPr>
                  <a:lvl1pPr>
                    <a:defRPr>
                      <a:solidFill>
                        <a:schemeClr val="tx1">
                          <a:lumMod val="75000"/>
                        </a:schemeClr>
                      </a:solidFill>
                    </a:defRPr>
                  </a:lvl1pPr>
                </a:lstStyle>
                <a:p>
                  <a:pPr algn="ctr"/>
                  <a:r>
                    <a:rPr lang="en-US" dirty="0"/>
                    <a:t>RADAR</a:t>
                  </a:r>
                </a:p>
                <a:p>
                  <a:pPr algn="ctr"/>
                  <a:r>
                    <a:rPr lang="en-US" dirty="0"/>
                    <a:t>1938</a:t>
                  </a:r>
                </a:p>
              </p:txBody>
            </p:sp>
          </p:grpSp>
          <p:cxnSp>
            <p:nvCxnSpPr>
              <p:cNvPr id="19" name="Uptick">
                <a:extLst>
                  <a:ext uri="{FF2B5EF4-FFF2-40B4-BE49-F238E27FC236}">
                    <a16:creationId xmlns:a16="http://schemas.microsoft.com/office/drawing/2014/main" id="{AA4E0F6A-520E-E473-E1D9-D0E6399A3605}"/>
                  </a:ext>
                </a:extLst>
              </p:cNvPr>
              <p:cNvCxnSpPr>
                <a:cxnSpLocks/>
              </p:cNvCxnSpPr>
              <p:nvPr/>
            </p:nvCxnSpPr>
            <p:spPr>
              <a:xfrm>
                <a:off x="1661479" y="4715403"/>
                <a:ext cx="0" cy="444500"/>
              </a:xfrm>
              <a:prstGeom prst="line">
                <a:avLst/>
              </a:prstGeom>
              <a:ln w="57150">
                <a:solidFill>
                  <a:schemeClr val="tx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20" name="1923">
                <a:extLst>
                  <a:ext uri="{FF2B5EF4-FFF2-40B4-BE49-F238E27FC236}">
                    <a16:creationId xmlns:a16="http://schemas.microsoft.com/office/drawing/2014/main" id="{627AA456-FAB0-79D8-2AF3-DC28923295E7}"/>
                  </a:ext>
                </a:extLst>
              </p:cNvPr>
              <p:cNvSpPr txBox="1"/>
              <p:nvPr/>
            </p:nvSpPr>
            <p:spPr>
              <a:xfrm>
                <a:off x="387350" y="5129386"/>
                <a:ext cx="2559050" cy="1107996"/>
              </a:xfrm>
              <a:prstGeom prst="rect">
                <a:avLst/>
              </a:prstGeom>
              <a:noFill/>
            </p:spPr>
            <p:txBody>
              <a:bodyPr wrap="square">
                <a:spAutoFit/>
              </a:bodyPr>
              <a:lstStyle/>
              <a:p>
                <a:pPr algn="ctr"/>
                <a:r>
                  <a:rPr lang="en-US" sz="6600" dirty="0">
                    <a:ln>
                      <a:solidFill>
                        <a:schemeClr val="bg1"/>
                      </a:solidFill>
                    </a:ln>
                    <a:effectLst>
                      <a:glow rad="101600">
                        <a:schemeClr val="bg1">
                          <a:alpha val="60000"/>
                        </a:schemeClr>
                      </a:glow>
                    </a:effectLst>
                    <a:latin typeface="Arial Black" panose="020B0A04020102020204" pitchFamily="34" charset="0"/>
                  </a:rPr>
                  <a:t>1923</a:t>
                </a:r>
              </a:p>
            </p:txBody>
          </p:sp>
        </p:grpSp>
      </p:grpSp>
      <p:grpSp>
        <p:nvGrpSpPr>
          <p:cNvPr id="30" name="1947 Group">
            <a:extLst>
              <a:ext uri="{FF2B5EF4-FFF2-40B4-BE49-F238E27FC236}">
                <a16:creationId xmlns:a16="http://schemas.microsoft.com/office/drawing/2014/main" id="{220CC028-68C4-733F-09F7-990A22EC4C17}"/>
              </a:ext>
            </a:extLst>
          </p:cNvPr>
          <p:cNvGrpSpPr/>
          <p:nvPr/>
        </p:nvGrpSpPr>
        <p:grpSpPr>
          <a:xfrm>
            <a:off x="4316132" y="4715403"/>
            <a:ext cx="3512504" cy="1521979"/>
            <a:chOff x="5880100" y="4715403"/>
            <a:chExt cx="3512504" cy="1521979"/>
          </a:xfrm>
        </p:grpSpPr>
        <p:cxnSp>
          <p:nvCxnSpPr>
            <p:cNvPr id="28" name="Uptick">
              <a:extLst>
                <a:ext uri="{FF2B5EF4-FFF2-40B4-BE49-F238E27FC236}">
                  <a16:creationId xmlns:a16="http://schemas.microsoft.com/office/drawing/2014/main" id="{B9656D1A-A70D-D7A9-4BAC-B6D55D7B5F51}"/>
                </a:ext>
              </a:extLst>
            </p:cNvPr>
            <p:cNvCxnSpPr>
              <a:cxnSpLocks/>
            </p:cNvCxnSpPr>
            <p:nvPr/>
          </p:nvCxnSpPr>
          <p:spPr>
            <a:xfrm>
              <a:off x="7636352" y="4715403"/>
              <a:ext cx="0" cy="444500"/>
            </a:xfrm>
            <a:prstGeom prst="line">
              <a:avLst/>
            </a:prstGeom>
            <a:ln w="57150">
              <a:solidFill>
                <a:schemeClr val="tx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29" name="1947">
              <a:extLst>
                <a:ext uri="{FF2B5EF4-FFF2-40B4-BE49-F238E27FC236}">
                  <a16:creationId xmlns:a16="http://schemas.microsoft.com/office/drawing/2014/main" id="{F1C6AD2B-E78C-C832-358A-ACE588F28776}"/>
                </a:ext>
              </a:extLst>
            </p:cNvPr>
            <p:cNvSpPr txBox="1"/>
            <p:nvPr/>
          </p:nvSpPr>
          <p:spPr>
            <a:xfrm>
              <a:off x="5880100" y="5129386"/>
              <a:ext cx="3512504" cy="1107996"/>
            </a:xfrm>
            <a:prstGeom prst="rect">
              <a:avLst/>
            </a:prstGeom>
            <a:noFill/>
          </p:spPr>
          <p:txBody>
            <a:bodyPr wrap="square">
              <a:spAutoFit/>
            </a:bodyPr>
            <a:lstStyle/>
            <a:p>
              <a:pPr algn="ctr"/>
              <a:r>
                <a:rPr lang="en-US" sz="6600" dirty="0">
                  <a:ln>
                    <a:solidFill>
                      <a:schemeClr val="bg1"/>
                    </a:solidFill>
                  </a:ln>
                  <a:effectLst>
                    <a:glow rad="101600">
                      <a:schemeClr val="bg1">
                        <a:alpha val="60000"/>
                      </a:schemeClr>
                    </a:glow>
                  </a:effectLst>
                  <a:latin typeface="Arial Black" panose="020B0A04020102020204" pitchFamily="34" charset="0"/>
                </a:rPr>
                <a:t>1947</a:t>
              </a:r>
            </a:p>
          </p:txBody>
        </p:sp>
      </p:grpSp>
      <p:sp>
        <p:nvSpPr>
          <p:cNvPr id="51" name="1960s">
            <a:extLst>
              <a:ext uri="{FF2B5EF4-FFF2-40B4-BE49-F238E27FC236}">
                <a16:creationId xmlns:a16="http://schemas.microsoft.com/office/drawing/2014/main" id="{EAE95430-9191-2508-5603-F261F5FFEB36}"/>
              </a:ext>
            </a:extLst>
          </p:cNvPr>
          <p:cNvSpPr txBox="1"/>
          <p:nvPr/>
        </p:nvSpPr>
        <p:spPr>
          <a:xfrm>
            <a:off x="4339748" y="5129386"/>
            <a:ext cx="3512504" cy="1107996"/>
          </a:xfrm>
          <a:prstGeom prst="rect">
            <a:avLst/>
          </a:prstGeom>
          <a:noFill/>
        </p:spPr>
        <p:txBody>
          <a:bodyPr wrap="square">
            <a:spAutoFit/>
          </a:bodyPr>
          <a:lstStyle/>
          <a:p>
            <a:pPr algn="ctr"/>
            <a:r>
              <a:rPr lang="en-US" sz="6600" dirty="0" err="1">
                <a:ln>
                  <a:solidFill>
                    <a:schemeClr val="bg1"/>
                  </a:solidFill>
                </a:ln>
                <a:effectLst>
                  <a:glow rad="101600">
                    <a:schemeClr val="bg1">
                      <a:alpha val="60000"/>
                    </a:schemeClr>
                  </a:glow>
                </a:effectLst>
                <a:latin typeface="Arial Black" panose="020B0A04020102020204" pitchFamily="34" charset="0"/>
              </a:rPr>
              <a:t>1960</a:t>
            </a:r>
            <a:r>
              <a:rPr lang="en-US" sz="4400" dirty="0" err="1">
                <a:ln>
                  <a:solidFill>
                    <a:schemeClr val="bg1"/>
                  </a:solidFill>
                </a:ln>
                <a:effectLst>
                  <a:glow rad="101600">
                    <a:schemeClr val="bg1">
                      <a:alpha val="60000"/>
                    </a:schemeClr>
                  </a:glow>
                </a:effectLst>
                <a:latin typeface="Arial Black" panose="020B0A04020102020204" pitchFamily="34" charset="0"/>
              </a:rPr>
              <a:t>s</a:t>
            </a:r>
            <a:endParaRPr lang="en-US" sz="4400" dirty="0">
              <a:ln>
                <a:solidFill>
                  <a:schemeClr val="bg1"/>
                </a:solidFill>
              </a:ln>
              <a:effectLst>
                <a:glow rad="101600">
                  <a:schemeClr val="bg1">
                    <a:alpha val="60000"/>
                  </a:schemeClr>
                </a:glow>
              </a:effectLst>
              <a:latin typeface="Arial Black" panose="020B0A04020102020204" pitchFamily="34" charset="0"/>
            </a:endParaRPr>
          </a:p>
        </p:txBody>
      </p:sp>
      <p:cxnSp>
        <p:nvCxnSpPr>
          <p:cNvPr id="50" name="Uptick">
            <a:extLst>
              <a:ext uri="{FF2B5EF4-FFF2-40B4-BE49-F238E27FC236}">
                <a16:creationId xmlns:a16="http://schemas.microsoft.com/office/drawing/2014/main" id="{1E32FC59-BD7B-B143-CBB8-FF070AC18B64}"/>
              </a:ext>
            </a:extLst>
          </p:cNvPr>
          <p:cNvCxnSpPr>
            <a:cxnSpLocks/>
          </p:cNvCxnSpPr>
          <p:nvPr/>
        </p:nvCxnSpPr>
        <p:spPr>
          <a:xfrm>
            <a:off x="6096000" y="4715403"/>
            <a:ext cx="0" cy="444500"/>
          </a:xfrm>
          <a:prstGeom prst="line">
            <a:avLst/>
          </a:prstGeom>
          <a:ln w="57150">
            <a:solidFill>
              <a:schemeClr val="tx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62" name="1970s">
            <a:extLst>
              <a:ext uri="{FF2B5EF4-FFF2-40B4-BE49-F238E27FC236}">
                <a16:creationId xmlns:a16="http://schemas.microsoft.com/office/drawing/2014/main" id="{5EE3BA76-3C4B-E2DD-0ED3-E2B84A68A5CB}"/>
              </a:ext>
            </a:extLst>
          </p:cNvPr>
          <p:cNvSpPr txBox="1"/>
          <p:nvPr/>
        </p:nvSpPr>
        <p:spPr>
          <a:xfrm>
            <a:off x="7983263" y="5129386"/>
            <a:ext cx="3512504" cy="1107996"/>
          </a:xfrm>
          <a:prstGeom prst="rect">
            <a:avLst/>
          </a:prstGeom>
          <a:noFill/>
        </p:spPr>
        <p:txBody>
          <a:bodyPr wrap="square">
            <a:spAutoFit/>
          </a:bodyPr>
          <a:lstStyle/>
          <a:p>
            <a:pPr algn="ctr"/>
            <a:r>
              <a:rPr lang="en-US" sz="6600" dirty="0" err="1">
                <a:ln>
                  <a:solidFill>
                    <a:schemeClr val="bg1"/>
                  </a:solidFill>
                </a:ln>
                <a:effectLst>
                  <a:glow rad="101600">
                    <a:schemeClr val="bg1">
                      <a:alpha val="60000"/>
                    </a:schemeClr>
                  </a:glow>
                </a:effectLst>
                <a:latin typeface="Arial Black" panose="020B0A04020102020204" pitchFamily="34" charset="0"/>
              </a:rPr>
              <a:t>1970</a:t>
            </a:r>
            <a:r>
              <a:rPr lang="en-US" sz="4400" dirty="0" err="1">
                <a:ln>
                  <a:solidFill>
                    <a:schemeClr val="bg1"/>
                  </a:solidFill>
                </a:ln>
                <a:effectLst>
                  <a:glow rad="101600">
                    <a:schemeClr val="bg1">
                      <a:alpha val="60000"/>
                    </a:schemeClr>
                  </a:glow>
                </a:effectLst>
                <a:latin typeface="Arial Black" panose="020B0A04020102020204" pitchFamily="34" charset="0"/>
              </a:rPr>
              <a:t>s</a:t>
            </a:r>
            <a:endParaRPr lang="en-US" sz="4400" dirty="0">
              <a:ln>
                <a:solidFill>
                  <a:schemeClr val="bg1"/>
                </a:solidFill>
              </a:ln>
              <a:effectLst>
                <a:glow rad="101600">
                  <a:schemeClr val="bg1">
                    <a:alpha val="60000"/>
                  </a:schemeClr>
                </a:glow>
              </a:effectLst>
              <a:latin typeface="Arial Black" panose="020B0A04020102020204" pitchFamily="34" charset="0"/>
            </a:endParaRPr>
          </a:p>
        </p:txBody>
      </p:sp>
      <p:cxnSp>
        <p:nvCxnSpPr>
          <p:cNvPr id="61" name="Uptick">
            <a:extLst>
              <a:ext uri="{FF2B5EF4-FFF2-40B4-BE49-F238E27FC236}">
                <a16:creationId xmlns:a16="http://schemas.microsoft.com/office/drawing/2014/main" id="{80B469DF-0677-4B4C-0E0F-1084FD036D0E}"/>
              </a:ext>
            </a:extLst>
          </p:cNvPr>
          <p:cNvCxnSpPr>
            <a:cxnSpLocks/>
          </p:cNvCxnSpPr>
          <p:nvPr/>
        </p:nvCxnSpPr>
        <p:spPr>
          <a:xfrm>
            <a:off x="9739515" y="4715403"/>
            <a:ext cx="0" cy="444500"/>
          </a:xfrm>
          <a:prstGeom prst="line">
            <a:avLst/>
          </a:prstGeom>
          <a:ln w="57150">
            <a:solidFill>
              <a:schemeClr val="tx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grpSp>
        <p:nvGrpSpPr>
          <p:cNvPr id="34" name="ENIAC">
            <a:extLst>
              <a:ext uri="{FF2B5EF4-FFF2-40B4-BE49-F238E27FC236}">
                <a16:creationId xmlns:a16="http://schemas.microsoft.com/office/drawing/2014/main" id="{F6E8EF68-E570-4046-F1E4-F8E7008A09DB}"/>
              </a:ext>
            </a:extLst>
          </p:cNvPr>
          <p:cNvGrpSpPr/>
          <p:nvPr/>
        </p:nvGrpSpPr>
        <p:grpSpPr>
          <a:xfrm>
            <a:off x="520263" y="396408"/>
            <a:ext cx="5745096" cy="4203503"/>
            <a:chOff x="5154233" y="1764839"/>
            <a:chExt cx="6692287" cy="4896533"/>
          </a:xfrm>
        </p:grpSpPr>
        <p:pic>
          <p:nvPicPr>
            <p:cNvPr id="36" name="ENIAC">
              <a:extLst>
                <a:ext uri="{FF2B5EF4-FFF2-40B4-BE49-F238E27FC236}">
                  <a16:creationId xmlns:a16="http://schemas.microsoft.com/office/drawing/2014/main" id="{7FD761C1-6F9C-1326-BB91-9DB76C948A37}"/>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rot="182228">
              <a:off x="5269915" y="1764839"/>
              <a:ext cx="6576605" cy="4896533"/>
            </a:xfrm>
            <a:prstGeom prst="rect">
              <a:avLst/>
            </a:prstGeom>
            <a:solidFill>
              <a:schemeClr val="bg1">
                <a:lumMod val="85000"/>
                <a:lumOff val="15000"/>
              </a:schemeClr>
            </a:solidFill>
            <a:ln w="6350">
              <a:solidFill>
                <a:schemeClr val="tx1">
                  <a:lumMod val="50000"/>
                </a:schemeClr>
              </a:solidFill>
            </a:ln>
            <a:effectLst>
              <a:outerShdw blurRad="50800" dist="63500" dir="8100000" algn="tr" rotWithShape="0">
                <a:prstClr val="black">
                  <a:alpha val="80000"/>
                </a:prstClr>
              </a:outerShdw>
            </a:effectLst>
          </p:spPr>
        </p:pic>
        <p:sp>
          <p:nvSpPr>
            <p:cNvPr id="37" name="Box ENIAC Title">
              <a:extLst>
                <a:ext uri="{FF2B5EF4-FFF2-40B4-BE49-F238E27FC236}">
                  <a16:creationId xmlns:a16="http://schemas.microsoft.com/office/drawing/2014/main" id="{EF85F268-83B9-8D66-AD94-8164372C7D63}"/>
                </a:ext>
              </a:extLst>
            </p:cNvPr>
            <p:cNvSpPr txBox="1"/>
            <p:nvPr/>
          </p:nvSpPr>
          <p:spPr>
            <a:xfrm rot="182228">
              <a:off x="5154233" y="6060553"/>
              <a:ext cx="6576605" cy="430224"/>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ENIAC Computer </a:t>
              </a:r>
              <a:r>
                <a:rPr lang="en-US" dirty="0">
                  <a:solidFill>
                    <a:schemeClr val="tx1">
                      <a:lumMod val="75000"/>
                    </a:schemeClr>
                  </a:solidFill>
                  <a:sym typeface="Wingdings" panose="05000000000000000000" pitchFamily="2" charset="2"/>
                </a:rPr>
                <a:t> 1946–1955</a:t>
              </a:r>
              <a:endParaRPr lang="en-US" dirty="0">
                <a:solidFill>
                  <a:schemeClr val="tx1">
                    <a:lumMod val="75000"/>
                  </a:schemeClr>
                </a:solidFill>
              </a:endParaRPr>
            </a:p>
          </p:txBody>
        </p:sp>
      </p:grpSp>
      <p:grpSp>
        <p:nvGrpSpPr>
          <p:cNvPr id="39" name="Colossus">
            <a:extLst>
              <a:ext uri="{FF2B5EF4-FFF2-40B4-BE49-F238E27FC236}">
                <a16:creationId xmlns:a16="http://schemas.microsoft.com/office/drawing/2014/main" id="{5915B02A-FD35-1201-F81C-C920ACCB37F2}"/>
              </a:ext>
            </a:extLst>
          </p:cNvPr>
          <p:cNvGrpSpPr/>
          <p:nvPr/>
        </p:nvGrpSpPr>
        <p:grpSpPr>
          <a:xfrm rot="21247198">
            <a:off x="915544" y="745949"/>
            <a:ext cx="5745095" cy="4203503"/>
            <a:chOff x="5154233" y="1764839"/>
            <a:chExt cx="6692286" cy="4896533"/>
          </a:xfrm>
        </p:grpSpPr>
        <p:pic>
          <p:nvPicPr>
            <p:cNvPr id="46" name="Colossus">
              <a:extLst>
                <a:ext uri="{FF2B5EF4-FFF2-40B4-BE49-F238E27FC236}">
                  <a16:creationId xmlns:a16="http://schemas.microsoft.com/office/drawing/2014/main" id="{26B70264-AE01-7965-F6E4-75AA9D328E51}"/>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rot="182228">
              <a:off x="5269914" y="1764839"/>
              <a:ext cx="6576605" cy="4896533"/>
            </a:xfrm>
            <a:prstGeom prst="rect">
              <a:avLst/>
            </a:prstGeom>
            <a:solidFill>
              <a:schemeClr val="bg1">
                <a:lumMod val="85000"/>
                <a:lumOff val="15000"/>
              </a:schemeClr>
            </a:solidFill>
            <a:ln w="6350">
              <a:solidFill>
                <a:schemeClr val="tx1">
                  <a:lumMod val="50000"/>
                </a:schemeClr>
              </a:solidFill>
            </a:ln>
            <a:effectLst>
              <a:outerShdw blurRad="50800" dist="63500" dir="8100000" algn="tr" rotWithShape="0">
                <a:prstClr val="black">
                  <a:alpha val="80000"/>
                </a:prstClr>
              </a:outerShdw>
            </a:effectLst>
          </p:spPr>
        </p:pic>
        <p:sp>
          <p:nvSpPr>
            <p:cNvPr id="48" name="Box Colossus Title">
              <a:extLst>
                <a:ext uri="{FF2B5EF4-FFF2-40B4-BE49-F238E27FC236}">
                  <a16:creationId xmlns:a16="http://schemas.microsoft.com/office/drawing/2014/main" id="{5967181D-241A-95C0-7AB1-95828D72FEAE}"/>
                </a:ext>
              </a:extLst>
            </p:cNvPr>
            <p:cNvSpPr txBox="1"/>
            <p:nvPr/>
          </p:nvSpPr>
          <p:spPr>
            <a:xfrm rot="182228">
              <a:off x="5154233" y="6060553"/>
              <a:ext cx="6576605" cy="430224"/>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Colossus Mark 2 Computer </a:t>
              </a:r>
              <a:r>
                <a:rPr lang="en-US" dirty="0">
                  <a:solidFill>
                    <a:schemeClr val="tx1">
                      <a:lumMod val="75000"/>
                    </a:schemeClr>
                  </a:solidFill>
                  <a:sym typeface="Wingdings" panose="05000000000000000000" pitchFamily="2" charset="2"/>
                </a:rPr>
                <a:t> 1944–1960</a:t>
              </a:r>
              <a:endParaRPr lang="en-US" dirty="0">
                <a:solidFill>
                  <a:schemeClr val="tx1">
                    <a:lumMod val="75000"/>
                  </a:schemeClr>
                </a:solidFill>
              </a:endParaRPr>
            </a:p>
          </p:txBody>
        </p:sp>
      </p:grpSp>
      <p:grpSp>
        <p:nvGrpSpPr>
          <p:cNvPr id="54" name="ARPANET Group">
            <a:extLst>
              <a:ext uri="{FF2B5EF4-FFF2-40B4-BE49-F238E27FC236}">
                <a16:creationId xmlns:a16="http://schemas.microsoft.com/office/drawing/2014/main" id="{60573B98-7BC1-2D82-EE2E-31006E093083}"/>
              </a:ext>
            </a:extLst>
          </p:cNvPr>
          <p:cNvGrpSpPr/>
          <p:nvPr/>
        </p:nvGrpSpPr>
        <p:grpSpPr>
          <a:xfrm rot="201797">
            <a:off x="4274993" y="534377"/>
            <a:ext cx="5745095" cy="4203503"/>
            <a:chOff x="5154233" y="1764839"/>
            <a:chExt cx="6692286" cy="4896533"/>
          </a:xfrm>
        </p:grpSpPr>
        <p:pic>
          <p:nvPicPr>
            <p:cNvPr id="55" name="ARPANET" descr="Arpanet Points in the 70s&#10;CC-BY Semaforo GMS">
              <a:extLst>
                <a:ext uri="{FF2B5EF4-FFF2-40B4-BE49-F238E27FC236}">
                  <a16:creationId xmlns:a16="http://schemas.microsoft.com/office/drawing/2014/main" id="{170838FC-7838-4867-5D84-68D17E43EAA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1472" t="-17814" r="-1472" b="-17814"/>
            <a:stretch/>
          </p:blipFill>
          <p:spPr>
            <a:xfrm rot="182228">
              <a:off x="5269914" y="1764839"/>
              <a:ext cx="6576605" cy="4896533"/>
            </a:xfrm>
            <a:prstGeom prst="rect">
              <a:avLst/>
            </a:prstGeom>
            <a:solidFill>
              <a:srgbClr val="FFFFFF"/>
            </a:solidFill>
            <a:ln w="6350">
              <a:solidFill>
                <a:schemeClr val="tx1">
                  <a:lumMod val="50000"/>
                </a:schemeClr>
              </a:solidFill>
            </a:ln>
            <a:effectLst>
              <a:outerShdw blurRad="50800" dist="63500" dir="8100000" algn="tr" rotWithShape="0">
                <a:prstClr val="black">
                  <a:alpha val="80000"/>
                </a:prstClr>
              </a:outerShdw>
            </a:effectLst>
          </p:spPr>
        </p:pic>
        <p:sp>
          <p:nvSpPr>
            <p:cNvPr id="56" name="Box ARPA Title">
              <a:extLst>
                <a:ext uri="{FF2B5EF4-FFF2-40B4-BE49-F238E27FC236}">
                  <a16:creationId xmlns:a16="http://schemas.microsoft.com/office/drawing/2014/main" id="{776AA093-7143-67F5-3F3F-EB7E81DC9C9C}"/>
                </a:ext>
              </a:extLst>
            </p:cNvPr>
            <p:cNvSpPr txBox="1"/>
            <p:nvPr/>
          </p:nvSpPr>
          <p:spPr>
            <a:xfrm rot="182228">
              <a:off x="5154233" y="6060553"/>
              <a:ext cx="6576605" cy="430224"/>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ARPANET </a:t>
              </a:r>
              <a:r>
                <a:rPr lang="en-US" dirty="0">
                  <a:solidFill>
                    <a:schemeClr val="tx1">
                      <a:lumMod val="75000"/>
                    </a:schemeClr>
                  </a:solidFill>
                  <a:sym typeface="Wingdings" panose="05000000000000000000" pitchFamily="2" charset="2"/>
                </a:rPr>
                <a:t> 1969</a:t>
              </a:r>
              <a:endParaRPr lang="en-US" dirty="0">
                <a:solidFill>
                  <a:schemeClr val="tx1">
                    <a:lumMod val="75000"/>
                  </a:schemeClr>
                </a:solidFill>
              </a:endParaRPr>
            </a:p>
          </p:txBody>
        </p:sp>
      </p:grpSp>
      <p:sp>
        <p:nvSpPr>
          <p:cNvPr id="49" name="Box: Comp">
            <a:extLst>
              <a:ext uri="{FF2B5EF4-FFF2-40B4-BE49-F238E27FC236}">
                <a16:creationId xmlns:a16="http://schemas.microsoft.com/office/drawing/2014/main" id="{2EB0F8BA-5E7E-D525-CB05-5A5D9F932522}"/>
              </a:ext>
            </a:extLst>
          </p:cNvPr>
          <p:cNvSpPr txBox="1"/>
          <p:nvPr/>
        </p:nvSpPr>
        <p:spPr>
          <a:xfrm rot="21343396">
            <a:off x="9179940" y="1134936"/>
            <a:ext cx="2525532" cy="492443"/>
          </a:xfrm>
          <a:prstGeom prst="rect">
            <a:avLst/>
          </a:prstGeom>
          <a:solidFill>
            <a:srgbClr val="000000"/>
          </a:solidFill>
          <a:ln w="6350">
            <a:solidFill>
              <a:schemeClr val="tx1">
                <a:lumMod val="50000"/>
              </a:schemeClr>
            </a:solidFill>
          </a:ln>
          <a:effectLst>
            <a:outerShdw blurRad="50800" dist="63500" dir="8100000" algn="tr" rotWithShape="0">
              <a:prstClr val="black">
                <a:alpha val="80000"/>
              </a:prstClr>
            </a:outerShdw>
          </a:effectLst>
        </p:spPr>
        <p:txBody>
          <a:bodyPr wrap="square" tIns="91440" bIns="91440">
            <a:spAutoFit/>
          </a:bodyPr>
          <a:lstStyle>
            <a:defPPr>
              <a:defRPr lang="en-US"/>
            </a:defPPr>
            <a:lvl1pPr algn="ctr">
              <a:defRPr sz="2000"/>
            </a:lvl1pPr>
          </a:lstStyle>
          <a:p>
            <a:r>
              <a:rPr lang="en-US" dirty="0"/>
              <a:t>Military Computers</a:t>
            </a:r>
          </a:p>
        </p:txBody>
      </p:sp>
      <p:sp>
        <p:nvSpPr>
          <p:cNvPr id="78" name="Box: Networking">
            <a:extLst>
              <a:ext uri="{FF2B5EF4-FFF2-40B4-BE49-F238E27FC236}">
                <a16:creationId xmlns:a16="http://schemas.microsoft.com/office/drawing/2014/main" id="{AF28E7EB-92E3-C102-DCD7-3B2AE4C8701F}"/>
              </a:ext>
            </a:extLst>
          </p:cNvPr>
          <p:cNvSpPr txBox="1"/>
          <p:nvPr/>
        </p:nvSpPr>
        <p:spPr>
          <a:xfrm rot="473252">
            <a:off x="9158880" y="2128494"/>
            <a:ext cx="2951250" cy="492443"/>
          </a:xfrm>
          <a:prstGeom prst="rect">
            <a:avLst/>
          </a:prstGeom>
          <a:solidFill>
            <a:srgbClr val="000000"/>
          </a:solidFill>
          <a:ln w="6350">
            <a:solidFill>
              <a:schemeClr val="tx1">
                <a:lumMod val="50000"/>
              </a:schemeClr>
            </a:solidFill>
          </a:ln>
          <a:effectLst>
            <a:outerShdw blurRad="50800" dist="63500" dir="8100000" algn="tr" rotWithShape="0">
              <a:prstClr val="black">
                <a:alpha val="80000"/>
              </a:prstClr>
            </a:outerShdw>
          </a:effectLst>
        </p:spPr>
        <p:txBody>
          <a:bodyPr wrap="square" tIns="91440" bIns="91440">
            <a:spAutoFit/>
          </a:bodyPr>
          <a:lstStyle>
            <a:defPPr>
              <a:defRPr lang="en-US"/>
            </a:defPPr>
            <a:lvl1pPr algn="ctr">
              <a:defRPr sz="2000"/>
            </a:lvl1pPr>
          </a:lstStyle>
          <a:p>
            <a:r>
              <a:rPr lang="en-US" dirty="0"/>
              <a:t>Computer Networking</a:t>
            </a:r>
          </a:p>
        </p:txBody>
      </p:sp>
      <p:sp>
        <p:nvSpPr>
          <p:cNvPr id="60" name="Box: Info Age">
            <a:extLst>
              <a:ext uri="{FF2B5EF4-FFF2-40B4-BE49-F238E27FC236}">
                <a16:creationId xmlns:a16="http://schemas.microsoft.com/office/drawing/2014/main" id="{BD4C3A62-60D5-A8A8-375B-A4B2F9FC3F86}"/>
              </a:ext>
            </a:extLst>
          </p:cNvPr>
          <p:cNvSpPr txBox="1"/>
          <p:nvPr/>
        </p:nvSpPr>
        <p:spPr>
          <a:xfrm>
            <a:off x="7903756" y="6069567"/>
            <a:ext cx="4288243" cy="677108"/>
          </a:xfrm>
          <a:prstGeom prst="rect">
            <a:avLst/>
          </a:prstGeom>
          <a:solidFill>
            <a:srgbClr val="822018">
              <a:alpha val="50196"/>
            </a:srgbClr>
          </a:solidFill>
          <a:ln w="6350">
            <a:noFill/>
          </a:ln>
          <a:effectLst/>
        </p:spPr>
        <p:txBody>
          <a:bodyPr wrap="square" tIns="91440" bIns="91440">
            <a:spAutoFit/>
          </a:bodyPr>
          <a:lstStyle>
            <a:defPPr>
              <a:defRPr lang="en-US"/>
            </a:defPPr>
            <a:lvl1pPr algn="ctr">
              <a:defRPr sz="2000"/>
            </a:lvl1pPr>
          </a:lstStyle>
          <a:p>
            <a:pPr algn="l"/>
            <a:r>
              <a:rPr lang="en-US" sz="3200" b="1" dirty="0">
                <a:latin typeface="Arial" panose="020B0604020202020204" pitchFamily="34" charset="0"/>
                <a:cs typeface="Arial" panose="020B0604020202020204" pitchFamily="34" charset="0"/>
              </a:rPr>
              <a:t>INFORMATION AGE</a:t>
            </a:r>
          </a:p>
        </p:txBody>
      </p:sp>
      <p:pic>
        <p:nvPicPr>
          <p:cNvPr id="69" name="Rona Report">
            <a:extLst>
              <a:ext uri="{FF2B5EF4-FFF2-40B4-BE49-F238E27FC236}">
                <a16:creationId xmlns:a16="http://schemas.microsoft.com/office/drawing/2014/main" id="{4827FA43-A4A9-3C27-3326-9420D47E4F94}"/>
              </a:ext>
            </a:extLst>
          </p:cNvPr>
          <p:cNvPicPr>
            <a:picLocks noChangeAspect="1"/>
          </p:cNvPicPr>
          <p:nvPr/>
        </p:nvPicPr>
        <p:blipFill>
          <a:blip r:embed="rId12"/>
          <a:stretch>
            <a:fillRect/>
          </a:stretch>
        </p:blipFill>
        <p:spPr>
          <a:xfrm rot="21407041">
            <a:off x="6525240" y="524650"/>
            <a:ext cx="3790442" cy="4918717"/>
          </a:xfrm>
          <a:prstGeom prst="rect">
            <a:avLst/>
          </a:prstGeom>
          <a:solidFill>
            <a:schemeClr val="bg1">
              <a:lumMod val="85000"/>
              <a:lumOff val="15000"/>
            </a:schemeClr>
          </a:solidFill>
          <a:ln w="6350">
            <a:solidFill>
              <a:schemeClr val="tx1">
                <a:lumMod val="50000"/>
              </a:schemeClr>
            </a:solidFill>
          </a:ln>
          <a:effectLst>
            <a:outerShdw blurRad="50800" dist="63500" dir="8100000" algn="tr" rotWithShape="0">
              <a:prstClr val="black">
                <a:alpha val="80000"/>
              </a:prstClr>
            </a:outerShdw>
          </a:effectLst>
        </p:spPr>
      </p:pic>
      <p:sp>
        <p:nvSpPr>
          <p:cNvPr id="79" name="Oval 78">
            <a:extLst>
              <a:ext uri="{FF2B5EF4-FFF2-40B4-BE49-F238E27FC236}">
                <a16:creationId xmlns:a16="http://schemas.microsoft.com/office/drawing/2014/main" id="{859F08EE-5D93-638C-3146-C4CF84BBC0FE}"/>
              </a:ext>
            </a:extLst>
          </p:cNvPr>
          <p:cNvSpPr/>
          <p:nvPr/>
        </p:nvSpPr>
        <p:spPr>
          <a:xfrm rot="20952354">
            <a:off x="8175038" y="993959"/>
            <a:ext cx="1270840" cy="716918"/>
          </a:xfrm>
          <a:prstGeom prst="ellipse">
            <a:avLst/>
          </a:prstGeom>
          <a:noFill/>
          <a:ln w="76200" cap="rnd">
            <a:solidFill>
              <a:srgbClr val="C0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id="{A502EEF8-4B63-AE9F-18B6-98C86FA19FE5}"/>
              </a:ext>
            </a:extLst>
          </p:cNvPr>
          <p:cNvSpPr/>
          <p:nvPr/>
        </p:nvSpPr>
        <p:spPr>
          <a:xfrm rot="20952354">
            <a:off x="8210865" y="989243"/>
            <a:ext cx="1270840" cy="851182"/>
          </a:xfrm>
          <a:prstGeom prst="arc">
            <a:avLst>
              <a:gd name="adj1" fmla="val 16200000"/>
              <a:gd name="adj2" fmla="val 9227426"/>
            </a:avLst>
          </a:prstGeom>
          <a:noFill/>
          <a:ln w="76200" cap="rnd">
            <a:solidFill>
              <a:srgbClr val="C0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Box: IW">
            <a:extLst>
              <a:ext uri="{FF2B5EF4-FFF2-40B4-BE49-F238E27FC236}">
                <a16:creationId xmlns:a16="http://schemas.microsoft.com/office/drawing/2014/main" id="{1E4A1313-FB86-08C7-2EB9-6544F13F4016}"/>
              </a:ext>
            </a:extLst>
          </p:cNvPr>
          <p:cNvSpPr txBox="1"/>
          <p:nvPr/>
        </p:nvSpPr>
        <p:spPr>
          <a:xfrm>
            <a:off x="9051948" y="1630401"/>
            <a:ext cx="3221087" cy="492443"/>
          </a:xfrm>
          <a:prstGeom prst="rect">
            <a:avLst/>
          </a:prstGeom>
          <a:solidFill>
            <a:srgbClr val="000000"/>
          </a:solidFill>
          <a:ln w="6350">
            <a:solidFill>
              <a:schemeClr val="tx1">
                <a:lumMod val="50000"/>
              </a:schemeClr>
            </a:solidFill>
          </a:ln>
          <a:effectLst>
            <a:outerShdw blurRad="50800" dist="63500" dir="8100000" algn="tr" rotWithShape="0">
              <a:prstClr val="black">
                <a:alpha val="80000"/>
              </a:prstClr>
            </a:outerShdw>
          </a:effectLst>
        </p:spPr>
        <p:txBody>
          <a:bodyPr wrap="square" tIns="91440" bIns="91440">
            <a:spAutoFit/>
          </a:bodyPr>
          <a:lstStyle>
            <a:defPPr>
              <a:defRPr lang="en-US"/>
            </a:defPPr>
            <a:lvl1pPr algn="ctr">
              <a:defRPr sz="2000"/>
            </a:lvl1pPr>
          </a:lstStyle>
          <a:p>
            <a:r>
              <a:rPr lang="en-US" dirty="0"/>
              <a:t>Information Warfare</a:t>
            </a:r>
          </a:p>
        </p:txBody>
      </p:sp>
    </p:spTree>
    <p:extLst>
      <p:ext uri="{BB962C8B-B14F-4D97-AF65-F5344CB8AC3E}">
        <p14:creationId xmlns:p14="http://schemas.microsoft.com/office/powerpoint/2010/main" val="149792227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33333E-6 4.81481E-6 L -0.64063 4.81481E-6 " pathEditMode="relative" rAng="0" ptsTypes="AA">
                                          <p:cBhvr>
                                            <p:cTn id="6" dur="500" fill="hold"/>
                                            <p:tgtEl>
                                              <p:spTgt spid="27"/>
                                            </p:tgtEl>
                                            <p:attrNameLst>
                                              <p:attrName>ppt_x</p:attrName>
                                              <p:attrName>ppt_y</p:attrName>
                                            </p:attrNameLst>
                                          </p:cBhvr>
                                          <p:rCtr x="-32031" y="0"/>
                                        </p:animMotion>
                                      </p:childTnLst>
                                    </p:cTn>
                                  </p:par>
                                  <p:par>
                                    <p:cTn id="7" presetID="10" presetClass="exit" presetSubtype="0" fill="hold" nodeType="withEffect">
                                      <p:stCondLst>
                                        <p:cond delay="0"/>
                                      </p:stCondLst>
                                      <p:childTnLst>
                                        <p:animEffect transition="out" filter="fade">
                                          <p:cBhvr>
                                            <p:cTn id="8" dur="250"/>
                                            <p:tgtEl>
                                              <p:spTgt spid="30"/>
                                            </p:tgtEl>
                                          </p:cBhvr>
                                        </p:animEffect>
                                        <p:set>
                                          <p:cBhvr>
                                            <p:cTn id="9" dur="1" fill="hold">
                                              <p:stCondLst>
                                                <p:cond delay="249"/>
                                              </p:stCondLst>
                                            </p:cTn>
                                            <p:tgtEl>
                                              <p:spTgt spid="3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14:presetBounceEnd="50000">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14:bounceEnd="50000">
                                          <p:cBhvr additive="base">
                                            <p:cTn id="14" dur="500" fill="hold"/>
                                            <p:tgtEl>
                                              <p:spTgt spid="34"/>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3" fill="hold" nodeType="clickEffect" p14:presetBounceEnd="50000">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14:bounceEnd="50000">
                                          <p:cBhvr additive="base">
                                            <p:cTn id="20" dur="500" fill="hold"/>
                                            <p:tgtEl>
                                              <p:spTgt spid="39"/>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down)">
                                          <p:cBhvr>
                                            <p:cTn id="26" dur="150"/>
                                            <p:tgtEl>
                                              <p:spTgt spid="50"/>
                                            </p:tgtEl>
                                          </p:cBhvr>
                                        </p:animEffect>
                                      </p:childTnLst>
                                    </p:cTn>
                                  </p:par>
                                </p:childTnLst>
                              </p:cTn>
                            </p:par>
                            <p:par>
                              <p:cTn id="27" fill="hold">
                                <p:stCondLst>
                                  <p:cond delay="150"/>
                                </p:stCondLst>
                                <p:childTnLst>
                                  <p:par>
                                    <p:cTn id="28" presetID="22" presetClass="entr" presetSubtype="8" fill="hold" grpId="0" nodeType="after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250"/>
                                            <p:tgtEl>
                                              <p:spTgt spid="51"/>
                                            </p:tgtEl>
                                          </p:cBhvr>
                                        </p:animEffect>
                                      </p:childTnLst>
                                    </p:cTn>
                                  </p:par>
                                </p:childTnLst>
                              </p:cTn>
                            </p:par>
                            <p:par>
                              <p:cTn id="31" fill="hold">
                                <p:stCondLst>
                                  <p:cond delay="400"/>
                                </p:stCondLst>
                                <p:childTnLst>
                                  <p:par>
                                    <p:cTn id="32" presetID="2" presetClass="entr" presetSubtype="3" fill="hold" nodeType="afterEffect" p14:presetBounceEnd="50000">
                                      <p:stCondLst>
                                        <p:cond delay="0"/>
                                      </p:stCondLst>
                                      <p:childTnLst>
                                        <p:set>
                                          <p:cBhvr>
                                            <p:cTn id="33" dur="1" fill="hold">
                                              <p:stCondLst>
                                                <p:cond delay="0"/>
                                              </p:stCondLst>
                                            </p:cTn>
                                            <p:tgtEl>
                                              <p:spTgt spid="54"/>
                                            </p:tgtEl>
                                            <p:attrNameLst>
                                              <p:attrName>style.visibility</p:attrName>
                                            </p:attrNameLst>
                                          </p:cBhvr>
                                          <p:to>
                                            <p:strVal val="visible"/>
                                          </p:to>
                                        </p:set>
                                        <p:anim calcmode="lin" valueType="num" p14:bounceEnd="50000">
                                          <p:cBhvr additive="base">
                                            <p:cTn id="34" dur="500" fill="hold"/>
                                            <p:tgtEl>
                                              <p:spTgt spid="54"/>
                                            </p:tgtEl>
                                            <p:attrNameLst>
                                              <p:attrName>ppt_x</p:attrName>
                                            </p:attrNameLst>
                                          </p:cBhvr>
                                          <p:tavLst>
                                            <p:tav tm="0">
                                              <p:val>
                                                <p:strVal val="1+#ppt_w/2"/>
                                              </p:val>
                                            </p:tav>
                                            <p:tav tm="100000">
                                              <p:val>
                                                <p:strVal val="#ppt_x"/>
                                              </p:val>
                                            </p:tav>
                                          </p:tavLst>
                                        </p:anim>
                                        <p:anim calcmode="lin" valueType="num" p14:bounceEnd="50000">
                                          <p:cBhvr additive="base">
                                            <p:cTn id="35"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left)">
                                          <p:cBhvr>
                                            <p:cTn id="40" dur="250"/>
                                            <p:tgtEl>
                                              <p:spTgt spid="4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8"/>
                                            </p:tgtEl>
                                            <p:attrNameLst>
                                              <p:attrName>style.visibility</p:attrName>
                                            </p:attrNameLst>
                                          </p:cBhvr>
                                          <p:to>
                                            <p:strVal val="visible"/>
                                          </p:to>
                                        </p:set>
                                        <p:animEffect transition="in" filter="wipe(left)">
                                          <p:cBhvr>
                                            <p:cTn id="45" dur="250"/>
                                            <p:tgtEl>
                                              <p:spTgt spid="7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down)">
                                          <p:cBhvr>
                                            <p:cTn id="50" dur="150"/>
                                            <p:tgtEl>
                                              <p:spTgt spid="61"/>
                                            </p:tgtEl>
                                          </p:cBhvr>
                                        </p:animEffect>
                                      </p:childTnLst>
                                    </p:cTn>
                                  </p:par>
                                </p:childTnLst>
                              </p:cTn>
                            </p:par>
                            <p:par>
                              <p:cTn id="51" fill="hold">
                                <p:stCondLst>
                                  <p:cond delay="150"/>
                                </p:stCondLst>
                                <p:childTnLst>
                                  <p:par>
                                    <p:cTn id="52" presetID="22" presetClass="entr" presetSubtype="8" fill="hold" grpId="0" nodeType="after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left)">
                                          <p:cBhvr>
                                            <p:cTn id="54" dur="250"/>
                                            <p:tgtEl>
                                              <p:spTgt spid="62"/>
                                            </p:tgtEl>
                                          </p:cBhvr>
                                        </p:animEffect>
                                      </p:childTnLst>
                                    </p:cTn>
                                  </p:par>
                                </p:childTnLst>
                              </p:cTn>
                            </p:par>
                            <p:par>
                              <p:cTn id="55" fill="hold">
                                <p:stCondLst>
                                  <p:cond delay="400"/>
                                </p:stCondLst>
                                <p:childTnLst>
                                  <p:par>
                                    <p:cTn id="56" presetID="2" presetClass="entr" presetSubtype="2" decel="50000" fill="hold" grpId="0" nodeType="afterEffect">
                                      <p:stCondLst>
                                        <p:cond delay="0"/>
                                      </p:stCondLst>
                                      <p:childTnLst>
                                        <p:set>
                                          <p:cBhvr>
                                            <p:cTn id="57" dur="1" fill="hold">
                                              <p:stCondLst>
                                                <p:cond delay="0"/>
                                              </p:stCondLst>
                                            </p:cTn>
                                            <p:tgtEl>
                                              <p:spTgt spid="60"/>
                                            </p:tgtEl>
                                            <p:attrNameLst>
                                              <p:attrName>style.visibility</p:attrName>
                                            </p:attrNameLst>
                                          </p:cBhvr>
                                          <p:to>
                                            <p:strVal val="visible"/>
                                          </p:to>
                                        </p:set>
                                        <p:anim calcmode="lin" valueType="num">
                                          <p:cBhvr additive="base">
                                            <p:cTn id="58" dur="500" fill="hold"/>
                                            <p:tgtEl>
                                              <p:spTgt spid="60"/>
                                            </p:tgtEl>
                                            <p:attrNameLst>
                                              <p:attrName>ppt_x</p:attrName>
                                            </p:attrNameLst>
                                          </p:cBhvr>
                                          <p:tavLst>
                                            <p:tav tm="0">
                                              <p:val>
                                                <p:strVal val="1+#ppt_w/2"/>
                                              </p:val>
                                            </p:tav>
                                            <p:tav tm="100000">
                                              <p:val>
                                                <p:strVal val="#ppt_x"/>
                                              </p:val>
                                            </p:tav>
                                          </p:tavLst>
                                        </p:anim>
                                        <p:anim calcmode="lin" valueType="num">
                                          <p:cBhvr additive="base">
                                            <p:cTn id="59"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3" fill="hold" nodeType="clickEffect" p14:presetBounceEnd="50000">
                                      <p:stCondLst>
                                        <p:cond delay="0"/>
                                      </p:stCondLst>
                                      <p:childTnLst>
                                        <p:set>
                                          <p:cBhvr>
                                            <p:cTn id="63" dur="1" fill="hold">
                                              <p:stCondLst>
                                                <p:cond delay="0"/>
                                              </p:stCondLst>
                                            </p:cTn>
                                            <p:tgtEl>
                                              <p:spTgt spid="69"/>
                                            </p:tgtEl>
                                            <p:attrNameLst>
                                              <p:attrName>style.visibility</p:attrName>
                                            </p:attrNameLst>
                                          </p:cBhvr>
                                          <p:to>
                                            <p:strVal val="visible"/>
                                          </p:to>
                                        </p:set>
                                        <p:anim calcmode="lin" valueType="num" p14:bounceEnd="50000">
                                          <p:cBhvr additive="base">
                                            <p:cTn id="64" dur="500" fill="hold"/>
                                            <p:tgtEl>
                                              <p:spTgt spid="69"/>
                                            </p:tgtEl>
                                            <p:attrNameLst>
                                              <p:attrName>ppt_x</p:attrName>
                                            </p:attrNameLst>
                                          </p:cBhvr>
                                          <p:tavLst>
                                            <p:tav tm="0">
                                              <p:val>
                                                <p:strVal val="1+#ppt_w/2"/>
                                              </p:val>
                                            </p:tav>
                                            <p:tav tm="100000">
                                              <p:val>
                                                <p:strVal val="#ppt_x"/>
                                              </p:val>
                                            </p:tav>
                                          </p:tavLst>
                                        </p:anim>
                                        <p:anim calcmode="lin" valueType="num" p14:bounceEnd="50000">
                                          <p:cBhvr additive="base">
                                            <p:cTn id="65" dur="500" fill="hold"/>
                                            <p:tgtEl>
                                              <p:spTgt spid="69"/>
                                            </p:tgtEl>
                                            <p:attrNameLst>
                                              <p:attrName>ppt_y</p:attrName>
                                            </p:attrNameLst>
                                          </p:cBhvr>
                                          <p:tavLst>
                                            <p:tav tm="0">
                                              <p:val>
                                                <p:strVal val="0-#ppt_h/2"/>
                                              </p:val>
                                            </p:tav>
                                            <p:tav tm="100000">
                                              <p:val>
                                                <p:strVal val="#ppt_y"/>
                                              </p:val>
                                            </p:tav>
                                          </p:tavLst>
                                        </p:anim>
                                      </p:childTnLst>
                                    </p:cTn>
                                  </p:par>
                                </p:childTnLst>
                              </p:cTn>
                            </p:par>
                            <p:par>
                              <p:cTn id="66" fill="hold">
                                <p:stCondLst>
                                  <p:cond delay="500"/>
                                </p:stCondLst>
                                <p:childTnLst>
                                  <p:par>
                                    <p:cTn id="67" presetID="21" presetClass="entr" presetSubtype="1" fill="hold" grpId="0" nodeType="afterEffect">
                                      <p:stCondLst>
                                        <p:cond delay="0"/>
                                      </p:stCondLst>
                                      <p:childTnLst>
                                        <p:set>
                                          <p:cBhvr>
                                            <p:cTn id="68" dur="1" fill="hold">
                                              <p:stCondLst>
                                                <p:cond delay="0"/>
                                              </p:stCondLst>
                                            </p:cTn>
                                            <p:tgtEl>
                                              <p:spTgt spid="79"/>
                                            </p:tgtEl>
                                            <p:attrNameLst>
                                              <p:attrName>style.visibility</p:attrName>
                                            </p:attrNameLst>
                                          </p:cBhvr>
                                          <p:to>
                                            <p:strVal val="visible"/>
                                          </p:to>
                                        </p:set>
                                        <p:animEffect transition="in" filter="wheel(1)">
                                          <p:cBhvr>
                                            <p:cTn id="69" dur="300"/>
                                            <p:tgtEl>
                                              <p:spTgt spid="79"/>
                                            </p:tgtEl>
                                          </p:cBhvr>
                                        </p:animEffect>
                                      </p:childTnLst>
                                    </p:cTn>
                                  </p:par>
                                </p:childTnLst>
                              </p:cTn>
                            </p:par>
                            <p:par>
                              <p:cTn id="70" fill="hold">
                                <p:stCondLst>
                                  <p:cond delay="800"/>
                                </p:stCondLst>
                                <p:childTnLst>
                                  <p:par>
                                    <p:cTn id="71" presetID="21" presetClass="entr" presetSubtype="1" fill="hold" grpId="0" nodeType="afterEffect">
                                      <p:stCondLst>
                                        <p:cond delay="0"/>
                                      </p:stCondLst>
                                      <p:childTnLst>
                                        <p:set>
                                          <p:cBhvr>
                                            <p:cTn id="72" dur="1" fill="hold">
                                              <p:stCondLst>
                                                <p:cond delay="0"/>
                                              </p:stCondLst>
                                            </p:cTn>
                                            <p:tgtEl>
                                              <p:spTgt spid="80"/>
                                            </p:tgtEl>
                                            <p:attrNameLst>
                                              <p:attrName>style.visibility</p:attrName>
                                            </p:attrNameLst>
                                          </p:cBhvr>
                                          <p:to>
                                            <p:strVal val="visible"/>
                                          </p:to>
                                        </p:set>
                                        <p:animEffect transition="in" filter="wheel(1)">
                                          <p:cBhvr>
                                            <p:cTn id="73" dur="150"/>
                                            <p:tgtEl>
                                              <p:spTgt spid="80"/>
                                            </p:tgtEl>
                                          </p:cBhvr>
                                        </p:animEffect>
                                      </p:childTnLst>
                                    </p:cTn>
                                  </p:par>
                                </p:childTnLst>
                              </p:cTn>
                            </p:par>
                            <p:par>
                              <p:cTn id="74" fill="hold">
                                <p:stCondLst>
                                  <p:cond delay="950"/>
                                </p:stCondLst>
                                <p:childTnLst>
                                  <p:par>
                                    <p:cTn id="75" presetID="22" presetClass="entr" presetSubtype="8" fill="hold" grpId="0" nodeType="after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wipe(left)">
                                          <p:cBhvr>
                                            <p:cTn id="77" dur="2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2" grpId="0"/>
          <p:bldP spid="49" grpId="0" animBg="1"/>
          <p:bldP spid="78" grpId="0" animBg="1"/>
          <p:bldP spid="60" grpId="0" animBg="1"/>
          <p:bldP spid="79" grpId="0" animBg="1"/>
          <p:bldP spid="80" grpId="0" animBg="1"/>
          <p:bldP spid="7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33333E-6 4.81481E-6 L -0.64063 4.81481E-6 " pathEditMode="relative" rAng="0" ptsTypes="AA">
                                          <p:cBhvr>
                                            <p:cTn id="6" dur="500" fill="hold"/>
                                            <p:tgtEl>
                                              <p:spTgt spid="27"/>
                                            </p:tgtEl>
                                            <p:attrNameLst>
                                              <p:attrName>ppt_x</p:attrName>
                                              <p:attrName>ppt_y</p:attrName>
                                            </p:attrNameLst>
                                          </p:cBhvr>
                                          <p:rCtr x="-32031" y="0"/>
                                        </p:animMotion>
                                      </p:childTnLst>
                                    </p:cTn>
                                  </p:par>
                                  <p:par>
                                    <p:cTn id="7" presetID="10" presetClass="exit" presetSubtype="0" fill="hold" nodeType="withEffect">
                                      <p:stCondLst>
                                        <p:cond delay="0"/>
                                      </p:stCondLst>
                                      <p:childTnLst>
                                        <p:animEffect transition="out" filter="fade">
                                          <p:cBhvr>
                                            <p:cTn id="8" dur="250"/>
                                            <p:tgtEl>
                                              <p:spTgt spid="30"/>
                                            </p:tgtEl>
                                          </p:cBhvr>
                                        </p:animEffect>
                                        <p:set>
                                          <p:cBhvr>
                                            <p:cTn id="9" dur="1" fill="hold">
                                              <p:stCondLst>
                                                <p:cond delay="249"/>
                                              </p:stCondLst>
                                            </p:cTn>
                                            <p:tgtEl>
                                              <p:spTgt spid="3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1+#ppt_w/2"/>
                                              </p:val>
                                            </p:tav>
                                            <p:tav tm="100000">
                                              <p:val>
                                                <p:strVal val="#ppt_x"/>
                                              </p:val>
                                            </p:tav>
                                          </p:tavLst>
                                        </p:anim>
                                        <p:anim calcmode="lin" valueType="num">
                                          <p:cBhvr additive="base">
                                            <p:cTn id="15"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3"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additive="base">
                                            <p:cTn id="20" dur="500" fill="hold"/>
                                            <p:tgtEl>
                                              <p:spTgt spid="39"/>
                                            </p:tgtEl>
                                            <p:attrNameLst>
                                              <p:attrName>ppt_x</p:attrName>
                                            </p:attrNameLst>
                                          </p:cBhvr>
                                          <p:tavLst>
                                            <p:tav tm="0">
                                              <p:val>
                                                <p:strVal val="1+#ppt_w/2"/>
                                              </p:val>
                                            </p:tav>
                                            <p:tav tm="100000">
                                              <p:val>
                                                <p:strVal val="#ppt_x"/>
                                              </p:val>
                                            </p:tav>
                                          </p:tavLst>
                                        </p:anim>
                                        <p:anim calcmode="lin" valueType="num">
                                          <p:cBhvr additive="base">
                                            <p:cTn id="21"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down)">
                                          <p:cBhvr>
                                            <p:cTn id="26" dur="150"/>
                                            <p:tgtEl>
                                              <p:spTgt spid="50"/>
                                            </p:tgtEl>
                                          </p:cBhvr>
                                        </p:animEffect>
                                      </p:childTnLst>
                                    </p:cTn>
                                  </p:par>
                                </p:childTnLst>
                              </p:cTn>
                            </p:par>
                            <p:par>
                              <p:cTn id="27" fill="hold">
                                <p:stCondLst>
                                  <p:cond delay="150"/>
                                </p:stCondLst>
                                <p:childTnLst>
                                  <p:par>
                                    <p:cTn id="28" presetID="22" presetClass="entr" presetSubtype="8" fill="hold" grpId="0" nodeType="after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250"/>
                                            <p:tgtEl>
                                              <p:spTgt spid="51"/>
                                            </p:tgtEl>
                                          </p:cBhvr>
                                        </p:animEffect>
                                      </p:childTnLst>
                                    </p:cTn>
                                  </p:par>
                                </p:childTnLst>
                              </p:cTn>
                            </p:par>
                            <p:par>
                              <p:cTn id="31" fill="hold">
                                <p:stCondLst>
                                  <p:cond delay="400"/>
                                </p:stCondLst>
                                <p:childTnLst>
                                  <p:par>
                                    <p:cTn id="32" presetID="2" presetClass="entr" presetSubtype="3"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fill="hold"/>
                                            <p:tgtEl>
                                              <p:spTgt spid="54"/>
                                            </p:tgtEl>
                                            <p:attrNameLst>
                                              <p:attrName>ppt_x</p:attrName>
                                            </p:attrNameLst>
                                          </p:cBhvr>
                                          <p:tavLst>
                                            <p:tav tm="0">
                                              <p:val>
                                                <p:strVal val="1+#ppt_w/2"/>
                                              </p:val>
                                            </p:tav>
                                            <p:tav tm="100000">
                                              <p:val>
                                                <p:strVal val="#ppt_x"/>
                                              </p:val>
                                            </p:tav>
                                          </p:tavLst>
                                        </p:anim>
                                        <p:anim calcmode="lin" valueType="num">
                                          <p:cBhvr additive="base">
                                            <p:cTn id="35"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left)">
                                          <p:cBhvr>
                                            <p:cTn id="40" dur="250"/>
                                            <p:tgtEl>
                                              <p:spTgt spid="4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8"/>
                                            </p:tgtEl>
                                            <p:attrNameLst>
                                              <p:attrName>style.visibility</p:attrName>
                                            </p:attrNameLst>
                                          </p:cBhvr>
                                          <p:to>
                                            <p:strVal val="visible"/>
                                          </p:to>
                                        </p:set>
                                        <p:animEffect transition="in" filter="wipe(left)">
                                          <p:cBhvr>
                                            <p:cTn id="45" dur="250"/>
                                            <p:tgtEl>
                                              <p:spTgt spid="7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down)">
                                          <p:cBhvr>
                                            <p:cTn id="50" dur="150"/>
                                            <p:tgtEl>
                                              <p:spTgt spid="61"/>
                                            </p:tgtEl>
                                          </p:cBhvr>
                                        </p:animEffect>
                                      </p:childTnLst>
                                    </p:cTn>
                                  </p:par>
                                </p:childTnLst>
                              </p:cTn>
                            </p:par>
                            <p:par>
                              <p:cTn id="51" fill="hold">
                                <p:stCondLst>
                                  <p:cond delay="150"/>
                                </p:stCondLst>
                                <p:childTnLst>
                                  <p:par>
                                    <p:cTn id="52" presetID="22" presetClass="entr" presetSubtype="8" fill="hold" grpId="0" nodeType="after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left)">
                                          <p:cBhvr>
                                            <p:cTn id="54" dur="250"/>
                                            <p:tgtEl>
                                              <p:spTgt spid="62"/>
                                            </p:tgtEl>
                                          </p:cBhvr>
                                        </p:animEffect>
                                      </p:childTnLst>
                                    </p:cTn>
                                  </p:par>
                                </p:childTnLst>
                              </p:cTn>
                            </p:par>
                            <p:par>
                              <p:cTn id="55" fill="hold">
                                <p:stCondLst>
                                  <p:cond delay="400"/>
                                </p:stCondLst>
                                <p:childTnLst>
                                  <p:par>
                                    <p:cTn id="56" presetID="2" presetClass="entr" presetSubtype="2" decel="50000" fill="hold" grpId="0" nodeType="afterEffect">
                                      <p:stCondLst>
                                        <p:cond delay="0"/>
                                      </p:stCondLst>
                                      <p:childTnLst>
                                        <p:set>
                                          <p:cBhvr>
                                            <p:cTn id="57" dur="1" fill="hold">
                                              <p:stCondLst>
                                                <p:cond delay="0"/>
                                              </p:stCondLst>
                                            </p:cTn>
                                            <p:tgtEl>
                                              <p:spTgt spid="60"/>
                                            </p:tgtEl>
                                            <p:attrNameLst>
                                              <p:attrName>style.visibility</p:attrName>
                                            </p:attrNameLst>
                                          </p:cBhvr>
                                          <p:to>
                                            <p:strVal val="visible"/>
                                          </p:to>
                                        </p:set>
                                        <p:anim calcmode="lin" valueType="num">
                                          <p:cBhvr additive="base">
                                            <p:cTn id="58" dur="500" fill="hold"/>
                                            <p:tgtEl>
                                              <p:spTgt spid="60"/>
                                            </p:tgtEl>
                                            <p:attrNameLst>
                                              <p:attrName>ppt_x</p:attrName>
                                            </p:attrNameLst>
                                          </p:cBhvr>
                                          <p:tavLst>
                                            <p:tav tm="0">
                                              <p:val>
                                                <p:strVal val="1+#ppt_w/2"/>
                                              </p:val>
                                            </p:tav>
                                            <p:tav tm="100000">
                                              <p:val>
                                                <p:strVal val="#ppt_x"/>
                                              </p:val>
                                            </p:tav>
                                          </p:tavLst>
                                        </p:anim>
                                        <p:anim calcmode="lin" valueType="num">
                                          <p:cBhvr additive="base">
                                            <p:cTn id="59"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3" fill="hold" nodeType="clickEffect">
                                      <p:stCondLst>
                                        <p:cond delay="0"/>
                                      </p:stCondLst>
                                      <p:childTnLst>
                                        <p:set>
                                          <p:cBhvr>
                                            <p:cTn id="63" dur="1" fill="hold">
                                              <p:stCondLst>
                                                <p:cond delay="0"/>
                                              </p:stCondLst>
                                            </p:cTn>
                                            <p:tgtEl>
                                              <p:spTgt spid="69"/>
                                            </p:tgtEl>
                                            <p:attrNameLst>
                                              <p:attrName>style.visibility</p:attrName>
                                            </p:attrNameLst>
                                          </p:cBhvr>
                                          <p:to>
                                            <p:strVal val="visible"/>
                                          </p:to>
                                        </p:set>
                                        <p:anim calcmode="lin" valueType="num">
                                          <p:cBhvr additive="base">
                                            <p:cTn id="64" dur="500" fill="hold"/>
                                            <p:tgtEl>
                                              <p:spTgt spid="69"/>
                                            </p:tgtEl>
                                            <p:attrNameLst>
                                              <p:attrName>ppt_x</p:attrName>
                                            </p:attrNameLst>
                                          </p:cBhvr>
                                          <p:tavLst>
                                            <p:tav tm="0">
                                              <p:val>
                                                <p:strVal val="1+#ppt_w/2"/>
                                              </p:val>
                                            </p:tav>
                                            <p:tav tm="100000">
                                              <p:val>
                                                <p:strVal val="#ppt_x"/>
                                              </p:val>
                                            </p:tav>
                                          </p:tavLst>
                                        </p:anim>
                                        <p:anim calcmode="lin" valueType="num">
                                          <p:cBhvr additive="base">
                                            <p:cTn id="65" dur="500" fill="hold"/>
                                            <p:tgtEl>
                                              <p:spTgt spid="69"/>
                                            </p:tgtEl>
                                            <p:attrNameLst>
                                              <p:attrName>ppt_y</p:attrName>
                                            </p:attrNameLst>
                                          </p:cBhvr>
                                          <p:tavLst>
                                            <p:tav tm="0">
                                              <p:val>
                                                <p:strVal val="0-#ppt_h/2"/>
                                              </p:val>
                                            </p:tav>
                                            <p:tav tm="100000">
                                              <p:val>
                                                <p:strVal val="#ppt_y"/>
                                              </p:val>
                                            </p:tav>
                                          </p:tavLst>
                                        </p:anim>
                                      </p:childTnLst>
                                    </p:cTn>
                                  </p:par>
                                </p:childTnLst>
                              </p:cTn>
                            </p:par>
                            <p:par>
                              <p:cTn id="66" fill="hold">
                                <p:stCondLst>
                                  <p:cond delay="500"/>
                                </p:stCondLst>
                                <p:childTnLst>
                                  <p:par>
                                    <p:cTn id="67" presetID="21" presetClass="entr" presetSubtype="1" fill="hold" grpId="0" nodeType="afterEffect">
                                      <p:stCondLst>
                                        <p:cond delay="0"/>
                                      </p:stCondLst>
                                      <p:childTnLst>
                                        <p:set>
                                          <p:cBhvr>
                                            <p:cTn id="68" dur="1" fill="hold">
                                              <p:stCondLst>
                                                <p:cond delay="0"/>
                                              </p:stCondLst>
                                            </p:cTn>
                                            <p:tgtEl>
                                              <p:spTgt spid="79"/>
                                            </p:tgtEl>
                                            <p:attrNameLst>
                                              <p:attrName>style.visibility</p:attrName>
                                            </p:attrNameLst>
                                          </p:cBhvr>
                                          <p:to>
                                            <p:strVal val="visible"/>
                                          </p:to>
                                        </p:set>
                                        <p:animEffect transition="in" filter="wheel(1)">
                                          <p:cBhvr>
                                            <p:cTn id="69" dur="300"/>
                                            <p:tgtEl>
                                              <p:spTgt spid="79"/>
                                            </p:tgtEl>
                                          </p:cBhvr>
                                        </p:animEffect>
                                      </p:childTnLst>
                                    </p:cTn>
                                  </p:par>
                                </p:childTnLst>
                              </p:cTn>
                            </p:par>
                            <p:par>
                              <p:cTn id="70" fill="hold">
                                <p:stCondLst>
                                  <p:cond delay="800"/>
                                </p:stCondLst>
                                <p:childTnLst>
                                  <p:par>
                                    <p:cTn id="71" presetID="21" presetClass="entr" presetSubtype="1" fill="hold" grpId="0" nodeType="afterEffect">
                                      <p:stCondLst>
                                        <p:cond delay="0"/>
                                      </p:stCondLst>
                                      <p:childTnLst>
                                        <p:set>
                                          <p:cBhvr>
                                            <p:cTn id="72" dur="1" fill="hold">
                                              <p:stCondLst>
                                                <p:cond delay="0"/>
                                              </p:stCondLst>
                                            </p:cTn>
                                            <p:tgtEl>
                                              <p:spTgt spid="80"/>
                                            </p:tgtEl>
                                            <p:attrNameLst>
                                              <p:attrName>style.visibility</p:attrName>
                                            </p:attrNameLst>
                                          </p:cBhvr>
                                          <p:to>
                                            <p:strVal val="visible"/>
                                          </p:to>
                                        </p:set>
                                        <p:animEffect transition="in" filter="wheel(1)">
                                          <p:cBhvr>
                                            <p:cTn id="73" dur="150"/>
                                            <p:tgtEl>
                                              <p:spTgt spid="80"/>
                                            </p:tgtEl>
                                          </p:cBhvr>
                                        </p:animEffect>
                                      </p:childTnLst>
                                    </p:cTn>
                                  </p:par>
                                </p:childTnLst>
                              </p:cTn>
                            </p:par>
                            <p:par>
                              <p:cTn id="74" fill="hold">
                                <p:stCondLst>
                                  <p:cond delay="950"/>
                                </p:stCondLst>
                                <p:childTnLst>
                                  <p:par>
                                    <p:cTn id="75" presetID="22" presetClass="entr" presetSubtype="8" fill="hold" grpId="0" nodeType="after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wipe(left)">
                                          <p:cBhvr>
                                            <p:cTn id="77" dur="2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2" grpId="0"/>
          <p:bldP spid="49" grpId="0" animBg="1"/>
          <p:bldP spid="78" grpId="0" animBg="1"/>
          <p:bldP spid="60" grpId="0" animBg="1"/>
          <p:bldP spid="79" grpId="0" animBg="1"/>
          <p:bldP spid="80" grpId="0" animBg="1"/>
          <p:bldP spid="76"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625367E-AEED-8AAD-B1AE-DF021B4EDA58}"/>
              </a:ext>
            </a:extLst>
          </p:cNvPr>
          <p:cNvSpPr/>
          <p:nvPr/>
        </p:nvSpPr>
        <p:spPr>
          <a:xfrm>
            <a:off x="725565" y="165100"/>
            <a:ext cx="10983120" cy="6248400"/>
          </a:xfrm>
          <a:prstGeom prst="ellipse">
            <a:avLst/>
          </a:prstGeom>
          <a:solidFill>
            <a:schemeClr val="bg1">
              <a:lumMod val="95000"/>
              <a:lumOff val="5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4" name="Oval 3">
            <a:extLst>
              <a:ext uri="{FF2B5EF4-FFF2-40B4-BE49-F238E27FC236}">
                <a16:creationId xmlns:a16="http://schemas.microsoft.com/office/drawing/2014/main" id="{9BFF3BE7-8B5C-8D6B-5FE8-B3B7D6F1EC18}"/>
              </a:ext>
            </a:extLst>
          </p:cNvPr>
          <p:cNvSpPr/>
          <p:nvPr/>
        </p:nvSpPr>
        <p:spPr>
          <a:xfrm>
            <a:off x="4818705" y="1574800"/>
            <a:ext cx="5317701" cy="3429000"/>
          </a:xfrm>
          <a:prstGeom prst="ellipse">
            <a:avLst/>
          </a:prstGeom>
          <a:solidFill>
            <a:schemeClr val="bg1">
              <a:lumMod val="95000"/>
              <a:lumOff val="5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cs typeface="Arial" panose="020B0604020202020204" pitchFamily="34" charset="0"/>
            </a:endParaRPr>
          </a:p>
        </p:txBody>
      </p:sp>
      <p:sp>
        <p:nvSpPr>
          <p:cNvPr id="9" name="TextBox 8">
            <a:extLst>
              <a:ext uri="{FF2B5EF4-FFF2-40B4-BE49-F238E27FC236}">
                <a16:creationId xmlns:a16="http://schemas.microsoft.com/office/drawing/2014/main" id="{4AA1E84A-D321-056C-6D07-E139ACBD9F88}"/>
              </a:ext>
            </a:extLst>
          </p:cNvPr>
          <p:cNvSpPr txBox="1"/>
          <p:nvPr/>
        </p:nvSpPr>
        <p:spPr>
          <a:xfrm>
            <a:off x="2545965" y="2627581"/>
            <a:ext cx="1734321" cy="1200329"/>
          </a:xfrm>
          <a:prstGeom prst="rect">
            <a:avLst/>
          </a:prstGeom>
          <a:noFill/>
        </p:spPr>
        <p:txBody>
          <a:bodyPr wrap="none" rtlCol="0">
            <a:spAutoFit/>
          </a:bodyPr>
          <a:lstStyle/>
          <a:p>
            <a:pPr algn="ctr"/>
            <a:r>
              <a:rPr lang="en-US" sz="3600" b="1" dirty="0">
                <a:cs typeface="Arial" panose="020B0604020202020204" pitchFamily="34" charset="0"/>
              </a:rPr>
              <a:t>Political</a:t>
            </a:r>
          </a:p>
          <a:p>
            <a:pPr algn="ctr"/>
            <a:r>
              <a:rPr lang="en-US" sz="3600" b="1" dirty="0">
                <a:cs typeface="Arial" panose="020B0604020202020204" pitchFamily="34" charset="0"/>
              </a:rPr>
              <a:t>Warfare</a:t>
            </a:r>
          </a:p>
        </p:txBody>
      </p:sp>
      <p:sp>
        <p:nvSpPr>
          <p:cNvPr id="10" name="TextBox 9">
            <a:extLst>
              <a:ext uri="{FF2B5EF4-FFF2-40B4-BE49-F238E27FC236}">
                <a16:creationId xmlns:a16="http://schemas.microsoft.com/office/drawing/2014/main" id="{E6A75B31-B0BB-AD64-2BE1-91FB9ED598FF}"/>
              </a:ext>
            </a:extLst>
          </p:cNvPr>
          <p:cNvSpPr txBox="1"/>
          <p:nvPr/>
        </p:nvSpPr>
        <p:spPr>
          <a:xfrm>
            <a:off x="6240357" y="2627581"/>
            <a:ext cx="2474395" cy="1200329"/>
          </a:xfrm>
          <a:prstGeom prst="rect">
            <a:avLst/>
          </a:prstGeom>
          <a:noFill/>
        </p:spPr>
        <p:txBody>
          <a:bodyPr wrap="none" rtlCol="0">
            <a:spAutoFit/>
          </a:bodyPr>
          <a:lstStyle/>
          <a:p>
            <a:pPr algn="ctr"/>
            <a:r>
              <a:rPr lang="en-US" sz="3600" b="1" dirty="0">
                <a:solidFill>
                  <a:schemeClr val="tx1"/>
                </a:solidFill>
                <a:cs typeface="Arial" panose="020B0604020202020204" pitchFamily="34" charset="0"/>
              </a:rPr>
              <a:t>Information</a:t>
            </a:r>
            <a:br>
              <a:rPr lang="en-US" sz="3600" b="1" dirty="0">
                <a:solidFill>
                  <a:schemeClr val="tx1"/>
                </a:solidFill>
                <a:cs typeface="Arial" panose="020B0604020202020204" pitchFamily="34" charset="0"/>
              </a:rPr>
            </a:br>
            <a:r>
              <a:rPr lang="en-US" sz="3600" b="1" dirty="0">
                <a:solidFill>
                  <a:schemeClr val="tx1"/>
                </a:solidFill>
                <a:cs typeface="Arial" panose="020B0604020202020204" pitchFamily="34" charset="0"/>
              </a:rPr>
              <a:t>Warfare</a:t>
            </a:r>
          </a:p>
        </p:txBody>
      </p:sp>
    </p:spTree>
    <p:extLst>
      <p:ext uri="{BB962C8B-B14F-4D97-AF65-F5344CB8AC3E}">
        <p14:creationId xmlns:p14="http://schemas.microsoft.com/office/powerpoint/2010/main" val="39474588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BG (Neuro)" descr="3D neurons connecting">
            <a:extLst>
              <a:ext uri="{FF2B5EF4-FFF2-40B4-BE49-F238E27FC236}">
                <a16:creationId xmlns:a16="http://schemas.microsoft.com/office/drawing/2014/main" id="{862D83CD-25B3-E4ED-FD8D-180582E4AE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5" r="-125"/>
          <a:stretch/>
        </p:blipFill>
        <p:spPr>
          <a:xfrm>
            <a:off x="0" y="0"/>
            <a:ext cx="12192000" cy="6858000"/>
          </a:xfrm>
          <a:prstGeom prst="rect">
            <a:avLst/>
          </a:prstGeom>
        </p:spPr>
      </p:pic>
      <p:pic>
        <p:nvPicPr>
          <p:cNvPr id="3" name="Meanwhile">
            <a:extLst>
              <a:ext uri="{FF2B5EF4-FFF2-40B4-BE49-F238E27FC236}">
                <a16:creationId xmlns:a16="http://schemas.microsoft.com/office/drawing/2014/main" id="{0D7BD41A-DA21-921D-9CCD-44E89052D2D9}"/>
              </a:ext>
            </a:extLst>
          </p:cNvPr>
          <p:cNvPicPr>
            <a:picLocks noChangeAspect="1"/>
          </p:cNvPicPr>
          <p:nvPr/>
        </p:nvPicPr>
        <p:blipFill>
          <a:blip r:embed="rId4"/>
          <a:stretch>
            <a:fillRect/>
          </a:stretch>
        </p:blipFill>
        <p:spPr>
          <a:xfrm>
            <a:off x="880420" y="1256495"/>
            <a:ext cx="10431160" cy="3700593"/>
          </a:xfrm>
          <a:prstGeom prst="rect">
            <a:avLst/>
          </a:prstGeom>
          <a:effectLst>
            <a:glow rad="254000">
              <a:srgbClr val="3F191D"/>
            </a:glow>
          </a:effectLst>
        </p:spPr>
      </p:pic>
      <p:sp>
        <p:nvSpPr>
          <p:cNvPr id="36" name="TextBox 35">
            <a:extLst>
              <a:ext uri="{FF2B5EF4-FFF2-40B4-BE49-F238E27FC236}">
                <a16:creationId xmlns:a16="http://schemas.microsoft.com/office/drawing/2014/main" id="{00BED62F-27E7-DA6B-900B-2166F4D13450}"/>
              </a:ext>
            </a:extLst>
          </p:cNvPr>
          <p:cNvSpPr txBox="1">
            <a:spLocks/>
          </p:cNvSpPr>
          <p:nvPr/>
        </p:nvSpPr>
        <p:spPr>
          <a:xfrm>
            <a:off x="6722281" y="3461838"/>
            <a:ext cx="4482317" cy="523220"/>
          </a:xfrm>
          <a:prstGeom prst="rect">
            <a:avLst/>
          </a:prstGeom>
          <a:solidFill>
            <a:srgbClr val="22191B"/>
          </a:solidFill>
        </p:spPr>
        <p:txBody>
          <a:bodyPr wrap="none" rtlCol="0">
            <a:spAutoFit/>
          </a:bodyPr>
          <a:lstStyle/>
          <a:p>
            <a:r>
              <a:rPr lang="en-US" sz="2800" dirty="0"/>
              <a:t>Neuroscience and Psychology</a:t>
            </a:r>
          </a:p>
        </p:txBody>
      </p:sp>
      <p:cxnSp>
        <p:nvCxnSpPr>
          <p:cNvPr id="12" name="Straight Connector 11">
            <a:extLst>
              <a:ext uri="{FF2B5EF4-FFF2-40B4-BE49-F238E27FC236}">
                <a16:creationId xmlns:a16="http://schemas.microsoft.com/office/drawing/2014/main" id="{BCB59304-994B-76FB-F677-CE9F17362D47}"/>
              </a:ext>
            </a:extLst>
          </p:cNvPr>
          <p:cNvCxnSpPr>
            <a:cxnSpLocks/>
          </p:cNvCxnSpPr>
          <p:nvPr/>
        </p:nvCxnSpPr>
        <p:spPr>
          <a:xfrm>
            <a:off x="-112075" y="4886853"/>
            <a:ext cx="12850175" cy="0"/>
          </a:xfrm>
          <a:prstGeom prst="line">
            <a:avLst/>
          </a:prstGeom>
          <a:ln w="127000" cap="rnd">
            <a:solidFill>
              <a:schemeClr val="tx1"/>
            </a:solidFill>
            <a:tailEnd type="none"/>
          </a:ln>
          <a:effectLst>
            <a:glow rad="127000">
              <a:srgbClr val="22191B"/>
            </a:glow>
          </a:effectLst>
        </p:spPr>
        <p:style>
          <a:lnRef idx="1">
            <a:schemeClr val="accent1"/>
          </a:lnRef>
          <a:fillRef idx="0">
            <a:schemeClr val="accent1"/>
          </a:fillRef>
          <a:effectRef idx="0">
            <a:schemeClr val="accent1"/>
          </a:effectRef>
          <a:fontRef idx="minor">
            <a:schemeClr val="tx1"/>
          </a:fontRef>
        </p:style>
      </p:cxnSp>
      <p:grpSp>
        <p:nvGrpSpPr>
          <p:cNvPr id="24" name="1960s">
            <a:extLst>
              <a:ext uri="{FF2B5EF4-FFF2-40B4-BE49-F238E27FC236}">
                <a16:creationId xmlns:a16="http://schemas.microsoft.com/office/drawing/2014/main" id="{93A8AFE8-E9E1-53A8-2759-ED1C5FBD2AE8}"/>
              </a:ext>
            </a:extLst>
          </p:cNvPr>
          <p:cNvGrpSpPr/>
          <p:nvPr/>
        </p:nvGrpSpPr>
        <p:grpSpPr>
          <a:xfrm>
            <a:off x="4339748" y="4715403"/>
            <a:ext cx="3512504" cy="1521979"/>
            <a:chOff x="4339748" y="4715403"/>
            <a:chExt cx="3512504" cy="1521979"/>
          </a:xfrm>
        </p:grpSpPr>
        <p:sp>
          <p:nvSpPr>
            <p:cNvPr id="6" name="1960s">
              <a:extLst>
                <a:ext uri="{FF2B5EF4-FFF2-40B4-BE49-F238E27FC236}">
                  <a16:creationId xmlns:a16="http://schemas.microsoft.com/office/drawing/2014/main" id="{513DD1A2-EA8A-58DA-229C-D5F45410726A}"/>
                </a:ext>
              </a:extLst>
            </p:cNvPr>
            <p:cNvSpPr txBox="1"/>
            <p:nvPr/>
          </p:nvSpPr>
          <p:spPr>
            <a:xfrm>
              <a:off x="4339748" y="5129386"/>
              <a:ext cx="3512504" cy="1107996"/>
            </a:xfrm>
            <a:prstGeom prst="rect">
              <a:avLst/>
            </a:prstGeom>
            <a:noFill/>
          </p:spPr>
          <p:txBody>
            <a:bodyPr wrap="square">
              <a:spAutoFit/>
            </a:bodyPr>
            <a:lstStyle/>
            <a:p>
              <a:pPr algn="ctr"/>
              <a:r>
                <a:rPr lang="en-US" sz="6600" dirty="0" err="1">
                  <a:ln>
                    <a:solidFill>
                      <a:schemeClr val="bg1"/>
                    </a:solidFill>
                  </a:ln>
                  <a:effectLst>
                    <a:glow rad="101600">
                      <a:schemeClr val="bg1">
                        <a:alpha val="60000"/>
                      </a:schemeClr>
                    </a:glow>
                  </a:effectLst>
                  <a:latin typeface="Arial Black" panose="020B0A04020102020204" pitchFamily="34" charset="0"/>
                </a:rPr>
                <a:t>1960</a:t>
              </a:r>
              <a:r>
                <a:rPr lang="en-US" sz="4400" dirty="0" err="1">
                  <a:ln>
                    <a:solidFill>
                      <a:schemeClr val="bg1"/>
                    </a:solidFill>
                  </a:ln>
                  <a:effectLst>
                    <a:glow rad="101600">
                      <a:schemeClr val="bg1">
                        <a:alpha val="60000"/>
                      </a:schemeClr>
                    </a:glow>
                  </a:effectLst>
                  <a:latin typeface="Arial Black" panose="020B0A04020102020204" pitchFamily="34" charset="0"/>
                </a:rPr>
                <a:t>s</a:t>
              </a:r>
              <a:endParaRPr lang="en-US" sz="4400" dirty="0">
                <a:ln>
                  <a:solidFill>
                    <a:schemeClr val="bg1"/>
                  </a:solidFill>
                </a:ln>
                <a:effectLst>
                  <a:glow rad="101600">
                    <a:schemeClr val="bg1">
                      <a:alpha val="60000"/>
                    </a:schemeClr>
                  </a:glow>
                </a:effectLst>
                <a:latin typeface="Arial Black" panose="020B0A04020102020204" pitchFamily="34" charset="0"/>
              </a:endParaRPr>
            </a:p>
          </p:txBody>
        </p:sp>
        <p:cxnSp>
          <p:nvCxnSpPr>
            <p:cNvPr id="7" name="Uptick">
              <a:extLst>
                <a:ext uri="{FF2B5EF4-FFF2-40B4-BE49-F238E27FC236}">
                  <a16:creationId xmlns:a16="http://schemas.microsoft.com/office/drawing/2014/main" id="{A5E16878-8B83-D5AD-827D-5DD87E7DE947}"/>
                </a:ext>
              </a:extLst>
            </p:cNvPr>
            <p:cNvCxnSpPr>
              <a:cxnSpLocks/>
            </p:cNvCxnSpPr>
            <p:nvPr/>
          </p:nvCxnSpPr>
          <p:spPr>
            <a:xfrm>
              <a:off x="6096000" y="4715403"/>
              <a:ext cx="0" cy="444500"/>
            </a:xfrm>
            <a:prstGeom prst="line">
              <a:avLst/>
            </a:prstGeom>
            <a:ln w="57150">
              <a:solidFill>
                <a:schemeClr val="tx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grpSp>
      <p:grpSp>
        <p:nvGrpSpPr>
          <p:cNvPr id="25" name="1970s">
            <a:extLst>
              <a:ext uri="{FF2B5EF4-FFF2-40B4-BE49-F238E27FC236}">
                <a16:creationId xmlns:a16="http://schemas.microsoft.com/office/drawing/2014/main" id="{B326BF5F-21F0-CB2E-8D1F-BCE77ABA4685}"/>
              </a:ext>
            </a:extLst>
          </p:cNvPr>
          <p:cNvGrpSpPr/>
          <p:nvPr/>
        </p:nvGrpSpPr>
        <p:grpSpPr>
          <a:xfrm>
            <a:off x="7983263" y="4715403"/>
            <a:ext cx="3512504" cy="1521979"/>
            <a:chOff x="7983263" y="4715403"/>
            <a:chExt cx="3512504" cy="1521979"/>
          </a:xfrm>
        </p:grpSpPr>
        <p:sp>
          <p:nvSpPr>
            <p:cNvPr id="8" name="1970s">
              <a:extLst>
                <a:ext uri="{FF2B5EF4-FFF2-40B4-BE49-F238E27FC236}">
                  <a16:creationId xmlns:a16="http://schemas.microsoft.com/office/drawing/2014/main" id="{16C17C73-6D45-B5DA-E7D7-CA55C0706F44}"/>
                </a:ext>
              </a:extLst>
            </p:cNvPr>
            <p:cNvSpPr txBox="1"/>
            <p:nvPr/>
          </p:nvSpPr>
          <p:spPr>
            <a:xfrm>
              <a:off x="7983263" y="5129386"/>
              <a:ext cx="3512504" cy="1107996"/>
            </a:xfrm>
            <a:prstGeom prst="rect">
              <a:avLst/>
            </a:prstGeom>
            <a:noFill/>
          </p:spPr>
          <p:txBody>
            <a:bodyPr wrap="square">
              <a:spAutoFit/>
            </a:bodyPr>
            <a:lstStyle/>
            <a:p>
              <a:pPr algn="ctr"/>
              <a:r>
                <a:rPr lang="en-US" sz="6600" dirty="0" err="1">
                  <a:ln>
                    <a:solidFill>
                      <a:schemeClr val="bg1"/>
                    </a:solidFill>
                  </a:ln>
                  <a:effectLst>
                    <a:glow rad="101600">
                      <a:schemeClr val="bg1">
                        <a:alpha val="60000"/>
                      </a:schemeClr>
                    </a:glow>
                  </a:effectLst>
                  <a:latin typeface="Arial Black" panose="020B0A04020102020204" pitchFamily="34" charset="0"/>
                </a:rPr>
                <a:t>1970</a:t>
              </a:r>
              <a:r>
                <a:rPr lang="en-US" sz="4400" dirty="0" err="1">
                  <a:ln>
                    <a:solidFill>
                      <a:schemeClr val="bg1"/>
                    </a:solidFill>
                  </a:ln>
                  <a:effectLst>
                    <a:glow rad="101600">
                      <a:schemeClr val="bg1">
                        <a:alpha val="60000"/>
                      </a:schemeClr>
                    </a:glow>
                  </a:effectLst>
                  <a:latin typeface="Arial Black" panose="020B0A04020102020204" pitchFamily="34" charset="0"/>
                </a:rPr>
                <a:t>s</a:t>
              </a:r>
              <a:endParaRPr lang="en-US" sz="4400" dirty="0">
                <a:ln>
                  <a:solidFill>
                    <a:schemeClr val="bg1"/>
                  </a:solidFill>
                </a:ln>
                <a:effectLst>
                  <a:glow rad="101600">
                    <a:schemeClr val="bg1">
                      <a:alpha val="60000"/>
                    </a:schemeClr>
                  </a:glow>
                </a:effectLst>
                <a:latin typeface="Arial Black" panose="020B0A04020102020204" pitchFamily="34" charset="0"/>
              </a:endParaRPr>
            </a:p>
          </p:txBody>
        </p:sp>
        <p:cxnSp>
          <p:nvCxnSpPr>
            <p:cNvPr id="11" name="Uptick">
              <a:extLst>
                <a:ext uri="{FF2B5EF4-FFF2-40B4-BE49-F238E27FC236}">
                  <a16:creationId xmlns:a16="http://schemas.microsoft.com/office/drawing/2014/main" id="{2541E7D2-E49E-1C73-E530-6E6A8E90D396}"/>
                </a:ext>
              </a:extLst>
            </p:cNvPr>
            <p:cNvCxnSpPr>
              <a:cxnSpLocks/>
            </p:cNvCxnSpPr>
            <p:nvPr/>
          </p:nvCxnSpPr>
          <p:spPr>
            <a:xfrm>
              <a:off x="9739515" y="4715403"/>
              <a:ext cx="0" cy="444500"/>
            </a:xfrm>
            <a:prstGeom prst="line">
              <a:avLst/>
            </a:prstGeom>
            <a:ln w="57150">
              <a:solidFill>
                <a:schemeClr val="tx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grpSp>
      <p:grpSp>
        <p:nvGrpSpPr>
          <p:cNvPr id="23" name="1950s">
            <a:extLst>
              <a:ext uri="{FF2B5EF4-FFF2-40B4-BE49-F238E27FC236}">
                <a16:creationId xmlns:a16="http://schemas.microsoft.com/office/drawing/2014/main" id="{0A5F2B56-DC04-5305-2B1F-023F494FB333}"/>
              </a:ext>
            </a:extLst>
          </p:cNvPr>
          <p:cNvGrpSpPr/>
          <p:nvPr/>
        </p:nvGrpSpPr>
        <p:grpSpPr>
          <a:xfrm>
            <a:off x="839944" y="4725986"/>
            <a:ext cx="3512504" cy="1521979"/>
            <a:chOff x="839944" y="4725986"/>
            <a:chExt cx="3512504" cy="1521979"/>
          </a:xfrm>
        </p:grpSpPr>
        <p:cxnSp>
          <p:nvCxnSpPr>
            <p:cNvPr id="13" name="Uptick">
              <a:extLst>
                <a:ext uri="{FF2B5EF4-FFF2-40B4-BE49-F238E27FC236}">
                  <a16:creationId xmlns:a16="http://schemas.microsoft.com/office/drawing/2014/main" id="{399E8E3C-1BC2-B8C6-88CF-C6CD6769AC9A}"/>
                </a:ext>
              </a:extLst>
            </p:cNvPr>
            <p:cNvCxnSpPr>
              <a:cxnSpLocks/>
            </p:cNvCxnSpPr>
            <p:nvPr/>
          </p:nvCxnSpPr>
          <p:spPr>
            <a:xfrm>
              <a:off x="2596196" y="4725986"/>
              <a:ext cx="0" cy="444500"/>
            </a:xfrm>
            <a:prstGeom prst="line">
              <a:avLst/>
            </a:prstGeom>
            <a:ln w="57150">
              <a:solidFill>
                <a:schemeClr val="tx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14" name="1950s">
              <a:extLst>
                <a:ext uri="{FF2B5EF4-FFF2-40B4-BE49-F238E27FC236}">
                  <a16:creationId xmlns:a16="http://schemas.microsoft.com/office/drawing/2014/main" id="{6BABEDCE-6F33-1ECA-E544-1A73A7A406A2}"/>
                </a:ext>
              </a:extLst>
            </p:cNvPr>
            <p:cNvSpPr txBox="1"/>
            <p:nvPr/>
          </p:nvSpPr>
          <p:spPr>
            <a:xfrm>
              <a:off x="839944" y="5139969"/>
              <a:ext cx="3512504" cy="1107996"/>
            </a:xfrm>
            <a:prstGeom prst="rect">
              <a:avLst/>
            </a:prstGeom>
            <a:noFill/>
          </p:spPr>
          <p:txBody>
            <a:bodyPr wrap="square">
              <a:spAutoFit/>
            </a:bodyPr>
            <a:lstStyle/>
            <a:p>
              <a:pPr algn="ctr"/>
              <a:r>
                <a:rPr lang="en-US" sz="6600" dirty="0" err="1">
                  <a:ln>
                    <a:solidFill>
                      <a:schemeClr val="bg1"/>
                    </a:solidFill>
                  </a:ln>
                  <a:effectLst>
                    <a:glow rad="101600">
                      <a:schemeClr val="bg1">
                        <a:alpha val="60000"/>
                      </a:schemeClr>
                    </a:glow>
                  </a:effectLst>
                  <a:latin typeface="Arial Black" panose="020B0A04020102020204" pitchFamily="34" charset="0"/>
                </a:rPr>
                <a:t>1950</a:t>
              </a:r>
              <a:r>
                <a:rPr lang="en-US" sz="4400" dirty="0" err="1">
                  <a:ln>
                    <a:solidFill>
                      <a:schemeClr val="bg1"/>
                    </a:solidFill>
                  </a:ln>
                  <a:effectLst>
                    <a:glow rad="101600">
                      <a:schemeClr val="bg1">
                        <a:alpha val="60000"/>
                      </a:schemeClr>
                    </a:glow>
                  </a:effectLst>
                  <a:latin typeface="Arial Black" panose="020B0A04020102020204" pitchFamily="34" charset="0"/>
                </a:rPr>
                <a:t>s</a:t>
              </a:r>
              <a:endParaRPr lang="en-US" sz="6600" dirty="0">
                <a:ln>
                  <a:solidFill>
                    <a:schemeClr val="bg1"/>
                  </a:solidFill>
                </a:ln>
                <a:effectLst>
                  <a:glow rad="101600">
                    <a:schemeClr val="bg1">
                      <a:alpha val="60000"/>
                    </a:schemeClr>
                  </a:glow>
                </a:effectLst>
                <a:latin typeface="Arial Black" panose="020B0A04020102020204" pitchFamily="34" charset="0"/>
              </a:endParaRPr>
            </a:p>
          </p:txBody>
        </p:sp>
      </p:grpSp>
      <p:grpSp>
        <p:nvGrpSpPr>
          <p:cNvPr id="27" name="EEG">
            <a:extLst>
              <a:ext uri="{FF2B5EF4-FFF2-40B4-BE49-F238E27FC236}">
                <a16:creationId xmlns:a16="http://schemas.microsoft.com/office/drawing/2014/main" id="{E4F96A5B-D703-CEB1-E008-898827B06CAE}"/>
              </a:ext>
            </a:extLst>
          </p:cNvPr>
          <p:cNvGrpSpPr/>
          <p:nvPr/>
        </p:nvGrpSpPr>
        <p:grpSpPr>
          <a:xfrm>
            <a:off x="440995" y="472832"/>
            <a:ext cx="5990709" cy="4467889"/>
            <a:chOff x="542980" y="459426"/>
            <a:chExt cx="5990709" cy="4467889"/>
          </a:xfrm>
        </p:grpSpPr>
        <p:pic>
          <p:nvPicPr>
            <p:cNvPr id="18" name="EEG" descr=" Professor Leonide Goldstein before his EEG recording Grass polygraph with the two Drohocki integrators above, located in Princeton's Neuropharmacology Dept., New Jersey Neuropsychiatric Institute (NJNPI) in 1965. (CC BY Pierre Etevenon)">
              <a:extLst>
                <a:ext uri="{FF2B5EF4-FFF2-40B4-BE49-F238E27FC236}">
                  <a16:creationId xmlns:a16="http://schemas.microsoft.com/office/drawing/2014/main" id="{A7F993CB-4545-73FD-0BB5-F434429C489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21370015">
              <a:off x="542980" y="459426"/>
              <a:ext cx="5870991" cy="4467889"/>
            </a:xfrm>
            <a:prstGeom prst="rect">
              <a:avLst/>
            </a:prstGeom>
            <a:effectLst>
              <a:glow rad="254000">
                <a:schemeClr val="bg1">
                  <a:alpha val="80000"/>
                </a:schemeClr>
              </a:glow>
            </a:effectLst>
          </p:spPr>
        </p:pic>
        <p:sp>
          <p:nvSpPr>
            <p:cNvPr id="21" name="Box EEG Title">
              <a:extLst>
                <a:ext uri="{FF2B5EF4-FFF2-40B4-BE49-F238E27FC236}">
                  <a16:creationId xmlns:a16="http://schemas.microsoft.com/office/drawing/2014/main" id="{C1C0B97F-A413-AB62-07F8-278EA16C4957}"/>
                </a:ext>
              </a:extLst>
            </p:cNvPr>
            <p:cNvSpPr txBox="1"/>
            <p:nvPr/>
          </p:nvSpPr>
          <p:spPr>
            <a:xfrm rot="21370015">
              <a:off x="662697" y="4351071"/>
              <a:ext cx="5870992"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EEG </a:t>
              </a:r>
              <a:r>
                <a:rPr lang="en-US" dirty="0">
                  <a:solidFill>
                    <a:schemeClr val="tx1">
                      <a:lumMod val="75000"/>
                    </a:schemeClr>
                  </a:solidFill>
                  <a:sym typeface="Wingdings" panose="05000000000000000000" pitchFamily="2" charset="2"/>
                </a:rPr>
                <a:t> invented in 1929 (pictured here in 1965)</a:t>
              </a:r>
              <a:endParaRPr lang="en-US" dirty="0">
                <a:solidFill>
                  <a:schemeClr val="tx1">
                    <a:lumMod val="75000"/>
                  </a:schemeClr>
                </a:solidFill>
              </a:endParaRPr>
            </a:p>
          </p:txBody>
        </p:sp>
      </p:grpSp>
      <p:grpSp>
        <p:nvGrpSpPr>
          <p:cNvPr id="30" name="Neuron">
            <a:extLst>
              <a:ext uri="{FF2B5EF4-FFF2-40B4-BE49-F238E27FC236}">
                <a16:creationId xmlns:a16="http://schemas.microsoft.com/office/drawing/2014/main" id="{B7A9B927-206A-615D-8867-34BA30AE7580}"/>
              </a:ext>
            </a:extLst>
          </p:cNvPr>
          <p:cNvGrpSpPr/>
          <p:nvPr/>
        </p:nvGrpSpPr>
        <p:grpSpPr>
          <a:xfrm>
            <a:off x="653562" y="1776726"/>
            <a:ext cx="5401688" cy="2700844"/>
            <a:chOff x="750804" y="1764509"/>
            <a:chExt cx="5401688" cy="2700844"/>
          </a:xfrm>
        </p:grpSpPr>
        <p:pic>
          <p:nvPicPr>
            <p:cNvPr id="14340" name="Neuron">
              <a:extLst>
                <a:ext uri="{FF2B5EF4-FFF2-40B4-BE49-F238E27FC236}">
                  <a16:creationId xmlns:a16="http://schemas.microsoft.com/office/drawing/2014/main" id="{6E1D9535-4DF5-0C96-5BD7-E52A1D11E55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rot="307519">
              <a:off x="750804" y="1764509"/>
              <a:ext cx="5401688" cy="2700844"/>
            </a:xfrm>
            <a:prstGeom prst="rect">
              <a:avLst/>
            </a:prstGeom>
            <a:noFill/>
            <a:effectLst>
              <a:glow rad="254000">
                <a:schemeClr val="tx1">
                  <a:alpha val="90000"/>
                </a:schemeClr>
              </a:glow>
            </a:effectLst>
            <a:extLst>
              <a:ext uri="{909E8E84-426E-40DD-AFC4-6F175D3DCCD1}">
                <a14:hiddenFill xmlns:a14="http://schemas.microsoft.com/office/drawing/2010/main">
                  <a:solidFill>
                    <a:srgbClr val="FFFFFF"/>
                  </a:solidFill>
                </a14:hiddenFill>
              </a:ext>
            </a:extLst>
          </p:spPr>
        </p:pic>
        <p:sp>
          <p:nvSpPr>
            <p:cNvPr id="29" name="Box Neuron Title">
              <a:extLst>
                <a:ext uri="{FF2B5EF4-FFF2-40B4-BE49-F238E27FC236}">
                  <a16:creationId xmlns:a16="http://schemas.microsoft.com/office/drawing/2014/main" id="{EA3EE779-AA07-379C-E008-96A0F51E6B8C}"/>
                </a:ext>
              </a:extLst>
            </p:cNvPr>
            <p:cNvSpPr txBox="1"/>
            <p:nvPr/>
          </p:nvSpPr>
          <p:spPr>
            <a:xfrm rot="801616">
              <a:off x="2591565" y="3452829"/>
              <a:ext cx="2314881" cy="461665"/>
            </a:xfrm>
            <a:prstGeom prst="rect">
              <a:avLst/>
            </a:prstGeom>
            <a:solidFill>
              <a:schemeClr val="tx1">
                <a:lumMod val="95000"/>
                <a:alpha val="80000"/>
              </a:schemeClr>
            </a:solidFill>
            <a:effectLst>
              <a:softEdge rad="63500"/>
            </a:effectLst>
          </p:spPr>
          <p:txBody>
            <a:bodyPr wrap="square" lIns="182880" tIns="91440" bIns="91440">
              <a:spAutoFit/>
            </a:bodyPr>
            <a:lstStyle/>
            <a:p>
              <a:pPr algn="ctr"/>
              <a:r>
                <a:rPr lang="en-US" dirty="0">
                  <a:solidFill>
                    <a:schemeClr val="bg1">
                      <a:lumMod val="85000"/>
                      <a:lumOff val="15000"/>
                    </a:schemeClr>
                  </a:solidFill>
                </a:rPr>
                <a:t>Neurons </a:t>
              </a:r>
              <a:r>
                <a:rPr lang="en-US" dirty="0">
                  <a:solidFill>
                    <a:schemeClr val="bg1">
                      <a:lumMod val="85000"/>
                      <a:lumOff val="15000"/>
                    </a:schemeClr>
                  </a:solidFill>
                  <a:sym typeface="Wingdings" panose="05000000000000000000" pitchFamily="2" charset="2"/>
                </a:rPr>
                <a:t> 1891</a:t>
              </a:r>
              <a:endParaRPr lang="en-US" dirty="0">
                <a:solidFill>
                  <a:schemeClr val="bg1">
                    <a:lumMod val="85000"/>
                    <a:lumOff val="15000"/>
                  </a:schemeClr>
                </a:solidFill>
              </a:endParaRPr>
            </a:p>
          </p:txBody>
        </p:sp>
      </p:grpSp>
      <p:grpSp>
        <p:nvGrpSpPr>
          <p:cNvPr id="35" name="Behaviorism">
            <a:extLst>
              <a:ext uri="{FF2B5EF4-FFF2-40B4-BE49-F238E27FC236}">
                <a16:creationId xmlns:a16="http://schemas.microsoft.com/office/drawing/2014/main" id="{6DD72D43-C489-01A2-4A76-762A22460EB8}"/>
              </a:ext>
            </a:extLst>
          </p:cNvPr>
          <p:cNvGrpSpPr/>
          <p:nvPr/>
        </p:nvGrpSpPr>
        <p:grpSpPr>
          <a:xfrm>
            <a:off x="1101670" y="258289"/>
            <a:ext cx="4994330" cy="3506221"/>
            <a:chOff x="2979843" y="814418"/>
            <a:chExt cx="4994330" cy="3506221"/>
          </a:xfrm>
          <a:effectLst>
            <a:glow rad="190500">
              <a:schemeClr val="bg1">
                <a:alpha val="80000"/>
              </a:schemeClr>
            </a:glow>
          </a:effectLst>
        </p:grpSpPr>
        <p:pic>
          <p:nvPicPr>
            <p:cNvPr id="32" name="Behaviorism" descr="One of a series of published stills taken from the Little Albert experiment by John B. Watson and his graduate student, Rosalie Rayner, c. 1920 ">
              <a:extLst>
                <a:ext uri="{FF2B5EF4-FFF2-40B4-BE49-F238E27FC236}">
                  <a16:creationId xmlns:a16="http://schemas.microsoft.com/office/drawing/2014/main" id="{0F260027-2975-AC83-D616-14FAE59F2C7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21332955">
              <a:off x="2979843" y="814418"/>
              <a:ext cx="4857750" cy="3133725"/>
            </a:xfrm>
            <a:prstGeom prst="rect">
              <a:avLst/>
            </a:prstGeom>
            <a:solidFill>
              <a:schemeClr val="bg1">
                <a:lumMod val="85000"/>
                <a:lumOff val="15000"/>
              </a:schemeClr>
            </a:solidFill>
            <a:ln w="6350">
              <a:solidFill>
                <a:schemeClr val="tx1">
                  <a:lumMod val="50000"/>
                </a:schemeClr>
              </a:solidFill>
            </a:ln>
            <a:effectLst>
              <a:outerShdw blurRad="50800" dist="63500" dir="8100000" algn="tr" rotWithShape="0">
                <a:prstClr val="black">
                  <a:alpha val="80000"/>
                </a:prstClr>
              </a:outerShdw>
            </a:effectLst>
          </p:spPr>
        </p:pic>
        <p:sp>
          <p:nvSpPr>
            <p:cNvPr id="33" name="Box Behave Title">
              <a:extLst>
                <a:ext uri="{FF2B5EF4-FFF2-40B4-BE49-F238E27FC236}">
                  <a16:creationId xmlns:a16="http://schemas.microsoft.com/office/drawing/2014/main" id="{6853D4A8-AD6B-6B07-53C2-5F24C0A74673}"/>
                </a:ext>
              </a:extLst>
            </p:cNvPr>
            <p:cNvSpPr txBox="1"/>
            <p:nvPr/>
          </p:nvSpPr>
          <p:spPr>
            <a:xfrm rot="21332955">
              <a:off x="3116423" y="3951307"/>
              <a:ext cx="4857750"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Behaviorism </a:t>
              </a:r>
              <a:r>
                <a:rPr lang="en-US" dirty="0">
                  <a:solidFill>
                    <a:schemeClr val="tx1">
                      <a:lumMod val="75000"/>
                    </a:schemeClr>
                  </a:solidFill>
                  <a:sym typeface="Wingdings" panose="05000000000000000000" pitchFamily="2" charset="2"/>
                </a:rPr>
                <a:t> </a:t>
              </a:r>
              <a:r>
                <a:rPr lang="en-US" dirty="0" err="1">
                  <a:solidFill>
                    <a:schemeClr val="tx1">
                      <a:lumMod val="75000"/>
                    </a:schemeClr>
                  </a:solidFill>
                  <a:sym typeface="Wingdings" panose="05000000000000000000" pitchFamily="2" charset="2"/>
                </a:rPr>
                <a:t>1900s</a:t>
              </a:r>
              <a:endParaRPr lang="en-US" dirty="0">
                <a:solidFill>
                  <a:schemeClr val="tx1">
                    <a:lumMod val="75000"/>
                  </a:schemeClr>
                </a:solidFill>
              </a:endParaRPr>
            </a:p>
          </p:txBody>
        </p:sp>
      </p:grpSp>
      <p:grpSp>
        <p:nvGrpSpPr>
          <p:cNvPr id="52" name="Miller Group">
            <a:extLst>
              <a:ext uri="{FF2B5EF4-FFF2-40B4-BE49-F238E27FC236}">
                <a16:creationId xmlns:a16="http://schemas.microsoft.com/office/drawing/2014/main" id="{691E85FA-57C0-4579-217F-D3890ADF99B5}"/>
              </a:ext>
            </a:extLst>
          </p:cNvPr>
          <p:cNvGrpSpPr/>
          <p:nvPr/>
        </p:nvGrpSpPr>
        <p:grpSpPr>
          <a:xfrm rot="21093584">
            <a:off x="2580066" y="-81065"/>
            <a:ext cx="4709161" cy="7020130"/>
            <a:chOff x="5996545" y="188786"/>
            <a:chExt cx="4709161" cy="7020130"/>
          </a:xfrm>
        </p:grpSpPr>
        <p:pic>
          <p:nvPicPr>
            <p:cNvPr id="53" name="Miller article">
              <a:extLst>
                <a:ext uri="{FF2B5EF4-FFF2-40B4-BE49-F238E27FC236}">
                  <a16:creationId xmlns:a16="http://schemas.microsoft.com/office/drawing/2014/main" id="{26F50741-BA8D-CE41-1C7F-9D72EF24F3D7}"/>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5997741" y="188786"/>
              <a:ext cx="4706769" cy="7020130"/>
            </a:xfrm>
            <a:prstGeom prst="rect">
              <a:avLst/>
            </a:prstGeom>
            <a:solidFill>
              <a:srgbClr val="22191B"/>
            </a:solidFill>
            <a:ln w="6350">
              <a:solidFill>
                <a:schemeClr val="tx1">
                  <a:lumMod val="50000"/>
                </a:schemeClr>
              </a:solidFill>
            </a:ln>
            <a:effectLst>
              <a:glow rad="127000">
                <a:srgbClr val="22191B">
                  <a:alpha val="70000"/>
                </a:srgbClr>
              </a:glow>
              <a:outerShdw blurRad="50800" dist="63500" dir="8100000" algn="tr" rotWithShape="0">
                <a:prstClr val="black">
                  <a:alpha val="80000"/>
                </a:prstClr>
              </a:outerShdw>
            </a:effectLst>
          </p:spPr>
        </p:pic>
        <p:sp>
          <p:nvSpPr>
            <p:cNvPr id="54" name="Box IP Title">
              <a:extLst>
                <a:ext uri="{FF2B5EF4-FFF2-40B4-BE49-F238E27FC236}">
                  <a16:creationId xmlns:a16="http://schemas.microsoft.com/office/drawing/2014/main" id="{243C9689-E65E-8477-3201-EF511DA86F7A}"/>
                </a:ext>
              </a:extLst>
            </p:cNvPr>
            <p:cNvSpPr txBox="1"/>
            <p:nvPr/>
          </p:nvSpPr>
          <p:spPr>
            <a:xfrm>
              <a:off x="5996546" y="3307249"/>
              <a:ext cx="4709160"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Introduces the Information Processing concept</a:t>
              </a:r>
            </a:p>
          </p:txBody>
        </p:sp>
        <p:sp>
          <p:nvSpPr>
            <p:cNvPr id="55" name="Box Miller Title">
              <a:extLst>
                <a:ext uri="{FF2B5EF4-FFF2-40B4-BE49-F238E27FC236}">
                  <a16:creationId xmlns:a16="http://schemas.microsoft.com/office/drawing/2014/main" id="{5AEEFF88-E9AC-3F99-6C18-24DF269380E4}"/>
                </a:ext>
              </a:extLst>
            </p:cNvPr>
            <p:cNvSpPr txBox="1"/>
            <p:nvPr/>
          </p:nvSpPr>
          <p:spPr>
            <a:xfrm>
              <a:off x="5996545" y="2880530"/>
              <a:ext cx="4709160"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Miller’s “Magic Number Seven” </a:t>
              </a:r>
              <a:r>
                <a:rPr lang="en-US" dirty="0">
                  <a:solidFill>
                    <a:schemeClr val="tx1">
                      <a:lumMod val="75000"/>
                    </a:schemeClr>
                  </a:solidFill>
                  <a:sym typeface="Wingdings" panose="05000000000000000000" pitchFamily="2" charset="2"/>
                </a:rPr>
                <a:t> 1956</a:t>
              </a:r>
              <a:endParaRPr lang="en-US" dirty="0">
                <a:solidFill>
                  <a:schemeClr val="tx1">
                    <a:lumMod val="75000"/>
                  </a:schemeClr>
                </a:solidFill>
              </a:endParaRPr>
            </a:p>
          </p:txBody>
        </p:sp>
      </p:grpSp>
      <p:grpSp>
        <p:nvGrpSpPr>
          <p:cNvPr id="46" name="Simon Group">
            <a:extLst>
              <a:ext uri="{FF2B5EF4-FFF2-40B4-BE49-F238E27FC236}">
                <a16:creationId xmlns:a16="http://schemas.microsoft.com/office/drawing/2014/main" id="{561E45FF-CC8C-009D-BD08-AC2498648E2C}"/>
              </a:ext>
            </a:extLst>
          </p:cNvPr>
          <p:cNvGrpSpPr/>
          <p:nvPr/>
        </p:nvGrpSpPr>
        <p:grpSpPr>
          <a:xfrm>
            <a:off x="3700344" y="250134"/>
            <a:ext cx="4408175" cy="6460022"/>
            <a:chOff x="5971402" y="748894"/>
            <a:chExt cx="4408175" cy="6460022"/>
          </a:xfrm>
        </p:grpSpPr>
        <p:pic>
          <p:nvPicPr>
            <p:cNvPr id="47" name="Simon article">
              <a:extLst>
                <a:ext uri="{FF2B5EF4-FFF2-40B4-BE49-F238E27FC236}">
                  <a16:creationId xmlns:a16="http://schemas.microsoft.com/office/drawing/2014/main" id="{1DE8703E-6773-7D3E-AEE1-D3456E760821}"/>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5995211" y="748894"/>
              <a:ext cx="4384366" cy="6460022"/>
            </a:xfrm>
            <a:prstGeom prst="rect">
              <a:avLst/>
            </a:prstGeom>
            <a:solidFill>
              <a:srgbClr val="22191B"/>
            </a:solidFill>
            <a:ln w="6350">
              <a:solidFill>
                <a:schemeClr val="tx1">
                  <a:lumMod val="50000"/>
                </a:schemeClr>
              </a:solidFill>
            </a:ln>
            <a:effectLst>
              <a:glow rad="127000">
                <a:srgbClr val="22191B">
                  <a:alpha val="70000"/>
                </a:srgbClr>
              </a:glow>
              <a:outerShdw blurRad="50800" dist="63500" dir="8100000" algn="tr" rotWithShape="0">
                <a:prstClr val="black">
                  <a:alpha val="80000"/>
                </a:prstClr>
              </a:outerShdw>
            </a:effectLst>
          </p:spPr>
        </p:pic>
        <p:sp>
          <p:nvSpPr>
            <p:cNvPr id="48" name="Box Bounded Rationality">
              <a:extLst>
                <a:ext uri="{FF2B5EF4-FFF2-40B4-BE49-F238E27FC236}">
                  <a16:creationId xmlns:a16="http://schemas.microsoft.com/office/drawing/2014/main" id="{21CEE79E-1BFD-A1D4-6D47-F6F6695A141F}"/>
                </a:ext>
              </a:extLst>
            </p:cNvPr>
            <p:cNvSpPr txBox="1"/>
            <p:nvPr/>
          </p:nvSpPr>
          <p:spPr>
            <a:xfrm>
              <a:off x="5971402" y="5415761"/>
              <a:ext cx="4389120"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“Bounded Rationality”</a:t>
              </a:r>
            </a:p>
          </p:txBody>
        </p:sp>
        <p:sp>
          <p:nvSpPr>
            <p:cNvPr id="50" name="Box Simon Title">
              <a:extLst>
                <a:ext uri="{FF2B5EF4-FFF2-40B4-BE49-F238E27FC236}">
                  <a16:creationId xmlns:a16="http://schemas.microsoft.com/office/drawing/2014/main" id="{99C8B2D3-D5E4-BB18-8EFB-ADFD93606B2F}"/>
                </a:ext>
              </a:extLst>
            </p:cNvPr>
            <p:cNvSpPr txBox="1"/>
            <p:nvPr/>
          </p:nvSpPr>
          <p:spPr>
            <a:xfrm>
              <a:off x="5971402" y="5004281"/>
              <a:ext cx="4389120"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Herb Simon’s Models of Man </a:t>
              </a:r>
              <a:r>
                <a:rPr lang="en-US" dirty="0">
                  <a:solidFill>
                    <a:schemeClr val="tx1">
                      <a:lumMod val="75000"/>
                    </a:schemeClr>
                  </a:solidFill>
                  <a:sym typeface="Wingdings" panose="05000000000000000000" pitchFamily="2" charset="2"/>
                </a:rPr>
                <a:t> 1957</a:t>
              </a:r>
              <a:endParaRPr lang="en-US" dirty="0">
                <a:solidFill>
                  <a:schemeClr val="tx1">
                    <a:lumMod val="75000"/>
                  </a:schemeClr>
                </a:solidFill>
              </a:endParaRPr>
            </a:p>
          </p:txBody>
        </p:sp>
      </p:grpSp>
      <p:grpSp>
        <p:nvGrpSpPr>
          <p:cNvPr id="43" name="Chomski Group">
            <a:extLst>
              <a:ext uri="{FF2B5EF4-FFF2-40B4-BE49-F238E27FC236}">
                <a16:creationId xmlns:a16="http://schemas.microsoft.com/office/drawing/2014/main" id="{3F0E0561-B0CB-D7E4-53DE-A7C62B2B2658}"/>
              </a:ext>
            </a:extLst>
          </p:cNvPr>
          <p:cNvGrpSpPr/>
          <p:nvPr/>
        </p:nvGrpSpPr>
        <p:grpSpPr>
          <a:xfrm rot="427102">
            <a:off x="4612804" y="295355"/>
            <a:ext cx="4825182" cy="7020130"/>
            <a:chOff x="5964873" y="188786"/>
            <a:chExt cx="4825182" cy="7020130"/>
          </a:xfrm>
        </p:grpSpPr>
        <p:pic>
          <p:nvPicPr>
            <p:cNvPr id="44" name="Chomsky article">
              <a:extLst>
                <a:ext uri="{FF2B5EF4-FFF2-40B4-BE49-F238E27FC236}">
                  <a16:creationId xmlns:a16="http://schemas.microsoft.com/office/drawing/2014/main" id="{7590F224-3C9B-2304-EC25-B0FFE64D2F09}"/>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5964873" y="188786"/>
              <a:ext cx="4825182" cy="7020130"/>
            </a:xfrm>
            <a:prstGeom prst="rect">
              <a:avLst/>
            </a:prstGeom>
            <a:solidFill>
              <a:srgbClr val="22191B"/>
            </a:solidFill>
            <a:ln w="6350">
              <a:solidFill>
                <a:schemeClr val="tx1">
                  <a:lumMod val="50000"/>
                </a:schemeClr>
              </a:solidFill>
            </a:ln>
            <a:effectLst>
              <a:glow rad="127000">
                <a:srgbClr val="22191B">
                  <a:alpha val="70000"/>
                </a:srgbClr>
              </a:glow>
              <a:outerShdw blurRad="50800" dist="63500" dir="8100000" algn="tr" rotWithShape="0">
                <a:prstClr val="black">
                  <a:alpha val="80000"/>
                </a:prstClr>
              </a:outerShdw>
            </a:effectLst>
          </p:spPr>
        </p:pic>
        <p:sp>
          <p:nvSpPr>
            <p:cNvPr id="45" name="Box Chom Title">
              <a:extLst>
                <a:ext uri="{FF2B5EF4-FFF2-40B4-BE49-F238E27FC236}">
                  <a16:creationId xmlns:a16="http://schemas.microsoft.com/office/drawing/2014/main" id="{6811151E-3487-18E9-F045-CBB735D9675B}"/>
                </a:ext>
              </a:extLst>
            </p:cNvPr>
            <p:cNvSpPr txBox="1"/>
            <p:nvPr/>
          </p:nvSpPr>
          <p:spPr>
            <a:xfrm>
              <a:off x="5971402" y="1768784"/>
              <a:ext cx="4809744"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Chomsky’s critique of Behaviorism </a:t>
              </a:r>
              <a:r>
                <a:rPr lang="en-US" dirty="0">
                  <a:solidFill>
                    <a:schemeClr val="tx1">
                      <a:lumMod val="75000"/>
                    </a:schemeClr>
                  </a:solidFill>
                  <a:sym typeface="Wingdings" panose="05000000000000000000" pitchFamily="2" charset="2"/>
                </a:rPr>
                <a:t> 1959</a:t>
              </a:r>
              <a:endParaRPr lang="en-US" dirty="0">
                <a:solidFill>
                  <a:schemeClr val="tx1">
                    <a:lumMod val="75000"/>
                  </a:schemeClr>
                </a:solidFill>
              </a:endParaRPr>
            </a:p>
          </p:txBody>
        </p:sp>
        <p:sp>
          <p:nvSpPr>
            <p:cNvPr id="56" name="Box Chom Title">
              <a:extLst>
                <a:ext uri="{FF2B5EF4-FFF2-40B4-BE49-F238E27FC236}">
                  <a16:creationId xmlns:a16="http://schemas.microsoft.com/office/drawing/2014/main" id="{5B3E95D6-B3A8-6F74-B0E8-9F4C66F5AA8C}"/>
                </a:ext>
              </a:extLst>
            </p:cNvPr>
            <p:cNvSpPr txBox="1"/>
            <p:nvPr/>
          </p:nvSpPr>
          <p:spPr>
            <a:xfrm>
              <a:off x="5971402" y="2195504"/>
              <a:ext cx="4809744"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Starts the Cognitive Revolution</a:t>
              </a:r>
            </a:p>
          </p:txBody>
        </p:sp>
      </p:grpSp>
      <p:grpSp>
        <p:nvGrpSpPr>
          <p:cNvPr id="17" name="CT Group">
            <a:extLst>
              <a:ext uri="{FF2B5EF4-FFF2-40B4-BE49-F238E27FC236}">
                <a16:creationId xmlns:a16="http://schemas.microsoft.com/office/drawing/2014/main" id="{8220545D-3E1D-1111-4875-34F7D005AD57}"/>
              </a:ext>
            </a:extLst>
          </p:cNvPr>
          <p:cNvGrpSpPr/>
          <p:nvPr/>
        </p:nvGrpSpPr>
        <p:grpSpPr>
          <a:xfrm rot="350431">
            <a:off x="2060820" y="338056"/>
            <a:ext cx="4362766" cy="5147588"/>
            <a:chOff x="5096813" y="132982"/>
            <a:chExt cx="4362766" cy="5147588"/>
          </a:xfrm>
        </p:grpSpPr>
        <p:pic>
          <p:nvPicPr>
            <p:cNvPr id="10" name="CT" descr="CT scan of right temporal small punctate intracranial haemorrhage. CC-BY Cerevisae">
              <a:extLst>
                <a:ext uri="{FF2B5EF4-FFF2-40B4-BE49-F238E27FC236}">
                  <a16:creationId xmlns:a16="http://schemas.microsoft.com/office/drawing/2014/main" id="{399FEA78-0171-13DA-2BA7-BE592C071953}"/>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12638"/>
            <a:stretch/>
          </p:blipFill>
          <p:spPr>
            <a:xfrm>
              <a:off x="5096813" y="132982"/>
              <a:ext cx="4362766" cy="5147588"/>
            </a:xfrm>
            <a:prstGeom prst="rect">
              <a:avLst/>
            </a:prstGeom>
            <a:solidFill>
              <a:srgbClr val="22191B"/>
            </a:solidFill>
            <a:ln w="6350">
              <a:solidFill>
                <a:schemeClr val="tx1">
                  <a:lumMod val="50000"/>
                </a:schemeClr>
              </a:solidFill>
            </a:ln>
            <a:effectLst>
              <a:outerShdw blurRad="50800" dist="63500" dir="8100000" algn="tr" rotWithShape="0">
                <a:prstClr val="black">
                  <a:alpha val="80000"/>
                </a:prstClr>
              </a:outerShdw>
            </a:effectLst>
          </p:spPr>
        </p:pic>
        <p:sp>
          <p:nvSpPr>
            <p:cNvPr id="15" name="Box CT Title">
              <a:extLst>
                <a:ext uri="{FF2B5EF4-FFF2-40B4-BE49-F238E27FC236}">
                  <a16:creationId xmlns:a16="http://schemas.microsoft.com/office/drawing/2014/main" id="{42B83789-EFC6-541B-8EC2-A127F5F54D01}"/>
                </a:ext>
              </a:extLst>
            </p:cNvPr>
            <p:cNvSpPr txBox="1"/>
            <p:nvPr/>
          </p:nvSpPr>
          <p:spPr>
            <a:xfrm>
              <a:off x="5096813" y="4846132"/>
              <a:ext cx="4361688"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 Computerized Tomography (CT) </a:t>
              </a:r>
              <a:r>
                <a:rPr lang="en-US" dirty="0">
                  <a:solidFill>
                    <a:schemeClr val="tx1">
                      <a:lumMod val="75000"/>
                    </a:schemeClr>
                  </a:solidFill>
                  <a:sym typeface="Wingdings" panose="05000000000000000000" pitchFamily="2" charset="2"/>
                </a:rPr>
                <a:t> 1961–71</a:t>
              </a:r>
              <a:endParaRPr lang="en-US" dirty="0">
                <a:solidFill>
                  <a:schemeClr val="tx1">
                    <a:lumMod val="75000"/>
                  </a:schemeClr>
                </a:solidFill>
              </a:endParaRPr>
            </a:p>
          </p:txBody>
        </p:sp>
      </p:grpSp>
      <p:grpSp>
        <p:nvGrpSpPr>
          <p:cNvPr id="28" name="MRI Group">
            <a:extLst>
              <a:ext uri="{FF2B5EF4-FFF2-40B4-BE49-F238E27FC236}">
                <a16:creationId xmlns:a16="http://schemas.microsoft.com/office/drawing/2014/main" id="{BC9B45BA-756B-0BFF-EAB2-E56FD414BC81}"/>
              </a:ext>
            </a:extLst>
          </p:cNvPr>
          <p:cNvGrpSpPr/>
          <p:nvPr/>
        </p:nvGrpSpPr>
        <p:grpSpPr>
          <a:xfrm>
            <a:off x="4110070" y="-132701"/>
            <a:ext cx="5166584" cy="5098228"/>
            <a:chOff x="5794172" y="1149737"/>
            <a:chExt cx="5166584" cy="5098228"/>
          </a:xfrm>
        </p:grpSpPr>
        <p:pic>
          <p:nvPicPr>
            <p:cNvPr id="20" name="Picture 19" descr="One frame of an MRI scan of the head showing the eyes and brain. CC-BY Ptrump16&#10;">
              <a:extLst>
                <a:ext uri="{FF2B5EF4-FFF2-40B4-BE49-F238E27FC236}">
                  <a16:creationId xmlns:a16="http://schemas.microsoft.com/office/drawing/2014/main" id="{30962A3D-9743-4B6A-5096-BCCF635050C0}"/>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794172" y="1149737"/>
              <a:ext cx="5166584" cy="5098228"/>
            </a:xfrm>
            <a:prstGeom prst="rect">
              <a:avLst/>
            </a:prstGeom>
            <a:solidFill>
              <a:srgbClr val="22191B"/>
            </a:solidFill>
            <a:ln w="6350">
              <a:solidFill>
                <a:schemeClr val="tx1">
                  <a:lumMod val="50000"/>
                </a:schemeClr>
              </a:solidFill>
            </a:ln>
            <a:effectLst>
              <a:outerShdw blurRad="50800" dist="63500" dir="8100000" algn="tr" rotWithShape="0">
                <a:prstClr val="black">
                  <a:alpha val="80000"/>
                </a:prstClr>
              </a:outerShdw>
            </a:effectLst>
          </p:spPr>
        </p:pic>
        <p:sp>
          <p:nvSpPr>
            <p:cNvPr id="22" name="Box MRI Title">
              <a:extLst>
                <a:ext uri="{FF2B5EF4-FFF2-40B4-BE49-F238E27FC236}">
                  <a16:creationId xmlns:a16="http://schemas.microsoft.com/office/drawing/2014/main" id="{3D15D54F-AD64-3505-0ED8-6258B025E5B6}"/>
                </a:ext>
              </a:extLst>
            </p:cNvPr>
            <p:cNvSpPr txBox="1"/>
            <p:nvPr/>
          </p:nvSpPr>
          <p:spPr>
            <a:xfrm>
              <a:off x="5794172" y="5705582"/>
              <a:ext cx="5166360"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Magnetic Resonance Imaging (MRI) </a:t>
              </a:r>
              <a:r>
                <a:rPr lang="en-US" dirty="0">
                  <a:solidFill>
                    <a:schemeClr val="tx1">
                      <a:lumMod val="75000"/>
                    </a:schemeClr>
                  </a:solidFill>
                  <a:sym typeface="Wingdings" panose="05000000000000000000" pitchFamily="2" charset="2"/>
                </a:rPr>
                <a:t> 1971–77</a:t>
              </a:r>
              <a:endParaRPr lang="en-US" dirty="0">
                <a:solidFill>
                  <a:schemeClr val="tx1">
                    <a:lumMod val="75000"/>
                  </a:schemeClr>
                </a:solidFill>
              </a:endParaRPr>
            </a:p>
          </p:txBody>
        </p:sp>
      </p:grpSp>
      <p:grpSp>
        <p:nvGrpSpPr>
          <p:cNvPr id="58" name="PET Group">
            <a:extLst>
              <a:ext uri="{FF2B5EF4-FFF2-40B4-BE49-F238E27FC236}">
                <a16:creationId xmlns:a16="http://schemas.microsoft.com/office/drawing/2014/main" id="{F487BE9F-F35B-CD4F-E21A-A50E4EF96920}"/>
              </a:ext>
            </a:extLst>
          </p:cNvPr>
          <p:cNvGrpSpPr/>
          <p:nvPr/>
        </p:nvGrpSpPr>
        <p:grpSpPr>
          <a:xfrm>
            <a:off x="6636420" y="643939"/>
            <a:ext cx="5166584" cy="4564120"/>
            <a:chOff x="5794172" y="1416791"/>
            <a:chExt cx="5166584" cy="4564120"/>
          </a:xfrm>
        </p:grpSpPr>
        <p:pic>
          <p:nvPicPr>
            <p:cNvPr id="59" name="PET Image" descr=" This is a transaxial slice of the brain of a 56 year old patient (male) taken with positron emission tomography (PET). ">
              <a:extLst>
                <a:ext uri="{FF2B5EF4-FFF2-40B4-BE49-F238E27FC236}">
                  <a16:creationId xmlns:a16="http://schemas.microsoft.com/office/drawing/2014/main" id="{8D3124EF-850F-7FEC-1FDD-90E8C0FA9C91}"/>
                </a:ext>
              </a:extLst>
            </p:cNvPr>
            <p:cNvPicPr>
              <a:picLocks noChangeAspect="1"/>
            </p:cNvPicPr>
            <p:nvPr/>
          </p:nvPicPr>
          <p:blipFill>
            <a:blip r:embed="rId14">
              <a:extLst>
                <a:ext uri="{28A0092B-C50C-407E-A947-70E740481C1C}">
                  <a14:useLocalDpi xmlns:a14="http://schemas.microsoft.com/office/drawing/2010/main"/>
                </a:ext>
              </a:extLst>
            </a:blip>
            <a:srcRect/>
            <a:stretch/>
          </p:blipFill>
          <p:spPr>
            <a:xfrm>
              <a:off x="5794172" y="1416791"/>
              <a:ext cx="5166584" cy="4564120"/>
            </a:xfrm>
            <a:prstGeom prst="rect">
              <a:avLst/>
            </a:prstGeom>
            <a:solidFill>
              <a:srgbClr val="22191B"/>
            </a:solidFill>
            <a:ln w="6350">
              <a:solidFill>
                <a:schemeClr val="tx1">
                  <a:lumMod val="50000"/>
                </a:schemeClr>
              </a:solidFill>
            </a:ln>
            <a:effectLst>
              <a:outerShdw blurRad="50800" dist="63500" dir="8100000" algn="tr" rotWithShape="0">
                <a:prstClr val="black">
                  <a:alpha val="80000"/>
                </a:prstClr>
              </a:outerShdw>
            </a:effectLst>
          </p:spPr>
        </p:pic>
        <p:sp>
          <p:nvSpPr>
            <p:cNvPr id="60" name="Box PET Title">
              <a:extLst>
                <a:ext uri="{FF2B5EF4-FFF2-40B4-BE49-F238E27FC236}">
                  <a16:creationId xmlns:a16="http://schemas.microsoft.com/office/drawing/2014/main" id="{CD02FFFC-5E9E-5787-B79B-361CB57F5DA7}"/>
                </a:ext>
              </a:extLst>
            </p:cNvPr>
            <p:cNvSpPr txBox="1"/>
            <p:nvPr/>
          </p:nvSpPr>
          <p:spPr>
            <a:xfrm>
              <a:off x="5794172" y="5462030"/>
              <a:ext cx="5166360"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Positron Emission Tomography (PET) </a:t>
              </a:r>
              <a:r>
                <a:rPr lang="en-US" dirty="0">
                  <a:solidFill>
                    <a:schemeClr val="tx1">
                      <a:lumMod val="75000"/>
                    </a:schemeClr>
                  </a:solidFill>
                  <a:sym typeface="Wingdings" panose="05000000000000000000" pitchFamily="2" charset="2"/>
                </a:rPr>
                <a:t> 1975</a:t>
              </a:r>
              <a:endParaRPr lang="en-US" dirty="0">
                <a:solidFill>
                  <a:schemeClr val="tx1">
                    <a:lumMod val="75000"/>
                  </a:schemeClr>
                </a:solidFill>
              </a:endParaRPr>
            </a:p>
          </p:txBody>
        </p:sp>
      </p:grpSp>
      <p:grpSp>
        <p:nvGrpSpPr>
          <p:cNvPr id="38" name="BCI Group">
            <a:extLst>
              <a:ext uri="{FF2B5EF4-FFF2-40B4-BE49-F238E27FC236}">
                <a16:creationId xmlns:a16="http://schemas.microsoft.com/office/drawing/2014/main" id="{48B8C6C5-17AD-9FC2-D9BE-8EDB8B46731D}"/>
              </a:ext>
            </a:extLst>
          </p:cNvPr>
          <p:cNvGrpSpPr/>
          <p:nvPr/>
        </p:nvGrpSpPr>
        <p:grpSpPr>
          <a:xfrm>
            <a:off x="7158480" y="129439"/>
            <a:ext cx="4825182" cy="7090770"/>
            <a:chOff x="5964873" y="153466"/>
            <a:chExt cx="4825182" cy="7090770"/>
          </a:xfrm>
        </p:grpSpPr>
        <p:pic>
          <p:nvPicPr>
            <p:cNvPr id="39" name="BCI Article" descr="Screen capture of &quot;Toward Direct Brain-Computer Communication&quot; article by J. J. Vidal, 1973&#10;">
              <a:extLst>
                <a:ext uri="{FF2B5EF4-FFF2-40B4-BE49-F238E27FC236}">
                  <a16:creationId xmlns:a16="http://schemas.microsoft.com/office/drawing/2014/main" id="{B335B13C-1F1F-1D59-BE52-B4D19AC16851}"/>
                </a:ext>
              </a:extLst>
            </p:cNvPr>
            <p:cNvPicPr>
              <a:picLocks noChangeAspect="1"/>
            </p:cNvPicPr>
            <p:nvPr/>
          </p:nvPicPr>
          <p:blipFill>
            <a:blip r:embed="rId15">
              <a:extLst>
                <a:ext uri="{28A0092B-C50C-407E-A947-70E740481C1C}">
                  <a14:useLocalDpi xmlns:a14="http://schemas.microsoft.com/office/drawing/2010/main"/>
                </a:ext>
              </a:extLst>
            </a:blip>
            <a:srcRect/>
            <a:stretch/>
          </p:blipFill>
          <p:spPr>
            <a:xfrm>
              <a:off x="5964873" y="153466"/>
              <a:ext cx="4825182" cy="7090770"/>
            </a:xfrm>
            <a:prstGeom prst="rect">
              <a:avLst/>
            </a:prstGeom>
            <a:solidFill>
              <a:srgbClr val="22191B"/>
            </a:solidFill>
            <a:ln w="6350">
              <a:solidFill>
                <a:schemeClr val="tx1">
                  <a:lumMod val="50000"/>
                </a:schemeClr>
              </a:solidFill>
            </a:ln>
            <a:effectLst>
              <a:glow rad="127000">
                <a:srgbClr val="22191B">
                  <a:alpha val="70000"/>
                </a:srgbClr>
              </a:glow>
              <a:outerShdw blurRad="50800" dist="63500" dir="8100000" algn="tr" rotWithShape="0">
                <a:prstClr val="black">
                  <a:alpha val="80000"/>
                </a:prstClr>
              </a:outerShdw>
            </a:effectLst>
          </p:spPr>
        </p:pic>
        <p:sp>
          <p:nvSpPr>
            <p:cNvPr id="40" name="Box BCI Title">
              <a:extLst>
                <a:ext uri="{FF2B5EF4-FFF2-40B4-BE49-F238E27FC236}">
                  <a16:creationId xmlns:a16="http://schemas.microsoft.com/office/drawing/2014/main" id="{DEFDE06A-D723-35D5-0497-7505B7675AA3}"/>
                </a:ext>
              </a:extLst>
            </p:cNvPr>
            <p:cNvSpPr txBox="1"/>
            <p:nvPr/>
          </p:nvSpPr>
          <p:spPr>
            <a:xfrm>
              <a:off x="5971402" y="2471072"/>
              <a:ext cx="4809744"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Brain–Computer Interface (</a:t>
              </a:r>
              <a:r>
                <a:rPr lang="en-US" dirty="0" err="1">
                  <a:solidFill>
                    <a:schemeClr val="tx1">
                      <a:lumMod val="75000"/>
                    </a:schemeClr>
                  </a:solidFill>
                </a:rPr>
                <a:t>BCI</a:t>
              </a:r>
              <a:r>
                <a:rPr lang="en-US" dirty="0">
                  <a:solidFill>
                    <a:schemeClr val="tx1">
                      <a:lumMod val="75000"/>
                    </a:schemeClr>
                  </a:solidFill>
                </a:rPr>
                <a:t>) </a:t>
              </a:r>
              <a:r>
                <a:rPr lang="en-US" dirty="0">
                  <a:solidFill>
                    <a:schemeClr val="tx1">
                      <a:lumMod val="75000"/>
                    </a:schemeClr>
                  </a:solidFill>
                  <a:sym typeface="Wingdings" panose="05000000000000000000" pitchFamily="2" charset="2"/>
                </a:rPr>
                <a:t> 1973</a:t>
              </a:r>
              <a:endParaRPr lang="en-US" dirty="0">
                <a:solidFill>
                  <a:schemeClr val="tx1">
                    <a:lumMod val="75000"/>
                  </a:schemeClr>
                </a:solidFill>
              </a:endParaRPr>
            </a:p>
          </p:txBody>
        </p:sp>
        <p:sp>
          <p:nvSpPr>
            <p:cNvPr id="57" name="Box BCI Title">
              <a:extLst>
                <a:ext uri="{FF2B5EF4-FFF2-40B4-BE49-F238E27FC236}">
                  <a16:creationId xmlns:a16="http://schemas.microsoft.com/office/drawing/2014/main" id="{E16CFE04-D795-0BE7-0E6B-4CC440418FF3}"/>
                </a:ext>
              </a:extLst>
            </p:cNvPr>
            <p:cNvSpPr txBox="1"/>
            <p:nvPr/>
          </p:nvSpPr>
          <p:spPr>
            <a:xfrm>
              <a:off x="5971402" y="2882552"/>
              <a:ext cx="4809744" cy="369332"/>
            </a:xfrm>
            <a:prstGeom prst="rect">
              <a:avLst/>
            </a:prstGeom>
            <a:solidFill>
              <a:srgbClr val="000000">
                <a:alpha val="80000"/>
              </a:srgbClr>
            </a:solidFill>
          </p:spPr>
          <p:txBody>
            <a:bodyPr wrap="square" lIns="182880" bIns="45720">
              <a:spAutoFit/>
            </a:bodyPr>
            <a:lstStyle/>
            <a:p>
              <a:r>
                <a:rPr lang="en-US" dirty="0">
                  <a:solidFill>
                    <a:schemeClr val="tx1">
                      <a:lumMod val="75000"/>
                    </a:schemeClr>
                  </a:solidFill>
                </a:rPr>
                <a:t>Introduces the concept of </a:t>
              </a:r>
              <a:r>
                <a:rPr lang="en-US" dirty="0" err="1">
                  <a:solidFill>
                    <a:schemeClr val="tx1">
                      <a:lumMod val="75000"/>
                    </a:schemeClr>
                  </a:solidFill>
                </a:rPr>
                <a:t>BCI</a:t>
              </a:r>
              <a:endParaRPr lang="en-US" dirty="0">
                <a:solidFill>
                  <a:schemeClr val="tx1">
                    <a:lumMod val="75000"/>
                  </a:schemeClr>
                </a:solidFill>
              </a:endParaRPr>
            </a:p>
          </p:txBody>
        </p:sp>
      </p:grpSp>
      <p:sp>
        <p:nvSpPr>
          <p:cNvPr id="41" name="Oval 40">
            <a:extLst>
              <a:ext uri="{FF2B5EF4-FFF2-40B4-BE49-F238E27FC236}">
                <a16:creationId xmlns:a16="http://schemas.microsoft.com/office/drawing/2014/main" id="{9CD23652-C292-2454-DFB5-ABD095455CE6}"/>
              </a:ext>
            </a:extLst>
          </p:cNvPr>
          <p:cNvSpPr/>
          <p:nvPr/>
        </p:nvSpPr>
        <p:spPr>
          <a:xfrm>
            <a:off x="9332977" y="983598"/>
            <a:ext cx="1614854" cy="792199"/>
          </a:xfrm>
          <a:prstGeom prst="ellipse">
            <a:avLst/>
          </a:prstGeom>
          <a:noFill/>
          <a:ln w="76200" cap="rnd">
            <a:solidFill>
              <a:srgbClr val="C0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c 41">
            <a:extLst>
              <a:ext uri="{FF2B5EF4-FFF2-40B4-BE49-F238E27FC236}">
                <a16:creationId xmlns:a16="http://schemas.microsoft.com/office/drawing/2014/main" id="{5714CAD1-E461-8795-68F3-9AF60F935DE4}"/>
              </a:ext>
            </a:extLst>
          </p:cNvPr>
          <p:cNvSpPr/>
          <p:nvPr/>
        </p:nvSpPr>
        <p:spPr>
          <a:xfrm>
            <a:off x="9372178" y="993804"/>
            <a:ext cx="1614854" cy="940562"/>
          </a:xfrm>
          <a:prstGeom prst="arc">
            <a:avLst>
              <a:gd name="adj1" fmla="val 16200000"/>
              <a:gd name="adj2" fmla="val 9227426"/>
            </a:avLst>
          </a:prstGeom>
          <a:noFill/>
          <a:ln w="76200" cap="rnd">
            <a:solidFill>
              <a:srgbClr val="C0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4160991"/>
      </p:ext>
    </p:extLst>
  </p:cSld>
  <p:clrMapOvr>
    <a:masterClrMapping/>
  </p:clrMapOvr>
  <p:transition spd="med">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500" fill="hold"/>
                                            <p:tgtEl>
                                              <p:spTgt spid="2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50000">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14:bounceEnd="50000">
                                          <p:cBhvr additive="base">
                                            <p:cTn id="13" dur="500" fill="hold"/>
                                            <p:tgtEl>
                                              <p:spTgt spid="30"/>
                                            </p:tgtEl>
                                            <p:attrNameLst>
                                              <p:attrName>ppt_x</p:attrName>
                                            </p:attrNameLst>
                                          </p:cBhvr>
                                          <p:tavLst>
                                            <p:tav tm="0">
                                              <p:val>
                                                <p:strVal val="1+#ppt_w/2"/>
                                              </p:val>
                                            </p:tav>
                                            <p:tav tm="100000">
                                              <p:val>
                                                <p:strVal val="#ppt_x"/>
                                              </p:val>
                                            </p:tav>
                                          </p:tavLst>
                                        </p:anim>
                                        <p:anim calcmode="lin" valueType="num" p14:bounceEnd="50000">
                                          <p:cBhvr additive="base">
                                            <p:cTn id="1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14:presetBounceEnd="50000">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14:bounceEnd="50000">
                                          <p:cBhvr additive="base">
                                            <p:cTn id="19" dur="500" fill="hold"/>
                                            <p:tgtEl>
                                              <p:spTgt spid="35"/>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nodeType="clickEffect">
                                      <p:stCondLst>
                                        <p:cond delay="0"/>
                                      </p:stCondLst>
                                      <p:childTnLst>
                                        <p:anim calcmode="lin" valueType="num">
                                          <p:cBhvr additive="base">
                                            <p:cTn id="24" dur="500"/>
                                            <p:tgtEl>
                                              <p:spTgt spid="30"/>
                                            </p:tgtEl>
                                            <p:attrNameLst>
                                              <p:attrName>ppt_x</p:attrName>
                                            </p:attrNameLst>
                                          </p:cBhvr>
                                          <p:tavLst>
                                            <p:tav tm="0">
                                              <p:val>
                                                <p:strVal val="ppt_x"/>
                                              </p:val>
                                            </p:tav>
                                            <p:tav tm="100000">
                                              <p:val>
                                                <p:strVal val="0-ppt_w/2"/>
                                              </p:val>
                                            </p:tav>
                                          </p:tavLst>
                                        </p:anim>
                                        <p:anim calcmode="lin" valueType="num">
                                          <p:cBhvr additive="base">
                                            <p:cTn id="25" dur="500"/>
                                            <p:tgtEl>
                                              <p:spTgt spid="30"/>
                                            </p:tgtEl>
                                            <p:attrNameLst>
                                              <p:attrName>ppt_y</p:attrName>
                                            </p:attrNameLst>
                                          </p:cBhvr>
                                          <p:tavLst>
                                            <p:tav tm="0">
                                              <p:val>
                                                <p:strVal val="ppt_y"/>
                                              </p:val>
                                            </p:tav>
                                            <p:tav tm="100000">
                                              <p:val>
                                                <p:strVal val="ppt_y"/>
                                              </p:val>
                                            </p:tav>
                                          </p:tavLst>
                                        </p:anim>
                                        <p:set>
                                          <p:cBhvr>
                                            <p:cTn id="26" dur="1" fill="hold">
                                              <p:stCondLst>
                                                <p:cond delay="499"/>
                                              </p:stCondLst>
                                            </p:cTn>
                                            <p:tgtEl>
                                              <p:spTgt spid="30"/>
                                            </p:tgtEl>
                                            <p:attrNameLst>
                                              <p:attrName>style.visibility</p:attrName>
                                            </p:attrNameLst>
                                          </p:cBhvr>
                                          <p:to>
                                            <p:strVal val="hidden"/>
                                          </p:to>
                                        </p:set>
                                      </p:childTnLst>
                                    </p:cTn>
                                  </p:par>
                                  <p:par>
                                    <p:cTn id="27" presetID="2" presetClass="exit" presetSubtype="8" fill="hold" nodeType="withEffect">
                                      <p:stCondLst>
                                        <p:cond delay="0"/>
                                      </p:stCondLst>
                                      <p:childTnLst>
                                        <p:anim calcmode="lin" valueType="num">
                                          <p:cBhvr additive="base">
                                            <p:cTn id="28" dur="500"/>
                                            <p:tgtEl>
                                              <p:spTgt spid="35"/>
                                            </p:tgtEl>
                                            <p:attrNameLst>
                                              <p:attrName>ppt_x</p:attrName>
                                            </p:attrNameLst>
                                          </p:cBhvr>
                                          <p:tavLst>
                                            <p:tav tm="0">
                                              <p:val>
                                                <p:strVal val="ppt_x"/>
                                              </p:val>
                                            </p:tav>
                                            <p:tav tm="100000">
                                              <p:val>
                                                <p:strVal val="0-ppt_w/2"/>
                                              </p:val>
                                            </p:tav>
                                          </p:tavLst>
                                        </p:anim>
                                        <p:anim calcmode="lin" valueType="num">
                                          <p:cBhvr additive="base">
                                            <p:cTn id="29" dur="500"/>
                                            <p:tgtEl>
                                              <p:spTgt spid="35"/>
                                            </p:tgtEl>
                                            <p:attrNameLst>
                                              <p:attrName>ppt_y</p:attrName>
                                            </p:attrNameLst>
                                          </p:cBhvr>
                                          <p:tavLst>
                                            <p:tav tm="0">
                                              <p:val>
                                                <p:strVal val="ppt_y"/>
                                              </p:val>
                                            </p:tav>
                                            <p:tav tm="100000">
                                              <p:val>
                                                <p:strVal val="ppt_y"/>
                                              </p:val>
                                            </p:tav>
                                          </p:tavLst>
                                        </p:anim>
                                        <p:set>
                                          <p:cBhvr>
                                            <p:cTn id="30" dur="1" fill="hold">
                                              <p:stCondLst>
                                                <p:cond delay="499"/>
                                              </p:stCondLst>
                                            </p:cTn>
                                            <p:tgtEl>
                                              <p:spTgt spid="35"/>
                                            </p:tgtEl>
                                            <p:attrNameLst>
                                              <p:attrName>style.visibility</p:attrName>
                                            </p:attrNameLst>
                                          </p:cBhvr>
                                          <p:to>
                                            <p:strVal val="hidden"/>
                                          </p:to>
                                        </p:set>
                                      </p:childTnLst>
                                    </p:cTn>
                                  </p:par>
                                  <p:par>
                                    <p:cTn id="31" presetID="2" presetClass="exit" presetSubtype="8" fill="hold" nodeType="withEffect">
                                      <p:stCondLst>
                                        <p:cond delay="0"/>
                                      </p:stCondLst>
                                      <p:childTnLst>
                                        <p:anim calcmode="lin" valueType="num">
                                          <p:cBhvr additive="base">
                                            <p:cTn id="32" dur="500"/>
                                            <p:tgtEl>
                                              <p:spTgt spid="27"/>
                                            </p:tgtEl>
                                            <p:attrNameLst>
                                              <p:attrName>ppt_x</p:attrName>
                                            </p:attrNameLst>
                                          </p:cBhvr>
                                          <p:tavLst>
                                            <p:tav tm="0">
                                              <p:val>
                                                <p:strVal val="ppt_x"/>
                                              </p:val>
                                            </p:tav>
                                            <p:tav tm="100000">
                                              <p:val>
                                                <p:strVal val="0-ppt_w/2"/>
                                              </p:val>
                                            </p:tav>
                                          </p:tavLst>
                                        </p:anim>
                                        <p:anim calcmode="lin" valueType="num">
                                          <p:cBhvr additive="base">
                                            <p:cTn id="33" dur="500"/>
                                            <p:tgtEl>
                                              <p:spTgt spid="27"/>
                                            </p:tgtEl>
                                            <p:attrNameLst>
                                              <p:attrName>ppt_y</p:attrName>
                                            </p:attrNameLst>
                                          </p:cBhvr>
                                          <p:tavLst>
                                            <p:tav tm="0">
                                              <p:val>
                                                <p:strVal val="ppt_y"/>
                                              </p:val>
                                            </p:tav>
                                            <p:tav tm="100000">
                                              <p:val>
                                                <p:strVal val="ppt_y"/>
                                              </p:val>
                                            </p:tav>
                                          </p:tavLst>
                                        </p:anim>
                                        <p:set>
                                          <p:cBhvr>
                                            <p:cTn id="34" dur="1" fill="hold">
                                              <p:stCondLst>
                                                <p:cond delay="499"/>
                                              </p:stCondLst>
                                            </p:cTn>
                                            <p:tgtEl>
                                              <p:spTgt spid="27"/>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par>
                              <p:cTn id="38" fill="hold">
                                <p:stCondLst>
                                  <p:cond delay="500"/>
                                </p:stCondLst>
                                <p:childTnLst>
                                  <p:par>
                                    <p:cTn id="39" presetID="42" presetClass="path" presetSubtype="0" accel="50000" decel="50000" fill="hold" grpId="0" nodeType="afterEffect">
                                      <p:stCondLst>
                                        <p:cond delay="0"/>
                                      </p:stCondLst>
                                      <p:childTnLst>
                                        <p:animMotion origin="layout" path="M 3.75E-6 -4.07407E-6 L -0.53399 0.38727 " pathEditMode="relative" rAng="0" ptsTypes="AA">
                                          <p:cBhvr>
                                            <p:cTn id="40" dur="500" fill="hold"/>
                                            <p:tgtEl>
                                              <p:spTgt spid="36"/>
                                            </p:tgtEl>
                                            <p:attrNameLst>
                                              <p:attrName>ppt_x</p:attrName>
                                              <p:attrName>ppt_y</p:attrName>
                                            </p:attrNameLst>
                                          </p:cBhvr>
                                          <p:rCtr x="-26706" y="19352"/>
                                        </p:animMotion>
                                      </p:childTnLst>
                                    </p:cTn>
                                  </p:par>
                                  <p:par>
                                    <p:cTn id="41" presetID="22" presetClass="entr" presetSubtype="8"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250"/>
                                            <p:tgtEl>
                                              <p:spTgt spid="23"/>
                                            </p:tgtEl>
                                          </p:cBhvr>
                                        </p:animEffect>
                                      </p:childTnLst>
                                    </p:cTn>
                                  </p:par>
                                </p:childTnLst>
                              </p:cTn>
                            </p:par>
                            <p:par>
                              <p:cTn id="47" fill="hold">
                                <p:stCondLst>
                                  <p:cond delay="1000"/>
                                </p:stCondLst>
                                <p:childTnLst>
                                  <p:par>
                                    <p:cTn id="48" presetID="2" presetClass="entr" presetSubtype="6" fill="hold" nodeType="afterEffect" p14:presetBounceEnd="50000">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14:bounceEnd="50000">
                                          <p:cBhvr additive="base">
                                            <p:cTn id="50" dur="500" fill="hold"/>
                                            <p:tgtEl>
                                              <p:spTgt spid="52"/>
                                            </p:tgtEl>
                                            <p:attrNameLst>
                                              <p:attrName>ppt_x</p:attrName>
                                            </p:attrNameLst>
                                          </p:cBhvr>
                                          <p:tavLst>
                                            <p:tav tm="0">
                                              <p:val>
                                                <p:strVal val="1+#ppt_w/2"/>
                                              </p:val>
                                            </p:tav>
                                            <p:tav tm="100000">
                                              <p:val>
                                                <p:strVal val="#ppt_x"/>
                                              </p:val>
                                            </p:tav>
                                          </p:tavLst>
                                        </p:anim>
                                        <p:anim calcmode="lin" valueType="num" p14:bounceEnd="50000">
                                          <p:cBhvr additive="base">
                                            <p:cTn id="5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6" fill="hold" nodeType="clickEffect" p14:presetBounceEnd="50000">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14:bounceEnd="50000">
                                          <p:cBhvr additive="base">
                                            <p:cTn id="56" dur="500" fill="hold"/>
                                            <p:tgtEl>
                                              <p:spTgt spid="46"/>
                                            </p:tgtEl>
                                            <p:attrNameLst>
                                              <p:attrName>ppt_x</p:attrName>
                                            </p:attrNameLst>
                                          </p:cBhvr>
                                          <p:tavLst>
                                            <p:tav tm="0">
                                              <p:val>
                                                <p:strVal val="1+#ppt_w/2"/>
                                              </p:val>
                                            </p:tav>
                                            <p:tav tm="100000">
                                              <p:val>
                                                <p:strVal val="#ppt_x"/>
                                              </p:val>
                                            </p:tav>
                                          </p:tavLst>
                                        </p:anim>
                                        <p:anim calcmode="lin" valueType="num" p14:bounceEnd="50000">
                                          <p:cBhvr additive="base">
                                            <p:cTn id="5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6" fill="hold" nodeType="clickEffect" p14:presetBounceEnd="50000">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14:bounceEnd="50000">
                                          <p:cBhvr additive="base">
                                            <p:cTn id="62" dur="500" fill="hold"/>
                                            <p:tgtEl>
                                              <p:spTgt spid="43"/>
                                            </p:tgtEl>
                                            <p:attrNameLst>
                                              <p:attrName>ppt_x</p:attrName>
                                            </p:attrNameLst>
                                          </p:cBhvr>
                                          <p:tavLst>
                                            <p:tav tm="0">
                                              <p:val>
                                                <p:strVal val="1+#ppt_w/2"/>
                                              </p:val>
                                            </p:tav>
                                            <p:tav tm="100000">
                                              <p:val>
                                                <p:strVal val="#ppt_x"/>
                                              </p:val>
                                            </p:tav>
                                          </p:tavLst>
                                        </p:anim>
                                        <p:anim calcmode="lin" valueType="num" p14:bounceEnd="50000">
                                          <p:cBhvr additive="base">
                                            <p:cTn id="6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6" presetClass="emph" presetSubtype="0" fill="hold" nodeType="clickEffect">
                                      <p:stCondLst>
                                        <p:cond delay="0"/>
                                      </p:stCondLst>
                                      <p:childTnLst>
                                        <p:animScale>
                                          <p:cBhvr>
                                            <p:cTn id="67" dur="500" fill="hold"/>
                                            <p:tgtEl>
                                              <p:spTgt spid="52"/>
                                            </p:tgtEl>
                                          </p:cBhvr>
                                          <p:by x="50000" y="50000"/>
                                        </p:animScale>
                                      </p:childTnLst>
                                    </p:cTn>
                                  </p:par>
                                  <p:par>
                                    <p:cTn id="68" presetID="6" presetClass="emph" presetSubtype="0" fill="hold" nodeType="withEffect">
                                      <p:stCondLst>
                                        <p:cond delay="0"/>
                                      </p:stCondLst>
                                      <p:childTnLst>
                                        <p:animScale>
                                          <p:cBhvr>
                                            <p:cTn id="69" dur="500" fill="hold"/>
                                            <p:tgtEl>
                                              <p:spTgt spid="46"/>
                                            </p:tgtEl>
                                          </p:cBhvr>
                                          <p:by x="50000" y="50000"/>
                                        </p:animScale>
                                      </p:childTnLst>
                                    </p:cTn>
                                  </p:par>
                                  <p:par>
                                    <p:cTn id="70" presetID="6" presetClass="emph" presetSubtype="0" fill="hold" nodeType="withEffect">
                                      <p:stCondLst>
                                        <p:cond delay="0"/>
                                      </p:stCondLst>
                                      <p:childTnLst>
                                        <p:animScale>
                                          <p:cBhvr>
                                            <p:cTn id="71" dur="500" fill="hold"/>
                                            <p:tgtEl>
                                              <p:spTgt spid="43"/>
                                            </p:tgtEl>
                                          </p:cBhvr>
                                          <p:by x="50000" y="50000"/>
                                        </p:animScale>
                                      </p:childTnLst>
                                    </p:cTn>
                                  </p:par>
                                  <p:par>
                                    <p:cTn id="72" presetID="35" presetClass="path" presetSubtype="0" accel="50000" decel="50000" fill="hold" nodeType="withEffect">
                                      <p:stCondLst>
                                        <p:cond delay="0"/>
                                      </p:stCondLst>
                                      <p:childTnLst>
                                        <p:animMotion origin="layout" path="M 2.5E-6 0 L -0.25 0 " pathEditMode="relative" rAng="0" ptsTypes="AA">
                                          <p:cBhvr>
                                            <p:cTn id="73" dur="500" fill="hold"/>
                                            <p:tgtEl>
                                              <p:spTgt spid="52"/>
                                            </p:tgtEl>
                                            <p:attrNameLst>
                                              <p:attrName>ppt_x</p:attrName>
                                              <p:attrName>ppt_y</p:attrName>
                                            </p:attrNameLst>
                                          </p:cBhvr>
                                          <p:rCtr x="-12500" y="0"/>
                                        </p:animMotion>
                                      </p:childTnLst>
                                    </p:cTn>
                                  </p:par>
                                  <p:par>
                                    <p:cTn id="74" presetID="35" presetClass="path" presetSubtype="0" accel="50000" decel="50000" fill="hold" nodeType="withEffect">
                                      <p:stCondLst>
                                        <p:cond delay="0"/>
                                      </p:stCondLst>
                                      <p:childTnLst>
                                        <p:animMotion origin="layout" path="M -4.79167E-6 2.59259E-6 L -0.25 2.59259E-6 " pathEditMode="relative" rAng="0" ptsTypes="AA">
                                          <p:cBhvr>
                                            <p:cTn id="75" dur="500" fill="hold"/>
                                            <p:tgtEl>
                                              <p:spTgt spid="46"/>
                                            </p:tgtEl>
                                            <p:attrNameLst>
                                              <p:attrName>ppt_x</p:attrName>
                                              <p:attrName>ppt_y</p:attrName>
                                            </p:attrNameLst>
                                          </p:cBhvr>
                                          <p:rCtr x="-12500" y="0"/>
                                        </p:animMotion>
                                      </p:childTnLst>
                                    </p:cTn>
                                  </p:par>
                                  <p:par>
                                    <p:cTn id="76" presetID="35" presetClass="path" presetSubtype="0" accel="50000" decel="50000" fill="hold" nodeType="withEffect">
                                      <p:stCondLst>
                                        <p:cond delay="0"/>
                                      </p:stCondLst>
                                      <p:childTnLst>
                                        <p:animMotion origin="layout" path="M -1.875E-6 -1.11111E-6 L -0.25 -1.11111E-6 " pathEditMode="relative" rAng="0" ptsTypes="AA">
                                          <p:cBhvr>
                                            <p:cTn id="77" dur="500" fill="hold"/>
                                            <p:tgtEl>
                                              <p:spTgt spid="43"/>
                                            </p:tgtEl>
                                            <p:attrNameLst>
                                              <p:attrName>ppt_x</p:attrName>
                                              <p:attrName>ppt_y</p:attrName>
                                            </p:attrNameLst>
                                          </p:cBhvr>
                                          <p:rCtr x="-12500" y="0"/>
                                        </p:animMotion>
                                      </p:childTnLst>
                                    </p:cTn>
                                  </p:par>
                                  <p:par>
                                    <p:cTn id="78" presetID="10" presetClass="entr" presetSubtype="0"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250"/>
                                            <p:tgtEl>
                                              <p:spTgt spid="24"/>
                                            </p:tgtEl>
                                          </p:cBhvr>
                                        </p:animEffect>
                                      </p:childTnLst>
                                    </p:cTn>
                                  </p:par>
                                  <p:par>
                                    <p:cTn id="81" presetID="10" presetClass="entr" presetSubtype="0" fill="hold" nodeType="withEffect">
                                      <p:stCondLst>
                                        <p:cond delay="25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250"/>
                                            <p:tgtEl>
                                              <p:spTgt spid="25"/>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2" fill="hold" nodeType="clickEffect" p14:presetBounceEnd="50000">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14:bounceEnd="50000">
                                          <p:cBhvr additive="base">
                                            <p:cTn id="88"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89"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nodeType="clickEffect" p14:presetBounceEnd="50000">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14:bounceEnd="50000">
                                          <p:cBhvr additive="base">
                                            <p:cTn id="94" dur="500" fill="hold"/>
                                            <p:tgtEl>
                                              <p:spTgt spid="28"/>
                                            </p:tgtEl>
                                            <p:attrNameLst>
                                              <p:attrName>ppt_x</p:attrName>
                                            </p:attrNameLst>
                                          </p:cBhvr>
                                          <p:tavLst>
                                            <p:tav tm="0">
                                              <p:val>
                                                <p:strVal val="1+#ppt_w/2"/>
                                              </p:val>
                                            </p:tav>
                                            <p:tav tm="100000">
                                              <p:val>
                                                <p:strVal val="#ppt_x"/>
                                              </p:val>
                                            </p:tav>
                                          </p:tavLst>
                                        </p:anim>
                                        <p:anim calcmode="lin" valueType="num" p14:bounceEnd="50000">
                                          <p:cBhvr additive="base">
                                            <p:cTn id="95"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2" fill="hold" nodeType="clickEffect" p14:presetBounceEnd="50000">
                                      <p:stCondLst>
                                        <p:cond delay="0"/>
                                      </p:stCondLst>
                                      <p:childTnLst>
                                        <p:set>
                                          <p:cBhvr>
                                            <p:cTn id="99" dur="1" fill="hold">
                                              <p:stCondLst>
                                                <p:cond delay="0"/>
                                              </p:stCondLst>
                                            </p:cTn>
                                            <p:tgtEl>
                                              <p:spTgt spid="58"/>
                                            </p:tgtEl>
                                            <p:attrNameLst>
                                              <p:attrName>style.visibility</p:attrName>
                                            </p:attrNameLst>
                                          </p:cBhvr>
                                          <p:to>
                                            <p:strVal val="visible"/>
                                          </p:to>
                                        </p:set>
                                        <p:anim calcmode="lin" valueType="num" p14:bounceEnd="50000">
                                          <p:cBhvr additive="base">
                                            <p:cTn id="100" dur="500" fill="hold"/>
                                            <p:tgtEl>
                                              <p:spTgt spid="58"/>
                                            </p:tgtEl>
                                            <p:attrNameLst>
                                              <p:attrName>ppt_x</p:attrName>
                                            </p:attrNameLst>
                                          </p:cBhvr>
                                          <p:tavLst>
                                            <p:tav tm="0">
                                              <p:val>
                                                <p:strVal val="1+#ppt_w/2"/>
                                              </p:val>
                                            </p:tav>
                                            <p:tav tm="100000">
                                              <p:val>
                                                <p:strVal val="#ppt_x"/>
                                              </p:val>
                                            </p:tav>
                                          </p:tavLst>
                                        </p:anim>
                                        <p:anim calcmode="lin" valueType="num" p14:bounceEnd="50000">
                                          <p:cBhvr additive="base">
                                            <p:cTn id="101"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6" fill="hold" nodeType="clickEffect" p14:presetBounceEnd="50000">
                                      <p:stCondLst>
                                        <p:cond delay="0"/>
                                      </p:stCondLst>
                                      <p:childTnLst>
                                        <p:set>
                                          <p:cBhvr>
                                            <p:cTn id="105" dur="1" fill="hold">
                                              <p:stCondLst>
                                                <p:cond delay="0"/>
                                              </p:stCondLst>
                                            </p:cTn>
                                            <p:tgtEl>
                                              <p:spTgt spid="38"/>
                                            </p:tgtEl>
                                            <p:attrNameLst>
                                              <p:attrName>style.visibility</p:attrName>
                                            </p:attrNameLst>
                                          </p:cBhvr>
                                          <p:to>
                                            <p:strVal val="visible"/>
                                          </p:to>
                                        </p:set>
                                        <p:anim calcmode="lin" valueType="num" p14:bounceEnd="50000">
                                          <p:cBhvr additive="base">
                                            <p:cTn id="106" dur="500" fill="hold"/>
                                            <p:tgtEl>
                                              <p:spTgt spid="38"/>
                                            </p:tgtEl>
                                            <p:attrNameLst>
                                              <p:attrName>ppt_x</p:attrName>
                                            </p:attrNameLst>
                                          </p:cBhvr>
                                          <p:tavLst>
                                            <p:tav tm="0">
                                              <p:val>
                                                <p:strVal val="1+#ppt_w/2"/>
                                              </p:val>
                                            </p:tav>
                                            <p:tav tm="100000">
                                              <p:val>
                                                <p:strVal val="#ppt_x"/>
                                              </p:val>
                                            </p:tav>
                                          </p:tavLst>
                                        </p:anim>
                                        <p:anim calcmode="lin" valueType="num" p14:bounceEnd="50000">
                                          <p:cBhvr additive="base">
                                            <p:cTn id="107" dur="500" fill="hold"/>
                                            <p:tgtEl>
                                              <p:spTgt spid="38"/>
                                            </p:tgtEl>
                                            <p:attrNameLst>
                                              <p:attrName>ppt_y</p:attrName>
                                            </p:attrNameLst>
                                          </p:cBhvr>
                                          <p:tavLst>
                                            <p:tav tm="0">
                                              <p:val>
                                                <p:strVal val="1+#ppt_h/2"/>
                                              </p:val>
                                            </p:tav>
                                            <p:tav tm="100000">
                                              <p:val>
                                                <p:strVal val="#ppt_y"/>
                                              </p:val>
                                            </p:tav>
                                          </p:tavLst>
                                        </p:anim>
                                      </p:childTnLst>
                                    </p:cTn>
                                  </p:par>
                                </p:childTnLst>
                              </p:cTn>
                            </p:par>
                            <p:par>
                              <p:cTn id="108" fill="hold">
                                <p:stCondLst>
                                  <p:cond delay="500"/>
                                </p:stCondLst>
                                <p:childTnLst>
                                  <p:par>
                                    <p:cTn id="109" presetID="21" presetClass="entr" presetSubtype="1" fill="hold" grpId="0" nodeType="after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wheel(1)">
                                          <p:cBhvr>
                                            <p:cTn id="111" dur="300"/>
                                            <p:tgtEl>
                                              <p:spTgt spid="41"/>
                                            </p:tgtEl>
                                          </p:cBhvr>
                                        </p:animEffect>
                                      </p:childTnLst>
                                    </p:cTn>
                                  </p:par>
                                </p:childTnLst>
                              </p:cTn>
                            </p:par>
                            <p:par>
                              <p:cTn id="112" fill="hold">
                                <p:stCondLst>
                                  <p:cond delay="800"/>
                                </p:stCondLst>
                                <p:childTnLst>
                                  <p:par>
                                    <p:cTn id="113" presetID="21" presetClass="entr" presetSubtype="1" fill="hold" grpId="0" nodeType="after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wheel(1)">
                                          <p:cBhvr>
                                            <p:cTn id="115" dur="1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1+#ppt_w/2"/>
                                              </p:val>
                                            </p:tav>
                                            <p:tav tm="100000">
                                              <p:val>
                                                <p:strVal val="#ppt_x"/>
                                              </p:val>
                                            </p:tav>
                                          </p:tavLst>
                                        </p:anim>
                                        <p:anim calcmode="lin" valueType="num">
                                          <p:cBhvr additive="base">
                                            <p:cTn id="1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1+#ppt_w/2"/>
                                              </p:val>
                                            </p:tav>
                                            <p:tav tm="100000">
                                              <p:val>
                                                <p:strVal val="#ppt_x"/>
                                              </p:val>
                                            </p:tav>
                                          </p:tavLst>
                                        </p:anim>
                                        <p:anim calcmode="lin" valueType="num">
                                          <p:cBhvr additive="base">
                                            <p:cTn id="20"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nodeType="clickEffect">
                                      <p:stCondLst>
                                        <p:cond delay="0"/>
                                      </p:stCondLst>
                                      <p:childTnLst>
                                        <p:anim calcmode="lin" valueType="num">
                                          <p:cBhvr additive="base">
                                            <p:cTn id="24" dur="500"/>
                                            <p:tgtEl>
                                              <p:spTgt spid="30"/>
                                            </p:tgtEl>
                                            <p:attrNameLst>
                                              <p:attrName>ppt_x</p:attrName>
                                            </p:attrNameLst>
                                          </p:cBhvr>
                                          <p:tavLst>
                                            <p:tav tm="0">
                                              <p:val>
                                                <p:strVal val="ppt_x"/>
                                              </p:val>
                                            </p:tav>
                                            <p:tav tm="100000">
                                              <p:val>
                                                <p:strVal val="0-ppt_w/2"/>
                                              </p:val>
                                            </p:tav>
                                          </p:tavLst>
                                        </p:anim>
                                        <p:anim calcmode="lin" valueType="num">
                                          <p:cBhvr additive="base">
                                            <p:cTn id="25" dur="500"/>
                                            <p:tgtEl>
                                              <p:spTgt spid="30"/>
                                            </p:tgtEl>
                                            <p:attrNameLst>
                                              <p:attrName>ppt_y</p:attrName>
                                            </p:attrNameLst>
                                          </p:cBhvr>
                                          <p:tavLst>
                                            <p:tav tm="0">
                                              <p:val>
                                                <p:strVal val="ppt_y"/>
                                              </p:val>
                                            </p:tav>
                                            <p:tav tm="100000">
                                              <p:val>
                                                <p:strVal val="ppt_y"/>
                                              </p:val>
                                            </p:tav>
                                          </p:tavLst>
                                        </p:anim>
                                        <p:set>
                                          <p:cBhvr>
                                            <p:cTn id="26" dur="1" fill="hold">
                                              <p:stCondLst>
                                                <p:cond delay="499"/>
                                              </p:stCondLst>
                                            </p:cTn>
                                            <p:tgtEl>
                                              <p:spTgt spid="30"/>
                                            </p:tgtEl>
                                            <p:attrNameLst>
                                              <p:attrName>style.visibility</p:attrName>
                                            </p:attrNameLst>
                                          </p:cBhvr>
                                          <p:to>
                                            <p:strVal val="hidden"/>
                                          </p:to>
                                        </p:set>
                                      </p:childTnLst>
                                    </p:cTn>
                                  </p:par>
                                  <p:par>
                                    <p:cTn id="27" presetID="2" presetClass="exit" presetSubtype="8" fill="hold" nodeType="withEffect">
                                      <p:stCondLst>
                                        <p:cond delay="0"/>
                                      </p:stCondLst>
                                      <p:childTnLst>
                                        <p:anim calcmode="lin" valueType="num">
                                          <p:cBhvr additive="base">
                                            <p:cTn id="28" dur="500"/>
                                            <p:tgtEl>
                                              <p:spTgt spid="35"/>
                                            </p:tgtEl>
                                            <p:attrNameLst>
                                              <p:attrName>ppt_x</p:attrName>
                                            </p:attrNameLst>
                                          </p:cBhvr>
                                          <p:tavLst>
                                            <p:tav tm="0">
                                              <p:val>
                                                <p:strVal val="ppt_x"/>
                                              </p:val>
                                            </p:tav>
                                            <p:tav tm="100000">
                                              <p:val>
                                                <p:strVal val="0-ppt_w/2"/>
                                              </p:val>
                                            </p:tav>
                                          </p:tavLst>
                                        </p:anim>
                                        <p:anim calcmode="lin" valueType="num">
                                          <p:cBhvr additive="base">
                                            <p:cTn id="29" dur="500"/>
                                            <p:tgtEl>
                                              <p:spTgt spid="35"/>
                                            </p:tgtEl>
                                            <p:attrNameLst>
                                              <p:attrName>ppt_y</p:attrName>
                                            </p:attrNameLst>
                                          </p:cBhvr>
                                          <p:tavLst>
                                            <p:tav tm="0">
                                              <p:val>
                                                <p:strVal val="ppt_y"/>
                                              </p:val>
                                            </p:tav>
                                            <p:tav tm="100000">
                                              <p:val>
                                                <p:strVal val="ppt_y"/>
                                              </p:val>
                                            </p:tav>
                                          </p:tavLst>
                                        </p:anim>
                                        <p:set>
                                          <p:cBhvr>
                                            <p:cTn id="30" dur="1" fill="hold">
                                              <p:stCondLst>
                                                <p:cond delay="499"/>
                                              </p:stCondLst>
                                            </p:cTn>
                                            <p:tgtEl>
                                              <p:spTgt spid="35"/>
                                            </p:tgtEl>
                                            <p:attrNameLst>
                                              <p:attrName>style.visibility</p:attrName>
                                            </p:attrNameLst>
                                          </p:cBhvr>
                                          <p:to>
                                            <p:strVal val="hidden"/>
                                          </p:to>
                                        </p:set>
                                      </p:childTnLst>
                                    </p:cTn>
                                  </p:par>
                                  <p:par>
                                    <p:cTn id="31" presetID="2" presetClass="exit" presetSubtype="8" fill="hold" nodeType="withEffect">
                                      <p:stCondLst>
                                        <p:cond delay="0"/>
                                      </p:stCondLst>
                                      <p:childTnLst>
                                        <p:anim calcmode="lin" valueType="num">
                                          <p:cBhvr additive="base">
                                            <p:cTn id="32" dur="500"/>
                                            <p:tgtEl>
                                              <p:spTgt spid="27"/>
                                            </p:tgtEl>
                                            <p:attrNameLst>
                                              <p:attrName>ppt_x</p:attrName>
                                            </p:attrNameLst>
                                          </p:cBhvr>
                                          <p:tavLst>
                                            <p:tav tm="0">
                                              <p:val>
                                                <p:strVal val="ppt_x"/>
                                              </p:val>
                                            </p:tav>
                                            <p:tav tm="100000">
                                              <p:val>
                                                <p:strVal val="0-ppt_w/2"/>
                                              </p:val>
                                            </p:tav>
                                          </p:tavLst>
                                        </p:anim>
                                        <p:anim calcmode="lin" valueType="num">
                                          <p:cBhvr additive="base">
                                            <p:cTn id="33" dur="500"/>
                                            <p:tgtEl>
                                              <p:spTgt spid="27"/>
                                            </p:tgtEl>
                                            <p:attrNameLst>
                                              <p:attrName>ppt_y</p:attrName>
                                            </p:attrNameLst>
                                          </p:cBhvr>
                                          <p:tavLst>
                                            <p:tav tm="0">
                                              <p:val>
                                                <p:strVal val="ppt_y"/>
                                              </p:val>
                                            </p:tav>
                                            <p:tav tm="100000">
                                              <p:val>
                                                <p:strVal val="ppt_y"/>
                                              </p:val>
                                            </p:tav>
                                          </p:tavLst>
                                        </p:anim>
                                        <p:set>
                                          <p:cBhvr>
                                            <p:cTn id="34" dur="1" fill="hold">
                                              <p:stCondLst>
                                                <p:cond delay="499"/>
                                              </p:stCondLst>
                                            </p:cTn>
                                            <p:tgtEl>
                                              <p:spTgt spid="27"/>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par>
                              <p:cTn id="38" fill="hold">
                                <p:stCondLst>
                                  <p:cond delay="500"/>
                                </p:stCondLst>
                                <p:childTnLst>
                                  <p:par>
                                    <p:cTn id="39" presetID="42" presetClass="path" presetSubtype="0" accel="50000" decel="50000" fill="hold" grpId="0" nodeType="afterEffect">
                                      <p:stCondLst>
                                        <p:cond delay="0"/>
                                      </p:stCondLst>
                                      <p:childTnLst>
                                        <p:animMotion origin="layout" path="M 3.75E-6 -4.07407E-6 L -0.53399 0.38727 " pathEditMode="relative" rAng="0" ptsTypes="AA">
                                          <p:cBhvr>
                                            <p:cTn id="40" dur="500" fill="hold"/>
                                            <p:tgtEl>
                                              <p:spTgt spid="36"/>
                                            </p:tgtEl>
                                            <p:attrNameLst>
                                              <p:attrName>ppt_x</p:attrName>
                                              <p:attrName>ppt_y</p:attrName>
                                            </p:attrNameLst>
                                          </p:cBhvr>
                                          <p:rCtr x="-26706" y="19352"/>
                                        </p:animMotion>
                                      </p:childTnLst>
                                    </p:cTn>
                                  </p:par>
                                  <p:par>
                                    <p:cTn id="41" presetID="22" presetClass="entr" presetSubtype="8"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250"/>
                                            <p:tgtEl>
                                              <p:spTgt spid="23"/>
                                            </p:tgtEl>
                                          </p:cBhvr>
                                        </p:animEffect>
                                      </p:childTnLst>
                                    </p:cTn>
                                  </p:par>
                                </p:childTnLst>
                              </p:cTn>
                            </p:par>
                            <p:par>
                              <p:cTn id="47" fill="hold">
                                <p:stCondLst>
                                  <p:cond delay="1000"/>
                                </p:stCondLst>
                                <p:childTnLst>
                                  <p:par>
                                    <p:cTn id="48" presetID="2" presetClass="entr" presetSubtype="6"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1+#ppt_w/2"/>
                                              </p:val>
                                            </p:tav>
                                            <p:tav tm="100000">
                                              <p:val>
                                                <p:strVal val="#ppt_x"/>
                                              </p:val>
                                            </p:tav>
                                          </p:tavLst>
                                        </p:anim>
                                        <p:anim calcmode="lin" valueType="num">
                                          <p:cBhvr additive="base">
                                            <p:cTn id="5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6" fill="hold" nodeType="clickEffect">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cBhvr additive="base">
                                            <p:cTn id="56" dur="500" fill="hold"/>
                                            <p:tgtEl>
                                              <p:spTgt spid="46"/>
                                            </p:tgtEl>
                                            <p:attrNameLst>
                                              <p:attrName>ppt_x</p:attrName>
                                            </p:attrNameLst>
                                          </p:cBhvr>
                                          <p:tavLst>
                                            <p:tav tm="0">
                                              <p:val>
                                                <p:strVal val="1+#ppt_w/2"/>
                                              </p:val>
                                            </p:tav>
                                            <p:tav tm="100000">
                                              <p:val>
                                                <p:strVal val="#ppt_x"/>
                                              </p:val>
                                            </p:tav>
                                          </p:tavLst>
                                        </p:anim>
                                        <p:anim calcmode="lin" valueType="num">
                                          <p:cBhvr additive="base">
                                            <p:cTn id="5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6"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500" fill="hold"/>
                                            <p:tgtEl>
                                              <p:spTgt spid="43"/>
                                            </p:tgtEl>
                                            <p:attrNameLst>
                                              <p:attrName>ppt_x</p:attrName>
                                            </p:attrNameLst>
                                          </p:cBhvr>
                                          <p:tavLst>
                                            <p:tav tm="0">
                                              <p:val>
                                                <p:strVal val="1+#ppt_w/2"/>
                                              </p:val>
                                            </p:tav>
                                            <p:tav tm="100000">
                                              <p:val>
                                                <p:strVal val="#ppt_x"/>
                                              </p:val>
                                            </p:tav>
                                          </p:tavLst>
                                        </p:anim>
                                        <p:anim calcmode="lin" valueType="num">
                                          <p:cBhvr additive="base">
                                            <p:cTn id="6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6" presetClass="emph" presetSubtype="0" fill="hold" nodeType="clickEffect">
                                      <p:stCondLst>
                                        <p:cond delay="0"/>
                                      </p:stCondLst>
                                      <p:childTnLst>
                                        <p:animScale>
                                          <p:cBhvr>
                                            <p:cTn id="67" dur="500" fill="hold"/>
                                            <p:tgtEl>
                                              <p:spTgt spid="52"/>
                                            </p:tgtEl>
                                          </p:cBhvr>
                                          <p:by x="50000" y="50000"/>
                                        </p:animScale>
                                      </p:childTnLst>
                                    </p:cTn>
                                  </p:par>
                                  <p:par>
                                    <p:cTn id="68" presetID="6" presetClass="emph" presetSubtype="0" fill="hold" nodeType="withEffect">
                                      <p:stCondLst>
                                        <p:cond delay="0"/>
                                      </p:stCondLst>
                                      <p:childTnLst>
                                        <p:animScale>
                                          <p:cBhvr>
                                            <p:cTn id="69" dur="500" fill="hold"/>
                                            <p:tgtEl>
                                              <p:spTgt spid="46"/>
                                            </p:tgtEl>
                                          </p:cBhvr>
                                          <p:by x="50000" y="50000"/>
                                        </p:animScale>
                                      </p:childTnLst>
                                    </p:cTn>
                                  </p:par>
                                  <p:par>
                                    <p:cTn id="70" presetID="6" presetClass="emph" presetSubtype="0" fill="hold" nodeType="withEffect">
                                      <p:stCondLst>
                                        <p:cond delay="0"/>
                                      </p:stCondLst>
                                      <p:childTnLst>
                                        <p:animScale>
                                          <p:cBhvr>
                                            <p:cTn id="71" dur="500" fill="hold"/>
                                            <p:tgtEl>
                                              <p:spTgt spid="43"/>
                                            </p:tgtEl>
                                          </p:cBhvr>
                                          <p:by x="50000" y="50000"/>
                                        </p:animScale>
                                      </p:childTnLst>
                                    </p:cTn>
                                  </p:par>
                                  <p:par>
                                    <p:cTn id="72" presetID="35" presetClass="path" presetSubtype="0" accel="50000" decel="50000" fill="hold" nodeType="withEffect">
                                      <p:stCondLst>
                                        <p:cond delay="0"/>
                                      </p:stCondLst>
                                      <p:childTnLst>
                                        <p:animMotion origin="layout" path="M 2.5E-6 0 L -0.25 0 " pathEditMode="relative" rAng="0" ptsTypes="AA">
                                          <p:cBhvr>
                                            <p:cTn id="73" dur="500" fill="hold"/>
                                            <p:tgtEl>
                                              <p:spTgt spid="52"/>
                                            </p:tgtEl>
                                            <p:attrNameLst>
                                              <p:attrName>ppt_x</p:attrName>
                                              <p:attrName>ppt_y</p:attrName>
                                            </p:attrNameLst>
                                          </p:cBhvr>
                                          <p:rCtr x="-12500" y="0"/>
                                        </p:animMotion>
                                      </p:childTnLst>
                                    </p:cTn>
                                  </p:par>
                                  <p:par>
                                    <p:cTn id="74" presetID="35" presetClass="path" presetSubtype="0" accel="50000" decel="50000" fill="hold" nodeType="withEffect">
                                      <p:stCondLst>
                                        <p:cond delay="0"/>
                                      </p:stCondLst>
                                      <p:childTnLst>
                                        <p:animMotion origin="layout" path="M -4.79167E-6 2.59259E-6 L -0.25 2.59259E-6 " pathEditMode="relative" rAng="0" ptsTypes="AA">
                                          <p:cBhvr>
                                            <p:cTn id="75" dur="500" fill="hold"/>
                                            <p:tgtEl>
                                              <p:spTgt spid="46"/>
                                            </p:tgtEl>
                                            <p:attrNameLst>
                                              <p:attrName>ppt_x</p:attrName>
                                              <p:attrName>ppt_y</p:attrName>
                                            </p:attrNameLst>
                                          </p:cBhvr>
                                          <p:rCtr x="-12500" y="0"/>
                                        </p:animMotion>
                                      </p:childTnLst>
                                    </p:cTn>
                                  </p:par>
                                  <p:par>
                                    <p:cTn id="76" presetID="35" presetClass="path" presetSubtype="0" accel="50000" decel="50000" fill="hold" nodeType="withEffect">
                                      <p:stCondLst>
                                        <p:cond delay="0"/>
                                      </p:stCondLst>
                                      <p:childTnLst>
                                        <p:animMotion origin="layout" path="M -1.875E-6 -1.11111E-6 L -0.25 -1.11111E-6 " pathEditMode="relative" rAng="0" ptsTypes="AA">
                                          <p:cBhvr>
                                            <p:cTn id="77" dur="500" fill="hold"/>
                                            <p:tgtEl>
                                              <p:spTgt spid="43"/>
                                            </p:tgtEl>
                                            <p:attrNameLst>
                                              <p:attrName>ppt_x</p:attrName>
                                              <p:attrName>ppt_y</p:attrName>
                                            </p:attrNameLst>
                                          </p:cBhvr>
                                          <p:rCtr x="-12500" y="0"/>
                                        </p:animMotion>
                                      </p:childTnLst>
                                    </p:cTn>
                                  </p:par>
                                  <p:par>
                                    <p:cTn id="78" presetID="10" presetClass="entr" presetSubtype="0"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250"/>
                                            <p:tgtEl>
                                              <p:spTgt spid="24"/>
                                            </p:tgtEl>
                                          </p:cBhvr>
                                        </p:animEffect>
                                      </p:childTnLst>
                                    </p:cTn>
                                  </p:par>
                                  <p:par>
                                    <p:cTn id="81" presetID="10" presetClass="entr" presetSubtype="0" fill="hold" nodeType="withEffect">
                                      <p:stCondLst>
                                        <p:cond delay="25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250"/>
                                            <p:tgtEl>
                                              <p:spTgt spid="25"/>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2" fill="hold" nodeType="click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additive="base">
                                            <p:cTn id="88" dur="500" fill="hold"/>
                                            <p:tgtEl>
                                              <p:spTgt spid="17"/>
                                            </p:tgtEl>
                                            <p:attrNameLst>
                                              <p:attrName>ppt_x</p:attrName>
                                            </p:attrNameLst>
                                          </p:cBhvr>
                                          <p:tavLst>
                                            <p:tav tm="0">
                                              <p:val>
                                                <p:strVal val="1+#ppt_w/2"/>
                                              </p:val>
                                            </p:tav>
                                            <p:tav tm="100000">
                                              <p:val>
                                                <p:strVal val="#ppt_x"/>
                                              </p:val>
                                            </p:tav>
                                          </p:tavLst>
                                        </p:anim>
                                        <p:anim calcmode="lin" valueType="num">
                                          <p:cBhvr additive="base">
                                            <p:cTn id="89"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nodeType="click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additive="base">
                                            <p:cTn id="94" dur="500" fill="hold"/>
                                            <p:tgtEl>
                                              <p:spTgt spid="28"/>
                                            </p:tgtEl>
                                            <p:attrNameLst>
                                              <p:attrName>ppt_x</p:attrName>
                                            </p:attrNameLst>
                                          </p:cBhvr>
                                          <p:tavLst>
                                            <p:tav tm="0">
                                              <p:val>
                                                <p:strVal val="1+#ppt_w/2"/>
                                              </p:val>
                                            </p:tav>
                                            <p:tav tm="100000">
                                              <p:val>
                                                <p:strVal val="#ppt_x"/>
                                              </p:val>
                                            </p:tav>
                                          </p:tavLst>
                                        </p:anim>
                                        <p:anim calcmode="lin" valueType="num">
                                          <p:cBhvr additive="base">
                                            <p:cTn id="95"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2" fill="hold" nodeType="clickEffect">
                                      <p:stCondLst>
                                        <p:cond delay="0"/>
                                      </p:stCondLst>
                                      <p:childTnLst>
                                        <p:set>
                                          <p:cBhvr>
                                            <p:cTn id="99" dur="1" fill="hold">
                                              <p:stCondLst>
                                                <p:cond delay="0"/>
                                              </p:stCondLst>
                                            </p:cTn>
                                            <p:tgtEl>
                                              <p:spTgt spid="58"/>
                                            </p:tgtEl>
                                            <p:attrNameLst>
                                              <p:attrName>style.visibility</p:attrName>
                                            </p:attrNameLst>
                                          </p:cBhvr>
                                          <p:to>
                                            <p:strVal val="visible"/>
                                          </p:to>
                                        </p:set>
                                        <p:anim calcmode="lin" valueType="num">
                                          <p:cBhvr additive="base">
                                            <p:cTn id="100" dur="500" fill="hold"/>
                                            <p:tgtEl>
                                              <p:spTgt spid="58"/>
                                            </p:tgtEl>
                                            <p:attrNameLst>
                                              <p:attrName>ppt_x</p:attrName>
                                            </p:attrNameLst>
                                          </p:cBhvr>
                                          <p:tavLst>
                                            <p:tav tm="0">
                                              <p:val>
                                                <p:strVal val="1+#ppt_w/2"/>
                                              </p:val>
                                            </p:tav>
                                            <p:tav tm="100000">
                                              <p:val>
                                                <p:strVal val="#ppt_x"/>
                                              </p:val>
                                            </p:tav>
                                          </p:tavLst>
                                        </p:anim>
                                        <p:anim calcmode="lin" valueType="num">
                                          <p:cBhvr additive="base">
                                            <p:cTn id="101"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6" fill="hold" nodeType="clickEffect">
                                      <p:stCondLst>
                                        <p:cond delay="0"/>
                                      </p:stCondLst>
                                      <p:childTnLst>
                                        <p:set>
                                          <p:cBhvr>
                                            <p:cTn id="105" dur="1" fill="hold">
                                              <p:stCondLst>
                                                <p:cond delay="0"/>
                                              </p:stCondLst>
                                            </p:cTn>
                                            <p:tgtEl>
                                              <p:spTgt spid="38"/>
                                            </p:tgtEl>
                                            <p:attrNameLst>
                                              <p:attrName>style.visibility</p:attrName>
                                            </p:attrNameLst>
                                          </p:cBhvr>
                                          <p:to>
                                            <p:strVal val="visible"/>
                                          </p:to>
                                        </p:set>
                                        <p:anim calcmode="lin" valueType="num">
                                          <p:cBhvr additive="base">
                                            <p:cTn id="106" dur="500" fill="hold"/>
                                            <p:tgtEl>
                                              <p:spTgt spid="38"/>
                                            </p:tgtEl>
                                            <p:attrNameLst>
                                              <p:attrName>ppt_x</p:attrName>
                                            </p:attrNameLst>
                                          </p:cBhvr>
                                          <p:tavLst>
                                            <p:tav tm="0">
                                              <p:val>
                                                <p:strVal val="1+#ppt_w/2"/>
                                              </p:val>
                                            </p:tav>
                                            <p:tav tm="100000">
                                              <p:val>
                                                <p:strVal val="#ppt_x"/>
                                              </p:val>
                                            </p:tav>
                                          </p:tavLst>
                                        </p:anim>
                                        <p:anim calcmode="lin" valueType="num">
                                          <p:cBhvr additive="base">
                                            <p:cTn id="107" dur="500" fill="hold"/>
                                            <p:tgtEl>
                                              <p:spTgt spid="38"/>
                                            </p:tgtEl>
                                            <p:attrNameLst>
                                              <p:attrName>ppt_y</p:attrName>
                                            </p:attrNameLst>
                                          </p:cBhvr>
                                          <p:tavLst>
                                            <p:tav tm="0">
                                              <p:val>
                                                <p:strVal val="1+#ppt_h/2"/>
                                              </p:val>
                                            </p:tav>
                                            <p:tav tm="100000">
                                              <p:val>
                                                <p:strVal val="#ppt_y"/>
                                              </p:val>
                                            </p:tav>
                                          </p:tavLst>
                                        </p:anim>
                                      </p:childTnLst>
                                    </p:cTn>
                                  </p:par>
                                </p:childTnLst>
                              </p:cTn>
                            </p:par>
                            <p:par>
                              <p:cTn id="108" fill="hold">
                                <p:stCondLst>
                                  <p:cond delay="500"/>
                                </p:stCondLst>
                                <p:childTnLst>
                                  <p:par>
                                    <p:cTn id="109" presetID="21" presetClass="entr" presetSubtype="1" fill="hold" grpId="0" nodeType="after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wheel(1)">
                                          <p:cBhvr>
                                            <p:cTn id="111" dur="300"/>
                                            <p:tgtEl>
                                              <p:spTgt spid="41"/>
                                            </p:tgtEl>
                                          </p:cBhvr>
                                        </p:animEffect>
                                      </p:childTnLst>
                                    </p:cTn>
                                  </p:par>
                                </p:childTnLst>
                              </p:cTn>
                            </p:par>
                            <p:par>
                              <p:cTn id="112" fill="hold">
                                <p:stCondLst>
                                  <p:cond delay="800"/>
                                </p:stCondLst>
                                <p:childTnLst>
                                  <p:par>
                                    <p:cTn id="113" presetID="21" presetClass="entr" presetSubtype="1" fill="hold" grpId="0" nodeType="after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wheel(1)">
                                          <p:cBhvr>
                                            <p:cTn id="115" dur="1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97CBC2E-4389-D94B-F953-CFCB309AD6BC}"/>
              </a:ext>
            </a:extLst>
          </p:cNvPr>
          <p:cNvCxnSpPr>
            <a:cxnSpLocks/>
          </p:cNvCxnSpPr>
          <p:nvPr/>
        </p:nvCxnSpPr>
        <p:spPr>
          <a:xfrm>
            <a:off x="-112075" y="4886853"/>
            <a:ext cx="12850175" cy="0"/>
          </a:xfrm>
          <a:prstGeom prst="line">
            <a:avLst/>
          </a:prstGeom>
          <a:ln w="127000" cap="rnd">
            <a:solidFill>
              <a:schemeClr val="tx1"/>
            </a:solidFill>
            <a:tailEnd type="none"/>
          </a:ln>
          <a:effectLst>
            <a:glow rad="127000">
              <a:srgbClr val="22191B"/>
            </a:glow>
          </a:effectLst>
        </p:spPr>
        <p:style>
          <a:lnRef idx="1">
            <a:schemeClr val="accent1"/>
          </a:lnRef>
          <a:fillRef idx="0">
            <a:schemeClr val="accent1"/>
          </a:fillRef>
          <a:effectRef idx="0">
            <a:schemeClr val="accent1"/>
          </a:effectRef>
          <a:fontRef idx="minor">
            <a:schemeClr val="tx1"/>
          </a:fontRef>
        </p:style>
      </p:cxnSp>
      <p:sp>
        <p:nvSpPr>
          <p:cNvPr id="10" name="1990s">
            <a:extLst>
              <a:ext uri="{FF2B5EF4-FFF2-40B4-BE49-F238E27FC236}">
                <a16:creationId xmlns:a16="http://schemas.microsoft.com/office/drawing/2014/main" id="{3F260CE1-AC43-1135-D849-64B7F5BC6BC5}"/>
              </a:ext>
            </a:extLst>
          </p:cNvPr>
          <p:cNvSpPr txBox="1"/>
          <p:nvPr/>
        </p:nvSpPr>
        <p:spPr>
          <a:xfrm>
            <a:off x="191131" y="5129784"/>
            <a:ext cx="3186122" cy="1107996"/>
          </a:xfrm>
          <a:prstGeom prst="rect">
            <a:avLst/>
          </a:prstGeom>
          <a:noFill/>
        </p:spPr>
        <p:txBody>
          <a:bodyPr wrap="square">
            <a:spAutoFit/>
          </a:bodyPr>
          <a:lstStyle/>
          <a:p>
            <a:pPr algn="ctr"/>
            <a:r>
              <a:rPr lang="en-US" sz="6600" dirty="0" err="1">
                <a:effectLst>
                  <a:glow rad="101600">
                    <a:schemeClr val="bg1">
                      <a:alpha val="60000"/>
                    </a:schemeClr>
                  </a:glow>
                </a:effectLst>
                <a:latin typeface="Arial Black" panose="020B0A04020102020204" pitchFamily="34" charset="0"/>
              </a:rPr>
              <a:t>1990s</a:t>
            </a:r>
            <a:endParaRPr lang="en-US" sz="6600" dirty="0">
              <a:effectLst>
                <a:glow rad="101600">
                  <a:schemeClr val="bg1">
                    <a:alpha val="60000"/>
                  </a:schemeClr>
                </a:glow>
              </a:effectLst>
              <a:latin typeface="Arial Black" panose="020B0A04020102020204" pitchFamily="34" charset="0"/>
            </a:endParaRPr>
          </a:p>
        </p:txBody>
      </p:sp>
      <p:cxnSp>
        <p:nvCxnSpPr>
          <p:cNvPr id="3" name="Uptick">
            <a:extLst>
              <a:ext uri="{FF2B5EF4-FFF2-40B4-BE49-F238E27FC236}">
                <a16:creationId xmlns:a16="http://schemas.microsoft.com/office/drawing/2014/main" id="{BE3C0F4A-1BC2-C50D-BE7E-4DA3C044A9E0}"/>
              </a:ext>
            </a:extLst>
          </p:cNvPr>
          <p:cNvCxnSpPr>
            <a:cxnSpLocks/>
          </p:cNvCxnSpPr>
          <p:nvPr/>
        </p:nvCxnSpPr>
        <p:spPr>
          <a:xfrm>
            <a:off x="1784192" y="4715403"/>
            <a:ext cx="0" cy="444500"/>
          </a:xfrm>
          <a:prstGeom prst="line">
            <a:avLst/>
          </a:prstGeom>
          <a:ln w="57150">
            <a:solidFill>
              <a:schemeClr val="tx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pic>
        <p:nvPicPr>
          <p:cNvPr id="18" name="Desert Storm Infantry" descr="A group of soldiers walking on a runway&#10;&#10;Description automatically generated">
            <a:extLst>
              <a:ext uri="{FF2B5EF4-FFF2-40B4-BE49-F238E27FC236}">
                <a16:creationId xmlns:a16="http://schemas.microsoft.com/office/drawing/2014/main" id="{A9441310-03DF-7CE2-2C21-210F5D668D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405538">
            <a:off x="886283" y="564009"/>
            <a:ext cx="5939694" cy="3851368"/>
          </a:xfrm>
          <a:prstGeom prst="rect">
            <a:avLst/>
          </a:prstGeom>
          <a:ln w="76200">
            <a:solidFill>
              <a:schemeClr val="tx1"/>
            </a:solidFill>
          </a:ln>
          <a:effectLst>
            <a:glow rad="127000">
              <a:srgbClr val="22191B">
                <a:alpha val="70000"/>
              </a:srgbClr>
            </a:glow>
          </a:effectLst>
        </p:spPr>
      </p:pic>
      <p:sp>
        <p:nvSpPr>
          <p:cNvPr id="5" name="Box: Desert Storm">
            <a:extLst>
              <a:ext uri="{FF2B5EF4-FFF2-40B4-BE49-F238E27FC236}">
                <a16:creationId xmlns:a16="http://schemas.microsoft.com/office/drawing/2014/main" id="{B6200CA0-B80B-3C4D-EDFD-768C2586F234}"/>
              </a:ext>
            </a:extLst>
          </p:cNvPr>
          <p:cNvSpPr txBox="1"/>
          <p:nvPr/>
        </p:nvSpPr>
        <p:spPr>
          <a:xfrm>
            <a:off x="698819" y="3935662"/>
            <a:ext cx="2170746" cy="492443"/>
          </a:xfrm>
          <a:prstGeom prst="rect">
            <a:avLst/>
          </a:prstGeom>
          <a:solidFill>
            <a:srgbClr val="000000"/>
          </a:solidFill>
          <a:ln w="6350">
            <a:solidFill>
              <a:schemeClr val="tx1">
                <a:lumMod val="50000"/>
              </a:schemeClr>
            </a:solidFill>
          </a:ln>
          <a:effectLst>
            <a:outerShdw blurRad="50800" dist="63500" dir="8100000" algn="tr" rotWithShape="0">
              <a:prstClr val="black">
                <a:alpha val="80000"/>
              </a:prstClr>
            </a:outerShdw>
          </a:effectLst>
        </p:spPr>
        <p:txBody>
          <a:bodyPr wrap="square" tIns="91440" bIns="91440">
            <a:spAutoFit/>
          </a:bodyPr>
          <a:lstStyle>
            <a:defPPr>
              <a:defRPr lang="en-US"/>
            </a:defPPr>
            <a:lvl1pPr algn="ctr">
              <a:defRPr sz="2000"/>
            </a:lvl1pPr>
          </a:lstStyle>
          <a:p>
            <a:r>
              <a:rPr lang="en-US" dirty="0"/>
              <a:t>Desert Storm</a:t>
            </a:r>
          </a:p>
        </p:txBody>
      </p:sp>
      <p:pic>
        <p:nvPicPr>
          <p:cNvPr id="12" name="Desert Storm Aircraft" descr="A group of fighter jets flying over water&#10;&#10;Description automatically generated">
            <a:extLst>
              <a:ext uri="{FF2B5EF4-FFF2-40B4-BE49-F238E27FC236}">
                <a16:creationId xmlns:a16="http://schemas.microsoft.com/office/drawing/2014/main" id="{6C7EA9F6-F5B5-D87D-14D6-304CB47DC6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8757">
            <a:off x="5100397" y="1564877"/>
            <a:ext cx="6424334" cy="4482094"/>
          </a:xfrm>
          <a:prstGeom prst="rect">
            <a:avLst/>
          </a:prstGeom>
          <a:effectLst>
            <a:glow rad="127000">
              <a:srgbClr val="22191B">
                <a:alpha val="70000"/>
              </a:srgbClr>
            </a:glow>
          </a:effectLst>
        </p:spPr>
      </p:pic>
      <p:pic>
        <p:nvPicPr>
          <p:cNvPr id="1028" name="PLA Symbol" descr="Emblem of the People's Liberation Army">
            <a:extLst>
              <a:ext uri="{FF2B5EF4-FFF2-40B4-BE49-F238E27FC236}">
                <a16:creationId xmlns:a16="http://schemas.microsoft.com/office/drawing/2014/main" id="{B71CABF0-EF8E-6140-65D6-BF70703AC2B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96187">
            <a:off x="1725986" y="955405"/>
            <a:ext cx="3740084" cy="3557279"/>
          </a:xfrm>
          <a:prstGeom prst="rect">
            <a:avLst/>
          </a:prstGeom>
          <a:noFill/>
          <a:effectLst>
            <a:glow rad="127000">
              <a:srgbClr val="000000">
                <a:alpha val="80000"/>
              </a:srgbClr>
            </a:glow>
          </a:effectLst>
          <a:extLst>
            <a:ext uri="{909E8E84-426E-40DD-AFC4-6F175D3DCCD1}">
              <a14:hiddenFill xmlns:a14="http://schemas.microsoft.com/office/drawing/2010/main">
                <a:solidFill>
                  <a:srgbClr val="FFFFFF"/>
                </a:solidFill>
              </a14:hiddenFill>
            </a:ext>
          </a:extLst>
        </p:spPr>
      </p:pic>
      <p:sp>
        <p:nvSpPr>
          <p:cNvPr id="11" name="Box: Quote1">
            <a:extLst>
              <a:ext uri="{FF2B5EF4-FFF2-40B4-BE49-F238E27FC236}">
                <a16:creationId xmlns:a16="http://schemas.microsoft.com/office/drawing/2014/main" id="{6D52C9E7-D5F8-FF89-7F05-3BC4B975EB53}"/>
              </a:ext>
            </a:extLst>
          </p:cNvPr>
          <p:cNvSpPr txBox="1"/>
          <p:nvPr/>
        </p:nvSpPr>
        <p:spPr>
          <a:xfrm>
            <a:off x="636988" y="130341"/>
            <a:ext cx="2450468" cy="1856678"/>
          </a:xfrm>
          <a:prstGeom prst="wedgeEllipseCallout">
            <a:avLst>
              <a:gd name="adj1" fmla="val 51003"/>
              <a:gd name="adj2" fmla="val 48764"/>
            </a:avLst>
          </a:prstGeom>
          <a:solidFill>
            <a:srgbClr val="7A1F26"/>
          </a:solidFill>
          <a:ln w="76200">
            <a:solidFill>
              <a:srgbClr val="D4BB2D"/>
            </a:solidFill>
          </a:ln>
          <a:effectLst>
            <a:outerShdw blurRad="63500" dist="76200" dir="8100000" algn="tr" rotWithShape="0">
              <a:prstClr val="black">
                <a:alpha val="80000"/>
              </a:prstClr>
            </a:outerShdw>
          </a:effectLst>
        </p:spPr>
        <p:txBody>
          <a:bodyPr wrap="square" lIns="91440" tIns="91440" rIns="91440" bIns="27432" anchor="ctr" anchorCtr="0">
            <a:spAutoFit/>
          </a:bodyPr>
          <a:lstStyle/>
          <a:p>
            <a:pPr algn="ctr">
              <a:lnSpc>
                <a:spcPct val="75000"/>
              </a:lnSpc>
            </a:pPr>
            <a:r>
              <a:rPr lang="en-US" sz="2000" b="1" dirty="0"/>
              <a:t>…the epitome of Information Warfare</a:t>
            </a:r>
          </a:p>
          <a:p>
            <a:pPr algn="ctr">
              <a:spcBef>
                <a:spcPts val="600"/>
              </a:spcBef>
            </a:pPr>
            <a:r>
              <a:rPr lang="en-US" sz="1000" dirty="0"/>
              <a:t>– </a:t>
            </a:r>
            <a:r>
              <a:rPr lang="en-US" sz="900" dirty="0"/>
              <a:t>Major General Wang </a:t>
            </a:r>
            <a:r>
              <a:rPr lang="en-US" sz="900" dirty="0" err="1"/>
              <a:t>Pufeng</a:t>
            </a:r>
            <a:r>
              <a:rPr lang="en-US" sz="900" dirty="0"/>
              <a:t> </a:t>
            </a:r>
            <a:br>
              <a:rPr lang="en-US" sz="900" dirty="0"/>
            </a:br>
            <a:r>
              <a:rPr lang="en-US" sz="900" dirty="0"/>
              <a:t>(now known as the Father of Chinese Information Warfare) </a:t>
            </a:r>
            <a:endParaRPr lang="en-US" sz="1000" dirty="0"/>
          </a:p>
        </p:txBody>
      </p:sp>
      <p:sp>
        <p:nvSpPr>
          <p:cNvPr id="13" name="Box: Quote2">
            <a:extLst>
              <a:ext uri="{FF2B5EF4-FFF2-40B4-BE49-F238E27FC236}">
                <a16:creationId xmlns:a16="http://schemas.microsoft.com/office/drawing/2014/main" id="{90E58028-0D5B-6365-EA5B-9651787F1570}"/>
              </a:ext>
            </a:extLst>
          </p:cNvPr>
          <p:cNvSpPr txBox="1"/>
          <p:nvPr/>
        </p:nvSpPr>
        <p:spPr>
          <a:xfrm>
            <a:off x="92687" y="1802555"/>
            <a:ext cx="2450468" cy="1966352"/>
          </a:xfrm>
          <a:prstGeom prst="wedgeEllipseCallout">
            <a:avLst>
              <a:gd name="adj1" fmla="val 64143"/>
              <a:gd name="adj2" fmla="val -34645"/>
            </a:avLst>
          </a:prstGeom>
          <a:solidFill>
            <a:srgbClr val="7A1F26"/>
          </a:solidFill>
          <a:ln w="76200">
            <a:solidFill>
              <a:srgbClr val="D4BB2D"/>
            </a:solidFill>
          </a:ln>
          <a:effectLst>
            <a:outerShdw blurRad="63500" dist="76200" dir="8100000" algn="tr" rotWithShape="0">
              <a:prstClr val="black">
                <a:alpha val="80000"/>
              </a:prstClr>
            </a:outerShdw>
          </a:effectLst>
        </p:spPr>
        <p:txBody>
          <a:bodyPr wrap="square" lIns="91440" tIns="91440" rIns="91440" bIns="27432" anchor="ctr" anchorCtr="0">
            <a:noAutofit/>
          </a:bodyPr>
          <a:lstStyle/>
          <a:p>
            <a:pPr algn="ctr">
              <a:lnSpc>
                <a:spcPct val="75000"/>
              </a:lnSpc>
              <a:spcBef>
                <a:spcPts val="600"/>
              </a:spcBef>
            </a:pPr>
            <a:r>
              <a:rPr lang="en-US" b="1" dirty="0"/>
              <a:t>Information Warfare is the “great transformation”</a:t>
            </a:r>
          </a:p>
          <a:p>
            <a:pPr algn="ctr">
              <a:spcBef>
                <a:spcPts val="600"/>
              </a:spcBef>
            </a:pPr>
            <a:r>
              <a:rPr lang="en-US" sz="900" dirty="0"/>
              <a:t>– Chinese military strategists as quoted by </a:t>
            </a:r>
            <a:r>
              <a:rPr lang="en-US" sz="900" dirty="0" err="1"/>
              <a:t>Mulvenon</a:t>
            </a:r>
            <a:r>
              <a:rPr lang="en-US" sz="900" dirty="0"/>
              <a:t>, 1999</a:t>
            </a:r>
          </a:p>
        </p:txBody>
      </p:sp>
      <p:pic>
        <p:nvPicPr>
          <p:cNvPr id="4" name="Unrestricted Warfare">
            <a:extLst>
              <a:ext uri="{FF2B5EF4-FFF2-40B4-BE49-F238E27FC236}">
                <a16:creationId xmlns:a16="http://schemas.microsoft.com/office/drawing/2014/main" id="{BDE265BF-D638-293F-922F-14B025F76C13}"/>
              </a:ext>
            </a:extLst>
          </p:cNvPr>
          <p:cNvPicPr>
            <a:picLocks noChangeAspect="1"/>
          </p:cNvPicPr>
          <p:nvPr/>
        </p:nvPicPr>
        <p:blipFill>
          <a:blip r:embed="rId6"/>
          <a:stretch>
            <a:fillRect/>
          </a:stretch>
        </p:blipFill>
        <p:spPr>
          <a:xfrm rot="21244959">
            <a:off x="1414984" y="1213273"/>
            <a:ext cx="3247686" cy="4810175"/>
          </a:xfrm>
          <a:prstGeom prst="rect">
            <a:avLst/>
          </a:prstGeom>
          <a:noFill/>
          <a:effectLst>
            <a:glow rad="127000">
              <a:srgbClr val="000000">
                <a:alpha val="80000"/>
              </a:srgbClr>
            </a:glow>
          </a:effectLst>
        </p:spPr>
      </p:pic>
      <p:pic>
        <p:nvPicPr>
          <p:cNvPr id="1034" name="Russia">
            <a:extLst>
              <a:ext uri="{FF2B5EF4-FFF2-40B4-BE49-F238E27FC236}">
                <a16:creationId xmlns:a16="http://schemas.microsoft.com/office/drawing/2014/main" id="{F206FC4B-9F39-CB14-C669-A55F23AC133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296120">
            <a:off x="6316327" y="2835387"/>
            <a:ext cx="5623914" cy="3185435"/>
          </a:xfrm>
          <a:prstGeom prst="rect">
            <a:avLst/>
          </a:prstGeom>
          <a:noFill/>
          <a:effectLst>
            <a:outerShdw blurRad="76200" dist="101600" dir="5400000" sx="103000" sy="103000" algn="ctr" rotWithShape="0">
              <a:srgbClr val="000000">
                <a:alpha val="80000"/>
              </a:srgbClr>
            </a:outerShdw>
          </a:effectLst>
          <a:extLst>
            <a:ext uri="{909E8E84-426E-40DD-AFC4-6F175D3DCCD1}">
              <a14:hiddenFill xmlns:a14="http://schemas.microsoft.com/office/drawing/2010/main">
                <a:solidFill>
                  <a:srgbClr val="FFFFFF"/>
                </a:solidFill>
              </a14:hiddenFill>
            </a:ext>
          </a:extLst>
        </p:spPr>
      </p:pic>
      <p:pic>
        <p:nvPicPr>
          <p:cNvPr id="1030" name="DoD" descr="DoD logo">
            <a:extLst>
              <a:ext uri="{FF2B5EF4-FFF2-40B4-BE49-F238E27FC236}">
                <a16:creationId xmlns:a16="http://schemas.microsoft.com/office/drawing/2014/main" id="{6D963B28-65E1-4661-EA38-AEA914580F3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185002" y="195794"/>
            <a:ext cx="2610853" cy="2607227"/>
          </a:xfrm>
          <a:prstGeom prst="rect">
            <a:avLst/>
          </a:prstGeom>
          <a:noFill/>
          <a:effectLst>
            <a:glow rad="127000">
              <a:srgbClr val="000000">
                <a:alpha val="80000"/>
              </a:srgbClr>
            </a:glow>
          </a:effectLst>
          <a:extLst>
            <a:ext uri="{909E8E84-426E-40DD-AFC4-6F175D3DCCD1}">
              <a14:hiddenFill xmlns:a14="http://schemas.microsoft.com/office/drawing/2010/main">
                <a:solidFill>
                  <a:srgbClr val="FFFFFF"/>
                </a:solidFill>
              </a14:hiddenFill>
            </a:ext>
          </a:extLst>
        </p:spPr>
      </p:pic>
      <p:sp>
        <p:nvSpPr>
          <p:cNvPr id="15" name="Box: Quote3">
            <a:extLst>
              <a:ext uri="{FF2B5EF4-FFF2-40B4-BE49-F238E27FC236}">
                <a16:creationId xmlns:a16="http://schemas.microsoft.com/office/drawing/2014/main" id="{A83D169A-BA5E-6501-A18A-153F0F0DA8AD}"/>
              </a:ext>
            </a:extLst>
          </p:cNvPr>
          <p:cNvSpPr txBox="1"/>
          <p:nvPr/>
        </p:nvSpPr>
        <p:spPr>
          <a:xfrm>
            <a:off x="6999922" y="1088726"/>
            <a:ext cx="2265686" cy="1753980"/>
          </a:xfrm>
          <a:prstGeom prst="wedgeEllipseCallout">
            <a:avLst>
              <a:gd name="adj1" fmla="val 64143"/>
              <a:gd name="adj2" fmla="val -34645"/>
            </a:avLst>
          </a:prstGeom>
          <a:solidFill>
            <a:srgbClr val="355E93"/>
          </a:solidFill>
          <a:ln w="76200">
            <a:solidFill>
              <a:srgbClr val="D4BB2D"/>
            </a:solidFill>
          </a:ln>
          <a:effectLst>
            <a:outerShdw blurRad="63500" dist="76200" dir="8100000" algn="tr" rotWithShape="0">
              <a:prstClr val="black">
                <a:alpha val="80000"/>
              </a:prstClr>
            </a:outerShdw>
          </a:effectLst>
        </p:spPr>
        <p:txBody>
          <a:bodyPr wrap="square" lIns="91440" tIns="91440" rIns="91440" bIns="27432" anchor="ctr" anchorCtr="0">
            <a:noAutofit/>
          </a:bodyPr>
          <a:lstStyle/>
          <a:p>
            <a:pPr algn="ctr">
              <a:lnSpc>
                <a:spcPct val="80000"/>
              </a:lnSpc>
              <a:spcBef>
                <a:spcPts val="600"/>
              </a:spcBef>
            </a:pPr>
            <a:r>
              <a:rPr lang="en-US" b="1" dirty="0"/>
              <a:t>Is this a Revolution in Military Affairs (RMA)?</a:t>
            </a:r>
          </a:p>
        </p:txBody>
      </p:sp>
      <p:sp>
        <p:nvSpPr>
          <p:cNvPr id="16" name="Box: JIWC">
            <a:extLst>
              <a:ext uri="{FF2B5EF4-FFF2-40B4-BE49-F238E27FC236}">
                <a16:creationId xmlns:a16="http://schemas.microsoft.com/office/drawing/2014/main" id="{DC14598F-8558-5283-5BAE-C80550AAEDDF}"/>
              </a:ext>
            </a:extLst>
          </p:cNvPr>
          <p:cNvSpPr txBox="1"/>
          <p:nvPr/>
        </p:nvSpPr>
        <p:spPr>
          <a:xfrm>
            <a:off x="5252336" y="360850"/>
            <a:ext cx="2203210" cy="1894676"/>
          </a:xfrm>
          <a:prstGeom prst="ellipse">
            <a:avLst/>
          </a:prstGeom>
          <a:solidFill>
            <a:srgbClr val="355E93"/>
          </a:solidFill>
          <a:ln w="76200">
            <a:solidFill>
              <a:srgbClr val="D4BB2D"/>
            </a:solidFill>
          </a:ln>
          <a:effectLst>
            <a:outerShdw blurRad="63500" dist="76200" dir="8100000" algn="tr" rotWithShape="0">
              <a:prstClr val="black">
                <a:alpha val="80000"/>
              </a:prstClr>
            </a:outerShdw>
          </a:effectLst>
        </p:spPr>
        <p:txBody>
          <a:bodyPr wrap="square" lIns="91440" tIns="91440" rIns="91440" bIns="27432" anchor="ctr" anchorCtr="0">
            <a:noAutofit/>
          </a:bodyPr>
          <a:lstStyle/>
          <a:p>
            <a:pPr algn="ctr">
              <a:lnSpc>
                <a:spcPct val="80000"/>
              </a:lnSpc>
              <a:spcBef>
                <a:spcPts val="600"/>
              </a:spcBef>
            </a:pPr>
            <a:r>
              <a:rPr lang="en-US" b="1" dirty="0"/>
              <a:t>Joint Information Warfare Center </a:t>
            </a:r>
          </a:p>
          <a:p>
            <a:pPr algn="ctr">
              <a:lnSpc>
                <a:spcPct val="80000"/>
              </a:lnSpc>
              <a:spcBef>
                <a:spcPts val="600"/>
              </a:spcBef>
            </a:pPr>
            <a:r>
              <a:rPr lang="en-US" sz="900" dirty="0"/>
              <a:t>Command for IW including </a:t>
            </a:r>
            <a:r>
              <a:rPr lang="en-US" sz="900" dirty="0" err="1"/>
              <a:t>PSYOP</a:t>
            </a:r>
            <a:r>
              <a:rPr lang="en-US" sz="900" dirty="0"/>
              <a:t>, military deception, and EW</a:t>
            </a:r>
          </a:p>
        </p:txBody>
      </p:sp>
      <p:sp>
        <p:nvSpPr>
          <p:cNvPr id="21" name="Box: Quote RUS">
            <a:extLst>
              <a:ext uri="{FF2B5EF4-FFF2-40B4-BE49-F238E27FC236}">
                <a16:creationId xmlns:a16="http://schemas.microsoft.com/office/drawing/2014/main" id="{6C750540-A12E-EFDD-09BF-FAE327BCDB9F}"/>
              </a:ext>
            </a:extLst>
          </p:cNvPr>
          <p:cNvSpPr txBox="1"/>
          <p:nvPr/>
        </p:nvSpPr>
        <p:spPr>
          <a:xfrm>
            <a:off x="5109960" y="3162153"/>
            <a:ext cx="2144467" cy="1438051"/>
          </a:xfrm>
          <a:prstGeom prst="wedgeEllipseCallout">
            <a:avLst>
              <a:gd name="adj1" fmla="val 41486"/>
              <a:gd name="adj2" fmla="val 56816"/>
            </a:avLst>
          </a:prstGeom>
          <a:solidFill>
            <a:srgbClr val="003399"/>
          </a:solidFill>
          <a:ln w="76200">
            <a:solidFill>
              <a:srgbClr val="DE0000"/>
            </a:solidFill>
          </a:ln>
          <a:effectLst>
            <a:outerShdw blurRad="63500" dist="76200" dir="8100000" algn="tr" rotWithShape="0">
              <a:prstClr val="black">
                <a:alpha val="80000"/>
              </a:prstClr>
            </a:outerShdw>
          </a:effectLst>
        </p:spPr>
        <p:txBody>
          <a:bodyPr wrap="square" lIns="91440" tIns="91440" rIns="91440" bIns="27432" anchor="ctr" anchorCtr="0">
            <a:noAutofit/>
          </a:bodyPr>
          <a:lstStyle/>
          <a:p>
            <a:pPr algn="ctr">
              <a:spcBef>
                <a:spcPts val="600"/>
              </a:spcBef>
            </a:pPr>
            <a:r>
              <a:rPr lang="az-Cyrl-AZ" sz="2000" b="1" dirty="0"/>
              <a:t>Гибридная война</a:t>
            </a:r>
            <a:endParaRPr lang="en-US" sz="2000" b="1" dirty="0"/>
          </a:p>
          <a:p>
            <a:pPr algn="ctr">
              <a:spcBef>
                <a:spcPts val="600"/>
              </a:spcBef>
            </a:pPr>
            <a:r>
              <a:rPr lang="en-US" sz="1050" i="1" dirty="0"/>
              <a:t>(</a:t>
            </a:r>
            <a:r>
              <a:rPr lang="en-US" sz="1050" i="1" dirty="0" err="1"/>
              <a:t>gibridnaya</a:t>
            </a:r>
            <a:r>
              <a:rPr lang="en-US" sz="1050" i="1" dirty="0"/>
              <a:t> </a:t>
            </a:r>
            <a:r>
              <a:rPr lang="en-US" sz="1050" i="1" dirty="0" err="1"/>
              <a:t>voyna</a:t>
            </a:r>
            <a:r>
              <a:rPr lang="en-US" sz="1050" i="1" dirty="0"/>
              <a:t>)</a:t>
            </a:r>
            <a:endParaRPr lang="en-US" sz="1100" b="1" dirty="0"/>
          </a:p>
        </p:txBody>
      </p:sp>
    </p:spTree>
    <p:extLst>
      <p:ext uri="{BB962C8B-B14F-4D97-AF65-F5344CB8AC3E}">
        <p14:creationId xmlns:p14="http://schemas.microsoft.com/office/powerpoint/2010/main" val="2050805539"/>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50"/>
                                            <p:tgtEl>
                                              <p:spTgt spid="3"/>
                                            </p:tgtEl>
                                          </p:cBhvr>
                                        </p:animEffect>
                                      </p:childTnLst>
                                    </p:cTn>
                                  </p:par>
                                </p:childTnLst>
                              </p:cTn>
                            </p:par>
                            <p:par>
                              <p:cTn id="8" fill="hold">
                                <p:stCondLst>
                                  <p:cond delay="15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25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nodeType="clickEffect" p14:presetBounceEnd="50000">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14:bounceEnd="50000">
                                          <p:cBhvr additive="base">
                                            <p:cTn id="16"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18"/>
                                            </p:tgtEl>
                                            <p:attrNameLst>
                                              <p:attrName>ppt_y</p:attrName>
                                            </p:attrNameLst>
                                          </p:cBhvr>
                                          <p:tavLst>
                                            <p:tav tm="0">
                                              <p:val>
                                                <p:strVal val="0-#ppt_h/2"/>
                                              </p:val>
                                            </p:tav>
                                            <p:tav tm="100000">
                                              <p:val>
                                                <p:strVal val="#ppt_y"/>
                                              </p:val>
                                            </p:tav>
                                          </p:tavLst>
                                        </p:anim>
                                      </p:childTnLst>
                                    </p:cTn>
                                  </p:par>
                                  <p:par>
                                    <p:cTn id="18" presetID="22" presetClass="entr" presetSubtype="8" fill="hold" grpId="0" nodeType="withEffect">
                                      <p:stCondLst>
                                        <p:cond delay="25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250"/>
                                            <p:tgtEl>
                                              <p:spTgt spid="5"/>
                                            </p:tgtEl>
                                          </p:cBhvr>
                                        </p:animEffect>
                                      </p:childTnLst>
                                    </p:cTn>
                                  </p:par>
                                </p:childTnLst>
                              </p:cTn>
                            </p:par>
                            <p:par>
                              <p:cTn id="21" fill="hold">
                                <p:stCondLst>
                                  <p:cond delay="500"/>
                                </p:stCondLst>
                                <p:childTnLst>
                                  <p:par>
                                    <p:cTn id="22" presetID="2" presetClass="entr" presetSubtype="9"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9" fill="hold" nodeType="clickEffect" p14:presetBounceEnd="50000">
                                      <p:stCondLst>
                                        <p:cond delay="0"/>
                                      </p:stCondLst>
                                      <p:childTnLst>
                                        <p:set>
                                          <p:cBhvr>
                                            <p:cTn id="29" dur="1" fill="hold">
                                              <p:stCondLst>
                                                <p:cond delay="0"/>
                                              </p:stCondLst>
                                            </p:cTn>
                                            <p:tgtEl>
                                              <p:spTgt spid="1028"/>
                                            </p:tgtEl>
                                            <p:attrNameLst>
                                              <p:attrName>style.visibility</p:attrName>
                                            </p:attrNameLst>
                                          </p:cBhvr>
                                          <p:to>
                                            <p:strVal val="visible"/>
                                          </p:to>
                                        </p:set>
                                        <p:anim calcmode="lin" valueType="num" p14:bounceEnd="50000">
                                          <p:cBhvr additive="base">
                                            <p:cTn id="30" dur="500" fill="hold"/>
                                            <p:tgtEl>
                                              <p:spTgt spid="1028"/>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028"/>
                                            </p:tgtEl>
                                            <p:attrNameLst>
                                              <p:attrName>ppt_y</p:attrName>
                                            </p:attrNameLst>
                                          </p:cBhvr>
                                          <p:tavLst>
                                            <p:tav tm="0">
                                              <p:val>
                                                <p:strVal val="0-#ppt_h/2"/>
                                              </p:val>
                                            </p:tav>
                                            <p:tav tm="100000">
                                              <p:val>
                                                <p:strVal val="#ppt_y"/>
                                              </p:val>
                                            </p:tav>
                                          </p:tavLst>
                                        </p:anim>
                                      </p:childTnLst>
                                    </p:cTn>
                                  </p:par>
                                  <p:par>
                                    <p:cTn id="32" presetID="10" presetClass="exit" presetSubtype="0" fill="hold"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righ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right)">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12" decel="5000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0-#ppt_w/2"/>
                                              </p:val>
                                            </p:tav>
                                            <p:tav tm="100000">
                                              <p:val>
                                                <p:strVal val="#ppt_x"/>
                                              </p:val>
                                            </p:tav>
                                          </p:tavLst>
                                        </p:anim>
                                        <p:anim calcmode="lin" valueType="num">
                                          <p:cBhvr additive="base">
                                            <p:cTn id="5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decel="50000" fill="hold" nodeType="clickEffect">
                                      <p:stCondLst>
                                        <p:cond delay="0"/>
                                      </p:stCondLst>
                                      <p:childTnLst>
                                        <p:set>
                                          <p:cBhvr>
                                            <p:cTn id="59" dur="1" fill="hold">
                                              <p:stCondLst>
                                                <p:cond delay="0"/>
                                              </p:stCondLst>
                                            </p:cTn>
                                            <p:tgtEl>
                                              <p:spTgt spid="1034"/>
                                            </p:tgtEl>
                                            <p:attrNameLst>
                                              <p:attrName>style.visibility</p:attrName>
                                            </p:attrNameLst>
                                          </p:cBhvr>
                                          <p:to>
                                            <p:strVal val="visible"/>
                                          </p:to>
                                        </p:set>
                                        <p:anim calcmode="lin" valueType="num">
                                          <p:cBhvr additive="base">
                                            <p:cTn id="60" dur="500" fill="hold"/>
                                            <p:tgtEl>
                                              <p:spTgt spid="1034"/>
                                            </p:tgtEl>
                                            <p:attrNameLst>
                                              <p:attrName>ppt_x</p:attrName>
                                            </p:attrNameLst>
                                          </p:cBhvr>
                                          <p:tavLst>
                                            <p:tav tm="0">
                                              <p:val>
                                                <p:strVal val="1+#ppt_w/2"/>
                                              </p:val>
                                            </p:tav>
                                            <p:tav tm="100000">
                                              <p:val>
                                                <p:strVal val="#ppt_x"/>
                                              </p:val>
                                            </p:tav>
                                          </p:tavLst>
                                        </p:anim>
                                        <p:anim calcmode="lin" valueType="num">
                                          <p:cBhvr additive="base">
                                            <p:cTn id="61" dur="500" fill="hold"/>
                                            <p:tgtEl>
                                              <p:spTgt spid="1034"/>
                                            </p:tgtEl>
                                            <p:attrNameLst>
                                              <p:attrName>ppt_y</p:attrName>
                                            </p:attrNameLst>
                                          </p:cBhvr>
                                          <p:tavLst>
                                            <p:tav tm="0">
                                              <p:val>
                                                <p:strVal val="#ppt_y"/>
                                              </p:val>
                                            </p:tav>
                                            <p:tav tm="100000">
                                              <p:val>
                                                <p:strVal val="#ppt_y"/>
                                              </p:val>
                                            </p:tav>
                                          </p:tavLst>
                                        </p:anim>
                                      </p:childTnLst>
                                    </p:cTn>
                                  </p:par>
                                </p:childTnLst>
                              </p:cTn>
                            </p:par>
                            <p:par>
                              <p:cTn id="62" fill="hold">
                                <p:stCondLst>
                                  <p:cond delay="500"/>
                                </p:stCondLst>
                                <p:childTnLst>
                                  <p:par>
                                    <p:cTn id="63" presetID="22" presetClass="entr" presetSubtype="2"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right)">
                                          <p:cBhvr>
                                            <p:cTn id="65" dur="25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2" decel="50000" fill="hold" nodeType="clickEffect">
                                      <p:stCondLst>
                                        <p:cond delay="0"/>
                                      </p:stCondLst>
                                      <p:childTnLst>
                                        <p:set>
                                          <p:cBhvr>
                                            <p:cTn id="69" dur="1" fill="hold">
                                              <p:stCondLst>
                                                <p:cond delay="0"/>
                                              </p:stCondLst>
                                            </p:cTn>
                                            <p:tgtEl>
                                              <p:spTgt spid="1030"/>
                                            </p:tgtEl>
                                            <p:attrNameLst>
                                              <p:attrName>style.visibility</p:attrName>
                                            </p:attrNameLst>
                                          </p:cBhvr>
                                          <p:to>
                                            <p:strVal val="visible"/>
                                          </p:to>
                                        </p:set>
                                        <p:anim calcmode="lin" valueType="num">
                                          <p:cBhvr additive="base">
                                            <p:cTn id="70" dur="500" fill="hold"/>
                                            <p:tgtEl>
                                              <p:spTgt spid="1030"/>
                                            </p:tgtEl>
                                            <p:attrNameLst>
                                              <p:attrName>ppt_x</p:attrName>
                                            </p:attrNameLst>
                                          </p:cBhvr>
                                          <p:tavLst>
                                            <p:tav tm="0">
                                              <p:val>
                                                <p:strVal val="1+#ppt_w/2"/>
                                              </p:val>
                                            </p:tav>
                                            <p:tav tm="100000">
                                              <p:val>
                                                <p:strVal val="#ppt_x"/>
                                              </p:val>
                                            </p:tav>
                                          </p:tavLst>
                                        </p:anim>
                                        <p:anim calcmode="lin" valueType="num">
                                          <p:cBhvr additive="base">
                                            <p:cTn id="71" dur="500" fill="hold"/>
                                            <p:tgtEl>
                                              <p:spTgt spid="1030"/>
                                            </p:tgtEl>
                                            <p:attrNameLst>
                                              <p:attrName>ppt_y</p:attrName>
                                            </p:attrNameLst>
                                          </p:cBhvr>
                                          <p:tavLst>
                                            <p:tav tm="0">
                                              <p:val>
                                                <p:strVal val="#ppt_y"/>
                                              </p:val>
                                            </p:tav>
                                            <p:tav tm="100000">
                                              <p:val>
                                                <p:strVal val="#ppt_y"/>
                                              </p:val>
                                            </p:tav>
                                          </p:tavLst>
                                        </p:anim>
                                      </p:childTnLst>
                                    </p:cTn>
                                  </p:par>
                                </p:childTnLst>
                              </p:cTn>
                            </p:par>
                            <p:par>
                              <p:cTn id="72" fill="hold">
                                <p:stCondLst>
                                  <p:cond delay="500"/>
                                </p:stCondLst>
                                <p:childTnLst>
                                  <p:par>
                                    <p:cTn id="73" presetID="22" presetClass="entr" presetSubtype="2"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right)">
                                          <p:cBhvr>
                                            <p:cTn id="75" dur="25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5" grpId="1" animBg="1"/>
          <p:bldP spid="11" grpId="0" animBg="1"/>
          <p:bldP spid="13" grpId="0" animBg="1"/>
          <p:bldP spid="15" grpId="0" animBg="1"/>
          <p:bldP spid="16"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50"/>
                                            <p:tgtEl>
                                              <p:spTgt spid="3"/>
                                            </p:tgtEl>
                                          </p:cBhvr>
                                        </p:animEffect>
                                      </p:childTnLst>
                                    </p:cTn>
                                  </p:par>
                                </p:childTnLst>
                              </p:cTn>
                            </p:par>
                            <p:par>
                              <p:cTn id="8" fill="hold">
                                <p:stCondLst>
                                  <p:cond delay="15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25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1+#ppt_w/2"/>
                                              </p:val>
                                            </p:tav>
                                            <p:tav tm="100000">
                                              <p:val>
                                                <p:strVal val="#ppt_x"/>
                                              </p:val>
                                            </p:tav>
                                          </p:tavLst>
                                        </p:anim>
                                        <p:anim calcmode="lin" valueType="num">
                                          <p:cBhvr additive="base">
                                            <p:cTn id="17" dur="500" fill="hold"/>
                                            <p:tgtEl>
                                              <p:spTgt spid="18"/>
                                            </p:tgtEl>
                                            <p:attrNameLst>
                                              <p:attrName>ppt_y</p:attrName>
                                            </p:attrNameLst>
                                          </p:cBhvr>
                                          <p:tavLst>
                                            <p:tav tm="0">
                                              <p:val>
                                                <p:strVal val="0-#ppt_h/2"/>
                                              </p:val>
                                            </p:tav>
                                            <p:tav tm="100000">
                                              <p:val>
                                                <p:strVal val="#ppt_y"/>
                                              </p:val>
                                            </p:tav>
                                          </p:tavLst>
                                        </p:anim>
                                      </p:childTnLst>
                                    </p:cTn>
                                  </p:par>
                                  <p:par>
                                    <p:cTn id="18" presetID="22" presetClass="entr" presetSubtype="8" fill="hold" grpId="0" nodeType="withEffect">
                                      <p:stCondLst>
                                        <p:cond delay="25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250"/>
                                            <p:tgtEl>
                                              <p:spTgt spid="5"/>
                                            </p:tgtEl>
                                          </p:cBhvr>
                                        </p:animEffect>
                                      </p:childTnLst>
                                    </p:cTn>
                                  </p:par>
                                </p:childTnLst>
                              </p:cTn>
                            </p:par>
                            <p:par>
                              <p:cTn id="21" fill="hold">
                                <p:stCondLst>
                                  <p:cond delay="500"/>
                                </p:stCondLst>
                                <p:childTnLst>
                                  <p:par>
                                    <p:cTn id="22" presetID="2" presetClass="entr" presetSubtype="9"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9" fill="hold" nodeType="clickEffect">
                                      <p:stCondLst>
                                        <p:cond delay="0"/>
                                      </p:stCondLst>
                                      <p:childTnLst>
                                        <p:set>
                                          <p:cBhvr>
                                            <p:cTn id="29" dur="1" fill="hold">
                                              <p:stCondLst>
                                                <p:cond delay="0"/>
                                              </p:stCondLst>
                                            </p:cTn>
                                            <p:tgtEl>
                                              <p:spTgt spid="1028"/>
                                            </p:tgtEl>
                                            <p:attrNameLst>
                                              <p:attrName>style.visibility</p:attrName>
                                            </p:attrNameLst>
                                          </p:cBhvr>
                                          <p:to>
                                            <p:strVal val="visible"/>
                                          </p:to>
                                        </p:set>
                                        <p:anim calcmode="lin" valueType="num">
                                          <p:cBhvr additive="base">
                                            <p:cTn id="30" dur="500" fill="hold"/>
                                            <p:tgtEl>
                                              <p:spTgt spid="1028"/>
                                            </p:tgtEl>
                                            <p:attrNameLst>
                                              <p:attrName>ppt_x</p:attrName>
                                            </p:attrNameLst>
                                          </p:cBhvr>
                                          <p:tavLst>
                                            <p:tav tm="0">
                                              <p:val>
                                                <p:strVal val="0-#ppt_w/2"/>
                                              </p:val>
                                            </p:tav>
                                            <p:tav tm="100000">
                                              <p:val>
                                                <p:strVal val="#ppt_x"/>
                                              </p:val>
                                            </p:tav>
                                          </p:tavLst>
                                        </p:anim>
                                        <p:anim calcmode="lin" valueType="num">
                                          <p:cBhvr additive="base">
                                            <p:cTn id="31" dur="500" fill="hold"/>
                                            <p:tgtEl>
                                              <p:spTgt spid="1028"/>
                                            </p:tgtEl>
                                            <p:attrNameLst>
                                              <p:attrName>ppt_y</p:attrName>
                                            </p:attrNameLst>
                                          </p:cBhvr>
                                          <p:tavLst>
                                            <p:tav tm="0">
                                              <p:val>
                                                <p:strVal val="0-#ppt_h/2"/>
                                              </p:val>
                                            </p:tav>
                                            <p:tav tm="100000">
                                              <p:val>
                                                <p:strVal val="#ppt_y"/>
                                              </p:val>
                                            </p:tav>
                                          </p:tavLst>
                                        </p:anim>
                                      </p:childTnLst>
                                    </p:cTn>
                                  </p:par>
                                  <p:par>
                                    <p:cTn id="32" presetID="10" presetClass="exit" presetSubtype="0" fill="hold"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righ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right)">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12" decel="5000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0-#ppt_w/2"/>
                                              </p:val>
                                            </p:tav>
                                            <p:tav tm="100000">
                                              <p:val>
                                                <p:strVal val="#ppt_x"/>
                                              </p:val>
                                            </p:tav>
                                          </p:tavLst>
                                        </p:anim>
                                        <p:anim calcmode="lin" valueType="num">
                                          <p:cBhvr additive="base">
                                            <p:cTn id="5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decel="50000" fill="hold" nodeType="clickEffect">
                                      <p:stCondLst>
                                        <p:cond delay="0"/>
                                      </p:stCondLst>
                                      <p:childTnLst>
                                        <p:set>
                                          <p:cBhvr>
                                            <p:cTn id="59" dur="1" fill="hold">
                                              <p:stCondLst>
                                                <p:cond delay="0"/>
                                              </p:stCondLst>
                                            </p:cTn>
                                            <p:tgtEl>
                                              <p:spTgt spid="1034"/>
                                            </p:tgtEl>
                                            <p:attrNameLst>
                                              <p:attrName>style.visibility</p:attrName>
                                            </p:attrNameLst>
                                          </p:cBhvr>
                                          <p:to>
                                            <p:strVal val="visible"/>
                                          </p:to>
                                        </p:set>
                                        <p:anim calcmode="lin" valueType="num">
                                          <p:cBhvr additive="base">
                                            <p:cTn id="60" dur="500" fill="hold"/>
                                            <p:tgtEl>
                                              <p:spTgt spid="1034"/>
                                            </p:tgtEl>
                                            <p:attrNameLst>
                                              <p:attrName>ppt_x</p:attrName>
                                            </p:attrNameLst>
                                          </p:cBhvr>
                                          <p:tavLst>
                                            <p:tav tm="0">
                                              <p:val>
                                                <p:strVal val="1+#ppt_w/2"/>
                                              </p:val>
                                            </p:tav>
                                            <p:tav tm="100000">
                                              <p:val>
                                                <p:strVal val="#ppt_x"/>
                                              </p:val>
                                            </p:tav>
                                          </p:tavLst>
                                        </p:anim>
                                        <p:anim calcmode="lin" valueType="num">
                                          <p:cBhvr additive="base">
                                            <p:cTn id="61" dur="500" fill="hold"/>
                                            <p:tgtEl>
                                              <p:spTgt spid="1034"/>
                                            </p:tgtEl>
                                            <p:attrNameLst>
                                              <p:attrName>ppt_y</p:attrName>
                                            </p:attrNameLst>
                                          </p:cBhvr>
                                          <p:tavLst>
                                            <p:tav tm="0">
                                              <p:val>
                                                <p:strVal val="#ppt_y"/>
                                              </p:val>
                                            </p:tav>
                                            <p:tav tm="100000">
                                              <p:val>
                                                <p:strVal val="#ppt_y"/>
                                              </p:val>
                                            </p:tav>
                                          </p:tavLst>
                                        </p:anim>
                                      </p:childTnLst>
                                    </p:cTn>
                                  </p:par>
                                </p:childTnLst>
                              </p:cTn>
                            </p:par>
                            <p:par>
                              <p:cTn id="62" fill="hold">
                                <p:stCondLst>
                                  <p:cond delay="500"/>
                                </p:stCondLst>
                                <p:childTnLst>
                                  <p:par>
                                    <p:cTn id="63" presetID="22" presetClass="entr" presetSubtype="2"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right)">
                                          <p:cBhvr>
                                            <p:cTn id="65" dur="25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2" decel="50000" fill="hold" nodeType="clickEffect">
                                      <p:stCondLst>
                                        <p:cond delay="0"/>
                                      </p:stCondLst>
                                      <p:childTnLst>
                                        <p:set>
                                          <p:cBhvr>
                                            <p:cTn id="69" dur="1" fill="hold">
                                              <p:stCondLst>
                                                <p:cond delay="0"/>
                                              </p:stCondLst>
                                            </p:cTn>
                                            <p:tgtEl>
                                              <p:spTgt spid="1030"/>
                                            </p:tgtEl>
                                            <p:attrNameLst>
                                              <p:attrName>style.visibility</p:attrName>
                                            </p:attrNameLst>
                                          </p:cBhvr>
                                          <p:to>
                                            <p:strVal val="visible"/>
                                          </p:to>
                                        </p:set>
                                        <p:anim calcmode="lin" valueType="num">
                                          <p:cBhvr additive="base">
                                            <p:cTn id="70" dur="500" fill="hold"/>
                                            <p:tgtEl>
                                              <p:spTgt spid="1030"/>
                                            </p:tgtEl>
                                            <p:attrNameLst>
                                              <p:attrName>ppt_x</p:attrName>
                                            </p:attrNameLst>
                                          </p:cBhvr>
                                          <p:tavLst>
                                            <p:tav tm="0">
                                              <p:val>
                                                <p:strVal val="1+#ppt_w/2"/>
                                              </p:val>
                                            </p:tav>
                                            <p:tav tm="100000">
                                              <p:val>
                                                <p:strVal val="#ppt_x"/>
                                              </p:val>
                                            </p:tav>
                                          </p:tavLst>
                                        </p:anim>
                                        <p:anim calcmode="lin" valueType="num">
                                          <p:cBhvr additive="base">
                                            <p:cTn id="71" dur="500" fill="hold"/>
                                            <p:tgtEl>
                                              <p:spTgt spid="1030"/>
                                            </p:tgtEl>
                                            <p:attrNameLst>
                                              <p:attrName>ppt_y</p:attrName>
                                            </p:attrNameLst>
                                          </p:cBhvr>
                                          <p:tavLst>
                                            <p:tav tm="0">
                                              <p:val>
                                                <p:strVal val="#ppt_y"/>
                                              </p:val>
                                            </p:tav>
                                            <p:tav tm="100000">
                                              <p:val>
                                                <p:strVal val="#ppt_y"/>
                                              </p:val>
                                            </p:tav>
                                          </p:tavLst>
                                        </p:anim>
                                      </p:childTnLst>
                                    </p:cTn>
                                  </p:par>
                                </p:childTnLst>
                              </p:cTn>
                            </p:par>
                            <p:par>
                              <p:cTn id="72" fill="hold">
                                <p:stCondLst>
                                  <p:cond delay="500"/>
                                </p:stCondLst>
                                <p:childTnLst>
                                  <p:par>
                                    <p:cTn id="73" presetID="22" presetClass="entr" presetSubtype="2"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right)">
                                          <p:cBhvr>
                                            <p:cTn id="75" dur="25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5" grpId="1" animBg="1"/>
          <p:bldP spid="11" grpId="0" animBg="1"/>
          <p:bldP spid="13" grpId="0" animBg="1"/>
          <p:bldP spid="15" grpId="0" animBg="1"/>
          <p:bldP spid="16" grpId="0" animBg="1"/>
          <p:bldP spid="21"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176600A8-1C5A-6059-CCF3-2F9D914F4C6C}"/>
              </a:ext>
            </a:extLst>
          </p:cNvPr>
          <p:cNvSpPr/>
          <p:nvPr/>
        </p:nvSpPr>
        <p:spPr>
          <a:xfrm>
            <a:off x="725565" y="165100"/>
            <a:ext cx="10983120" cy="6248400"/>
          </a:xfrm>
          <a:prstGeom prst="ellipse">
            <a:avLst/>
          </a:prstGeom>
          <a:solidFill>
            <a:schemeClr val="bg1">
              <a:lumMod val="95000"/>
              <a:lumOff val="5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4" name="Oval 3">
            <a:extLst>
              <a:ext uri="{FF2B5EF4-FFF2-40B4-BE49-F238E27FC236}">
                <a16:creationId xmlns:a16="http://schemas.microsoft.com/office/drawing/2014/main" id="{9BFF3BE7-8B5C-8D6B-5FE8-B3B7D6F1EC18}"/>
              </a:ext>
            </a:extLst>
          </p:cNvPr>
          <p:cNvSpPr/>
          <p:nvPr/>
        </p:nvSpPr>
        <p:spPr>
          <a:xfrm>
            <a:off x="4818705" y="1574800"/>
            <a:ext cx="5317701" cy="3429000"/>
          </a:xfrm>
          <a:prstGeom prst="ellipse">
            <a:avLst/>
          </a:prstGeom>
          <a:solidFill>
            <a:schemeClr val="bg1">
              <a:lumMod val="95000"/>
              <a:lumOff val="5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cs typeface="Arial" panose="020B0604020202020204" pitchFamily="34" charset="0"/>
            </a:endParaRPr>
          </a:p>
        </p:txBody>
      </p:sp>
      <p:sp>
        <p:nvSpPr>
          <p:cNvPr id="9" name="TextBox 8">
            <a:extLst>
              <a:ext uri="{FF2B5EF4-FFF2-40B4-BE49-F238E27FC236}">
                <a16:creationId xmlns:a16="http://schemas.microsoft.com/office/drawing/2014/main" id="{4AA1E84A-D321-056C-6D07-E139ACBD9F88}"/>
              </a:ext>
            </a:extLst>
          </p:cNvPr>
          <p:cNvSpPr txBox="1"/>
          <p:nvPr/>
        </p:nvSpPr>
        <p:spPr>
          <a:xfrm>
            <a:off x="2545965" y="2627581"/>
            <a:ext cx="1734321" cy="1200329"/>
          </a:xfrm>
          <a:prstGeom prst="rect">
            <a:avLst/>
          </a:prstGeom>
          <a:noFill/>
        </p:spPr>
        <p:txBody>
          <a:bodyPr wrap="none" rtlCol="0">
            <a:spAutoFit/>
          </a:bodyPr>
          <a:lstStyle/>
          <a:p>
            <a:pPr algn="ctr"/>
            <a:r>
              <a:rPr lang="en-US" sz="3600" b="1" dirty="0">
                <a:cs typeface="Arial" panose="020B0604020202020204" pitchFamily="34" charset="0"/>
              </a:rPr>
              <a:t>Political</a:t>
            </a:r>
          </a:p>
          <a:p>
            <a:pPr algn="ctr"/>
            <a:r>
              <a:rPr lang="en-US" sz="3600" b="1" dirty="0">
                <a:cs typeface="Arial" panose="020B0604020202020204" pitchFamily="34" charset="0"/>
              </a:rPr>
              <a:t>Warfare</a:t>
            </a:r>
          </a:p>
        </p:txBody>
      </p:sp>
      <p:sp>
        <p:nvSpPr>
          <p:cNvPr id="10" name="TextBox 9">
            <a:extLst>
              <a:ext uri="{FF2B5EF4-FFF2-40B4-BE49-F238E27FC236}">
                <a16:creationId xmlns:a16="http://schemas.microsoft.com/office/drawing/2014/main" id="{E6A75B31-B0BB-AD64-2BE1-91FB9ED598FF}"/>
              </a:ext>
            </a:extLst>
          </p:cNvPr>
          <p:cNvSpPr txBox="1"/>
          <p:nvPr/>
        </p:nvSpPr>
        <p:spPr>
          <a:xfrm>
            <a:off x="6240357" y="2627581"/>
            <a:ext cx="2474395" cy="1200329"/>
          </a:xfrm>
          <a:prstGeom prst="rect">
            <a:avLst/>
          </a:prstGeom>
          <a:noFill/>
        </p:spPr>
        <p:txBody>
          <a:bodyPr wrap="none" rtlCol="0">
            <a:spAutoFit/>
          </a:bodyPr>
          <a:lstStyle/>
          <a:p>
            <a:pPr algn="ctr"/>
            <a:r>
              <a:rPr lang="en-US" sz="3600" b="1" dirty="0">
                <a:solidFill>
                  <a:schemeClr val="tx1"/>
                </a:solidFill>
                <a:cs typeface="Arial" panose="020B0604020202020204" pitchFamily="34" charset="0"/>
              </a:rPr>
              <a:t>Information</a:t>
            </a:r>
            <a:br>
              <a:rPr lang="en-US" sz="3600" b="1" dirty="0">
                <a:solidFill>
                  <a:schemeClr val="tx1"/>
                </a:solidFill>
                <a:cs typeface="Arial" panose="020B0604020202020204" pitchFamily="34" charset="0"/>
              </a:rPr>
            </a:br>
            <a:r>
              <a:rPr lang="en-US" sz="3600" b="1" dirty="0">
                <a:solidFill>
                  <a:schemeClr val="tx1"/>
                </a:solidFill>
                <a:cs typeface="Arial" panose="020B0604020202020204" pitchFamily="34" charset="0"/>
              </a:rPr>
              <a:t>Warfare</a:t>
            </a:r>
          </a:p>
        </p:txBody>
      </p:sp>
      <p:sp>
        <p:nvSpPr>
          <p:cNvPr id="6" name="Freeform: Shape 5">
            <a:extLst>
              <a:ext uri="{FF2B5EF4-FFF2-40B4-BE49-F238E27FC236}">
                <a16:creationId xmlns:a16="http://schemas.microsoft.com/office/drawing/2014/main" id="{36D3F129-078F-979A-E9F3-1FADF5FF8E07}"/>
              </a:ext>
            </a:extLst>
          </p:cNvPr>
          <p:cNvSpPr/>
          <p:nvPr/>
        </p:nvSpPr>
        <p:spPr>
          <a:xfrm>
            <a:off x="2563575" y="2444750"/>
            <a:ext cx="1866900" cy="1689100"/>
          </a:xfrm>
          <a:custGeom>
            <a:avLst/>
            <a:gdLst>
              <a:gd name="connsiteX0" fmla="*/ 0 w 1866900"/>
              <a:gd name="connsiteY0" fmla="*/ 1689100 h 1689100"/>
              <a:gd name="connsiteX1" fmla="*/ 1866900 w 1866900"/>
              <a:gd name="connsiteY1" fmla="*/ 0 h 1689100"/>
            </a:gdLst>
            <a:ahLst/>
            <a:cxnLst>
              <a:cxn ang="0">
                <a:pos x="connsiteX0" y="connsiteY0"/>
              </a:cxn>
              <a:cxn ang="0">
                <a:pos x="connsiteX1" y="connsiteY1"/>
              </a:cxn>
            </a:cxnLst>
            <a:rect l="l" t="t" r="r" b="b"/>
            <a:pathLst>
              <a:path w="1866900" h="1689100" extrusionOk="0">
                <a:moveTo>
                  <a:pt x="0" y="1689100"/>
                </a:moveTo>
                <a:cubicBezTo>
                  <a:pt x="371968" y="953773"/>
                  <a:pt x="966425" y="369168"/>
                  <a:pt x="1866900" y="0"/>
                </a:cubicBezTo>
              </a:path>
            </a:pathLst>
          </a:custGeom>
          <a:noFill/>
          <a:ln w="127000" cap="rnd" cmpd="sng">
            <a:solidFill>
              <a:srgbClr val="DCB70B"/>
            </a:solidFill>
            <a:round/>
            <a:extLst>
              <a:ext uri="{C807C97D-BFC1-408E-A445-0C87EB9F89A2}">
                <ask:lineSketchStyleProps xmlns:ask="http://schemas.microsoft.com/office/drawing/2018/sketchyshapes" xmlns="" sd="1219033472">
                  <a:custGeom>
                    <a:avLst/>
                    <a:gdLst>
                      <a:gd name="connsiteX0" fmla="*/ 0 w 1866900"/>
                      <a:gd name="connsiteY0" fmla="*/ 1689100 h 1689100"/>
                      <a:gd name="connsiteX1" fmla="*/ 1866900 w 1866900"/>
                      <a:gd name="connsiteY1" fmla="*/ 0 h 1689100"/>
                    </a:gdLst>
                    <a:ahLst/>
                    <a:cxnLst>
                      <a:cxn ang="0">
                        <a:pos x="connsiteX0" y="connsiteY0"/>
                      </a:cxn>
                      <a:cxn ang="0">
                        <a:pos x="connsiteX1" y="connsiteY1"/>
                      </a:cxn>
                    </a:cxnLst>
                    <a:rect l="l" t="t" r="r" b="b"/>
                    <a:pathLst>
                      <a:path w="1866900" h="1689100">
                        <a:moveTo>
                          <a:pt x="0" y="1689100"/>
                        </a:moveTo>
                        <a:cubicBezTo>
                          <a:pt x="490008" y="1026583"/>
                          <a:pt x="980017" y="364067"/>
                          <a:pt x="1866900"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FBA3E22B-51F8-84D2-AB78-0D5FA794FF08}"/>
              </a:ext>
            </a:extLst>
          </p:cNvPr>
          <p:cNvSpPr txBox="1"/>
          <p:nvPr/>
        </p:nvSpPr>
        <p:spPr>
          <a:xfrm>
            <a:off x="2559094" y="2627581"/>
            <a:ext cx="1734321" cy="1200329"/>
          </a:xfrm>
          <a:prstGeom prst="rect">
            <a:avLst/>
          </a:prstGeom>
          <a:noFill/>
        </p:spPr>
        <p:txBody>
          <a:bodyPr wrap="none" rtlCol="0">
            <a:spAutoFit/>
          </a:bodyPr>
          <a:lstStyle/>
          <a:p>
            <a:pPr algn="ctr"/>
            <a:r>
              <a:rPr lang="en-US" sz="3600" b="1" dirty="0">
                <a:solidFill>
                  <a:schemeClr val="tx1"/>
                </a:solidFill>
                <a:cs typeface="Arial" panose="020B0604020202020204" pitchFamily="34" charset="0"/>
              </a:rPr>
              <a:t>Hybrid</a:t>
            </a:r>
            <a:br>
              <a:rPr lang="en-US" sz="3600" b="1" dirty="0">
                <a:solidFill>
                  <a:schemeClr val="tx1"/>
                </a:solidFill>
                <a:cs typeface="Arial" panose="020B0604020202020204" pitchFamily="34" charset="0"/>
              </a:rPr>
            </a:br>
            <a:r>
              <a:rPr lang="en-US" sz="3600" b="1" dirty="0">
                <a:solidFill>
                  <a:schemeClr val="tx1"/>
                </a:solidFill>
                <a:cs typeface="Arial" panose="020B0604020202020204" pitchFamily="34" charset="0"/>
              </a:rPr>
              <a:t>Warfare</a:t>
            </a:r>
          </a:p>
        </p:txBody>
      </p:sp>
      <p:sp>
        <p:nvSpPr>
          <p:cNvPr id="11" name="Oval 10">
            <a:extLst>
              <a:ext uri="{FF2B5EF4-FFF2-40B4-BE49-F238E27FC236}">
                <a16:creationId xmlns:a16="http://schemas.microsoft.com/office/drawing/2014/main" id="{CDCD661F-3245-B889-232B-9428BAA475FA}"/>
              </a:ext>
            </a:extLst>
          </p:cNvPr>
          <p:cNvSpPr/>
          <p:nvPr/>
        </p:nvSpPr>
        <p:spPr>
          <a:xfrm>
            <a:off x="7670800" y="1593344"/>
            <a:ext cx="3479798" cy="3239512"/>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cs typeface="Arial" panose="020B0604020202020204" pitchFamily="34" charset="0"/>
            </a:endParaRPr>
          </a:p>
        </p:txBody>
      </p:sp>
      <p:sp>
        <p:nvSpPr>
          <p:cNvPr id="12" name="TextBox 11">
            <a:extLst>
              <a:ext uri="{FF2B5EF4-FFF2-40B4-BE49-F238E27FC236}">
                <a16:creationId xmlns:a16="http://schemas.microsoft.com/office/drawing/2014/main" id="{CC9A6B97-738B-F1E6-D875-97F8ACE42819}"/>
              </a:ext>
            </a:extLst>
          </p:cNvPr>
          <p:cNvSpPr txBox="1"/>
          <p:nvPr/>
        </p:nvSpPr>
        <p:spPr>
          <a:xfrm>
            <a:off x="8039103" y="2551381"/>
            <a:ext cx="1734321" cy="1200329"/>
          </a:xfrm>
          <a:prstGeom prst="rect">
            <a:avLst/>
          </a:prstGeom>
          <a:noFill/>
        </p:spPr>
        <p:txBody>
          <a:bodyPr wrap="none" rtlCol="0">
            <a:spAutoFit/>
          </a:bodyPr>
          <a:lstStyle/>
          <a:p>
            <a:pPr algn="ctr"/>
            <a:r>
              <a:rPr lang="en-US" sz="3600" b="1" dirty="0">
                <a:solidFill>
                  <a:schemeClr val="tx1"/>
                </a:solidFill>
                <a:cs typeface="Arial" panose="020B0604020202020204" pitchFamily="34" charset="0"/>
              </a:rPr>
              <a:t>Cyber</a:t>
            </a:r>
            <a:br>
              <a:rPr lang="en-US" sz="3600" b="1" dirty="0">
                <a:solidFill>
                  <a:schemeClr val="tx1"/>
                </a:solidFill>
                <a:cs typeface="Arial" panose="020B0604020202020204" pitchFamily="34" charset="0"/>
              </a:rPr>
            </a:br>
            <a:r>
              <a:rPr lang="en-US" sz="3600" b="1" dirty="0">
                <a:solidFill>
                  <a:schemeClr val="tx1"/>
                </a:solidFill>
                <a:cs typeface="Arial" panose="020B0604020202020204" pitchFamily="34" charset="0"/>
              </a:rPr>
              <a:t>Warfare</a:t>
            </a:r>
          </a:p>
        </p:txBody>
      </p:sp>
    </p:spTree>
    <p:extLst>
      <p:ext uri="{BB962C8B-B14F-4D97-AF65-F5344CB8AC3E}">
        <p14:creationId xmlns:p14="http://schemas.microsoft.com/office/powerpoint/2010/main" val="1860519548"/>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grpId="0" nodeType="withEffect">
                                      <p:stCondLst>
                                        <p:cond delay="2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path" presetSubtype="0" fill="hold" grpId="0" nodeType="clickEffect" p14:presetBounceEnd="50000">
                                      <p:stCondLst>
                                        <p:cond delay="0"/>
                                      </p:stCondLst>
                                      <p:childTnLst>
                                        <p:animMotion origin="layout" path="M -1.25E-6 -1.85185E-6 L -0.10143 -1.85185E-6 " pathEditMode="relative" rAng="0" ptsTypes="AA" p14:bounceEnd="50000">
                                          <p:cBhvr>
                                            <p:cTn id="22" dur="500" fill="hold"/>
                                            <p:tgtEl>
                                              <p:spTgt spid="10"/>
                                            </p:tgtEl>
                                            <p:attrNameLst>
                                              <p:attrName>ppt_x</p:attrName>
                                              <p:attrName>ppt_y</p:attrName>
                                            </p:attrNameLst>
                                          </p:cBhvr>
                                          <p:rCtr x="-5078" y="0"/>
                                        </p:animMotion>
                                      </p:childTnLst>
                                    </p:cTn>
                                  </p:par>
                                </p:childTnLst>
                              </p:cTn>
                            </p:par>
                            <p:par>
                              <p:cTn id="23" fill="hold">
                                <p:stCondLst>
                                  <p:cond delay="500"/>
                                </p:stCondLst>
                                <p:childTnLst>
                                  <p:par>
                                    <p:cTn id="24" presetID="21" presetClass="entr" presetSubtype="1"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1)">
                                          <p:cBhvr>
                                            <p:cTn id="26" dur="500"/>
                                            <p:tgtEl>
                                              <p:spTgt spid="11"/>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animBg="1"/>
          <p:bldP spid="6" grpId="1" animBg="1"/>
          <p:bldP spid="7" grpId="0"/>
          <p:bldP spid="11" grpId="0" animBg="1"/>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grpId="0" nodeType="withEffect">
                                      <p:stCondLst>
                                        <p:cond delay="2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path" presetSubtype="0" fill="hold" grpId="0" nodeType="clickEffect">
                                      <p:stCondLst>
                                        <p:cond delay="0"/>
                                      </p:stCondLst>
                                      <p:childTnLst>
                                        <p:animMotion origin="layout" path="M -1.25E-6 -1.85185E-6 L -0.10143 -1.85185E-6 " pathEditMode="relative" rAng="0" ptsTypes="AA">
                                          <p:cBhvr>
                                            <p:cTn id="22" dur="500" fill="hold"/>
                                            <p:tgtEl>
                                              <p:spTgt spid="10"/>
                                            </p:tgtEl>
                                            <p:attrNameLst>
                                              <p:attrName>ppt_x</p:attrName>
                                              <p:attrName>ppt_y</p:attrName>
                                            </p:attrNameLst>
                                          </p:cBhvr>
                                          <p:rCtr x="-5078" y="0"/>
                                        </p:animMotion>
                                      </p:childTnLst>
                                    </p:cTn>
                                  </p:par>
                                </p:childTnLst>
                              </p:cTn>
                            </p:par>
                            <p:par>
                              <p:cTn id="23" fill="hold">
                                <p:stCondLst>
                                  <p:cond delay="500"/>
                                </p:stCondLst>
                                <p:childTnLst>
                                  <p:par>
                                    <p:cTn id="24" presetID="21" presetClass="entr" presetSubtype="1"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1)">
                                          <p:cBhvr>
                                            <p:cTn id="26" dur="500"/>
                                            <p:tgtEl>
                                              <p:spTgt spid="11"/>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animBg="1"/>
          <p:bldP spid="6" grpId="1" animBg="1"/>
          <p:bldP spid="7" grpId="0"/>
          <p:bldP spid="11" grpId="0" animBg="1"/>
          <p:bldP spid="12" grpId="0"/>
        </p:bldLst>
      </p:timing>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76200" cap="rnd">
          <a:solidFill>
            <a:srgbClr val="FECD53"/>
          </a:solidFill>
          <a:round/>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14154</TotalTime>
  <Words>3967</Words>
  <Application>Microsoft Office PowerPoint</Application>
  <PresentationFormat>Widescreen</PresentationFormat>
  <Paragraphs>342</Paragraphs>
  <Slides>19</Slides>
  <Notes>16</Notes>
  <HiddenSlides>1</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19</vt:i4>
      </vt:variant>
    </vt:vector>
  </HeadingPairs>
  <TitlesOfParts>
    <vt:vector size="39" baseType="lpstr">
      <vt:lpstr>adelle-sans</vt:lpstr>
      <vt:lpstr>Arial</vt:lpstr>
      <vt:lpstr>Arial Black</vt:lpstr>
      <vt:lpstr>atlas</vt:lpstr>
      <vt:lpstr>AvenirLTStdBook</vt:lpstr>
      <vt:lpstr>Calibri</vt:lpstr>
      <vt:lpstr>Calibri Light</vt:lpstr>
      <vt:lpstr>Google Sans</vt:lpstr>
      <vt:lpstr>Helvetica</vt:lpstr>
      <vt:lpstr>HelveticaNeue Regular</vt:lpstr>
      <vt:lpstr>inherit</vt:lpstr>
      <vt:lpstr>IvarText</vt:lpstr>
      <vt:lpstr>Lora</vt:lpstr>
      <vt:lpstr>NexusSans</vt:lpstr>
      <vt:lpstr>Open Sans</vt:lpstr>
      <vt:lpstr>Source Sans Pro</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Sae Schatz</dc:creator>
  <cp:lastModifiedBy>Sae Schatz Dr. CIV</cp:lastModifiedBy>
  <cp:revision>133</cp:revision>
  <dcterms:created xsi:type="dcterms:W3CDTF">2023-07-26T21:56:08Z</dcterms:created>
  <dcterms:modified xsi:type="dcterms:W3CDTF">2024-11-20T20:58:26Z</dcterms:modified>
</cp:coreProperties>
</file>